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81643FD-73CF-4816-B30B-E1AC554EC47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known examples? React/Redux (triggers on state changes), webSocket (triggers on incoming msgs)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any side effects here? no it’s ok since we don’t mutate the listeners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polling - the observer is the check state changes in an interval (the observer has control on when to do pull new data)</a:t>
            </a: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pull - the observer is the check state changes in an interval (the observer has control on when to do pull new data). useful for heavy computations.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push - the obeserver register/subscribe to changes (observable is in controler - data is updated as soon as possible). useful for light stuff, like notification/alerts...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Don’t call us; we’ll call you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Rx is very nice, but why is it useful?</a:t>
            </a: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callback hell - when you have lots of dependent requests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can trigger more than once - for example unexpected result when same request is triggered by diffrent modules.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error pass around - hard to deal with errors</a:t>
            </a:r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force side effects - we don’t like side effects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must handle each event - do i really need to handle every mouse movement / key press?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missed events - due to browers load time, ajax, late watch setting...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271400"/>
            <a:ext cx="5485320" cy="411372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modularity - it is easier to build a chair from parts than carving it out of a block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composability - create on big complex function from few smaller simpler ones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external state - can lead to memory leaks.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side effects - sharing state with others, potential bugs. 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example - sum only numbers out of array, while mutating the arr. can you spot the external state, and side effects?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same functionality, functional way. code is shorter, and more readable (in my view)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what is static data?  strings, arrays…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what is dynamic data? mouse clicks, key press, callbacks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can you guess what z value is?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avoids `off by one errors`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iterator pattern example. why is this a bad implementation? noticed the shared state? how can we improve it? clone.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93400" y="1737720"/>
            <a:ext cx="9965880" cy="360"/>
          </a:xfrm>
          <a:prstGeom prst="straightConnector1">
            <a:avLst/>
          </a:prstGeom>
          <a:noFill/>
          <a:ln w="9360">
            <a:solidFill>
              <a:srgbClr val="9e9e9e"/>
            </a:solidFill>
            <a:round/>
          </a:ln>
        </p:spPr>
      </p:sp>
      <p:pic>
        <p:nvPicPr>
          <p:cNvPr id="1" name="Shape 1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572080"/>
            <a:ext cx="12191040" cy="12848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207800" y="4343400"/>
            <a:ext cx="9874440" cy="360"/>
          </a:xfrm>
          <a:prstGeom prst="straightConnector1">
            <a:avLst/>
          </a:prstGeom>
          <a:noFill/>
          <a:ln w="9360">
            <a:solidFill>
              <a:srgbClr val="9e9e9e"/>
            </a:solidFill>
            <a:round/>
          </a:ln>
        </p:spPr>
      </p:sp>
      <p:pic>
        <p:nvPicPr>
          <p:cNvPr id="3" name="Shape 1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93400" y="1737720"/>
            <a:ext cx="9965880" cy="360"/>
          </a:xfrm>
          <a:prstGeom prst="straightConnector1">
            <a:avLst/>
          </a:prstGeom>
          <a:noFill/>
          <a:ln w="9360">
            <a:solidFill>
              <a:srgbClr val="9e9e9e"/>
            </a:solidFill>
            <a:round/>
          </a:ln>
        </p:spPr>
      </p:sp>
      <p:pic>
        <p:nvPicPr>
          <p:cNvPr id="41" name="Shape 1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572080"/>
            <a:ext cx="12191040" cy="12848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193400" y="1737720"/>
            <a:ext cx="9965880" cy="360"/>
          </a:xfrm>
          <a:prstGeom prst="straightConnector1">
            <a:avLst/>
          </a:prstGeom>
          <a:noFill/>
          <a:ln w="9360">
            <a:solidFill>
              <a:srgbClr val="9e9e9e"/>
            </a:solidFill>
            <a:round/>
          </a:ln>
        </p:spPr>
      </p:sp>
      <p:pic>
        <p:nvPicPr>
          <p:cNvPr id="79" name="Shape 1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572080"/>
            <a:ext cx="12191040" cy="1284840"/>
          </a:xfrm>
          <a:prstGeom prst="rect">
            <a:avLst/>
          </a:prstGeom>
          <a:ln>
            <a:noFill/>
          </a:ln>
        </p:spPr>
      </p:pic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560" cy="397692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02880" y="1604520"/>
            <a:ext cx="4984560" cy="3976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/>
          </a:p>
          <a:p>
            <a:endParaRPr/>
          </a:p>
          <a:p>
            <a:r>
              <a:rPr lang="en-US" sz="7200">
                <a:solidFill>
                  <a:srgbClr val="ffffff"/>
                </a:solidFill>
                <a:latin typeface="Roboto Slab"/>
                <a:ea typeface="Roboto Slab"/>
              </a:rPr>
              <a:t>Functional</a:t>
            </a:r>
            <a:endParaRPr/>
          </a:p>
          <a:p>
            <a:r>
              <a:rPr lang="en-US" sz="7200">
                <a:solidFill>
                  <a:srgbClr val="ffffff"/>
                </a:solidFill>
                <a:latin typeface="Roboto Slab"/>
                <a:ea typeface="Roboto Slab"/>
              </a:rPr>
              <a:t>|&gt; Reactive</a:t>
            </a:r>
            <a:endParaRPr/>
          </a:p>
          <a:p>
            <a:pPr>
              <a:lnSpc>
                <a:spcPct val="85000"/>
              </a:lnSpc>
            </a:pPr>
            <a:r>
              <a:rPr lang="en-US" sz="7200">
                <a:solidFill>
                  <a:srgbClr val="ffffff"/>
                </a:solidFill>
                <a:latin typeface="Roboto Slab"/>
                <a:ea typeface="Roboto Slab"/>
              </a:rPr>
              <a:t>|&gt; Programming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 algn="r"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66680" y="250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Observer pattern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1066680" y="1809720"/>
            <a:ext cx="1005732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A software design pattern in which an object, called the subject, maintains a list of its dependents, called observers, and notifies them automatically of any state changes, usually by calling one of their methods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subscribe()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notify()</a:t>
            </a:r>
            <a:endParaRPr/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1500"/>
                                        <p:tgtEl>
                                          <p:spTgt spid="154">
                                            <p:txEl>
                                              <p:pRg st="0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35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1500"/>
                                        <p:tgtEl>
                                          <p:spTgt spid="154">
                                            <p:txEl>
                                              <p:pRg st="235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35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1500"/>
                                        <p:tgtEl>
                                          <p:spTgt spid="154">
                                            <p:txEl>
                                              <p:pRg st="235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Observer pattern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1097280" y="1845720"/>
            <a:ext cx="498816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class Producer {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constructor() {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this.listeners = [];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add(listener) { this.listeners.push(listener); }</a:t>
            </a:r>
            <a:endParaRPr/>
          </a:p>
          <a:p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remove(listener) {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var index = this.listeners.indexOf(listener);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this.listeners.splice(index, 1);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notify(message) {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this.listeners.forEach(listener =&gt; listener(message))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6336000" y="1845720"/>
            <a:ext cx="498816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const notifier = new Producer();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const listener = (message) =&gt;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console.log(`Listener received message: ${message}`);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notifier.add(listener);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notifier.notify('Hello');</a:t>
            </a:r>
            <a:endParaRPr/>
          </a:p>
        </p:txBody>
      </p:sp>
    </p:spTree>
  </p:cSld>
  <p:timing>
    <p:tnLst>
      <p:par>
        <p:cTn id="186" dur="indefinite" restart="never" nodeType="tmRoot">
          <p:childTnLst>
            <p:seq>
              <p:cTn id="1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05a28"/>
                </a:solidFill>
                <a:latin typeface="Roboto Slab"/>
                <a:ea typeface="Roboto Slab"/>
              </a:rPr>
              <a:t>Observer pattern - polling VS observing 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097280" y="1845720"/>
            <a:ext cx="498816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def pollingFrom(source)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if source.was_updated?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@my_data = do_some_process_on(source.data)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while true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pollingFrom(@data_sourse)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sleep(1000)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end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6336000" y="1845720"/>
            <a:ext cx="498816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def receive_data(new_data)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@my_data = do_some_process_on(new_data)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@data_sourse.onUpdate(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method(:receive_data).call(data_sourse)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 </a:t>
            </a: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)</a:t>
            </a:r>
            <a:endParaRPr/>
          </a:p>
        </p:txBody>
      </p:sp>
    </p:spTree>
  </p:cSld>
  <p:timing>
    <p:tnLst>
      <p:par>
        <p:cTn id="188" dur="indefinite" restart="never" nodeType="tmRoot">
          <p:childTnLst>
            <p:seq>
              <p:cTn id="189" dur="indefinite" nodeType="mainSeq">
                <p:childTnLst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05a28"/>
                </a:solidFill>
                <a:latin typeface="Roboto Slab"/>
                <a:ea typeface="Roboto Slab"/>
              </a:rPr>
              <a:t>Observer pattern - Pull Vs Push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1097280" y="1845720"/>
            <a:ext cx="498816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module PushedModule do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def receive_data(new_data)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@my_data = do_some_process_on(new_data)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@data_sourse.onUpdate(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method(:receive_data).call(data_sourse)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6336000" y="1845720"/>
            <a:ext cx="498816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module PullModule do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def receive_data()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return nil unless @my_data.should_update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new_data = @data_sourse.pull_data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@my_data = do_some_process_on(new_data)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@data_sourse.onUpdate(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@my_data.should_update = true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end</a:t>
            </a:r>
            <a:endParaRPr/>
          </a:p>
        </p:txBody>
      </p:sp>
    </p:spTree>
  </p:cSld>
  <p:timing>
    <p:tnLst>
      <p:par>
        <p:cTn id="200" dur="indefinite" restart="never" nodeType="tmRoot">
          <p:childTnLst>
            <p:seq>
              <p:cTn id="20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Rx Pattern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1097280" y="1845720"/>
            <a:ext cx="734580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An observable that pushes values in order like an iterator.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Plus:</a:t>
            </a:r>
            <a:endParaRPr/>
          </a:p>
          <a:p>
            <a:pPr>
              <a:lnSpc>
                <a:spcPct val="9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An </a:t>
            </a: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Observable</a:t>
            </a: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 doesn’t start streaming items until it has at least one Observer subscribed to it. </a:t>
            </a:r>
            <a:endParaRPr/>
          </a:p>
          <a:p>
            <a:pPr>
              <a:lnSpc>
                <a:spcPct val="9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Like </a:t>
            </a: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iterators</a:t>
            </a: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, an Observable can signal when the sequence is completed.</a:t>
            </a:r>
            <a:endParaRPr/>
          </a:p>
        </p:txBody>
      </p:sp>
      <p:pic>
        <p:nvPicPr>
          <p:cNvPr id="166" name="Shape 20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44160" y="1770480"/>
            <a:ext cx="2710440" cy="207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2" dur="indefinite" restart="never" nodeType="tmRoot">
          <p:childTnLst>
            <p:seq>
              <p:cTn id="203" dur="indefinite" nodeType="mainSeq">
                <p:childTnLst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1000"/>
                                        <p:tgtEl>
                                          <p:spTgt spid="165">
                                            <p:txEl>
                                              <p:pRg st="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1000"/>
                                        <p:tgtEl>
                                          <p:spTgt spid="165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1000"/>
                                        <p:tgtEl>
                                          <p:spTgt spid="165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" dur="1000"/>
                                        <p:tgtEl>
                                          <p:spTgt spid="165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1000"/>
                                        <p:tgtEl>
                                          <p:spTgt spid="165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Async Programming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1097280" y="1845720"/>
            <a:ext cx="10057320" cy="743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Maintaining large async apps is hard…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1066680" y="2208960"/>
            <a:ext cx="10057320" cy="2544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But we can use callbacks!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callback hell.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can trigger more than once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error pass around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sometimes order matters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0" name="Shape 2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79240" y="2125080"/>
            <a:ext cx="5047200" cy="357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4" dur="indefinite" restart="never" nodeType="tmRoot">
          <p:childTnLst>
            <p:seq>
              <p:cTn id="235" dur="indefinite" nodeType="mainSeq">
                <p:childTnLst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0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4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Async Programming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1097280" y="1845720"/>
            <a:ext cx="10057320" cy="743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Maintaining large async apps is hard…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1097280" y="2265120"/>
            <a:ext cx="10057320" cy="2544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Ok… lets use promises!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only yield a single value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we would have to create a promise for each separate event</a:t>
            </a:r>
            <a:endParaRPr/>
          </a:p>
        </p:txBody>
      </p:sp>
    </p:spTree>
  </p:cSld>
  <p:timing>
    <p:tnLst>
      <p:par>
        <p:cTn id="245" dur="indefinite" restart="never" nodeType="tmRoot">
          <p:childTnLst>
            <p:seq>
              <p:cTn id="246" dur="indefinite" nodeType="mainSeq">
                <p:childTnLst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55"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Async Programming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1097280" y="1845720"/>
            <a:ext cx="10057320" cy="743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Maintaining large async apps is hard…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1066680" y="2208960"/>
            <a:ext cx="10057320" cy="2544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And don’t forget about async events: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forces the listener to have side effects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must hand each event individually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easy to miss events if we start listening too late </a:t>
            </a:r>
            <a:endParaRPr/>
          </a:p>
        </p:txBody>
      </p:sp>
    </p:spTree>
  </p:cSld>
  <p:timing>
    <p:tnLst>
      <p:par>
        <p:cTn id="257" dur="indefinite" restart="never" nodeType="tmRoot">
          <p:childTnLst>
            <p:seq>
              <p:cTn id="2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Examples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4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59" dur="indefinite" restart="never" nodeType="tmRoot">
          <p:childTnLst>
            <p:seq>
              <p:cTn id="2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23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92640" y="2030400"/>
            <a:ext cx="5406120" cy="3378240"/>
          </a:xfrm>
          <a:prstGeom prst="rect">
            <a:avLst/>
          </a:prstGeom>
          <a:ln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End |&gt; The</a:t>
            </a:r>
            <a:endParaRPr/>
          </a:p>
        </p:txBody>
      </p:sp>
    </p:spTree>
  </p:cSld>
  <p:timing>
    <p:tnLst>
      <p:par>
        <p:cTn id="261" dur="indefinite" restart="never" nodeType="tmRoot">
          <p:childTnLst>
            <p:seq>
              <p:cTn id="2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Functional Programming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Paradigm: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Avoids changing-state and mutable data.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lphaL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Output value of a function depends only on input arguments 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lphaL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no side effects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09480" y="273600"/>
            <a:ext cx="10972080" cy="11448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CustomShape 3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2880" y="1604520"/>
            <a:ext cx="4984560" cy="397692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560" cy="39769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Functional Programming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1097280" y="1769400"/>
            <a:ext cx="1005732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Benefits: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Concurrency - easier to do parallel computations (execution order is irrelevant)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Composability - f(x)=y  &amp;  g(y)=z   ⇒   g∘f(x)=z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Modularity - easier to break code into modules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Easier to understand and predict the behavior of a programs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In other words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less bugs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code sharing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more productive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Thinking Functional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097280" y="1845720"/>
            <a:ext cx="506052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//Sums ints in nums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var nums = [1, 2, '3', {x: 13} ,4 ,'5' ,6, '', 'mama'];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var i;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for (i=nums.length-1; i&gt;=0; i--)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nums[i]= parseInt(nums[i]);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if (isNaN(nums[i]))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 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nums.splice(i, 1);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 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6347880" y="1845720"/>
            <a:ext cx="506052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var sum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for(i=nums.length-1; i&gt;=0; i--)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sum += nums[i]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console.log(sum)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=&gt; 21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console.log(nums)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[1, 2, 3, 4, 5 ,6];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4"/>
          <p:cNvSpPr/>
          <p:nvPr/>
        </p:nvSpPr>
        <p:spPr>
          <a:xfrm flipH="1">
            <a:off x="4701240" y="2250000"/>
            <a:ext cx="1457280" cy="63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05a28"/>
          </a:solidFill>
          <a:ln w="9360">
            <a:solidFill>
              <a:srgbClr val="2e3192"/>
            </a:solidFill>
            <a:round/>
          </a:ln>
        </p:spPr>
      </p:sp>
      <p:sp>
        <p:nvSpPr>
          <p:cNvPr id="134" name="CustomShape 5"/>
          <p:cNvSpPr/>
          <p:nvPr/>
        </p:nvSpPr>
        <p:spPr>
          <a:xfrm flipH="1">
            <a:off x="4861800" y="2388240"/>
            <a:ext cx="1457280" cy="50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External state  </a:t>
            </a:r>
            <a:endParaRPr/>
          </a:p>
        </p:txBody>
      </p:sp>
      <p:sp>
        <p:nvSpPr>
          <p:cNvPr id="135" name="CustomShape 6"/>
          <p:cNvSpPr/>
          <p:nvPr/>
        </p:nvSpPr>
        <p:spPr>
          <a:xfrm flipH="1">
            <a:off x="7661160" y="1737360"/>
            <a:ext cx="1457280" cy="64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05a28"/>
          </a:solidFill>
          <a:ln w="9360">
            <a:solidFill>
              <a:srgbClr val="2e3192"/>
            </a:solidFill>
            <a:round/>
          </a:ln>
        </p:spPr>
      </p:sp>
      <p:sp>
        <p:nvSpPr>
          <p:cNvPr id="136" name="CustomShape 7"/>
          <p:cNvSpPr/>
          <p:nvPr/>
        </p:nvSpPr>
        <p:spPr>
          <a:xfrm flipH="1">
            <a:off x="7821720" y="1879920"/>
            <a:ext cx="1457280" cy="51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External state  </a:t>
            </a:r>
            <a:endParaRPr/>
          </a:p>
        </p:txBody>
      </p:sp>
      <p:sp>
        <p:nvSpPr>
          <p:cNvPr id="137" name="CustomShape 8"/>
          <p:cNvSpPr/>
          <p:nvPr/>
        </p:nvSpPr>
        <p:spPr>
          <a:xfrm flipH="1">
            <a:off x="3501720" y="2997360"/>
            <a:ext cx="1457280" cy="64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05a28"/>
          </a:solidFill>
          <a:ln w="9360">
            <a:solidFill>
              <a:srgbClr val="2e3192"/>
            </a:solidFill>
            <a:round/>
          </a:ln>
        </p:spPr>
      </p:sp>
      <p:sp>
        <p:nvSpPr>
          <p:cNvPr id="138" name="CustomShape 9"/>
          <p:cNvSpPr/>
          <p:nvPr/>
        </p:nvSpPr>
        <p:spPr>
          <a:xfrm flipH="1">
            <a:off x="3662640" y="3139920"/>
            <a:ext cx="1457280" cy="51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Side effects  </a:t>
            </a:r>
            <a:endParaRPr/>
          </a:p>
        </p:txBody>
      </p:sp>
    </p:spTree>
  </p:cSld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1000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1000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Thinking Functional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4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1301760" y="2025000"/>
            <a:ext cx="5049000" cy="3265200"/>
          </a:xfrm>
          <a:prstGeom prst="rect">
            <a:avLst/>
          </a:prstGeom>
          <a:noFill/>
          <a:ln w="9360">
            <a:solidFill>
              <a:srgbClr val="434343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Roboto Slab"/>
                <a:ea typeface="Roboto Slab"/>
              </a:rPr>
              <a:t>// ES6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const nums = [1, 2, '3', {x: 13} ,4 ,'5' ,6, '', 'mama'];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const sum = nums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.map(x =&gt; parseInt(x))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.filter(x =&gt; !isNaN(x))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.reduce((acc, x) =&gt; acc + x)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console.log(sum)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=&gt; 21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console.log(nums)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=&gt; [1, 2, '3', {x: 13} ,4 ,'5' ,6, '', 'mama'];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6552360" y="2025000"/>
            <a:ext cx="5049000" cy="3265200"/>
          </a:xfrm>
          <a:prstGeom prst="rect">
            <a:avLst/>
          </a:prstGeom>
          <a:noFill/>
          <a:ln w="9360">
            <a:solidFill>
              <a:srgbClr val="434343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Roboto Slab"/>
                <a:ea typeface="Roboto Slab"/>
              </a:rPr>
              <a:t># Elixir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nums = [1, 2, '3', {x: 13} ,4 ,'5' ,6, '', 'mama'];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sum = nums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|&gt; Enum.map(&amp;(if is_integer(&amp;1), do: &amp;1))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|&gt; Enum.filter(&amp;(&amp;1 != nil))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|&gt; Enum.sum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puts sum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=&gt;21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puts nums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=&gt; [1, 2, '3', {x: 13} ,4 ,'5' ,6, '', 'mama'];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Reactive Programming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Paradigm: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oriented around data flows (streams)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express static or dynamic data flows with ease 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automatically propagate changes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examples?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XlS sheet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Reactive vs Imperative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6110640" y="1737360"/>
            <a:ext cx="501228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//Reactive: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x = 3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3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y = 10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10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z = y +  z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13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x = 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z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=&gt; 16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1097280" y="1737360"/>
            <a:ext cx="501228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//Imperative: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x = 3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3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y = 10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10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z = y +  z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13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x = 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z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=&gt; 13</a:t>
            </a:r>
            <a:endParaRPr/>
          </a:p>
        </p:txBody>
      </p:sp>
    </p:spTree>
  </p:cSld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1000"/>
                                        <p:tgtEl>
                                          <p:spTgt spid="147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1000"/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1000"/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1000"/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1000"/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1000"/>
                                        <p:tgtEl>
                                          <p:spTgt spid="147">
                                            <p:txEl>
                                              <p:pRg st="85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1000"/>
                                        <p:tgtEl>
                                          <p:spTgt spid="146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1000"/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1000"/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1000"/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1000"/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1000"/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1000"/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1000"/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1000"/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1000"/>
                                        <p:tgtEl>
                                          <p:spTgt spid="146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Iterable Pattern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097280" y="1773720"/>
            <a:ext cx="1005732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A design pattern in which an iterator is used to traverse a container and access the container's elements.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forEach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 </a:t>
            </a: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map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ForEach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map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flatMap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filter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reduce</a:t>
            </a:r>
            <a:endParaRPr/>
          </a:p>
        </p:txBody>
      </p:sp>
    </p:spTree>
  </p:cSld>
  <p:timing>
    <p:tnLst>
      <p:par>
        <p:cTn id="150" dur="indefinite" restart="never" nodeType="tmRoot">
          <p:childTnLst>
            <p:seq>
              <p:cTn id="151" nodeType="mainSeq">
                <p:childTnLst>
                  <p:par>
                    <p:cTn id="152" fill="freeze">
                      <p:stCondLst>
                        <p:cond delay="indefinite"/>
                      </p:stCondLst>
                      <p:childTnLst>
                        <p:par>
                          <p:cTn id="153" fill="freeze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1000"/>
                                        <p:tgtEl>
                                          <p:spTgt spid="149">
                                            <p:txEl>
                                              <p:pRg st="0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freeze">
                      <p:stCondLst>
                        <p:cond delay="indefinite"/>
                      </p:stCondLst>
                      <p:childTnLst>
                        <p:par>
                          <p:cTn id="158" fill="freeze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54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1000"/>
                                        <p:tgtEl>
                                          <p:spTgt spid="149">
                                            <p:txEl>
                                              <p:pRg st="154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freeze">
                      <p:stCondLst>
                        <p:cond delay="indefinite"/>
                      </p:stCondLst>
                      <p:childTnLst>
                        <p:par>
                          <p:cTn id="163" fill="freeze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54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" dur="1000"/>
                                        <p:tgtEl>
                                          <p:spTgt spid="149">
                                            <p:txEl>
                                              <p:pRg st="154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Iterable Pattern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1066680" y="1797480"/>
            <a:ext cx="500688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class Iterator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constructor(items)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this.index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this.items = items;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reset() { this.index = 0;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first()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this.reset();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return this.next();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next() { return this.items[this.index++]; 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6221160" y="1797480"/>
            <a:ext cx="5006880" cy="402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hasNext() {  return this.index &lt;= this.items.length;  }</a:t>
            </a:r>
            <a:endParaRPr/>
          </a:p>
          <a:p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each(callback) {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for (let item = this.first(); this.hasNext(); item = this.next()) {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callback(item);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const items = ['foo', 'bar', 'baz', 'qux'];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const iterator = new Iterator(items);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iterator.each(value =&gt; console.log(value));</a:t>
            </a:r>
            <a:endParaRPr/>
          </a:p>
        </p:txBody>
      </p:sp>
    </p:spTree>
  </p:cSld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