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5" r:id="rId29"/>
    <p:sldId id="284" r:id="rId30"/>
    <p:sldId id="289" r:id="rId31"/>
  </p:sldIdLst>
  <p:sldSz cx="12192000" cy="6858000"/>
  <p:notesSz cx="6858000" cy="9144000"/>
  <p:defaultTextStyle>
    <a:defPPr>
      <a:defRPr lang="ru-RU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33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186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46D652B2-8C6E-419B-8E93-813F678ADC08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2052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ru-RU" altLang="en-US"/>
          </a:p>
        </p:txBody>
      </p:sp>
      <p:sp>
        <p:nvSpPr>
          <p:cNvPr id="2053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ru-RU" altLang="en-US"/>
              <a:t>Образец текста</a:t>
            </a:r>
            <a:endParaRPr lang="ru-RU" altLang="en-US"/>
          </a:p>
          <a:p>
            <a:pPr lvl="1" indent="0"/>
            <a:r>
              <a:rPr lang="ru-RU" altLang="en-US"/>
              <a:t>Второй уровень</a:t>
            </a:r>
            <a:endParaRPr lang="ru-RU" altLang="en-US"/>
          </a:p>
          <a:p>
            <a:pPr lvl="2" indent="0"/>
            <a:r>
              <a:rPr lang="ru-RU" altLang="en-US"/>
              <a:t>Третий уровень</a:t>
            </a:r>
            <a:endParaRPr lang="ru-RU" altLang="en-US"/>
          </a:p>
          <a:p>
            <a:pPr lvl="3" indent="0"/>
            <a:r>
              <a:rPr lang="ru-RU" altLang="en-US"/>
              <a:t>Четвертый уровень</a:t>
            </a:r>
            <a:endParaRPr lang="ru-RU" altLang="en-US"/>
          </a:p>
          <a:p>
            <a:pPr lvl="4" indent="0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C6C6DC3D-C717-495C-B489-C044A339A551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ru-RU" strike="noStrike" noProof="1" smtClean="0"/>
              <a:t>Образец подзаголовка</a:t>
            </a:r>
            <a:endParaRPr lang="ru-RU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027" name="Текст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ru-RU" altLang="en-US"/>
              <a:t>Образец текста</a:t>
            </a:r>
            <a:endParaRPr lang="ru-RU" altLang="en-US"/>
          </a:p>
          <a:p>
            <a:pPr lvl="1" indent="-228600"/>
            <a:r>
              <a:rPr lang="ru-RU" altLang="en-US"/>
              <a:t>Второй уровень</a:t>
            </a:r>
            <a:endParaRPr lang="ru-RU" altLang="en-US"/>
          </a:p>
          <a:p>
            <a:pPr lvl="2" indent="-228600"/>
            <a:r>
              <a:rPr lang="ru-RU" altLang="en-US"/>
              <a:t>Третий уровень</a:t>
            </a:r>
            <a:endParaRPr lang="ru-RU" altLang="en-US"/>
          </a:p>
          <a:p>
            <a:pPr lvl="3" indent="-228600"/>
            <a:r>
              <a:rPr lang="ru-RU" altLang="en-US"/>
              <a:t>Четвертый уровень</a:t>
            </a:r>
            <a:endParaRPr lang="ru-RU" altLang="en-US"/>
          </a:p>
          <a:p>
            <a:pPr lvl="4" indent="-228600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6300" y="1770063"/>
            <a:ext cx="8815388" cy="1754188"/>
          </a:xfrm>
          <a:ln w="9525">
            <a:noFill/>
            <a:miter/>
          </a:ln>
        </p:spPr>
        <p:txBody>
          <a:bodyPr vert="horz" lIns="91440" tIns="45720" rIns="91440" bIns="45720" rtlCol="0" anchor="b">
            <a:normAutofit fontScale="90000"/>
          </a:bodyPr>
          <a:p>
            <a:pPr algn="l" fontAlgn="auto"/>
            <a:r>
              <a:rPr lang="ru-RU" altLang="en-US" strike="noStrike" noProof="1"/>
              <a:t>Машинное обучение на платформе </a:t>
            </a:r>
            <a:r>
              <a:rPr lang="en-US" altLang="ru-RU" strike="noStrike" noProof="1"/>
              <a:t>.NET</a:t>
            </a:r>
            <a:endParaRPr lang="en-US" altLang="ru-RU" strike="noStrike" noProof="1"/>
          </a:p>
        </p:txBody>
      </p:sp>
      <p:pic>
        <p:nvPicPr>
          <p:cNvPr id="3074" name="Изображение 5" descr="logo-waveaccess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3" y="247650"/>
            <a:ext cx="2560637" cy="628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43038" y="4191000"/>
            <a:ext cx="6040437" cy="1774825"/>
          </a:xfrm>
          <a:ln w="9525">
            <a:noFill/>
            <a:miter/>
          </a:ln>
        </p:spPr>
        <p:txBody>
          <a:bodyPr lIns="91440" tIns="45720" rIns="91440" bIns="45720" anchor="t"/>
          <a:p>
            <a:pPr algn="l" defTabSz="914400">
              <a:buFont typeface="Arial" pitchFamily="34" charset="0"/>
              <a:buNone/>
            </a:pPr>
            <a:r>
              <a:rPr lang="ru-RU" altLang="en-US" sz="2800" kern="1200">
                <a:latin typeface="+mn-lt"/>
                <a:ea typeface="+mn-ea"/>
                <a:cs typeface="+mn-cs"/>
              </a:rPr>
              <a:t>Неволин Роман</a:t>
            </a:r>
            <a:endParaRPr lang="ru-RU" altLang="en-US" sz="2800" kern="1200">
              <a:latin typeface="+mn-lt"/>
              <a:ea typeface="+mn-ea"/>
              <a:cs typeface="+mn-cs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  <a:sym typeface="Arial" charset="0"/>
              </a:rPr>
              <a:t>roman.nevolin@waveaccess.ru</a:t>
            </a:r>
            <a:endParaRPr lang="en-US" altLang="ru-RU" sz="2800" kern="1200">
              <a:latin typeface="+mn-lt"/>
              <a:ea typeface="+mn-ea"/>
              <a:cs typeface="+mn-cs"/>
              <a:sym typeface="Arial" charset="0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</a:rPr>
              <a:t>nevoroman</a:t>
            </a:r>
            <a:endParaRPr lang="en-US" altLang="ru-RU" sz="2800" kern="1200">
              <a:latin typeface="+mn-lt"/>
              <a:ea typeface="+mn-ea"/>
              <a:cs typeface="+mn-cs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</a:rPr>
              <a:t>nevoroman/ml-dotnet</a:t>
            </a:r>
            <a:endParaRPr lang="en-US" altLang="ru-RU" sz="2800" kern="1200">
              <a:latin typeface="+mn-lt"/>
              <a:ea typeface="+mn-ea"/>
              <a:cs typeface="+mn-cs"/>
            </a:endParaRPr>
          </a:p>
        </p:txBody>
      </p:sp>
      <p:pic>
        <p:nvPicPr>
          <p:cNvPr id="3076" name="Изображение 10" descr="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4289425"/>
            <a:ext cx="309562" cy="3095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7" name="Изображение 11" descr="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4814888"/>
            <a:ext cx="309562" cy="30956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8" name="Изображение 13" descr="social-media(1)"/>
          <p:cNvPicPr/>
          <p:nvPr/>
        </p:nvPicPr>
        <p:blipFill>
          <a:blip r:embed="rId4"/>
          <a:stretch>
            <a:fillRect/>
          </a:stretch>
        </p:blipFill>
        <p:spPr>
          <a:xfrm>
            <a:off x="1047750" y="5337175"/>
            <a:ext cx="309563" cy="3095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9" name="Изображение 14" descr="circ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38" y="5849938"/>
            <a:ext cx="309562" cy="309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en-US" altLang="ru-RU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2292" name="Замещающее содержимое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075" y="1779588"/>
            <a:ext cx="10498138" cy="3948112"/>
          </a:xfrm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pic>
        <p:nvPicPr>
          <p:cNvPr id="13314" name="Замещающее содержимое 5" descr="haskell[1]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0125" y="1938338"/>
            <a:ext cx="2571750" cy="3668712"/>
          </a:xfr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4340" name="Замещающее содержимое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188" y="2162175"/>
            <a:ext cx="13609637" cy="1620838"/>
          </a:xfrm>
        </p:spPr>
      </p:pic>
      <p:sp>
        <p:nvSpPr>
          <p:cNvPr id="14341" name="Текстовое поле 7"/>
          <p:cNvSpPr txBox="1"/>
          <p:nvPr/>
        </p:nvSpPr>
        <p:spPr>
          <a:xfrm>
            <a:off x="842963" y="5076825"/>
            <a:ext cx="10553700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ru-RU" altLang="en-US" sz="2600">
                <a:latin typeface="Calibri" charset="0"/>
                <a:ea typeface="等线" charset="0"/>
              </a:rPr>
              <a:t>Функциональное программирование - это просто!</a:t>
            </a:r>
            <a:endParaRPr lang="ru-RU" altLang="en-US" sz="26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5364" name="Замещающее содержимое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1792288"/>
            <a:ext cx="10013950" cy="3338512"/>
          </a:xfrm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уличной магии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6388" name="Замещающее содержимое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775" y="1716088"/>
            <a:ext cx="10393363" cy="3465512"/>
          </a:xfrm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ближе к делу</a:t>
            </a:r>
            <a:endParaRPr lang="ru-RU" altLang="en-US">
              <a:sym typeface="等线" charset="0"/>
            </a:endParaRPr>
          </a:p>
        </p:txBody>
      </p:sp>
      <p:sp>
        <p:nvSpPr>
          <p:cNvPr id="17410" name="Замещающее содержимое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marL="0" indent="0">
              <a:buNone/>
            </a:pPr>
            <a:r>
              <a:rPr lang="ru-RU" altLang="en-US" b="1"/>
              <a:t>Постановка задачи </a:t>
            </a:r>
            <a:r>
              <a:rPr lang="en-US" altLang="ru-RU" b="1"/>
              <a:t>: </a:t>
            </a:r>
            <a:endParaRPr lang="en-US" altLang="ru-RU" b="1"/>
          </a:p>
          <a:p>
            <a:pPr marL="0" indent="0">
              <a:buNone/>
            </a:pPr>
            <a:r>
              <a:rPr lang="ru-RU" altLang="en-US"/>
              <a:t>Необходимо без использования библиотек и бубна написать спам-фильтр, написав для этих целей как можно меньше и кода, не жертвуя, по возможности, читаемостью.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 b="1"/>
              <a:t>Решение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F#, </a:t>
            </a:r>
            <a:r>
              <a:rPr lang="ru-RU" altLang="en-US"/>
              <a:t>Байесовский классификатор и немного функциональщины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что за классификатор?</a:t>
            </a:r>
            <a:endParaRPr lang="ru-RU" altLang="en-US">
              <a:sym typeface="等线" charset="0"/>
            </a:endParaRPr>
          </a:p>
        </p:txBody>
      </p:sp>
      <p:sp>
        <p:nvSpPr>
          <p:cNvPr id="18434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9788" y="1827213"/>
            <a:ext cx="10933112" cy="4351337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kern="1200"/>
              <a:t>Наивный байесовский классификатор - простой вероятностный классификатор, основанный на применении теоремы Байеса.</a:t>
            </a:r>
            <a:endParaRPr lang="ru-RU" altLang="en-US" kern="120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8437" name="Замещающее содержимое 8" descr="images[1]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90875" y="3683000"/>
            <a:ext cx="5135563" cy="1743075"/>
          </a:xfrm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  <a:ln w="9525">
            <a:noFill/>
            <a:miter/>
          </a:ln>
        </p:spPr>
        <p:txBody>
          <a:bodyPr lIns="91440" tIns="45720" rIns="91440" bIns="45720" anchor="ctr"/>
          <a:p>
            <a:r>
              <a:rPr lang="ru-RU" altLang="en-US"/>
              <a:t>Инструментарий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чем думать будем?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76300" y="2206625"/>
            <a:ext cx="10515600" cy="4048125"/>
          </a:xfrm>
        </p:spPr>
        <p:txBody>
          <a:bodyPr vert="horz" lIns="91440" tIns="45720" rIns="91440" bIns="45720" rtlCol="0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/>
              <a:t>Accord Framework</a:t>
            </a:r>
            <a:endParaRPr lang="en-US" altLang="ru-RU" strike="noStrike" noProof="1"/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numl</a:t>
            </a:r>
            <a:endParaRPr lang="en-US" alt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Encog</a:t>
            </a:r>
            <a:endParaRPr lang="en-US" alt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Azure ML</a:t>
            </a:r>
            <a:endParaRPr lang="en-US" alt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Accord Framework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</p:spPr>
        <p:txBody>
          <a:bodyPr vert="horz" lIns="91440" tIns="45720" rIns="91440" bIns="45720" rtlCol="0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Великолепно документирован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Огромный арсенал всевозможных алгоритмов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Гибкий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Требует некоторого времени на освоение</a:t>
            </a:r>
            <a:endParaRPr lang="ru-RU" altLang="en-US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Заголовок 1"/>
          <p:cNvSpPr>
            <a:spLocks noGrp="1"/>
          </p:cNvSpPr>
          <p:nvPr>
            <p:ph type="title"/>
          </p:nvPr>
        </p:nvSpPr>
        <p:spPr>
          <a:xfrm>
            <a:off x="620713" y="120650"/>
            <a:ext cx="10515600" cy="892175"/>
          </a:xfrm>
        </p:spPr>
        <p:txBody>
          <a:bodyPr lIns="91440" tIns="45720" rIns="91440" bIns="45720" anchor="ctr"/>
          <a:p>
            <a:r>
              <a:rPr lang="ru-RU" altLang="en-US"/>
              <a:t>Вступление </a:t>
            </a:r>
            <a:r>
              <a:rPr lang="en-US" altLang="ru-RU"/>
              <a:t>: </a:t>
            </a:r>
            <a:r>
              <a:rPr lang="ru-RU" altLang="en-US"/>
              <a:t>из-за чего сыр-бор?</a:t>
            </a:r>
            <a:endParaRPr lang="ru-RU" altLang="en-US"/>
          </a:p>
        </p:txBody>
      </p:sp>
      <p:sp>
        <p:nvSpPr>
          <p:cNvPr id="4098" name="Текстовое поле 7"/>
          <p:cNvSpPr txBox="1"/>
          <p:nvPr/>
        </p:nvSpPr>
        <p:spPr>
          <a:xfrm>
            <a:off x="528638" y="1728788"/>
            <a:ext cx="9723437" cy="20462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Машинное обучение - это классно. 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.NET - </a:t>
            </a:r>
            <a:r>
              <a:rPr lang="ru-RU" altLang="ru-RU" sz="3200">
                <a:latin typeface="Calibri" charset="0"/>
                <a:ea typeface="等线" charset="0"/>
              </a:rPr>
              <a:t>это тоже замечательно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По распространенному мнению, </a:t>
            </a:r>
            <a:r>
              <a:rPr lang="en-US" altLang="ru-RU" sz="3200">
                <a:latin typeface="Calibri" charset="0"/>
                <a:ea typeface="等线" charset="0"/>
              </a:rPr>
              <a:t>.NET </a:t>
            </a:r>
            <a:r>
              <a:rPr lang="ru-RU" altLang="en-US" sz="3200">
                <a:latin typeface="Calibri" charset="0"/>
                <a:ea typeface="等线" charset="0"/>
              </a:rPr>
              <a:t>не подходит для решения задач машинного обучения...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4099" name="Текстовое поле 8"/>
          <p:cNvSpPr txBox="1"/>
          <p:nvPr/>
        </p:nvSpPr>
        <p:spPr>
          <a:xfrm>
            <a:off x="898525" y="5130800"/>
            <a:ext cx="946943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3200">
                <a:latin typeface="Calibri" charset="0"/>
                <a:ea typeface="等线" charset="0"/>
              </a:rPr>
              <a:t>...</a:t>
            </a:r>
            <a:r>
              <a:rPr lang="ru-RU" altLang="en-US" sz="3200">
                <a:latin typeface="Calibri" charset="0"/>
                <a:ea typeface="等线" charset="0"/>
              </a:rPr>
              <a:t>но мы же не станем отступать из-за таких мелочей?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10" name="Замещающий 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1</a:t>
            </a:r>
            <a:endParaRPr lang="ru-RU" strike="noStrike" noProof="1"/>
          </a:p>
        </p:txBody>
      </p:sp>
      <p:sp>
        <p:nvSpPr>
          <p:cNvPr id="11" name="Замещающий 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en-US" altLang="en-US">
                <a:sym typeface="等线" charset="0"/>
              </a:rPr>
              <a:t>numl</a:t>
            </a:r>
            <a:endParaRPr lang="en-US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2532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051685"/>
            <a:ext cx="10515600" cy="2891790"/>
          </a:xfrm>
        </p:spPr>
        <p:txBody>
          <a:bodyPr lIns="91440" tIns="45720" rIns="91440" bIns="45720" anchor="t"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Просто осваивается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Не требует долгого развертывания</a:t>
            </a:r>
            <a:r>
              <a:rPr lang="en-US" altLang="ru-RU">
                <a:sym typeface="等线" charset="0"/>
              </a:rPr>
              <a:t>; </a:t>
            </a:r>
            <a:r>
              <a:rPr lang="ru-RU" altLang="en-US">
                <a:sym typeface="等线" charset="0"/>
              </a:rPr>
              <a:t>для базовой реализации алгоритма достаточно и минуты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Неплохой набор алгоритмов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С ним базовые алгоритмы машинного обучения сможет реализовать даже ваша бабушка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>
              <a:sym typeface="等线" charset="0"/>
            </a:endParaRPr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Encog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</p:spPr>
        <p:txBody>
          <a:bodyPr vert="horz" lIns="91440" tIns="45720" rIns="91440" bIns="45720" rtlCol="0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Довольно гибок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Неплохая встроенная работа с данными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Имеет </a:t>
            </a:r>
            <a:r>
              <a:rPr lang="en-US" altLang="ru-RU" strike="noStrike" noProof="1">
                <a:sym typeface="+mn-ea"/>
              </a:rPr>
              <a:t>Java </a:t>
            </a:r>
            <a:r>
              <a:rPr lang="ru-RU" altLang="en-US" strike="noStrike" noProof="1">
                <a:sym typeface="+mn-ea"/>
              </a:rPr>
              <a:t>реализацию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Работе с ним посвящена неплохая книга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Некоторые алгоритмы он реализует просто великолепно. 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Azure ML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</p:spPr>
        <p:txBody>
          <a:bodyPr vert="horz" lIns="91440" tIns="45720" rIns="91440" bIns="45720" rtlCol="0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Прост в использовании </a:t>
            </a:r>
            <a:r>
              <a:rPr lang="en-US" altLang="ru-RU" strike="noStrike" noProof="1">
                <a:sym typeface="+mn-ea"/>
              </a:rPr>
              <a:t>: </a:t>
            </a:r>
            <a:r>
              <a:rPr lang="ru-RU" altLang="en-US" strike="noStrike" noProof="1">
                <a:sym typeface="+mn-ea"/>
              </a:rPr>
              <a:t>ваш ребенок может случайно стать </a:t>
            </a:r>
            <a:r>
              <a:rPr lang="en-US" altLang="en-US" strike="noStrike" noProof="1">
                <a:sym typeface="+mn-ea"/>
              </a:rPr>
              <a:t>Data Scienist'</a:t>
            </a:r>
            <a:r>
              <a:rPr lang="ru-RU" altLang="en-US" strike="noStrike" noProof="1">
                <a:sym typeface="+mn-ea"/>
              </a:rPr>
              <a:t>ом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Это клевые модные облачные вычисления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Функционал легко расширяется самописными модулями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Легкая и приятная работа с данными</a:t>
            </a:r>
            <a:endParaRPr lang="ru-RU" altLang="en-US" strike="noStrike" noProof="1">
              <a:sym typeface="+mn-ea"/>
            </a:endParaRPr>
          </a:p>
          <a:p>
            <a:pPr marL="0" indent="0" fontAlgn="auto">
              <a:buClr>
                <a:srgbClr val="70AD47"/>
              </a:buClr>
              <a:buSzPct val="80000"/>
              <a:buFont typeface="Wingdings" charset="0"/>
              <a:buNone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pic>
        <p:nvPicPr>
          <p:cNvPr id="25602" name="Замещающее содержимое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1063" y="2271713"/>
            <a:ext cx="4638675" cy="3457575"/>
          </a:xfr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5605" name="Замещающее содержимое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6200" y="3605213"/>
            <a:ext cx="2971800" cy="714375"/>
          </a:xfrm>
        </p:spPr>
      </p:pic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pic>
        <p:nvPicPr>
          <p:cNvPr id="26626" name="Замещающее содержимое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88" y="2473325"/>
            <a:ext cx="11709400" cy="2360613"/>
          </a:xfrm>
        </p:spPr>
      </p:pic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graphicFrame>
        <p:nvGraphicFramePr>
          <p:cNvPr id="4" name="Замещающее содержимое 3"/>
          <p:cNvGraphicFramePr/>
          <p:nvPr>
            <p:ph sz="half" idx="1"/>
          </p:nvPr>
        </p:nvGraphicFramePr>
        <p:xfrm>
          <a:off x="838200" y="2055813"/>
          <a:ext cx="10744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50"/>
                <a:gridCol w="2724150"/>
                <a:gridCol w="2646680"/>
                <a:gridCol w="2686050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Naive Bayes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</a:t>
                      </a:r>
                      <a:r>
                        <a:t>1234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0.00</a:t>
                      </a:r>
                      <a:r>
                        <a:t>22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Decision Tree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1.0967 </a:t>
                      </a:r>
                      <a:r>
                        <a:rPr lang="en-US"/>
                        <a:t>ms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0.0638 </a:t>
                      </a:r>
                      <a:r>
                        <a:rPr lang="en-US"/>
                        <a:t>ms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3,33%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K Nearest Neighbors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0.1645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0.0178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Замещающее содержимое 5"/>
          <p:cNvGraphicFramePr/>
          <p:nvPr>
            <p:ph sz="half" idx="2"/>
          </p:nvPr>
        </p:nvGraphicFramePr>
        <p:xfrm>
          <a:off x="876300" y="4378325"/>
          <a:ext cx="10706100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525"/>
                <a:gridCol w="2676525"/>
                <a:gridCol w="2675890"/>
                <a:gridCol w="2676525"/>
              </a:tblGrid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Errors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Naive Bayes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1.9585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0.1935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Decision Tree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3.0074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0.5719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13,33%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K Nearest Neighbors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6.6210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0.3223 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0%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704" name="Текстовое поле 6"/>
          <p:cNvSpPr txBox="1"/>
          <p:nvPr/>
        </p:nvSpPr>
        <p:spPr>
          <a:xfrm>
            <a:off x="819150" y="1571625"/>
            <a:ext cx="47625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2400">
                <a:latin typeface="Calibri" charset="0"/>
                <a:ea typeface="等线" charset="0"/>
              </a:rPr>
              <a:t>Accord Framework</a:t>
            </a:r>
            <a:endParaRPr lang="en-US" altLang="ru-RU" sz="2400">
              <a:latin typeface="Calibri" charset="0"/>
              <a:ea typeface="等线" charset="0"/>
            </a:endParaRPr>
          </a:p>
        </p:txBody>
      </p:sp>
      <p:sp>
        <p:nvSpPr>
          <p:cNvPr id="27705" name="Текстовое поле 7"/>
          <p:cNvSpPr txBox="1"/>
          <p:nvPr/>
        </p:nvSpPr>
        <p:spPr>
          <a:xfrm>
            <a:off x="831850" y="3870325"/>
            <a:ext cx="47625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2400">
                <a:latin typeface="Calibri" charset="0"/>
                <a:ea typeface="等线" charset="0"/>
              </a:rPr>
              <a:t>numl</a:t>
            </a:r>
            <a:endParaRPr lang="en-US" altLang="ru-RU" sz="2400">
              <a:latin typeface="Calibri" charset="0"/>
              <a:ea typeface="等线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Инструментарий </a:t>
            </a:r>
            <a:r>
              <a:rPr lang="en-US" altLang="ru-RU"/>
              <a:t>: </a:t>
            </a:r>
            <a:r>
              <a:rPr lang="ru-RU" altLang="en-US"/>
              <a:t>переваривая </a:t>
            </a:r>
            <a:r>
              <a:rPr lang="ru-RU" altLang="en-US"/>
              <a:t>результаты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6260"/>
            <a:ext cx="10629900" cy="4351655"/>
          </a:xfrm>
        </p:spPr>
        <p:txBody>
          <a:bodyPr/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>
                <a:sym typeface="+mn-ea"/>
              </a:rPr>
              <a:t>Accord </a:t>
            </a:r>
            <a:r>
              <a:rPr lang="ru-RU" altLang="en-US">
                <a:sym typeface="+mn-ea"/>
              </a:rPr>
              <a:t>отлично показал себя на всех выбранных алгоритмах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KNN </a:t>
            </a:r>
            <a:r>
              <a:rPr lang="ru-RU" altLang="en-US" strike="noStrike" noProof="1">
                <a:sym typeface="+mn-ea"/>
              </a:rPr>
              <a:t>показал максимальную точность в обоих случаях, а значит - он максимально подходит для этой задачи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Скорость и точность, которую показал </a:t>
            </a:r>
            <a:r>
              <a:rPr lang="en-US" altLang="ru-RU" strike="noStrike" noProof="1">
                <a:sym typeface="+mn-ea"/>
              </a:rPr>
              <a:t>Accord, </a:t>
            </a:r>
            <a:r>
              <a:rPr lang="ru-RU" altLang="en-US" strike="noStrike" noProof="1">
                <a:sym typeface="+mn-ea"/>
              </a:rPr>
              <a:t>сравнима с лучшими инструментами на </a:t>
            </a:r>
            <a:r>
              <a:rPr lang="en-US" altLang="ru-RU" strike="noStrike" noProof="1">
                <a:sym typeface="+mn-ea"/>
              </a:rPr>
              <a:t>Python </a:t>
            </a:r>
            <a:r>
              <a:rPr lang="ru-RU" altLang="en-US" strike="noStrike" noProof="1">
                <a:sym typeface="+mn-ea"/>
              </a:rPr>
              <a:t>и </a:t>
            </a:r>
            <a:r>
              <a:rPr lang="en-US" altLang="ru-RU" strike="noStrike" noProof="1">
                <a:sym typeface="+mn-ea"/>
              </a:rPr>
              <a:t>R</a:t>
            </a:r>
            <a:endParaRPr lang="en-US" alt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  <a:p>
            <a:pPr marL="0" indent="0">
              <a:buNone/>
            </a:pP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Инструментарий </a:t>
            </a:r>
            <a:r>
              <a:rPr lang="en-US" altLang="ru-RU"/>
              <a:t>: </a:t>
            </a:r>
            <a:r>
              <a:rPr lang="ru-RU" altLang="en-US"/>
              <a:t>ну и зачем нам </a:t>
            </a:r>
            <a:r>
              <a:rPr lang="en-US" altLang="ru-RU"/>
              <a:t>numl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2130" y="1685290"/>
            <a:ext cx="9063962" cy="1900800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430" y="3550285"/>
            <a:ext cx="9061450" cy="19005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FsLab</a:t>
            </a:r>
            <a:endParaRPr lang="en-US" altLang="ru-RU">
              <a:sym typeface="等线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14341" name="Текстовое поле 7"/>
          <p:cNvSpPr txBox="1"/>
          <p:nvPr/>
        </p:nvSpPr>
        <p:spPr>
          <a:xfrm>
            <a:off x="868998" y="1608455"/>
            <a:ext cx="10553700" cy="887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ru-RU" altLang="en-US" sz="2600">
                <a:latin typeface="Calibri" charset="0"/>
                <a:ea typeface="等线" charset="0"/>
              </a:rPr>
              <a:t>Объединяет в себе все лучшие инструменты манипулирования данными, созданные для </a:t>
            </a:r>
            <a:r>
              <a:rPr lang="en-US" altLang="ru-RU" sz="2600">
                <a:latin typeface="Calibri" charset="0"/>
                <a:ea typeface="等线" charset="0"/>
              </a:rPr>
              <a:t>F#</a:t>
            </a:r>
            <a:endParaRPr lang="en-US" altLang="ru-RU" sz="2600">
              <a:latin typeface="Calibri" charset="0"/>
              <a:ea typeface="等线" charset="0"/>
            </a:endParaRPr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3048635"/>
            <a:ext cx="816546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/>
        </p:nvSpPr>
        <p:spPr>
          <a:xfrm>
            <a:off x="755650" y="197167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</p:spPr>
        <p:txBody>
          <a:bodyPr lIns="91440" tIns="45720" rIns="91440" bIns="45720" anchor="ctr"/>
          <a:p>
            <a:r>
              <a:rPr lang="ru-RU" altLang="en-US"/>
              <a:t>Машинное обучение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Заголовок 4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что это за зверь?</a:t>
            </a:r>
            <a:endParaRPr lang="en-US" altLang="ru-RU"/>
          </a:p>
        </p:txBody>
      </p:sp>
      <p:sp>
        <p:nvSpPr>
          <p:cNvPr id="6146" name="Замещающее содержимое 3"/>
          <p:cNvSpPr>
            <a:spLocks noGrp="1"/>
          </p:cNvSpPr>
          <p:nvPr>
            <p:ph sz="half" idx="1"/>
          </p:nvPr>
        </p:nvSpPr>
        <p:spPr>
          <a:xfrm>
            <a:off x="922338" y="2616200"/>
            <a:ext cx="9617075" cy="2093913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kern="1200">
                <a:latin typeface="Times New Roman" charset="0"/>
              </a:rPr>
              <a:t>«</a:t>
            </a:r>
            <a:r>
              <a:rPr lang="en-US" altLang="ru-RU" kern="1200">
                <a:latin typeface="Times New Roman" charset="0"/>
              </a:rPr>
              <a:t>Machine Learning is the field of study that gives computers the ability to learn without being explicitly programmed</a:t>
            </a:r>
            <a:r>
              <a:rPr lang="ru-RU" altLang="en-US" kern="1200">
                <a:latin typeface="Times New Roman" charset="0"/>
              </a:rPr>
              <a:t>»</a:t>
            </a:r>
            <a:endParaRPr lang="ru-RU" altLang="en-US" kern="1200">
              <a:latin typeface="Times New Roman" charset="0"/>
            </a:endParaRPr>
          </a:p>
          <a:p>
            <a:pPr marL="0" indent="0" algn="r">
              <a:buNone/>
            </a:pPr>
            <a:r>
              <a:rPr lang="ru-RU" altLang="en-US" kern="1200">
                <a:latin typeface="Times New Roman" charset="0"/>
              </a:rPr>
              <a:t>— </a:t>
            </a:r>
            <a:r>
              <a:rPr lang="en-US" altLang="ru-RU" kern="1200">
                <a:latin typeface="Times New Roman" charset="0"/>
              </a:rPr>
              <a:t>Prof. Arthur Samuel </a:t>
            </a:r>
            <a:endParaRPr lang="en-US" altLang="ru-RU" kern="1200">
              <a:latin typeface="Times New Roman" charset="0"/>
            </a:endParaRPr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810000" y="6357620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5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когда использовать?</a:t>
            </a:r>
            <a:endParaRPr lang="ru-RU" altLang="en-US"/>
          </a:p>
        </p:txBody>
      </p:sp>
      <p:sp>
        <p:nvSpPr>
          <p:cNvPr id="7170" name="Текстовое поле 7"/>
          <p:cNvSpPr txBox="1"/>
          <p:nvPr/>
        </p:nvSpPr>
        <p:spPr>
          <a:xfrm>
            <a:off x="893763" y="2257425"/>
            <a:ext cx="9723437" cy="2533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трудно описать алгоритм решения задачи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нужно предугадать некоторые значения, имея большой набор данных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вы хотите улучшить работу имеющегося алгоритма за счет накопления опыта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620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головок 5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это?</a:t>
            </a:r>
            <a:endParaRPr lang="ru-RU" altLang="en-US"/>
          </a:p>
        </p:txBody>
      </p:sp>
      <p:sp>
        <p:nvSpPr>
          <p:cNvPr id="8194" name="Текстовое поле 7"/>
          <p:cNvSpPr txBox="1"/>
          <p:nvPr/>
        </p:nvSpPr>
        <p:spPr>
          <a:xfrm>
            <a:off x="855663" y="2219325"/>
            <a:ext cx="9723437" cy="2046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ru-RU" sz="3200">
                <a:latin typeface="Calibri" charset="0"/>
                <a:ea typeface="等线" charset="0"/>
              </a:rPr>
              <a:t>Позволяет легко решать трудные задачки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Базовые навыки легко осваиваются и полезны в других областях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Это чертовски весело!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</p:spPr>
        <p:txBody>
          <a:bodyPr lIns="91440" tIns="45720" rIns="91440" bIns="45720" anchor="ctr"/>
          <a:p>
            <a:r>
              <a:rPr lang="en-US" altLang="en-US"/>
              <a:t>ML </a:t>
            </a:r>
            <a:r>
              <a:rPr lang="ru-RU" altLang="en-US"/>
              <a:t>и </a:t>
            </a:r>
            <a:r>
              <a:rPr lang="en-US" altLang="ru-RU"/>
              <a:t>.NET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головок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>
                <a:sym typeface="Arial" charset="0"/>
              </a:rPr>
              <a:t>ML </a:t>
            </a:r>
            <a:r>
              <a:rPr lang="ru-RU" altLang="en-US">
                <a:sym typeface="Arial" charset="0"/>
              </a:rPr>
              <a:t>и </a:t>
            </a:r>
            <a:r>
              <a:rPr lang="en-US" altLang="ru-RU">
                <a:sym typeface="Arial" charset="0"/>
              </a:rPr>
              <a:t>.NET</a:t>
            </a:r>
            <a:r>
              <a:rPr lang="ru-RU" altLang="en-US">
                <a:sym typeface="Arial" charset="0"/>
              </a:rPr>
              <a:t> </a:t>
            </a:r>
            <a:r>
              <a:rPr lang="en-US" altLang="ru-RU">
                <a:sym typeface="Arial" charset="0"/>
              </a:rPr>
              <a:t>: </a:t>
            </a:r>
            <a:r>
              <a:rPr lang="ru-RU" altLang="en-US">
                <a:sym typeface="Arial" charset="0"/>
              </a:rPr>
              <a:t>мы этого точно хотим?</a:t>
            </a:r>
            <a:endParaRPr lang="ru-RU" altLang="en-US">
              <a:sym typeface="Arial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10244" name="Текстовое поле 7"/>
          <p:cNvSpPr txBox="1"/>
          <p:nvPr/>
        </p:nvSpPr>
        <p:spPr>
          <a:xfrm>
            <a:off x="893763" y="2257425"/>
            <a:ext cx="9723437" cy="2533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.NET </a:t>
            </a:r>
            <a:r>
              <a:rPr lang="ru-RU" altLang="en-US" sz="3200">
                <a:latin typeface="Calibri" charset="0"/>
                <a:ea typeface="等线" charset="0"/>
              </a:rPr>
              <a:t>имеет кучу клевых инструментов для работы с данными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Позволяет встраивать алгоритмы машинного обучения, не выходя из уютного дотнета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F#</a:t>
            </a:r>
            <a:endParaRPr lang="en-US" altLang="ru-RU" sz="32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5"/>
          <p:cNvSpPr>
            <a:spLocks noGrp="1"/>
          </p:cNvSpPr>
          <p:nvPr>
            <p:ph type="title"/>
          </p:nvPr>
        </p:nvSpPr>
        <p:spPr>
          <a:xfrm>
            <a:off x="2851150" y="1973263"/>
            <a:ext cx="5372100" cy="4373562"/>
          </a:xfrm>
        </p:spPr>
        <p:txBody>
          <a:bodyPr lIns="91440" tIns="45720" rIns="91440" bIns="45720" anchor="ctr"/>
          <a:p>
            <a:r>
              <a:rPr lang="en-US" altLang="en-US" sz="40000"/>
              <a:t>F#</a:t>
            </a:r>
            <a:endParaRPr lang="en-US" altLang="en-US" sz="40000"/>
          </a:p>
        </p:txBody>
      </p:sp>
      <p:sp>
        <p:nvSpPr>
          <p:cNvPr id="11266" name="Заголовок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4400">
                <a:latin typeface="Calibri Light" charset="0"/>
                <a:ea typeface="等线" charset="0"/>
                <a:sym typeface="等线" charset="0"/>
              </a:rPr>
              <a:t>ML 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и </a:t>
            </a:r>
            <a:r>
              <a:rPr lang="en-US" altLang="ru-RU" sz="4400">
                <a:latin typeface="Calibri Light" charset="0"/>
                <a:ea typeface="等线" charset="0"/>
                <a:sym typeface="等线" charset="0"/>
              </a:rPr>
              <a:t>.NET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 </a:t>
            </a:r>
            <a:r>
              <a:rPr lang="en-US" altLang="ru-RU" sz="4400">
                <a:latin typeface="Calibri Light" charset="0"/>
                <a:ea typeface="等线" charset="0"/>
                <a:sym typeface="等线" charset="0"/>
              </a:rPr>
              <a:t>: 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мы этого точно хотим?</a:t>
            </a:r>
            <a:endParaRPr lang="ru-RU" altLang="en-US" sz="4400">
              <a:latin typeface="Calibri Light" charset="0"/>
              <a:ea typeface="等线" charset="0"/>
              <a:sym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620"/>
            <a:ext cx="6629400" cy="365125"/>
          </a:xfrm>
        </p:spPr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WPS Presentation</Application>
  <PresentationFormat>Широкоэкранный</PresentationFormat>
  <Paragraphs>298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Тема Office</vt:lpstr>
      <vt:lpstr>Машинное обучение на платформе .NET</vt:lpstr>
      <vt:lpstr>Вступление : из-за чего сыр-бор?</vt:lpstr>
      <vt:lpstr>Машинное обучение</vt:lpstr>
      <vt:lpstr>Машинное обучение : что это за зверь?</vt:lpstr>
      <vt:lpstr>Машинное обучение : когда использовать?</vt:lpstr>
      <vt:lpstr>Машинное обучение : зачем мне это?</vt:lpstr>
      <vt:lpstr>ML и .NET </vt:lpstr>
      <vt:lpstr>ML и .NET : мы этого точно хотим?</vt:lpstr>
      <vt:lpstr>F#</vt:lpstr>
      <vt:lpstr>ML и .NET : препарируем F#</vt:lpstr>
      <vt:lpstr>ML и .NET : препарируем F#</vt:lpstr>
      <vt:lpstr>ML и .NET : препарируем F#</vt:lpstr>
      <vt:lpstr>ML и .NET : препарируем F#</vt:lpstr>
      <vt:lpstr>ML и .NET : немного уличной магии</vt:lpstr>
      <vt:lpstr>ML и .NET : ближе к делу</vt:lpstr>
      <vt:lpstr>ML и .NET : что за классификатор?</vt:lpstr>
      <vt:lpstr>Инструментарий</vt:lpstr>
      <vt:lpstr>Инструментарий : чем думать будем?</vt:lpstr>
      <vt:lpstr>Инструментарий : Accord Framework</vt:lpstr>
      <vt:lpstr>Инструментарий : numl</vt:lpstr>
      <vt:lpstr>Инструментарий : Encog</vt:lpstr>
      <vt:lpstr>Инструментарий : Azure ML</vt:lpstr>
      <vt:lpstr>Инструментарий : немного побенчмаркаем</vt:lpstr>
      <vt:lpstr>Инструментарий : немного побенчмаркаем</vt:lpstr>
      <vt:lpstr>Инструментарий : немного побенчмаркаем</vt:lpstr>
      <vt:lpstr>PowerPoint 演示文稿</vt:lpstr>
      <vt:lpstr>Инструментарий : ну и зачем нам numl?</vt:lpstr>
      <vt:lpstr>Инструментарий : FsLab</vt:lpstr>
      <vt:lpstr>Инструментарий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на платформе .NET</dc:title>
  <dc:creator>loki</dc:creator>
  <cp:lastModifiedBy>loki</cp:lastModifiedBy>
  <cp:revision>4</cp:revision>
  <dcterms:created xsi:type="dcterms:W3CDTF">2016-03-14T01:07:00Z</dcterms:created>
  <dcterms:modified xsi:type="dcterms:W3CDTF">2016-03-17T07:47:36Z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1049-10.1.0.5507</vt:lpwstr>
  </property>
</Properties>
</file>