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5"/>
  </p:notesMasterIdLst>
  <p:sldIdLst>
    <p:sldId id="256" r:id="rId4"/>
    <p:sldId id="305" r:id="rId5"/>
    <p:sldId id="257" r:id="rId6"/>
    <p:sldId id="307" r:id="rId7"/>
    <p:sldId id="258" r:id="rId8"/>
    <p:sldId id="259" r:id="rId9"/>
    <p:sldId id="260" r:id="rId10"/>
    <p:sldId id="299" r:id="rId11"/>
    <p:sldId id="300" r:id="rId12"/>
    <p:sldId id="294" r:id="rId13"/>
    <p:sldId id="261" r:id="rId14"/>
    <p:sldId id="301" r:id="rId15"/>
    <p:sldId id="302" r:id="rId16"/>
    <p:sldId id="263" r:id="rId17"/>
    <p:sldId id="264" r:id="rId18"/>
    <p:sldId id="308" r:id="rId19"/>
    <p:sldId id="309" r:id="rId20"/>
    <p:sldId id="265" r:id="rId21"/>
    <p:sldId id="266" r:id="rId22"/>
    <p:sldId id="268" r:id="rId23"/>
    <p:sldId id="267" r:id="rId24"/>
    <p:sldId id="269" r:id="rId25"/>
    <p:sldId id="270" r:id="rId26"/>
    <p:sldId id="310" r:id="rId27"/>
    <p:sldId id="271" r:id="rId28"/>
    <p:sldId id="272" r:id="rId29"/>
    <p:sldId id="274" r:id="rId30"/>
    <p:sldId id="275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312" r:id="rId39"/>
    <p:sldId id="290" r:id="rId40"/>
    <p:sldId id="285" r:id="rId41"/>
    <p:sldId id="284" r:id="rId42"/>
    <p:sldId id="313" r:id="rId43"/>
    <p:sldId id="311" r:id="rId44"/>
  </p:sldIdLst>
  <p:sldSz cx="12192000" cy="6858000"/>
  <p:notesSz cx="6858000" cy="9144000"/>
  <p:defaultTextStyle>
    <a:defPPr>
      <a:defRPr lang="ru-RU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等线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33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186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ru-RU" strike="noStrike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46D652B2-8C6E-419B-8E93-813F678ADC08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076" name="Образ слайда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7" name="Заметки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ru-RU" altLang="en-US"/>
              <a:t>Образец текста</a:t>
            </a:r>
            <a:endParaRPr lang="ru-RU" altLang="en-US"/>
          </a:p>
          <a:p>
            <a:pPr lvl="1" indent="0"/>
            <a:r>
              <a:rPr lang="ru-RU" altLang="en-US"/>
              <a:t>Второй уровень</a:t>
            </a:r>
            <a:endParaRPr lang="ru-RU" altLang="en-US"/>
          </a:p>
          <a:p>
            <a:pPr lvl="2" indent="0"/>
            <a:r>
              <a:rPr lang="ru-RU" altLang="en-US"/>
              <a:t>Третий уровень</a:t>
            </a:r>
            <a:endParaRPr lang="ru-RU" altLang="en-US"/>
          </a:p>
          <a:p>
            <a:pPr lvl="3" indent="0"/>
            <a:r>
              <a:rPr lang="ru-RU" altLang="en-US"/>
              <a:t>Четвертый уровень</a:t>
            </a:r>
            <a:endParaRPr lang="ru-RU" altLang="en-US"/>
          </a:p>
          <a:p>
            <a:pPr lvl="4" indent="0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C6C6DC3D-C717-495C-B489-C044A339A551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ru-RU" strike="noStrike" noProof="1" smtClean="0"/>
              <a:t>Образец подзаголовка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ru-RU" strike="noStrike" noProof="1" smtClean="0"/>
              <a:t>Образец подзаголовка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auto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auto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auto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auto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ru-RU" strike="noStrike" noProof="1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ru-RU" strike="noStrike" noProof="1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027" name="Текст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ru-RU" altLang="en-US"/>
              <a:t>Образец текста</a:t>
            </a:r>
            <a:endParaRPr lang="ru-RU" altLang="en-US"/>
          </a:p>
          <a:p>
            <a:pPr lvl="1" indent="-228600"/>
            <a:r>
              <a:rPr lang="ru-RU" altLang="en-US"/>
              <a:t>Второй уровень</a:t>
            </a:r>
            <a:endParaRPr lang="ru-RU" altLang="en-US"/>
          </a:p>
          <a:p>
            <a:pPr lvl="2" indent="-228600"/>
            <a:r>
              <a:rPr lang="ru-RU" altLang="en-US"/>
              <a:t>Третий уровень</a:t>
            </a:r>
            <a:endParaRPr lang="ru-RU" altLang="en-US"/>
          </a:p>
          <a:p>
            <a:pPr lvl="3" indent="-228600"/>
            <a:r>
              <a:rPr lang="ru-RU" altLang="en-US"/>
              <a:t>Четвертый уровень</a:t>
            </a:r>
            <a:endParaRPr lang="ru-RU" altLang="en-US"/>
          </a:p>
          <a:p>
            <a:pPr lvl="4" indent="-228600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2051" name="Текст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ru-RU" altLang="en-US"/>
              <a:t>Образец текста</a:t>
            </a:r>
            <a:endParaRPr lang="ru-RU" altLang="en-US"/>
          </a:p>
          <a:p>
            <a:pPr lvl="1" indent="-228600"/>
            <a:r>
              <a:rPr lang="ru-RU" altLang="en-US"/>
              <a:t>Второй уровень</a:t>
            </a:r>
            <a:endParaRPr lang="ru-RU" altLang="en-US"/>
          </a:p>
          <a:p>
            <a:pPr lvl="2" indent="-228600"/>
            <a:r>
              <a:rPr lang="ru-RU" altLang="en-US"/>
              <a:t>Третий уровень</a:t>
            </a:r>
            <a:endParaRPr lang="ru-RU" altLang="en-US"/>
          </a:p>
          <a:p>
            <a:pPr lvl="3" indent="-228600"/>
            <a:r>
              <a:rPr lang="ru-RU" altLang="en-US"/>
              <a:t>Четвертый уровень</a:t>
            </a:r>
            <a:endParaRPr lang="ru-RU" altLang="en-US"/>
          </a:p>
          <a:p>
            <a:pPr lvl="4" indent="-228600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B24468F-6682-48AA-B5F4-BEF8E7F9833C}" type="datetimeFigureOut">
              <a:rPr lang="ru-RU" altLang="en-US" strike="noStrike" noProof="1" smtClean="0">
                <a:latin typeface="+mn-lt"/>
                <a:ea typeface="+mn-ea"/>
                <a:cs typeface="+mn-cs"/>
              </a:rPr>
            </a:fld>
            <a:endParaRPr lang="ru-RU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6300" y="1770063"/>
            <a:ext cx="8815388" cy="1754188"/>
          </a:xfrm>
          <a:ln w="9525">
            <a:noFill/>
            <a:miter/>
          </a:ln>
        </p:spPr>
        <p:txBody>
          <a:bodyPr vert="horz" lIns="91440" tIns="45720" rIns="91440" bIns="45720" rtlCol="0" anchor="b">
            <a:normAutofit fontScale="90000"/>
          </a:bodyPr>
          <a:p>
            <a:pPr algn="l" fontAlgn="auto"/>
            <a:r>
              <a:rPr lang="ru-RU" altLang="en-US" strike="noStrike" noProof="1"/>
              <a:t>Машинное обучение на платформе </a:t>
            </a:r>
            <a:r>
              <a:rPr lang="en-US" altLang="ru-RU" strike="noStrike" noProof="1"/>
              <a:t>.NET</a:t>
            </a:r>
            <a:endParaRPr lang="en-US" altLang="ru-RU" strike="noStrike" noProof="1"/>
          </a:p>
        </p:txBody>
      </p:sp>
      <p:pic>
        <p:nvPicPr>
          <p:cNvPr id="4098" name="Изображение 5" descr="logo-waveaccess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63" y="247650"/>
            <a:ext cx="2560637" cy="628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099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43038" y="4191000"/>
            <a:ext cx="6040437" cy="1774825"/>
          </a:xfrm>
          <a:ln/>
        </p:spPr>
        <p:txBody>
          <a:bodyPr lIns="91440" tIns="45720" rIns="91440" bIns="45720" anchor="t"/>
          <a:p>
            <a:pPr algn="l" defTabSz="914400">
              <a:buFont typeface="Arial" pitchFamily="34" charset="0"/>
              <a:buNone/>
            </a:pPr>
            <a:r>
              <a:rPr lang="ru-RU" altLang="en-US" sz="2800" kern="1200">
                <a:latin typeface="+mn-lt"/>
                <a:ea typeface="+mn-ea"/>
                <a:cs typeface="+mn-cs"/>
              </a:rPr>
              <a:t>Неволин Роман</a:t>
            </a:r>
            <a:endParaRPr lang="ru-RU" altLang="en-US" sz="2800" kern="1200">
              <a:latin typeface="+mn-lt"/>
              <a:ea typeface="+mn-ea"/>
              <a:cs typeface="+mn-cs"/>
            </a:endParaRPr>
          </a:p>
          <a:p>
            <a:pPr algn="l" defTabSz="914400">
              <a:buFont typeface="Arial" pitchFamily="34" charset="0"/>
              <a:buNone/>
            </a:pPr>
            <a:r>
              <a:rPr lang="en-US" altLang="ru-RU" sz="2800" kern="1200">
                <a:latin typeface="+mn-lt"/>
                <a:ea typeface="+mn-ea"/>
                <a:cs typeface="+mn-cs"/>
                <a:sym typeface="Arial" charset="0"/>
              </a:rPr>
              <a:t>roman.nevolin@waveaccess.ru</a:t>
            </a:r>
            <a:endParaRPr lang="en-US" altLang="ru-RU" sz="2800" kern="1200">
              <a:latin typeface="+mn-lt"/>
              <a:ea typeface="+mn-ea"/>
              <a:cs typeface="+mn-cs"/>
              <a:sym typeface="Arial" charset="0"/>
            </a:endParaRPr>
          </a:p>
          <a:p>
            <a:pPr algn="l" defTabSz="914400">
              <a:buFont typeface="Arial" pitchFamily="34" charset="0"/>
              <a:buNone/>
            </a:pPr>
            <a:r>
              <a:rPr lang="en-US" altLang="ru-RU" sz="2800" kern="1200">
                <a:latin typeface="+mn-lt"/>
                <a:ea typeface="+mn-ea"/>
                <a:cs typeface="+mn-cs"/>
              </a:rPr>
              <a:t>nevoroman</a:t>
            </a:r>
            <a:endParaRPr lang="en-US" altLang="ru-RU" sz="2800" kern="1200">
              <a:latin typeface="+mn-lt"/>
              <a:ea typeface="+mn-ea"/>
              <a:cs typeface="+mn-cs"/>
            </a:endParaRPr>
          </a:p>
          <a:p>
            <a:pPr algn="l" defTabSz="914400">
              <a:buFont typeface="Arial" pitchFamily="34" charset="0"/>
              <a:buNone/>
            </a:pPr>
            <a:r>
              <a:rPr lang="en-US" altLang="ru-RU" sz="2800" kern="1200">
                <a:latin typeface="+mn-lt"/>
                <a:ea typeface="+mn-ea"/>
                <a:cs typeface="+mn-cs"/>
              </a:rPr>
              <a:t>nevoroman/ml-dotnet</a:t>
            </a:r>
            <a:endParaRPr lang="en-US" altLang="ru-RU" sz="2800" kern="1200">
              <a:latin typeface="+mn-lt"/>
              <a:ea typeface="+mn-ea"/>
              <a:cs typeface="+mn-cs"/>
            </a:endParaRPr>
          </a:p>
        </p:txBody>
      </p:sp>
      <p:pic>
        <p:nvPicPr>
          <p:cNvPr id="4100" name="Изображение 10" descr="bl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4289425"/>
            <a:ext cx="309562" cy="30956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101" name="Изображение 11" descr="we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4814888"/>
            <a:ext cx="309562" cy="30956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102" name="Изображение 13" descr="social-media(1)"/>
          <p:cNvPicPr/>
          <p:nvPr/>
        </p:nvPicPr>
        <p:blipFill>
          <a:blip r:embed="rId4"/>
          <a:stretch>
            <a:fillRect/>
          </a:stretch>
        </p:blipFill>
        <p:spPr>
          <a:xfrm>
            <a:off x="1047750" y="5337175"/>
            <a:ext cx="309563" cy="30956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103" name="Изображение 14" descr="circ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38" y="5849938"/>
            <a:ext cx="309562" cy="3095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зачем мне это</a:t>
            </a:r>
            <a:r>
              <a:rPr lang="en-US" altLang="ru-RU"/>
              <a:t>?</a:t>
            </a:r>
            <a:endParaRPr lang="en-US" alt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13315" name="Замещающее содержимое 8" descr="df054c44ff6f491a945972855d5dc2d3[1]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6450" y="2039938"/>
            <a:ext cx="4591050" cy="3067050"/>
          </a:xfrm>
          <a:ln/>
        </p:spPr>
      </p:pic>
      <p:sp>
        <p:nvSpPr>
          <p:cNvPr id="13316" name="Текстовое поле 9"/>
          <p:cNvSpPr txBox="1"/>
          <p:nvPr/>
        </p:nvSpPr>
        <p:spPr>
          <a:xfrm>
            <a:off x="6169025" y="2108200"/>
            <a:ext cx="5524500" cy="25336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ru-RU" altLang="en-US" sz="3200">
                <a:latin typeface="Calibri" charset="0"/>
                <a:ea typeface="等线" charset="0"/>
              </a:rPr>
              <a:t>Анализ отзывов фанатов о новых «Звездных войнах»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lvl="0"/>
            <a:endParaRPr lang="ru-RU" altLang="ru-RU" sz="3200">
              <a:latin typeface="Calibri" charset="0"/>
              <a:ea typeface="等线" charset="0"/>
            </a:endParaRPr>
          </a:p>
          <a:p>
            <a:pPr lvl="0"/>
            <a:r>
              <a:rPr lang="ru-RU" altLang="en-US" sz="3200">
                <a:latin typeface="Calibri" charset="0"/>
                <a:ea typeface="等线" charset="0"/>
              </a:rPr>
              <a:t>Решено в три дня и 10 строчек кода.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11" name="Замещающий 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3810000" y="6357938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Заголовок 5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зачем мне это?</a:t>
            </a:r>
            <a:endParaRPr lang="ru-RU" altLang="en-US"/>
          </a:p>
        </p:txBody>
      </p:sp>
      <p:sp>
        <p:nvSpPr>
          <p:cNvPr id="14338" name="Текстовое поле 7"/>
          <p:cNvSpPr txBox="1"/>
          <p:nvPr/>
        </p:nvSpPr>
        <p:spPr>
          <a:xfrm>
            <a:off x="855663" y="2219325"/>
            <a:ext cx="9723437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ru-RU" sz="3200">
                <a:latin typeface="Calibri" charset="0"/>
                <a:ea typeface="等线" charset="0"/>
              </a:rPr>
              <a:t>Позволяет легко решать трудные задачки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9" name="Замещающий 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3810000" y="6357938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Заголовок 5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зачем мне это?</a:t>
            </a:r>
            <a:endParaRPr lang="ru-RU" altLang="en-US"/>
          </a:p>
        </p:txBody>
      </p:sp>
      <p:sp>
        <p:nvSpPr>
          <p:cNvPr id="15362" name="Текстовое поле 7"/>
          <p:cNvSpPr txBox="1"/>
          <p:nvPr/>
        </p:nvSpPr>
        <p:spPr>
          <a:xfrm>
            <a:off x="855663" y="2219325"/>
            <a:ext cx="9723437" cy="1558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ru-RU" sz="3200">
                <a:latin typeface="Calibri" charset="0"/>
                <a:ea typeface="等线" charset="0"/>
              </a:rPr>
              <a:t>Позволяет легко решать трудные задачки</a:t>
            </a:r>
            <a:endParaRPr lang="ru-RU" altLang="ru-RU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Базовые навыки легко осваиваются и полезны в других областях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9" name="Замещающий 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3810000" y="6357938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Заголовок 5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зачем мне это?</a:t>
            </a:r>
            <a:endParaRPr lang="ru-RU" altLang="en-US"/>
          </a:p>
        </p:txBody>
      </p:sp>
      <p:sp>
        <p:nvSpPr>
          <p:cNvPr id="16386" name="Текстовое поле 7"/>
          <p:cNvSpPr txBox="1"/>
          <p:nvPr/>
        </p:nvSpPr>
        <p:spPr>
          <a:xfrm>
            <a:off x="855663" y="2219325"/>
            <a:ext cx="9723437" cy="2046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ru-RU" sz="3200">
                <a:latin typeface="Calibri" charset="0"/>
                <a:ea typeface="等线" charset="0"/>
              </a:rPr>
              <a:t>Позволяет легко решать трудные задачки</a:t>
            </a:r>
            <a:endParaRPr lang="ru-RU" altLang="ru-RU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Базовые навыки легко осваиваются и полезны в других областях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Это чертовски весело!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9" name="Замещающий 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3810000" y="6357938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xfrm>
            <a:off x="755650" y="1971675"/>
            <a:ext cx="10515600" cy="1325563"/>
          </a:xfrm>
          <a:ln/>
        </p:spPr>
        <p:txBody>
          <a:bodyPr lIns="91440" tIns="45720" rIns="91440" bIns="45720" anchor="ctr"/>
          <a:p>
            <a:r>
              <a:rPr lang="en-US" altLang="en-US"/>
              <a:t>ML </a:t>
            </a:r>
            <a:r>
              <a:rPr lang="ru-RU" altLang="en-US"/>
              <a:t>и </a:t>
            </a:r>
            <a:r>
              <a:rPr lang="en-US" altLang="ru-RU"/>
              <a:t>.NET</a:t>
            </a:r>
            <a:r>
              <a:rPr lang="ru-RU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Arial" charset="0"/>
              </a:rPr>
              <a:t>ML </a:t>
            </a:r>
            <a:r>
              <a:rPr lang="ru-RU" altLang="en-US">
                <a:sym typeface="Arial" charset="0"/>
              </a:rPr>
              <a:t>и </a:t>
            </a:r>
            <a:r>
              <a:rPr lang="en-US" altLang="ru-RU">
                <a:sym typeface="Arial" charset="0"/>
              </a:rPr>
              <a:t>.NET</a:t>
            </a:r>
            <a:r>
              <a:rPr lang="ru-RU" altLang="en-US">
                <a:sym typeface="Arial" charset="0"/>
              </a:rPr>
              <a:t> </a:t>
            </a:r>
            <a:r>
              <a:rPr lang="en-US" altLang="ru-RU">
                <a:sym typeface="Arial" charset="0"/>
              </a:rPr>
              <a:t>: </a:t>
            </a:r>
            <a:r>
              <a:rPr lang="ru-RU" altLang="en-US">
                <a:sym typeface="Arial" charset="0"/>
              </a:rPr>
              <a:t>мы этого точно хотим?</a:t>
            </a:r>
            <a:endParaRPr lang="ru-RU" altLang="en-US">
              <a:sym typeface="Arial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18435" name="Текстовое поле 7"/>
          <p:cNvSpPr txBox="1"/>
          <p:nvPr/>
        </p:nvSpPr>
        <p:spPr>
          <a:xfrm>
            <a:off x="893763" y="2257425"/>
            <a:ext cx="9723437" cy="10715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>
                <a:latin typeface="Calibri" charset="0"/>
                <a:ea typeface="等线" charset="0"/>
              </a:rPr>
              <a:t>.NET </a:t>
            </a:r>
            <a:r>
              <a:rPr lang="ru-RU" altLang="en-US" sz="3200">
                <a:latin typeface="Calibri" charset="0"/>
                <a:ea typeface="等线" charset="0"/>
              </a:rPr>
              <a:t>имеет кучу клевых инструментов для работы с данными</a:t>
            </a:r>
            <a:endParaRPr lang="en-US" altLang="ru-RU" sz="3200">
              <a:latin typeface="Calibri" charset="0"/>
              <a:ea typeface="等线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Arial" charset="0"/>
              </a:rPr>
              <a:t>ML </a:t>
            </a:r>
            <a:r>
              <a:rPr lang="ru-RU" altLang="en-US">
                <a:sym typeface="Arial" charset="0"/>
              </a:rPr>
              <a:t>и </a:t>
            </a:r>
            <a:r>
              <a:rPr lang="en-US" altLang="ru-RU">
                <a:sym typeface="Arial" charset="0"/>
              </a:rPr>
              <a:t>.NET</a:t>
            </a:r>
            <a:r>
              <a:rPr lang="ru-RU" altLang="en-US">
                <a:sym typeface="Arial" charset="0"/>
              </a:rPr>
              <a:t> </a:t>
            </a:r>
            <a:r>
              <a:rPr lang="en-US" altLang="ru-RU">
                <a:sym typeface="Arial" charset="0"/>
              </a:rPr>
              <a:t>: </a:t>
            </a:r>
            <a:r>
              <a:rPr lang="ru-RU" altLang="en-US">
                <a:sym typeface="Arial" charset="0"/>
              </a:rPr>
              <a:t>мы этого точно хотим?</a:t>
            </a:r>
            <a:endParaRPr lang="ru-RU" altLang="en-US">
              <a:sym typeface="Arial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19459" name="Текстовое поле 7"/>
          <p:cNvSpPr txBox="1"/>
          <p:nvPr/>
        </p:nvSpPr>
        <p:spPr>
          <a:xfrm>
            <a:off x="893763" y="2257425"/>
            <a:ext cx="9723437" cy="20462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>
                <a:latin typeface="Calibri" charset="0"/>
                <a:ea typeface="等线" charset="0"/>
              </a:rPr>
              <a:t>.NET </a:t>
            </a:r>
            <a:r>
              <a:rPr lang="ru-RU" altLang="en-US" sz="3200">
                <a:latin typeface="Calibri" charset="0"/>
                <a:ea typeface="等线" charset="0"/>
              </a:rPr>
              <a:t>имеет кучу клевых инструментов для работы с данными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Позволяет встраивать алгоритмы машинного обучения, не выходя из уютного дотнета</a:t>
            </a:r>
            <a:endParaRPr lang="en-US" altLang="ru-RU" sz="3200">
              <a:latin typeface="Calibri" charset="0"/>
              <a:ea typeface="等线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Arial" charset="0"/>
              </a:rPr>
              <a:t>ML </a:t>
            </a:r>
            <a:r>
              <a:rPr lang="ru-RU" altLang="en-US">
                <a:sym typeface="Arial" charset="0"/>
              </a:rPr>
              <a:t>и </a:t>
            </a:r>
            <a:r>
              <a:rPr lang="en-US" altLang="ru-RU">
                <a:sym typeface="Arial" charset="0"/>
              </a:rPr>
              <a:t>.NET</a:t>
            </a:r>
            <a:r>
              <a:rPr lang="ru-RU" altLang="en-US">
                <a:sym typeface="Arial" charset="0"/>
              </a:rPr>
              <a:t> </a:t>
            </a:r>
            <a:r>
              <a:rPr lang="en-US" altLang="ru-RU">
                <a:sym typeface="Arial" charset="0"/>
              </a:rPr>
              <a:t>: </a:t>
            </a:r>
            <a:r>
              <a:rPr lang="ru-RU" altLang="en-US">
                <a:sym typeface="Arial" charset="0"/>
              </a:rPr>
              <a:t>мы этого точно хотим?</a:t>
            </a:r>
            <a:endParaRPr lang="ru-RU" altLang="en-US">
              <a:sym typeface="Arial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20483" name="Текстовое поле 7"/>
          <p:cNvSpPr txBox="1"/>
          <p:nvPr/>
        </p:nvSpPr>
        <p:spPr>
          <a:xfrm>
            <a:off x="893763" y="2257425"/>
            <a:ext cx="9723437" cy="25336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>
                <a:latin typeface="Calibri" charset="0"/>
                <a:ea typeface="等线" charset="0"/>
              </a:rPr>
              <a:t>.NET </a:t>
            </a:r>
            <a:r>
              <a:rPr lang="ru-RU" altLang="en-US" sz="3200">
                <a:latin typeface="Calibri" charset="0"/>
                <a:ea typeface="等线" charset="0"/>
              </a:rPr>
              <a:t>имеет кучу клевых инструментов для работы с данными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Позволяет встраивать алгоритмы машинного обучения, не выходя из уютного дотнета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>
                <a:latin typeface="Calibri" charset="0"/>
                <a:ea typeface="等线" charset="0"/>
              </a:rPr>
              <a:t>F#</a:t>
            </a:r>
            <a:endParaRPr lang="en-US" altLang="ru-RU" sz="3200">
              <a:latin typeface="Calibri" charset="0"/>
              <a:ea typeface="等线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Заголовок 5"/>
          <p:cNvSpPr>
            <a:spLocks noGrp="1"/>
          </p:cNvSpPr>
          <p:nvPr>
            <p:ph type="title"/>
          </p:nvPr>
        </p:nvSpPr>
        <p:spPr>
          <a:xfrm>
            <a:off x="2851150" y="1973263"/>
            <a:ext cx="5372100" cy="4373562"/>
          </a:xfrm>
          <a:ln/>
        </p:spPr>
        <p:txBody>
          <a:bodyPr lIns="91440" tIns="45720" rIns="91440" bIns="45720" anchor="ctr"/>
          <a:p>
            <a:r>
              <a:rPr lang="en-US" altLang="en-US" sz="40000"/>
              <a:t>F#</a:t>
            </a:r>
            <a:endParaRPr lang="en-US" altLang="en-US" sz="40000"/>
          </a:p>
        </p:txBody>
      </p:sp>
      <p:sp>
        <p:nvSpPr>
          <p:cNvPr id="21506" name="Заголовок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>
              <a:lnSpc>
                <a:spcPct val="90000"/>
              </a:lnSpc>
            </a:pPr>
            <a:r>
              <a:rPr lang="en-US" altLang="en-US" sz="4400">
                <a:latin typeface="Calibri Light" charset="0"/>
                <a:ea typeface="等线" charset="0"/>
                <a:sym typeface="等线" charset="0"/>
              </a:rPr>
              <a:t>ML </a:t>
            </a:r>
            <a:r>
              <a:rPr lang="ru-RU" altLang="en-US" sz="4400">
                <a:latin typeface="Calibri Light" charset="0"/>
                <a:ea typeface="等线" charset="0"/>
                <a:sym typeface="等线" charset="0"/>
              </a:rPr>
              <a:t>и </a:t>
            </a:r>
            <a:r>
              <a:rPr lang="en-US" altLang="ru-RU" sz="4400">
                <a:latin typeface="Calibri Light" charset="0"/>
                <a:ea typeface="等线" charset="0"/>
                <a:sym typeface="等线" charset="0"/>
              </a:rPr>
              <a:t>.NET</a:t>
            </a:r>
            <a:r>
              <a:rPr lang="ru-RU" altLang="en-US" sz="4400">
                <a:latin typeface="Calibri Light" charset="0"/>
                <a:ea typeface="等线" charset="0"/>
                <a:sym typeface="等线" charset="0"/>
              </a:rPr>
              <a:t> </a:t>
            </a:r>
            <a:r>
              <a:rPr lang="en-US" altLang="ru-RU" sz="4400">
                <a:latin typeface="Calibri Light" charset="0"/>
                <a:ea typeface="等线" charset="0"/>
                <a:sym typeface="等线" charset="0"/>
              </a:rPr>
              <a:t>: </a:t>
            </a:r>
            <a:r>
              <a:rPr lang="ru-RU" altLang="en-US" sz="4400">
                <a:latin typeface="Calibri Light" charset="0"/>
                <a:ea typeface="等线" charset="0"/>
                <a:sym typeface="等线" charset="0"/>
              </a:rPr>
              <a:t>мы этого точно хотим?</a:t>
            </a:r>
            <a:endParaRPr lang="ru-RU" altLang="en-US" sz="4400">
              <a:latin typeface="Calibri Light" charset="0"/>
              <a:ea typeface="等线" charset="0"/>
              <a:sym typeface="等线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препарируем </a:t>
            </a:r>
            <a:r>
              <a:rPr lang="en-US" altLang="ru-RU">
                <a:sym typeface="等线" charset="0"/>
              </a:rPr>
              <a:t>F#</a:t>
            </a:r>
            <a:endParaRPr lang="en-US" altLang="ru-RU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22531" name="Замещающее содержимое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8075" y="1779588"/>
            <a:ext cx="10498138" cy="3948112"/>
          </a:xfrm>
          <a:ln/>
        </p:spPr>
      </p:pic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Заголовок 1"/>
          <p:cNvSpPr>
            <a:spLocks noGrp="1"/>
          </p:cNvSpPr>
          <p:nvPr>
            <p:ph type="title"/>
          </p:nvPr>
        </p:nvSpPr>
        <p:spPr>
          <a:xfrm>
            <a:off x="755650" y="1971675"/>
            <a:ext cx="10515600" cy="1325563"/>
          </a:xfrm>
          <a:ln/>
        </p:spPr>
        <p:txBody>
          <a:bodyPr lIns="91440" tIns="45720" rIns="91440" bIns="45720" anchor="ctr"/>
          <a:p>
            <a:r>
              <a:rPr lang="ru-RU" altLang="en-US"/>
              <a:t>Вступление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препарируем </a:t>
            </a:r>
            <a:r>
              <a:rPr lang="en-US" altLang="ru-RU">
                <a:sym typeface="等线" charset="0"/>
              </a:rPr>
              <a:t>F#</a:t>
            </a:r>
            <a:endParaRPr lang="ru-RU" altLang="en-US"/>
          </a:p>
        </p:txBody>
      </p:sp>
      <p:pic>
        <p:nvPicPr>
          <p:cNvPr id="23554" name="Замещающее содержимое 5" descr="haskell[1]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0125" y="1938338"/>
            <a:ext cx="2571750" cy="3668712"/>
          </a:xfrm>
          <a:ln/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препарируем </a:t>
            </a:r>
            <a:r>
              <a:rPr lang="en-US" altLang="ru-RU">
                <a:sym typeface="等线" charset="0"/>
              </a:rPr>
              <a:t>F#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24579" name="Замещающее содержимое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188" y="2162175"/>
            <a:ext cx="13609637" cy="1620838"/>
          </a:xfrm>
          <a:ln/>
        </p:spPr>
      </p:pic>
      <p:sp>
        <p:nvSpPr>
          <p:cNvPr id="24580" name="Текстовое поле 7"/>
          <p:cNvSpPr txBox="1"/>
          <p:nvPr/>
        </p:nvSpPr>
        <p:spPr>
          <a:xfrm>
            <a:off x="842963" y="5076825"/>
            <a:ext cx="10553700" cy="492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ru-RU" altLang="en-US" sz="2600">
                <a:latin typeface="Calibri" charset="0"/>
                <a:ea typeface="等线" charset="0"/>
              </a:rPr>
              <a:t>Функциональное программирование - это просто!</a:t>
            </a:r>
            <a:endParaRPr lang="ru-RU" altLang="en-US" sz="2600">
              <a:latin typeface="Calibri" charset="0"/>
              <a:ea typeface="等线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препарируем </a:t>
            </a:r>
            <a:r>
              <a:rPr lang="en-US" altLang="ru-RU">
                <a:sym typeface="等线" charset="0"/>
              </a:rPr>
              <a:t>F#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25603" name="Замещающее содержимое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875" y="1792288"/>
            <a:ext cx="10013950" cy="3338512"/>
          </a:xfrm>
          <a:ln/>
        </p:spPr>
      </p:pic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немного уличной магии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26627" name="Замещающее содержимое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775" y="1716088"/>
            <a:ext cx="10393363" cy="3465512"/>
          </a:xfrm>
          <a:ln/>
        </p:spPr>
      </p:pic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ru-RU"/>
              <a:t>ML </a:t>
            </a:r>
            <a:r>
              <a:rPr lang="ru-RU" altLang="en-US"/>
              <a:t>и </a:t>
            </a:r>
            <a:r>
              <a:rPr lang="en-US" altLang="ru-RU"/>
              <a:t>.NET : </a:t>
            </a:r>
            <a:r>
              <a:rPr lang="ru-RU" altLang="en-US"/>
              <a:t>витаем в облаках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27652" name="Замещающее содержимое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5838" y="1844675"/>
            <a:ext cx="11564937" cy="3524250"/>
          </a:xfrm>
          <a:ln/>
        </p:spPr>
      </p:pic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ближе к делу</a:t>
            </a:r>
            <a:endParaRPr lang="ru-RU" altLang="en-US">
              <a:sym typeface="等线" charset="0"/>
            </a:endParaRPr>
          </a:p>
        </p:txBody>
      </p:sp>
      <p:sp>
        <p:nvSpPr>
          <p:cNvPr id="28674" name="Замещающее содержимое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pPr marL="0" indent="0">
              <a:buNone/>
            </a:pPr>
            <a:r>
              <a:rPr lang="ru-RU" altLang="en-US" b="1"/>
              <a:t>Постановка задачи </a:t>
            </a:r>
            <a:r>
              <a:rPr lang="en-US" altLang="ru-RU" b="1"/>
              <a:t>: </a:t>
            </a:r>
            <a:endParaRPr lang="en-US" altLang="ru-RU" b="1"/>
          </a:p>
          <a:p>
            <a:pPr marL="0" indent="0">
              <a:buNone/>
            </a:pPr>
            <a:r>
              <a:rPr lang="ru-RU" altLang="en-US"/>
              <a:t>Необходимо без использования библиотек и бубна реализовать спам-фильтр, написав для этих целей как можно меньше и кода, не жертвуя, по возможности, читаемостью.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 b="1"/>
              <a:t>Решение</a:t>
            </a:r>
            <a:r>
              <a:rPr lang="en-US" altLang="ru-RU" b="1"/>
              <a:t>:</a:t>
            </a:r>
            <a:endParaRPr lang="en-US" altLang="ru-RU" b="1"/>
          </a:p>
          <a:p>
            <a:pPr marL="0" indent="0">
              <a:buNone/>
            </a:pPr>
            <a:r>
              <a:rPr lang="en-US" altLang="ru-RU"/>
              <a:t>F#, </a:t>
            </a:r>
            <a:r>
              <a:rPr lang="ru-RU" altLang="en-US"/>
              <a:t>Байесовский классификатор и немного функциональщины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en-US">
                <a:sym typeface="等线" charset="0"/>
              </a:rPr>
              <a:t>ML </a:t>
            </a:r>
            <a:r>
              <a:rPr lang="ru-RU" altLang="en-US">
                <a:sym typeface="等线" charset="0"/>
              </a:rPr>
              <a:t>и </a:t>
            </a:r>
            <a:r>
              <a:rPr lang="en-US" altLang="ru-RU">
                <a:sym typeface="等线" charset="0"/>
              </a:rPr>
              <a:t>.NET</a:t>
            </a:r>
            <a:r>
              <a:rPr lang="ru-RU" altLang="en-US">
                <a:sym typeface="等线" charset="0"/>
              </a:rPr>
              <a:t>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что за классификатор?</a:t>
            </a:r>
            <a:endParaRPr lang="ru-RU" altLang="en-US">
              <a:sym typeface="等线" charset="0"/>
            </a:endParaRPr>
          </a:p>
        </p:txBody>
      </p:sp>
      <p:sp>
        <p:nvSpPr>
          <p:cNvPr id="29698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9788" y="1827213"/>
            <a:ext cx="10933112" cy="4351337"/>
          </a:xfrm>
          <a:ln/>
        </p:spPr>
        <p:txBody>
          <a:bodyPr lIns="91440" tIns="45720" rIns="91440" bIns="45720" anchor="t"/>
          <a:p>
            <a:pPr marL="0" indent="0">
              <a:buNone/>
            </a:pPr>
            <a:r>
              <a:rPr lang="ru-RU" altLang="en-US" kern="1200"/>
              <a:t>Наивный байесовский классификатор - простой вероятностный классификатор, основанный на применении теоремы Байеса.</a:t>
            </a:r>
            <a:endParaRPr lang="ru-RU" altLang="en-US" kern="1200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29700" name="Замещающее содержимое 8" descr="images[1]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90875" y="3683000"/>
            <a:ext cx="5135563" cy="1743075"/>
          </a:xfrm>
          <a:ln/>
        </p:spPr>
      </p:pic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https://github.com/nevoroman/ml-dotnet/tree/master/ML&amp;Dotnet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Заголовок 1"/>
          <p:cNvSpPr>
            <a:spLocks noGrp="1"/>
          </p:cNvSpPr>
          <p:nvPr>
            <p:ph type="title"/>
          </p:nvPr>
        </p:nvSpPr>
        <p:spPr>
          <a:xfrm>
            <a:off x="755650" y="1971675"/>
            <a:ext cx="10515600" cy="1325563"/>
          </a:xfrm>
          <a:ln/>
        </p:spPr>
        <p:txBody>
          <a:bodyPr lIns="91440" tIns="45720" rIns="91440" bIns="45720" anchor="ctr"/>
          <a:p>
            <a:r>
              <a:rPr lang="ru-RU" altLang="en-US"/>
              <a:t>Инструментарий</a:t>
            </a:r>
            <a:endParaRPr lang="ru-R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чем думать будем?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76300" y="2206625"/>
            <a:ext cx="10515600" cy="4048125"/>
          </a:xfrm>
          <a:ln w="9525">
            <a:noFill/>
            <a:miter/>
          </a:ln>
        </p:spPr>
        <p:txBody>
          <a:bodyPr vert="horz" lIns="91440" tIns="45720" rIns="91440" bIns="45720" rtlCol="0" anchor="t">
            <a:normAutofit/>
          </a:bodyPr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/>
              <a:t>Accord Framework</a:t>
            </a:r>
            <a:endParaRPr lang="en-US" altLang="ru-RU" strike="noStrike" noProof="1"/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>
                <a:sym typeface="+mn-ea"/>
              </a:rPr>
              <a:t>numl</a:t>
            </a:r>
            <a:endParaRPr lang="en-US" alt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>
                <a:sym typeface="+mn-ea"/>
              </a:rPr>
              <a:t>Encog</a:t>
            </a:r>
            <a:endParaRPr lang="en-US" alt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>
                <a:sym typeface="+mn-ea"/>
              </a:rPr>
              <a:t>Azure ML</a:t>
            </a:r>
            <a:endParaRPr lang="en-US" altLang="ru-RU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Accord Framework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0425"/>
            <a:ext cx="10515600" cy="2943225"/>
          </a:xfrm>
          <a:ln w="9525">
            <a:noFill/>
            <a:miter/>
          </a:ln>
        </p:spPr>
        <p:txBody>
          <a:bodyPr vert="horz" lIns="91440" tIns="45720" rIns="91440" bIns="45720" rtlCol="0" anchor="t">
            <a:normAutofit/>
          </a:bodyPr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Великолепно документирован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Огромный арсенал всевозможных алгоритмов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Гибкий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Требует некоторого времени на освоение</a:t>
            </a:r>
            <a:endParaRPr lang="ru-RU" altLang="en-US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Замещающий 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1</a:t>
            </a:r>
            <a:endParaRPr lang="ru-RU" strike="noStrike" noProof="1"/>
          </a:p>
        </p:txBody>
      </p:sp>
      <p:sp>
        <p:nvSpPr>
          <p:cNvPr id="6146" name="Заголовок 2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Вступление </a:t>
            </a:r>
            <a:r>
              <a:rPr lang="en-US" altLang="ru-RU"/>
              <a:t>: </a:t>
            </a:r>
            <a:r>
              <a:rPr lang="ru-RU" altLang="en-US"/>
              <a:t>репозиторий доклада</a:t>
            </a:r>
            <a:endParaRPr lang="ru-RU" altLang="en-US"/>
          </a:p>
        </p:txBody>
      </p:sp>
      <p:sp>
        <p:nvSpPr>
          <p:cNvPr id="6147" name="Текстовое поле 3"/>
          <p:cNvSpPr txBox="1"/>
          <p:nvPr/>
        </p:nvSpPr>
        <p:spPr>
          <a:xfrm>
            <a:off x="901700" y="2246313"/>
            <a:ext cx="9992360" cy="30219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 fontAlgn="base"/>
            <a:r>
              <a:rPr lang="ru-RU" altLang="en-US" sz="3200">
                <a:latin typeface="Calibri" charset="0"/>
                <a:ea typeface="等线" charset="0"/>
                <a:sym typeface="Arial" charset="0"/>
              </a:rPr>
              <a:t>Все, что есть в докладе (и немного сверху) - материалы, </a:t>
            </a:r>
            <a:endParaRPr lang="ru-RU" altLang="en-US" sz="3200">
              <a:latin typeface="Calibri" charset="0"/>
              <a:ea typeface="等线" charset="0"/>
              <a:sym typeface="Arial" charset="0"/>
            </a:endParaRPr>
          </a:p>
          <a:p>
            <a:pPr lvl="0" fontAlgn="base"/>
            <a:r>
              <a:rPr lang="ru-RU" altLang="en-US" sz="3200">
                <a:latin typeface="Calibri" charset="0"/>
                <a:ea typeface="等线" charset="0"/>
                <a:sym typeface="Arial" charset="0"/>
              </a:rPr>
              <a:t>демки, бенчмарки и прочее добро - можно </a:t>
            </a:r>
            <a:endParaRPr lang="ru-RU" altLang="en-US" sz="3200">
              <a:latin typeface="Calibri" charset="0"/>
              <a:ea typeface="等线" charset="0"/>
              <a:sym typeface="Arial" charset="0"/>
            </a:endParaRPr>
          </a:p>
          <a:p>
            <a:pPr lvl="0" fontAlgn="base"/>
            <a:r>
              <a:rPr lang="ru-RU" altLang="en-US" sz="3200">
                <a:latin typeface="Calibri" charset="0"/>
                <a:ea typeface="等线" charset="0"/>
                <a:sym typeface="Arial" charset="0"/>
              </a:rPr>
              <a:t>найти в </a:t>
            </a:r>
            <a:r>
              <a:rPr lang="en-US" altLang="ru-RU" sz="3200">
                <a:latin typeface="Calibri" charset="0"/>
                <a:ea typeface="等线" charset="0"/>
                <a:sym typeface="Arial" charset="0"/>
              </a:rPr>
              <a:t>Github-</a:t>
            </a:r>
            <a:r>
              <a:rPr lang="ru-RU" altLang="en-US" sz="3200">
                <a:latin typeface="Calibri" charset="0"/>
                <a:ea typeface="等线" charset="0"/>
                <a:sym typeface="Arial" charset="0"/>
              </a:rPr>
              <a:t>репозитории доклада</a:t>
            </a:r>
            <a:endParaRPr lang="ru-RU" altLang="en-US" sz="3200">
              <a:latin typeface="Calibri" charset="0"/>
              <a:ea typeface="等线" charset="0"/>
              <a:sym typeface="Arial" charset="0"/>
            </a:endParaRPr>
          </a:p>
          <a:p>
            <a:pPr lvl="0" fontAlgn="base"/>
            <a:endParaRPr lang="ru-RU" altLang="en-US" sz="3200">
              <a:latin typeface="Calibri" charset="0"/>
              <a:ea typeface="等线" charset="0"/>
              <a:sym typeface="Arial" charset="0"/>
            </a:endParaRPr>
          </a:p>
          <a:p>
            <a:pPr lvl="0" fontAlgn="base"/>
            <a:endParaRPr lang="ru-RU" altLang="en-US" sz="3200">
              <a:latin typeface="Calibri" charset="0"/>
              <a:ea typeface="等线" charset="0"/>
              <a:sym typeface="Arial" charset="0"/>
            </a:endParaRPr>
          </a:p>
          <a:p>
            <a:pPr lvl="0" fontAlgn="base"/>
            <a:r>
              <a:rPr lang="ru-RU" altLang="en-US" sz="32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等线" charset="0"/>
                <a:sym typeface="Arial" charset="0"/>
              </a:rPr>
              <a:t>https://github.com/nevoroman/ml-dotnet</a:t>
            </a:r>
            <a:endParaRPr lang="ru-RU" altLang="en-US" sz="32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charset="0"/>
              <a:ea typeface="等线" charset="0"/>
              <a:sym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en-US" altLang="en-US">
                <a:sym typeface="等线" charset="0"/>
              </a:rPr>
              <a:t>numl</a:t>
            </a:r>
            <a:endParaRPr lang="en-US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33795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051050"/>
            <a:ext cx="10515600" cy="2892425"/>
          </a:xfrm>
          <a:ln/>
        </p:spPr>
        <p:txBody>
          <a:bodyPr lIns="91440" tIns="45720" rIns="91440" bIns="45720" anchor="t"/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等线" charset="0"/>
              </a:rPr>
              <a:t>Просто осваивается</a:t>
            </a:r>
            <a:endParaRPr lang="ru-RU" altLang="en-US">
              <a:sym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等线" charset="0"/>
              </a:rPr>
              <a:t>Не требует долгого развертывания</a:t>
            </a:r>
            <a:r>
              <a:rPr lang="en-US" altLang="ru-RU">
                <a:sym typeface="等线" charset="0"/>
              </a:rPr>
              <a:t>; </a:t>
            </a:r>
            <a:r>
              <a:rPr lang="ru-RU" altLang="en-US">
                <a:sym typeface="等线" charset="0"/>
              </a:rPr>
              <a:t>для базовой реализации алгоритма достаточно и минуты</a:t>
            </a:r>
            <a:endParaRPr lang="ru-RU" altLang="en-US">
              <a:sym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等线" charset="0"/>
              </a:rPr>
              <a:t>Базовый набор алгоритмов</a:t>
            </a:r>
            <a:endParaRPr lang="ru-RU" altLang="en-US">
              <a:sym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>
                <a:sym typeface="等线" charset="0"/>
              </a:rPr>
              <a:t>Отличный «тестовый стенд» - для смены алгоритма необходимо поменять буквально одну строчку кода</a:t>
            </a:r>
            <a:endParaRPr lang="ru-RU" altLang="en-US">
              <a:sym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altLang="en-US">
              <a:sym typeface="等线" charset="0"/>
            </a:endParaRPr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Encog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0425"/>
            <a:ext cx="10515600" cy="2943225"/>
          </a:xfrm>
          <a:ln w="9525">
            <a:noFill/>
            <a:miter/>
          </a:ln>
        </p:spPr>
        <p:txBody>
          <a:bodyPr vert="horz" lIns="91440" tIns="45720" rIns="91440" bIns="45720" rtlCol="0" anchor="t">
            <a:normAutofit/>
          </a:bodyPr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Довольно гибок</a:t>
            </a:r>
            <a:endParaRPr 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Неплохая встроенная работа с данными</a:t>
            </a:r>
            <a:endParaRPr 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Имеет </a:t>
            </a:r>
            <a:r>
              <a:rPr lang="en-US" altLang="ru-RU" strike="noStrike" noProof="1">
                <a:sym typeface="+mn-ea"/>
              </a:rPr>
              <a:t>Java </a:t>
            </a:r>
            <a:r>
              <a:rPr lang="ru-RU" altLang="en-US" strike="noStrike" noProof="1">
                <a:sym typeface="+mn-ea"/>
              </a:rPr>
              <a:t>реализацию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Работе с ним посвящена неплохая книга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Некоторые алгоритмы он реализует просто великолепно. 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Azure ML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914400" y="2130425"/>
            <a:ext cx="10515600" cy="2943225"/>
          </a:xfrm>
          <a:ln w="9525">
            <a:noFill/>
            <a:miter/>
          </a:ln>
        </p:spPr>
        <p:txBody>
          <a:bodyPr vert="horz" lIns="91440" tIns="45720" rIns="91440" bIns="45720" rtlCol="0" anchor="t">
            <a:normAutofit/>
          </a:bodyPr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Прост в использовании </a:t>
            </a:r>
            <a:r>
              <a:rPr lang="en-US" altLang="ru-RU" strike="noStrike" noProof="1">
                <a:sym typeface="+mn-ea"/>
              </a:rPr>
              <a:t>: </a:t>
            </a:r>
            <a:r>
              <a:rPr lang="ru-RU" altLang="en-US" strike="noStrike" noProof="1">
                <a:sym typeface="+mn-ea"/>
              </a:rPr>
              <a:t>ваш ребенок может случайно стать </a:t>
            </a:r>
            <a:r>
              <a:rPr lang="en-US" altLang="en-US" strike="noStrike" noProof="1">
                <a:sym typeface="+mn-ea"/>
              </a:rPr>
              <a:t>Data Scienist'</a:t>
            </a:r>
            <a:r>
              <a:rPr lang="ru-RU" altLang="en-US" strike="noStrike" noProof="1">
                <a:sym typeface="+mn-ea"/>
              </a:rPr>
              <a:t>ом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Это клевые модные облачные вычисления</a:t>
            </a:r>
            <a:endParaRPr 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Функционал легко расширяется самописными модулями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Легкая и приятная работа с данными</a:t>
            </a:r>
            <a:endParaRPr lang="ru-RU" altLang="en-US" strike="noStrike" noProof="1">
              <a:sym typeface="+mn-ea"/>
            </a:endParaRPr>
          </a:p>
          <a:p>
            <a:pPr marL="0" indent="0" fontAlgn="auto">
              <a:buClr>
                <a:srgbClr val="70AD47"/>
              </a:buClr>
              <a:buSzPct val="80000"/>
              <a:buFont typeface="Wingdings" charset="0"/>
              <a:buNone/>
            </a:pP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endParaRPr lang="ru-RU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немного побенчмаркаем</a:t>
            </a:r>
            <a:endParaRPr lang="ru-RU" altLang="en-US">
              <a:sym typeface="等线" charset="0"/>
            </a:endParaRPr>
          </a:p>
        </p:txBody>
      </p:sp>
      <p:pic>
        <p:nvPicPr>
          <p:cNvPr id="36866" name="Замещающее содержимое 6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503" y="2002473"/>
            <a:ext cx="4638675" cy="3457575"/>
          </a:xfrm>
          <a:ln/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36868" name="Замещающее содержимое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43170" y="3642043"/>
            <a:ext cx="2971800" cy="714375"/>
          </a:xfrm>
          <a:ln/>
        </p:spPr>
      </p:pic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365630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0" y="2377440"/>
            <a:ext cx="2862580" cy="28625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немного побенчмаркаем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635" y="1603375"/>
            <a:ext cx="8609330" cy="41141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немного побенчмаркаем</a:t>
            </a:r>
            <a:endParaRPr lang="ru-RU" altLang="en-US">
              <a:sym typeface="等线" charset="0"/>
            </a:endParaRPr>
          </a:p>
        </p:txBody>
      </p:sp>
      <p:sp>
        <p:nvSpPr>
          <p:cNvPr id="38915" name="Текстовое поле 6"/>
          <p:cNvSpPr txBox="1"/>
          <p:nvPr/>
        </p:nvSpPr>
        <p:spPr>
          <a:xfrm>
            <a:off x="819150" y="1571625"/>
            <a:ext cx="47625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ru-RU" sz="2400">
                <a:latin typeface="Calibri" charset="0"/>
                <a:ea typeface="等线" charset="0"/>
              </a:rPr>
              <a:t>Iris dataset</a:t>
            </a:r>
            <a:endParaRPr lang="en-US" altLang="ru-RU" sz="2400">
              <a:latin typeface="Calibri" charset="0"/>
              <a:ea typeface="等线" charset="0"/>
            </a:endParaRPr>
          </a:p>
        </p:txBody>
      </p:sp>
      <p:graphicFrame>
        <p:nvGraphicFramePr>
          <p:cNvPr id="8" name="Таблица 7"/>
          <p:cNvGraphicFramePr/>
          <p:nvPr/>
        </p:nvGraphicFramePr>
        <p:xfrm>
          <a:off x="1027430" y="2182178"/>
          <a:ext cx="9653905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895"/>
                <a:gridCol w="2769870"/>
                <a:gridCol w="2118360"/>
                <a:gridCol w="1795780"/>
              </a:tblGrid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Tool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Median (us)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Correct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K Nearest Neighbors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numl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5006.5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K Nearest Neighbors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Accord Framework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123.2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100%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K Nearest Neighbors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ru-RU" sz="2000">
                          <a:solidFill>
                            <a:schemeClr val="tx1"/>
                          </a:solidFill>
                        </a:rPr>
                        <a:t>scikit-learn (Python)</a:t>
                      </a:r>
                      <a:endParaRPr lang="en-US" altLang="ru-RU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965.5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99%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numl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2338.1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86.66%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Decision Tree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Accord Framework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687.7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96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sz="2000">
                          <a:solidFill>
                            <a:schemeClr val="tx1"/>
                          </a:solidFill>
                        </a:rPr>
                        <a:t>66</a:t>
                      </a:r>
                      <a:r>
                        <a:rPr lang="ru-RU" sz="2000">
                          <a:solidFill>
                            <a:schemeClr val="tx1"/>
                          </a:solidFill>
                        </a:rPr>
                        <a:t>%</a:t>
                      </a:r>
                      <a:endParaRPr lang="ru-RU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ru-RU" sz="2000">
                          <a:solidFill>
                            <a:schemeClr val="tx1"/>
                          </a:solidFill>
                          <a:sym typeface="+mn-ea"/>
                        </a:rPr>
                        <a:t>scikit-learn (Python)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501.9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93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sz="2000">
                          <a:solidFill>
                            <a:schemeClr val="tx1"/>
                          </a:solidFill>
                        </a:rPr>
                        <a:t>33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Naive Bayes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numl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1657.8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Naive Bayes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Accord Framework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93.2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Naive Bayes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ru-RU" sz="2000">
                          <a:solidFill>
                            <a:schemeClr val="tx1"/>
                          </a:solidFill>
                          <a:sym typeface="+mn-ea"/>
                        </a:rPr>
                        <a:t>scikit-learn (Python)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1056.3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solidFill>
                            <a:schemeClr val="tx1"/>
                          </a:solidFill>
                          <a:sym typeface="+mn-ea"/>
                        </a:rPr>
                        <a:t>96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.</a:t>
                      </a:r>
                      <a:r>
                        <a:rPr sz="2000">
                          <a:solidFill>
                            <a:schemeClr val="tx1"/>
                          </a:solidFill>
                          <a:sym typeface="+mn-ea"/>
                        </a:rPr>
                        <a:t>6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6%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Замещающий 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Заголовок 1"/>
          <p:cNvSpPr>
            <a:spLocks noGrp="1"/>
          </p:cNvSpPr>
          <p:nvPr>
            <p:ph type="title"/>
          </p:nvPr>
        </p:nvSpPr>
        <p:spPr>
          <a:xfrm>
            <a:off x="819785" y="365125"/>
            <a:ext cx="10515600" cy="1325563"/>
          </a:xfrm>
          <a:ln w="9525">
            <a:noFill/>
            <a:miter/>
          </a:ln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</a:t>
            </a:r>
            <a:r>
              <a:rPr lang="ru-RU" altLang="en-US">
                <a:sym typeface="等线" charset="0"/>
              </a:rPr>
              <a:t>немного побенчмаркаем</a:t>
            </a:r>
            <a:endParaRPr lang="ru-RU" altLang="en-US">
              <a:sym typeface="等线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  <p:sp>
        <p:nvSpPr>
          <p:cNvPr id="39939" name="Текстовое поле 6"/>
          <p:cNvSpPr txBox="1"/>
          <p:nvPr/>
        </p:nvSpPr>
        <p:spPr>
          <a:xfrm>
            <a:off x="865505" y="1581150"/>
            <a:ext cx="47625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ru-RU" sz="2400">
                <a:latin typeface="Calibri" charset="0"/>
                <a:ea typeface="等线" charset="0"/>
              </a:rPr>
              <a:t>Skin dataset</a:t>
            </a:r>
            <a:endParaRPr lang="en-US" altLang="ru-RU" sz="2400">
              <a:latin typeface="Calibri" charset="0"/>
              <a:ea typeface="等线" charset="0"/>
            </a:endParaRPr>
          </a:p>
        </p:txBody>
      </p:sp>
      <p:graphicFrame>
        <p:nvGraphicFramePr>
          <p:cNvPr id="8" name="Таблица 7"/>
          <p:cNvGraphicFramePr/>
          <p:nvPr/>
        </p:nvGraphicFramePr>
        <p:xfrm>
          <a:off x="1027430" y="2182178"/>
          <a:ext cx="9653905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895"/>
                <a:gridCol w="2769870"/>
                <a:gridCol w="2118360"/>
                <a:gridCol w="1795780"/>
              </a:tblGrid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Tool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Median (ms)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Correct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K Nearest Neighbors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numl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12783892.2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99.94%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K Nearest Neighbors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Accord Framework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1445.6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99.94%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K Nearest Neighbors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ru-RU" sz="2000">
                          <a:solidFill>
                            <a:schemeClr val="tx1"/>
                          </a:solidFill>
                        </a:rPr>
                        <a:t>scikit-learn (Python)</a:t>
                      </a:r>
                      <a:endParaRPr lang="en-US" altLang="ru-RU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1249.1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99.94%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numl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2663.4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78.92%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Decision Tree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Accord Framework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3740.9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ru-RU" sz="2000">
                          <a:solidFill>
                            <a:schemeClr val="tx1"/>
                          </a:solidFill>
                        </a:rPr>
                        <a:t>92</a:t>
                      </a:r>
                      <a:r>
                        <a:rPr lang="en-US" altLang="ru-RU" sz="20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ru-RU" sz="2000">
                          <a:solidFill>
                            <a:schemeClr val="tx1"/>
                          </a:solidFill>
                        </a:rPr>
                        <a:t>76%</a:t>
                      </a:r>
                      <a:endParaRPr lang="ru-RU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ru-RU" sz="2000">
                          <a:solidFill>
                            <a:schemeClr val="tx1"/>
                          </a:solidFill>
                          <a:sym typeface="+mn-ea"/>
                        </a:rPr>
                        <a:t>scikit-learn (Python)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317.8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99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sz="2000">
                          <a:solidFill>
                            <a:schemeClr val="tx1"/>
                          </a:solidFill>
                        </a:rPr>
                        <a:t>93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Naive Bayes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numl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1664.4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92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sz="200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Naive Bayes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Accord Framework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92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sz="2000">
                          <a:solidFill>
                            <a:schemeClr val="tx1"/>
                          </a:solidFill>
                        </a:rPr>
                        <a:t>35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78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Naive Bayes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ru-RU" sz="2000">
                          <a:solidFill>
                            <a:schemeClr val="tx1"/>
                          </a:solidFill>
                          <a:sym typeface="+mn-ea"/>
                        </a:rPr>
                        <a:t>scikit-learn (Python)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sym typeface="+mn-ea"/>
                        </a:rPr>
                        <a:t>183.3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92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sz="2000">
                          <a:solidFill>
                            <a:schemeClr val="tx1"/>
                          </a:solidFill>
                        </a:rPr>
                        <a:t>35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Инструментарий </a:t>
            </a:r>
            <a:r>
              <a:rPr lang="en-US" altLang="ru-RU"/>
              <a:t>: </a:t>
            </a:r>
            <a:r>
              <a:rPr lang="ru-RU" altLang="en-US"/>
              <a:t>переваривая результаты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3355975"/>
          </a:xfrm>
          <a:ln w="9525">
            <a:noFill/>
            <a:miter/>
          </a:ln>
        </p:spPr>
        <p:txBody>
          <a:bodyPr lIns="91440" tIns="45720" rIns="91440" bIns="45720" anchor="t"/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trike="noStrike" noProof="1">
                <a:sym typeface="+mn-ea"/>
              </a:rPr>
              <a:t>Accord </a:t>
            </a:r>
            <a:r>
              <a:rPr lang="ru-RU" altLang="en-US" strike="noStrike" noProof="1">
                <a:sym typeface="+mn-ea"/>
              </a:rPr>
              <a:t>отлично показал себя на всех выбранных алгоритмах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Некоторые алгоритмы могут работать ОЧЕНЬ медленно, но в большинстве случаев - это проблема реализации.</a:t>
            </a:r>
            <a:endParaRPr lang="ru-RU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strike="noStrike" noProof="1">
                <a:sym typeface="+mn-ea"/>
              </a:rPr>
              <a:t>На больших объемах данных </a:t>
            </a:r>
            <a:r>
              <a:rPr lang="en-US" altLang="ru-RU" strike="noStrike" noProof="1">
                <a:sym typeface="+mn-ea"/>
              </a:rPr>
              <a:t>Accord </a:t>
            </a:r>
            <a:r>
              <a:rPr lang="ru-RU" altLang="en-US" strike="noStrike" noProof="1">
                <a:sym typeface="+mn-ea"/>
              </a:rPr>
              <a:t>и </a:t>
            </a:r>
            <a:r>
              <a:rPr lang="en-US" altLang="ru-RU" strike="noStrike" noProof="1">
                <a:sym typeface="+mn-ea"/>
              </a:rPr>
              <a:t>numl </a:t>
            </a:r>
            <a:r>
              <a:rPr lang="ru-RU" altLang="en-US" strike="noStrike" noProof="1">
                <a:sym typeface="+mn-ea"/>
              </a:rPr>
              <a:t>показали сравнимые результаты, однако </a:t>
            </a:r>
            <a:r>
              <a:rPr lang="en-US" altLang="ru-RU" strike="noStrike" noProof="1">
                <a:sym typeface="+mn-ea"/>
              </a:rPr>
              <a:t>Accord </a:t>
            </a:r>
            <a:r>
              <a:rPr lang="ru-RU" altLang="en-US" strike="noStrike" noProof="1">
                <a:sym typeface="+mn-ea"/>
              </a:rPr>
              <a:t>все еще точнее</a:t>
            </a:r>
            <a:endParaRPr lang="ru-RU" altLang="en-US" strike="noStrike" noProof="1">
              <a:sym typeface="+mn-ea"/>
            </a:endParaRPr>
          </a:p>
          <a:p>
            <a:pPr marL="514350" indent="-514350" fontAlgn="auto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trike="noStrike" noProof="1">
                <a:sym typeface="+mn-ea"/>
              </a:rPr>
              <a:t>Скорость и точность, которую показал </a:t>
            </a:r>
            <a:r>
              <a:rPr lang="en-US" altLang="ru-RU" strike="noStrike" noProof="1">
                <a:sym typeface="+mn-ea"/>
              </a:rPr>
              <a:t>Accord, </a:t>
            </a:r>
            <a:r>
              <a:rPr lang="ru-RU" altLang="en-US" strike="noStrike" noProof="1">
                <a:sym typeface="+mn-ea"/>
              </a:rPr>
              <a:t>сравнима с </a:t>
            </a:r>
            <a:r>
              <a:rPr lang="en-US" strike="noStrike" noProof="1">
                <a:sym typeface="+mn-ea"/>
              </a:rPr>
              <a:t>Scikit.</a:t>
            </a:r>
            <a:endParaRPr lang="en-US" altLang="ru-RU" strike="noStrike" noProof="1">
              <a:sym typeface="+mn-ea"/>
            </a:endParaRPr>
          </a:p>
          <a:p>
            <a:pPr marL="0" indent="0" fontAlgn="auto">
              <a:buNone/>
            </a:pPr>
            <a:endParaRPr lang="ru-RU" altLang="en-US" strike="noStrike" noProof="1"/>
          </a:p>
          <a:p>
            <a:pPr marL="0" indent="0" fontAlgn="auto">
              <a:buNone/>
            </a:pPr>
            <a:endParaRPr lang="ru-RU" altLang="en-US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2" name="Замещающий 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Инструментарий </a:t>
            </a:r>
            <a:r>
              <a:rPr lang="en-US" altLang="ru-RU"/>
              <a:t>: </a:t>
            </a:r>
            <a:r>
              <a:rPr lang="ru-RU" altLang="en-US"/>
              <a:t>ну и зачем нам </a:t>
            </a:r>
            <a:r>
              <a:rPr lang="en-US" altLang="ru-RU"/>
              <a:t>numl</a:t>
            </a:r>
            <a:r>
              <a:rPr lang="ru-RU" altLang="en-US"/>
              <a:t>?</a:t>
            </a:r>
            <a:endParaRPr lang="ru-RU" alt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620" y="1649730"/>
            <a:ext cx="7634605" cy="3648710"/>
          </a:xfrm>
          <a:prstGeom prst="rect">
            <a:avLst/>
          </a:prstGeom>
        </p:spPr>
      </p:pic>
      <p:sp>
        <p:nvSpPr>
          <p:cNvPr id="12" name="Замещающий 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等线" charset="0"/>
              </a:rPr>
              <a:t>Инструментарий </a:t>
            </a:r>
            <a:r>
              <a:rPr lang="en-US" altLang="ru-RU">
                <a:sym typeface="等线" charset="0"/>
              </a:rPr>
              <a:t>: FsLab</a:t>
            </a:r>
            <a:endParaRPr lang="en-US" altLang="ru-RU">
              <a:sym typeface="等线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44036" name="Текстовое поле 7"/>
          <p:cNvSpPr txBox="1"/>
          <p:nvPr/>
        </p:nvSpPr>
        <p:spPr>
          <a:xfrm>
            <a:off x="868363" y="1608138"/>
            <a:ext cx="10553700" cy="8874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ru-RU" altLang="en-US" sz="2600">
                <a:latin typeface="Calibri" charset="0"/>
                <a:ea typeface="等线" charset="0"/>
              </a:rPr>
              <a:t>Объединяет в себе все лучшие инструменты манипулирования данными, созданные для </a:t>
            </a:r>
            <a:r>
              <a:rPr lang="en-US" altLang="ru-RU" sz="2600">
                <a:latin typeface="Calibri" charset="0"/>
                <a:ea typeface="等线" charset="0"/>
              </a:rPr>
              <a:t>F#</a:t>
            </a:r>
            <a:endParaRPr lang="en-US" altLang="ru-RU" sz="2600">
              <a:latin typeface="Calibri" charset="0"/>
              <a:ea typeface="等线" charset="0"/>
            </a:endParaRPr>
          </a:p>
        </p:txBody>
      </p:sp>
      <p:pic>
        <p:nvPicPr>
          <p:cNvPr id="44037" name="Замещающее содержимое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1675" y="2940050"/>
            <a:ext cx="8166100" cy="2498725"/>
          </a:xfrm>
          <a:ln/>
        </p:spPr>
      </p:pic>
      <p:sp>
        <p:nvSpPr>
          <p:cNvPr id="2" name="Замещающий 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19400" y="6357938"/>
            <a:ext cx="66294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https://github.com/nevoroman/ml-dotnet/tree/master/MLTools</a:t>
            </a:r>
            <a:endParaRPr 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>
                <a:sym typeface="Arial" charset="0"/>
              </a:rPr>
              <a:t>Вступление </a:t>
            </a:r>
            <a:r>
              <a:rPr lang="en-US" altLang="ru-RU">
                <a:sym typeface="Arial" charset="0"/>
              </a:rPr>
              <a:t>: </a:t>
            </a:r>
            <a:r>
              <a:rPr lang="ru-RU" altLang="en-US">
                <a:sym typeface="Arial" charset="0"/>
              </a:rPr>
              <a:t>из-за чего сыр-бор?</a:t>
            </a:r>
            <a:endParaRPr lang="ru-RU" altLang="en-US"/>
          </a:p>
        </p:txBody>
      </p:sp>
      <p:sp>
        <p:nvSpPr>
          <p:cNvPr id="7170" name="Замещающее содержимое 2"/>
          <p:cNvSpPr>
            <a:spLocks noGrp="1"/>
          </p:cNvSpPr>
          <p:nvPr>
            <p:ph idx="1"/>
          </p:nvPr>
        </p:nvSpPr>
        <p:spPr>
          <a:ln/>
        </p:spPr>
        <p:txBody>
          <a:bodyPr lIns="91440" tIns="45720" rIns="91440" bIns="45720" anchor="t"/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sym typeface="等线" charset="0"/>
              </a:rPr>
              <a:t>Машинное обучение - это классно. 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en-US" altLang="ru-RU" sz="3200">
                <a:sym typeface="等线" charset="0"/>
              </a:rPr>
              <a:t>.NET - </a:t>
            </a:r>
            <a:r>
              <a:rPr lang="ru-RU" altLang="ru-RU" sz="3200">
                <a:sym typeface="等线" charset="0"/>
              </a:rPr>
              <a:t>это тоже замечательно</a:t>
            </a:r>
            <a:endParaRPr lang="ru-RU" altLang="ru-RU" sz="3200">
              <a:latin typeface="Calibri" charset="0"/>
              <a:ea typeface="等线" charset="0"/>
            </a:endParaRPr>
          </a:p>
          <a:p>
            <a:pPr marL="51435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sym typeface="等线" charset="0"/>
              </a:rPr>
              <a:t>По распространенному мнению, </a:t>
            </a:r>
            <a:r>
              <a:rPr lang="en-US" altLang="ru-RU" sz="3200">
                <a:sym typeface="等线" charset="0"/>
              </a:rPr>
              <a:t>.NET </a:t>
            </a:r>
            <a:r>
              <a:rPr lang="ru-RU" altLang="en-US" sz="3200">
                <a:sym typeface="等线" charset="0"/>
              </a:rPr>
              <a:t>не подходит для решения задач машинного обучения...</a:t>
            </a:r>
            <a:endParaRPr lang="ru-RU" altLang="en-US" sz="3200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7172" name="Текстовое поле 8"/>
          <p:cNvSpPr txBox="1"/>
          <p:nvPr/>
        </p:nvSpPr>
        <p:spPr>
          <a:xfrm>
            <a:off x="898525" y="5130800"/>
            <a:ext cx="9469438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ru-RU" sz="3200">
                <a:latin typeface="Calibri" charset="0"/>
                <a:ea typeface="等线" charset="0"/>
              </a:rPr>
              <a:t>...</a:t>
            </a:r>
            <a:r>
              <a:rPr lang="ru-RU" altLang="en-US" sz="3200">
                <a:latin typeface="Calibri" charset="0"/>
                <a:ea typeface="等线" charset="0"/>
              </a:rPr>
              <a:t>но мы же не станем отступать из-за таких мелочей?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810000" y="6357938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Заголовок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С чего начать?</a:t>
            </a:r>
            <a:endParaRPr lang="ru-RU" altLang="en-US"/>
          </a:p>
        </p:txBody>
      </p:sp>
      <p:sp>
        <p:nvSpPr>
          <p:cNvPr id="45058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01688" y="1789113"/>
            <a:ext cx="10629900" cy="2214562"/>
          </a:xfrm>
          <a:ln/>
        </p:spPr>
        <p:txBody>
          <a:bodyPr lIns="91440" tIns="45720" rIns="91440" bIns="45720" anchor="t"/>
          <a:p>
            <a:pPr marL="514350" indent="-514350" fontAlgn="base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 kern="1200">
                <a:sym typeface="等线" charset="0"/>
              </a:rPr>
              <a:t>Mathias Brandewinder - Machine Learning Projects for .NET Developers</a:t>
            </a:r>
            <a:endParaRPr lang="ru-RU" altLang="en-US" sz="3200" kern="1200">
              <a:sym typeface="等线" charset="0"/>
            </a:endParaRPr>
          </a:p>
          <a:p>
            <a:pPr marL="514350" indent="-514350" fontAlgn="base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 kern="1200">
                <a:sym typeface="等线" charset="0"/>
              </a:rPr>
              <a:t>Matthew Kirk - Thoughtful Machine Learning</a:t>
            </a:r>
            <a:endParaRPr lang="ru-RU" altLang="en-US" sz="3200" kern="1200">
              <a:sym typeface="等线" charset="0"/>
            </a:endParaRPr>
          </a:p>
          <a:p>
            <a:pPr marL="514350" indent="-514350" fontAlgn="base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 kern="1200">
                <a:sym typeface="等线" charset="0"/>
              </a:rPr>
              <a:t>Tomas Petricek </a:t>
            </a:r>
            <a:r>
              <a:rPr lang="en-US" altLang="ru-RU" sz="3200" kern="1200">
                <a:sym typeface="等线" charset="0"/>
              </a:rPr>
              <a:t>- Analyzing and Visualizing Data with F#</a:t>
            </a:r>
            <a:endParaRPr lang="ru-RU" altLang="en-US" sz="3200" kern="1200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Заголовок 1"/>
          <p:cNvSpPr>
            <a:spLocks noGrp="1"/>
          </p:cNvSpPr>
          <p:nvPr>
            <p:ph type="title"/>
          </p:nvPr>
        </p:nvSpPr>
        <p:spPr>
          <a:ln w="9525">
            <a:noFill/>
            <a:miter/>
          </a:ln>
        </p:spPr>
        <p:txBody>
          <a:bodyPr lIns="91440" tIns="45720" rIns="91440" bIns="45720" anchor="ctr"/>
          <a:p>
            <a:r>
              <a:rPr lang="ru-RU" altLang="en-US"/>
              <a:t>У вас найдется минутка поговорить о </a:t>
            </a:r>
            <a:r>
              <a:rPr lang="en-US" altLang="ru-RU"/>
              <a:t>ML</a:t>
            </a:r>
            <a:r>
              <a:rPr lang="ru-RU" altLang="en-US"/>
              <a:t>?</a:t>
            </a:r>
            <a:endParaRPr lang="ru-RU" alt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p>
            <a:pPr fontAlgn="auto"/>
            <a:r>
              <a:rPr lang="ru-RU" strike="noStrike" noProof="1">
                <a:latin typeface="+mn-lt"/>
                <a:ea typeface="+mn-ea"/>
                <a:cs typeface="+mn-cs"/>
              </a:rPr>
              <a:t>https://github.com/nevoroman/ml-dotnet</a:t>
            </a:r>
            <a:endParaRPr lang="ru-RU" strike="noStrike" noProof="1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46084" name="Подзаголовок 6"/>
          <p:cNvSpPr>
            <a:spLocks noGrp="1"/>
          </p:cNvSpPr>
          <p:nvPr/>
        </p:nvSpPr>
        <p:spPr>
          <a:xfrm>
            <a:off x="1477963" y="2143760"/>
            <a:ext cx="9747250" cy="220027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r>
              <a:rPr lang="en-US" altLang="ru-RU" sz="4200">
                <a:latin typeface="Calibri" charset="0"/>
                <a:ea typeface="等线" charset="0"/>
                <a:sym typeface="Arial" charset="0"/>
              </a:rPr>
              <a:t>roman.nevolin@waveaccess.ru</a:t>
            </a:r>
            <a:endParaRPr lang="en-US" altLang="ru-RU" sz="4200">
              <a:latin typeface="Calibri" charset="0"/>
              <a:ea typeface="等线" charset="0"/>
              <a:sym typeface="Arial" charset="0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r>
              <a:rPr lang="en-US" altLang="ru-RU" sz="4200">
                <a:latin typeface="Calibri" charset="0"/>
                <a:ea typeface="等线" charset="0"/>
              </a:rPr>
              <a:t>nevoroman</a:t>
            </a:r>
            <a:endParaRPr lang="en-US" altLang="ru-RU" sz="4200">
              <a:latin typeface="Calibri" charset="0"/>
              <a:ea typeface="等线" charset="0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r>
              <a:rPr lang="en-US" altLang="ru-RU" sz="4200">
                <a:latin typeface="Calibri" charset="0"/>
                <a:ea typeface="等线" charset="0"/>
              </a:rPr>
              <a:t>nevoroman/ml-dotnet</a:t>
            </a:r>
            <a:endParaRPr lang="ru-RU" altLang="en-US" sz="4200">
              <a:latin typeface="Calibri" charset="0"/>
              <a:ea typeface="等线" charset="0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</a:pPr>
            <a:endParaRPr lang="en-US" altLang="ru-RU" sz="4200">
              <a:latin typeface="Calibri" charset="0"/>
              <a:ea typeface="等线" charset="0"/>
            </a:endParaRPr>
          </a:p>
        </p:txBody>
      </p:sp>
      <p:pic>
        <p:nvPicPr>
          <p:cNvPr id="46085" name="Изображение 11" descr="we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2265998"/>
            <a:ext cx="463550" cy="4635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6086" name="Изображение 13" descr="social-media(1)"/>
          <p:cNvPicPr/>
          <p:nvPr/>
        </p:nvPicPr>
        <p:blipFill>
          <a:blip r:embed="rId2"/>
          <a:stretch>
            <a:fillRect/>
          </a:stretch>
        </p:blipFill>
        <p:spPr>
          <a:xfrm>
            <a:off x="939800" y="2966085"/>
            <a:ext cx="465138" cy="46513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6087" name="Изображение 14" descr="circ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8" y="3621723"/>
            <a:ext cx="465137" cy="463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Заголовок 1"/>
          <p:cNvSpPr>
            <a:spLocks noGrp="1"/>
          </p:cNvSpPr>
          <p:nvPr/>
        </p:nvSpPr>
        <p:spPr>
          <a:xfrm>
            <a:off x="840740" y="470598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Спасибо за внимание!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Заголовок 1"/>
          <p:cNvSpPr>
            <a:spLocks noGrp="1"/>
          </p:cNvSpPr>
          <p:nvPr>
            <p:ph type="title"/>
          </p:nvPr>
        </p:nvSpPr>
        <p:spPr>
          <a:xfrm>
            <a:off x="755650" y="1971675"/>
            <a:ext cx="10515600" cy="1325563"/>
          </a:xfrm>
          <a:ln/>
        </p:spPr>
        <p:txBody>
          <a:bodyPr lIns="91440" tIns="45720" rIns="91440" bIns="45720" anchor="ctr"/>
          <a:p>
            <a:r>
              <a:rPr lang="ru-RU" altLang="en-US"/>
              <a:t>Машинное обучение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Заголовок 4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что это за зверь?</a:t>
            </a:r>
            <a:endParaRPr lang="en-US" altLang="ru-RU"/>
          </a:p>
        </p:txBody>
      </p:sp>
      <p:sp>
        <p:nvSpPr>
          <p:cNvPr id="9218" name="Замещающее содержимое 3"/>
          <p:cNvSpPr>
            <a:spLocks noGrp="1"/>
          </p:cNvSpPr>
          <p:nvPr>
            <p:ph sz="half" idx="1"/>
          </p:nvPr>
        </p:nvSpPr>
        <p:spPr>
          <a:xfrm>
            <a:off x="922338" y="2616200"/>
            <a:ext cx="9617075" cy="2093913"/>
          </a:xfrm>
          <a:ln/>
        </p:spPr>
        <p:txBody>
          <a:bodyPr lIns="91440" tIns="45720" rIns="91440" bIns="45720" anchor="t"/>
          <a:p>
            <a:pPr marL="0" indent="0">
              <a:buNone/>
            </a:pPr>
            <a:r>
              <a:rPr lang="ru-RU" altLang="en-US" kern="1200">
                <a:latin typeface="Times New Roman" charset="0"/>
              </a:rPr>
              <a:t>«</a:t>
            </a:r>
            <a:r>
              <a:rPr lang="en-US" altLang="ru-RU" kern="1200">
                <a:latin typeface="Times New Roman" charset="0"/>
              </a:rPr>
              <a:t>Machine Learning is the field of study that gives computers the ability to learn without being explicitly programmed</a:t>
            </a:r>
            <a:r>
              <a:rPr lang="ru-RU" altLang="en-US" kern="1200">
                <a:latin typeface="Times New Roman" charset="0"/>
              </a:rPr>
              <a:t>»</a:t>
            </a:r>
            <a:endParaRPr lang="ru-RU" altLang="en-US" kern="1200">
              <a:latin typeface="Times New Roman" charset="0"/>
            </a:endParaRPr>
          </a:p>
          <a:p>
            <a:pPr marL="0" indent="0" algn="r">
              <a:buNone/>
            </a:pPr>
            <a:r>
              <a:rPr lang="ru-RU" altLang="en-US" kern="1200">
                <a:latin typeface="Times New Roman" charset="0"/>
              </a:rPr>
              <a:t>— </a:t>
            </a:r>
            <a:r>
              <a:rPr lang="en-US" altLang="ru-RU" kern="1200">
                <a:latin typeface="Times New Roman" charset="0"/>
              </a:rPr>
              <a:t>Prof. Arthur Samuel </a:t>
            </a:r>
            <a:endParaRPr lang="en-US" altLang="ru-RU" kern="1200">
              <a:latin typeface="Times New Roman" charset="0"/>
            </a:endParaRPr>
          </a:p>
        </p:txBody>
      </p:sp>
      <p:sp>
        <p:nvSpPr>
          <p:cNvPr id="8" name="Замещающий 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2" name="Замещающий 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3810000" y="6357938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Заголовок 5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когда использовать?</a:t>
            </a:r>
            <a:endParaRPr lang="ru-RU" altLang="en-US"/>
          </a:p>
        </p:txBody>
      </p:sp>
      <p:sp>
        <p:nvSpPr>
          <p:cNvPr id="10242" name="Текстовое поле 7"/>
          <p:cNvSpPr txBox="1"/>
          <p:nvPr/>
        </p:nvSpPr>
        <p:spPr>
          <a:xfrm>
            <a:off x="893763" y="2257425"/>
            <a:ext cx="9723437" cy="584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Когда трудно описать алгоритм решения задачи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9" name="Замещающий 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3810000" y="6357938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Заголовок 5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когда использовать?</a:t>
            </a:r>
            <a:endParaRPr lang="ru-RU" altLang="en-US"/>
          </a:p>
        </p:txBody>
      </p:sp>
      <p:sp>
        <p:nvSpPr>
          <p:cNvPr id="11266" name="Текстовое поле 7"/>
          <p:cNvSpPr txBox="1"/>
          <p:nvPr/>
        </p:nvSpPr>
        <p:spPr>
          <a:xfrm>
            <a:off x="893763" y="2257425"/>
            <a:ext cx="9723437" cy="15589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Когда трудно описать алгоритм решения задачи</a:t>
            </a:r>
            <a:endParaRPr lang="ru-RU" altLang="ru-RU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Когда нужно предугадать некоторые значения, имея большой набор данных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9" name="Замещающий 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3810000" y="6357938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Заголовок 5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ru-RU" altLang="en-US"/>
              <a:t>Машинное обучение </a:t>
            </a:r>
            <a:r>
              <a:rPr lang="en-US" altLang="ru-RU"/>
              <a:t>: </a:t>
            </a:r>
            <a:r>
              <a:rPr lang="ru-RU" altLang="en-US"/>
              <a:t>когда использовать?</a:t>
            </a:r>
            <a:endParaRPr lang="ru-RU" altLang="en-US"/>
          </a:p>
        </p:txBody>
      </p:sp>
      <p:sp>
        <p:nvSpPr>
          <p:cNvPr id="12290" name="Текстовое поле 7"/>
          <p:cNvSpPr txBox="1"/>
          <p:nvPr/>
        </p:nvSpPr>
        <p:spPr>
          <a:xfrm>
            <a:off x="893763" y="2257425"/>
            <a:ext cx="9723437" cy="25336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Когда трудно описать алгоритм решения задачи</a:t>
            </a:r>
            <a:endParaRPr lang="ru-RU" altLang="ru-RU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Когда нужно предугадать некоторые значения, имея большой набор данных</a:t>
            </a:r>
            <a:endParaRPr lang="ru-RU" altLang="en-US" sz="3200">
              <a:latin typeface="Calibri" charset="0"/>
              <a:ea typeface="等线" charset="0"/>
            </a:endParaRPr>
          </a:p>
          <a:p>
            <a:pPr marL="514350" lvl="0" indent="-514350">
              <a:buClr>
                <a:srgbClr val="70AD47"/>
              </a:buClr>
              <a:buSzPct val="80000"/>
              <a:buFont typeface="Wingdings" charset="0"/>
              <a:buChar char="n"/>
            </a:pPr>
            <a:r>
              <a:rPr lang="ru-RU" altLang="en-US" sz="3200">
                <a:latin typeface="Calibri" charset="0"/>
                <a:ea typeface="等线" charset="0"/>
              </a:rPr>
              <a:t>Когда вы хотите улучшить работу имеющегося алгоритма за счет накопления опыта</a:t>
            </a:r>
            <a:endParaRPr lang="ru-RU" altLang="en-US" sz="3200">
              <a:latin typeface="Calibri" charset="0"/>
              <a:ea typeface="等线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p>
            <a:pPr fontAlgn="auto"/>
            <a:fld id="{3E82897F-7A41-40D7-BC9E-F666B07C585D}" type="slidenum">
              <a:rPr lang="ru-RU" strike="noStrike" noProof="1" smtClean="0">
                <a:latin typeface="+mn-lt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9" name="Замещающий 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3810000" y="6357938"/>
            <a:ext cx="4495800" cy="365125"/>
          </a:xfrm>
        </p:spPr>
        <p:txBody>
          <a:bodyPr vert="horz" lIns="91440" tIns="45720" rIns="91440" bIns="45720" rtlCol="0" anchor="ctr"/>
          <a:p>
            <a:pPr fontAlgn="auto"/>
            <a:r>
              <a:rPr lang="en-US" altLang="ru-RU" strike="noStrike" noProof="1">
                <a:latin typeface="+mn-lt"/>
                <a:ea typeface="+mn-ea"/>
                <a:cs typeface="+mn-cs"/>
              </a:rPr>
              <a:t>https://github.com/nevoroman/ml-dotnet/tree/master/MLIntro</a:t>
            </a:r>
            <a:endParaRPr lang="en-US" altLang="ru-RU" strike="noStrike" noProof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7410</Words>
  <Application>WPS Presentation</Application>
  <PresentationFormat>Широкоэкранный</PresentationFormat>
  <Paragraphs>500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Тема Office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У вас найдется минутка поговорить о ML?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на платформе .NET</dc:title>
  <dc:creator>loki</dc:creator>
  <cp:lastModifiedBy>Roman.Nevolin</cp:lastModifiedBy>
  <cp:revision>11</cp:revision>
  <dcterms:created xsi:type="dcterms:W3CDTF">2016-03-14T01:07:00Z</dcterms:created>
  <dcterms:modified xsi:type="dcterms:W3CDTF">2016-04-01T16:06:30Z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