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4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234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652B2-8C6E-419B-8E93-813F678ADC08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6DC3D-C717-495C-B489-C044A339A55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https://github.com/nevoroman/ml-dotnet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https://github.com/nevoroman/ml-dotnet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https://github.com/nevoroman/ml-dotnet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https://github.com/nevoroman/ml-dotnet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https://github.com/nevoroman/ml-dotnet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https://github.com/nevoroman/ml-dotnet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https://github.com/nevoroman/ml-dotnet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https://github.com/nevoroman/ml-dotnet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https://github.com/nevoroman/ml-dotnet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https://github.com/nevoroman/ml-dotnet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https://github.com/nevoroman/ml-dotnet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https://github.com/nevoroman/ml-dotnet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76300" y="1769745"/>
            <a:ext cx="8815705" cy="1755140"/>
          </a:xfrm>
          <a:ln>
            <a:noFill/>
          </a:ln>
        </p:spPr>
        <p:txBody>
          <a:bodyPr>
            <a:normAutofit fontScale="90000"/>
          </a:bodyPr>
          <a:p>
            <a:pPr algn="l"/>
            <a:r>
              <a:rPr lang="ru-RU" altLang="en-US"/>
              <a:t>Машинное обучение на платформе </a:t>
            </a:r>
            <a:r>
              <a:rPr lang="en-US" altLang="ru-RU"/>
              <a:t>.NET</a:t>
            </a:r>
            <a:endParaRPr lang="en-US" altLang="ru-RU"/>
          </a:p>
        </p:txBody>
      </p:sp>
      <p:pic>
        <p:nvPicPr>
          <p:cNvPr id="6" name="Изображение 5" descr="logo-waveaccess[1]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8145" y="247015"/>
            <a:ext cx="2561590" cy="628650"/>
          </a:xfrm>
          <a:prstGeom prst="rect">
            <a:avLst/>
          </a:prstGeom>
        </p:spPr>
      </p:pic>
      <p:sp>
        <p:nvSpPr>
          <p:cNvPr id="7" name="Подзаголовок 6"/>
          <p:cNvSpPr/>
          <p:nvPr>
            <p:ph type="subTitle" idx="1"/>
          </p:nvPr>
        </p:nvSpPr>
        <p:spPr>
          <a:xfrm>
            <a:off x="1442720" y="4191635"/>
            <a:ext cx="6040755" cy="1774190"/>
          </a:xfrm>
        </p:spPr>
        <p:txBody>
          <a:bodyPr>
            <a:noAutofit/>
          </a:bodyPr>
          <a:p>
            <a:pPr algn="l"/>
            <a:r>
              <a:rPr lang="ru-RU" sz="2800"/>
              <a:t>Неволин Роман</a:t>
            </a:r>
            <a:endParaRPr lang="ru-RU" sz="2800"/>
          </a:p>
          <a:p>
            <a:pPr algn="l"/>
            <a:r>
              <a:rPr lang="en-US" altLang="ru-RU" sz="2800">
                <a:sym typeface="+mn-ea"/>
              </a:rPr>
              <a:t>roman.nevolin@waveaccess.ru</a:t>
            </a:r>
            <a:endParaRPr lang="en-US" altLang="ru-RU" sz="2800">
              <a:sym typeface="+mn-ea"/>
            </a:endParaRPr>
          </a:p>
          <a:p>
            <a:pPr algn="l"/>
            <a:r>
              <a:rPr lang="en-US" altLang="ru-RU" sz="2800"/>
              <a:t>nevoroman</a:t>
            </a:r>
            <a:endParaRPr lang="en-US" altLang="ru-RU" sz="2800"/>
          </a:p>
          <a:p>
            <a:pPr algn="l"/>
            <a:r>
              <a:rPr lang="en-US" altLang="ru-RU" sz="2800"/>
              <a:t>nevoroman/ml-dotnet</a:t>
            </a:r>
            <a:endParaRPr lang="en-US" altLang="ru-RU" sz="2800"/>
          </a:p>
        </p:txBody>
      </p:sp>
      <p:pic>
        <p:nvPicPr>
          <p:cNvPr id="11" name="Изображение 10" descr="blac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255" y="4289425"/>
            <a:ext cx="309245" cy="309245"/>
          </a:xfrm>
          <a:prstGeom prst="rect">
            <a:avLst/>
          </a:prstGeom>
        </p:spPr>
      </p:pic>
      <p:pic>
        <p:nvPicPr>
          <p:cNvPr id="12" name="Изображение 11" descr="we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145" y="4815205"/>
            <a:ext cx="309600" cy="309600"/>
          </a:xfrm>
          <a:prstGeom prst="rect">
            <a:avLst/>
          </a:prstGeom>
        </p:spPr>
      </p:pic>
      <p:pic>
        <p:nvPicPr>
          <p:cNvPr id="14" name="Изображение 13" descr="social-media(1)"/>
          <p:cNvPicPr/>
          <p:nvPr/>
        </p:nvPicPr>
        <p:blipFill>
          <a:blip r:embed="rId4"/>
          <a:stretch>
            <a:fillRect/>
          </a:stretch>
        </p:blipFill>
        <p:spPr>
          <a:xfrm>
            <a:off x="1048385" y="5336540"/>
            <a:ext cx="309600" cy="309600"/>
          </a:xfrm>
          <a:prstGeom prst="rect">
            <a:avLst/>
          </a:prstGeom>
        </p:spPr>
      </p:pic>
      <p:pic>
        <p:nvPicPr>
          <p:cNvPr id="15" name="Изображение 14" descr="circ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9655" y="5850255"/>
            <a:ext cx="309600" cy="309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ML </a:t>
            </a:r>
            <a:r>
              <a:rPr lang="ru-RU" altLang="en-US">
                <a:sym typeface="+mn-ea"/>
              </a:rPr>
              <a:t>и </a:t>
            </a:r>
            <a:r>
              <a:rPr lang="en-US" altLang="ru-RU">
                <a:sym typeface="+mn-ea"/>
              </a:rPr>
              <a:t>.NET</a:t>
            </a:r>
            <a:r>
              <a:rPr lang="ru-RU" altLang="en-US">
                <a:sym typeface="+mn-ea"/>
              </a:rPr>
              <a:t> </a:t>
            </a:r>
            <a:r>
              <a:rPr lang="en-US" altLang="ru-RU">
                <a:sym typeface="+mn-ea"/>
              </a:rPr>
              <a:t>: </a:t>
            </a:r>
            <a:r>
              <a:rPr lang="ru-RU" altLang="en-US">
                <a:sym typeface="+mn-ea"/>
              </a:rPr>
              <a:t>препарируем </a:t>
            </a:r>
            <a:r>
              <a:rPr lang="en-US" altLang="ru-RU">
                <a:sym typeface="+mn-ea"/>
              </a:rPr>
              <a:t>F#</a:t>
            </a:r>
            <a:endParaRPr lang="en-US" altLang="ru-RU">
              <a:sym typeface="+mn-ea"/>
            </a:endParaRPr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ru-RU"/>
              <a:t>https://github.com/nevoroman/ml-dotnet</a:t>
            </a:r>
            <a:r>
              <a:rPr lang="en-US" altLang="ru-RU"/>
              <a:t>/ML&amp;Dotnet</a:t>
            </a:r>
            <a:endParaRPr lang="en-US" altLang="ru-RU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82897F-7A41-40D7-BC9E-F666B07C585D}" type="slidenum">
              <a:rPr lang="ru-RU" smtClean="0"/>
            </a:fld>
            <a:endParaRPr lang="ru-RU"/>
          </a:p>
        </p:txBody>
      </p:sp>
      <p:pic>
        <p:nvPicPr>
          <p:cNvPr id="8" name="Замещающее содержимое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07440" y="1779905"/>
            <a:ext cx="10498455" cy="39471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ML </a:t>
            </a:r>
            <a:r>
              <a:rPr lang="ru-RU" altLang="en-US">
                <a:sym typeface="+mn-ea"/>
              </a:rPr>
              <a:t>и </a:t>
            </a:r>
            <a:r>
              <a:rPr lang="en-US" altLang="ru-RU">
                <a:sym typeface="+mn-ea"/>
              </a:rPr>
              <a:t>.NET</a:t>
            </a:r>
            <a:r>
              <a:rPr lang="ru-RU" altLang="en-US">
                <a:sym typeface="+mn-ea"/>
              </a:rPr>
              <a:t> </a:t>
            </a:r>
            <a:r>
              <a:rPr lang="en-US" altLang="ru-RU">
                <a:sym typeface="+mn-ea"/>
              </a:rPr>
              <a:t>: </a:t>
            </a:r>
            <a:r>
              <a:rPr lang="ru-RU" altLang="en-US">
                <a:sym typeface="+mn-ea"/>
              </a:rPr>
              <a:t>препарируем </a:t>
            </a:r>
            <a:r>
              <a:rPr lang="en-US" altLang="ru-RU">
                <a:sym typeface="+mn-ea"/>
              </a:rPr>
              <a:t>F#</a:t>
            </a:r>
            <a:endParaRPr lang="ru-RU" altLang="en-US"/>
          </a:p>
        </p:txBody>
      </p:sp>
      <p:pic>
        <p:nvPicPr>
          <p:cNvPr id="6" name="Замещающее содержимое 5" descr="haskell[1]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09490" y="1938020"/>
            <a:ext cx="2571750" cy="3669030"/>
          </a:xfrm>
          <a:prstGeom prst="rect">
            <a:avLst/>
          </a:prstGeom>
        </p:spPr>
      </p:pic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ru-RU"/>
              <a:t>https://github.com/nevoroman/ml-dotnet</a:t>
            </a:r>
            <a:r>
              <a:rPr lang="en-US" altLang="ru-RU"/>
              <a:t>/ML&amp;Dotnet</a:t>
            </a:r>
            <a:endParaRPr lang="en-US" altLang="ru-RU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ML </a:t>
            </a:r>
            <a:r>
              <a:rPr lang="ru-RU" altLang="en-US">
                <a:sym typeface="+mn-ea"/>
              </a:rPr>
              <a:t>и </a:t>
            </a:r>
            <a:r>
              <a:rPr lang="en-US" altLang="ru-RU">
                <a:sym typeface="+mn-ea"/>
              </a:rPr>
              <a:t>.NET</a:t>
            </a:r>
            <a:r>
              <a:rPr lang="ru-RU" altLang="en-US">
                <a:sym typeface="+mn-ea"/>
              </a:rPr>
              <a:t> </a:t>
            </a:r>
            <a:r>
              <a:rPr lang="en-US" altLang="ru-RU">
                <a:sym typeface="+mn-ea"/>
              </a:rPr>
              <a:t>: </a:t>
            </a:r>
            <a:r>
              <a:rPr lang="ru-RU" altLang="en-US">
                <a:sym typeface="+mn-ea"/>
              </a:rPr>
              <a:t>препарируем </a:t>
            </a:r>
            <a:r>
              <a:rPr lang="en-US" altLang="ru-RU">
                <a:sym typeface="+mn-ea"/>
              </a:rPr>
              <a:t>F#</a:t>
            </a:r>
            <a:endParaRPr lang="ru-RU" altLang="en-US"/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ru-RU"/>
              <a:t>https://github.com/nevoroman/ml-dotnet</a:t>
            </a:r>
            <a:r>
              <a:rPr lang="en-US" altLang="ru-RU"/>
              <a:t>/ML&amp;Dotnet</a:t>
            </a:r>
            <a:endParaRPr lang="en-US" altLang="ru-RU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82897F-7A41-40D7-BC9E-F666B07C585D}" type="slidenum">
              <a:rPr lang="ru-RU" smtClean="0"/>
            </a:fld>
            <a:endParaRPr lang="ru-RU"/>
          </a:p>
        </p:txBody>
      </p:sp>
      <p:pic>
        <p:nvPicPr>
          <p:cNvPr id="7" name="Замещающее содержимое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92505" y="2162175"/>
            <a:ext cx="13609320" cy="1621155"/>
          </a:xfrm>
          <a:prstGeom prst="rect">
            <a:avLst/>
          </a:prstGeom>
        </p:spPr>
      </p:pic>
      <p:sp>
        <p:nvSpPr>
          <p:cNvPr id="8" name="Текстовое поле 7"/>
          <p:cNvSpPr txBox="1"/>
          <p:nvPr/>
        </p:nvSpPr>
        <p:spPr>
          <a:xfrm>
            <a:off x="842645" y="5076825"/>
            <a:ext cx="1055370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600"/>
              <a:t>Функциональное программирование - это просто!</a:t>
            </a:r>
            <a:endParaRPr lang="ru-RU" altLang="en-US" sz="2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ML </a:t>
            </a:r>
            <a:r>
              <a:rPr lang="ru-RU" altLang="en-US">
                <a:sym typeface="+mn-ea"/>
              </a:rPr>
              <a:t>и </a:t>
            </a:r>
            <a:r>
              <a:rPr lang="en-US" altLang="ru-RU">
                <a:sym typeface="+mn-ea"/>
              </a:rPr>
              <a:t>.NET</a:t>
            </a:r>
            <a:r>
              <a:rPr lang="ru-RU" altLang="en-US">
                <a:sym typeface="+mn-ea"/>
              </a:rPr>
              <a:t> </a:t>
            </a:r>
            <a:r>
              <a:rPr lang="en-US" altLang="ru-RU">
                <a:sym typeface="+mn-ea"/>
              </a:rPr>
              <a:t>: </a:t>
            </a:r>
            <a:r>
              <a:rPr lang="ru-RU" altLang="en-US">
                <a:sym typeface="+mn-ea"/>
              </a:rPr>
              <a:t>препарируем </a:t>
            </a:r>
            <a:r>
              <a:rPr lang="en-US" altLang="ru-RU">
                <a:sym typeface="+mn-ea"/>
              </a:rPr>
              <a:t>F#</a:t>
            </a:r>
            <a:endParaRPr lang="ru-RU" altLang="en-US"/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ru-RU"/>
              <a:t>https://github.com/nevoroman/ml-dotnet</a:t>
            </a:r>
            <a:r>
              <a:rPr lang="en-US" altLang="ru-RU"/>
              <a:t>/ML&amp;Dotnet</a:t>
            </a:r>
            <a:endParaRPr lang="en-US" altLang="ru-RU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82897F-7A41-40D7-BC9E-F666B07C585D}" type="slidenum">
              <a:rPr lang="ru-RU" smtClean="0"/>
            </a:fld>
            <a:endParaRPr lang="ru-RU"/>
          </a:p>
        </p:txBody>
      </p:sp>
      <p:pic>
        <p:nvPicPr>
          <p:cNvPr id="9" name="Замещающее содержимое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1240" y="1791970"/>
            <a:ext cx="10014585" cy="33388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ML </a:t>
            </a:r>
            <a:r>
              <a:rPr lang="ru-RU" altLang="en-US">
                <a:sym typeface="+mn-ea"/>
              </a:rPr>
              <a:t>и </a:t>
            </a:r>
            <a:r>
              <a:rPr lang="en-US" altLang="ru-RU">
                <a:sym typeface="+mn-ea"/>
              </a:rPr>
              <a:t>.NET</a:t>
            </a:r>
            <a:r>
              <a:rPr lang="ru-RU" altLang="en-US">
                <a:sym typeface="+mn-ea"/>
              </a:rPr>
              <a:t> </a:t>
            </a:r>
            <a:r>
              <a:rPr lang="en-US" altLang="ru-RU">
                <a:sym typeface="+mn-ea"/>
              </a:rPr>
              <a:t>: </a:t>
            </a:r>
            <a:r>
              <a:rPr lang="ru-RU" altLang="en-US">
                <a:sym typeface="+mn-ea"/>
              </a:rPr>
              <a:t>немного уличной магии</a:t>
            </a:r>
            <a:endParaRPr lang="ru-RU" altLang="en-US">
              <a:sym typeface="+mn-ea"/>
            </a:endParaRPr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ru-RU"/>
              <a:t>https://github.com/nevoroman/ml-dotnet</a:t>
            </a:r>
            <a:r>
              <a:rPr lang="en-US" altLang="ru-RU"/>
              <a:t>/ML&amp;Dotnet</a:t>
            </a:r>
            <a:endParaRPr lang="en-US" altLang="ru-RU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82897F-7A41-40D7-BC9E-F666B07C585D}" type="slidenum">
              <a:rPr lang="ru-RU" smtClean="0"/>
            </a:fld>
            <a:endParaRPr lang="ru-RU"/>
          </a:p>
        </p:txBody>
      </p:sp>
      <p:pic>
        <p:nvPicPr>
          <p:cNvPr id="8" name="Замещающее содержимое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93140" y="1716405"/>
            <a:ext cx="10394315" cy="34658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ML </a:t>
            </a:r>
            <a:r>
              <a:rPr lang="ru-RU" altLang="en-US">
                <a:sym typeface="+mn-ea"/>
              </a:rPr>
              <a:t>и </a:t>
            </a:r>
            <a:r>
              <a:rPr lang="en-US" altLang="ru-RU">
                <a:sym typeface="+mn-ea"/>
              </a:rPr>
              <a:t>.NET</a:t>
            </a:r>
            <a:r>
              <a:rPr lang="ru-RU" altLang="en-US">
                <a:sym typeface="+mn-ea"/>
              </a:rPr>
              <a:t> </a:t>
            </a:r>
            <a:r>
              <a:rPr lang="en-US" altLang="ru-RU">
                <a:sym typeface="+mn-ea"/>
              </a:rPr>
              <a:t>: </a:t>
            </a:r>
            <a:r>
              <a:rPr lang="ru-RU" altLang="en-US">
                <a:sym typeface="+mn-ea"/>
              </a:rPr>
              <a:t>ближе к делу</a:t>
            </a:r>
            <a:endParaRPr lang="ru-RU" altLang="en-US">
              <a:sym typeface="+mn-ea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ru-RU" altLang="en-US" b="1"/>
              <a:t>Постановка задачи </a:t>
            </a:r>
            <a:r>
              <a:rPr lang="en-US" altLang="ru-RU" b="1"/>
              <a:t>: </a:t>
            </a:r>
            <a:endParaRPr lang="en-US" altLang="ru-RU" b="1"/>
          </a:p>
          <a:p>
            <a:pPr marL="0" indent="0">
              <a:buNone/>
            </a:pPr>
            <a:r>
              <a:rPr lang="ru-RU" altLang="en-US"/>
              <a:t>Необходимо без использования библиотек и бубна написать спам-фильтр, написав для этих целей как можно меньше и кода, не жертвуя, по возможности, читаемостью.</a:t>
            </a:r>
            <a:endParaRPr lang="ru-RU" altLang="en-US"/>
          </a:p>
          <a:p>
            <a:pPr marL="0" indent="0">
              <a:buNone/>
            </a:pPr>
            <a:endParaRPr lang="ru-RU" altLang="en-US"/>
          </a:p>
          <a:p>
            <a:pPr marL="0" indent="0">
              <a:buNone/>
            </a:pPr>
            <a:r>
              <a:rPr lang="ru-RU" altLang="en-US" b="1"/>
              <a:t>Решение</a:t>
            </a:r>
            <a:r>
              <a:rPr lang="en-US" altLang="ru-RU" b="1"/>
              <a:t>:</a:t>
            </a:r>
            <a:endParaRPr lang="en-US" altLang="ru-RU" b="1"/>
          </a:p>
          <a:p>
            <a:pPr marL="0" indent="0">
              <a:buNone/>
            </a:pPr>
            <a:r>
              <a:rPr lang="en-US" altLang="ru-RU"/>
              <a:t>F#, </a:t>
            </a:r>
            <a:r>
              <a:rPr lang="ru-RU" altLang="en-US"/>
              <a:t>Байесовский классификатор и немного функциональщины</a:t>
            </a:r>
            <a:endParaRPr lang="ru-RU" altLang="en-US"/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ru-RU"/>
              <a:t>https://github.com/nevoroman/ml-dotnet</a:t>
            </a:r>
            <a:r>
              <a:rPr lang="en-US" altLang="ru-RU"/>
              <a:t>/ML&amp;Dotnet</a:t>
            </a:r>
            <a:endParaRPr lang="en-US" altLang="ru-RU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ML </a:t>
            </a:r>
            <a:r>
              <a:rPr lang="ru-RU" altLang="en-US">
                <a:sym typeface="+mn-ea"/>
              </a:rPr>
              <a:t>и </a:t>
            </a:r>
            <a:r>
              <a:rPr lang="en-US" altLang="ru-RU">
                <a:sym typeface="+mn-ea"/>
              </a:rPr>
              <a:t>.NET</a:t>
            </a:r>
            <a:r>
              <a:rPr lang="ru-RU" altLang="en-US">
                <a:sym typeface="+mn-ea"/>
              </a:rPr>
              <a:t> </a:t>
            </a:r>
            <a:r>
              <a:rPr lang="en-US" altLang="ru-RU">
                <a:sym typeface="+mn-ea"/>
              </a:rPr>
              <a:t>: </a:t>
            </a:r>
            <a:r>
              <a:rPr lang="ru-RU" altLang="en-US">
                <a:sym typeface="+mn-ea"/>
              </a:rPr>
              <a:t>что за классификатор?</a:t>
            </a:r>
            <a:endParaRPr lang="ru-RU" altLang="en-US">
              <a:sym typeface="+mn-ea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839470" y="1826895"/>
            <a:ext cx="10934065" cy="4351655"/>
          </a:xfrm>
        </p:spPr>
        <p:txBody>
          <a:bodyPr/>
          <a:p>
            <a:pPr marL="0" indent="0">
              <a:buNone/>
            </a:pPr>
            <a:r>
              <a:rPr lang="ru-RU" altLang="en-US"/>
              <a:t>Наивный байесовский классификатор - простой вероятностный классификатор, основанный на применении теоремы Байеса.</a:t>
            </a:r>
            <a:endParaRPr lang="ru-RU" altLang="en-US"/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ru-RU"/>
              <a:t>https://github.com/nevoroman/ml-dotnet</a:t>
            </a:r>
            <a:r>
              <a:rPr lang="en-US" altLang="ru-RU"/>
              <a:t>/ML&amp;Dotnet</a:t>
            </a:r>
            <a:endParaRPr lang="en-US" altLang="ru-RU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82897F-7A41-40D7-BC9E-F666B07C585D}" type="slidenum">
              <a:rPr lang="ru-RU" smtClean="0"/>
            </a:fld>
            <a:endParaRPr lang="ru-RU"/>
          </a:p>
        </p:txBody>
      </p:sp>
      <p:pic>
        <p:nvPicPr>
          <p:cNvPr id="9" name="Замещающее содержимое 8" descr="images[1]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190240" y="3682365"/>
            <a:ext cx="5135880" cy="1743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6285" y="1971040"/>
            <a:ext cx="10515600" cy="1325563"/>
          </a:xfrm>
        </p:spPr>
        <p:txBody>
          <a:bodyPr>
            <a:normAutofit/>
          </a:bodyPr>
          <a:p>
            <a:r>
              <a:rPr lang="ru-RU"/>
              <a:t>Инструментарий</a:t>
            </a:r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>
                <a:sym typeface="+mn-ea"/>
              </a:rPr>
              <a:t>Инструментарий</a:t>
            </a:r>
            <a:r>
              <a:rPr lang="ru-RU" altLang="en-US">
                <a:sym typeface="+mn-ea"/>
              </a:rPr>
              <a:t> </a:t>
            </a:r>
            <a:r>
              <a:rPr lang="en-US" altLang="ru-RU">
                <a:sym typeface="+mn-ea"/>
              </a:rPr>
              <a:t>: </a:t>
            </a:r>
            <a:r>
              <a:rPr lang="ru-RU" altLang="en-US">
                <a:sym typeface="+mn-ea"/>
              </a:rPr>
              <a:t>чем думать будем?</a:t>
            </a:r>
            <a:endParaRPr lang="en-US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876300" y="2207260"/>
            <a:ext cx="10515600" cy="4046855"/>
          </a:xfrm>
        </p:spPr>
        <p:txBody>
          <a:bodyPr/>
          <a:p>
            <a:pPr marL="514350" indent="-514350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en-US" altLang="ru-RU"/>
              <a:t>Accord Framework</a:t>
            </a:r>
            <a:endParaRPr lang="en-US" altLang="ru-RU"/>
          </a:p>
          <a:p>
            <a:pPr marL="514350" indent="-514350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en-US" altLang="ru-RU">
                <a:sym typeface="+mn-ea"/>
              </a:rPr>
              <a:t>numl</a:t>
            </a:r>
            <a:endParaRPr lang="en-US" altLang="ru-RU">
              <a:sym typeface="+mn-ea"/>
            </a:endParaRPr>
          </a:p>
          <a:p>
            <a:pPr marL="514350" indent="-514350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en-US" altLang="ru-RU">
                <a:sym typeface="+mn-ea"/>
              </a:rPr>
              <a:t>Encog</a:t>
            </a:r>
            <a:endParaRPr lang="en-US" altLang="ru-RU">
              <a:sym typeface="+mn-ea"/>
            </a:endParaRPr>
          </a:p>
          <a:p>
            <a:pPr marL="514350" indent="-514350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en-US" altLang="ru-RU">
                <a:sym typeface="+mn-ea"/>
              </a:rPr>
              <a:t>Azure ML</a:t>
            </a:r>
            <a:endParaRPr lang="en-US" altLang="ru-RU">
              <a:sym typeface="+mn-ea"/>
            </a:endParaRPr>
          </a:p>
          <a:p>
            <a:pPr marL="0" indent="0">
              <a:buNone/>
            </a:pPr>
            <a:endParaRPr lang="ru-RU" altLang="en-US"/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ru-RU"/>
              <a:t>https://github.com/nevoroman/ml-dotnet</a:t>
            </a:r>
            <a:r>
              <a:rPr lang="en-US" altLang="ru-RU"/>
              <a:t>/MLTools</a:t>
            </a:r>
            <a:endParaRPr lang="en-US" altLang="ru-RU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>
                <a:sym typeface="+mn-ea"/>
              </a:rPr>
              <a:t>Инструментарий</a:t>
            </a:r>
            <a:r>
              <a:rPr lang="ru-RU" altLang="en-US">
                <a:sym typeface="+mn-ea"/>
              </a:rPr>
              <a:t> </a:t>
            </a:r>
            <a:r>
              <a:rPr lang="en-US" altLang="ru-RU">
                <a:sym typeface="+mn-ea"/>
              </a:rPr>
              <a:t>: Accord Framework</a:t>
            </a:r>
            <a:endParaRPr lang="ru-RU" altLang="en-US">
              <a:sym typeface="+mn-ea"/>
            </a:endParaRPr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ru-RU"/>
              <a:t>https://github.com/nevoroman/ml-dotnet</a:t>
            </a:r>
            <a:r>
              <a:rPr lang="en-US" altLang="ru-RU"/>
              <a:t>/MLTools</a:t>
            </a:r>
            <a:endParaRPr lang="en-US" altLang="ru-RU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82897F-7A41-40D7-BC9E-F666B07C585D}" type="slidenum">
              <a:rPr lang="ru-RU" smtClean="0"/>
            </a:fld>
            <a:endParaRPr lang="ru-RU"/>
          </a:p>
        </p:txBody>
      </p:sp>
      <p:sp>
        <p:nvSpPr>
          <p:cNvPr id="6" name="Замещающее содержимое 5"/>
          <p:cNvSpPr>
            <a:spLocks noGrp="1"/>
          </p:cNvSpPr>
          <p:nvPr>
            <p:ph idx="1"/>
          </p:nvPr>
        </p:nvSpPr>
        <p:spPr>
          <a:xfrm>
            <a:off x="914400" y="2131060"/>
            <a:ext cx="10515600" cy="2942590"/>
          </a:xfrm>
        </p:spPr>
        <p:txBody>
          <a:bodyPr/>
          <a:p>
            <a:pPr marL="514350" indent="-514350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 altLang="en-US">
                <a:sym typeface="+mn-ea"/>
              </a:rPr>
              <a:t>Медленно запрягает, но быстро едет</a:t>
            </a:r>
            <a:endParaRPr lang="ru-RU" altLang="en-US">
              <a:sym typeface="+mn-ea"/>
            </a:endParaRPr>
          </a:p>
          <a:p>
            <a:pPr marL="514350" indent="-514350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 altLang="en-US">
                <a:sym typeface="+mn-ea"/>
              </a:rPr>
              <a:t>Великолепно документирован</a:t>
            </a:r>
            <a:endParaRPr lang="ru-RU" altLang="en-US">
              <a:sym typeface="+mn-ea"/>
            </a:endParaRPr>
          </a:p>
          <a:p>
            <a:pPr marL="514350" indent="-514350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 altLang="en-US">
                <a:sym typeface="+mn-ea"/>
              </a:rPr>
              <a:t>Огромный арсенал всевозможных алгоритмов</a:t>
            </a:r>
            <a:endParaRPr lang="ru-RU" altLang="en-US">
              <a:sym typeface="+mn-ea"/>
            </a:endParaRPr>
          </a:p>
          <a:p>
            <a:pPr marL="514350" indent="-514350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 altLang="en-US">
                <a:sym typeface="+mn-ea"/>
              </a:rPr>
              <a:t>Гибкий</a:t>
            </a:r>
            <a:endParaRPr lang="ru-RU" altLang="en-US">
              <a:sym typeface="+mn-ea"/>
            </a:endParaRPr>
          </a:p>
          <a:p>
            <a:pPr marL="514350" indent="-514350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 altLang="en-US">
                <a:sym typeface="+mn-ea"/>
              </a:rPr>
              <a:t>Требует некоторого времени на освоение</a:t>
            </a:r>
            <a:endParaRPr lang="ru-RU" altLang="en-US">
              <a:sym typeface="+mn-ea"/>
            </a:endParaRPr>
          </a:p>
          <a:p>
            <a:pPr marL="0" indent="0">
              <a:buNone/>
            </a:pP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030" y="121285"/>
            <a:ext cx="10515600" cy="890905"/>
          </a:xfrm>
        </p:spPr>
        <p:txBody>
          <a:bodyPr/>
          <a:p>
            <a:r>
              <a:rPr lang="ru-RU" altLang="en-US"/>
              <a:t>Вступление </a:t>
            </a:r>
            <a:r>
              <a:rPr lang="en-US" altLang="ru-RU"/>
              <a:t>: </a:t>
            </a:r>
            <a:r>
              <a:rPr lang="ru-RU" altLang="en-US"/>
              <a:t>из-за чего сыр-бор?</a:t>
            </a:r>
            <a:endParaRPr lang="ru-RU" altLang="en-US"/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528955" y="1729105"/>
            <a:ext cx="9723120" cy="20466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14350" indent="-514350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 altLang="en-US" sz="3200"/>
              <a:t>Машинное обучение - это классно. </a:t>
            </a:r>
            <a:endParaRPr lang="ru-RU" altLang="en-US" sz="3200"/>
          </a:p>
          <a:p>
            <a:pPr marL="514350" indent="-514350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en-US" altLang="ru-RU" sz="3200"/>
              <a:t>.NET - </a:t>
            </a:r>
            <a:r>
              <a:rPr lang="ru-RU" altLang="ru-RU" sz="3200"/>
              <a:t>это тоже замечательно</a:t>
            </a:r>
            <a:endParaRPr lang="ru-RU" altLang="ru-RU" sz="3200"/>
          </a:p>
          <a:p>
            <a:pPr marL="514350" indent="-514350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 altLang="en-US" sz="3200"/>
              <a:t>По распространенному мнению, </a:t>
            </a:r>
            <a:r>
              <a:rPr lang="en-US" altLang="ru-RU" sz="3200"/>
              <a:t>.NET </a:t>
            </a:r>
            <a:r>
              <a:rPr lang="ru-RU" altLang="en-US" sz="3200"/>
              <a:t>не подходит для решения задач машинного обучения...</a:t>
            </a:r>
            <a:endParaRPr lang="ru-RU" altLang="en-US" sz="3200"/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898525" y="5131435"/>
            <a:ext cx="94697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3200"/>
              <a:t>...</a:t>
            </a:r>
            <a:r>
              <a:rPr lang="ru-RU" altLang="en-US" sz="3200"/>
              <a:t>но мы же не станем отступать из-за таких мелочей?</a:t>
            </a:r>
            <a:endParaRPr lang="ru-RU" altLang="en-US" sz="3200"/>
          </a:p>
        </p:txBody>
      </p:sp>
      <p:sp>
        <p:nvSpPr>
          <p:cNvPr id="10" name="Замещающий 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ru-RU"/>
              <a:t>1</a:t>
            </a:r>
            <a:endParaRPr lang="ru-RU"/>
          </a:p>
        </p:txBody>
      </p:sp>
      <p:sp>
        <p:nvSpPr>
          <p:cNvPr id="11" name="Замещающий 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ru-RU"/>
              <a:t>https://github.com/nevoroman/ml-dotnet</a:t>
            </a:r>
            <a:endParaRPr 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>
                <a:sym typeface="+mn-ea"/>
              </a:rPr>
              <a:t>Инструментарий</a:t>
            </a:r>
            <a:r>
              <a:rPr lang="ru-RU" altLang="en-US">
                <a:sym typeface="+mn-ea"/>
              </a:rPr>
              <a:t> </a:t>
            </a:r>
            <a:r>
              <a:rPr lang="en-US" altLang="ru-RU">
                <a:sym typeface="+mn-ea"/>
              </a:rPr>
              <a:t>: </a:t>
            </a:r>
            <a:r>
              <a:rPr lang="en-US">
                <a:sym typeface="+mn-ea"/>
              </a:rPr>
              <a:t>numl</a:t>
            </a:r>
            <a:endParaRPr lang="en-US">
              <a:sym typeface="+mn-ea"/>
            </a:endParaRPr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ru-RU"/>
              <a:t>https://github.com/nevoroman/ml-dotnet</a:t>
            </a:r>
            <a:r>
              <a:rPr lang="en-US" altLang="ru-RU"/>
              <a:t>/MLTools</a:t>
            </a:r>
            <a:endParaRPr lang="en-US" altLang="ru-RU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82897F-7A41-40D7-BC9E-F666B07C585D}" type="slidenum">
              <a:rPr lang="ru-RU" smtClean="0"/>
            </a:fld>
            <a:endParaRPr lang="ru-RU"/>
          </a:p>
        </p:txBody>
      </p:sp>
      <p:sp>
        <p:nvSpPr>
          <p:cNvPr id="6" name="Замещающее содержимое 5"/>
          <p:cNvSpPr>
            <a:spLocks noGrp="1"/>
          </p:cNvSpPr>
          <p:nvPr>
            <p:ph idx="1"/>
          </p:nvPr>
        </p:nvSpPr>
        <p:spPr>
          <a:xfrm>
            <a:off x="914400" y="2131060"/>
            <a:ext cx="10515600" cy="2942590"/>
          </a:xfrm>
        </p:spPr>
        <p:txBody>
          <a:bodyPr/>
          <a:p>
            <a:pPr marL="514350" indent="-514350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 altLang="en-US">
                <a:sym typeface="+mn-ea"/>
              </a:rPr>
              <a:t>Быстрый и легкий</a:t>
            </a:r>
            <a:endParaRPr lang="ru-RU" altLang="en-US">
              <a:sym typeface="+mn-ea"/>
            </a:endParaRPr>
          </a:p>
          <a:p>
            <a:pPr marL="514350" indent="-514350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 altLang="en-US">
                <a:sym typeface="+mn-ea"/>
              </a:rPr>
              <a:t>Не требует долгого развертывания</a:t>
            </a:r>
            <a:r>
              <a:rPr lang="en-US" altLang="ru-RU">
                <a:sym typeface="+mn-ea"/>
              </a:rPr>
              <a:t>; </a:t>
            </a:r>
            <a:r>
              <a:rPr lang="ru-RU" altLang="en-US">
                <a:sym typeface="+mn-ea"/>
              </a:rPr>
              <a:t>для базовой реализации алгоритма достаточно и минуты</a:t>
            </a:r>
            <a:endParaRPr lang="ru-RU" altLang="en-US">
              <a:sym typeface="+mn-ea"/>
            </a:endParaRPr>
          </a:p>
          <a:p>
            <a:pPr marL="514350" indent="-514350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 altLang="en-US">
                <a:sym typeface="+mn-ea"/>
              </a:rPr>
              <a:t>Неплохой набор алгоритмов</a:t>
            </a:r>
            <a:endParaRPr lang="ru-RU" altLang="en-US">
              <a:sym typeface="+mn-ea"/>
            </a:endParaRPr>
          </a:p>
          <a:p>
            <a:pPr marL="514350" indent="-514350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 altLang="en-US">
                <a:sym typeface="+mn-ea"/>
              </a:rPr>
              <a:t>Просто осваивается</a:t>
            </a:r>
            <a:endParaRPr lang="ru-RU" altLang="en-US">
              <a:sym typeface="+mn-ea"/>
            </a:endParaRPr>
          </a:p>
          <a:p>
            <a:pPr marL="514350" indent="-514350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 altLang="en-US">
                <a:sym typeface="+mn-ea"/>
              </a:rPr>
              <a:t>Слабоват для крупных задач</a:t>
            </a:r>
            <a:endParaRPr lang="ru-RU" altLang="en-US"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>
                <a:sym typeface="+mn-ea"/>
              </a:rPr>
              <a:t>Инструментарий</a:t>
            </a:r>
            <a:r>
              <a:rPr lang="ru-RU" altLang="en-US">
                <a:sym typeface="+mn-ea"/>
              </a:rPr>
              <a:t> </a:t>
            </a:r>
            <a:r>
              <a:rPr lang="en-US" altLang="ru-RU">
                <a:sym typeface="+mn-ea"/>
              </a:rPr>
              <a:t>: Encog</a:t>
            </a:r>
            <a:endParaRPr lang="ru-RU" altLang="en-US">
              <a:sym typeface="+mn-ea"/>
            </a:endParaRPr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ru-RU"/>
              <a:t>https://github.com/nevoroman/ml-dotnet</a:t>
            </a:r>
            <a:r>
              <a:rPr lang="en-US" altLang="ru-RU"/>
              <a:t>/MLTools</a:t>
            </a:r>
            <a:endParaRPr lang="en-US" altLang="ru-RU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82897F-7A41-40D7-BC9E-F666B07C585D}" type="slidenum">
              <a:rPr lang="ru-RU" smtClean="0"/>
            </a:fld>
            <a:endParaRPr lang="ru-RU"/>
          </a:p>
        </p:txBody>
      </p:sp>
      <p:sp>
        <p:nvSpPr>
          <p:cNvPr id="6" name="Замещающее содержимое 5"/>
          <p:cNvSpPr>
            <a:spLocks noGrp="1"/>
          </p:cNvSpPr>
          <p:nvPr>
            <p:ph idx="1"/>
          </p:nvPr>
        </p:nvSpPr>
        <p:spPr>
          <a:xfrm>
            <a:off x="914400" y="2131060"/>
            <a:ext cx="10515600" cy="2942590"/>
          </a:xfrm>
        </p:spPr>
        <p:txBody>
          <a:bodyPr/>
          <a:p>
            <a:pPr marL="514350" indent="-514350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>
                <a:sym typeface="+mn-ea"/>
              </a:rPr>
              <a:t>Довольно гибок</a:t>
            </a:r>
            <a:endParaRPr lang="ru-RU">
              <a:sym typeface="+mn-ea"/>
            </a:endParaRPr>
          </a:p>
          <a:p>
            <a:pPr marL="514350" indent="-514350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>
                <a:sym typeface="+mn-ea"/>
              </a:rPr>
              <a:t>Неплохая встроенная работа с данными</a:t>
            </a:r>
            <a:endParaRPr lang="ru-RU">
              <a:sym typeface="+mn-ea"/>
            </a:endParaRPr>
          </a:p>
          <a:p>
            <a:pPr marL="514350" indent="-514350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>
                <a:sym typeface="+mn-ea"/>
              </a:rPr>
              <a:t>Имеет </a:t>
            </a:r>
            <a:r>
              <a:rPr lang="en-US" altLang="ru-RU">
                <a:sym typeface="+mn-ea"/>
              </a:rPr>
              <a:t>Java </a:t>
            </a:r>
            <a:r>
              <a:rPr lang="ru-RU" altLang="en-US">
                <a:sym typeface="+mn-ea"/>
              </a:rPr>
              <a:t>реализацию</a:t>
            </a:r>
            <a:endParaRPr lang="ru-RU" altLang="en-US">
              <a:sym typeface="+mn-ea"/>
            </a:endParaRPr>
          </a:p>
          <a:p>
            <a:pPr marL="514350" indent="-514350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 altLang="en-US">
                <a:sym typeface="+mn-ea"/>
              </a:rPr>
              <a:t>Работе с ним посвящена неплохая книга</a:t>
            </a:r>
            <a:endParaRPr lang="ru-RU" altLang="en-US">
              <a:sym typeface="+mn-ea"/>
            </a:endParaRPr>
          </a:p>
          <a:p>
            <a:pPr marL="514350" indent="-514350">
              <a:buClr>
                <a:srgbClr val="70AD47"/>
              </a:buClr>
              <a:buSzPct val="80000"/>
              <a:buFont typeface="Wingdings" charset="0"/>
              <a:buChar char="n"/>
            </a:pPr>
            <a:endParaRPr lang="ru-RU" altLang="en-US">
              <a:sym typeface="+mn-ea"/>
            </a:endParaRPr>
          </a:p>
          <a:p>
            <a:pPr marL="514350" indent="-514350">
              <a:buClr>
                <a:srgbClr val="70AD47"/>
              </a:buClr>
              <a:buSzPct val="80000"/>
              <a:buFont typeface="Wingdings" charset="0"/>
              <a:buChar char="n"/>
            </a:pPr>
            <a:endParaRPr lang="ru-RU" altLang="en-US">
              <a:sym typeface="+mn-ea"/>
            </a:endParaRPr>
          </a:p>
          <a:p>
            <a:pPr marL="514350" indent="-514350">
              <a:buClr>
                <a:srgbClr val="70AD47"/>
              </a:buClr>
              <a:buSzPct val="80000"/>
              <a:buFont typeface="Wingdings" charset="0"/>
              <a:buChar char="n"/>
            </a:pPr>
            <a:endParaRPr lang="ru-RU">
              <a:sym typeface="+mn-ea"/>
            </a:endParaRPr>
          </a:p>
          <a:p>
            <a:pPr marL="0" indent="0">
              <a:buNone/>
            </a:pPr>
            <a:endParaRPr lang="ru-RU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>
                <a:sym typeface="+mn-ea"/>
              </a:rPr>
              <a:t>Инструментарий</a:t>
            </a:r>
            <a:r>
              <a:rPr lang="ru-RU" altLang="en-US">
                <a:sym typeface="+mn-ea"/>
              </a:rPr>
              <a:t> </a:t>
            </a:r>
            <a:r>
              <a:rPr lang="en-US" altLang="ru-RU">
                <a:sym typeface="+mn-ea"/>
              </a:rPr>
              <a:t>: Azure ML</a:t>
            </a:r>
            <a:endParaRPr lang="ru-RU" altLang="en-US">
              <a:sym typeface="+mn-ea"/>
            </a:endParaRPr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ru-RU"/>
              <a:t>https://github.com/nevoroman/ml-dotnet</a:t>
            </a:r>
            <a:r>
              <a:rPr lang="en-US" altLang="ru-RU"/>
              <a:t>/MLTools</a:t>
            </a:r>
            <a:endParaRPr lang="en-US" altLang="ru-RU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82897F-7A41-40D7-BC9E-F666B07C585D}" type="slidenum">
              <a:rPr lang="ru-RU" smtClean="0"/>
            </a:fld>
            <a:endParaRPr lang="ru-RU"/>
          </a:p>
        </p:txBody>
      </p:sp>
      <p:sp>
        <p:nvSpPr>
          <p:cNvPr id="6" name="Замещающее содержимое 5"/>
          <p:cNvSpPr>
            <a:spLocks noGrp="1"/>
          </p:cNvSpPr>
          <p:nvPr>
            <p:ph idx="1"/>
          </p:nvPr>
        </p:nvSpPr>
        <p:spPr>
          <a:xfrm>
            <a:off x="914400" y="2131060"/>
            <a:ext cx="10515600" cy="2942590"/>
          </a:xfrm>
        </p:spPr>
        <p:txBody>
          <a:bodyPr/>
          <a:p>
            <a:pPr marL="514350" indent="-514350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>
                <a:sym typeface="+mn-ea"/>
              </a:rPr>
              <a:t>Прост в использовании </a:t>
            </a:r>
            <a:r>
              <a:rPr lang="en-US" altLang="ru-RU">
                <a:sym typeface="+mn-ea"/>
              </a:rPr>
              <a:t>: </a:t>
            </a:r>
            <a:r>
              <a:rPr lang="ru-RU" altLang="en-US">
                <a:sym typeface="+mn-ea"/>
              </a:rPr>
              <a:t>ваш ребенок может случайно стать </a:t>
            </a:r>
            <a:r>
              <a:rPr lang="en-US" altLang="en-US">
                <a:sym typeface="+mn-ea"/>
              </a:rPr>
              <a:t>Data Scienist'</a:t>
            </a:r>
            <a:r>
              <a:rPr lang="ru-RU" altLang="en-US">
                <a:sym typeface="+mn-ea"/>
              </a:rPr>
              <a:t>ом</a:t>
            </a:r>
            <a:endParaRPr lang="ru-RU" altLang="en-US">
              <a:sym typeface="+mn-ea"/>
            </a:endParaRPr>
          </a:p>
          <a:p>
            <a:pPr marL="514350" indent="-514350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>
                <a:sym typeface="+mn-ea"/>
              </a:rPr>
              <a:t>Это клевые модные облачные вычисления</a:t>
            </a:r>
            <a:endParaRPr lang="ru-RU">
              <a:sym typeface="+mn-ea"/>
            </a:endParaRPr>
          </a:p>
          <a:p>
            <a:pPr marL="514350" indent="-514350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 altLang="en-US">
                <a:sym typeface="+mn-ea"/>
              </a:rPr>
              <a:t>Функционал легко расширяется самописными модулями</a:t>
            </a:r>
            <a:endParaRPr lang="ru-RU" altLang="en-US">
              <a:sym typeface="+mn-ea"/>
            </a:endParaRPr>
          </a:p>
          <a:p>
            <a:pPr marL="514350" indent="-514350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 altLang="en-US">
                <a:sym typeface="+mn-ea"/>
              </a:rPr>
              <a:t>Легкая и приятная работа с данными</a:t>
            </a:r>
            <a:endParaRPr lang="ru-RU" altLang="en-US">
              <a:sym typeface="+mn-ea"/>
            </a:endParaRPr>
          </a:p>
          <a:p>
            <a:pPr marL="0" indent="0">
              <a:buClr>
                <a:srgbClr val="70AD47"/>
              </a:buClr>
              <a:buSzPct val="80000"/>
              <a:buFont typeface="Wingdings" charset="0"/>
              <a:buNone/>
            </a:pPr>
            <a:endParaRPr lang="ru-RU" altLang="en-US">
              <a:sym typeface="+mn-ea"/>
            </a:endParaRPr>
          </a:p>
          <a:p>
            <a:pPr marL="514350" indent="-514350">
              <a:buClr>
                <a:srgbClr val="70AD47"/>
              </a:buClr>
              <a:buSzPct val="80000"/>
              <a:buFont typeface="Wingdings" charset="0"/>
              <a:buChar char="n"/>
            </a:pPr>
            <a:endParaRPr lang="ru-RU">
              <a:sym typeface="+mn-ea"/>
            </a:endParaRPr>
          </a:p>
          <a:p>
            <a:pPr marL="0" indent="0">
              <a:buNone/>
            </a:pPr>
            <a:endParaRPr lang="ru-RU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>
                <a:sym typeface="+mn-ea"/>
              </a:rPr>
              <a:t>Инструментарий</a:t>
            </a:r>
            <a:r>
              <a:rPr lang="ru-RU" altLang="en-US">
                <a:sym typeface="+mn-ea"/>
              </a:rPr>
              <a:t> </a:t>
            </a:r>
            <a:r>
              <a:rPr lang="en-US" altLang="ru-RU">
                <a:sym typeface="+mn-ea"/>
              </a:rPr>
              <a:t>: </a:t>
            </a:r>
            <a:r>
              <a:rPr lang="ru-RU">
                <a:sym typeface="+mn-ea"/>
              </a:rPr>
              <a:t>немного побенчмаркаем</a:t>
            </a:r>
            <a:endParaRPr lang="ru-RU">
              <a:sym typeface="+mn-ea"/>
            </a:endParaRPr>
          </a:p>
        </p:txBody>
      </p:sp>
      <p:pic>
        <p:nvPicPr>
          <p:cNvPr id="7" name="Замещающее содержимое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80745" y="2272030"/>
            <a:ext cx="4638675" cy="3457575"/>
          </a:xfrm>
          <a:prstGeom prst="rect">
            <a:avLst/>
          </a:prstGeom>
        </p:spPr>
      </p:pic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ru-RU"/>
              <a:t>https://github.com/nevoroman/ml-dotnet</a:t>
            </a:r>
            <a:r>
              <a:rPr lang="en-US" altLang="ru-RU"/>
              <a:t>/MLTools</a:t>
            </a:r>
            <a:endParaRPr lang="en-US" altLang="ru-RU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82897F-7A41-40D7-BC9E-F666B07C585D}" type="slidenum">
              <a:rPr lang="ru-RU" smtClean="0"/>
            </a:fld>
            <a:endParaRPr lang="ru-RU"/>
          </a:p>
        </p:txBody>
      </p:sp>
      <p:pic>
        <p:nvPicPr>
          <p:cNvPr id="10" name="Замещающее содержимое 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95565" y="3605530"/>
            <a:ext cx="29718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>
                <a:sym typeface="+mn-ea"/>
              </a:rPr>
              <a:t>Инструментарий</a:t>
            </a:r>
            <a:r>
              <a:rPr lang="ru-RU" altLang="en-US">
                <a:sym typeface="+mn-ea"/>
              </a:rPr>
              <a:t> </a:t>
            </a:r>
            <a:r>
              <a:rPr lang="en-US" altLang="ru-RU">
                <a:sym typeface="+mn-ea"/>
              </a:rPr>
              <a:t>: </a:t>
            </a:r>
            <a:r>
              <a:rPr lang="ru-RU">
                <a:sym typeface="+mn-ea"/>
              </a:rPr>
              <a:t>немного побенчмаркаем</a:t>
            </a:r>
            <a:endParaRPr lang="ru-RU">
              <a:sym typeface="+mn-ea"/>
            </a:endParaRPr>
          </a:p>
        </p:txBody>
      </p:sp>
      <p:pic>
        <p:nvPicPr>
          <p:cNvPr id="11" name="Замещающее содержимое 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8105" y="2472690"/>
            <a:ext cx="11709400" cy="236093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>
                <a:sym typeface="+mn-ea"/>
              </a:rPr>
              <a:t>Инструментарий</a:t>
            </a:r>
            <a:r>
              <a:rPr lang="ru-RU" altLang="en-US">
                <a:sym typeface="+mn-ea"/>
              </a:rPr>
              <a:t> </a:t>
            </a:r>
            <a:r>
              <a:rPr lang="en-US" altLang="ru-RU">
                <a:sym typeface="+mn-ea"/>
              </a:rPr>
              <a:t>: </a:t>
            </a:r>
            <a:r>
              <a:rPr lang="ru-RU">
                <a:sym typeface="+mn-ea"/>
              </a:rPr>
              <a:t>немного побенчмаркаем</a:t>
            </a:r>
            <a:endParaRPr lang="ru-RU">
              <a:sym typeface="+mn-ea"/>
            </a:endParaRPr>
          </a:p>
        </p:txBody>
      </p:sp>
      <p:graphicFrame>
        <p:nvGraphicFramePr>
          <p:cNvPr id="4" name="Замещающее содержимое 3"/>
          <p:cNvGraphicFramePr/>
          <p:nvPr>
            <p:ph sz="half" idx="1"/>
          </p:nvPr>
        </p:nvGraphicFramePr>
        <p:xfrm>
          <a:off x="838835" y="2056130"/>
          <a:ext cx="10742930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050"/>
                <a:gridCol w="2724150"/>
                <a:gridCol w="2646680"/>
                <a:gridCol w="2686050"/>
              </a:tblGrid>
              <a:tr h="3683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Algorithm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Median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StdDev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Errors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/>
                        <a:t>Naive Bayes</a:t>
                      </a:r>
                      <a:endParaRPr lang="en-US" b="1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0.</a:t>
                      </a:r>
                      <a:r>
                        <a:t>1234 ms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0.00</a:t>
                      </a:r>
                      <a:r>
                        <a:t>22 ms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0%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/>
                        <a:t>Decision Tree</a:t>
                      </a:r>
                      <a:endParaRPr lang="en-US" b="1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t>1.0967 </a:t>
                      </a:r>
                      <a:r>
                        <a:rPr lang="en-US"/>
                        <a:t>ms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t>0.0638 </a:t>
                      </a:r>
                      <a:r>
                        <a:rPr lang="en-US"/>
                        <a:t>ms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3,33%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/>
                        <a:t>K Nearest Neighbors</a:t>
                      </a:r>
                      <a:endParaRPr lang="en-US" b="1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t>0.1645 ms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t>0.0178 ms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0%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Замещающее содержимое 5"/>
          <p:cNvGraphicFramePr/>
          <p:nvPr>
            <p:ph sz="half" idx="2"/>
          </p:nvPr>
        </p:nvGraphicFramePr>
        <p:xfrm>
          <a:off x="876935" y="4378960"/>
          <a:ext cx="10705465" cy="1527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6525"/>
                <a:gridCol w="2676525"/>
                <a:gridCol w="2675890"/>
                <a:gridCol w="2676525"/>
              </a:tblGrid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Algorithm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Median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StdDev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Errors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/>
                        <a:t>Naive Bayes</a:t>
                      </a:r>
                      <a:endParaRPr lang="en-US" b="1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t>1.9585 ms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t>0.1935 ms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20%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/>
                        <a:t>Decision Tree</a:t>
                      </a:r>
                      <a:endParaRPr lang="en-US" b="1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t>3.0074 ms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t>0.5719 ms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13,33%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/>
                        <a:t>K Nearest Neighbors</a:t>
                      </a:r>
                      <a:endParaRPr lang="en-US" b="1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t>6.6210 ms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t>0.3223 ms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0%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Текстовое поле 6"/>
          <p:cNvSpPr txBox="1"/>
          <p:nvPr/>
        </p:nvSpPr>
        <p:spPr>
          <a:xfrm>
            <a:off x="819150" y="1571625"/>
            <a:ext cx="47625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2400"/>
              <a:t>Accord Framework</a:t>
            </a:r>
            <a:endParaRPr lang="en-US" altLang="ru-RU" sz="2400"/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831850" y="3870325"/>
            <a:ext cx="47625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2400"/>
              <a:t>numl</a:t>
            </a:r>
            <a:endParaRPr lang="en-US" altLang="ru-RU"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>
                <a:sym typeface="+mn-ea"/>
              </a:rPr>
              <a:t>Инструментарий</a:t>
            </a:r>
            <a:r>
              <a:rPr lang="ru-RU" altLang="en-US">
                <a:sym typeface="+mn-ea"/>
              </a:rPr>
              <a:t> </a:t>
            </a:r>
            <a:r>
              <a:rPr lang="en-US" altLang="ru-RU">
                <a:sym typeface="+mn-ea"/>
              </a:rPr>
              <a:t>: FsLab</a:t>
            </a:r>
            <a:endParaRPr lang="ru-RU" alt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ru-RU"/>
              <a:t>https://github.com/nevoroman/ml-dotnet</a:t>
            </a:r>
            <a:endParaRPr lang="ru-RU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82897F-7A41-40D7-BC9E-F666B07C585D}" type="slidenum">
              <a:rPr lang="ru-RU" smtClean="0"/>
            </a:fld>
            <a:endParaRPr lang="ru-RU"/>
          </a:p>
        </p:txBody>
      </p:sp>
      <p:sp>
        <p:nvSpPr>
          <p:cNvPr id="7" name="Замещающее содержимое 6"/>
          <p:cNvSpPr>
            <a:spLocks noGrp="1"/>
          </p:cNvSpPr>
          <p:nvPr>
            <p:ph idx="1"/>
          </p:nvPr>
        </p:nvSpPr>
        <p:spPr>
          <a:xfrm>
            <a:off x="876300" y="2246630"/>
            <a:ext cx="10515600" cy="1684655"/>
          </a:xfrm>
        </p:spPr>
        <p:txBody>
          <a:bodyPr>
            <a:normAutofit lnSpcReduction="20000"/>
          </a:bodyPr>
          <a:p>
            <a:pPr marL="514350" indent="-514350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 altLang="en-US">
                <a:sym typeface="+mn-ea"/>
              </a:rPr>
              <a:t>Объединяет в себе все лучшие инструменты </a:t>
            </a:r>
            <a:r>
              <a:rPr lang="en-US" altLang="ru-RU">
                <a:sym typeface="+mn-ea"/>
              </a:rPr>
              <a:t>Data Scienist'</a:t>
            </a:r>
            <a:r>
              <a:rPr lang="ru-RU" altLang="en-US">
                <a:sym typeface="+mn-ea"/>
              </a:rPr>
              <a:t>а, созданные для </a:t>
            </a:r>
            <a:r>
              <a:rPr lang="en-US" altLang="ru-RU">
                <a:sym typeface="+mn-ea"/>
              </a:rPr>
              <a:t>F#</a:t>
            </a:r>
            <a:endParaRPr lang="en-US" altLang="ru-RU">
              <a:sym typeface="+mn-ea"/>
            </a:endParaRPr>
          </a:p>
          <a:p>
            <a:pPr marL="514350" indent="-514350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 altLang="en-US">
                <a:sym typeface="+mn-ea"/>
              </a:rPr>
              <a:t>Позволяет манипулировать любыми данными в любом виде</a:t>
            </a:r>
            <a:endParaRPr lang="ru-RU" altLang="en-US">
              <a:sym typeface="+mn-ea"/>
            </a:endParaRPr>
          </a:p>
          <a:p>
            <a:pPr marL="514350" indent="-514350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 altLang="en-US">
                <a:sym typeface="+mn-ea"/>
              </a:rPr>
              <a:t>Описано в нескольких книгах и отлично документировано</a:t>
            </a:r>
            <a:endParaRPr lang="ru-RU" altLang="en-US">
              <a:sym typeface="+mn-ea"/>
            </a:endParaRPr>
          </a:p>
          <a:p>
            <a:pPr marL="514350" indent="-514350">
              <a:buClr>
                <a:srgbClr val="70AD47"/>
              </a:buClr>
              <a:buSzPct val="80000"/>
              <a:buFont typeface="Wingdings" charset="0"/>
              <a:buChar char="n"/>
            </a:pPr>
            <a:endParaRPr lang="ru-RU" altLang="en-US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6285" y="1971040"/>
            <a:ext cx="10515600" cy="1325563"/>
          </a:xfrm>
        </p:spPr>
        <p:txBody>
          <a:bodyPr/>
          <a:p>
            <a:r>
              <a:rPr lang="ru-RU" altLang="en-US"/>
              <a:t>Машинное обучение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ru-RU" altLang="en-US"/>
              <a:t>Машинное обучение </a:t>
            </a:r>
            <a:r>
              <a:rPr lang="en-US" altLang="ru-RU"/>
              <a:t>: </a:t>
            </a:r>
            <a:r>
              <a:rPr lang="ru-RU" altLang="en-US"/>
              <a:t>что это за зверь?</a:t>
            </a:r>
            <a:endParaRPr lang="en-US" altLang="ru-RU"/>
          </a:p>
        </p:txBody>
      </p:sp>
      <p:sp>
        <p:nvSpPr>
          <p:cNvPr id="4" name="Замещающее содержимое 3"/>
          <p:cNvSpPr/>
          <p:nvPr>
            <p:ph sz="half" idx="1"/>
          </p:nvPr>
        </p:nvSpPr>
        <p:spPr>
          <a:xfrm>
            <a:off x="922655" y="2616835"/>
            <a:ext cx="9617075" cy="2093595"/>
          </a:xfrm>
        </p:spPr>
        <p:txBody>
          <a:bodyPr/>
          <a:p>
            <a:pPr marL="0" indent="0">
              <a:buNone/>
            </a:pPr>
            <a:r>
              <a:rPr lang="ru-RU" altLang="en-US">
                <a:latin typeface="Times New Roman" charset="0"/>
              </a:rPr>
              <a:t>«</a:t>
            </a:r>
            <a:r>
              <a:rPr lang="en-US" altLang="ru-RU">
                <a:latin typeface="Times New Roman" charset="0"/>
              </a:rPr>
              <a:t>Machine Learning is the field of study that gives computers the ability to learn without being explicitly programmed</a:t>
            </a:r>
            <a:r>
              <a:rPr lang="ru-RU" altLang="en-US">
                <a:latin typeface="Times New Roman" charset="0"/>
              </a:rPr>
              <a:t>»</a:t>
            </a:r>
            <a:endParaRPr lang="ru-RU" altLang="en-US">
              <a:latin typeface="Times New Roman" charset="0"/>
            </a:endParaRPr>
          </a:p>
          <a:p>
            <a:pPr marL="0" indent="0" algn="r">
              <a:buNone/>
            </a:pPr>
            <a:r>
              <a:rPr lang="ru-RU" altLang="en-US">
                <a:latin typeface="Times New Roman" charset="0"/>
              </a:rPr>
              <a:t>— </a:t>
            </a:r>
            <a:r>
              <a:rPr lang="en-US" altLang="ru-RU">
                <a:latin typeface="Times New Roman" charset="0"/>
              </a:rPr>
              <a:t>Prof. Arthur Samuel </a:t>
            </a:r>
            <a:endParaRPr lang="en-US" altLang="ru-RU">
              <a:latin typeface="Times New Roman" charset="0"/>
            </a:endParaRPr>
          </a:p>
        </p:txBody>
      </p:sp>
      <p:sp>
        <p:nvSpPr>
          <p:cNvPr id="8" name="Замещающий 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82897F-7A41-40D7-BC9E-F666B07C585D}" type="slidenum">
              <a:rPr lang="ru-RU" smtClean="0"/>
            </a:fld>
            <a:endParaRPr lang="ru-RU"/>
          </a:p>
        </p:txBody>
      </p:sp>
      <p:sp>
        <p:nvSpPr>
          <p:cNvPr id="9" name="Замещающий 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ru-RU"/>
              <a:t>https://github.com/nevoroman/ml-dotnet</a:t>
            </a:r>
            <a:r>
              <a:rPr lang="en-US" altLang="ru-RU"/>
              <a:t>/MLIntro</a:t>
            </a:r>
            <a:endParaRPr lang="en-US" alt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ru-RU" altLang="en-US"/>
              <a:t>Машинное обучение </a:t>
            </a:r>
            <a:r>
              <a:rPr lang="en-US" altLang="ru-RU"/>
              <a:t>: </a:t>
            </a:r>
            <a:r>
              <a:rPr lang="ru-RU" altLang="en-US"/>
              <a:t>когда использовать?</a:t>
            </a:r>
            <a:endParaRPr lang="ru-RU" altLang="en-US"/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893445" y="2257425"/>
            <a:ext cx="9723120" cy="2534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14350" indent="-514350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 altLang="en-US" sz="3200"/>
              <a:t>Когда трудно описать алгоритм решения задачи</a:t>
            </a:r>
            <a:endParaRPr lang="ru-RU" altLang="ru-RU" sz="3200"/>
          </a:p>
          <a:p>
            <a:pPr marL="514350" indent="-514350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 sz="3200"/>
              <a:t>Когда нужно предугадать некоторые значения, имея большой набор данных</a:t>
            </a:r>
            <a:endParaRPr lang="ru-RU" sz="3200"/>
          </a:p>
          <a:p>
            <a:pPr marL="514350" indent="-514350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 sz="3200"/>
              <a:t>Когда вы хотите улучшить работу имеющегося алгоритма за счет накопления опыта</a:t>
            </a:r>
            <a:endParaRPr lang="ru-RU" sz="3200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82897F-7A41-40D7-BC9E-F666B07C585D}" type="slidenum">
              <a:rPr lang="ru-RU" smtClean="0"/>
            </a:fld>
            <a:endParaRPr lang="ru-RU"/>
          </a:p>
        </p:txBody>
      </p:sp>
      <p:sp>
        <p:nvSpPr>
          <p:cNvPr id="9" name="Замещающий 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ru-RU"/>
              <a:t>https://github.com/nevoroman/ml-dotnet</a:t>
            </a:r>
            <a:r>
              <a:rPr lang="en-US" altLang="ru-RU"/>
              <a:t>/MLIntro</a:t>
            </a:r>
            <a:endParaRPr lang="en-US" alt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ru-RU" altLang="en-US"/>
              <a:t>Машинное обучение </a:t>
            </a:r>
            <a:r>
              <a:rPr lang="en-US" altLang="ru-RU"/>
              <a:t>: </a:t>
            </a:r>
            <a:r>
              <a:rPr lang="ru-RU" altLang="en-US"/>
              <a:t>зачем мне это</a:t>
            </a:r>
            <a:r>
              <a:rPr lang="ru-RU" altLang="en-US"/>
              <a:t>?</a:t>
            </a:r>
            <a:endParaRPr lang="ru-RU" altLang="en-US"/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855345" y="2219325"/>
            <a:ext cx="9723120" cy="20466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14350" indent="-514350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 altLang="ru-RU" sz="3200"/>
              <a:t>Позволяет легко решать трудные задачки</a:t>
            </a:r>
            <a:endParaRPr lang="ru-RU" altLang="ru-RU" sz="3200"/>
          </a:p>
          <a:p>
            <a:pPr marL="514350" indent="-514350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 sz="3200"/>
              <a:t>Базовые навыки легко осваиваются и полезны в других областях</a:t>
            </a:r>
            <a:endParaRPr lang="ru-RU" sz="3200"/>
          </a:p>
          <a:p>
            <a:pPr marL="514350" indent="-514350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 sz="3200"/>
              <a:t>Это чертовски весело!</a:t>
            </a:r>
            <a:endParaRPr lang="ru-RU" sz="3200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82897F-7A41-40D7-BC9E-F666B07C585D}" type="slidenum">
              <a:rPr lang="ru-RU" smtClean="0"/>
            </a:fld>
            <a:endParaRPr lang="ru-RU"/>
          </a:p>
        </p:txBody>
      </p:sp>
      <p:sp>
        <p:nvSpPr>
          <p:cNvPr id="7" name="Замещающий 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ru-RU"/>
              <a:t>https://github.com/nevoroman/ml-dotnet</a:t>
            </a:r>
            <a:r>
              <a:rPr lang="en-US" altLang="ru-RU"/>
              <a:t>/MLIntro</a:t>
            </a:r>
            <a:endParaRPr lang="en-US" alt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6285" y="1971040"/>
            <a:ext cx="10515600" cy="1325563"/>
          </a:xfrm>
        </p:spPr>
        <p:txBody>
          <a:bodyPr>
            <a:normAutofit/>
          </a:bodyPr>
          <a:p>
            <a:r>
              <a:rPr lang="en-US"/>
              <a:t>ML </a:t>
            </a:r>
            <a:r>
              <a:rPr lang="ru-RU" altLang="en-US"/>
              <a:t>и </a:t>
            </a:r>
            <a:r>
              <a:rPr lang="en-US" altLang="ru-RU"/>
              <a:t>.NET</a:t>
            </a:r>
            <a:r>
              <a:rPr lang="ru-RU" altLang="en-US"/>
              <a:t> </a:t>
            </a:r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ML </a:t>
            </a:r>
            <a:r>
              <a:rPr lang="ru-RU" altLang="en-US">
                <a:sym typeface="+mn-ea"/>
              </a:rPr>
              <a:t>и </a:t>
            </a:r>
            <a:r>
              <a:rPr lang="en-US" altLang="ru-RU">
                <a:sym typeface="+mn-ea"/>
              </a:rPr>
              <a:t>.NET</a:t>
            </a:r>
            <a:r>
              <a:rPr lang="ru-RU" altLang="en-US">
                <a:sym typeface="+mn-ea"/>
              </a:rPr>
              <a:t> </a:t>
            </a:r>
            <a:r>
              <a:rPr lang="en-US" altLang="ru-RU">
                <a:sym typeface="+mn-ea"/>
              </a:rPr>
              <a:t>: </a:t>
            </a:r>
            <a:r>
              <a:rPr lang="ru-RU" altLang="en-US">
                <a:sym typeface="+mn-ea"/>
              </a:rPr>
              <a:t>мы этого точно хотим?</a:t>
            </a:r>
            <a:endParaRPr lang="ru-RU" altLang="en-US">
              <a:sym typeface="+mn-ea"/>
            </a:endParaRPr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ru-RU"/>
              <a:t>https://github.com/nevoroman/ml-dotnet</a:t>
            </a:r>
            <a:r>
              <a:rPr lang="en-US" altLang="ru-RU"/>
              <a:t>/ML&amp;Dotnet</a:t>
            </a:r>
            <a:endParaRPr lang="en-US" altLang="ru-RU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82897F-7A41-40D7-BC9E-F666B07C585D}" type="slidenum">
              <a:rPr lang="ru-RU" smtClean="0"/>
            </a:fld>
            <a:endParaRPr lang="ru-RU"/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893445" y="2257425"/>
            <a:ext cx="9723120" cy="2534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14350" indent="-514350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en-US" altLang="ru-RU" sz="3200"/>
              <a:t>.NET </a:t>
            </a:r>
            <a:r>
              <a:rPr lang="ru-RU" altLang="en-US" sz="3200"/>
              <a:t>имеет кучу клевых инструментов для работы с данными</a:t>
            </a:r>
            <a:endParaRPr lang="ru-RU" altLang="en-US" sz="3200"/>
          </a:p>
          <a:p>
            <a:pPr marL="514350" indent="-514350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 sz="3200"/>
              <a:t>Позволяет встраивать алгоритмы машинного обучения, не выходя из уютного дотнета</a:t>
            </a:r>
            <a:endParaRPr lang="ru-RU" sz="3200"/>
          </a:p>
          <a:p>
            <a:pPr marL="514350" indent="-514350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en-US" altLang="ru-RU" sz="3200"/>
              <a:t>F#</a:t>
            </a:r>
            <a:endParaRPr lang="en-US" altLang="ru-RU"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851785" y="1973580"/>
            <a:ext cx="5372100" cy="4373245"/>
          </a:xfrm>
        </p:spPr>
        <p:txBody>
          <a:bodyPr>
            <a:noAutofit/>
          </a:bodyPr>
          <a:p>
            <a:r>
              <a:rPr lang="en-US" sz="40000"/>
              <a:t>F#</a:t>
            </a:r>
            <a:endParaRPr lang="en-US" sz="40000"/>
          </a:p>
        </p:txBody>
      </p:sp>
      <p:sp>
        <p:nvSpPr>
          <p:cNvPr id="7" name="Заголовок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ym typeface="+mn-ea"/>
              </a:rPr>
              <a:t>ML </a:t>
            </a:r>
            <a:r>
              <a:rPr lang="ru-RU" altLang="en-US">
                <a:sym typeface="+mn-ea"/>
              </a:rPr>
              <a:t>и </a:t>
            </a:r>
            <a:r>
              <a:rPr lang="en-US" altLang="ru-RU">
                <a:sym typeface="+mn-ea"/>
              </a:rPr>
              <a:t>.NET</a:t>
            </a:r>
            <a:r>
              <a:rPr lang="ru-RU" altLang="en-US">
                <a:sym typeface="+mn-ea"/>
              </a:rPr>
              <a:t> </a:t>
            </a:r>
            <a:r>
              <a:rPr lang="en-US" altLang="ru-RU">
                <a:sym typeface="+mn-ea"/>
              </a:rPr>
              <a:t>: </a:t>
            </a:r>
            <a:r>
              <a:rPr lang="ru-RU" altLang="en-US">
                <a:sym typeface="+mn-ea"/>
              </a:rPr>
              <a:t>мы этого точно хотим?</a:t>
            </a:r>
            <a:endParaRPr lang="ru-RU" altLang="en-US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4010</Words>
  <Application>WPS Presentation</Application>
  <PresentationFormat>Широкоэкранный</PresentationFormat>
  <Paragraphs>275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Тема Office</vt:lpstr>
      <vt:lpstr>PowerPoint 演示文稿</vt:lpstr>
      <vt:lpstr>PowerPoint 演示文稿</vt:lpstr>
      <vt:lpstr>PowerPoint 演示文稿</vt:lpstr>
      <vt:lpstr>Вступление : из-за чего сыр-бор?</vt:lpstr>
      <vt:lpstr>Машинное обучение : что это вообще?</vt:lpstr>
      <vt:lpstr>Машинное обучение : когда использовать?</vt:lpstr>
      <vt:lpstr>Машинное обучение</vt:lpstr>
      <vt:lpstr>PowerPoint 演示文稿</vt:lpstr>
      <vt:lpstr>ML и .NET : зачем нам это нужно?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ML и .NET </vt:lpstr>
      <vt:lpstr>PowerPoint 演示文稿</vt:lpstr>
      <vt:lpstr>PowerPoint 演示文稿</vt:lpstr>
      <vt:lpstr>Инструментарий : Accord Framework</vt:lpstr>
      <vt:lpstr>Инструментарий : numl</vt:lpstr>
      <vt:lpstr>Инструментарий : Encog</vt:lpstr>
      <vt:lpstr>Инструментарий : Azure ML</vt:lpstr>
      <vt:lpstr>Инструментарий : немного побенчмаркаем</vt:lpstr>
      <vt:lpstr>Инструментарий : немного побенчмаркаем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Машинное обучение на платформе .NET</dc:title>
  <dc:creator>loki</dc:creator>
  <cp:lastModifiedBy>loki</cp:lastModifiedBy>
  <cp:revision>1</cp:revision>
  <dcterms:created xsi:type="dcterms:W3CDTF">2016-03-14T01:07:23Z</dcterms:created>
  <dcterms:modified xsi:type="dcterms:W3CDTF">2016-03-14T01:07:24Z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1049-10.1.0.5507</vt:lpwstr>
  </property>
</Properties>
</file>