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60" r:id="rId3"/>
    <p:sldId id="315" r:id="rId4"/>
    <p:sldId id="312" r:id="rId5"/>
    <p:sldId id="342" r:id="rId6"/>
    <p:sldId id="343" r:id="rId7"/>
    <p:sldId id="314" r:id="rId8"/>
    <p:sldId id="313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31" r:id="rId17"/>
    <p:sldId id="332" r:id="rId18"/>
    <p:sldId id="323" r:id="rId19"/>
    <p:sldId id="326" r:id="rId20"/>
    <p:sldId id="324" r:id="rId21"/>
    <p:sldId id="327" r:id="rId22"/>
    <p:sldId id="328" r:id="rId23"/>
    <p:sldId id="333" r:id="rId24"/>
    <p:sldId id="336" r:id="rId25"/>
    <p:sldId id="335" r:id="rId26"/>
    <p:sldId id="338" r:id="rId27"/>
    <p:sldId id="339" r:id="rId28"/>
    <p:sldId id="340" r:id="rId29"/>
    <p:sldId id="334" r:id="rId30"/>
    <p:sldId id="341" r:id="rId31"/>
  </p:sldIdLst>
  <p:sldSz cx="9144000" cy="6858000" type="screen4x3"/>
  <p:notesSz cx="9144000" cy="6858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1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02563E63-7EA2-4A7B-B087-FB01BFD11A4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D26A750-56E3-49F8-8C1B-641335C8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A750-56E3-49F8-8C1B-641335C87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051" y="1124711"/>
            <a:ext cx="9109075" cy="0"/>
          </a:xfrm>
          <a:custGeom>
            <a:avLst/>
            <a:gdLst/>
            <a:ahLst/>
            <a:cxnLst/>
            <a:rect l="l" t="t" r="r" b="b"/>
            <a:pathLst>
              <a:path w="9109075">
                <a:moveTo>
                  <a:pt x="0" y="0"/>
                </a:moveTo>
                <a:lnTo>
                  <a:pt x="9108948" y="0"/>
                </a:lnTo>
              </a:path>
            </a:pathLst>
          </a:custGeom>
          <a:ln w="12192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8204" y="1196339"/>
            <a:ext cx="9036050" cy="0"/>
          </a:xfrm>
          <a:custGeom>
            <a:avLst/>
            <a:gdLst/>
            <a:ahLst/>
            <a:cxnLst/>
            <a:rect l="l" t="t" r="r" b="b"/>
            <a:pathLst>
              <a:path w="9036050">
                <a:moveTo>
                  <a:pt x="0" y="0"/>
                </a:moveTo>
                <a:lnTo>
                  <a:pt x="9035796" y="0"/>
                </a:lnTo>
              </a:path>
            </a:pathLst>
          </a:custGeom>
          <a:ln w="12192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87196" y="71627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1124712"/>
                </a:moveTo>
                <a:lnTo>
                  <a:pt x="0" y="0"/>
                </a:lnTo>
              </a:path>
            </a:pathLst>
          </a:custGeom>
          <a:ln w="12192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60347" y="188976"/>
            <a:ext cx="0" cy="935990"/>
          </a:xfrm>
          <a:custGeom>
            <a:avLst/>
            <a:gdLst/>
            <a:ahLst/>
            <a:cxnLst/>
            <a:rect l="l" t="t" r="r" b="b"/>
            <a:pathLst>
              <a:path h="935990">
                <a:moveTo>
                  <a:pt x="0" y="935736"/>
                </a:moveTo>
                <a:lnTo>
                  <a:pt x="0" y="0"/>
                </a:lnTo>
              </a:path>
            </a:pathLst>
          </a:custGeom>
          <a:ln w="12192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9433" y="392684"/>
            <a:ext cx="702513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473" y="2283078"/>
            <a:ext cx="7421880" cy="194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" y="207054"/>
            <a:ext cx="104013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b="1" spc="-5" dirty="0">
                <a:latin typeface="Arial"/>
                <a:cs typeface="Arial"/>
              </a:rPr>
              <a:t>S.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Maoz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J. O.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Ringert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9"/>
              </a:spcBef>
            </a:pPr>
            <a:r>
              <a:rPr sz="800" dirty="0">
                <a:latin typeface="Arial"/>
                <a:cs typeface="Arial"/>
              </a:rPr>
              <a:t>Slide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412875"/>
          </a:xfrm>
          <a:custGeom>
            <a:avLst/>
            <a:gdLst/>
            <a:ahLst/>
            <a:cxnLst/>
            <a:rect l="l" t="t" r="r" b="b"/>
            <a:pathLst>
              <a:path w="9144000" h="1412875">
                <a:moveTo>
                  <a:pt x="0" y="1412748"/>
                </a:moveTo>
                <a:lnTo>
                  <a:pt x="9144000" y="1412748"/>
                </a:lnTo>
                <a:lnTo>
                  <a:pt x="9144000" y="0"/>
                </a:lnTo>
                <a:lnTo>
                  <a:pt x="0" y="0"/>
                </a:lnTo>
                <a:lnTo>
                  <a:pt x="0" y="1412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1" y="1124711"/>
            <a:ext cx="9109075" cy="0"/>
          </a:xfrm>
          <a:custGeom>
            <a:avLst/>
            <a:gdLst/>
            <a:ahLst/>
            <a:cxnLst/>
            <a:rect l="l" t="t" r="r" b="b"/>
            <a:pathLst>
              <a:path w="9109075">
                <a:moveTo>
                  <a:pt x="0" y="0"/>
                </a:moveTo>
                <a:lnTo>
                  <a:pt x="9108948" y="0"/>
                </a:lnTo>
              </a:path>
            </a:pathLst>
          </a:custGeom>
          <a:ln w="12192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9"/>
            <a:ext cx="9036050" cy="0"/>
          </a:xfrm>
          <a:custGeom>
            <a:avLst/>
            <a:gdLst/>
            <a:ahLst/>
            <a:cxnLst/>
            <a:rect l="l" t="t" r="r" b="b"/>
            <a:pathLst>
              <a:path w="9036050">
                <a:moveTo>
                  <a:pt x="0" y="0"/>
                </a:moveTo>
                <a:lnTo>
                  <a:pt x="9035796" y="0"/>
                </a:lnTo>
              </a:path>
            </a:pathLst>
          </a:custGeom>
          <a:ln w="12192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7729" y="2895600"/>
            <a:ext cx="4828540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400" b="1" dirty="0">
                <a:latin typeface="Arial"/>
                <a:cs typeface="Arial"/>
              </a:rPr>
              <a:t>Rich Controller Walker (RCW)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3D2EE93-2744-4ABC-82B5-3EDB5FDB1AA4}"/>
              </a:ext>
            </a:extLst>
          </p:cNvPr>
          <p:cNvSpPr txBox="1">
            <a:spLocks/>
          </p:cNvSpPr>
          <p:nvPr/>
        </p:nvSpPr>
        <p:spPr>
          <a:xfrm>
            <a:off x="-254" y="1416125"/>
            <a:ext cx="914399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300" b="1" dirty="0"/>
              <a:t>Topics in Software and Systems Modeling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EB84774-DA5B-4E34-9217-2549B2D899C0}"/>
              </a:ext>
            </a:extLst>
          </p:cNvPr>
          <p:cNvSpPr txBox="1">
            <a:spLocks/>
          </p:cNvSpPr>
          <p:nvPr/>
        </p:nvSpPr>
        <p:spPr>
          <a:xfrm>
            <a:off x="1086134" y="4579880"/>
            <a:ext cx="6971222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3000" kern="0" dirty="0"/>
              <a:t>Ido Salomon, Nir </a:t>
            </a:r>
            <a:r>
              <a:rPr lang="en-US" sz="3000" kern="0" dirty="0" err="1"/>
              <a:t>Zaidman</a:t>
            </a:r>
            <a:r>
              <a:rPr lang="en-US" sz="3000" kern="0" dirty="0"/>
              <a:t>, </a:t>
            </a:r>
          </a:p>
          <a:p>
            <a:pPr marL="12700" algn="ctr">
              <a:spcBef>
                <a:spcPts val="105"/>
              </a:spcBef>
            </a:pPr>
            <a:r>
              <a:rPr lang="en-US" sz="3000" kern="0" dirty="0"/>
              <a:t>Daniel </a:t>
            </a:r>
            <a:r>
              <a:rPr lang="en-US" sz="3000" kern="0" dirty="0" err="1"/>
              <a:t>Kuperman</a:t>
            </a:r>
            <a:r>
              <a:rPr lang="en-US" sz="3000" kern="0" dirty="0"/>
              <a:t> </a:t>
            </a:r>
            <a:r>
              <a:rPr lang="en-US" sz="3000" kern="0" dirty="0" err="1"/>
              <a:t>Azoulay</a:t>
            </a:r>
            <a:r>
              <a:rPr lang="en-US" sz="3000" kern="0" dirty="0"/>
              <a:t>, </a:t>
            </a:r>
            <a:r>
              <a:rPr lang="en-US" sz="3000" kern="0" dirty="0" err="1"/>
              <a:t>Sagi</a:t>
            </a:r>
            <a:r>
              <a:rPr lang="en-US" sz="3000" kern="0" dirty="0"/>
              <a:t> </a:t>
            </a:r>
            <a:r>
              <a:rPr lang="en-US" sz="3000" kern="0" dirty="0" err="1"/>
              <a:t>Aharoni</a:t>
            </a:r>
            <a:endParaRPr lang="en-US" sz="3000" kern="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1F2B4DE-10A4-4C52-803D-5E58F7DFABA3}"/>
              </a:ext>
            </a:extLst>
          </p:cNvPr>
          <p:cNvSpPr txBox="1">
            <a:spLocks/>
          </p:cNvSpPr>
          <p:nvPr/>
        </p:nvSpPr>
        <p:spPr>
          <a:xfrm>
            <a:off x="1312608" y="5867400"/>
            <a:ext cx="6627241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3000" kern="0" dirty="0"/>
              <a:t>Supervisor: Prof. Shahar </a:t>
            </a:r>
            <a:r>
              <a:rPr lang="en-US" sz="3000" kern="0" dirty="0" err="1"/>
              <a:t>Maoz</a:t>
            </a:r>
            <a:endParaRPr lang="en-US" sz="3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92684"/>
            <a:ext cx="78064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Enable/Disable Log Generation</a:t>
            </a:r>
            <a:endParaRPr b="1" spc="-5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CC2F70C-3060-4E12-B7D0-4F1B46D9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453712"/>
            <a:ext cx="4540797" cy="59777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7302671-009D-4611-8DD7-EFE0003C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465208"/>
            <a:ext cx="1333500" cy="57478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8540D73-3771-48C8-92D6-6A3BCD8C4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2438400"/>
            <a:ext cx="5543550" cy="255270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637B1580-646A-41B5-B70E-358B0A39D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2" y="3373073"/>
            <a:ext cx="5962650" cy="250507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7980DA9A-86C5-4118-9B21-15ABD6153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246151"/>
            <a:ext cx="5867400" cy="2543175"/>
          </a:xfrm>
          <a:prstGeom prst="rect">
            <a:avLst/>
          </a:prstGeom>
        </p:spPr>
      </p:pic>
      <p:sp>
        <p:nvSpPr>
          <p:cNvPr id="15" name="חץ: שמאלה-ימינה 14">
            <a:extLst>
              <a:ext uri="{FF2B5EF4-FFF2-40B4-BE49-F238E27FC236}">
                <a16:creationId xmlns:a16="http://schemas.microsoft.com/office/drawing/2014/main" id="{E34459CF-B8BC-4C0C-A2A1-0D83B27081A7}"/>
              </a:ext>
            </a:extLst>
          </p:cNvPr>
          <p:cNvSpPr/>
          <p:nvPr/>
        </p:nvSpPr>
        <p:spPr>
          <a:xfrm>
            <a:off x="5231880" y="1551352"/>
            <a:ext cx="1524000" cy="4324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Toggle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DAFE8238-5727-4040-92B5-5F2B4FE19C25}"/>
              </a:ext>
            </a:extLst>
          </p:cNvPr>
          <p:cNvSpPr/>
          <p:nvPr/>
        </p:nvSpPr>
        <p:spPr>
          <a:xfrm>
            <a:off x="385763" y="2986161"/>
            <a:ext cx="2133600" cy="809680"/>
          </a:xfrm>
          <a:prstGeom prst="wedgeRoundRectCallout">
            <a:avLst>
              <a:gd name="adj1" fmla="val 42500"/>
              <a:gd name="adj2" fmla="val 707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Examples of user prompts on log generation events</a:t>
            </a:r>
          </a:p>
        </p:txBody>
      </p:sp>
    </p:spTree>
    <p:extLst>
      <p:ext uri="{BB962C8B-B14F-4D97-AF65-F5344CB8AC3E}">
        <p14:creationId xmlns:p14="http://schemas.microsoft.com/office/powerpoint/2010/main" val="2837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74284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Load and Walk on Log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04801" y="1219200"/>
            <a:ext cx="8839200" cy="56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Engineers can load previously generated log files at any time via a designated button in RCW. 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Loading a log will clear previous walk’s state, but preserve watches and breakpoints.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While in ‘Log Walk’ mode, users will traverse the logged states until reaching end of log or actively pushing a button.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Upon exiting the mode, the users will be presented with all possible steps from the current state.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Users can skip to end or beginning of log via designated buttons.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‘Log Walk’ mode is indicated by a red/green indicator (green – on; red – off), which includes the loaded log’s name (if relevant).</a:t>
            </a:r>
          </a:p>
        </p:txBody>
      </p:sp>
    </p:spTree>
    <p:extLst>
      <p:ext uri="{BB962C8B-B14F-4D97-AF65-F5344CB8AC3E}">
        <p14:creationId xmlns:p14="http://schemas.microsoft.com/office/powerpoint/2010/main" val="180799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4902EE6C-41B1-479A-BFD1-D6231B51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823"/>
            <a:ext cx="9144000" cy="465037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92684"/>
            <a:ext cx="78064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Load and Walk on Log (Load)</a:t>
            </a:r>
            <a:endParaRPr b="1" spc="-5" dirty="0"/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DAFE8238-5727-4040-92B5-5F2B4FE19C25}"/>
              </a:ext>
            </a:extLst>
          </p:cNvPr>
          <p:cNvSpPr/>
          <p:nvPr/>
        </p:nvSpPr>
        <p:spPr>
          <a:xfrm>
            <a:off x="2357120" y="1656080"/>
            <a:ext cx="2133600" cy="228600"/>
          </a:xfrm>
          <a:prstGeom prst="wedgeRoundRectCallout">
            <a:avLst>
              <a:gd name="adj1" fmla="val -52262"/>
              <a:gd name="adj2" fmla="val 1074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Indicator ON</a:t>
            </a:r>
            <a:endParaRPr lang="en-US" dirty="0"/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4CC2DB00-C531-47E3-AE8A-12DD95C8FD66}"/>
              </a:ext>
            </a:extLst>
          </p:cNvPr>
          <p:cNvSpPr/>
          <p:nvPr/>
        </p:nvSpPr>
        <p:spPr>
          <a:xfrm>
            <a:off x="2438400" y="5313575"/>
            <a:ext cx="2133600" cy="553825"/>
          </a:xfrm>
          <a:prstGeom prst="wedgeRoundRectCallout">
            <a:avLst>
              <a:gd name="adj1" fmla="val -56275"/>
              <a:gd name="adj2" fmla="val 886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Skips to last state in loaded log</a:t>
            </a:r>
            <a:endParaRPr lang="en-US" dirty="0"/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16224DE1-ABC1-4185-BA12-885147C87BD0}"/>
              </a:ext>
            </a:extLst>
          </p:cNvPr>
          <p:cNvSpPr/>
          <p:nvPr/>
        </p:nvSpPr>
        <p:spPr>
          <a:xfrm>
            <a:off x="228600" y="5105400"/>
            <a:ext cx="2133600" cy="553825"/>
          </a:xfrm>
          <a:prstGeom prst="wedgeRoundRectCallout">
            <a:avLst>
              <a:gd name="adj1" fmla="val -4643"/>
              <a:gd name="adj2" fmla="val 1109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Skips to first state in loaded log</a:t>
            </a:r>
            <a:endParaRPr lang="en-US" dirty="0"/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7BCCD681-C681-43AF-8E74-3EFE7EB08035}"/>
              </a:ext>
            </a:extLst>
          </p:cNvPr>
          <p:cNvSpPr/>
          <p:nvPr/>
        </p:nvSpPr>
        <p:spPr>
          <a:xfrm>
            <a:off x="609600" y="6415935"/>
            <a:ext cx="2133600" cy="289665"/>
          </a:xfrm>
          <a:prstGeom prst="wedgeRoundRectCallout">
            <a:avLst>
              <a:gd name="adj1" fmla="val -40834"/>
              <a:gd name="adj2" fmla="val -148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Exits log</a:t>
            </a:r>
            <a:endParaRPr lang="en-US" dirty="0"/>
          </a:p>
        </p:txBody>
      </p:sp>
      <p:sp>
        <p:nvSpPr>
          <p:cNvPr id="19" name="בועת דיבור: מלבן עם פינות מעוגלות 18">
            <a:extLst>
              <a:ext uri="{FF2B5EF4-FFF2-40B4-BE49-F238E27FC236}">
                <a16:creationId xmlns:a16="http://schemas.microsoft.com/office/drawing/2014/main" id="{4A4E0789-EC0D-49FD-BF19-0CD7C9DF8847}"/>
              </a:ext>
            </a:extLst>
          </p:cNvPr>
          <p:cNvSpPr/>
          <p:nvPr/>
        </p:nvSpPr>
        <p:spPr>
          <a:xfrm>
            <a:off x="3733800" y="3832897"/>
            <a:ext cx="2133600" cy="553825"/>
          </a:xfrm>
          <a:prstGeom prst="wedgeRoundRectCallout">
            <a:avLst>
              <a:gd name="adj1" fmla="val -53214"/>
              <a:gd name="adj2" fmla="val 85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Traversed logged states</a:t>
            </a:r>
            <a:endParaRPr lang="en-US" dirty="0"/>
          </a:p>
        </p:txBody>
      </p: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id="{1DAC92E7-1AD9-4F0A-B090-49A32C76F762}"/>
              </a:ext>
            </a:extLst>
          </p:cNvPr>
          <p:cNvSpPr/>
          <p:nvPr/>
        </p:nvSpPr>
        <p:spPr>
          <a:xfrm>
            <a:off x="6324600" y="4738676"/>
            <a:ext cx="2133600" cy="553825"/>
          </a:xfrm>
          <a:prstGeom prst="wedgeRoundRectCallout">
            <a:avLst>
              <a:gd name="adj1" fmla="val 12977"/>
              <a:gd name="adj2" fmla="val 1164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Checks reachability with loaded states</a:t>
            </a:r>
            <a:endParaRPr lang="en-US" dirty="0"/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2D991CA6-4693-423B-8717-787DBF45A998}"/>
              </a:ext>
            </a:extLst>
          </p:cNvPr>
          <p:cNvSpPr/>
          <p:nvPr/>
        </p:nvSpPr>
        <p:spPr>
          <a:xfrm>
            <a:off x="2057400" y="2757264"/>
            <a:ext cx="2133600" cy="553825"/>
          </a:xfrm>
          <a:prstGeom prst="wedgeRoundRectCallout">
            <a:avLst>
              <a:gd name="adj1" fmla="val -53214"/>
              <a:gd name="adj2" fmla="val 85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Presents current loaded log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47AA6544-A9F8-4091-B8B9-22B50D53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63712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92684"/>
            <a:ext cx="7924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Load and Walk on Log (Exit Walk)</a:t>
            </a:r>
            <a:endParaRPr b="1" spc="-5" dirty="0"/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DAFE8238-5727-4040-92B5-5F2B4FE19C25}"/>
              </a:ext>
            </a:extLst>
          </p:cNvPr>
          <p:cNvSpPr/>
          <p:nvPr/>
        </p:nvSpPr>
        <p:spPr>
          <a:xfrm>
            <a:off x="914400" y="1600200"/>
            <a:ext cx="2133600" cy="228600"/>
          </a:xfrm>
          <a:prstGeom prst="wedgeRoundRectCallout">
            <a:avLst>
              <a:gd name="adj1" fmla="val -54643"/>
              <a:gd name="adj2" fmla="val 1341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Indicator OFF</a:t>
            </a:r>
            <a:endParaRPr lang="en-US" dirty="0"/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4CC2DB00-C531-47E3-AE8A-12DD95C8FD66}"/>
              </a:ext>
            </a:extLst>
          </p:cNvPr>
          <p:cNvSpPr/>
          <p:nvPr/>
        </p:nvSpPr>
        <p:spPr>
          <a:xfrm>
            <a:off x="1254760" y="5237375"/>
            <a:ext cx="2133600" cy="553825"/>
          </a:xfrm>
          <a:prstGeom prst="wedgeRoundRectCallout">
            <a:avLst>
              <a:gd name="adj1" fmla="val -35595"/>
              <a:gd name="adj2" fmla="val 85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Can’t skip</a:t>
            </a:r>
            <a:endParaRPr lang="en-US" dirty="0"/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7BCCD681-C681-43AF-8E74-3EFE7EB08035}"/>
              </a:ext>
            </a:extLst>
          </p:cNvPr>
          <p:cNvSpPr/>
          <p:nvPr/>
        </p:nvSpPr>
        <p:spPr>
          <a:xfrm>
            <a:off x="457200" y="6330538"/>
            <a:ext cx="2133600" cy="442069"/>
          </a:xfrm>
          <a:prstGeom prst="wedgeRoundRectCallout">
            <a:avLst>
              <a:gd name="adj1" fmla="val -33691"/>
              <a:gd name="adj2" fmla="val -102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Ready to load new log</a:t>
            </a:r>
            <a:endParaRPr lang="en-US" dirty="0"/>
          </a:p>
        </p:txBody>
      </p:sp>
      <p:sp>
        <p:nvSpPr>
          <p:cNvPr id="19" name="בועת דיבור: מלבן עם פינות מעוגלות 18">
            <a:extLst>
              <a:ext uri="{FF2B5EF4-FFF2-40B4-BE49-F238E27FC236}">
                <a16:creationId xmlns:a16="http://schemas.microsoft.com/office/drawing/2014/main" id="{4A4E0789-EC0D-49FD-BF19-0CD7C9DF8847}"/>
              </a:ext>
            </a:extLst>
          </p:cNvPr>
          <p:cNvSpPr/>
          <p:nvPr/>
        </p:nvSpPr>
        <p:spPr>
          <a:xfrm>
            <a:off x="3352800" y="4021782"/>
            <a:ext cx="2133600" cy="553825"/>
          </a:xfrm>
          <a:prstGeom prst="wedgeRoundRectCallout">
            <a:avLst>
              <a:gd name="adj1" fmla="val -53214"/>
              <a:gd name="adj2" fmla="val 85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Traversed logged states unchanged</a:t>
            </a:r>
            <a:endParaRPr lang="en-US" dirty="0"/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F1851E5B-AB23-41F3-9FB0-6DDFEAF698E4}"/>
              </a:ext>
            </a:extLst>
          </p:cNvPr>
          <p:cNvSpPr/>
          <p:nvPr/>
        </p:nvSpPr>
        <p:spPr>
          <a:xfrm>
            <a:off x="2057400" y="2757264"/>
            <a:ext cx="2514600" cy="553825"/>
          </a:xfrm>
          <a:prstGeom prst="wedgeRoundRectCallout">
            <a:avLst>
              <a:gd name="adj1" fmla="val -53214"/>
              <a:gd name="adj2" fmla="val 85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Now presents possible steps from state</a:t>
            </a:r>
            <a:endParaRPr lang="en-US" dirty="0"/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3E406CFF-34EF-41AC-AFC8-0750C3D47DE0}"/>
              </a:ext>
            </a:extLst>
          </p:cNvPr>
          <p:cNvSpPr/>
          <p:nvPr/>
        </p:nvSpPr>
        <p:spPr>
          <a:xfrm>
            <a:off x="6451600" y="4749695"/>
            <a:ext cx="2133600" cy="553825"/>
          </a:xfrm>
          <a:prstGeom prst="wedgeRoundRectCallout">
            <a:avLst>
              <a:gd name="adj1" fmla="val 12977"/>
              <a:gd name="adj2" fmla="val 1164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Checks reachability in free 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7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74284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Back-tracking on Walk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04801" y="1219200"/>
            <a:ext cx="8839200" cy="3098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Engineers can back-track their steps in all walk modes -</a:t>
            </a: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In ‘free’ walk, user steps back to return to previous step.</a:t>
            </a: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In ‘Log Walk’ and ‘Reachability Walk’, user goes to previous state.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User can’t back-track immediately after resetting the walk, loading a log/reachability game or exiting log mode.</a:t>
            </a:r>
          </a:p>
        </p:txBody>
      </p:sp>
    </p:spTree>
    <p:extLst>
      <p:ext uri="{BB962C8B-B14F-4D97-AF65-F5344CB8AC3E}">
        <p14:creationId xmlns:p14="http://schemas.microsoft.com/office/powerpoint/2010/main" val="254848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92684"/>
            <a:ext cx="78064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Back-tracking on Walk (Original)</a:t>
            </a:r>
            <a:endParaRPr b="1" spc="-5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8BD1A58-89F7-4495-A30D-17032A0A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55861" cy="4648200"/>
          </a:xfrm>
          <a:prstGeom prst="rect">
            <a:avLst/>
          </a:prstGeom>
          <a:ln>
            <a:noFill/>
          </a:ln>
        </p:spPr>
      </p:pic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B4CFEC53-538D-4074-BE64-881C8E5E98D5}"/>
              </a:ext>
            </a:extLst>
          </p:cNvPr>
          <p:cNvSpPr/>
          <p:nvPr/>
        </p:nvSpPr>
        <p:spPr>
          <a:xfrm>
            <a:off x="5867400" y="1007204"/>
            <a:ext cx="3124200" cy="571500"/>
          </a:xfrm>
          <a:prstGeom prst="wedgeRoundRectCallout">
            <a:avLst>
              <a:gd name="adj1" fmla="val 45511"/>
              <a:gd name="adj2" fmla="val 101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 is black as it is unchanged from previous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1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344B47BE-953A-411D-B688-A79C7EF6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222"/>
            <a:ext cx="9144000" cy="4647378"/>
          </a:xfrm>
          <a:prstGeom prst="rect">
            <a:avLst/>
          </a:prstGeom>
          <a:ln>
            <a:noFill/>
          </a:ln>
        </p:spPr>
      </p:pic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92684"/>
            <a:ext cx="78064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Back-tracking on Walk (Next)</a:t>
            </a:r>
            <a:endParaRPr b="1" spc="-5" dirty="0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B4CFEC53-538D-4074-BE64-881C8E5E98D5}"/>
              </a:ext>
            </a:extLst>
          </p:cNvPr>
          <p:cNvSpPr/>
          <p:nvPr/>
        </p:nvSpPr>
        <p:spPr>
          <a:xfrm>
            <a:off x="6248400" y="1007204"/>
            <a:ext cx="2667000" cy="571500"/>
          </a:xfrm>
          <a:prstGeom prst="wedgeRoundRectCallout">
            <a:avLst>
              <a:gd name="adj1" fmla="val 46473"/>
              <a:gd name="adj2" fmla="val 125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 is red as it changed from previous step</a:t>
            </a:r>
            <a:endParaRPr lang="en-US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9B00DE64-9127-4D4C-A5F1-D0CDDC33AB76}"/>
              </a:ext>
            </a:extLst>
          </p:cNvPr>
          <p:cNvSpPr/>
          <p:nvPr/>
        </p:nvSpPr>
        <p:spPr>
          <a:xfrm>
            <a:off x="8446518" y="6019800"/>
            <a:ext cx="685800" cy="403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8922B72C-17CE-45D3-AD32-158A9240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615"/>
            <a:ext cx="9144000" cy="4644985"/>
          </a:xfrm>
          <a:prstGeom prst="rect">
            <a:avLst/>
          </a:prstGeom>
          <a:ln>
            <a:noFill/>
          </a:ln>
        </p:spPr>
      </p:pic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92684"/>
            <a:ext cx="78064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Back-tracking on Walk (Back)</a:t>
            </a:r>
            <a:endParaRPr b="1" spc="-5" dirty="0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B4CFEC53-538D-4074-BE64-881C8E5E98D5}"/>
              </a:ext>
            </a:extLst>
          </p:cNvPr>
          <p:cNvSpPr/>
          <p:nvPr/>
        </p:nvSpPr>
        <p:spPr>
          <a:xfrm>
            <a:off x="6248400" y="1007204"/>
            <a:ext cx="2667000" cy="571500"/>
          </a:xfrm>
          <a:prstGeom prst="wedgeRoundRectCallout">
            <a:avLst>
              <a:gd name="adj1" fmla="val 46473"/>
              <a:gd name="adj2" fmla="val 125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 is red as it changed from previous step</a:t>
            </a:r>
            <a:endParaRPr lang="en-US" dirty="0"/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4956FACF-A00D-4183-87D8-DE374CEE01B2}"/>
              </a:ext>
            </a:extLst>
          </p:cNvPr>
          <p:cNvSpPr/>
          <p:nvPr/>
        </p:nvSpPr>
        <p:spPr>
          <a:xfrm>
            <a:off x="2590800" y="3352800"/>
            <a:ext cx="3065019" cy="1352550"/>
          </a:xfrm>
          <a:prstGeom prst="wedgeRoundRectCallout">
            <a:avLst>
              <a:gd name="adj1" fmla="val 11698"/>
              <a:gd name="adj2" fmla="val 84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Identical to Original state, except for the status of the watch’s value, which shows that it now changed from the last visited state</a:t>
            </a:r>
            <a:endParaRPr lang="en-US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3E6FF01E-C02D-4AD1-B509-06126CF4EDFE}"/>
              </a:ext>
            </a:extLst>
          </p:cNvPr>
          <p:cNvSpPr/>
          <p:nvPr/>
        </p:nvSpPr>
        <p:spPr>
          <a:xfrm>
            <a:off x="7772400" y="6014573"/>
            <a:ext cx="685800" cy="403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92843"/>
            <a:ext cx="742848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User-defined Predicates as Break-points and Watches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200" y="1219200"/>
            <a:ext cx="9372600" cy="5675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Engineers can add and remove predicate expressions to be treated </a:t>
            </a:r>
          </a:p>
          <a:p>
            <a:pPr marL="12700" marR="427990" algn="just" rtl="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	as watches/break-points.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We generate watches/break-points in the following manner –</a:t>
            </a: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Expression is inserted into copy spec file as a guarantee.</a:t>
            </a: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New spec file is synthesized. All other constraints are removed by new translator prior to BDD generation to maximize performance.</a:t>
            </a: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BDD representing the watch/break-point is extracted.</a:t>
            </a: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Evaluation of watches/break-points in runtime is done by intersecting current state with extracted BDD.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This method ensures that the predicates “live” in the Symbolic Controller, and ensures robustness of parsing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02149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92843"/>
            <a:ext cx="742848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User-defined Predicates as Break-points and Watches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33400" y="1372453"/>
            <a:ext cx="8534400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Watches are evaluated every step, and colored red when value changes. 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Break-points are evaluated if they are enabled (via check-box), and colored green when satisfied. In ‘free’ walk, if walk depth is greater than 0, then the depth walk breaks as soon as an enabled break-point is satisfied.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Break-points can be the target of a reachability game.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Illegal predicate expressions evaluate to “N/A”.</a:t>
            </a:r>
          </a:p>
        </p:txBody>
      </p:sp>
    </p:spTree>
    <p:extLst>
      <p:ext uri="{BB962C8B-B14F-4D97-AF65-F5344CB8AC3E}">
        <p14:creationId xmlns:p14="http://schemas.microsoft.com/office/powerpoint/2010/main" val="61038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392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Table of Contents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303" y="1347723"/>
            <a:ext cx="8216697" cy="5357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Motivation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Goal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Overview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Choosing Variables (With Auto-Completion)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Enable/Disable Log Generation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Load and Walk on Log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Back-tracking on Walk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User-defined Predicates as Break-points and Watches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Reachability and Walk to User-defined Predicate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Persistence</a:t>
            </a:r>
          </a:p>
          <a:p>
            <a:pPr marL="355600" marR="427990" indent="-342900" algn="just" rtl="0"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Validation and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DD1FE46-24B6-4108-B008-A13745E2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463705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92843"/>
            <a:ext cx="7806438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User-defined Predicates as Break-points and Watches</a:t>
            </a:r>
            <a:endParaRPr b="1" spc="-5" dirty="0"/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DAFE8238-5727-4040-92B5-5F2B4FE19C25}"/>
              </a:ext>
            </a:extLst>
          </p:cNvPr>
          <p:cNvSpPr/>
          <p:nvPr/>
        </p:nvSpPr>
        <p:spPr>
          <a:xfrm>
            <a:off x="3505200" y="2171645"/>
            <a:ext cx="2133600" cy="228600"/>
          </a:xfrm>
          <a:prstGeom prst="wedgeRoundRectCallout">
            <a:avLst>
              <a:gd name="adj1" fmla="val 63451"/>
              <a:gd name="adj2" fmla="val -12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Invalid expression</a:t>
            </a:r>
            <a:endParaRPr lang="en-US" dirty="0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9146A28A-B8FF-4AB1-A747-67C326521BA5}"/>
              </a:ext>
            </a:extLst>
          </p:cNvPr>
          <p:cNvSpPr/>
          <p:nvPr/>
        </p:nvSpPr>
        <p:spPr>
          <a:xfrm>
            <a:off x="3525520" y="1437938"/>
            <a:ext cx="2133600" cy="228600"/>
          </a:xfrm>
          <a:prstGeom prst="wedgeRoundRectCallout">
            <a:avLst>
              <a:gd name="adj1" fmla="val 62498"/>
              <a:gd name="adj2" fmla="val 143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Valid expression</a:t>
            </a:r>
            <a:endParaRPr lang="en-US" dirty="0"/>
          </a:p>
        </p:txBody>
      </p:sp>
      <p:sp>
        <p:nvSpPr>
          <p:cNvPr id="22" name="בועת דיבור: מלבן עם פינות מעוגלות 21">
            <a:extLst>
              <a:ext uri="{FF2B5EF4-FFF2-40B4-BE49-F238E27FC236}">
                <a16:creationId xmlns:a16="http://schemas.microsoft.com/office/drawing/2014/main" id="{D294F70D-5F81-4357-91A0-2FB79D4F95BF}"/>
              </a:ext>
            </a:extLst>
          </p:cNvPr>
          <p:cNvSpPr/>
          <p:nvPr/>
        </p:nvSpPr>
        <p:spPr>
          <a:xfrm>
            <a:off x="6751955" y="4754439"/>
            <a:ext cx="2133600" cy="228600"/>
          </a:xfrm>
          <a:prstGeom prst="wedgeRoundRectCallout">
            <a:avLst>
              <a:gd name="adj1" fmla="val -41429"/>
              <a:gd name="adj2" fmla="val -159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Invalid expression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6FF59AB-8FBA-4A2A-9591-CD8B38462CA2}"/>
              </a:ext>
            </a:extLst>
          </p:cNvPr>
          <p:cNvSpPr/>
          <p:nvPr/>
        </p:nvSpPr>
        <p:spPr>
          <a:xfrm>
            <a:off x="5955030" y="1788795"/>
            <a:ext cx="6096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00E01BF-F30C-468D-87B3-987450C8683E}"/>
              </a:ext>
            </a:extLst>
          </p:cNvPr>
          <p:cNvSpPr/>
          <p:nvPr/>
        </p:nvSpPr>
        <p:spPr>
          <a:xfrm>
            <a:off x="210820" y="5151152"/>
            <a:ext cx="1762760" cy="163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A177BEF-CD57-4AB1-8437-5D9044DB582B}"/>
              </a:ext>
            </a:extLst>
          </p:cNvPr>
          <p:cNvSpPr/>
          <p:nvPr/>
        </p:nvSpPr>
        <p:spPr>
          <a:xfrm>
            <a:off x="6096000" y="4106242"/>
            <a:ext cx="609600" cy="13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7739E0F-2276-4022-8FE5-714AA15537DF}"/>
              </a:ext>
            </a:extLst>
          </p:cNvPr>
          <p:cNvSpPr/>
          <p:nvPr/>
        </p:nvSpPr>
        <p:spPr>
          <a:xfrm>
            <a:off x="6096000" y="3972892"/>
            <a:ext cx="1828800" cy="13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F10B14E-A50B-4A42-B7F5-E09597073B8B}"/>
              </a:ext>
            </a:extLst>
          </p:cNvPr>
          <p:cNvSpPr/>
          <p:nvPr/>
        </p:nvSpPr>
        <p:spPr>
          <a:xfrm>
            <a:off x="2809875" y="5544261"/>
            <a:ext cx="3368040" cy="85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Watch and enabled break-points evaluate correctly. Disabled break-point wasn’t evaluated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54F1EC2-CF1C-414C-B71C-24847B44937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133475" y="5325148"/>
            <a:ext cx="1676400" cy="64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69B3A072-6CCD-4EF6-B506-DB4600D2082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493895" y="1941195"/>
            <a:ext cx="1765935" cy="3603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57153EBB-55C7-46BF-8F2D-568D04E6967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177915" y="4374885"/>
            <a:ext cx="300990" cy="1596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בועת דיבור: מלבן עם פינות מעוגלות 34">
            <a:extLst>
              <a:ext uri="{FF2B5EF4-FFF2-40B4-BE49-F238E27FC236}">
                <a16:creationId xmlns:a16="http://schemas.microsoft.com/office/drawing/2014/main" id="{059ACAEB-44A7-4CE3-998F-4B31E0761DBF}"/>
              </a:ext>
            </a:extLst>
          </p:cNvPr>
          <p:cNvSpPr/>
          <p:nvPr/>
        </p:nvSpPr>
        <p:spPr>
          <a:xfrm>
            <a:off x="6652260" y="1252369"/>
            <a:ext cx="2133600" cy="228600"/>
          </a:xfrm>
          <a:prstGeom prst="wedgeRoundRectCallout">
            <a:avLst>
              <a:gd name="adj1" fmla="val 52022"/>
              <a:gd name="adj2" fmla="val 205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 changed </a:t>
            </a:r>
            <a:endParaRPr lang="en-US" dirty="0"/>
          </a:p>
        </p:txBody>
      </p:sp>
      <p:sp>
        <p:nvSpPr>
          <p:cNvPr id="42" name="בועת דיבור: מלבן עם פינות מעוגלות 41">
            <a:extLst>
              <a:ext uri="{FF2B5EF4-FFF2-40B4-BE49-F238E27FC236}">
                <a16:creationId xmlns:a16="http://schemas.microsoft.com/office/drawing/2014/main" id="{999DC413-96E4-489F-B817-E225F9E55E15}"/>
              </a:ext>
            </a:extLst>
          </p:cNvPr>
          <p:cNvSpPr/>
          <p:nvPr/>
        </p:nvSpPr>
        <p:spPr>
          <a:xfrm>
            <a:off x="6576060" y="3082069"/>
            <a:ext cx="2286000" cy="342901"/>
          </a:xfrm>
          <a:prstGeom prst="wedgeRoundRectCallout">
            <a:avLst>
              <a:gd name="adj1" fmla="val 43015"/>
              <a:gd name="adj2" fmla="val 2348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Break-points satisfied</a:t>
            </a:r>
            <a:endParaRPr lang="en-US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69EE118A-AB9E-4CB3-B132-40B2D4D2A9A2}"/>
              </a:ext>
            </a:extLst>
          </p:cNvPr>
          <p:cNvSpPr/>
          <p:nvPr/>
        </p:nvSpPr>
        <p:spPr>
          <a:xfrm>
            <a:off x="6096000" y="4239592"/>
            <a:ext cx="609600" cy="13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92843"/>
            <a:ext cx="76962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Reachability and Walk to User-defined Predicate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295400"/>
            <a:ext cx="8915400" cy="56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Engineers can play the reachability game to any break-point. Upon success, the user can choose to ‘Reachability Walk’ on the calculated steps to the break-point (highlighted in yellow).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Similarly to ‘Log Walk’ mode, while in ‘Reachability Walk’, users will traverse states on route until reaching the break-point or actively pushing a button.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In ‘Log Walk’, reachability is played exclusively on logged states.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Upon exiting the mode, the users will be presented with all possible steps from the current state.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Users can skip to end of route via designated button.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‘Reachability Walk’ mode is indicated by a red/green indicator.</a:t>
            </a:r>
          </a:p>
        </p:txBody>
      </p:sp>
    </p:spTree>
    <p:extLst>
      <p:ext uri="{BB962C8B-B14F-4D97-AF65-F5344CB8AC3E}">
        <p14:creationId xmlns:p14="http://schemas.microsoft.com/office/powerpoint/2010/main" val="31852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0B473D83-2F96-4E45-8744-577DDD47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238"/>
            <a:ext cx="9144000" cy="462670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92843"/>
            <a:ext cx="7806438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Example: Reachability and Walk to User-defined Predicate</a:t>
            </a:r>
            <a:endParaRPr b="1" spc="-5" dirty="0"/>
          </a:p>
        </p:txBody>
      </p:sp>
      <p:sp>
        <p:nvSpPr>
          <p:cNvPr id="22" name="בועת דיבור: מלבן עם פינות מעוגלות 21">
            <a:extLst>
              <a:ext uri="{FF2B5EF4-FFF2-40B4-BE49-F238E27FC236}">
                <a16:creationId xmlns:a16="http://schemas.microsoft.com/office/drawing/2014/main" id="{D294F70D-5F81-4357-91A0-2FB79D4F95BF}"/>
              </a:ext>
            </a:extLst>
          </p:cNvPr>
          <p:cNvSpPr/>
          <p:nvPr/>
        </p:nvSpPr>
        <p:spPr>
          <a:xfrm>
            <a:off x="6758006" y="4459057"/>
            <a:ext cx="2285999" cy="495743"/>
          </a:xfrm>
          <a:prstGeom prst="wedgeRoundRectCallout">
            <a:avLst>
              <a:gd name="adj1" fmla="val -35307"/>
              <a:gd name="adj2" fmla="val -110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Target break-point highlighted in yellow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6FF59AB-8FBA-4A2A-9591-CD8B38462CA2}"/>
              </a:ext>
            </a:extLst>
          </p:cNvPr>
          <p:cNvSpPr/>
          <p:nvPr/>
        </p:nvSpPr>
        <p:spPr>
          <a:xfrm>
            <a:off x="5958840" y="1805940"/>
            <a:ext cx="6096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F10B14E-A50B-4A42-B7F5-E09597073B8B}"/>
              </a:ext>
            </a:extLst>
          </p:cNvPr>
          <p:cNvSpPr/>
          <p:nvPr/>
        </p:nvSpPr>
        <p:spPr>
          <a:xfrm>
            <a:off x="6387621" y="2551430"/>
            <a:ext cx="2205990" cy="528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Break-point isn’t satisfied at this state</a:t>
            </a:r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69B3A072-6CCD-4EF6-B506-DB4600D2082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387621" y="2003359"/>
            <a:ext cx="1102995" cy="548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57153EBB-55C7-46BF-8F2D-568D04E6967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58006" y="3079834"/>
            <a:ext cx="732610" cy="1082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בועת דיבור: מלבן עם פינות מעוגלות 45">
            <a:extLst>
              <a:ext uri="{FF2B5EF4-FFF2-40B4-BE49-F238E27FC236}">
                <a16:creationId xmlns:a16="http://schemas.microsoft.com/office/drawing/2014/main" id="{F6181D72-5843-4B60-B74A-2298DA281F85}"/>
              </a:ext>
            </a:extLst>
          </p:cNvPr>
          <p:cNvSpPr/>
          <p:nvPr/>
        </p:nvSpPr>
        <p:spPr>
          <a:xfrm>
            <a:off x="6477000" y="6286084"/>
            <a:ext cx="2413000" cy="348296"/>
          </a:xfrm>
          <a:prstGeom prst="wedgeRoundRectCallout">
            <a:avLst>
              <a:gd name="adj1" fmla="val 3426"/>
              <a:gd name="adj2" fmla="val -183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Exit reachability mode</a:t>
            </a:r>
            <a:endParaRPr lang="en-US" dirty="0"/>
          </a:p>
        </p:txBody>
      </p:sp>
      <p:sp>
        <p:nvSpPr>
          <p:cNvPr id="31" name="בועת דיבור: מלבן עם פינות מעוגלות 30">
            <a:extLst>
              <a:ext uri="{FF2B5EF4-FFF2-40B4-BE49-F238E27FC236}">
                <a16:creationId xmlns:a16="http://schemas.microsoft.com/office/drawing/2014/main" id="{71580EB0-5358-44A9-957F-769D1A4FDAF3}"/>
              </a:ext>
            </a:extLst>
          </p:cNvPr>
          <p:cNvSpPr/>
          <p:nvPr/>
        </p:nvSpPr>
        <p:spPr>
          <a:xfrm>
            <a:off x="2286000" y="5305762"/>
            <a:ext cx="2413000" cy="605134"/>
          </a:xfrm>
          <a:prstGeom prst="wedgeRoundRectCallout">
            <a:avLst>
              <a:gd name="adj1" fmla="val -50709"/>
              <a:gd name="adj2" fmla="val 79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Skip to end of route (break-point satisfied)</a:t>
            </a:r>
            <a:endParaRPr lang="en-US" dirty="0"/>
          </a:p>
        </p:txBody>
      </p:sp>
      <p:sp>
        <p:nvSpPr>
          <p:cNvPr id="34" name="בועת דיבור: מלבן עם פינות מעוגלות 33">
            <a:extLst>
              <a:ext uri="{FF2B5EF4-FFF2-40B4-BE49-F238E27FC236}">
                <a16:creationId xmlns:a16="http://schemas.microsoft.com/office/drawing/2014/main" id="{370C76E4-F009-497E-B907-AE2F7A1C76E4}"/>
              </a:ext>
            </a:extLst>
          </p:cNvPr>
          <p:cNvSpPr/>
          <p:nvPr/>
        </p:nvSpPr>
        <p:spPr>
          <a:xfrm>
            <a:off x="1143000" y="1882140"/>
            <a:ext cx="2133600" cy="228600"/>
          </a:xfrm>
          <a:prstGeom prst="wedgeRoundRectCallout">
            <a:avLst>
              <a:gd name="adj1" fmla="val -52262"/>
              <a:gd name="adj2" fmla="val 1074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Indicator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9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6437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Persistence (User Preferences)</a:t>
            </a:r>
            <a:endParaRPr b="1" spc="-5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D6A2FDC-C9FF-4A49-8692-58C92F2B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8138535" cy="41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5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6437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Persistence (Specification Properties)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303" y="1366520"/>
            <a:ext cx="8216697" cy="1606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User-defined predicates are saved as resources per Spectra specification. These are translated to watches and break-points at RCW start-up.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43AE48B-4650-489D-B18F-EEB065B8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04" y="4962352"/>
            <a:ext cx="4474991" cy="150296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4E24FAA-D4FF-4DD8-B95C-22D1BD75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51" y="3250806"/>
            <a:ext cx="3914697" cy="1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4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4990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Validation and Evaluation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33400" y="1366520"/>
            <a:ext cx="8610600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Proving correctness of the RCW was challenging, as it is a GUI-centric application.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As such, we manually tested the RCW extensively on many specifications from the repository (SYNTECH17, SYNTECH15, tutorials and others).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Aside from manual testing, we composed a variety of unit-tests to validate the correctness of our logic and utility of major features.</a:t>
            </a:r>
          </a:p>
        </p:txBody>
      </p:sp>
    </p:spTree>
    <p:extLst>
      <p:ext uri="{BB962C8B-B14F-4D97-AF65-F5344CB8AC3E}">
        <p14:creationId xmlns:p14="http://schemas.microsoft.com/office/powerpoint/2010/main" val="32307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4990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Validation and Evaluation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95400"/>
            <a:ext cx="9144000" cy="5629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Arial"/>
                <a:cs typeface="Arial"/>
              </a:rPr>
              <a:t>Unit Tests</a:t>
            </a:r>
            <a:endParaRPr lang="en-US" sz="2400" spc="-5" dirty="0">
              <a:latin typeface="Arial"/>
              <a:cs typeface="Arial"/>
            </a:endParaRP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Basic –</a:t>
            </a: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createRichContTest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Test creation of Rich Symbolic Walker using different specs.</a:t>
            </a:r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doStepsTest</a:t>
            </a:r>
            <a: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 Test that steps are done without errors (on different specs).</a:t>
            </a:r>
            <a:endParaRPr lang="en-US" sz="2400" spc="-5" dirty="0">
              <a:latin typeface="Arial"/>
              <a:cs typeface="Arial"/>
            </a:endParaRPr>
          </a:p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Log generation –</a:t>
            </a: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en-US" sz="2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logNoOfLinesTest</a:t>
            </a:r>
            <a: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Tests that logger saves 500 + 1 states for 1000 steps made.</a:t>
            </a:r>
            <a:endParaRPr lang="en-US" sz="2400" spc="-5" dirty="0">
              <a:latin typeface="Arial"/>
              <a:cs typeface="Arial"/>
            </a:endParaRP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359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4990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Validation and Evaluation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304800" y="1295400"/>
            <a:ext cx="9829800" cy="56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427990" lvl="1" indent="-342900" algn="l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Load and walk on log -</a:t>
            </a:r>
          </a:p>
          <a:p>
            <a:pPr marL="1270000" marR="427990" lvl="2" indent="-342900" algn="l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altLang="en-US" sz="2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validateMatchStatesAfterLoadLog</a:t>
            </a:r>
            <a:r>
              <a:rPr lang="en-US" altLang="en-US" sz="2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Tests that the steps available after 1,000 steps are identical to the steps available after reaching the end of the log that was generated from that walk.</a:t>
            </a:r>
            <a:endParaRPr lang="en-US" sz="2200" spc="-5" dirty="0">
              <a:latin typeface="Arial"/>
              <a:cs typeface="Arial"/>
            </a:endParaRPr>
          </a:p>
          <a:p>
            <a:pPr marL="812800" marR="427990" lvl="1" indent="-342900" algn="l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Back-tracking on walk –</a:t>
            </a:r>
          </a:p>
          <a:p>
            <a:pPr marL="1270000" marR="427990" lvl="2" indent="-342900" algn="l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en-US" sz="2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stepBackCorrectness</a:t>
            </a:r>
            <a:r>
              <a:rPr lang="en-US" altLang="en-US" sz="2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 that back-tracking restores previous states correctly.</a:t>
            </a:r>
          </a:p>
          <a:p>
            <a:pPr marL="812800" marR="427990" lvl="1" indent="-342900" algn="l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Break-points and watches –</a:t>
            </a:r>
          </a:p>
          <a:p>
            <a:pPr marL="1270000" marR="427990" lvl="2" indent="-342900" algn="l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altLang="en-US" sz="2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createBpOrWatchTest</a:t>
            </a:r>
            <a:r>
              <a:rPr lang="en-US" altLang="en-US" sz="2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Tests creation of new watch\breakpoints using predicate expressions corresponding to spec file. Also validates that bad expressions do not return a BDD.</a:t>
            </a:r>
            <a:endParaRPr lang="en-US" sz="22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2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4990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Validation and Evaluation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95400"/>
            <a:ext cx="9144000" cy="5801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427990" lvl="1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Reachability -</a:t>
            </a: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"/>
                <a:cs typeface="Arial"/>
              </a:rPr>
              <a:t>testReachabilityRoute</a:t>
            </a:r>
            <a:r>
              <a:rPr lang="en-US" sz="2400" spc="-5" dirty="0">
                <a:latin typeface="Arial"/>
                <a:cs typeface="Arial"/>
              </a:rPr>
              <a:t> - Tests that reachability finds a route to a valid state (break-point).</a:t>
            </a: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"/>
                <a:cs typeface="Arial"/>
              </a:rPr>
              <a:t>testReachabilityNoRoute</a:t>
            </a:r>
            <a:r>
              <a:rPr lang="en-US" sz="2400" spc="-5" dirty="0">
                <a:latin typeface="Arial"/>
                <a:cs typeface="Arial"/>
              </a:rPr>
              <a:t> - Tests that reachability doesn't find a route to an invalid state.</a:t>
            </a: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"/>
                <a:cs typeface="Arial"/>
              </a:rPr>
              <a:t>testReachabilityNoRouteOnLog</a:t>
            </a:r>
            <a:r>
              <a:rPr lang="en-US" sz="2400" spc="-5" dirty="0">
                <a:latin typeface="Arial"/>
                <a:cs typeface="Arial"/>
              </a:rPr>
              <a:t> - Tests that reachability doesn't find a route to an invalid state in ‘Log Walk’.</a:t>
            </a:r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"/>
                <a:cs typeface="Arial"/>
              </a:rPr>
              <a:t>testReachabilityRouteOnLog</a:t>
            </a:r>
            <a:r>
              <a:rPr lang="en-US" sz="2400" spc="-5" dirty="0">
                <a:latin typeface="Arial"/>
                <a:cs typeface="Arial"/>
              </a:rPr>
              <a:t>  - Tests that reachability finds a route to a valid logged state in ‘Log Walk’.</a:t>
            </a:r>
            <a:b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800" dirty="0"/>
          </a:p>
          <a:p>
            <a:pPr marL="1270000" marR="427990" lvl="2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72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4990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Validation and Evaluation</a:t>
            </a:r>
            <a:endParaRPr b="1" spc="-5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8123C6A-03B1-4BAC-8DE3-0C57D854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64691"/>
            <a:ext cx="5334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392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Motivation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303" y="1366520"/>
            <a:ext cx="8369097" cy="5024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Engineers need a tool to explore the Symbolic Controller produced by the synthesizer. 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The currently implemented Controller Walker lacks functionality and is of limited use.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This demands development of a Rich Controller Walker (RCW) that supports the basic functions of the Controller Walker as well as advanced features (</a:t>
            </a:r>
            <a:r>
              <a:rPr lang="en-US" sz="2400" spc="-5" dirty="0" err="1">
                <a:latin typeface="Arial"/>
                <a:cs typeface="Arial"/>
              </a:rPr>
              <a:t>e.g</a:t>
            </a:r>
            <a:r>
              <a:rPr lang="en-US" sz="2400" spc="-5" dirty="0">
                <a:latin typeface="Arial"/>
                <a:cs typeface="Arial"/>
              </a:rPr>
              <a:t> logging, back-tracking and real-time predicate evaluation).</a:t>
            </a:r>
          </a:p>
        </p:txBody>
      </p:sp>
    </p:spTree>
    <p:extLst>
      <p:ext uri="{BB962C8B-B14F-4D97-AF65-F5344CB8AC3E}">
        <p14:creationId xmlns:p14="http://schemas.microsoft.com/office/powerpoint/2010/main" val="1625970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4990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Validation and Evaluation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95400"/>
            <a:ext cx="9144000" cy="4955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427990" lvl="1" indent="-342900" algn="l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after experimenting on many specifications, we find that the RCW is a powerful tool that allows the engineer to freely explore the synthesized controller, while offering vital insight that was not available in the original Controller Walker. </a:t>
            </a:r>
          </a:p>
          <a:p>
            <a:pPr marL="812800" marR="427990" lvl="1" indent="-342900" algn="l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implementation performed well under heavy loads (exploring complex specifications). </a:t>
            </a:r>
          </a:p>
          <a:p>
            <a:pPr marL="812800" marR="427990" lvl="1" indent="-342900" algn="l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believe the RCW will encourage development of more robust and correct specifications in SPECTRA.</a:t>
            </a:r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5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392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Goal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303" y="1366520"/>
            <a:ext cx="8216697" cy="4521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Design and implement a rich and useful rich symbolic controller walker, which includes the following functions:</a:t>
            </a:r>
          </a:p>
          <a:p>
            <a:pPr marL="812800" lvl="1" indent="-342900" algn="just" rtl="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Choose variables to set with auto-completion.</a:t>
            </a:r>
          </a:p>
          <a:p>
            <a:pPr marL="812800" lvl="1" indent="-342900" algn="just" rtl="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Enable/Disable log generation. </a:t>
            </a:r>
          </a:p>
          <a:p>
            <a:pPr marL="812800" lvl="1" indent="-342900" algn="just" rtl="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Load and walk on log.</a:t>
            </a:r>
          </a:p>
          <a:p>
            <a:pPr marL="812800" lvl="1" indent="-342900" algn="just" rtl="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Back-tracking on walk to explore alternatives.</a:t>
            </a:r>
          </a:p>
          <a:p>
            <a:pPr marL="812800" lvl="1" indent="-342900" algn="just" rtl="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User-defined predicates as break points and watches.</a:t>
            </a:r>
          </a:p>
          <a:p>
            <a:pPr marL="812800" lvl="1" indent="-342900" algn="just" rtl="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Reachability and walk to user-defined predicate.</a:t>
            </a:r>
          </a:p>
        </p:txBody>
      </p:sp>
    </p:spTree>
    <p:extLst>
      <p:ext uri="{BB962C8B-B14F-4D97-AF65-F5344CB8AC3E}">
        <p14:creationId xmlns:p14="http://schemas.microsoft.com/office/powerpoint/2010/main" val="91231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תמונה 19">
            <a:extLst>
              <a:ext uri="{FF2B5EF4-FFF2-40B4-BE49-F238E27FC236}">
                <a16:creationId xmlns:a16="http://schemas.microsoft.com/office/drawing/2014/main" id="{80162797-65EB-4BBB-B191-B4BAF461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633"/>
            <a:ext cx="9144000" cy="545662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392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Overview (GUI)</a:t>
            </a:r>
            <a:endParaRPr b="1" spc="-5" dirty="0"/>
          </a:p>
        </p:txBody>
      </p:sp>
      <p:sp>
        <p:nvSpPr>
          <p:cNvPr id="6" name="בועת דיבור: מלבן עם פינות מעוגלות 5">
            <a:extLst>
              <a:ext uri="{FF2B5EF4-FFF2-40B4-BE49-F238E27FC236}">
                <a16:creationId xmlns:a16="http://schemas.microsoft.com/office/drawing/2014/main" id="{721A7866-585F-4E0C-9322-373D5673EA3C}"/>
              </a:ext>
            </a:extLst>
          </p:cNvPr>
          <p:cNvSpPr/>
          <p:nvPr/>
        </p:nvSpPr>
        <p:spPr>
          <a:xfrm>
            <a:off x="1524000" y="2281382"/>
            <a:ext cx="2209800" cy="149222"/>
          </a:xfrm>
          <a:prstGeom prst="wedgeRoundRectCallout">
            <a:avLst>
              <a:gd name="adj1" fmla="val -67765"/>
              <a:gd name="adj2" fmla="val -61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Log/Reachability walk indicators</a:t>
            </a:r>
            <a:endParaRPr lang="en-US" sz="1200" dirty="0"/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9C1CAF62-42B4-4008-BDC0-1F237A51C70E}"/>
              </a:ext>
            </a:extLst>
          </p:cNvPr>
          <p:cNvSpPr/>
          <p:nvPr/>
        </p:nvSpPr>
        <p:spPr>
          <a:xfrm>
            <a:off x="2743200" y="4917547"/>
            <a:ext cx="1732978" cy="400510"/>
          </a:xfrm>
          <a:prstGeom prst="wedgeRoundRectCallout">
            <a:avLst>
              <a:gd name="adj1" fmla="val -26755"/>
              <a:gd name="adj2" fmla="val 91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Steps/states traversed</a:t>
            </a:r>
            <a:endParaRPr lang="en-US" sz="1400" dirty="0"/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CF1E23E8-AD11-4FE4-9AAA-E86F98FA0BA6}"/>
              </a:ext>
            </a:extLst>
          </p:cNvPr>
          <p:cNvSpPr/>
          <p:nvPr/>
        </p:nvSpPr>
        <p:spPr>
          <a:xfrm>
            <a:off x="1128904" y="3467423"/>
            <a:ext cx="2494978" cy="413304"/>
          </a:xfrm>
          <a:prstGeom prst="wedgeRoundRectCallout">
            <a:avLst>
              <a:gd name="adj1" fmla="val -35653"/>
              <a:gd name="adj2" fmla="val -1098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Possible next steps/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Current state (log/reachability)</a:t>
            </a:r>
            <a:endParaRPr lang="en-US" sz="1400" dirty="0"/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6A97F18D-D5EC-497A-89EA-DD2F7BB5C2A5}"/>
              </a:ext>
            </a:extLst>
          </p:cNvPr>
          <p:cNvSpPr/>
          <p:nvPr/>
        </p:nvSpPr>
        <p:spPr>
          <a:xfrm>
            <a:off x="2534222" y="1464880"/>
            <a:ext cx="2610422" cy="170143"/>
          </a:xfrm>
          <a:prstGeom prst="wedgeRoundRectCallout">
            <a:avLst>
              <a:gd name="adj1" fmla="val -44982"/>
              <a:gd name="adj2" fmla="val 104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Add/remove/clear variable filters</a:t>
            </a: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405BC091-2B5B-436F-AB63-430D456199B7}"/>
              </a:ext>
            </a:extLst>
          </p:cNvPr>
          <p:cNvSpPr/>
          <p:nvPr/>
        </p:nvSpPr>
        <p:spPr>
          <a:xfrm>
            <a:off x="304800" y="1489815"/>
            <a:ext cx="2057880" cy="149222"/>
          </a:xfrm>
          <a:prstGeom prst="wedgeRoundRectCallout">
            <a:avLst>
              <a:gd name="adj1" fmla="val -32987"/>
              <a:gd name="adj2" fmla="val 162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</a:t>
            </a:r>
            <a:r>
              <a:rPr lang="en-US" sz="1200" dirty="0" err="1"/>
              <a:t>var</a:t>
            </a:r>
            <a:r>
              <a:rPr lang="en-US" sz="1200" dirty="0"/>
              <a:t> w/auto-complete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384DEC66-A2DF-43A0-AD81-D4A9CC8EED8E}"/>
              </a:ext>
            </a:extLst>
          </p:cNvPr>
          <p:cNvSpPr/>
          <p:nvPr/>
        </p:nvSpPr>
        <p:spPr>
          <a:xfrm>
            <a:off x="990600" y="1961310"/>
            <a:ext cx="1372080" cy="163916"/>
          </a:xfrm>
          <a:prstGeom prst="wedgeRoundRectCallout">
            <a:avLst>
              <a:gd name="adj1" fmla="val -76300"/>
              <a:gd name="adj2" fmla="val -14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List of active filters</a:t>
            </a:r>
            <a:endParaRPr lang="en-US" sz="1200" dirty="0"/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42BBEADB-C2CA-4F1C-B78B-C96679DF2F05}"/>
              </a:ext>
            </a:extLst>
          </p:cNvPr>
          <p:cNvSpPr/>
          <p:nvPr/>
        </p:nvSpPr>
        <p:spPr>
          <a:xfrm>
            <a:off x="5390578" y="2834423"/>
            <a:ext cx="1467422" cy="151613"/>
          </a:xfrm>
          <a:prstGeom prst="wedgeRoundRectCallout">
            <a:avLst>
              <a:gd name="adj1" fmla="val 4304"/>
              <a:gd name="adj2" fmla="val -128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Watch predicate</a:t>
            </a:r>
            <a:endParaRPr lang="en-US" sz="1400" dirty="0"/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53C7B7C3-6A5D-4198-AF70-7BBCB7BCDA62}"/>
              </a:ext>
            </a:extLst>
          </p:cNvPr>
          <p:cNvSpPr/>
          <p:nvPr/>
        </p:nvSpPr>
        <p:spPr>
          <a:xfrm>
            <a:off x="7490460" y="2998906"/>
            <a:ext cx="1467422" cy="201377"/>
          </a:xfrm>
          <a:prstGeom prst="wedgeRoundRectCallout">
            <a:avLst>
              <a:gd name="adj1" fmla="val 42211"/>
              <a:gd name="adj2" fmla="val -178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Watch value</a:t>
            </a:r>
            <a:endParaRPr lang="en-US" sz="1400" dirty="0"/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F811793B-B7D6-4F9F-83BE-794A83685E04}"/>
              </a:ext>
            </a:extLst>
          </p:cNvPr>
          <p:cNvSpPr/>
          <p:nvPr/>
        </p:nvSpPr>
        <p:spPr>
          <a:xfrm>
            <a:off x="2438400" y="4137089"/>
            <a:ext cx="2037778" cy="557238"/>
          </a:xfrm>
          <a:prstGeom prst="wedgeRoundRectCallout">
            <a:avLst>
              <a:gd name="adj1" fmla="val 57729"/>
              <a:gd name="adj2" fmla="val 17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Load more steps if they exceed the user-defined alt. step count</a:t>
            </a:r>
            <a:endParaRPr lang="en-US" sz="1400" dirty="0"/>
          </a:p>
        </p:txBody>
      </p:sp>
      <p:sp>
        <p:nvSpPr>
          <p:cNvPr id="22" name="בועת דיבור: מלבן עם פינות מעוגלות 21">
            <a:extLst>
              <a:ext uri="{FF2B5EF4-FFF2-40B4-BE49-F238E27FC236}">
                <a16:creationId xmlns:a16="http://schemas.microsoft.com/office/drawing/2014/main" id="{A7A703B3-42E8-452B-A112-E5451D9E0CF3}"/>
              </a:ext>
            </a:extLst>
          </p:cNvPr>
          <p:cNvSpPr/>
          <p:nvPr/>
        </p:nvSpPr>
        <p:spPr>
          <a:xfrm>
            <a:off x="7086600" y="3935712"/>
            <a:ext cx="1600200" cy="201377"/>
          </a:xfrm>
          <a:prstGeom prst="wedgeRoundRectCallout">
            <a:avLst>
              <a:gd name="adj1" fmla="val -111642"/>
              <a:gd name="adj2" fmla="val -64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Add/remove watch</a:t>
            </a:r>
            <a:endParaRPr lang="en-US" sz="1400" dirty="0"/>
          </a:p>
        </p:txBody>
      </p:sp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D5EB2DA7-2914-4615-A8AB-1310DD8FBE9F}"/>
              </a:ext>
            </a:extLst>
          </p:cNvPr>
          <p:cNvSpPr/>
          <p:nvPr/>
        </p:nvSpPr>
        <p:spPr>
          <a:xfrm>
            <a:off x="6801422" y="4973206"/>
            <a:ext cx="1799464" cy="201377"/>
          </a:xfrm>
          <a:prstGeom prst="wedgeRoundRectCallout">
            <a:avLst>
              <a:gd name="adj1" fmla="val -37618"/>
              <a:gd name="adj2" fmla="val -125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Break-point predicate</a:t>
            </a:r>
            <a:endParaRPr lang="en-US" sz="1400" dirty="0"/>
          </a:p>
        </p:txBody>
      </p:sp>
      <p:sp>
        <p:nvSpPr>
          <p:cNvPr id="24" name="בועת דיבור: מלבן עם פינות מעוגלות 23">
            <a:extLst>
              <a:ext uri="{FF2B5EF4-FFF2-40B4-BE49-F238E27FC236}">
                <a16:creationId xmlns:a16="http://schemas.microsoft.com/office/drawing/2014/main" id="{539DA52E-65BC-4BC5-B488-4A928A503BF9}"/>
              </a:ext>
            </a:extLst>
          </p:cNvPr>
          <p:cNvSpPr/>
          <p:nvPr/>
        </p:nvSpPr>
        <p:spPr>
          <a:xfrm>
            <a:off x="4634579" y="5073894"/>
            <a:ext cx="1799464" cy="391139"/>
          </a:xfrm>
          <a:prstGeom prst="wedgeRoundRectCallout">
            <a:avLst>
              <a:gd name="adj1" fmla="val 5998"/>
              <a:gd name="adj2" fmla="val -115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Break-point enable/disable</a:t>
            </a:r>
            <a:endParaRPr lang="en-US" sz="1400" dirty="0"/>
          </a:p>
        </p:txBody>
      </p:sp>
      <p:sp>
        <p:nvSpPr>
          <p:cNvPr id="25" name="בועת דיבור: מלבן עם פינות מעוגלות 24">
            <a:extLst>
              <a:ext uri="{FF2B5EF4-FFF2-40B4-BE49-F238E27FC236}">
                <a16:creationId xmlns:a16="http://schemas.microsoft.com/office/drawing/2014/main" id="{B803252F-49C0-4FF0-B0B9-B6B538F7C755}"/>
              </a:ext>
            </a:extLst>
          </p:cNvPr>
          <p:cNvSpPr/>
          <p:nvPr/>
        </p:nvSpPr>
        <p:spPr>
          <a:xfrm>
            <a:off x="6858000" y="5326984"/>
            <a:ext cx="2137982" cy="595250"/>
          </a:xfrm>
          <a:prstGeom prst="wedgeRoundRectCallout">
            <a:avLst>
              <a:gd name="adj1" fmla="val -26523"/>
              <a:gd name="adj2" fmla="val 741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Checks reachability to break-point/Exits reachability mode</a:t>
            </a:r>
            <a:endParaRPr lang="en-US" sz="1400" dirty="0"/>
          </a:p>
        </p:txBody>
      </p:sp>
      <p:sp>
        <p:nvSpPr>
          <p:cNvPr id="26" name="בועת דיבור: מלבן עם פינות מעוגלות 25">
            <a:extLst>
              <a:ext uri="{FF2B5EF4-FFF2-40B4-BE49-F238E27FC236}">
                <a16:creationId xmlns:a16="http://schemas.microsoft.com/office/drawing/2014/main" id="{06DDA17C-3E97-4008-B4B8-BCE94D03E5CC}"/>
              </a:ext>
            </a:extLst>
          </p:cNvPr>
          <p:cNvSpPr/>
          <p:nvPr/>
        </p:nvSpPr>
        <p:spPr>
          <a:xfrm>
            <a:off x="4244912" y="6431538"/>
            <a:ext cx="1799464" cy="170143"/>
          </a:xfrm>
          <a:prstGeom prst="wedgeRoundRectCallout">
            <a:avLst>
              <a:gd name="adj1" fmla="val 58267"/>
              <a:gd name="adj2" fmla="val -176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Add/remove break-point</a:t>
            </a:r>
            <a:endParaRPr lang="en-US" sz="1200" dirty="0"/>
          </a:p>
        </p:txBody>
      </p:sp>
      <p:sp>
        <p:nvSpPr>
          <p:cNvPr id="27" name="בועת דיבור: מלבן עם פינות מעוגלות 26">
            <a:extLst>
              <a:ext uri="{FF2B5EF4-FFF2-40B4-BE49-F238E27FC236}">
                <a16:creationId xmlns:a16="http://schemas.microsoft.com/office/drawing/2014/main" id="{3C4A98AC-D824-4F7E-920A-96EF692BF0E6}"/>
              </a:ext>
            </a:extLst>
          </p:cNvPr>
          <p:cNvSpPr/>
          <p:nvPr/>
        </p:nvSpPr>
        <p:spPr>
          <a:xfrm>
            <a:off x="2557557" y="5982273"/>
            <a:ext cx="1576865" cy="140794"/>
          </a:xfrm>
          <a:prstGeom prst="wedgeRoundRectCallout">
            <a:avLst>
              <a:gd name="adj1" fmla="val -60628"/>
              <a:gd name="adj2" fmla="val 51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Generated log’s name</a:t>
            </a:r>
            <a:endParaRPr lang="en-US" sz="1200" dirty="0"/>
          </a:p>
        </p:txBody>
      </p:sp>
      <p:sp>
        <p:nvSpPr>
          <p:cNvPr id="28" name="בועת דיבור: מלבן עם פינות מעוגלות 27">
            <a:extLst>
              <a:ext uri="{FF2B5EF4-FFF2-40B4-BE49-F238E27FC236}">
                <a16:creationId xmlns:a16="http://schemas.microsoft.com/office/drawing/2014/main" id="{132217F0-D843-4168-B687-15AFE83C6CA1}"/>
              </a:ext>
            </a:extLst>
          </p:cNvPr>
          <p:cNvSpPr/>
          <p:nvPr/>
        </p:nvSpPr>
        <p:spPr>
          <a:xfrm>
            <a:off x="762000" y="5700375"/>
            <a:ext cx="2209800" cy="176656"/>
          </a:xfrm>
          <a:prstGeom prst="wedgeRoundRectCallout">
            <a:avLst>
              <a:gd name="adj1" fmla="val -51200"/>
              <a:gd name="adj2" fmla="val 135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 generation enable/disable</a:t>
            </a:r>
            <a:endParaRPr lang="en-US" sz="1200" dirty="0"/>
          </a:p>
        </p:txBody>
      </p:sp>
      <p:sp>
        <p:nvSpPr>
          <p:cNvPr id="29" name="בועת דיבור: מלבן עם פינות מעוגלות 28">
            <a:extLst>
              <a:ext uri="{FF2B5EF4-FFF2-40B4-BE49-F238E27FC236}">
                <a16:creationId xmlns:a16="http://schemas.microsoft.com/office/drawing/2014/main" id="{7317A102-768D-4657-AA77-EF7B910802F7}"/>
              </a:ext>
            </a:extLst>
          </p:cNvPr>
          <p:cNvSpPr/>
          <p:nvPr/>
        </p:nvSpPr>
        <p:spPr>
          <a:xfrm>
            <a:off x="75835" y="6604259"/>
            <a:ext cx="1752965" cy="196901"/>
          </a:xfrm>
          <a:prstGeom prst="wedgeRoundRectCallout">
            <a:avLst>
              <a:gd name="adj1" fmla="val -29953"/>
              <a:gd name="adj2" fmla="val -85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Loads log/Exits Log Walk</a:t>
            </a:r>
            <a:endParaRPr lang="en-US" sz="1200" dirty="0"/>
          </a:p>
        </p:txBody>
      </p:sp>
      <p:sp>
        <p:nvSpPr>
          <p:cNvPr id="30" name="בועת דיבור: מלבן עם פינות מעוגלות 29">
            <a:extLst>
              <a:ext uri="{FF2B5EF4-FFF2-40B4-BE49-F238E27FC236}">
                <a16:creationId xmlns:a16="http://schemas.microsoft.com/office/drawing/2014/main" id="{E5F65845-6F9F-4373-A121-2E0390C05640}"/>
              </a:ext>
            </a:extLst>
          </p:cNvPr>
          <p:cNvSpPr/>
          <p:nvPr/>
        </p:nvSpPr>
        <p:spPr>
          <a:xfrm>
            <a:off x="2057400" y="6593813"/>
            <a:ext cx="1924622" cy="176655"/>
          </a:xfrm>
          <a:prstGeom prst="wedgeRoundRectCallout">
            <a:avLst>
              <a:gd name="adj1" fmla="val -69567"/>
              <a:gd name="adj2" fmla="val -91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Skips to start of loaded log</a:t>
            </a:r>
            <a:endParaRPr lang="en-US" sz="1200" dirty="0"/>
          </a:p>
        </p:txBody>
      </p:sp>
      <p:sp>
        <p:nvSpPr>
          <p:cNvPr id="31" name="בועת דיבור: מלבן עם פינות מעוגלות 30">
            <a:extLst>
              <a:ext uri="{FF2B5EF4-FFF2-40B4-BE49-F238E27FC236}">
                <a16:creationId xmlns:a16="http://schemas.microsoft.com/office/drawing/2014/main" id="{ABA194DE-6FDD-42EF-88E7-0D47B5B8618E}"/>
              </a:ext>
            </a:extLst>
          </p:cNvPr>
          <p:cNvSpPr/>
          <p:nvPr/>
        </p:nvSpPr>
        <p:spPr>
          <a:xfrm>
            <a:off x="2438400" y="6212566"/>
            <a:ext cx="1924622" cy="176655"/>
          </a:xfrm>
          <a:prstGeom prst="wedgeRoundRectCallout">
            <a:avLst>
              <a:gd name="adj1" fmla="val -64145"/>
              <a:gd name="adj2" fmla="val 56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Skips to end of log/route</a:t>
            </a:r>
            <a:endParaRPr lang="en-US" sz="1200" dirty="0"/>
          </a:p>
        </p:txBody>
      </p:sp>
      <p:sp>
        <p:nvSpPr>
          <p:cNvPr id="32" name="בועת דיבור: מלבן עם פינות מעוגלות 31">
            <a:extLst>
              <a:ext uri="{FF2B5EF4-FFF2-40B4-BE49-F238E27FC236}">
                <a16:creationId xmlns:a16="http://schemas.microsoft.com/office/drawing/2014/main" id="{E7F822D1-CDB6-4F1C-80B1-B75C6E6A2917}"/>
              </a:ext>
            </a:extLst>
          </p:cNvPr>
          <p:cNvSpPr/>
          <p:nvPr/>
        </p:nvSpPr>
        <p:spPr>
          <a:xfrm>
            <a:off x="5161980" y="6656973"/>
            <a:ext cx="1799464" cy="170143"/>
          </a:xfrm>
          <a:prstGeom prst="wedgeRoundRectCallout">
            <a:avLst>
              <a:gd name="adj1" fmla="val 17615"/>
              <a:gd name="adj2" fmla="val -114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Reset walk</a:t>
            </a:r>
            <a:endParaRPr lang="en-US" sz="1200" dirty="0"/>
          </a:p>
        </p:txBody>
      </p:sp>
      <p:sp>
        <p:nvSpPr>
          <p:cNvPr id="33" name="בועת דיבור: מלבן עם פינות מעוגלות 32">
            <a:extLst>
              <a:ext uri="{FF2B5EF4-FFF2-40B4-BE49-F238E27FC236}">
                <a16:creationId xmlns:a16="http://schemas.microsoft.com/office/drawing/2014/main" id="{856BEB7A-0676-4F11-933F-935FDF34AC14}"/>
              </a:ext>
            </a:extLst>
          </p:cNvPr>
          <p:cNvSpPr/>
          <p:nvPr/>
        </p:nvSpPr>
        <p:spPr>
          <a:xfrm>
            <a:off x="7158418" y="6650250"/>
            <a:ext cx="1799464" cy="170143"/>
          </a:xfrm>
          <a:prstGeom prst="wedgeRoundRectCallout">
            <a:avLst>
              <a:gd name="adj1" fmla="val -26883"/>
              <a:gd name="adj2" fmla="val -991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Next/previous step/state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69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392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Overview (UML)</a:t>
            </a:r>
            <a:endParaRPr b="1" spc="-5" dirty="0"/>
          </a:p>
        </p:txBody>
      </p:sp>
      <p:pic>
        <p:nvPicPr>
          <p:cNvPr id="2050" name="Picture 2" descr="https://lh3.googleusercontent.com/-7Y6bplBdZd0/WpsDP4MaGCI/AAAAAAAABAY/QtOhcgy49GAjRgpHW7_cXOFKtv5BdJXcQCL0BGAYYCw/h2531/2018-03-03.png">
            <a:extLst>
              <a:ext uri="{FF2B5EF4-FFF2-40B4-BE49-F238E27FC236}">
                <a16:creationId xmlns:a16="http://schemas.microsoft.com/office/drawing/2014/main" id="{106C51C1-274B-47F9-8432-98723207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46381"/>
            <a:ext cx="5410200" cy="559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6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192843"/>
            <a:ext cx="742848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Choosing Variables to Set (with Auto-Completion)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7201" y="1366520"/>
            <a:ext cx="8686800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Engineers can choose any variable available in the SPECTRA specification file, and set a value constraint.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The possible steps list is immediately filtered to display only the relevant steps.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It is possible to add more than one constraint to the filter. These are aggregated accordingly.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Constraints can be removed/cleared from filter at will.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Number of such constraints is unlimited.</a:t>
            </a:r>
          </a:p>
        </p:txBody>
      </p:sp>
    </p:spTree>
    <p:extLst>
      <p:ext uri="{BB962C8B-B14F-4D97-AF65-F5344CB8AC3E}">
        <p14:creationId xmlns:p14="http://schemas.microsoft.com/office/powerpoint/2010/main" val="140462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7806438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600" b="1" spc="-5" dirty="0"/>
              <a:t>Example: Choosing Variables to Set (with Auto-Completion)</a:t>
            </a:r>
            <a:endParaRPr sz="2600" b="1" spc="-5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B4460188-6ACB-478C-B73A-1DD904510FB0}"/>
              </a:ext>
            </a:extLst>
          </p:cNvPr>
          <p:cNvGrpSpPr/>
          <p:nvPr/>
        </p:nvGrpSpPr>
        <p:grpSpPr>
          <a:xfrm>
            <a:off x="154441" y="1259974"/>
            <a:ext cx="8486639" cy="2838450"/>
            <a:chOff x="154441" y="1259974"/>
            <a:chExt cx="8486639" cy="2838450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2E7C4D78-2846-4E03-9311-263B0F84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41" y="1259974"/>
              <a:ext cx="4227154" cy="2838450"/>
            </a:xfrm>
            <a:prstGeom prst="rect">
              <a:avLst/>
            </a:prstGeom>
          </p:spPr>
        </p:pic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71CBDFA1-1ED5-4934-AC9B-E7898CB3AD6C}"/>
                </a:ext>
              </a:extLst>
            </p:cNvPr>
            <p:cNvCxnSpPr>
              <a:cxnSpLocks/>
            </p:cNvCxnSpPr>
            <p:nvPr/>
          </p:nvCxnSpPr>
          <p:spPr>
            <a:xfrm>
              <a:off x="1428750" y="1445895"/>
              <a:ext cx="7212330" cy="611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C1207826-1EE7-41D5-8465-EC61F8BFE6A3}"/>
                </a:ext>
              </a:extLst>
            </p:cNvPr>
            <p:cNvCxnSpPr>
              <a:cxnSpLocks/>
            </p:cNvCxnSpPr>
            <p:nvPr/>
          </p:nvCxnSpPr>
          <p:spPr>
            <a:xfrm>
              <a:off x="201930" y="1645920"/>
              <a:ext cx="3994150" cy="16459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4F37822C-C4F1-4F16-B857-CB93F6F51CD1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" y="1447800"/>
              <a:ext cx="3996055" cy="601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EA9A23D7-0571-4B6B-B9CA-CE74FC49CB38}"/>
                </a:ext>
              </a:extLst>
            </p:cNvPr>
            <p:cNvCxnSpPr>
              <a:cxnSpLocks/>
            </p:cNvCxnSpPr>
            <p:nvPr/>
          </p:nvCxnSpPr>
          <p:spPr>
            <a:xfrm>
              <a:off x="1428750" y="1647825"/>
              <a:ext cx="7200375" cy="1641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191E3341-2532-4B70-9BB8-BE7F6EC04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638"/>
            <a:stretch/>
          </p:blipFill>
          <p:spPr>
            <a:xfrm>
              <a:off x="4204859" y="2068662"/>
              <a:ext cx="4424266" cy="122107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66D36BE6-2EF6-4056-A70C-7461177FE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535681"/>
            <a:ext cx="5286375" cy="2886075"/>
          </a:xfrm>
          <a:prstGeom prst="rect">
            <a:avLst/>
          </a:prstGeom>
        </p:spPr>
      </p:pic>
      <p:sp>
        <p:nvSpPr>
          <p:cNvPr id="29" name="בועת דיבור: מלבן עם פינות מעוגלות 28">
            <a:extLst>
              <a:ext uri="{FF2B5EF4-FFF2-40B4-BE49-F238E27FC236}">
                <a16:creationId xmlns:a16="http://schemas.microsoft.com/office/drawing/2014/main" id="{51742A0A-4397-49A5-8E53-41D1E1E5C123}"/>
              </a:ext>
            </a:extLst>
          </p:cNvPr>
          <p:cNvSpPr/>
          <p:nvPr/>
        </p:nvSpPr>
        <p:spPr>
          <a:xfrm>
            <a:off x="6705600" y="6251357"/>
            <a:ext cx="2133600" cy="409575"/>
          </a:xfrm>
          <a:prstGeom prst="wedgeRoundRectCallout">
            <a:avLst>
              <a:gd name="adj1" fmla="val -34205"/>
              <a:gd name="adj2" fmla="val -1567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Filtered step list</a:t>
            </a:r>
          </a:p>
        </p:txBody>
      </p:sp>
      <p:sp>
        <p:nvSpPr>
          <p:cNvPr id="30" name="בועת דיבור: מלבן עם פינות מעוגלות 29">
            <a:extLst>
              <a:ext uri="{FF2B5EF4-FFF2-40B4-BE49-F238E27FC236}">
                <a16:creationId xmlns:a16="http://schemas.microsoft.com/office/drawing/2014/main" id="{17C32394-E81E-4AFD-BE8C-D6EF9EB47F7B}"/>
              </a:ext>
            </a:extLst>
          </p:cNvPr>
          <p:cNvSpPr/>
          <p:nvPr/>
        </p:nvSpPr>
        <p:spPr>
          <a:xfrm>
            <a:off x="5715000" y="4483944"/>
            <a:ext cx="2133600" cy="409575"/>
          </a:xfrm>
          <a:prstGeom prst="wedgeRoundRectCallout">
            <a:avLst>
              <a:gd name="adj1" fmla="val -54730"/>
              <a:gd name="adj2" fmla="val -106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 Filters</a:t>
            </a:r>
          </a:p>
        </p:txBody>
      </p:sp>
      <p:sp>
        <p:nvSpPr>
          <p:cNvPr id="31" name="בועת דיבור: מלבן עם פינות מעוגלות 30">
            <a:extLst>
              <a:ext uri="{FF2B5EF4-FFF2-40B4-BE49-F238E27FC236}">
                <a16:creationId xmlns:a16="http://schemas.microsoft.com/office/drawing/2014/main" id="{5089935A-4E90-45EB-943F-441B640459CD}"/>
              </a:ext>
            </a:extLst>
          </p:cNvPr>
          <p:cNvSpPr/>
          <p:nvPr/>
        </p:nvSpPr>
        <p:spPr>
          <a:xfrm>
            <a:off x="361950" y="4401691"/>
            <a:ext cx="2133600" cy="409575"/>
          </a:xfrm>
          <a:prstGeom prst="wedgeRoundRectCallout">
            <a:avLst>
              <a:gd name="adj1" fmla="val 35765"/>
              <a:gd name="adj2" fmla="val -129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Full step list</a:t>
            </a:r>
          </a:p>
        </p:txBody>
      </p:sp>
    </p:spTree>
    <p:extLst>
      <p:ext uri="{BB962C8B-B14F-4D97-AF65-F5344CB8AC3E}">
        <p14:creationId xmlns:p14="http://schemas.microsoft.com/office/powerpoint/2010/main" val="18510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2" y="54343"/>
            <a:ext cx="1177037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Ido Salomon</a:t>
            </a: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Nir </a:t>
            </a:r>
            <a:r>
              <a:rPr lang="en-US" sz="1000" b="1" spc="-5" dirty="0" err="1">
                <a:latin typeface="Arial"/>
                <a:cs typeface="Arial"/>
              </a:rPr>
              <a:t>Zaidman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Daniel K. </a:t>
            </a:r>
            <a:r>
              <a:rPr lang="en-US" sz="1000" b="1" spc="-5" dirty="0" err="1">
                <a:latin typeface="Arial"/>
                <a:cs typeface="Arial"/>
              </a:rPr>
              <a:t>Azoulay</a:t>
            </a:r>
            <a:endParaRPr lang="en-US" sz="1000" b="1" spc="-5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</a:pPr>
            <a:r>
              <a:rPr lang="en-US" sz="1000" b="1" spc="-5" dirty="0" err="1">
                <a:latin typeface="Arial"/>
                <a:cs typeface="Arial"/>
              </a:rPr>
              <a:t>Sagi</a:t>
            </a:r>
            <a:r>
              <a:rPr lang="en-US" sz="1000" b="1" spc="-5" dirty="0">
                <a:latin typeface="Arial"/>
                <a:cs typeface="Arial"/>
              </a:rPr>
              <a:t> </a:t>
            </a:r>
            <a:r>
              <a:rPr lang="en-US" sz="1000" b="1" spc="-5" dirty="0" err="1">
                <a:latin typeface="Arial"/>
                <a:cs typeface="Arial"/>
              </a:rPr>
              <a:t>Aharoni</a:t>
            </a:r>
            <a:endParaRPr sz="1000" dirty="0">
              <a:latin typeface="Arial"/>
              <a:cs typeface="Arial"/>
            </a:endParaRPr>
          </a:p>
          <a:p>
            <a:pPr marL="12700" marR="5080" algn="l" rtl="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Science  </a:t>
            </a:r>
            <a:r>
              <a:rPr sz="1000" dirty="0">
                <a:latin typeface="Arial"/>
                <a:cs typeface="Arial"/>
              </a:rPr>
              <a:t>Tel </a:t>
            </a:r>
            <a:r>
              <a:rPr sz="1000" spc="-10" dirty="0">
                <a:latin typeface="Arial"/>
                <a:cs typeface="Arial"/>
              </a:rPr>
              <a:t>Aviv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University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392684"/>
            <a:ext cx="74284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Enable/Disable Log Generation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04800" y="1219200"/>
            <a:ext cx="8991599" cy="5675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Engineers can toggle log generation at any time via check-box in RCW. Log format is fully backwards compatible. 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Generated log’s filename is displayed below check-box.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The log saves states. As such, stopping log before both players completed their turn may result in loss of final step.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New log created when user back-tracks (incl. skip to start in ‘Log Walk’) or loads log (enters ‘Log Walk’). Log cleared upon ‘Reset’.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The user is prompted before committing any action that affects the log or log generation. 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Log files are saved to the specification file’s directory.</a:t>
            </a:r>
          </a:p>
          <a:p>
            <a:pPr marL="355600" marR="427990" indent="-342900" algn="just" rtl="0">
              <a:lnSpc>
                <a:spcPct val="150000"/>
              </a:lnSpc>
              <a:spcBef>
                <a:spcPts val="1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"/>
                <a:cs typeface="Arial"/>
              </a:rPr>
              <a:t>Log file name is of the format </a:t>
            </a:r>
            <a:r>
              <a:rPr lang="en-US" sz="2200" i="1" spc="-5" dirty="0">
                <a:latin typeface="Arial"/>
                <a:cs typeface="Arial"/>
              </a:rPr>
              <a:t>specName_log_date.txt</a:t>
            </a:r>
            <a:r>
              <a:rPr lang="en-US" sz="2200" spc="-5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48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1922</Words>
  <Application>Microsoft Office PowerPoint</Application>
  <PresentationFormat>‫הצגה על המסך (4:3)</PresentationFormat>
  <Paragraphs>324</Paragraphs>
  <Slides>30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Rich Controller Walker (RCW)</vt:lpstr>
      <vt:lpstr>Table of Contents</vt:lpstr>
      <vt:lpstr>Motivation</vt:lpstr>
      <vt:lpstr>Goal</vt:lpstr>
      <vt:lpstr>Overview (GUI)</vt:lpstr>
      <vt:lpstr>Overview (UML)</vt:lpstr>
      <vt:lpstr>Choosing Variables to Set (with Auto-Completion)</vt:lpstr>
      <vt:lpstr>Example: Choosing Variables to Set (with Auto-Completion)</vt:lpstr>
      <vt:lpstr>Enable/Disable Log Generation</vt:lpstr>
      <vt:lpstr>Example: Enable/Disable Log Generation</vt:lpstr>
      <vt:lpstr>Load and Walk on Log</vt:lpstr>
      <vt:lpstr>Example: Load and Walk on Log (Load)</vt:lpstr>
      <vt:lpstr>Example: Load and Walk on Log (Exit Walk)</vt:lpstr>
      <vt:lpstr>Back-tracking on Walk</vt:lpstr>
      <vt:lpstr>Example: Back-tracking on Walk (Original)</vt:lpstr>
      <vt:lpstr>Example: Back-tracking on Walk (Next)</vt:lpstr>
      <vt:lpstr>Example: Back-tracking on Walk (Back)</vt:lpstr>
      <vt:lpstr>User-defined Predicates as Break-points and Watches</vt:lpstr>
      <vt:lpstr>User-defined Predicates as Break-points and Watches</vt:lpstr>
      <vt:lpstr>Example: User-defined Predicates as Break-points and Watches</vt:lpstr>
      <vt:lpstr>Reachability and Walk to User-defined Predicate</vt:lpstr>
      <vt:lpstr>Example: Reachability and Walk to User-defined Predicate</vt:lpstr>
      <vt:lpstr>Persistence (User Preferences)</vt:lpstr>
      <vt:lpstr>Persistence (Specification Properties)</vt:lpstr>
      <vt:lpstr>Validation and Evaluation</vt:lpstr>
      <vt:lpstr>Validation and Evaluation</vt:lpstr>
      <vt:lpstr>Validation and Evaluation</vt:lpstr>
      <vt:lpstr>Validation and Evaluation</vt:lpstr>
      <vt:lpstr>Validation and Evaluation</vt:lpstr>
      <vt:lpstr>Validation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Controller Walker</dc:title>
  <dc:creator>Ido Salomon</dc:creator>
  <cp:lastModifiedBy>Ido S</cp:lastModifiedBy>
  <cp:revision>146</cp:revision>
  <dcterms:created xsi:type="dcterms:W3CDTF">2018-03-02T11:45:50Z</dcterms:created>
  <dcterms:modified xsi:type="dcterms:W3CDTF">2018-03-03T22:44:56Z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2018-03-02T00:00:00Z</vt:filetime>
  </property>
</Properties>
</file>