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normAutofit/>
          </a:bodyPr>
          <a:lstStyle/>
          <a:p>
            <a:endParaRPr lang="en-US" sz="3200" b="0" strike="noStrike" spc="-1">
              <a:latin typeface="DejaVu Sans"/>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en-US" sz="3200" b="0" strike="noStrike" spc="-1">
              <a:latin typeface="DejaVu Sans"/>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en-US" sz="3200" b="0" strike="noStrike" spc="-1">
              <a:latin typeface="DejaVu Sans"/>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normAutofit/>
          </a:bodyPr>
          <a:lstStyle/>
          <a:p>
            <a:endParaRPr lang="en-US" sz="3200" b="0" strike="noStrike" spc="-1">
              <a:latin typeface="DejaVu Sans"/>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normAutofit/>
          </a:bodyPr>
          <a:lstStyle/>
          <a:p>
            <a:endParaRPr lang="en-US" sz="3200" b="0" strike="noStrike" spc="-1">
              <a:latin typeface="DejaVu Sans"/>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normAutofit/>
          </a:bodyPr>
          <a:lstStyle/>
          <a:p>
            <a:endParaRPr lang="en-US" sz="3200" b="0" strike="noStrike" spc="-1">
              <a:latin typeface="DejaVu Sans"/>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normAutofit/>
          </a:bodyPr>
          <a:lstStyle/>
          <a:p>
            <a:endParaRPr lang="en-US" sz="3200" b="0" strike="noStrike" spc="-1">
              <a:latin typeface="DejaVu Sans"/>
            </a:endParaRPr>
          </a:p>
        </p:txBody>
      </p:sp>
      <p:sp>
        <p:nvSpPr>
          <p:cNvPr id="38" name="PlaceHolder 5"/>
          <p:cNvSpPr>
            <a:spLocks noGrp="1"/>
          </p:cNvSpPr>
          <p:nvPr>
            <p:ph type="body"/>
          </p:nvPr>
        </p:nvSpPr>
        <p:spPr>
          <a:xfrm>
            <a:off x="6638040" y="4059360"/>
            <a:ext cx="2920680" cy="2091240"/>
          </a:xfrm>
          <a:prstGeom prst="rect">
            <a:avLst/>
          </a:prstGeom>
        </p:spPr>
        <p:txBody>
          <a:bodyPr lIns="0" tIns="0" rIns="0" bIns="0">
            <a:normAutofit/>
          </a:bodyPr>
          <a:lstStyle/>
          <a:p>
            <a:endParaRPr lang="en-US" sz="3200" b="0" strike="noStrike" spc="-1">
              <a:latin typeface="DejaVu Sans"/>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normAutofit/>
          </a:bodyPr>
          <a:lstStyle/>
          <a:p>
            <a:endParaRPr lang="en-US" sz="3200" b="0" strike="noStrike" spc="-1">
              <a:latin typeface="DejaVu Sans"/>
            </a:endParaRPr>
          </a:p>
        </p:txBody>
      </p:sp>
      <p:sp>
        <p:nvSpPr>
          <p:cNvPr id="40" name="PlaceHolder 7"/>
          <p:cNvSpPr>
            <a:spLocks noGrp="1"/>
          </p:cNvSpPr>
          <p:nvPr>
            <p:ph type="body"/>
          </p:nvPr>
        </p:nvSpPr>
        <p:spPr>
          <a:xfrm>
            <a:off x="504000" y="4059360"/>
            <a:ext cx="2920680" cy="20912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US" sz="3200" b="0" strike="noStrike" spc="-1">
              <a:latin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en-US" sz="3200" b="0" strike="noStrike" spc="-1">
              <a:latin typeface="DejaVu Sans"/>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US" sz="3200" b="0" strike="noStrike" spc="-1">
              <a:latin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en-US" sz="3200" b="0" strike="noStrike" spc="-1">
              <a:latin typeface="DejaVu Sans"/>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normAutofit/>
          </a:bodyPr>
          <a:lstStyle/>
          <a:p>
            <a:endParaRPr lang="en-US" sz="3200" b="0" strike="noStrike" spc="-1">
              <a:latin typeface="DejaVu Sans"/>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normAutofit/>
          </a:bodyPr>
          <a:lstStyle/>
          <a:p>
            <a:endParaRPr lang="en-US" sz="3200" b="0" strike="noStrike" spc="-1">
              <a:latin typeface="DejaVu Sans"/>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en-US" sz="3200" b="0" strike="noStrike" spc="-1">
              <a:latin typeface="DejaVu Sans"/>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US" sz="4400" b="0" strike="noStrike" spc="-1">
              <a:latin typeface="DejaVu Sans"/>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normAutofit/>
          </a:bodyPr>
          <a:lstStyle/>
          <a:p>
            <a:endParaRPr lang="en-US" sz="3200" b="0" strike="noStrike" spc="-1">
              <a:latin typeface="DejaVu Sans"/>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normAutofit/>
          </a:bodyPr>
          <a:lstStyle/>
          <a:p>
            <a:endParaRPr lang="en-US" sz="3200" b="0" strike="noStrike" spc="-1">
              <a:latin typeface="DejaVu Sans"/>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normAutofit/>
          </a:bodyPr>
          <a:lstStyle/>
          <a:p>
            <a:endParaRPr lang="en-US" sz="3200" b="0" strike="noStrike" spc="-1">
              <a:latin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US" sz="4400" b="0" strike="noStrike" spc="-1">
                <a:latin typeface="DejaVu Sans"/>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DejaVu Sans"/>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DejaVu Sans"/>
              </a:rPr>
              <a:t>Second Outline Level</a:t>
            </a:r>
          </a:p>
          <a:p>
            <a:pPr marL="1296000" lvl="2" indent="-288000">
              <a:spcBef>
                <a:spcPts val="850"/>
              </a:spcBef>
              <a:buClr>
                <a:srgbClr val="000000"/>
              </a:buClr>
              <a:buSzPct val="45000"/>
              <a:buFont typeface="Wingdings" charset="2"/>
              <a:buChar char=""/>
            </a:pPr>
            <a:r>
              <a:rPr lang="en-US" sz="2400" b="0" strike="noStrike" spc="-1">
                <a:latin typeface="DejaVu Sans"/>
              </a:rPr>
              <a:t>Third Outline Level</a:t>
            </a:r>
          </a:p>
          <a:p>
            <a:pPr marL="1728000" lvl="3" indent="-216000">
              <a:spcBef>
                <a:spcPts val="567"/>
              </a:spcBef>
              <a:buClr>
                <a:srgbClr val="000000"/>
              </a:buClr>
              <a:buSzPct val="75000"/>
              <a:buFont typeface="Symbol" charset="2"/>
              <a:buChar char=""/>
            </a:pPr>
            <a:r>
              <a:rPr lang="en-US" sz="2000" b="0" strike="noStrike" spc="-1">
                <a:latin typeface="DejaVu Sans"/>
              </a:rPr>
              <a:t>Fourth Outline Level</a:t>
            </a:r>
          </a:p>
          <a:p>
            <a:pPr marL="2160000" lvl="4" indent="-216000">
              <a:spcBef>
                <a:spcPts val="283"/>
              </a:spcBef>
              <a:buClr>
                <a:srgbClr val="000000"/>
              </a:buClr>
              <a:buSzPct val="45000"/>
              <a:buFont typeface="Wingdings" charset="2"/>
              <a:buChar char=""/>
            </a:pPr>
            <a:r>
              <a:rPr lang="en-US" sz="2000" b="0" strike="noStrike" spc="-1">
                <a:latin typeface="DejaVu Sans"/>
              </a:rPr>
              <a:t>Fifth Outline Level</a:t>
            </a:r>
          </a:p>
          <a:p>
            <a:pPr marL="2592000" lvl="5" indent="-216000">
              <a:spcBef>
                <a:spcPts val="283"/>
              </a:spcBef>
              <a:buClr>
                <a:srgbClr val="000000"/>
              </a:buClr>
              <a:buSzPct val="45000"/>
              <a:buFont typeface="Wingdings" charset="2"/>
              <a:buChar char=""/>
            </a:pPr>
            <a:r>
              <a:rPr lang="en-US" sz="2000" b="0" strike="noStrike" spc="-1">
                <a:latin typeface="DejaVu Sans"/>
              </a:rPr>
              <a:t>Sixth Outline Level</a:t>
            </a:r>
          </a:p>
          <a:p>
            <a:pPr marL="3024000" lvl="6" indent="-216000">
              <a:spcBef>
                <a:spcPts val="283"/>
              </a:spcBef>
              <a:buClr>
                <a:srgbClr val="000000"/>
              </a:buClr>
              <a:buSzPct val="45000"/>
              <a:buFont typeface="Wingdings" charset="2"/>
              <a:buChar char=""/>
            </a:pPr>
            <a:r>
              <a:rPr lang="en-US" sz="2000" b="0" strike="noStrike" spc="-1">
                <a:latin typeface="DejaVu Sans"/>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US" sz="1400" b="0" strike="noStrike" spc="-1">
                <a:latin typeface="DejaVu Serif"/>
              </a:rPr>
              <a:t>&lt;date/time&gt;</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US" sz="1400" b="0" strike="noStrike" spc="-1">
                <a:latin typeface="DejaVu Serif"/>
              </a:rPr>
              <a:t>&lt;footer&gt;</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F9C60730-74B1-42B5-82DD-51883DBA76AB}" type="slidenum">
              <a:rPr lang="en-US" sz="1400" b="0" strike="noStrike" spc="-1">
                <a:latin typeface="DejaVu Serif"/>
              </a:rPr>
              <a:t>‹#›</a:t>
            </a:fld>
            <a:endParaRPr lang="en-US" sz="1400" b="0" strike="noStrike" spc="-1">
              <a:latin typeface="DejaVu Serif"/>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dirty="0">
                <a:latin typeface="Times"/>
                <a:cs typeface="Times"/>
              </a:rPr>
              <a:t>Experiments</a:t>
            </a:r>
          </a:p>
        </p:txBody>
      </p:sp>
      <p:sp>
        <p:nvSpPr>
          <p:cNvPr id="42" name="TextShape 2"/>
          <p:cNvSpPr txBox="1"/>
          <p:nvPr/>
        </p:nvSpPr>
        <p:spPr>
          <a:xfrm>
            <a:off x="504000" y="1769040"/>
            <a:ext cx="9071640" cy="4384440"/>
          </a:xfrm>
          <a:prstGeom prst="rect">
            <a:avLst/>
          </a:prstGeom>
          <a:noFill/>
          <a:ln>
            <a:noFill/>
          </a:ln>
        </p:spPr>
        <p:txBody>
          <a:bodyPr lIns="0" tIns="0" rIns="0" bIns="0" anchor="t"/>
          <a:lstStyle/>
          <a:p>
            <a:r>
              <a:rPr lang="en-US" sz="1600" b="0" strike="noStrike" spc="-1" dirty="0">
                <a:latin typeface="Times"/>
                <a:cs typeface="Times"/>
              </a:rPr>
              <a:t>The GAN is not detailed in the paper, we know that dropout is used and that the non-linearities in G are a mix of sigmoid and </a:t>
            </a:r>
            <a:r>
              <a:rPr lang="en-US" sz="1600" b="0" strike="noStrike" spc="-1" dirty="0" err="1">
                <a:latin typeface="Times"/>
                <a:cs typeface="Times"/>
              </a:rPr>
              <a:t>relu</a:t>
            </a:r>
            <a:r>
              <a:rPr lang="en-US" sz="1600" b="0" strike="noStrike" spc="-1" dirty="0">
                <a:latin typeface="Times"/>
                <a:cs typeface="Times"/>
              </a:rPr>
              <a:t> while non linearities in </a:t>
            </a:r>
            <a:r>
              <a:rPr lang="en-US" sz="1600" b="0" strike="noStrike" spc="-1" dirty="0" err="1">
                <a:latin typeface="Times"/>
                <a:cs typeface="Times"/>
              </a:rPr>
              <a:t>D are</a:t>
            </a:r>
            <a:r>
              <a:rPr lang="en-US" sz="1600" b="0" strike="noStrike" spc="-1" dirty="0">
                <a:latin typeface="Times"/>
                <a:cs typeface="Times"/>
              </a:rPr>
              <a:t> </a:t>
            </a:r>
            <a:r>
              <a:rPr lang="en-US" sz="1600" b="0" strike="noStrike" spc="-1" dirty="0" err="1">
                <a:latin typeface="Times"/>
                <a:cs typeface="Times"/>
              </a:rPr>
              <a:t>maxout</a:t>
            </a:r>
            <a:r>
              <a:rPr lang="en-US" sz="1600" b="0" strike="noStrike" spc="-1" dirty="0">
                <a:latin typeface="Times"/>
                <a:cs typeface="Times"/>
              </a:rPr>
              <a:t> units.</a:t>
            </a:r>
          </a:p>
          <a:p>
            <a:r>
              <a:rPr lang="en-US" sz="1600" b="0" strike="noStrike" spc="-1" dirty="0">
                <a:latin typeface="Times"/>
                <a:cs typeface="Times"/>
              </a:rPr>
              <a:t>This architecture was run on 3 of the common public datasets:</a:t>
            </a:r>
            <a:r>
              <a:rPr lang="en-US" sz="1600" spc="-1" dirty="0">
                <a:latin typeface="Times"/>
                <a:cs typeface="Times"/>
              </a:rPr>
              <a:t> </a:t>
            </a:r>
            <a:endParaRPr lang="en-US" sz="1600" b="0" strike="noStrike" spc="-1" dirty="0">
              <a:latin typeface="Times"/>
              <a:cs typeface="Times"/>
            </a:endParaRPr>
          </a:p>
          <a:p>
            <a:r>
              <a:rPr lang="en-US" sz="1600" b="0" strike="noStrike" spc="-1" dirty="0">
                <a:latin typeface="Times"/>
                <a:cs typeface="Times"/>
              </a:rPr>
              <a:t>1. </a:t>
            </a:r>
            <a:r>
              <a:rPr lang="en-US" sz="1600" b="1" strike="noStrike" spc="-1" dirty="0">
                <a:latin typeface="Times"/>
                <a:cs typeface="Times"/>
              </a:rPr>
              <a:t>MNIST</a:t>
            </a:r>
            <a:r>
              <a:rPr lang="en-US" sz="1600" b="0" strike="noStrike" spc="-1" dirty="0">
                <a:latin typeface="Times"/>
                <a:cs typeface="Times"/>
              </a:rPr>
              <a:t> : a popular database of 70000 handwritten digits.</a:t>
            </a:r>
          </a:p>
          <a:p>
            <a:r>
              <a:rPr lang="en-US" sz="1600" b="0" strike="noStrike" spc="-1" dirty="0">
                <a:latin typeface="Times"/>
                <a:cs typeface="Times"/>
              </a:rPr>
              <a:t>2. </a:t>
            </a:r>
            <a:r>
              <a:rPr lang="en-US" sz="1600" b="1" strike="noStrike" spc="-1" dirty="0">
                <a:latin typeface="Times"/>
                <a:cs typeface="Times"/>
              </a:rPr>
              <a:t>Toronto Face Database </a:t>
            </a:r>
            <a:r>
              <a:rPr lang="en-US" sz="1600" b="0" strike="noStrike" spc="-1" dirty="0">
                <a:latin typeface="Times"/>
                <a:cs typeface="Times"/>
              </a:rPr>
              <a:t>: a large aggregate face database , cropped and centered.</a:t>
            </a:r>
          </a:p>
          <a:p>
            <a:r>
              <a:rPr lang="en-US" sz="1600" b="0" strike="noStrike" spc="-1" dirty="0">
                <a:latin typeface="Times"/>
                <a:cs typeface="Times"/>
              </a:rPr>
              <a:t>3. </a:t>
            </a:r>
            <a:r>
              <a:rPr lang="en-US" sz="1600" b="1" strike="noStrike" spc="-1" dirty="0">
                <a:latin typeface="Times"/>
                <a:cs typeface="Times"/>
              </a:rPr>
              <a:t>CIFAR</a:t>
            </a:r>
            <a:r>
              <a:rPr lang="en-US" sz="1600" b="0" strike="noStrike" spc="-1" dirty="0">
                <a:latin typeface="Times"/>
                <a:cs typeface="Times"/>
              </a:rPr>
              <a:t>: 32×32 natural image dataset with 10/100 categories</a:t>
            </a:r>
          </a:p>
          <a:p>
            <a:endParaRPr lang="en-US" sz="1600" b="0" strike="noStrike" spc="-1" dirty="0">
              <a:latin typeface="Times"/>
              <a:cs typeface="Times"/>
            </a:endParaRPr>
          </a:p>
          <a:p>
            <a:r>
              <a:rPr lang="en-US" sz="1600" b="0" strike="noStrike" spc="-1" dirty="0">
                <a:latin typeface="Times"/>
                <a:cs typeface="Times"/>
              </a:rPr>
              <a:t>It’s performance was </a:t>
            </a:r>
            <a:r>
              <a:rPr lang="en-US" sz="1600" b="1" strike="noStrike" spc="-1" dirty="0">
                <a:latin typeface="Times"/>
                <a:cs typeface="Times"/>
              </a:rPr>
              <a:t>compared to</a:t>
            </a:r>
            <a:r>
              <a:rPr lang="en-US" sz="1600" b="0" strike="noStrike" spc="-1" dirty="0">
                <a:latin typeface="Times"/>
                <a:cs typeface="Times"/>
              </a:rPr>
              <a:t>:</a:t>
            </a:r>
          </a:p>
          <a:p>
            <a:r>
              <a:rPr lang="en-US" sz="1600" b="0" strike="noStrike" spc="-1" dirty="0">
                <a:latin typeface="Times"/>
                <a:cs typeface="Times"/>
              </a:rPr>
              <a:t>1. A</a:t>
            </a:r>
            <a:r>
              <a:rPr lang="en-US" sz="1600" b="1" strike="noStrike" spc="-1" dirty="0">
                <a:latin typeface="Times"/>
                <a:cs typeface="Times"/>
              </a:rPr>
              <a:t> Deep Belief network</a:t>
            </a:r>
            <a:r>
              <a:rPr lang="en-US" sz="1600" b="0" strike="noStrike" spc="-1" dirty="0">
                <a:latin typeface="Times"/>
                <a:cs typeface="Times"/>
              </a:rPr>
              <a:t>, a hybrid hierarchical </a:t>
            </a:r>
            <a:r>
              <a:rPr lang="en-US" sz="1600" b="0" strike="noStrike" spc="-1" err="1">
                <a:latin typeface="Times"/>
                <a:cs typeface="Times"/>
              </a:rPr>
              <a:t>markov</a:t>
            </a:r>
            <a:r>
              <a:rPr lang="en-US" sz="1600" b="0" strike="noStrike" spc="-1" dirty="0">
                <a:latin typeface="Times"/>
                <a:cs typeface="Times"/>
              </a:rPr>
              <a:t> chain estimated representation.</a:t>
            </a:r>
          </a:p>
          <a:p>
            <a:r>
              <a:rPr lang="en-US" sz="1600" b="0" strike="noStrike" spc="-1" dirty="0">
                <a:latin typeface="Times"/>
                <a:cs typeface="Times"/>
              </a:rPr>
              <a:t>2. </a:t>
            </a:r>
            <a:r>
              <a:rPr lang="en-US" sz="1600" b="1" strike="noStrike" spc="-1" dirty="0">
                <a:latin typeface="Times"/>
                <a:cs typeface="Times"/>
              </a:rPr>
              <a:t>Stacked CAE </a:t>
            </a:r>
            <a:r>
              <a:rPr lang="en-US" sz="1600" b="0" strike="noStrike" spc="-1" dirty="0">
                <a:latin typeface="Times"/>
                <a:cs typeface="Times"/>
              </a:rPr>
              <a:t>convolutional autoencoders a spatially aware autoencoder with allowed for greedy pre-training.</a:t>
            </a:r>
          </a:p>
          <a:p>
            <a:r>
              <a:rPr lang="en-US" sz="1600" b="0" strike="noStrike" spc="-1" dirty="0">
                <a:latin typeface="Times"/>
                <a:cs typeface="Times"/>
              </a:rPr>
              <a:t>3. </a:t>
            </a:r>
            <a:r>
              <a:rPr lang="en-US" sz="1600" b="1" strike="noStrike" spc="-1" dirty="0">
                <a:latin typeface="Times"/>
                <a:cs typeface="Times"/>
              </a:rPr>
              <a:t>Deep GSN</a:t>
            </a:r>
            <a:r>
              <a:rPr lang="en-US" sz="1600" b="0" strike="noStrike" spc="-1" dirty="0">
                <a:latin typeface="Times"/>
                <a:cs typeface="Times"/>
              </a:rPr>
              <a:t> , backpropagation trainable Markov transition estimation</a:t>
            </a:r>
            <a:r>
              <a:rPr lang="en-US" sz="1600" spc="-1" dirty="0">
                <a:latin typeface="Times"/>
                <a:cs typeface="Times"/>
              </a:rPr>
              <a:t> </a:t>
            </a:r>
            <a:endParaRPr lang="en-US" sz="1600" b="0" strike="noStrike" spc="-1" dirty="0">
              <a:latin typeface="Times"/>
              <a:cs typeface="Times"/>
            </a:endParaRPr>
          </a:p>
          <a:p>
            <a:r>
              <a:rPr lang="en-US" sz="1600" b="0" strike="noStrike" spc="-1" dirty="0">
                <a:latin typeface="Times"/>
                <a:cs typeface="Times"/>
              </a:rPr>
              <a:t>For data distributions.</a:t>
            </a:r>
          </a:p>
          <a:p>
            <a:endParaRPr lang="en-US" sz="1600" b="0" strike="noStrike" spc="-1" dirty="0">
              <a:latin typeface="Times"/>
              <a:cs typeface="Times"/>
            </a:endParaRPr>
          </a:p>
          <a:p>
            <a:r>
              <a:rPr lang="en-US" sz="1600" b="0" strike="noStrike" spc="-1" dirty="0">
                <a:latin typeface="Times"/>
                <a:cs typeface="Times"/>
              </a:rPr>
              <a:t>The </a:t>
            </a:r>
            <a:r>
              <a:rPr lang="en-US" sz="1600" b="1" strike="noStrike" spc="-1" dirty="0">
                <a:latin typeface="Times"/>
                <a:cs typeface="Times"/>
              </a:rPr>
              <a:t>evaluation</a:t>
            </a:r>
            <a:r>
              <a:rPr lang="en-US" sz="1600" b="0" strike="noStrike" spc="-1" dirty="0">
                <a:latin typeface="Times"/>
                <a:cs typeface="Times"/>
              </a:rPr>
              <a:t> of the model was estimated using a </a:t>
            </a:r>
            <a:r>
              <a:rPr lang="en-US" sz="1600" b="1" strike="noStrike" spc="-1" dirty="0">
                <a:latin typeface="Times"/>
                <a:cs typeface="Times"/>
              </a:rPr>
              <a:t>gaussian </a:t>
            </a:r>
            <a:r>
              <a:rPr lang="en-US" sz="1600" b="1" strike="noStrike" spc="-1" err="1">
                <a:latin typeface="Times"/>
                <a:cs typeface="Times"/>
              </a:rPr>
              <a:t>parsen</a:t>
            </a:r>
            <a:r>
              <a:rPr lang="en-US" sz="1600" b="1" strike="noStrike" spc="-1" dirty="0">
                <a:latin typeface="Times"/>
                <a:cs typeface="Times"/>
              </a:rPr>
              <a:t> window</a:t>
            </a:r>
            <a:r>
              <a:rPr lang="en-US" sz="1600" b="0" strike="noStrike" spc="-1" dirty="0">
                <a:latin typeface="Times"/>
                <a:cs typeface="Times"/>
              </a:rPr>
              <a:t> (explained on next slide..)</a:t>
            </a:r>
          </a:p>
          <a:p>
            <a:endParaRPr lang="en-US" sz="1600" b="0" strike="noStrike" spc="-1">
              <a:latin typeface="DejaVu San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US" sz="4400" b="0" strike="noStrike" spc="-1" dirty="0" err="1">
                <a:latin typeface="Times"/>
                <a:cs typeface="Times"/>
              </a:rPr>
              <a:t>Parsen</a:t>
            </a:r>
            <a:r>
              <a:rPr lang="en-US" sz="4400" b="0" strike="noStrike" spc="-1" dirty="0">
                <a:latin typeface="Times"/>
                <a:cs typeface="Times"/>
              </a:rPr>
              <a:t> window evaluation</a:t>
            </a:r>
          </a:p>
        </p:txBody>
      </p:sp>
      <p:sp>
        <p:nvSpPr>
          <p:cNvPr id="44" name="TextShape 2"/>
          <p:cNvSpPr txBox="1"/>
          <p:nvPr/>
        </p:nvSpPr>
        <p:spPr>
          <a:xfrm>
            <a:off x="504000" y="1769040"/>
            <a:ext cx="9071640" cy="4384440"/>
          </a:xfrm>
          <a:prstGeom prst="rect">
            <a:avLst/>
          </a:prstGeom>
          <a:noFill/>
          <a:ln>
            <a:noFill/>
          </a:ln>
        </p:spPr>
        <p:txBody>
          <a:bodyPr lIns="0" tIns="0" rIns="0" bIns="0" anchor="t">
            <a:normAutofit fontScale="77500" lnSpcReduction="20000"/>
          </a:bodyPr>
          <a:lstStyle/>
          <a:p>
            <a:pPr marL="431800" indent="-323850">
              <a:spcBef>
                <a:spcPts val="1417"/>
              </a:spcBef>
              <a:buClr>
                <a:srgbClr val="000000"/>
              </a:buClr>
              <a:buSzPct val="45000"/>
              <a:buFont typeface="Wingdings" charset="2"/>
              <a:buChar char=""/>
            </a:pPr>
            <a:r>
              <a:rPr lang="en-US" sz="3200" b="0" strike="noStrike" spc="-1" dirty="0">
                <a:latin typeface="Times"/>
                <a:cs typeface="Times"/>
              </a:rPr>
              <a:t>The method proceeds by computing the log-likelihood is given to the test set by the nonparametric density estimator trained on the generated samples (</a:t>
            </a:r>
            <a:r>
              <a:rPr lang="en-US" sz="3200" b="0" strike="noStrike" spc="-1" dirty="0" err="1">
                <a:latin typeface="Times"/>
                <a:cs typeface="Times"/>
              </a:rPr>
              <a:t>parsen</a:t>
            </a:r>
            <a:r>
              <a:rPr lang="en-US" sz="3200" b="0" strike="noStrike" spc="-1" dirty="0">
                <a:latin typeface="Times"/>
                <a:cs typeface="Times"/>
              </a:rPr>
              <a:t> gaussian estimator)</a:t>
            </a:r>
          </a:p>
          <a:p>
            <a:pPr marL="431800" indent="-323850">
              <a:spcBef>
                <a:spcPts val="1417"/>
              </a:spcBef>
              <a:buClr>
                <a:srgbClr val="000000"/>
              </a:buClr>
              <a:buSzPct val="45000"/>
              <a:buFont typeface="Wingdings" charset="2"/>
              <a:buChar char=""/>
            </a:pPr>
            <a:r>
              <a:rPr lang="en-US" sz="3200" b="0" strike="noStrike" spc="-1" dirty="0">
                <a:latin typeface="Times"/>
                <a:cs typeface="Times"/>
              </a:rPr>
              <a:t>The </a:t>
            </a:r>
            <a:r>
              <a:rPr lang="en-US" sz="3200" b="0" strike="noStrike" spc="-1" err="1">
                <a:latin typeface="Times"/>
                <a:cs typeface="Times"/>
              </a:rPr>
              <a:t>parsen</a:t>
            </a:r>
            <a:r>
              <a:rPr lang="en-US" sz="3200" b="0" strike="noStrike" spc="-1" dirty="0">
                <a:latin typeface="Times"/>
                <a:cs typeface="Times"/>
              </a:rPr>
              <a:t> gaussian method estimates a density by equal weighting of a set of gaussians centered on each output </a:t>
            </a:r>
            <a:r>
              <a:rPr lang="en-US" sz="3200" b="0" strike="noStrike" spc="-1" err="1">
                <a:latin typeface="Times"/>
                <a:cs typeface="Times"/>
              </a:rPr>
              <a:t>datapoint</a:t>
            </a:r>
            <a:r>
              <a:rPr lang="en-US" sz="3200" b="0" strike="noStrike" spc="-1" dirty="0">
                <a:latin typeface="Times"/>
                <a:cs typeface="Times"/>
              </a:rPr>
              <a:t> of G, in principle it is</a:t>
            </a:r>
            <a:r>
              <a:rPr lang="en-US" sz="3200" spc="-1" dirty="0">
                <a:latin typeface="Times"/>
                <a:cs typeface="Times"/>
              </a:rPr>
              <a:t> </a:t>
            </a:r>
            <a:r>
              <a:rPr lang="en-US" sz="3200" b="0" strike="noStrike" spc="-1" dirty="0">
                <a:latin typeface="Times"/>
                <a:cs typeface="Times"/>
              </a:rPr>
              <a:t> a </a:t>
            </a:r>
            <a:r>
              <a:rPr lang="en-US" sz="3200" b="0" strike="noStrike" spc="-1" err="1">
                <a:latin typeface="Times"/>
                <a:cs typeface="Times"/>
              </a:rPr>
              <a:t>generalisation</a:t>
            </a:r>
            <a:r>
              <a:rPr lang="en-US" sz="3200" b="0" strike="noStrike" spc="-1" dirty="0">
                <a:latin typeface="Times"/>
                <a:cs typeface="Times"/>
              </a:rPr>
              <a:t> to estimating a pdf by computing for each point at a small region the proportion of points that fall in that space. p(x) = (k / n) / V.</a:t>
            </a:r>
          </a:p>
          <a:p>
            <a:pPr marL="431800" indent="-323850">
              <a:spcBef>
                <a:spcPts val="1417"/>
              </a:spcBef>
              <a:buClr>
                <a:srgbClr val="000000"/>
              </a:buClr>
              <a:buSzPct val="45000"/>
              <a:buFont typeface="Wingdings" charset="2"/>
              <a:buChar char=""/>
            </a:pPr>
            <a:r>
              <a:rPr lang="en-US" sz="3200" b="0" strike="noStrike" spc="-1" dirty="0">
                <a:latin typeface="Times"/>
                <a:cs typeface="Times"/>
              </a:rPr>
              <a:t>This estimated density function is then assessed against the test-set through a log-likelihood: </a:t>
            </a:r>
            <a:r>
              <a:rPr lang="en-US" sz="3200" b="0" strike="noStrike" spc="-1" dirty="0">
                <a:latin typeface="Times"/>
                <a:ea typeface="DejaVu Sans"/>
                <a:cs typeface="Times"/>
              </a:rPr>
              <a:t>∫</a:t>
            </a:r>
            <a:r>
              <a:rPr lang="en-US" sz="3200" b="0" strike="noStrike" spc="-1" dirty="0">
                <a:latin typeface="Times"/>
                <a:cs typeface="Times"/>
              </a:rPr>
              <a:t>p(y) log q(y) </a:t>
            </a:r>
            <a:r>
              <a:rPr lang="en-US" sz="3200" b="0" strike="noStrike" spc="-1" err="1">
                <a:latin typeface="Times"/>
                <a:cs typeface="Times"/>
              </a:rPr>
              <a:t>dy</a:t>
            </a:r>
          </a:p>
          <a:p>
            <a:pPr marL="431800" indent="-323850">
              <a:spcBef>
                <a:spcPts val="1417"/>
              </a:spcBef>
              <a:buClr>
                <a:srgbClr val="000000"/>
              </a:buClr>
              <a:buSzPct val="45000"/>
              <a:buFont typeface="Wingdings" charset="2"/>
              <a:buChar char=""/>
            </a:pPr>
            <a:r>
              <a:rPr lang="en-US" sz="3200" b="0" strike="noStrike" spc="-1" dirty="0">
                <a:latin typeface="Times"/>
                <a:cs typeface="Times"/>
              </a:rPr>
              <a:t>The variance of the gaussians are learned through cross-validation.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499680" y="-385560"/>
            <a:ext cx="9071640" cy="1472040"/>
          </a:xfrm>
          <a:prstGeom prst="rect">
            <a:avLst/>
          </a:prstGeom>
          <a:noFill/>
          <a:ln>
            <a:noFill/>
          </a:ln>
        </p:spPr>
        <p:txBody>
          <a:bodyPr lIns="0" tIns="0" rIns="0" bIns="0" anchor="ctr"/>
          <a:lstStyle/>
          <a:p>
            <a:pPr algn="ctr"/>
            <a:r>
              <a:rPr lang="en-US" sz="4400" b="0" strike="noStrike" spc="-1" dirty="0">
                <a:latin typeface="Times"/>
                <a:cs typeface="Times"/>
              </a:rPr>
              <a:t>Results</a:t>
            </a:r>
          </a:p>
        </p:txBody>
      </p:sp>
      <p:graphicFrame>
        <p:nvGraphicFramePr>
          <p:cNvPr id="46" name="Table 2"/>
          <p:cNvGraphicFramePr/>
          <p:nvPr>
            <p:extLst>
              <p:ext uri="{D42A27DB-BD31-4B8C-83A1-F6EECF244321}">
                <p14:modId xmlns:p14="http://schemas.microsoft.com/office/powerpoint/2010/main" val="4174425277"/>
              </p:ext>
            </p:extLst>
          </p:nvPr>
        </p:nvGraphicFramePr>
        <p:xfrm>
          <a:off x="442440" y="754560"/>
          <a:ext cx="9071640" cy="1828800"/>
        </p:xfrm>
        <a:graphic>
          <a:graphicData uri="http://schemas.openxmlformats.org/drawingml/2006/table">
            <a:tbl>
              <a:tblPr/>
              <a:tblGrid>
                <a:gridCol w="3023640">
                  <a:extLst>
                    <a:ext uri="{9D8B030D-6E8A-4147-A177-3AD203B41FA5}">
                      <a16:colId xmlns:a16="http://schemas.microsoft.com/office/drawing/2014/main" val="20000"/>
                    </a:ext>
                  </a:extLst>
                </a:gridCol>
                <a:gridCol w="3023640">
                  <a:extLst>
                    <a:ext uri="{9D8B030D-6E8A-4147-A177-3AD203B41FA5}">
                      <a16:colId xmlns:a16="http://schemas.microsoft.com/office/drawing/2014/main" val="20001"/>
                    </a:ext>
                  </a:extLst>
                </a:gridCol>
                <a:gridCol w="3024360">
                  <a:extLst>
                    <a:ext uri="{9D8B030D-6E8A-4147-A177-3AD203B41FA5}">
                      <a16:colId xmlns:a16="http://schemas.microsoft.com/office/drawing/2014/main" val="20002"/>
                    </a:ext>
                  </a:extLst>
                </a:gridCol>
              </a:tblGrid>
              <a:tr h="359280">
                <a:tc>
                  <a:txBody>
                    <a:bodyPr/>
                    <a:lstStyle/>
                    <a:p>
                      <a:pPr>
                        <a:buNone/>
                      </a:pPr>
                      <a:r>
                        <a:rPr lang="en-US" sz="1800" b="0" strike="noStrike" spc="-1" dirty="0">
                          <a:latin typeface="Times"/>
                        </a:rPr>
                        <a:t>Model</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buNone/>
                      </a:pPr>
                      <a:r>
                        <a:rPr lang="en-US" sz="1800" b="0" strike="noStrike" spc="-1" dirty="0">
                          <a:latin typeface="Times"/>
                        </a:rPr>
                        <a:t>MNIST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buNone/>
                      </a:pPr>
                      <a:r>
                        <a:rPr lang="en-US" sz="1800" b="0" strike="noStrike" spc="-1" dirty="0" err="1">
                          <a:latin typeface="Times"/>
                        </a:rPr>
                        <a:t>Torronto</a:t>
                      </a:r>
                      <a:r>
                        <a:rPr lang="en-US" sz="1800" b="0" strike="noStrike" spc="-1" dirty="0">
                          <a:latin typeface="Times"/>
                        </a:rPr>
                        <a:t> Face database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355320">
                <a:tc>
                  <a:txBody>
                    <a:bodyPr/>
                    <a:lstStyle/>
                    <a:p>
                      <a:pPr>
                        <a:buNone/>
                      </a:pPr>
                      <a:r>
                        <a:rPr lang="en-US" sz="1800" b="0" strike="noStrike" spc="-1" dirty="0">
                          <a:latin typeface="Times"/>
                        </a:rPr>
                        <a:t>DBN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buNone/>
                      </a:pPr>
                      <a:r>
                        <a:rPr lang="en-US" sz="1800" b="0" strike="noStrike" spc="-1" dirty="0">
                          <a:latin typeface="Times"/>
                        </a:rPr>
                        <a:t>138 +- 2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buNone/>
                      </a:pPr>
                      <a:r>
                        <a:rPr lang="en-US" sz="1800" b="0" strike="noStrike" spc="-1" dirty="0">
                          <a:latin typeface="Times"/>
                        </a:rPr>
                        <a:t>1909 +- 66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355320">
                <a:tc>
                  <a:txBody>
                    <a:bodyPr/>
                    <a:lstStyle/>
                    <a:p>
                      <a:pPr>
                        <a:buNone/>
                      </a:pPr>
                      <a:r>
                        <a:rPr lang="en-US" sz="1800" b="0" strike="noStrike" spc="-1" dirty="0">
                          <a:latin typeface="Times"/>
                        </a:rPr>
                        <a:t>Stacked CAE</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buNone/>
                      </a:pPr>
                      <a:r>
                        <a:rPr lang="en-US" sz="1800" b="0" strike="noStrike" spc="-1" dirty="0">
                          <a:latin typeface="Times"/>
                        </a:rPr>
                        <a:t>121+-1.6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buNone/>
                      </a:pPr>
                      <a:r>
                        <a:rPr lang="en-US" sz="1800" b="1" strike="noStrike" spc="-1" dirty="0">
                          <a:latin typeface="Times"/>
                        </a:rPr>
                        <a:t>2110 +- 50</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355320">
                <a:tc>
                  <a:txBody>
                    <a:bodyPr/>
                    <a:lstStyle/>
                    <a:p>
                      <a:pPr>
                        <a:buNone/>
                      </a:pPr>
                      <a:r>
                        <a:rPr lang="en-US" sz="1800" b="0" strike="noStrike" spc="-1" dirty="0">
                          <a:latin typeface="Times"/>
                        </a:rPr>
                        <a:t>Deep GSN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buNone/>
                      </a:pPr>
                      <a:r>
                        <a:rPr lang="en-US" sz="1800" b="0" strike="noStrike" spc="-1" dirty="0">
                          <a:latin typeface="Times"/>
                        </a:rPr>
                        <a:t>214 +- 1.1</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buNone/>
                      </a:pPr>
                      <a:r>
                        <a:rPr lang="en-US" sz="1800" b="0" strike="noStrike" spc="-1" dirty="0">
                          <a:latin typeface="Times"/>
                        </a:rPr>
                        <a:t>1890 +- 29</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355320">
                <a:tc>
                  <a:txBody>
                    <a:bodyPr/>
                    <a:lstStyle/>
                    <a:p>
                      <a:pPr>
                        <a:buNone/>
                      </a:pPr>
                      <a:r>
                        <a:rPr lang="en-US" sz="1800" b="1" strike="noStrike" spc="-1" dirty="0" err="1">
                          <a:latin typeface="Times"/>
                        </a:rPr>
                        <a:t>Adverserial</a:t>
                      </a:r>
                      <a:r>
                        <a:rPr lang="en-US" sz="1800" b="1" strike="noStrike" spc="-1" dirty="0">
                          <a:latin typeface="Times"/>
                        </a:rPr>
                        <a:t> nets</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buNone/>
                      </a:pPr>
                      <a:r>
                        <a:rPr lang="en-US" sz="1800" b="1" strike="noStrike" spc="-1" dirty="0">
                          <a:latin typeface="Times"/>
                        </a:rPr>
                        <a:t>255 +- 2</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a:buNone/>
                      </a:pPr>
                      <a:r>
                        <a:rPr lang="en-US" sz="1800" b="1" strike="noStrike" spc="-1" dirty="0">
                          <a:latin typeface="Times"/>
                        </a:rPr>
                        <a:t>2057 +- 26</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bl>
          </a:graphicData>
        </a:graphic>
      </p:graphicFrame>
      <p:sp>
        <p:nvSpPr>
          <p:cNvPr id="47" name="TextShape 3"/>
          <p:cNvSpPr txBox="1"/>
          <p:nvPr/>
        </p:nvSpPr>
        <p:spPr>
          <a:xfrm>
            <a:off x="548640" y="2651760"/>
            <a:ext cx="9052560" cy="1947600"/>
          </a:xfrm>
          <a:prstGeom prst="rect">
            <a:avLst/>
          </a:prstGeom>
          <a:noFill/>
          <a:ln>
            <a:noFill/>
          </a:ln>
        </p:spPr>
        <p:txBody>
          <a:bodyPr lIns="90000" tIns="45000" rIns="90000" bIns="45000" anchor="t"/>
          <a:lstStyle/>
          <a:p>
            <a:r>
              <a:rPr lang="en-US" sz="1800" b="0" strike="noStrike" spc="-1" dirty="0">
                <a:latin typeface="Times"/>
                <a:cs typeface="Times"/>
              </a:rPr>
              <a:t>As you can see in Table 1 in paper the </a:t>
            </a:r>
            <a:r>
              <a:rPr lang="en-US" sz="1800" b="0" strike="noStrike" spc="-1" dirty="0" err="1">
                <a:latin typeface="Times"/>
                <a:cs typeface="Times"/>
              </a:rPr>
              <a:t>adverserial</a:t>
            </a:r>
            <a:r>
              <a:rPr lang="en-US" sz="1800" b="0" strike="noStrike" spc="-1" dirty="0">
                <a:latin typeface="Times"/>
                <a:cs typeface="Times"/>
              </a:rPr>
              <a:t> net has the best log-likelihood score on the MNIST set and the second best on the face database, variation are the standard error of the mean.</a:t>
            </a:r>
          </a:p>
          <a:p>
            <a:r>
              <a:rPr lang="en-US" sz="1800" b="0" strike="noStrike" spc="-1" dirty="0">
                <a:latin typeface="Times"/>
                <a:cs typeface="Times"/>
              </a:rPr>
              <a:t>The results are on par with most GAN but no claim is made of superiority in output, below you can see the digits and faces generated, the two strips at the bottom shows</a:t>
            </a:r>
            <a:r>
              <a:rPr lang="en-US" spc="-1" dirty="0">
                <a:latin typeface="Times"/>
                <a:cs typeface="Times"/>
              </a:rPr>
              <a:t> </a:t>
            </a:r>
            <a:r>
              <a:rPr lang="en-US" sz="1800" b="0" strike="noStrike" spc="-1" dirty="0">
                <a:latin typeface="Times"/>
                <a:cs typeface="Times"/>
              </a:rPr>
              <a:t> </a:t>
            </a:r>
            <a:r>
              <a:rPr lang="en-US" sz="1800" b="0" strike="noStrike" spc="-1" dirty="0" err="1">
                <a:latin typeface="Times"/>
                <a:cs typeface="Times"/>
              </a:rPr>
              <a:t>interpollated</a:t>
            </a:r>
            <a:r>
              <a:rPr lang="en-US" sz="1800" b="0" strike="noStrike" spc="-1" dirty="0">
                <a:latin typeface="Times"/>
                <a:cs typeface="Times"/>
              </a:rPr>
              <a:t> values in the representation space.</a:t>
            </a:r>
          </a:p>
          <a:p>
            <a:endParaRPr lang="en-US" sz="1800" b="0" strike="noStrike" spc="-1" dirty="0">
              <a:latin typeface="DejaVu Sans"/>
            </a:endParaRPr>
          </a:p>
        </p:txBody>
      </p:sp>
      <p:pic>
        <p:nvPicPr>
          <p:cNvPr id="48" name="Picture 47"/>
          <p:cNvPicPr/>
          <p:nvPr/>
        </p:nvPicPr>
        <p:blipFill>
          <a:blip r:embed="rId2"/>
          <a:stretch/>
        </p:blipFill>
        <p:spPr>
          <a:xfrm>
            <a:off x="548640" y="4389120"/>
            <a:ext cx="3459600" cy="2334960"/>
          </a:xfrm>
          <a:prstGeom prst="rect">
            <a:avLst/>
          </a:prstGeom>
          <a:ln>
            <a:noFill/>
          </a:ln>
        </p:spPr>
      </p:pic>
      <p:pic>
        <p:nvPicPr>
          <p:cNvPr id="49" name="Picture 48"/>
          <p:cNvPicPr/>
          <p:nvPr/>
        </p:nvPicPr>
        <p:blipFill>
          <a:blip r:embed="rId3"/>
          <a:stretch/>
        </p:blipFill>
        <p:spPr>
          <a:xfrm>
            <a:off x="5212080" y="4389120"/>
            <a:ext cx="3403080" cy="2286000"/>
          </a:xfrm>
          <a:prstGeom prst="rect">
            <a:avLst/>
          </a:prstGeom>
          <a:ln>
            <a:noFill/>
          </a:ln>
        </p:spPr>
      </p:pic>
      <p:pic>
        <p:nvPicPr>
          <p:cNvPr id="50" name="Picture 49"/>
          <p:cNvPicPr/>
          <p:nvPr/>
        </p:nvPicPr>
        <p:blipFill>
          <a:blip r:embed="rId4"/>
          <a:stretch/>
        </p:blipFill>
        <p:spPr>
          <a:xfrm>
            <a:off x="548640" y="6883560"/>
            <a:ext cx="3767400" cy="475560"/>
          </a:xfrm>
          <a:prstGeom prst="rect">
            <a:avLst/>
          </a:prstGeom>
          <a:ln>
            <a:noFill/>
          </a:ln>
        </p:spPr>
      </p:pic>
      <p:pic>
        <p:nvPicPr>
          <p:cNvPr id="51" name="Picture 50"/>
          <p:cNvPicPr/>
          <p:nvPr/>
        </p:nvPicPr>
        <p:blipFill>
          <a:blip r:embed="rId5"/>
          <a:stretch/>
        </p:blipFill>
        <p:spPr>
          <a:xfrm>
            <a:off x="5212080" y="6885360"/>
            <a:ext cx="3767400" cy="429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00000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Application>Microsoft Office PowerPoint</Application>
  <PresentationFormat>Custom</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8</cp:revision>
  <dcterms:created xsi:type="dcterms:W3CDTF">2018-02-25T19:41:37Z</dcterms:created>
  <dcterms:modified xsi:type="dcterms:W3CDTF">2018-02-26T13:03:00Z</dcterms:modified>
  <dc:language>en-US</dc:language>
</cp:coreProperties>
</file>