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DejaVu Sans"/>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DejaVu Sans"/>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DejaVu Sans"/>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DejaVu Sans"/>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DejaVu Sans"/>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DejaVu Sans"/>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DejaVu Sans"/>
            </a:endParaRPr>
          </a:p>
        </p:txBody>
      </p:sp>
      <p:sp>
        <p:nvSpPr>
          <p:cNvPr id="38" name="PlaceHolder 5"/>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DejaVu Sans"/>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DejaVu Sans"/>
            </a:endParaRPr>
          </a:p>
        </p:txBody>
      </p:sp>
      <p:sp>
        <p:nvSpPr>
          <p:cNvPr id="40" name="PlaceHolder 7"/>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DejaVu Sans"/>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DejaVu Sans"/>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DejaVu Sans"/>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DejaVu Sans"/>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DejaVu Sans"/>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DejaVu Sans"/>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DejaVu Sans"/>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DejaVu Sans"/>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latin typeface="DejaVu Sans"/>
              </a:rPr>
              <a:t>Click to edit the title text format</a:t>
            </a:r>
            <a:endParaRPr b="0" lang="en-US" sz="4400" spc="-1" strike="noStrike">
              <a:latin typeface="DejaVu Sans"/>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DejaVu Serif"/>
              </a:rPr>
              <a:t>&lt;date/time&gt;</a:t>
            </a:r>
            <a:endParaRPr b="0" lang="en-US" sz="1400" spc="-1" strike="noStrike">
              <a:latin typeface="DejaVu Serif"/>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DejaVu Serif"/>
              </a:rPr>
              <a:t>&lt;footer&gt;</a:t>
            </a:r>
            <a:endParaRPr b="0" lang="en-US" sz="1400" spc="-1" strike="noStrike">
              <a:latin typeface="DejaVu Serif"/>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9C60730-74B1-42B5-82DD-51883DBA76AB}"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DejaVu Sans"/>
              </a:rPr>
              <a:t>Experiments</a:t>
            </a:r>
            <a:endParaRPr b="0" lang="en-US" sz="4400" spc="-1" strike="noStrike">
              <a:latin typeface="DejaVu Sans"/>
            </a:endParaRPr>
          </a:p>
        </p:txBody>
      </p:sp>
      <p:sp>
        <p:nvSpPr>
          <p:cNvPr id="42" name="TextShape 2"/>
          <p:cNvSpPr txBox="1"/>
          <p:nvPr/>
        </p:nvSpPr>
        <p:spPr>
          <a:xfrm>
            <a:off x="504000" y="1769040"/>
            <a:ext cx="9071640" cy="4384440"/>
          </a:xfrm>
          <a:prstGeom prst="rect">
            <a:avLst/>
          </a:prstGeom>
          <a:noFill/>
          <a:ln>
            <a:noFill/>
          </a:ln>
        </p:spPr>
        <p:txBody>
          <a:bodyPr lIns="0" rIns="0" tIns="0" bIns="0"/>
          <a:p>
            <a:r>
              <a:rPr b="0" lang="en-US" sz="1600" spc="-1" strike="noStrike">
                <a:latin typeface="DejaVu Sans"/>
              </a:rPr>
              <a:t>The GAN is not detailed in the paper, we know that dropout is used and that the non-linearities in G are a mix of sigmoid and relu while non linearities in D are maxout units.</a:t>
            </a:r>
            <a:endParaRPr b="0" lang="en-US" sz="1600" spc="-1" strike="noStrike">
              <a:latin typeface="DejaVu Sans"/>
            </a:endParaRPr>
          </a:p>
          <a:p>
            <a:r>
              <a:rPr b="0" lang="en-US" sz="1600" spc="-1" strike="noStrike">
                <a:latin typeface="DejaVu Sans"/>
              </a:rPr>
              <a:t>This architecture was run on 3 of the common public datasets: </a:t>
            </a:r>
            <a:endParaRPr b="0" lang="en-US" sz="1600" spc="-1" strike="noStrike">
              <a:latin typeface="DejaVu Sans"/>
            </a:endParaRPr>
          </a:p>
          <a:p>
            <a:r>
              <a:rPr b="0" lang="en-US" sz="1600" spc="-1" strike="noStrike">
                <a:latin typeface="DejaVu Sans"/>
              </a:rPr>
              <a:t>1. </a:t>
            </a:r>
            <a:r>
              <a:rPr b="1" lang="en-US" sz="1600" spc="-1" strike="noStrike">
                <a:latin typeface="DejaVu Sans"/>
              </a:rPr>
              <a:t>MNIST</a:t>
            </a:r>
            <a:r>
              <a:rPr b="0" lang="en-US" sz="1600" spc="-1" strike="noStrike">
                <a:latin typeface="DejaVu Sans"/>
              </a:rPr>
              <a:t> : a popular database of 70000 handwritten digits.</a:t>
            </a:r>
            <a:endParaRPr b="0" lang="en-US" sz="1600" spc="-1" strike="noStrike">
              <a:latin typeface="DejaVu Sans"/>
            </a:endParaRPr>
          </a:p>
          <a:p>
            <a:r>
              <a:rPr b="0" lang="en-US" sz="1600" spc="-1" strike="noStrike">
                <a:latin typeface="DejaVu Sans"/>
              </a:rPr>
              <a:t>2. </a:t>
            </a:r>
            <a:r>
              <a:rPr b="1" lang="en-US" sz="1600" spc="-1" strike="noStrike">
                <a:latin typeface="DejaVu Sans"/>
              </a:rPr>
              <a:t>Toronto Face Database </a:t>
            </a:r>
            <a:r>
              <a:rPr b="0" lang="en-US" sz="1600" spc="-1" strike="noStrike">
                <a:latin typeface="DejaVu Sans"/>
              </a:rPr>
              <a:t>: a large aggregate face database , cropped and centered.</a:t>
            </a:r>
            <a:endParaRPr b="0" lang="en-US" sz="1600" spc="-1" strike="noStrike">
              <a:latin typeface="DejaVu Sans"/>
            </a:endParaRPr>
          </a:p>
          <a:p>
            <a:r>
              <a:rPr b="0" lang="en-US" sz="1600" spc="-1" strike="noStrike">
                <a:latin typeface="DejaVu Sans"/>
              </a:rPr>
              <a:t>3. </a:t>
            </a:r>
            <a:r>
              <a:rPr b="1" lang="en-US" sz="1600" spc="-1" strike="noStrike">
                <a:latin typeface="DejaVu Sans"/>
              </a:rPr>
              <a:t>CIFAR</a:t>
            </a:r>
            <a:r>
              <a:rPr b="0" lang="en-US" sz="1600" spc="-1" strike="noStrike">
                <a:latin typeface="DejaVu Sans"/>
              </a:rPr>
              <a:t>: 32×32 natural image dataset with 10/100 categories</a:t>
            </a:r>
            <a:endParaRPr b="0" lang="en-US" sz="1600" spc="-1" strike="noStrike">
              <a:latin typeface="DejaVu Sans"/>
            </a:endParaRPr>
          </a:p>
          <a:p>
            <a:endParaRPr b="0" lang="en-US" sz="1600" spc="-1" strike="noStrike">
              <a:latin typeface="DejaVu Sans"/>
            </a:endParaRPr>
          </a:p>
          <a:p>
            <a:r>
              <a:rPr b="0" lang="en-US" sz="1600" spc="-1" strike="noStrike">
                <a:latin typeface="DejaVu Sans"/>
              </a:rPr>
              <a:t>It’s performance was </a:t>
            </a:r>
            <a:r>
              <a:rPr b="1" lang="en-US" sz="1600" spc="-1" strike="noStrike">
                <a:latin typeface="DejaVu Sans"/>
              </a:rPr>
              <a:t>compared to</a:t>
            </a:r>
            <a:r>
              <a:rPr b="0" lang="en-US" sz="1600" spc="-1" strike="noStrike">
                <a:latin typeface="DejaVu Sans"/>
              </a:rPr>
              <a:t>:</a:t>
            </a:r>
            <a:endParaRPr b="0" lang="en-US" sz="1600" spc="-1" strike="noStrike">
              <a:latin typeface="DejaVu Sans"/>
            </a:endParaRPr>
          </a:p>
          <a:p>
            <a:r>
              <a:rPr b="0" lang="en-US" sz="1600" spc="-1" strike="noStrike">
                <a:latin typeface="DejaVu Sans"/>
              </a:rPr>
              <a:t>1. A</a:t>
            </a:r>
            <a:r>
              <a:rPr b="1" lang="en-US" sz="1600" spc="-1" strike="noStrike">
                <a:latin typeface="DejaVu Sans"/>
              </a:rPr>
              <a:t> Deep Belief network</a:t>
            </a:r>
            <a:r>
              <a:rPr b="0" lang="en-US" sz="1600" spc="-1" strike="noStrike">
                <a:latin typeface="DejaVu Sans"/>
              </a:rPr>
              <a:t>, a hybrid hierarchical markov chain estimated representation.</a:t>
            </a:r>
            <a:endParaRPr b="0" lang="en-US" sz="1600" spc="-1" strike="noStrike">
              <a:latin typeface="DejaVu Sans"/>
            </a:endParaRPr>
          </a:p>
          <a:p>
            <a:r>
              <a:rPr b="0" lang="en-US" sz="1600" spc="-1" strike="noStrike">
                <a:latin typeface="DejaVu Sans"/>
              </a:rPr>
              <a:t>2. </a:t>
            </a:r>
            <a:r>
              <a:rPr b="1" lang="en-US" sz="1600" spc="-1" strike="noStrike">
                <a:latin typeface="DejaVu Sans"/>
              </a:rPr>
              <a:t>Stacked CAE </a:t>
            </a:r>
            <a:r>
              <a:rPr b="0" lang="en-US" sz="1600" spc="-1" strike="noStrike">
                <a:latin typeface="DejaVu Sans"/>
              </a:rPr>
              <a:t>convolutional autoencoders a spatially aware autoencoder with allowed for greedy pre-training.</a:t>
            </a:r>
            <a:endParaRPr b="0" lang="en-US" sz="1600" spc="-1" strike="noStrike">
              <a:latin typeface="DejaVu Sans"/>
            </a:endParaRPr>
          </a:p>
          <a:p>
            <a:r>
              <a:rPr b="0" lang="en-US" sz="1600" spc="-1" strike="noStrike">
                <a:latin typeface="DejaVu Sans"/>
              </a:rPr>
              <a:t>3. </a:t>
            </a:r>
            <a:r>
              <a:rPr b="1" lang="en-US" sz="1600" spc="-1" strike="noStrike">
                <a:latin typeface="DejaVu Sans"/>
              </a:rPr>
              <a:t>Deep GSN</a:t>
            </a:r>
            <a:r>
              <a:rPr b="0" lang="en-US" sz="1600" spc="-1" strike="noStrike">
                <a:latin typeface="DejaVu Sans"/>
              </a:rPr>
              <a:t> , backpropagation trainable Markov transition estimation </a:t>
            </a:r>
            <a:endParaRPr b="0" lang="en-US" sz="1600" spc="-1" strike="noStrike">
              <a:latin typeface="DejaVu Sans"/>
            </a:endParaRPr>
          </a:p>
          <a:p>
            <a:r>
              <a:rPr b="0" lang="en-US" sz="1600" spc="-1" strike="noStrike">
                <a:latin typeface="DejaVu Sans"/>
              </a:rPr>
              <a:t>For data distributions.</a:t>
            </a:r>
            <a:endParaRPr b="0" lang="en-US" sz="1600" spc="-1" strike="noStrike">
              <a:latin typeface="DejaVu Sans"/>
            </a:endParaRPr>
          </a:p>
          <a:p>
            <a:endParaRPr b="0" lang="en-US" sz="1600" spc="-1" strike="noStrike">
              <a:latin typeface="DejaVu Sans"/>
            </a:endParaRPr>
          </a:p>
          <a:p>
            <a:r>
              <a:rPr b="0" lang="en-US" sz="1600" spc="-1" strike="noStrike">
                <a:latin typeface="DejaVu Sans"/>
              </a:rPr>
              <a:t>The </a:t>
            </a:r>
            <a:r>
              <a:rPr b="1" lang="en-US" sz="1600" spc="-1" strike="noStrike">
                <a:latin typeface="DejaVu Sans"/>
              </a:rPr>
              <a:t>evaluation</a:t>
            </a:r>
            <a:r>
              <a:rPr b="0" lang="en-US" sz="1600" spc="-1" strike="noStrike">
                <a:latin typeface="DejaVu Sans"/>
              </a:rPr>
              <a:t> of the model was estimated using a </a:t>
            </a:r>
            <a:r>
              <a:rPr b="1" lang="en-US" sz="1600" spc="-1" strike="noStrike">
                <a:latin typeface="DejaVu Sans"/>
              </a:rPr>
              <a:t>gaussian parsen window</a:t>
            </a:r>
            <a:r>
              <a:rPr b="0" lang="en-US" sz="1600" spc="-1" strike="noStrike">
                <a:latin typeface="DejaVu Sans"/>
              </a:rPr>
              <a:t> (explained on next slide..)</a:t>
            </a:r>
            <a:endParaRPr b="0" lang="en-US" sz="1600" spc="-1" strike="noStrike">
              <a:latin typeface="DejaVu Sans"/>
            </a:endParaRPr>
          </a:p>
          <a:p>
            <a:endParaRPr b="0" lang="en-US" sz="1600" spc="-1" strike="noStrike">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DejaVu Sans"/>
              </a:rPr>
              <a:t>Parsen window evaluation</a:t>
            </a:r>
            <a:endParaRPr b="0" lang="en-US" sz="4400" spc="-1" strike="noStrike">
              <a:latin typeface="DejaVu Sans"/>
            </a:endParaRPr>
          </a:p>
        </p:txBody>
      </p:sp>
      <p:sp>
        <p:nvSpPr>
          <p:cNvPr id="4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DejaVu Sans"/>
              </a:rPr>
              <a:t>The method proceeds by computing the log-likelihood is given to the test set by the nonparametric density estimator trained on the generated samples (parsen gaussian estimator)</a:t>
            </a:r>
            <a:endParaRPr b="0" lang="en-US" sz="3200" spc="-1" strike="noStrike">
              <a:latin typeface="DejaVu Sans"/>
            </a:endParaRPr>
          </a:p>
          <a:p>
            <a:pPr marL="432000" indent="-324000">
              <a:spcBef>
                <a:spcPts val="1417"/>
              </a:spcBef>
              <a:buClr>
                <a:srgbClr val="000000"/>
              </a:buClr>
              <a:buSzPct val="45000"/>
              <a:buFont typeface="Wingdings" charset="2"/>
              <a:buChar char=""/>
            </a:pPr>
            <a:r>
              <a:rPr b="0" lang="en-US" sz="3200" spc="-1" strike="noStrike">
                <a:latin typeface="DejaVu Sans"/>
              </a:rPr>
              <a:t>The parsen gaussian method estimates a density by equal weighting of a set of gaussians centered on each output datapoint of G, in principle it is  a generalisation to estimating a pdf by computing for each point at a small region the proportion of points that fall in that space. p(x) = (k / n) / V.</a:t>
            </a:r>
            <a:endParaRPr b="0" lang="en-US" sz="3200" spc="-1" strike="noStrike">
              <a:latin typeface="DejaVu Sans"/>
            </a:endParaRPr>
          </a:p>
          <a:p>
            <a:pPr marL="432000" indent="-324000">
              <a:spcBef>
                <a:spcPts val="1417"/>
              </a:spcBef>
              <a:buClr>
                <a:srgbClr val="000000"/>
              </a:buClr>
              <a:buSzPct val="45000"/>
              <a:buFont typeface="Wingdings" charset="2"/>
              <a:buChar char=""/>
            </a:pPr>
            <a:r>
              <a:rPr b="0" lang="en-US" sz="3200" spc="-1" strike="noStrike">
                <a:latin typeface="DejaVu Sans"/>
              </a:rPr>
              <a:t>This estimated density function is then assessed against the test-set through a log-likelihood: </a:t>
            </a:r>
            <a:r>
              <a:rPr b="0" lang="en-US" sz="3200" spc="-1" strike="noStrike">
                <a:latin typeface="DejaVu Sans"/>
                <a:ea typeface="DejaVu Sans"/>
              </a:rPr>
              <a:t>∫</a:t>
            </a:r>
            <a:r>
              <a:rPr b="0" lang="en-US" sz="3200" spc="-1" strike="noStrike">
                <a:latin typeface="DejaVu Sans"/>
              </a:rPr>
              <a:t>p(y) log q(y) dy</a:t>
            </a:r>
            <a:endParaRPr b="0" lang="en-US" sz="3200" spc="-1" strike="noStrike">
              <a:latin typeface="DejaVu Sans"/>
            </a:endParaRPr>
          </a:p>
          <a:p>
            <a:pPr marL="432000" indent="-324000">
              <a:spcBef>
                <a:spcPts val="1417"/>
              </a:spcBef>
              <a:buClr>
                <a:srgbClr val="000000"/>
              </a:buClr>
              <a:buSzPct val="45000"/>
              <a:buFont typeface="Wingdings" charset="2"/>
              <a:buChar char=""/>
            </a:pPr>
            <a:r>
              <a:rPr b="0" lang="en-US" sz="3200" spc="-1" strike="noStrike">
                <a:latin typeface="DejaVu Sans"/>
              </a:rPr>
              <a:t>The variance of the gaussians are learned through cross-validation.</a:t>
            </a:r>
            <a:endParaRPr b="0" lang="en-US" sz="3200" spc="-1" strike="noStrike">
              <a:latin typeface="DejaVu San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499680" y="-385560"/>
            <a:ext cx="9071640" cy="1472040"/>
          </a:xfrm>
          <a:prstGeom prst="rect">
            <a:avLst/>
          </a:prstGeom>
          <a:noFill/>
          <a:ln>
            <a:noFill/>
          </a:ln>
        </p:spPr>
        <p:txBody>
          <a:bodyPr lIns="0" rIns="0" tIns="0" bIns="0" anchor="ctr"/>
          <a:p>
            <a:pPr algn="ctr"/>
            <a:r>
              <a:rPr b="0" lang="en-US" sz="4400" spc="-1" strike="noStrike">
                <a:latin typeface="DejaVu Sans"/>
              </a:rPr>
              <a:t>Results</a:t>
            </a:r>
            <a:endParaRPr b="0" lang="en-US" sz="4400" spc="-1" strike="noStrike">
              <a:latin typeface="DejaVu Sans"/>
            </a:endParaRPr>
          </a:p>
        </p:txBody>
      </p:sp>
      <p:graphicFrame>
        <p:nvGraphicFramePr>
          <p:cNvPr id="46" name="Table 2"/>
          <p:cNvGraphicFramePr/>
          <p:nvPr/>
        </p:nvGraphicFramePr>
        <p:xfrm>
          <a:off x="442440" y="754560"/>
          <a:ext cx="9071280" cy="1776240"/>
        </p:xfrm>
        <a:graphic>
          <a:graphicData uri="http://schemas.openxmlformats.org/drawingml/2006/table">
            <a:tbl>
              <a:tblPr/>
              <a:tblGrid>
                <a:gridCol w="3023640"/>
                <a:gridCol w="3023640"/>
                <a:gridCol w="3024360"/>
              </a:tblGrid>
              <a:tr h="359280">
                <a:tc>
                  <a:txBody>
                    <a:bodyPr lIns="90000" rIns="90000" tIns="46800" bIns="46800"/>
                    <a:p>
                      <a:r>
                        <a:rPr b="0" lang="en-US" sz="1800" spc="-1" strike="noStrike">
                          <a:latin typeface="DejaVu Sans"/>
                        </a:rPr>
                        <a:t>Model</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DejaVu Sans"/>
                        </a:rPr>
                        <a:t>MNIST</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DejaVu Sans"/>
                        </a:rPr>
                        <a:t>Torronto Face database</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5320">
                <a:tc>
                  <a:txBody>
                    <a:bodyPr lIns="90000" rIns="90000" tIns="46800" bIns="46800"/>
                    <a:p>
                      <a:r>
                        <a:rPr b="0" lang="en-US" sz="1800" spc="-1" strike="noStrike">
                          <a:latin typeface="DejaVu Sans"/>
                        </a:rPr>
                        <a:t>DBN</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DejaVu Sans"/>
                        </a:rPr>
                        <a:t>138 +- 2</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DejaVu Sans"/>
                        </a:rPr>
                        <a:t>1909 +- 66</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320">
                <a:tc>
                  <a:txBody>
                    <a:bodyPr lIns="90000" rIns="90000" tIns="46800" bIns="46800"/>
                    <a:p>
                      <a:r>
                        <a:rPr b="0" lang="en-US" sz="1800" spc="-1" strike="noStrike">
                          <a:latin typeface="DejaVu Sans"/>
                        </a:rPr>
                        <a:t>Stacked CAE</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DejaVu Sans"/>
                        </a:rPr>
                        <a:t>121+-1.6</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800" spc="-1" strike="noStrike">
                          <a:latin typeface="DejaVu Sans"/>
                        </a:rPr>
                        <a:t>2110 +- 50</a:t>
                      </a:r>
                      <a:endParaRPr b="1"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320">
                <a:tc>
                  <a:txBody>
                    <a:bodyPr lIns="90000" rIns="90000" tIns="46800" bIns="46800"/>
                    <a:p>
                      <a:r>
                        <a:rPr b="0" lang="en-US" sz="1800" spc="-1" strike="noStrike">
                          <a:latin typeface="DejaVu Sans"/>
                        </a:rPr>
                        <a:t>Deep GSN</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DejaVu Sans"/>
                        </a:rPr>
                        <a:t>214 +- 1.1</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DejaVu Sans"/>
                        </a:rPr>
                        <a:t>1890 +- 29</a:t>
                      </a:r>
                      <a:endParaRPr b="0"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320">
                <a:tc>
                  <a:txBody>
                    <a:bodyPr lIns="90000" rIns="90000" tIns="46800" bIns="46800"/>
                    <a:p>
                      <a:r>
                        <a:rPr b="1" lang="en-US" sz="1800" spc="-1" strike="noStrike">
                          <a:latin typeface="DejaVu Sans"/>
                        </a:rPr>
                        <a:t>Adverserial nets</a:t>
                      </a:r>
                      <a:endParaRPr b="1"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800" spc="-1" strike="noStrike">
                          <a:latin typeface="DejaVu Sans"/>
                        </a:rPr>
                        <a:t>255 +- 2</a:t>
                      </a:r>
                      <a:endParaRPr b="1"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800" spc="-1" strike="noStrike">
                          <a:latin typeface="DejaVu Sans"/>
                        </a:rPr>
                        <a:t>2057 +- 26</a:t>
                      </a:r>
                      <a:endParaRPr b="1" lang="en-US" sz="1800" spc="-1" strike="noStrike">
                        <a:latin typeface="DejaVu San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7" name="TextShape 3"/>
          <p:cNvSpPr txBox="1"/>
          <p:nvPr/>
        </p:nvSpPr>
        <p:spPr>
          <a:xfrm>
            <a:off x="548640" y="2651760"/>
            <a:ext cx="9052560" cy="1947600"/>
          </a:xfrm>
          <a:prstGeom prst="rect">
            <a:avLst/>
          </a:prstGeom>
          <a:noFill/>
          <a:ln>
            <a:noFill/>
          </a:ln>
        </p:spPr>
        <p:txBody>
          <a:bodyPr lIns="90000" rIns="90000" tIns="45000" bIns="45000"/>
          <a:p>
            <a:r>
              <a:rPr b="0" lang="en-US" sz="1800" spc="-1" strike="noStrike">
                <a:latin typeface="DejaVu Sans"/>
              </a:rPr>
              <a:t>As you can see in Table 1 in paper the adverserial net has the best log-likelihood score on the MNIST set and the second best on the face database, variation are the standard error of the mean.</a:t>
            </a:r>
            <a:endParaRPr b="0" lang="en-US" sz="1800" spc="-1" strike="noStrike">
              <a:latin typeface="DejaVu Sans"/>
            </a:endParaRPr>
          </a:p>
          <a:p>
            <a:r>
              <a:rPr b="0" lang="en-US" sz="1800" spc="-1" strike="noStrike">
                <a:latin typeface="DejaVu Sans"/>
              </a:rPr>
              <a:t>The results are on par with most GAN but no claim is made of superiority in output, below you can see the digits and faces generated, the two strips at the bottom shows  interpollated values in the representation space.</a:t>
            </a:r>
            <a:endParaRPr b="0" lang="en-US" sz="1800" spc="-1" strike="noStrike">
              <a:latin typeface="DejaVu Sans"/>
            </a:endParaRPr>
          </a:p>
          <a:p>
            <a:r>
              <a:rPr b="0" lang="en-US" sz="1800" spc="-1" strike="noStrike">
                <a:latin typeface="DejaVu Sans"/>
              </a:rPr>
              <a:t> </a:t>
            </a:r>
            <a:endParaRPr b="0" lang="en-US" sz="1800" spc="-1" strike="noStrike">
              <a:latin typeface="DejaVu Sans"/>
            </a:endParaRPr>
          </a:p>
        </p:txBody>
      </p:sp>
      <p:pic>
        <p:nvPicPr>
          <p:cNvPr id="48" name="" descr=""/>
          <p:cNvPicPr/>
          <p:nvPr/>
        </p:nvPicPr>
        <p:blipFill>
          <a:blip r:embed="rId1"/>
          <a:stretch/>
        </p:blipFill>
        <p:spPr>
          <a:xfrm>
            <a:off x="548640" y="4389120"/>
            <a:ext cx="3459600" cy="2334960"/>
          </a:xfrm>
          <a:prstGeom prst="rect">
            <a:avLst/>
          </a:prstGeom>
          <a:ln>
            <a:noFill/>
          </a:ln>
        </p:spPr>
      </p:pic>
      <p:pic>
        <p:nvPicPr>
          <p:cNvPr id="49" name="" descr=""/>
          <p:cNvPicPr/>
          <p:nvPr/>
        </p:nvPicPr>
        <p:blipFill>
          <a:blip r:embed="rId2"/>
          <a:stretch/>
        </p:blipFill>
        <p:spPr>
          <a:xfrm>
            <a:off x="5212080" y="4389120"/>
            <a:ext cx="3403080" cy="2286000"/>
          </a:xfrm>
          <a:prstGeom prst="rect">
            <a:avLst/>
          </a:prstGeom>
          <a:ln>
            <a:noFill/>
          </a:ln>
        </p:spPr>
      </p:pic>
      <p:pic>
        <p:nvPicPr>
          <p:cNvPr id="50" name="" descr=""/>
          <p:cNvPicPr/>
          <p:nvPr/>
        </p:nvPicPr>
        <p:blipFill>
          <a:blip r:embed="rId3"/>
          <a:stretch/>
        </p:blipFill>
        <p:spPr>
          <a:xfrm>
            <a:off x="548640" y="6883560"/>
            <a:ext cx="3767400" cy="475560"/>
          </a:xfrm>
          <a:prstGeom prst="rect">
            <a:avLst/>
          </a:prstGeom>
          <a:ln>
            <a:noFill/>
          </a:ln>
        </p:spPr>
      </p:pic>
      <p:pic>
        <p:nvPicPr>
          <p:cNvPr id="51" name="" descr=""/>
          <p:cNvPicPr/>
          <p:nvPr/>
        </p:nvPicPr>
        <p:blipFill>
          <a:blip r:embed="rId4"/>
          <a:stretch/>
        </p:blipFill>
        <p:spPr>
          <a:xfrm>
            <a:off x="5212080" y="6885360"/>
            <a:ext cx="3767400" cy="4298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LibreOffice/5.4.4.2$Linux_X86_64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2018-02-25T19:41:37Z</dcterms:created>
  <dc:creator/>
  <dc:description/>
  <dc:language>en-US</dc:language>
  <cp:lastModifiedBy/>
  <dcterms:modified xsi:type="dcterms:W3CDTF">2018-02-25T21:57:12Z</dcterms:modified>
  <cp:revision>6</cp:revision>
  <dc:subject/>
  <dc:title/>
</cp:coreProperties>
</file>