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rebuchet MS"/>
      </a:defRPr>
    </a:lvl1pPr>
    <a:lvl2pPr indent="228600" latinLnBrk="0">
      <a:defRPr sz="1200">
        <a:latin typeface="+mn-lt"/>
        <a:ea typeface="+mn-ea"/>
        <a:cs typeface="+mn-cs"/>
        <a:sym typeface="Trebuchet MS"/>
      </a:defRPr>
    </a:lvl2pPr>
    <a:lvl3pPr indent="457200" latinLnBrk="0">
      <a:defRPr sz="1200">
        <a:latin typeface="+mn-lt"/>
        <a:ea typeface="+mn-ea"/>
        <a:cs typeface="+mn-cs"/>
        <a:sym typeface="Trebuchet MS"/>
      </a:defRPr>
    </a:lvl3pPr>
    <a:lvl4pPr indent="685800" latinLnBrk="0">
      <a:defRPr sz="1200">
        <a:latin typeface="+mn-lt"/>
        <a:ea typeface="+mn-ea"/>
        <a:cs typeface="+mn-cs"/>
        <a:sym typeface="Trebuchet MS"/>
      </a:defRPr>
    </a:lvl4pPr>
    <a:lvl5pPr indent="914400" latinLnBrk="0">
      <a:defRPr sz="1200">
        <a:latin typeface="+mn-lt"/>
        <a:ea typeface="+mn-ea"/>
        <a:cs typeface="+mn-cs"/>
        <a:sym typeface="Trebuchet MS"/>
      </a:defRPr>
    </a:lvl5pPr>
    <a:lvl6pPr indent="1143000" latinLnBrk="0">
      <a:defRPr sz="1200">
        <a:latin typeface="+mn-lt"/>
        <a:ea typeface="+mn-ea"/>
        <a:cs typeface="+mn-cs"/>
        <a:sym typeface="Trebuchet MS"/>
      </a:defRPr>
    </a:lvl6pPr>
    <a:lvl7pPr indent="1371600" latinLnBrk="0">
      <a:defRPr sz="1200">
        <a:latin typeface="+mn-lt"/>
        <a:ea typeface="+mn-ea"/>
        <a:cs typeface="+mn-cs"/>
        <a:sym typeface="Trebuchet MS"/>
      </a:defRPr>
    </a:lvl7pPr>
    <a:lvl8pPr indent="1600200" latinLnBrk="0">
      <a:defRPr sz="1200">
        <a:latin typeface="+mn-lt"/>
        <a:ea typeface="+mn-ea"/>
        <a:cs typeface="+mn-cs"/>
        <a:sym typeface="Trebuchet MS"/>
      </a:defRPr>
    </a:lvl8pPr>
    <a:lvl9pPr indent="18288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i="1"/>
            </a:pPr>
            <a:r>
              <a:t>Conditional version of Generative Adversarial Nets </a:t>
            </a:r>
            <a:r>
              <a:rPr b="0" i="0"/>
              <a:t>(GAN) where both generator and discriminator are conditioned on some data c (class label or data from some other modality). C is fed to both the generator and discriminator as additional input layer such that </a:t>
            </a:r>
            <a:r>
              <a:rPr b="0" i="0"/>
              <a:t>c</a:t>
            </a:r>
            <a:r>
              <a:rPr b="0" i="0"/>
              <a:t> and input are combined in a joint hidden representation.</a:t>
            </a:r>
            <a:endParaRPr b="0" i="0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i="1"/>
            </a:pPr>
            <a:r>
              <a:t>Semi-supervised learning</a:t>
            </a:r>
            <a:r>
              <a:rPr b="0" i="0"/>
              <a:t> </a:t>
            </a:r>
            <a:r>
              <a:rPr b="0" i="0"/>
              <a:t>is a technique in which both labelled and unlabelled data are used to train a classifier. The discriminator is transformed into a multi-class classifier. </a:t>
            </a:r>
            <a:endParaRPr b="0" i="0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i="1"/>
            </a:pPr>
            <a:r>
              <a:t>DCGAN </a:t>
            </a:r>
            <a:r>
              <a:rPr b="0" i="0"/>
              <a:t> </a:t>
            </a:r>
            <a:r>
              <a:rPr b="0" i="0"/>
              <a:t>The generator of the DCGAN uses the transposed convolution technique (reverse of convolution)  to perform up-sampling of 2D image size. Whereas the generator of the simple GAN was a simple fully connected network.</a:t>
            </a:r>
            <a:endParaRPr b="0" i="0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br>
              <a:rPr>
                <a:latin typeface="+mn-lt"/>
                <a:ea typeface="+mn-ea"/>
                <a:cs typeface="+mn-cs"/>
                <a:sym typeface="Trebuchet MS"/>
              </a:rPr>
            </a:br>
            <a:r>
              <a:rPr b="1">
                <a:latin typeface="+mn-lt"/>
                <a:ea typeface="+mn-ea"/>
                <a:cs typeface="+mn-cs"/>
                <a:sym typeface="Trebuchet MS"/>
              </a:rPr>
              <a:t>Training efficiency </a:t>
            </a:r>
            <a:r>
              <a:t>of GAN can be improved by having better methods to synchronize G and D or by finding a better distribution to sample z from during training.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1981200" y="1535112"/>
            <a:ext cx="4040188" cy="63976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/>
          <p:nvPr>
            <p:ph type="body" sz="quarter" idx="13"/>
          </p:nvPr>
        </p:nvSpPr>
        <p:spPr>
          <a:xfrm>
            <a:off x="6169025" y="1535112"/>
            <a:ext cx="4041775" cy="63976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9946818" y="6404292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9946818" y="6404292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eecs.qmul.ac.uk/~sgg/_ECS795P_/papers/WK07-08_Goodfellow_GAN_NIPS2014.pdf" TargetMode="External"/><Relationship Id="rId3" Type="http://schemas.openxmlformats.org/officeDocument/2006/relationships/hyperlink" Target="https://deeplearning4j.org/generative-adversarial-network" TargetMode="External"/><Relationship Id="rId4" Type="http://schemas.openxmlformats.org/officeDocument/2006/relationships/hyperlink" Target="http://www.deeplearningbook.org/contents/generative_models.html" TargetMode="External"/><Relationship Id="rId5" Type="http://schemas.openxmlformats.org/officeDocument/2006/relationships/hyperlink" Target="https://arxiv.org/pdf/1701.00160.pdf" TargetMode="External"/><Relationship Id="rId6" Type="http://schemas.openxmlformats.org/officeDocument/2006/relationships/hyperlink" Target="https://www.analyticsvidhya.com/blog/2017/06/introductory-generative-adversarial-networks-gans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hyperlink" Target="https://deeplearning4j.org/generative-adversarial-network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desmos.com/calculator/odj1obavmt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3"/>
          <p:cNvSpPr txBox="1"/>
          <p:nvPr/>
        </p:nvSpPr>
        <p:spPr>
          <a:xfrm>
            <a:off x="-2" y="2913378"/>
            <a:ext cx="12192005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/>
            </a:lvl1pPr>
          </a:lstStyle>
          <a:p>
            <a:pPr/>
            <a:r>
              <a:t>Generative Adversarial Nets</a:t>
            </a:r>
          </a:p>
        </p:txBody>
      </p:sp>
      <p:sp>
        <p:nvSpPr>
          <p:cNvPr id="159" name="Prepared by Group E"/>
          <p:cNvSpPr txBox="1"/>
          <p:nvPr/>
        </p:nvSpPr>
        <p:spPr>
          <a:xfrm>
            <a:off x="304859" y="6201440"/>
            <a:ext cx="221031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Prepared by Group 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"/>
          <p:cNvSpPr txBox="1"/>
          <p:nvPr/>
        </p:nvSpPr>
        <p:spPr>
          <a:xfrm>
            <a:off x="762549" y="334519"/>
            <a:ext cx="9996882" cy="526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>
              <a:defRPr sz="3200"/>
            </a:pPr>
            <a:r>
              <a:t>        Proof: Convergence of gradient-based learning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</p:txBody>
      </p:sp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425" y="2252932"/>
            <a:ext cx="8410676" cy="3136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83" t="1851" r="0" b="0"/>
          <a:stretch>
            <a:fillRect/>
          </a:stretch>
        </p:blipFill>
        <p:spPr>
          <a:xfrm>
            <a:off x="1523401" y="0"/>
            <a:ext cx="8954698" cy="673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01" y="0"/>
            <a:ext cx="914519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01" y="0"/>
            <a:ext cx="914519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1981200" y="-17462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 b="1" sz="3200"/>
            </a:pPr>
            <a:r>
              <a:rPr>
                <a:latin typeface="+mn-lt"/>
                <a:ea typeface="+mn-ea"/>
                <a:cs typeface="+mn-cs"/>
                <a:sym typeface="Trebuchet MS"/>
              </a:rPr>
              <a:t>Pros</a:t>
            </a:r>
            <a:r>
              <a:t> and Cons of GAN</a:t>
            </a:r>
          </a:p>
        </p:txBody>
      </p:sp>
      <p:sp>
        <p:nvSpPr>
          <p:cNvPr id="201" name="Text Placeholder 3"/>
          <p:cNvSpPr txBox="1"/>
          <p:nvPr>
            <p:ph type="body" sz="quarter" idx="1"/>
          </p:nvPr>
        </p:nvSpPr>
        <p:spPr>
          <a:xfrm>
            <a:off x="1981200" y="1535112"/>
            <a:ext cx="4040188" cy="6397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r>
              <a:t>Advantages	</a:t>
            </a:r>
          </a:p>
        </p:txBody>
      </p:sp>
      <p:sp>
        <p:nvSpPr>
          <p:cNvPr id="202" name="Content Placeholder 4"/>
          <p:cNvSpPr txBox="1"/>
          <p:nvPr/>
        </p:nvSpPr>
        <p:spPr>
          <a:xfrm>
            <a:off x="1562100" y="2174875"/>
            <a:ext cx="4040188" cy="395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Back-propagation used to obtain the gradients, no Markov chains required</a:t>
            </a:r>
          </a:p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No inference is needed during training</a:t>
            </a:r>
          </a:p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The generator is updated by gradients and not input data so doesn’t copy the components of input</a:t>
            </a:r>
          </a:p>
        </p:txBody>
      </p:sp>
      <p:sp>
        <p:nvSpPr>
          <p:cNvPr id="203" name="Text Placeholder 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Disadvantages</a:t>
            </a:r>
          </a:p>
        </p:txBody>
      </p:sp>
      <p:sp>
        <p:nvSpPr>
          <p:cNvPr id="204" name="Content Placeholder 6"/>
          <p:cNvSpPr txBox="1"/>
          <p:nvPr/>
        </p:nvSpPr>
        <p:spPr>
          <a:xfrm>
            <a:off x="6169025" y="2174875"/>
            <a:ext cx="4041775" cy="395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Requires synchronisation of Discriminator with Generator as there is no explicit representation of p</a:t>
            </a:r>
            <a:r>
              <a:rPr baseline="-25000"/>
              <a:t>g</a:t>
            </a:r>
            <a:r>
              <a:t>(x) [Helvetica Scenario]</a:t>
            </a:r>
          </a:p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GANs are not very optimised at differentiating perspectives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1981200" y="-55562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600"/>
            </a:lvl1pPr>
          </a:lstStyle>
          <a:p>
            <a:pPr/>
            <a:r>
              <a:t>Further Improvements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Conditional Generative Model of GAN</a:t>
            </a:r>
          </a:p>
          <a:p>
            <a:pPr>
              <a:defRPr sz="3000"/>
            </a:pPr>
            <a:r>
              <a:t>Semi Supervised Learning with GAN</a:t>
            </a:r>
          </a:p>
          <a:p>
            <a:pPr>
              <a:defRPr sz="3000"/>
            </a:pPr>
            <a:r>
              <a:t>Deep Convolutional GAN (DCGAN)</a:t>
            </a:r>
          </a:p>
          <a:p>
            <a:pPr>
              <a:defRPr sz="3000"/>
            </a:pPr>
            <a:r>
              <a:t>Efficiency Improvements during training GAN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1981200" y="-4762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</a:lstStyle>
          <a:p>
            <a:pPr/>
            <a:r>
              <a:t>Applications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1981200" y="1600200"/>
            <a:ext cx="8382000" cy="4525963"/>
          </a:xfrm>
          <a:prstGeom prst="rect">
            <a:avLst/>
          </a:prstGeom>
        </p:spPr>
        <p:txBody>
          <a:bodyPr/>
          <a:lstStyle/>
          <a:p>
            <a:pPr marL="331075" indent="-331075">
              <a:lnSpc>
                <a:spcPct val="90000"/>
              </a:lnSpc>
              <a:spcBef>
                <a:spcPts val="600"/>
              </a:spcBef>
              <a:defRPr sz="2800"/>
            </a:pPr>
            <a:r>
              <a:t>Image translation and style transfer</a:t>
            </a:r>
          </a:p>
          <a:p>
            <a:pPr lvl="1" marL="731519" indent="-274319">
              <a:lnSpc>
                <a:spcPct val="90000"/>
              </a:lnSpc>
              <a:spcBef>
                <a:spcPts val="600"/>
              </a:spcBef>
              <a:defRPr sz="2400"/>
            </a:pPr>
            <a:r>
              <a:t>CycleGAN - Image from an input domain Di is transformed into an image of target domain Dt without necessarily having a one-to-one mapping between images from input to target domain in the training set. </a:t>
            </a:r>
          </a:p>
          <a:p>
            <a:pPr marL="331075" indent="-331075">
              <a:lnSpc>
                <a:spcPct val="90000"/>
              </a:lnSpc>
              <a:spcBef>
                <a:spcPts val="600"/>
              </a:spcBef>
              <a:defRPr sz="2800"/>
            </a:pPr>
            <a:r>
              <a:t>Image super resolution</a:t>
            </a:r>
          </a:p>
          <a:p>
            <a:pPr lvl="1" marL="731519" indent="-274319">
              <a:lnSpc>
                <a:spcPct val="90000"/>
              </a:lnSpc>
              <a:spcBef>
                <a:spcPts val="600"/>
              </a:spcBef>
              <a:defRPr sz="2400"/>
            </a:pPr>
            <a:r>
              <a:t>SRGAN </a:t>
            </a:r>
          </a:p>
          <a:p>
            <a:pPr marL="331075" indent="-331075">
              <a:lnSpc>
                <a:spcPct val="90000"/>
              </a:lnSpc>
              <a:spcBef>
                <a:spcPts val="600"/>
              </a:spcBef>
              <a:defRPr sz="2800"/>
            </a:pPr>
            <a:r>
              <a:t>Data augmentation</a:t>
            </a:r>
          </a:p>
          <a:p>
            <a:pPr lvl="1" marL="731519" indent="-274319">
              <a:lnSpc>
                <a:spcPct val="90000"/>
              </a:lnSpc>
              <a:spcBef>
                <a:spcPts val="600"/>
              </a:spcBef>
              <a:defRPr sz="2400"/>
            </a:pPr>
            <a:r>
              <a:t>A Network can be trained using simulated data generated by  GAN to avoid human labelling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"/>
          <p:cNvSpPr txBox="1"/>
          <p:nvPr/>
        </p:nvSpPr>
        <p:spPr>
          <a:xfrm>
            <a:off x="290297" y="170219"/>
            <a:ext cx="10940030" cy="559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References</a:t>
            </a:r>
          </a:p>
          <a:p>
            <a:pPr algn="ctr">
              <a:defRPr sz="3200"/>
            </a:pPr>
          </a:p>
          <a:p>
            <a:pPr/>
            <a:r>
              <a:rPr sz="2000"/>
              <a:t>[1] </a:t>
            </a:r>
            <a:r>
              <a:t>Goodfellow, I. J.; Pouget-Abadie, J.; Mirza, M.; Xu, B.; Warde-Farley; D., Ozair, S.; Courville, A.; Bengio, Y.; “Generative Adversarial Nets”,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http://www.eecs.qmul.ac.uk/~sgg/_ECS795P_/papers/WK07-08_Goodfellow_GAN_NIPS2014.pdf</a:t>
            </a:r>
            <a:r>
              <a:t>&gt;.</a:t>
            </a:r>
          </a:p>
          <a:p>
            <a:pPr/>
          </a:p>
          <a:p>
            <a:pPr/>
            <a:r>
              <a:t>[2] “GAN: A Beginner’s Guide to Generative Adversarial Networks”,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https://deeplearning4j.org/generative-adversarial-network</a:t>
            </a:r>
            <a:r>
              <a:t>&gt;.</a:t>
            </a:r>
          </a:p>
          <a:p>
            <a:pPr/>
          </a:p>
          <a:p>
            <a:pPr/>
            <a:r>
              <a:t>[3] Goodfellow, I.; Bengio Y.; Courville, A.; “Deep Learning”, Chapter 20,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http://www.deeplearningbook.org/contents/generative_models.html</a:t>
            </a:r>
            <a:r>
              <a:t>&gt;.</a:t>
            </a:r>
          </a:p>
          <a:p>
            <a:pPr/>
          </a:p>
          <a:p>
            <a:pPr/>
            <a:r>
              <a:t>[4] Goodfellow, I; “NIPS 2016 Tutorial: Generative Adversarial Networks”,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https://arxiv.org/pdf/1701.00160.pdf</a:t>
            </a:r>
            <a:r>
              <a:t>&gt;</a:t>
            </a:r>
          </a:p>
          <a:p>
            <a:pPr/>
          </a:p>
          <a:p>
            <a:pPr/>
            <a:r>
              <a:t>[5] Shaikh, F; “Introductory Guide to GANs and their promise!”,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https://www.analyticsvidhya.com/blog/2017/06/introductory-generative-adversarial-networks-gans/</a:t>
            </a:r>
            <a:r>
              <a:t>&gt;</a:t>
            </a:r>
          </a:p>
          <a:p>
            <a:pPr marL="342900" indent="-342900">
              <a:buSzPct val="100000"/>
              <a:buAutoNum type="arabicPeriod" startAt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1"/>
          <p:cNvSpPr txBox="1"/>
          <p:nvPr/>
        </p:nvSpPr>
        <p:spPr>
          <a:xfrm>
            <a:off x="4767605" y="3084827"/>
            <a:ext cx="2656788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0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ntributions…"/>
          <p:cNvSpPr txBox="1"/>
          <p:nvPr/>
        </p:nvSpPr>
        <p:spPr>
          <a:xfrm>
            <a:off x="32230" y="266696"/>
            <a:ext cx="11956356" cy="463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Contributions</a:t>
            </a: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b="1"/>
            </a:pPr>
          </a:p>
          <a:p>
            <a:pPr marL="180472" indent="-180472">
              <a:buSzPct val="100000"/>
              <a:buChar char="•"/>
              <a:defRPr b="1"/>
            </a:pPr>
            <a:r>
              <a:t>Marium Fayyaz </a:t>
            </a:r>
            <a:r>
              <a:rPr b="0"/>
              <a:t>– Advantages/Disadvantages, Improvements, Applications.</a:t>
            </a:r>
            <a:endParaRPr b="0"/>
          </a:p>
          <a:p>
            <a:pPr marL="180472" indent="-180472">
              <a:buSzPct val="100000"/>
              <a:buChar char="•"/>
            </a:pPr>
          </a:p>
          <a:p>
            <a:pPr marL="180472" indent="-180472">
              <a:buSzPct val="100000"/>
              <a:buChar char="•"/>
              <a:defRPr b="1"/>
            </a:pPr>
            <a:r>
              <a:t>John Flynn </a:t>
            </a:r>
            <a:r>
              <a:rPr b="0"/>
              <a:t>– Theoretical Results &amp; Key Concepts.</a:t>
            </a:r>
            <a:endParaRPr b="0"/>
          </a:p>
          <a:p>
            <a:pPr marL="180472" indent="-180472">
              <a:buSzPct val="100000"/>
              <a:buChar char="•"/>
            </a:pPr>
          </a:p>
          <a:p>
            <a:pPr marL="180472" indent="-180472">
              <a:buSzPct val="100000"/>
              <a:buChar char="•"/>
              <a:defRPr b="1"/>
            </a:pPr>
            <a:r>
              <a:t>Houssem El Fekih </a:t>
            </a:r>
            <a:r>
              <a:rPr b="0"/>
              <a:t>– Experimentation, Results.</a:t>
            </a:r>
            <a:endParaRPr b="0"/>
          </a:p>
          <a:p>
            <a:pPr>
              <a:defRPr b="1"/>
            </a:pPr>
            <a:endParaRPr b="0"/>
          </a:p>
          <a:p>
            <a:pPr marL="180472" indent="-180472">
              <a:buSzPct val="100000"/>
              <a:buChar char="•"/>
              <a:defRPr b="1"/>
            </a:pPr>
            <a:r>
              <a:t>Conal Walster </a:t>
            </a:r>
            <a:r>
              <a:rPr b="0"/>
              <a:t>– Introduction, Related Work, Slide editing &amp; amalgamation.</a:t>
            </a:r>
            <a:endParaRPr b="0"/>
          </a:p>
          <a:p>
            <a:pPr marL="180472" indent="-180472">
              <a:buSzPct val="100000"/>
              <a:buChar char="•"/>
            </a:pPr>
          </a:p>
          <a:p>
            <a:pPr marL="180472" indent="-180472">
              <a:buSzPct val="100000"/>
              <a:buChar char="•"/>
              <a:defRPr b="1"/>
            </a:pPr>
            <a:r>
              <a:t>Ahad Fakim </a:t>
            </a:r>
            <a:r>
              <a:rPr b="0"/>
              <a:t>– Adversarial Networks.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"/>
          <p:cNvSpPr txBox="1"/>
          <p:nvPr/>
        </p:nvSpPr>
        <p:spPr>
          <a:xfrm>
            <a:off x="3028673" y="243576"/>
            <a:ext cx="6134654" cy="636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3200"/>
            </a:pPr>
            <a:r>
              <a:t>Contents</a:t>
            </a:r>
          </a:p>
          <a:p>
            <a:pPr algn="ctr">
              <a:defRPr b="1" sz="32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Introduction</a:t>
            </a:r>
          </a:p>
          <a:p>
            <a:pPr marL="571500" indent="-571500">
              <a:buSzPct val="100000"/>
              <a:buFont typeface="Trebuchet MS"/>
              <a:buChar char="➢"/>
              <a:defRPr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Related Work</a:t>
            </a:r>
          </a:p>
          <a:p>
            <a:pPr>
              <a:defRPr b="1"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Adversarial Networks</a:t>
            </a:r>
          </a:p>
          <a:p>
            <a:pPr>
              <a:defRPr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Theoretical Results and Key Concepts</a:t>
            </a:r>
          </a:p>
          <a:p>
            <a:pPr>
              <a:defRPr b="1"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Experiments &amp; Results</a:t>
            </a: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Advantages and Disadvantages</a:t>
            </a:r>
          </a:p>
          <a:p>
            <a:pPr>
              <a:defRPr b="1"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Improvements &amp; Applications</a:t>
            </a:r>
          </a:p>
          <a:p>
            <a:pPr>
              <a:defRPr b="1" sz="2400"/>
            </a:pPr>
          </a:p>
          <a:p>
            <a:pPr marL="571500" indent="-571500">
              <a:buSzPct val="100000"/>
              <a:buFont typeface="Trebuchet MS"/>
              <a:buChar char="➢"/>
              <a:defRPr b="1" sz="2400"/>
            </a:pPr>
            <a:r>
              <a:t>References &amp;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"/>
          <p:cNvSpPr txBox="1"/>
          <p:nvPr/>
        </p:nvSpPr>
        <p:spPr>
          <a:xfrm>
            <a:off x="500573" y="2067"/>
            <a:ext cx="11190854" cy="669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Introduction</a:t>
            </a:r>
          </a:p>
          <a:p>
            <a:pPr>
              <a:defRPr b="1" sz="2000"/>
            </a:pPr>
            <a:r>
              <a:t>Basics: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Discriminative algorithms try and classify input data - they predict the likely label of an object given its set of features</a:t>
            </a:r>
            <a:r>
              <a:t>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Generative algorithms do the ‘opposite’ - they predict the likelihood of the features given the label of the object.</a:t>
            </a:r>
          </a:p>
          <a:p>
            <a:pPr>
              <a:defRPr sz="2000"/>
            </a:pPr>
          </a:p>
          <a:p>
            <a:pPr>
              <a:defRPr b="1" sz="2000"/>
            </a:pPr>
            <a:r>
              <a:t>GANs:</a:t>
            </a:r>
            <a:r>
              <a:rPr b="0"/>
              <a:t>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A GAN (Generative Adversarial Network) is a type of deep neural network architecture which pits a discriminative network against a generative one - this is the model proposed by the paper.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The generator generates new data samples and the discriminator evaluates its authenticity, it decides whether or not the new sample belongs to the actual training data set or not.</a:t>
            </a:r>
          </a:p>
          <a:p>
            <a:pPr>
              <a:defRPr b="1" sz="2000"/>
            </a:pPr>
          </a:p>
          <a:p>
            <a:pPr>
              <a:defRPr b="1" sz="2000"/>
            </a:pPr>
            <a:r>
              <a:t>Counterfeiter </a:t>
            </a:r>
            <a:r>
              <a:t>Analogy: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The role of the generator may be thought of as that of a team of counterfeiters: trying to produce fake currency, which can pass through the system without detection, while the role of the discriminator is that of the police: trying to determine which currency is real and which is fake.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As the counterfeiters techniques becomes more complex so do the methods of detection employed by the police - it is this ‘competition’ that drives both sides to improve their methods until the fake currency is indistinguishable from the real currency.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 txBox="1"/>
          <p:nvPr/>
        </p:nvSpPr>
        <p:spPr>
          <a:xfrm>
            <a:off x="500572" y="106679"/>
            <a:ext cx="11190855" cy="628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Related Work</a:t>
            </a:r>
          </a:p>
          <a:p>
            <a:pPr>
              <a:defRPr b="1" sz="2000"/>
            </a:pPr>
            <a:endParaRPr sz="3200"/>
          </a:p>
          <a:p>
            <a:pPr>
              <a:defRPr b="1" sz="2000"/>
            </a:pPr>
            <a:r>
              <a:t>Recently: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Before GANs, most successes in deep learning have involved discriminative models such as in image classification due to relatively ‘well-behaved’ nature of the training processes.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Generative models have had less success due to a number of difficulties, for example intractable computations that arise in maximum likelihood estimation.</a:t>
            </a:r>
          </a:p>
          <a:p>
            <a:pPr>
              <a:defRPr sz="2000"/>
            </a:pPr>
          </a:p>
          <a:p>
            <a:pPr>
              <a:defRPr b="1" sz="2000"/>
            </a:pPr>
          </a:p>
          <a:p>
            <a:pPr>
              <a:defRPr b="1" sz="2000"/>
            </a:pPr>
            <a:r>
              <a:t>Other Approaches: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Restricted Boltzmann Machines (RBMs) - a type of Recurrent Neural Network.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Deep Boltzmann Machines (DBMs) - a type of Markov Random Field.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Deep Belief Networks (DBNs) - a type of deep neural network which can learn to reconstruct its inputs probabilistically.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Variational Auto-encoders (VAEs) - can be used to generate many kinds of complicated data.</a:t>
            </a:r>
          </a:p>
          <a:p>
            <a:pPr>
              <a:defRPr sz="2000"/>
            </a:pPr>
          </a:p>
          <a:p>
            <a:pPr>
              <a:defRPr sz="2000"/>
            </a:pPr>
          </a:p>
          <a:p>
            <a:pPr marL="200526" indent="-200526">
              <a:buSzPct val="100000"/>
              <a:buChar char="•"/>
              <a:defRPr sz="2000"/>
            </a:pPr>
            <a:r>
              <a:t>However, these different approaches all encounter some difficulties at some point in the process. A summary of these difficulties is given in the table on the next slide [1].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The model proposed by the paper side-steps a number of these difficulties.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table2.jpeg" descr="tabl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29" y="294789"/>
            <a:ext cx="9650234" cy="584044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able taken from [1]"/>
          <p:cNvSpPr txBox="1"/>
          <p:nvPr/>
        </p:nvSpPr>
        <p:spPr>
          <a:xfrm>
            <a:off x="1290547" y="6160034"/>
            <a:ext cx="150386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Table taken from 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3"/>
          <p:cNvSpPr txBox="1"/>
          <p:nvPr/>
        </p:nvSpPr>
        <p:spPr>
          <a:xfrm>
            <a:off x="4526776" y="221672"/>
            <a:ext cx="313844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Adversarial Networks</a:t>
            </a:r>
          </a:p>
        </p:txBody>
      </p:sp>
      <p:sp>
        <p:nvSpPr>
          <p:cNvPr id="171" name="TextBox 4"/>
          <p:cNvSpPr txBox="1"/>
          <p:nvPr/>
        </p:nvSpPr>
        <p:spPr>
          <a:xfrm>
            <a:off x="179979" y="817647"/>
            <a:ext cx="1149906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Based on game theory where a generator (G) network competes against an adversary, the Discriminator (D) network</a:t>
            </a:r>
          </a:p>
        </p:txBody>
      </p:sp>
      <p:pic>
        <p:nvPicPr>
          <p:cNvPr id="17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109" y="1402426"/>
            <a:ext cx="7596190" cy="281463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6"/>
          <p:cNvSpPr txBox="1"/>
          <p:nvPr/>
        </p:nvSpPr>
        <p:spPr>
          <a:xfrm>
            <a:off x="161225" y="4628338"/>
            <a:ext cx="11805604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Generator,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G</a:t>
            </a:r>
            <a:r>
              <a:t>, takes random numbers and produces an output.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generated output is fed to the discriminator,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D</a:t>
            </a:r>
            <a:r>
              <a:t>, together with output from the actual dataset</a:t>
            </a:r>
          </a:p>
          <a:p>
            <a:pPr marL="285750" indent="-285750">
              <a:buSzPct val="100000"/>
              <a:buFont typeface="Trebuchet MS"/>
              <a:buChar char="•"/>
              <a:defRPr b="1"/>
            </a:pPr>
            <a:r>
              <a:t>D</a:t>
            </a:r>
            <a:r>
              <a:rPr b="0"/>
              <a:t> generates probability estimates from the real and generated images predicting </a:t>
            </a:r>
            <a:r>
              <a:rPr b="0" i="1"/>
              <a:t>authenticity</a:t>
            </a:r>
            <a:r>
              <a:rPr b="0"/>
              <a:t> (1) and </a:t>
            </a:r>
            <a:r>
              <a:rPr b="0" i="1"/>
              <a:t>fake</a:t>
            </a:r>
            <a:r>
              <a:rPr b="0"/>
              <a:t> (0)</a:t>
            </a:r>
            <a:endParaRPr b="0"/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There is a double feedback loop where </a:t>
            </a:r>
          </a:p>
          <a:p>
            <a:pPr lvl="1" marL="742950" indent="-285750">
              <a:buSzPct val="100000"/>
              <a:buFont typeface="Trebuchet MS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discriminator is in a feedback loop with the real images and </a:t>
            </a:r>
          </a:p>
          <a:p>
            <a:pPr lvl="1" marL="742950" indent="-285750">
              <a:buSzPct val="100000"/>
              <a:buFont typeface="Trebuchet MS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generator is in a feedback loop with the discriminator.</a:t>
            </a:r>
          </a:p>
        </p:txBody>
      </p:sp>
      <p:sp>
        <p:nvSpPr>
          <p:cNvPr id="174" name="(Diagram from: https://deeplearning4j.org/generative-adversarial-network)"/>
          <p:cNvSpPr txBox="1"/>
          <p:nvPr/>
        </p:nvSpPr>
        <p:spPr>
          <a:xfrm>
            <a:off x="2854517" y="4178417"/>
            <a:ext cx="5079244" cy="24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100"/>
            </a:pPr>
            <a:r>
              <a:t>(Diagram from: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https://deeplearning4j.org/generative-adversarial-network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TextBox 1"/>
          <p:cNvGrpSpPr/>
          <p:nvPr/>
        </p:nvGrpSpPr>
        <p:grpSpPr>
          <a:xfrm>
            <a:off x="931469" y="2618361"/>
            <a:ext cx="9500542" cy="3949988"/>
            <a:chOff x="0" y="0"/>
            <a:chExt cx="9500540" cy="3949986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9500542" cy="394998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Rectangle"/>
            <p:cNvSpPr txBox="1"/>
            <p:nvPr/>
          </p:nvSpPr>
          <p:spPr>
            <a:xfrm>
              <a:off x="-1" y="-1"/>
              <a:ext cx="9500542" cy="383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79" name="Object 2" descr="Object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903" y="1105592"/>
            <a:ext cx="5938838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Object 3" descr="Object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4521" y="1842132"/>
            <a:ext cx="5943601" cy="76676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extBox 26"/>
          <p:cNvSpPr txBox="1"/>
          <p:nvPr/>
        </p:nvSpPr>
        <p:spPr>
          <a:xfrm>
            <a:off x="4526776" y="199506"/>
            <a:ext cx="313844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Adversarial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"/>
          <p:cNvSpPr txBox="1"/>
          <p:nvPr/>
        </p:nvSpPr>
        <p:spPr>
          <a:xfrm>
            <a:off x="4526776" y="199506"/>
            <a:ext cx="313844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Adversarial Networks</a:t>
            </a:r>
          </a:p>
        </p:txBody>
      </p:sp>
      <p:sp>
        <p:nvSpPr>
          <p:cNvPr id="184" name="TextBox 2"/>
          <p:cNvSpPr txBox="1"/>
          <p:nvPr/>
        </p:nvSpPr>
        <p:spPr>
          <a:xfrm>
            <a:off x="216824" y="1224741"/>
            <a:ext cx="9680676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computation is carried out in two loops (see appendix NNN for the pseudo-code for the loops)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cost of optimising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D</a:t>
            </a:r>
            <a:r>
              <a:t> in the inner loop is expensive and given finite data sets it would tend to overfit.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workaround when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G</a:t>
            </a:r>
            <a:r>
              <a:t> changes slowly is to alternate between </a:t>
            </a:r>
          </a:p>
          <a:p>
            <a:pPr lvl="1" marL="742950" indent="-285750">
              <a:buSzPct val="100000"/>
              <a:buFont typeface="Trebuchet MS"/>
              <a:buChar char="•"/>
              <a:defRPr b="1"/>
            </a:pPr>
            <a:r>
              <a:t>k</a:t>
            </a:r>
            <a:r>
              <a:rPr b="0"/>
              <a:t> steps of optimising for </a:t>
            </a:r>
            <a:r>
              <a:t>D</a:t>
            </a:r>
            <a:r>
              <a:rPr b="0"/>
              <a:t> and </a:t>
            </a:r>
            <a:endParaRPr b="0"/>
          </a:p>
          <a:p>
            <a:pPr lvl="1" marL="7429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one step of optimising for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G</a:t>
            </a:r>
            <a:r>
              <a:t> thus maintaining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D</a:t>
            </a:r>
            <a:r>
              <a:t> close its optimal solution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min max argument above, provides insufficient gradient for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G</a:t>
            </a:r>
            <a:r>
              <a:t> to be a good learner.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Early learning in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G</a:t>
            </a:r>
            <a:r>
              <a:t> is poor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Samples are rejected with high confidence by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D</a:t>
            </a:r>
            <a:r>
              <a:t> as they are different from the training examples.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As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log (1 – D(G(z)))</a:t>
            </a:r>
            <a:r>
              <a:t> values approach its limit the resulting curve starts to level out and become horizontal (or saturates).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 alternative is to train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G</a:t>
            </a:r>
            <a:r>
              <a:t> to maximise </a:t>
            </a:r>
            <a:r>
              <a:rPr b="1">
                <a:latin typeface="+mn-lt"/>
                <a:ea typeface="+mn-ea"/>
                <a:cs typeface="+mn-cs"/>
                <a:sym typeface="Trebuchet MS"/>
              </a:rPr>
              <a:t>D(G(z))</a:t>
            </a:r>
            <a:r>
              <a:t>. This results in stronger gradients in the earlier stages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5" name="model3.jpeg" descr="model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5995" y="1851397"/>
            <a:ext cx="2825010" cy="3155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"/>
          <p:cNvSpPr txBox="1"/>
          <p:nvPr/>
        </p:nvSpPr>
        <p:spPr>
          <a:xfrm>
            <a:off x="1054100" y="95250"/>
            <a:ext cx="10126751" cy="322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4">
              <a:defRPr sz="3200"/>
            </a:pPr>
            <a:r>
              <a:t>            Proof: Global optimum for Pg = Pdata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- Demonstration: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https://www.desmos.com/calculator/odj1obavmt</a:t>
            </a:r>
          </a:p>
        </p:txBody>
      </p:sp>
      <p:pic>
        <p:nvPicPr>
          <p:cNvPr id="18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" y="1219200"/>
            <a:ext cx="8370670" cy="118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100" y="3686175"/>
            <a:ext cx="8359675" cy="2484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