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19" autoAdjust="0"/>
  </p:normalViewPr>
  <p:slideViewPr>
    <p:cSldViewPr snapToGrid="0">
      <p:cViewPr varScale="1">
        <p:scale>
          <a:sx n="57" d="100"/>
          <a:sy n="57" d="100"/>
        </p:scale>
        <p:origin x="7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Осипенко Д.В. 595гр.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46FE-C088-45ED-813D-A1A810CC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A9764-69F8-4294-8A58-BB0B20D39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8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333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Что такое </a:t>
            </a:r>
            <a:r>
              <a:rPr lang="en-US" dirty="0"/>
              <a:t>Prolog?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8D97B-2ACD-4642-8194-3084CCE2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1591733"/>
            <a:ext cx="11243733" cy="4842933"/>
          </a:xfrm>
        </p:spPr>
        <p:txBody>
          <a:bodyPr>
            <a:normAutofit/>
          </a:bodyPr>
          <a:lstStyle/>
          <a:p>
            <a:r>
              <a:rPr lang="en-US" sz="1400" dirty="0"/>
              <a:t>Prolog (</a:t>
            </a:r>
            <a:r>
              <a:rPr lang="en-US" sz="1400" b="1" dirty="0" err="1"/>
              <a:t>PRO</a:t>
            </a:r>
            <a:r>
              <a:rPr lang="en-US" sz="1400" dirty="0" err="1"/>
              <a:t>gramming</a:t>
            </a:r>
            <a:r>
              <a:rPr lang="en-US" sz="1400" dirty="0"/>
              <a:t> in </a:t>
            </a:r>
            <a:r>
              <a:rPr lang="en-US" sz="1400" b="1" dirty="0" err="1"/>
              <a:t>LOG</a:t>
            </a:r>
            <a:r>
              <a:rPr lang="en-US" sz="1400" dirty="0" err="1"/>
              <a:t>iscs</a:t>
            </a:r>
            <a:r>
              <a:rPr lang="en-US" sz="1400" dirty="0"/>
              <a:t>) - </a:t>
            </a:r>
            <a:r>
              <a:rPr lang="ru-RU" sz="1400" dirty="0"/>
              <a:t> логический и декларативный язык программирования. </a:t>
            </a:r>
          </a:p>
          <a:p>
            <a:pPr lvl="1"/>
            <a:r>
              <a:rPr lang="ru-RU" sz="1400" dirty="0"/>
              <a:t>Логическое программирование — это одна из парадигм компьютерного программирования, в которой операторы программы выражают факты и правила о различных проблемах в рамках системы формальной логики.</a:t>
            </a:r>
          </a:p>
          <a:p>
            <a:r>
              <a:rPr lang="ru-RU" sz="1400" dirty="0"/>
              <a:t>Имеет важную роль в ИИ. </a:t>
            </a:r>
          </a:p>
          <a:p>
            <a:r>
              <a:rPr lang="ru-RU" sz="1400" dirty="0"/>
              <a:t>Один из основных примеров языка четвертого поколения, поддерживающего парадигму декларативного программирования. </a:t>
            </a:r>
          </a:p>
          <a:p>
            <a:r>
              <a:rPr lang="ru-RU" sz="1400" dirty="0"/>
              <a:t>Особенно подходит для программ, использующих символьные или нечисловые вычисления.</a:t>
            </a:r>
          </a:p>
          <a:p>
            <a:r>
              <a:rPr lang="ru-RU" sz="1400" dirty="0"/>
              <a:t>играет жизненно важную роль в </a:t>
            </a:r>
          </a:p>
          <a:p>
            <a:pPr lvl="1"/>
            <a:r>
              <a:rPr lang="ru-RU" sz="1400" dirty="0"/>
              <a:t>Интеллектуальный поиск в базе данных , </a:t>
            </a:r>
          </a:p>
          <a:p>
            <a:pPr lvl="1"/>
            <a:r>
              <a:rPr lang="ru-RU" sz="1400" dirty="0"/>
              <a:t>Понимание естественного языка, </a:t>
            </a:r>
          </a:p>
          <a:p>
            <a:pPr lvl="1"/>
            <a:r>
              <a:rPr lang="ru-RU" sz="1400" dirty="0"/>
              <a:t>Язык спецификации, </a:t>
            </a:r>
          </a:p>
          <a:p>
            <a:pPr lvl="1"/>
            <a:r>
              <a:rPr lang="ru-RU" sz="1400" dirty="0"/>
              <a:t>Машинное обучение, </a:t>
            </a:r>
          </a:p>
          <a:p>
            <a:pPr lvl="1"/>
            <a:r>
              <a:rPr lang="ru-RU" sz="1400" dirty="0"/>
              <a:t>Планирование роботов, </a:t>
            </a:r>
          </a:p>
          <a:p>
            <a:pPr lvl="1"/>
            <a:r>
              <a:rPr lang="ru-RU" sz="1400" dirty="0"/>
              <a:t>Системы автоматизации , </a:t>
            </a:r>
          </a:p>
          <a:p>
            <a:pPr lvl="1"/>
            <a:r>
              <a:rPr lang="ru-RU" sz="1400" dirty="0"/>
              <a:t>Решение проблем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4FAD-0E23-44DD-B5CD-E4F6D2A9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3260"/>
            <a:ext cx="10058400" cy="1371600"/>
          </a:xfrm>
        </p:spPr>
        <p:txBody>
          <a:bodyPr/>
          <a:lstStyle/>
          <a:p>
            <a:r>
              <a:rPr lang="ru-RU" dirty="0"/>
              <a:t>Логическое и функциональное программирование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00F6-FDB6-448D-9386-5E5354D1D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D1A9A-D8CA-488D-8334-2D224B85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210" y="1844860"/>
            <a:ext cx="6905580" cy="47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1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14D6-3A2B-428F-AED9-8D3470F6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Функциональное </a:t>
            </a:r>
            <a:r>
              <a:rPr lang="en-US" dirty="0"/>
              <a:t>vs </a:t>
            </a:r>
            <a:r>
              <a:rPr lang="ru-RU" dirty="0"/>
              <a:t>Логическое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A602-4AA1-4C2A-8712-0C6A650DD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/>
          </a:bodyPr>
          <a:lstStyle/>
          <a:p>
            <a:r>
              <a:rPr lang="ru-RU" sz="1600" dirty="0"/>
              <a:t>Функциональное программирование </a:t>
            </a:r>
          </a:p>
          <a:p>
            <a:pPr lvl="1"/>
            <a:r>
              <a:rPr lang="ru-RU" sz="1600" dirty="0"/>
              <a:t>следует архитектуре фон Неймана или использует последовательные шаги, </a:t>
            </a:r>
          </a:p>
          <a:p>
            <a:pPr lvl="1"/>
            <a:r>
              <a:rPr lang="ru-RU" sz="1600" dirty="0"/>
              <a:t>синтаксис представляет собой последовательность выражений, таких как (a, s, I), </a:t>
            </a:r>
          </a:p>
          <a:p>
            <a:pPr lvl="1"/>
            <a:r>
              <a:rPr lang="ru-RU" sz="1600" dirty="0"/>
              <a:t>вычисление происходит за счет последовательного выполнения выражений, </a:t>
            </a:r>
          </a:p>
          <a:p>
            <a:pPr lvl="1"/>
            <a:r>
              <a:rPr lang="ru-RU" sz="1600" dirty="0"/>
              <a:t>логика и элементы управления смешаны вместе.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6E968E-1BA3-4594-BB13-9C654DC19DAC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50292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Логическое программирование </a:t>
            </a:r>
          </a:p>
          <a:p>
            <a:pPr lvl="1"/>
            <a:r>
              <a:rPr lang="ru-RU" sz="1600" dirty="0"/>
              <a:t>использует абстрактную модель или имеет дело с объектами и их отношениями, </a:t>
            </a:r>
          </a:p>
          <a:p>
            <a:pPr lvl="1"/>
            <a:r>
              <a:rPr lang="ru-RU" sz="1600" dirty="0"/>
              <a:t>синтаксис в основном представляет собой логические формулы (предложения Хорна), </a:t>
            </a:r>
          </a:p>
          <a:p>
            <a:pPr lvl="1"/>
            <a:r>
              <a:rPr lang="ru-RU" sz="1600" dirty="0"/>
              <a:t>он вычисляется путем вычитания предложений, </a:t>
            </a:r>
          </a:p>
          <a:p>
            <a:pPr lvl="1"/>
            <a:r>
              <a:rPr lang="ru-RU" sz="1600" dirty="0"/>
              <a:t>логика и элементы управления могут быть разделены.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085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618C-83B7-465D-9305-1B780914D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63600"/>
            <a:ext cx="10058400" cy="5089144"/>
          </a:xfrm>
        </p:spPr>
        <p:txBody>
          <a:bodyPr>
            <a:normAutofit/>
          </a:bodyPr>
          <a:lstStyle/>
          <a:p>
            <a:r>
              <a:rPr lang="ru-RU" sz="1600" dirty="0"/>
              <a:t>Пролог в основном состоит из трех различных элементов:</a:t>
            </a:r>
          </a:p>
          <a:p>
            <a:pPr lvl="1"/>
            <a:r>
              <a:rPr lang="ru-RU" sz="1600" dirty="0"/>
              <a:t>Факты — это предикат, который верен, например, если мы говорим: «Том — сын Джека», то это факт.</a:t>
            </a:r>
          </a:p>
          <a:p>
            <a:pPr lvl="1"/>
            <a:r>
              <a:rPr lang="ru-RU" sz="1600" dirty="0"/>
              <a:t>Правила — это вымирание фактов, содержащих условные предложения. Для выполнения правила эти условия должны выполняться. Например, если мы определяем правило как </a:t>
            </a:r>
            <a:r>
              <a:rPr lang="ru-RU" sz="1600" b="1" dirty="0"/>
              <a:t>grandfather(X, Y) :- father(X, Z), parent(Z, Y), </a:t>
            </a:r>
            <a:r>
              <a:rPr lang="ru-RU" sz="1600" dirty="0"/>
              <a:t>Это означает, что для того, чтобы X был дедушкой Y, X должен быть отцом Z, Z должен быть родителем Y.</a:t>
            </a:r>
          </a:p>
          <a:p>
            <a:pPr lvl="1"/>
            <a:r>
              <a:rPr lang="ru-RU" sz="1600" dirty="0"/>
              <a:t>Вопросы --  для запуска программы на прологе нам нужны некоторые вопросы, и на эти вопросы можно ответить с помощью данных фактов и правил.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795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66DA-77E2-4522-A27E-85E2A319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DF24-6B11-49E8-BFF7-FC838FD82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216408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dirty="0"/>
              <a:t>Том - кот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/>
              <a:t>Маркиз любит есть макароны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/>
              <a:t>Волосы черные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/>
              <a:t>Максим любит играть в игры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/>
              <a:t>Данил ленивый.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E4D2E-64D8-4188-A985-F0D24B7512D0}"/>
              </a:ext>
            </a:extLst>
          </p:cNvPr>
          <p:cNvSpPr txBox="1"/>
          <p:nvPr/>
        </p:nvSpPr>
        <p:spPr>
          <a:xfrm>
            <a:off x="6096000" y="974451"/>
            <a:ext cx="4475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Syntax:</a:t>
            </a:r>
          </a:p>
          <a:p>
            <a:r>
              <a:rPr lang="en-US" sz="2000" b="1" dirty="0"/>
              <a:t>relation(object1,object2,13243,…).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D8D72-5651-4A2D-910B-EC5852D2D694}"/>
              </a:ext>
            </a:extLst>
          </p:cNvPr>
          <p:cNvSpPr txBox="1"/>
          <p:nvPr/>
        </p:nvSpPr>
        <p:spPr>
          <a:xfrm>
            <a:off x="6096000" y="2009260"/>
            <a:ext cx="4021666" cy="2117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cat(tom).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loves_to_eat</a:t>
            </a:r>
            <a:r>
              <a:rPr lang="en-US" dirty="0"/>
              <a:t>(</a:t>
            </a:r>
            <a:r>
              <a:rPr lang="en-US" dirty="0" err="1"/>
              <a:t>markiz,pasta</a:t>
            </a:r>
            <a:r>
              <a:rPr lang="en-US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of_color</a:t>
            </a:r>
            <a:r>
              <a:rPr lang="en-US" dirty="0"/>
              <a:t>(</a:t>
            </a:r>
            <a:r>
              <a:rPr lang="en-US" dirty="0" err="1"/>
              <a:t>hair,black</a:t>
            </a:r>
            <a:r>
              <a:rPr lang="en-US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loves_to_play_games</a:t>
            </a:r>
            <a:r>
              <a:rPr lang="en-US" dirty="0"/>
              <a:t>(</a:t>
            </a:r>
            <a:r>
              <a:rPr lang="en-US" dirty="0" err="1"/>
              <a:t>maksim</a:t>
            </a:r>
            <a:r>
              <a:rPr lang="en-US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lazy(</a:t>
            </a:r>
            <a:r>
              <a:rPr lang="en-US" dirty="0" err="1"/>
              <a:t>daniel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6841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68A8-D4B1-4714-99D3-468A86C6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060"/>
            <a:ext cx="10058400" cy="1371600"/>
          </a:xfrm>
        </p:spPr>
        <p:txBody>
          <a:bodyPr/>
          <a:lstStyle/>
          <a:p>
            <a:r>
              <a:rPr lang="ru-RU" dirty="0"/>
              <a:t>Правила (</a:t>
            </a:r>
            <a:r>
              <a:rPr lang="en-US" dirty="0"/>
              <a:t> ‘:-’ ‘,’ ‘;’ 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A02B-E0AF-4698-A6FB-10FC8E35C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442719"/>
            <a:ext cx="6231467" cy="49242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Syntax</a:t>
            </a:r>
          </a:p>
          <a:p>
            <a:pPr marL="0" indent="0">
              <a:buNone/>
            </a:pPr>
            <a:r>
              <a:rPr lang="en-US" sz="1400" spc="300" dirty="0" err="1"/>
              <a:t>rule_name</a:t>
            </a:r>
            <a:r>
              <a:rPr lang="en-US" sz="1400" spc="300" dirty="0"/>
              <a:t>(object1, object2, ...) :- fact/rule(object1, object2, ...).</a:t>
            </a:r>
          </a:p>
          <a:p>
            <a:pPr marL="0" indent="0">
              <a:buNone/>
            </a:pPr>
            <a:r>
              <a:rPr lang="en-US" sz="1400" dirty="0"/>
              <a:t>% </a:t>
            </a:r>
            <a:r>
              <a:rPr lang="ru-RU" sz="1400" dirty="0"/>
              <a:t>Предположим, что предложение похоже на</a:t>
            </a:r>
            <a:endParaRPr lang="en-US" sz="1400" dirty="0"/>
          </a:p>
          <a:p>
            <a:pPr marL="0" indent="0">
              <a:buNone/>
            </a:pPr>
            <a:r>
              <a:rPr lang="en-US" sz="1400" spc="300" dirty="0"/>
              <a:t>P :- Q;R.</a:t>
            </a:r>
          </a:p>
          <a:p>
            <a:pPr marL="0" indent="0">
              <a:buNone/>
            </a:pPr>
            <a:r>
              <a:rPr lang="en-US" sz="1400" spc="300" dirty="0"/>
              <a:t>% </a:t>
            </a:r>
            <a:r>
              <a:rPr lang="ru-RU" sz="1400" dirty="0"/>
              <a:t>Это также можно записать как</a:t>
            </a:r>
            <a:endParaRPr lang="en-US" sz="1400" dirty="0"/>
          </a:p>
          <a:p>
            <a:pPr marL="0" indent="0">
              <a:buNone/>
            </a:pPr>
            <a:r>
              <a:rPr lang="en-US" sz="1400" spc="300" dirty="0"/>
              <a:t>P :- Q.</a:t>
            </a:r>
          </a:p>
          <a:p>
            <a:pPr marL="0" indent="0">
              <a:buNone/>
            </a:pPr>
            <a:r>
              <a:rPr lang="en-US" sz="1400" spc="300" dirty="0"/>
              <a:t>P :- R.</a:t>
            </a:r>
          </a:p>
          <a:p>
            <a:pPr marL="0" indent="0">
              <a:buNone/>
            </a:pPr>
            <a:endParaRPr lang="en-US" sz="1400" spc="300" dirty="0"/>
          </a:p>
          <a:p>
            <a:pPr marL="0" indent="0">
              <a:buNone/>
            </a:pPr>
            <a:r>
              <a:rPr lang="en-US" sz="1400" spc="300" dirty="0"/>
              <a:t>P :- Q,R;S,T,U.</a:t>
            </a:r>
          </a:p>
          <a:p>
            <a:pPr marL="0" indent="0">
              <a:buNone/>
            </a:pPr>
            <a:r>
              <a:rPr lang="en-US" sz="1400" spc="300" dirty="0"/>
              <a:t>% </a:t>
            </a:r>
            <a:r>
              <a:rPr lang="ru-RU" sz="1400" dirty="0"/>
              <a:t>Это также можно записать как</a:t>
            </a:r>
            <a:endParaRPr lang="en-US" sz="1400" dirty="0"/>
          </a:p>
          <a:p>
            <a:pPr marL="0" indent="0">
              <a:buNone/>
            </a:pPr>
            <a:r>
              <a:rPr lang="en-US" sz="1400" spc="300" dirty="0"/>
              <a:t>P :- (Q,R);(S,T,U).</a:t>
            </a:r>
          </a:p>
          <a:p>
            <a:pPr marL="0" indent="0">
              <a:buNone/>
            </a:pPr>
            <a:r>
              <a:rPr lang="en-US" sz="1400" spc="300" dirty="0"/>
              <a:t>P :- Q,R.</a:t>
            </a:r>
          </a:p>
          <a:p>
            <a:pPr marL="0" indent="0">
              <a:buNone/>
            </a:pPr>
            <a:r>
              <a:rPr lang="en-US" sz="1400" spc="300" dirty="0"/>
              <a:t>P :- S,T,U.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0A6EBB-B064-4F07-990C-45B45DA82157}"/>
              </a:ext>
            </a:extLst>
          </p:cNvPr>
          <p:cNvSpPr txBox="1">
            <a:spLocks/>
          </p:cNvSpPr>
          <p:nvPr/>
        </p:nvSpPr>
        <p:spPr>
          <a:xfrm>
            <a:off x="5825067" y="1442719"/>
            <a:ext cx="5960533" cy="4924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600" b="1" dirty="0"/>
              <a:t>Examples</a:t>
            </a:r>
          </a:p>
          <a:p>
            <a:pPr marL="0" indent="0">
              <a:buFont typeface="Garamond" pitchFamily="18" charset="0"/>
              <a:buNone/>
            </a:pPr>
            <a:r>
              <a:rPr lang="en-US" sz="1600" dirty="0"/>
              <a:t>% </a:t>
            </a:r>
            <a:r>
              <a:rPr lang="ru-RU" sz="1600" dirty="0"/>
              <a:t>Том голоден, если он ищет еду</a:t>
            </a:r>
            <a:r>
              <a:rPr lang="en-US" sz="1600" dirty="0"/>
              <a:t> </a:t>
            </a:r>
          </a:p>
          <a:p>
            <a:pPr marL="0" indent="0">
              <a:buFont typeface="Garamond" pitchFamily="18" charset="0"/>
              <a:buNone/>
            </a:pPr>
            <a:r>
              <a:rPr lang="en-US" sz="1600" spc="300" dirty="0"/>
              <a:t>hungry(tom) :- </a:t>
            </a:r>
            <a:r>
              <a:rPr lang="en-US" sz="1600" spc="300" dirty="0" err="1"/>
              <a:t>search_for_food</a:t>
            </a:r>
            <a:r>
              <a:rPr lang="en-US" sz="1600" spc="300" dirty="0"/>
              <a:t>(tom).</a:t>
            </a:r>
          </a:p>
          <a:p>
            <a:pPr marL="0" indent="0">
              <a:buFont typeface="Garamond" pitchFamily="18" charset="0"/>
              <a:buNone/>
            </a:pPr>
            <a:r>
              <a:rPr lang="en-US" sz="1600" dirty="0"/>
              <a:t>% </a:t>
            </a:r>
            <a:r>
              <a:rPr lang="ru-RU" sz="1600" dirty="0"/>
              <a:t>Джек и Били — друзья, если они оба любят играть в футбол</a:t>
            </a:r>
            <a:endParaRPr lang="en-US" sz="1600" dirty="0"/>
          </a:p>
          <a:p>
            <a:pPr marL="0" indent="0">
              <a:buFont typeface="Garamond" pitchFamily="18" charset="0"/>
              <a:buNone/>
            </a:pPr>
            <a:r>
              <a:rPr lang="en-US" sz="1600" spc="300" dirty="0"/>
              <a:t>friends(jack, </a:t>
            </a:r>
            <a:r>
              <a:rPr lang="en-US" sz="1600" spc="300" dirty="0" err="1"/>
              <a:t>bili</a:t>
            </a:r>
            <a:r>
              <a:rPr lang="en-US" sz="1600" spc="300" dirty="0"/>
              <a:t>) :- </a:t>
            </a:r>
            <a:r>
              <a:rPr lang="en-US" sz="1600" spc="300" dirty="0" err="1"/>
              <a:t>lovesFootball</a:t>
            </a:r>
            <a:r>
              <a:rPr lang="en-US" sz="1600" spc="300" dirty="0"/>
              <a:t>(jack), </a:t>
            </a:r>
            <a:r>
              <a:rPr lang="en-US" sz="1600" spc="300" dirty="0" err="1"/>
              <a:t>lovesFootball</a:t>
            </a:r>
            <a:r>
              <a:rPr lang="en-US" sz="1600" spc="300" dirty="0"/>
              <a:t>(</a:t>
            </a:r>
            <a:r>
              <a:rPr lang="en-US" sz="1600" spc="300" dirty="0" err="1"/>
              <a:t>bili</a:t>
            </a:r>
            <a:r>
              <a:rPr lang="en-US" sz="1600" spc="3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934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BB4231-1E4A-433C-B84E-4D2230AC1CEF}"/>
              </a:ext>
            </a:extLst>
          </p:cNvPr>
          <p:cNvSpPr/>
          <p:nvPr/>
        </p:nvSpPr>
        <p:spPr>
          <a:xfrm>
            <a:off x="1066800" y="1727200"/>
            <a:ext cx="2319867" cy="2269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53E10-F46D-4B54-954C-9A0FDC10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знаний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2BA5-7AA7-4405-A9DA-9AFB1BBF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1866"/>
            <a:ext cx="2269067" cy="2116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% (KB1)</a:t>
            </a:r>
          </a:p>
          <a:p>
            <a:pPr marL="0" indent="0">
              <a:buNone/>
            </a:pPr>
            <a:r>
              <a:rPr lang="en-US" sz="1600" dirty="0"/>
              <a:t>girl(</a:t>
            </a:r>
            <a:r>
              <a:rPr lang="en-US" sz="1600" dirty="0" err="1"/>
              <a:t>pahsa</a:t>
            </a:r>
            <a:r>
              <a:rPr lang="en-US" sz="1600" dirty="0"/>
              <a:t>).</a:t>
            </a:r>
          </a:p>
          <a:p>
            <a:pPr marL="0" indent="0">
              <a:buNone/>
            </a:pPr>
            <a:r>
              <a:rPr lang="en-US" sz="1600" dirty="0"/>
              <a:t>girl(tania).</a:t>
            </a:r>
          </a:p>
          <a:p>
            <a:pPr marL="0" indent="0">
              <a:buNone/>
            </a:pPr>
            <a:r>
              <a:rPr lang="en-US" sz="1600" dirty="0"/>
              <a:t>girl(</a:t>
            </a:r>
            <a:r>
              <a:rPr lang="en-US" sz="1600" dirty="0" err="1"/>
              <a:t>dasha</a:t>
            </a:r>
            <a:r>
              <a:rPr lang="en-US" sz="1600" dirty="0"/>
              <a:t>).</a:t>
            </a:r>
          </a:p>
          <a:p>
            <a:pPr marL="0" indent="0">
              <a:buNone/>
            </a:pPr>
            <a:r>
              <a:rPr lang="en-US" sz="1600" dirty="0" err="1"/>
              <a:t>can_cook</a:t>
            </a:r>
            <a:r>
              <a:rPr lang="en-US" sz="1600" dirty="0"/>
              <a:t>(pasha).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14560-CE07-48C4-A499-8C5A24962D9B}"/>
              </a:ext>
            </a:extLst>
          </p:cNvPr>
          <p:cNvSpPr txBox="1"/>
          <p:nvPr/>
        </p:nvSpPr>
        <p:spPr>
          <a:xfrm>
            <a:off x="5249333" y="797510"/>
            <a:ext cx="630343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| ?- [kb1]</a:t>
            </a:r>
            <a:r>
              <a:rPr lang="ru-RU" sz="1600" dirty="0"/>
              <a:t> % Загружаем базу знаний</a:t>
            </a:r>
            <a:endParaRPr lang="en-US" sz="1600" dirty="0"/>
          </a:p>
          <a:p>
            <a:r>
              <a:rPr lang="en-US" sz="1600" dirty="0"/>
              <a:t>.</a:t>
            </a:r>
          </a:p>
          <a:p>
            <a:r>
              <a:rPr lang="en-US" sz="1600" dirty="0"/>
              <a:t>compiling D:/TP Prolog/Sample_Codes/kb1.pl for byte code...</a:t>
            </a:r>
          </a:p>
          <a:p>
            <a:r>
              <a:rPr lang="en-US" sz="1600" dirty="0"/>
              <a:t>D:/TP Prolog/Sample_Codes/kb1.pl compiled, 3 lines read - 489 bytes written, 10 </a:t>
            </a:r>
            <a:r>
              <a:rPr lang="en-US" sz="1600" dirty="0" err="1"/>
              <a:t>ms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yes</a:t>
            </a:r>
          </a:p>
          <a:p>
            <a:r>
              <a:rPr lang="en-US" sz="1600" dirty="0"/>
              <a:t>| ?- girl(pasha)</a:t>
            </a:r>
          </a:p>
          <a:p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yes</a:t>
            </a:r>
          </a:p>
          <a:p>
            <a:r>
              <a:rPr lang="en-US" sz="1600" dirty="0"/>
              <a:t>| ?- girl(</a:t>
            </a:r>
            <a:r>
              <a:rPr lang="en-US" sz="1600" dirty="0" err="1"/>
              <a:t>serega</a:t>
            </a:r>
            <a:r>
              <a:rPr lang="en-US" sz="1600" dirty="0"/>
              <a:t>).</a:t>
            </a:r>
          </a:p>
          <a:p>
            <a:endParaRPr lang="en-US" sz="1600" dirty="0"/>
          </a:p>
          <a:p>
            <a:r>
              <a:rPr lang="en-US" sz="1600" dirty="0"/>
              <a:t>no</a:t>
            </a:r>
          </a:p>
          <a:p>
            <a:r>
              <a:rPr lang="en-US" sz="1600" dirty="0"/>
              <a:t>| ?- </a:t>
            </a:r>
            <a:r>
              <a:rPr lang="en-US" sz="1600" dirty="0" err="1"/>
              <a:t>can_cook</a:t>
            </a:r>
            <a:r>
              <a:rPr lang="en-US" sz="1600" dirty="0"/>
              <a:t>(pasha).</a:t>
            </a:r>
          </a:p>
          <a:p>
            <a:endParaRPr lang="en-US" sz="1600" dirty="0"/>
          </a:p>
          <a:p>
            <a:r>
              <a:rPr lang="en-US" sz="1600" dirty="0"/>
              <a:t>yes</a:t>
            </a:r>
          </a:p>
          <a:p>
            <a:r>
              <a:rPr lang="en-US" sz="1600" dirty="0"/>
              <a:t>| ?- </a:t>
            </a:r>
            <a:r>
              <a:rPr lang="en-US" sz="1600" dirty="0" err="1"/>
              <a:t>can_cook</a:t>
            </a:r>
            <a:r>
              <a:rPr lang="en-US" sz="1600" dirty="0"/>
              <a:t>(tania).</a:t>
            </a:r>
          </a:p>
          <a:p>
            <a:endParaRPr lang="en-US" sz="1600" dirty="0"/>
          </a:p>
          <a:p>
            <a:r>
              <a:rPr lang="en-US" sz="1600" dirty="0"/>
              <a:t>no</a:t>
            </a:r>
          </a:p>
          <a:p>
            <a:r>
              <a:rPr lang="en-US" sz="1600" dirty="0"/>
              <a:t>| ?-</a:t>
            </a:r>
          </a:p>
        </p:txBody>
      </p:sp>
    </p:spTree>
    <p:extLst>
      <p:ext uri="{BB962C8B-B14F-4D97-AF65-F5344CB8AC3E}">
        <p14:creationId xmlns:p14="http://schemas.microsoft.com/office/powerpoint/2010/main" val="231193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315E-3781-4E98-B60B-116F1934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7" y="574861"/>
            <a:ext cx="3606800" cy="1371600"/>
          </a:xfrm>
        </p:spPr>
        <p:txBody>
          <a:bodyPr/>
          <a:lstStyle/>
          <a:p>
            <a:pPr algn="ctr"/>
            <a:r>
              <a:rPr lang="en-US" dirty="0" err="1"/>
              <a:t>MinMax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8D97-BD5B-4C8C-A42E-F0B9A70D9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103120"/>
            <a:ext cx="4216398" cy="1537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pc="300" dirty="0" err="1"/>
              <a:t>find_max</a:t>
            </a:r>
            <a:r>
              <a:rPr lang="es-ES" spc="300" dirty="0"/>
              <a:t>(X, Y, X) :- X &gt;= Y, !.</a:t>
            </a:r>
          </a:p>
          <a:p>
            <a:pPr marL="0" indent="0">
              <a:buNone/>
            </a:pPr>
            <a:r>
              <a:rPr lang="es-ES" spc="300" dirty="0" err="1"/>
              <a:t>find_max</a:t>
            </a:r>
            <a:r>
              <a:rPr lang="es-ES" spc="300" dirty="0"/>
              <a:t>(X, Y, Y) :- X &lt; Y.</a:t>
            </a:r>
          </a:p>
          <a:p>
            <a:pPr marL="0" indent="0">
              <a:buNone/>
            </a:pPr>
            <a:r>
              <a:rPr lang="es-ES" spc="300" dirty="0" err="1"/>
              <a:t>find_min</a:t>
            </a:r>
            <a:r>
              <a:rPr lang="es-ES" spc="300" dirty="0"/>
              <a:t>(X, Y, X) :- X =&lt; Y, !.</a:t>
            </a:r>
          </a:p>
          <a:p>
            <a:pPr marL="0" indent="0">
              <a:buNone/>
            </a:pPr>
            <a:r>
              <a:rPr lang="es-ES" spc="300" dirty="0" err="1"/>
              <a:t>find_min</a:t>
            </a:r>
            <a:r>
              <a:rPr lang="es-ES" spc="300" dirty="0"/>
              <a:t>(X, Y, Y) :- X &gt; Y.</a:t>
            </a:r>
            <a:endParaRPr lang="en-US" spc="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C2F39-0816-4C7D-87AF-3A616342C574}"/>
              </a:ext>
            </a:extLst>
          </p:cNvPr>
          <p:cNvSpPr txBox="1"/>
          <p:nvPr/>
        </p:nvSpPr>
        <p:spPr>
          <a:xfrm>
            <a:off x="592667" y="4221036"/>
            <a:ext cx="3606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| ?- </a:t>
            </a:r>
            <a:r>
              <a:rPr lang="en-US" sz="1600" dirty="0" err="1"/>
              <a:t>find_max</a:t>
            </a:r>
            <a:r>
              <a:rPr lang="en-US" sz="1600" dirty="0"/>
              <a:t>(40,10,Max).</a:t>
            </a:r>
          </a:p>
          <a:p>
            <a:endParaRPr lang="en-US" sz="1600" dirty="0"/>
          </a:p>
          <a:p>
            <a:r>
              <a:rPr lang="en-US" sz="1600" dirty="0"/>
              <a:t>Max = 40</a:t>
            </a:r>
          </a:p>
          <a:p>
            <a:endParaRPr lang="en-US" sz="1600" dirty="0"/>
          </a:p>
          <a:p>
            <a:r>
              <a:rPr lang="en-US" sz="1600" dirty="0"/>
              <a:t>yes</a:t>
            </a:r>
          </a:p>
          <a:p>
            <a:r>
              <a:rPr lang="en-US" sz="1600" dirty="0"/>
              <a:t>| ?- </a:t>
            </a:r>
            <a:r>
              <a:rPr lang="en-US" sz="1600" dirty="0" err="1"/>
              <a:t>find_min</a:t>
            </a:r>
            <a:r>
              <a:rPr lang="en-US" sz="1600" dirty="0"/>
              <a:t>(40,10,Min).</a:t>
            </a:r>
          </a:p>
          <a:p>
            <a:endParaRPr lang="en-US" sz="1600" dirty="0"/>
          </a:p>
          <a:p>
            <a:r>
              <a:rPr lang="en-US" sz="1600" dirty="0"/>
              <a:t>Min = 10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ED38B1-4EE5-4C40-8DAB-75B272E8FB3E}"/>
              </a:ext>
            </a:extLst>
          </p:cNvPr>
          <p:cNvSpPr txBox="1">
            <a:spLocks/>
          </p:cNvSpPr>
          <p:nvPr/>
        </p:nvSpPr>
        <p:spPr>
          <a:xfrm>
            <a:off x="7128933" y="574861"/>
            <a:ext cx="3606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dirty="0" err="1"/>
              <a:t>Resistanse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CB068B-40AD-4AC8-ABA4-E10DDEAA77D8}"/>
              </a:ext>
            </a:extLst>
          </p:cNvPr>
          <p:cNvSpPr txBox="1"/>
          <p:nvPr/>
        </p:nvSpPr>
        <p:spPr>
          <a:xfrm>
            <a:off x="6350000" y="1911722"/>
            <a:ext cx="5562599" cy="1153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spc="300" dirty="0"/>
              <a:t>series(R1,R2,Re) :- Re is R1 + R2.</a:t>
            </a:r>
          </a:p>
          <a:p>
            <a:pPr>
              <a:lnSpc>
                <a:spcPct val="150000"/>
              </a:lnSpc>
            </a:pPr>
            <a:r>
              <a:rPr lang="pt-BR" sz="1600" spc="300" dirty="0"/>
              <a:t>parallel(R1,R2,Re) :- Re is ((R1 * R2) / (R1 + R2)).</a:t>
            </a:r>
            <a:endParaRPr lang="en-US" sz="1600" spc="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87546-46F7-407C-ACB8-5CB98D3551BF}"/>
              </a:ext>
            </a:extLst>
          </p:cNvPr>
          <p:cNvSpPr txBox="1"/>
          <p:nvPr/>
        </p:nvSpPr>
        <p:spPr>
          <a:xfrm>
            <a:off x="6079068" y="4221036"/>
            <a:ext cx="58165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| ?-parallel(10,40,R3),series(R3,12,R4),parallel(R4,30,R5).</a:t>
            </a:r>
          </a:p>
          <a:p>
            <a:endParaRPr lang="pt-BR" sz="1600" dirty="0"/>
          </a:p>
          <a:p>
            <a:r>
              <a:rPr lang="pt-BR" sz="1600" dirty="0"/>
              <a:t>R3 = 8.0</a:t>
            </a:r>
          </a:p>
          <a:p>
            <a:r>
              <a:rPr lang="pt-BR" sz="1600" dirty="0"/>
              <a:t>R4 = 20.0</a:t>
            </a:r>
          </a:p>
          <a:p>
            <a:r>
              <a:rPr lang="pt-BR" sz="1600" dirty="0"/>
              <a:t>R5 = 12.0</a:t>
            </a:r>
          </a:p>
          <a:p>
            <a:endParaRPr lang="pt-BR" sz="1600" dirty="0"/>
          </a:p>
          <a:p>
            <a:r>
              <a:rPr lang="pt-BR" sz="1600" dirty="0"/>
              <a:t>yes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9508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{71A8ED0F-8606-4667-A4B6-69C7A14B33AB}tf78438558_win32</Template>
  <TotalTime>109</TotalTime>
  <Words>808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Garamond</vt:lpstr>
      <vt:lpstr>SavonVTI</vt:lpstr>
      <vt:lpstr>Prolog</vt:lpstr>
      <vt:lpstr>Что такое Prolog?</vt:lpstr>
      <vt:lpstr>Логическое и функциональное программирование</vt:lpstr>
      <vt:lpstr>Функциональное vs Логическое</vt:lpstr>
      <vt:lpstr>PowerPoint Presentation</vt:lpstr>
      <vt:lpstr>Факты</vt:lpstr>
      <vt:lpstr>Правила ( ‘:-’ ‘,’ ‘;’  )</vt:lpstr>
      <vt:lpstr>База знаний</vt:lpstr>
      <vt:lpstr>MinMax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SpectrumPC</dc:creator>
  <cp:lastModifiedBy>SpectrumPC</cp:lastModifiedBy>
  <cp:revision>1</cp:revision>
  <dcterms:created xsi:type="dcterms:W3CDTF">2022-04-14T03:31:16Z</dcterms:created>
  <dcterms:modified xsi:type="dcterms:W3CDTF">2022-04-14T05:20:25Z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