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96" y="11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0424-6845-4817-A613-36D230FF4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D7112-E02B-4229-B0C7-6CF5C04CE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9D75A-649A-4021-A987-565EE4949FA3}"/>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B9D10971-AB9E-4C7F-9AB6-FFE9E1FFE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0D42C-77C5-46A3-B7A0-3FDAED2F841E}"/>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1250390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3973-D6E9-451F-A4D7-5D12FD911C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A75154-B4C8-49A5-AA6C-F5017540F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97C47-691A-469D-8265-665EDAA7169A}"/>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A51C304B-57FE-4294-887E-BD1FC9719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E01FA-F61C-4EFC-9980-F5994016228A}"/>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50128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12625-031A-4D9E-9F35-7EE245CE44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14437-873E-4914-BB23-38EF1D8A75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86406-7DC2-4CED-B4E7-689D9809C842}"/>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39164B1F-8EF7-4C43-B4FA-98B832C3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5E1FC-D6D1-40AC-828B-DA8D25DE584A}"/>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314486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E5B-22AB-4760-B642-D3189BF8F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44CB4-2890-41D4-8144-FA0F169F1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ABD58-EB48-408A-9AFB-56EF5FB052AD}"/>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04236FA2-BA7D-482A-812A-15629DE41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765B-970C-443E-8102-5AF5E647F1A5}"/>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236810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7678-7A7F-4774-9776-0CC2F5898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97EDB-FF29-4252-B93E-87E48AFEB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C2AE8-C3DA-42A1-9CFD-0CED976247BF}"/>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FC42361F-2BAD-4AC9-844F-8FDBB6CBA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7D4C7-B474-4D88-9DFA-ACF3687D1976}"/>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45303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BEF5-6A6F-469C-8647-4724DB5BC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4814F-7623-4341-9666-8D7F20CC6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22513C-BB68-4295-8ADC-E6823AADC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FA065F-FE96-4598-BC48-C769EEC9627B}"/>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6" name="Footer Placeholder 5">
            <a:extLst>
              <a:ext uri="{FF2B5EF4-FFF2-40B4-BE49-F238E27FC236}">
                <a16:creationId xmlns:a16="http://schemas.microsoft.com/office/drawing/2014/main" id="{816DF710-797F-44C8-A74B-3AD763937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C9300-5E3B-4522-8D6D-BB2AB9054995}"/>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275079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FAE9-D83A-4909-A292-321AE52D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F3BADB-0C5E-4A67-8DCE-84387D498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56DFE-B539-486F-A439-5B2441529F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00D82-C3C6-4A5D-B29B-8C6546843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1A7C9F-83CA-4202-B5FB-8E7508C05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84C48-BEEC-4043-AB48-5AB54CA96772}"/>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8" name="Footer Placeholder 7">
            <a:extLst>
              <a:ext uri="{FF2B5EF4-FFF2-40B4-BE49-F238E27FC236}">
                <a16:creationId xmlns:a16="http://schemas.microsoft.com/office/drawing/2014/main" id="{72FFACCC-283C-45FE-B412-FD9FD8BD6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EFF995-DA0B-4926-9239-1DFF2437AE9D}"/>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44156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4E6-C6DB-4A15-98A1-9E3440C8F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5F2398-4B8F-4725-9936-27F004E250E1}"/>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4" name="Footer Placeholder 3">
            <a:extLst>
              <a:ext uri="{FF2B5EF4-FFF2-40B4-BE49-F238E27FC236}">
                <a16:creationId xmlns:a16="http://schemas.microsoft.com/office/drawing/2014/main" id="{E505929E-E090-4C03-8181-73336F253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32D9C-E780-4AE9-B16C-554167A3FE62}"/>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315581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353B4-8A39-4547-A6C7-68D62BEF60F2}"/>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3" name="Footer Placeholder 2">
            <a:extLst>
              <a:ext uri="{FF2B5EF4-FFF2-40B4-BE49-F238E27FC236}">
                <a16:creationId xmlns:a16="http://schemas.microsoft.com/office/drawing/2014/main" id="{450EA614-4B01-4FA7-952A-82CCF47C8A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5FE0F5-0DEB-458C-91A5-6D5EB0E6145E}"/>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132778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26FF-B098-4ECF-BC6C-D7E6A87ED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F0229-8FF9-42AD-8923-634654289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41F51E-8BB5-4F59-A698-A7D2E1FBD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63F2E-3F18-4C25-BADD-E44EAE30F13B}"/>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6" name="Footer Placeholder 5">
            <a:extLst>
              <a:ext uri="{FF2B5EF4-FFF2-40B4-BE49-F238E27FC236}">
                <a16:creationId xmlns:a16="http://schemas.microsoft.com/office/drawing/2014/main" id="{5BF03833-8BE9-4842-B053-354F55321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0DED78-582D-421B-9531-14FACC2B2908}"/>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222761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D81E-5FF2-464C-B412-A138C43BD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A8625-F418-47D0-80FA-27F7B3BAA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589F6-63E2-4D3E-B53D-E18A06645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03339-08BF-4611-A0AF-67483269CD27}"/>
              </a:ext>
            </a:extLst>
          </p:cNvPr>
          <p:cNvSpPr>
            <a:spLocks noGrp="1"/>
          </p:cNvSpPr>
          <p:nvPr>
            <p:ph type="dt" sz="half" idx="10"/>
          </p:nvPr>
        </p:nvSpPr>
        <p:spPr/>
        <p:txBody>
          <a:bodyPr/>
          <a:lstStyle/>
          <a:p>
            <a:fld id="{DE28B52D-9AA7-4202-AECB-956BBCF687D4}" type="datetimeFigureOut">
              <a:rPr lang="en-US" smtClean="0"/>
              <a:t>4/14/2022</a:t>
            </a:fld>
            <a:endParaRPr lang="en-US"/>
          </a:p>
        </p:txBody>
      </p:sp>
      <p:sp>
        <p:nvSpPr>
          <p:cNvPr id="6" name="Footer Placeholder 5">
            <a:extLst>
              <a:ext uri="{FF2B5EF4-FFF2-40B4-BE49-F238E27FC236}">
                <a16:creationId xmlns:a16="http://schemas.microsoft.com/office/drawing/2014/main" id="{117FB4AB-E7DE-40CC-8165-4138D56DB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86510-A4FB-4D4C-8D24-ED8D64F3E191}"/>
              </a:ext>
            </a:extLst>
          </p:cNvPr>
          <p:cNvSpPr>
            <a:spLocks noGrp="1"/>
          </p:cNvSpPr>
          <p:nvPr>
            <p:ph type="sldNum" sz="quarter" idx="12"/>
          </p:nvPr>
        </p:nvSpPr>
        <p:spPr/>
        <p:txBody>
          <a:bodyPr/>
          <a:lstStyle/>
          <a:p>
            <a:fld id="{BB66E990-429E-46CA-BB8C-1C04F35B82F5}" type="slidenum">
              <a:rPr lang="en-US" smtClean="0"/>
              <a:t>‹#›</a:t>
            </a:fld>
            <a:endParaRPr lang="en-US"/>
          </a:p>
        </p:txBody>
      </p:sp>
    </p:spTree>
    <p:extLst>
      <p:ext uri="{BB962C8B-B14F-4D97-AF65-F5344CB8AC3E}">
        <p14:creationId xmlns:p14="http://schemas.microsoft.com/office/powerpoint/2010/main" val="1492219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12C4F-E697-47AE-B2E6-E56E5EB7B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E45BF-8FA1-4475-9BFB-16D2E1BD8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D4782-F0F2-4EB6-87CC-F2C65354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8B52D-9AA7-4202-AECB-956BBCF687D4}" type="datetimeFigureOut">
              <a:rPr lang="en-US" smtClean="0"/>
              <a:t>4/14/2022</a:t>
            </a:fld>
            <a:endParaRPr lang="en-US"/>
          </a:p>
        </p:txBody>
      </p:sp>
      <p:sp>
        <p:nvSpPr>
          <p:cNvPr id="5" name="Footer Placeholder 4">
            <a:extLst>
              <a:ext uri="{FF2B5EF4-FFF2-40B4-BE49-F238E27FC236}">
                <a16:creationId xmlns:a16="http://schemas.microsoft.com/office/drawing/2014/main" id="{97DE4814-345E-4E22-8702-2812E76C7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80DF3D-C28B-4E5F-8154-CFE3B3AB1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66E990-429E-46CA-BB8C-1C04F35B82F5}" type="slidenum">
              <a:rPr lang="en-US" smtClean="0"/>
              <a:t>‹#›</a:t>
            </a:fld>
            <a:endParaRPr lang="en-US"/>
          </a:p>
        </p:txBody>
      </p:sp>
    </p:spTree>
    <p:extLst>
      <p:ext uri="{BB962C8B-B14F-4D97-AF65-F5344CB8AC3E}">
        <p14:creationId xmlns:p14="http://schemas.microsoft.com/office/powerpoint/2010/main" val="3848013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028F-AB4D-4463-8040-1DE6F4937294}"/>
              </a:ext>
            </a:extLst>
          </p:cNvPr>
          <p:cNvSpPr>
            <a:spLocks noGrp="1"/>
          </p:cNvSpPr>
          <p:nvPr>
            <p:ph type="ctrTitle"/>
          </p:nvPr>
        </p:nvSpPr>
        <p:spPr/>
        <p:txBody>
          <a:bodyPr/>
          <a:lstStyle/>
          <a:p>
            <a:r>
              <a:rPr lang="ru-RU" dirty="0"/>
              <a:t>Устройства для печати в древности и в средние века</a:t>
            </a:r>
            <a:endParaRPr lang="en-US" dirty="0"/>
          </a:p>
        </p:txBody>
      </p:sp>
      <p:sp>
        <p:nvSpPr>
          <p:cNvPr id="3" name="Subtitle 2">
            <a:extLst>
              <a:ext uri="{FF2B5EF4-FFF2-40B4-BE49-F238E27FC236}">
                <a16:creationId xmlns:a16="http://schemas.microsoft.com/office/drawing/2014/main" id="{2CD86CC6-7153-4B3B-9BD0-4B7F371C9C70}"/>
              </a:ext>
            </a:extLst>
          </p:cNvPr>
          <p:cNvSpPr>
            <a:spLocks noGrp="1"/>
          </p:cNvSpPr>
          <p:nvPr>
            <p:ph type="subTitle" idx="1"/>
          </p:nvPr>
        </p:nvSpPr>
        <p:spPr>
          <a:xfrm>
            <a:off x="1524000" y="4764504"/>
            <a:ext cx="9144000" cy="493295"/>
          </a:xfrm>
        </p:spPr>
        <p:txBody>
          <a:bodyPr/>
          <a:lstStyle/>
          <a:p>
            <a:r>
              <a:rPr lang="ru-RU" dirty="0"/>
              <a:t>Осипенко Д.В. 595гр.</a:t>
            </a:r>
            <a:endParaRPr lang="en-US" dirty="0"/>
          </a:p>
        </p:txBody>
      </p:sp>
    </p:spTree>
    <p:extLst>
      <p:ext uri="{BB962C8B-B14F-4D97-AF65-F5344CB8AC3E}">
        <p14:creationId xmlns:p14="http://schemas.microsoft.com/office/powerpoint/2010/main" val="164962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3607-EE31-4499-AA6E-6424EC9A68F6}"/>
              </a:ext>
            </a:extLst>
          </p:cNvPr>
          <p:cNvSpPr>
            <a:spLocks noGrp="1"/>
          </p:cNvSpPr>
          <p:nvPr>
            <p:ph type="title"/>
          </p:nvPr>
        </p:nvSpPr>
        <p:spPr>
          <a:xfrm>
            <a:off x="838200" y="365125"/>
            <a:ext cx="6605337" cy="1325563"/>
          </a:xfrm>
        </p:spPr>
        <p:txBody>
          <a:bodyPr/>
          <a:lstStyle/>
          <a:p>
            <a:r>
              <a:rPr lang="ru-RU" dirty="0"/>
              <a:t>Папирус и пергамент </a:t>
            </a:r>
            <a:br>
              <a:rPr lang="ru-RU" dirty="0"/>
            </a:br>
            <a:r>
              <a:rPr lang="ru-RU" dirty="0"/>
              <a:t>(3 000 лет д.н.э)</a:t>
            </a:r>
            <a:endParaRPr lang="en-US" dirty="0"/>
          </a:p>
        </p:txBody>
      </p:sp>
      <p:pic>
        <p:nvPicPr>
          <p:cNvPr id="9" name="Content Placeholder 8">
            <a:extLst>
              <a:ext uri="{FF2B5EF4-FFF2-40B4-BE49-F238E27FC236}">
                <a16:creationId xmlns:a16="http://schemas.microsoft.com/office/drawing/2014/main" id="{9A9C2307-0249-4D08-8D21-4DC3A0328382}"/>
              </a:ext>
            </a:extLst>
          </p:cNvPr>
          <p:cNvPicPr>
            <a:picLocks noGrp="1" noChangeAspect="1"/>
          </p:cNvPicPr>
          <p:nvPr>
            <p:ph idx="1"/>
          </p:nvPr>
        </p:nvPicPr>
        <p:blipFill>
          <a:blip r:embed="rId2"/>
          <a:stretch>
            <a:fillRect/>
          </a:stretch>
        </p:blipFill>
        <p:spPr>
          <a:xfrm>
            <a:off x="8674852" y="-1"/>
            <a:ext cx="3517148" cy="6858001"/>
          </a:xfrm>
        </p:spPr>
      </p:pic>
      <p:sp>
        <p:nvSpPr>
          <p:cNvPr id="10" name="TextBox 9">
            <a:extLst>
              <a:ext uri="{FF2B5EF4-FFF2-40B4-BE49-F238E27FC236}">
                <a16:creationId xmlns:a16="http://schemas.microsoft.com/office/drawing/2014/main" id="{C4CF25D8-4408-47F5-932F-C544DB7162F2}"/>
              </a:ext>
            </a:extLst>
          </p:cNvPr>
          <p:cNvSpPr txBox="1"/>
          <p:nvPr/>
        </p:nvSpPr>
        <p:spPr>
          <a:xfrm>
            <a:off x="623719" y="1690688"/>
            <a:ext cx="7702133" cy="3416320"/>
          </a:xfrm>
          <a:prstGeom prst="rect">
            <a:avLst/>
          </a:prstGeom>
          <a:noFill/>
        </p:spPr>
        <p:txBody>
          <a:bodyPr wrap="square" rtlCol="0">
            <a:spAutoFit/>
          </a:bodyPr>
          <a:lstStyle/>
          <a:p>
            <a:pPr marL="285750" indent="-285750">
              <a:buFont typeface="Arial" panose="020B0604020202020204" pitchFamily="34" charset="0"/>
              <a:buChar char="•"/>
            </a:pPr>
            <a:r>
              <a:rPr lang="ru-RU" dirty="0"/>
              <a:t>Первое упоминание папируса как писчего инструмента датируется третьим тысячелетием до нашей эры.</a:t>
            </a:r>
          </a:p>
          <a:p>
            <a:pPr marL="285750" indent="-285750">
              <a:buFont typeface="Arial" panose="020B0604020202020204" pitchFamily="34" charset="0"/>
              <a:buChar char="•"/>
            </a:pPr>
            <a:r>
              <a:rPr lang="ru-RU" dirty="0"/>
              <a:t>До изобретения бумаги для письма использовали и пергамент — жесткий материал из кожи животных, но в городе Пергама в Малой Азии материал и способ его производства доработали, а затем пустили в продажу под именем города.</a:t>
            </a:r>
          </a:p>
          <a:p>
            <a:pPr marL="285750" indent="-285750">
              <a:buFont typeface="Arial" panose="020B0604020202020204" pitchFamily="34" charset="0"/>
              <a:buChar char="•"/>
            </a:pPr>
            <a:r>
              <a:rPr lang="ru-RU" dirty="0"/>
              <a:t>Для создания одной двойной страницы Лоршского Евангелия использовалась шкура целого телёнка</a:t>
            </a:r>
          </a:p>
          <a:p>
            <a:pPr marL="285750" indent="-285750">
              <a:buFont typeface="Arial" panose="020B0604020202020204" pitchFamily="34" charset="0"/>
              <a:buChar char="•"/>
            </a:pPr>
            <a:r>
              <a:rPr lang="ru-RU" dirty="0"/>
              <a:t>На внешней стороне свернутого свитка прикрепляли бирку, чтобы читатель мог узнать содержание свитка, не разворачивая его</a:t>
            </a:r>
          </a:p>
          <a:p>
            <a:pPr marL="285750" indent="-285750">
              <a:buFont typeface="Arial" panose="020B0604020202020204" pitchFamily="34" charset="0"/>
              <a:buChar char="•"/>
            </a:pPr>
            <a:r>
              <a:rPr lang="ru-RU" dirty="0"/>
              <a:t>42 691 текстов на папирусе сохранилось на сегодняшний день  </a:t>
            </a:r>
          </a:p>
          <a:p>
            <a:endParaRPr lang="en-US" dirty="0"/>
          </a:p>
        </p:txBody>
      </p:sp>
    </p:spTree>
    <p:extLst>
      <p:ext uri="{BB962C8B-B14F-4D97-AF65-F5344CB8AC3E}">
        <p14:creationId xmlns:p14="http://schemas.microsoft.com/office/powerpoint/2010/main" val="272880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292E-D254-4541-9AF1-8C44A1FFCCDD}"/>
              </a:ext>
            </a:extLst>
          </p:cNvPr>
          <p:cNvSpPr>
            <a:spLocks noGrp="1"/>
          </p:cNvSpPr>
          <p:nvPr>
            <p:ph type="title"/>
          </p:nvPr>
        </p:nvSpPr>
        <p:spPr>
          <a:xfrm>
            <a:off x="838200" y="99008"/>
            <a:ext cx="10515600" cy="1325563"/>
          </a:xfrm>
        </p:spPr>
        <p:txBody>
          <a:bodyPr>
            <a:normAutofit/>
          </a:bodyPr>
          <a:lstStyle/>
          <a:p>
            <a:pPr algn="ctr"/>
            <a:r>
              <a:rPr lang="ru-RU" dirty="0"/>
              <a:t>Бумага в древнем Китае (105 г. н.э.)</a:t>
            </a:r>
            <a:endParaRPr lang="en-US" dirty="0"/>
          </a:p>
        </p:txBody>
      </p:sp>
      <p:pic>
        <p:nvPicPr>
          <p:cNvPr id="5" name="Content Placeholder 4">
            <a:extLst>
              <a:ext uri="{FF2B5EF4-FFF2-40B4-BE49-F238E27FC236}">
                <a16:creationId xmlns:a16="http://schemas.microsoft.com/office/drawing/2014/main" id="{DF34ECAC-D415-4113-ACA4-9AF452489911}"/>
              </a:ext>
            </a:extLst>
          </p:cNvPr>
          <p:cNvPicPr>
            <a:picLocks noGrp="1" noChangeAspect="1"/>
          </p:cNvPicPr>
          <p:nvPr>
            <p:ph idx="1"/>
          </p:nvPr>
        </p:nvPicPr>
        <p:blipFill>
          <a:blip r:embed="rId2"/>
          <a:stretch>
            <a:fillRect/>
          </a:stretch>
        </p:blipFill>
        <p:spPr>
          <a:xfrm>
            <a:off x="203958" y="1424571"/>
            <a:ext cx="3598021" cy="5175443"/>
          </a:xfrm>
        </p:spPr>
      </p:pic>
      <p:sp>
        <p:nvSpPr>
          <p:cNvPr id="7" name="TextBox 6">
            <a:extLst>
              <a:ext uri="{FF2B5EF4-FFF2-40B4-BE49-F238E27FC236}">
                <a16:creationId xmlns:a16="http://schemas.microsoft.com/office/drawing/2014/main" id="{80620419-F749-4C61-8242-38962EA2154A}"/>
              </a:ext>
            </a:extLst>
          </p:cNvPr>
          <p:cNvSpPr txBox="1"/>
          <p:nvPr/>
        </p:nvSpPr>
        <p:spPr>
          <a:xfrm>
            <a:off x="4299284" y="1720840"/>
            <a:ext cx="7523748" cy="3416320"/>
          </a:xfrm>
          <a:prstGeom prst="rect">
            <a:avLst/>
          </a:prstGeom>
          <a:noFill/>
        </p:spPr>
        <p:txBody>
          <a:bodyPr wrap="square">
            <a:spAutoFit/>
          </a:bodyPr>
          <a:lstStyle/>
          <a:p>
            <a:pPr algn="just"/>
            <a:r>
              <a:rPr lang="ru-RU" sz="2400" dirty="0">
                <a:effectLst/>
                <a:latin typeface="Times New Roman" panose="02020603050405020304" pitchFamily="18" charset="0"/>
                <a:ea typeface="Calibri" panose="020F0502020204030204" pitchFamily="34" charset="0"/>
              </a:rPr>
              <a:t>Сначала бумагу делали из бамбука, пеньки и шёлка. Но бумага из бамбука получалась тяжелой, а из шёлка — чрезвычайно дорогой. В 105 году китайский чиновник Цай Лунь отправил императору Хэ Ди доклад, в котором описал технологию производства бумаги из волокон шелковицы, древесной золы, тряпки и пеньки. Этот доклад стал причиной карьерного взлёта Цай Луня, а усовершенствованная версия этой технологии используется для производства бумаги и сейчас</a:t>
            </a:r>
            <a:endParaRPr lang="en-US" sz="2400" dirty="0"/>
          </a:p>
        </p:txBody>
      </p:sp>
    </p:spTree>
    <p:extLst>
      <p:ext uri="{BB962C8B-B14F-4D97-AF65-F5344CB8AC3E}">
        <p14:creationId xmlns:p14="http://schemas.microsoft.com/office/powerpoint/2010/main" val="291146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C1D0-F619-45D2-8E92-48EDF23D50B3}"/>
              </a:ext>
            </a:extLst>
          </p:cNvPr>
          <p:cNvSpPr>
            <a:spLocks noGrp="1"/>
          </p:cNvSpPr>
          <p:nvPr>
            <p:ph type="title"/>
          </p:nvPr>
        </p:nvSpPr>
        <p:spPr/>
        <p:txBody>
          <a:bodyPr/>
          <a:lstStyle/>
          <a:p>
            <a:r>
              <a:rPr lang="ru-RU" dirty="0"/>
              <a:t>Штучная печать  (220 г.)</a:t>
            </a:r>
            <a:endParaRPr lang="en-US" dirty="0"/>
          </a:p>
        </p:txBody>
      </p:sp>
      <p:sp>
        <p:nvSpPr>
          <p:cNvPr id="7" name="TextBox 6">
            <a:extLst>
              <a:ext uri="{FF2B5EF4-FFF2-40B4-BE49-F238E27FC236}">
                <a16:creationId xmlns:a16="http://schemas.microsoft.com/office/drawing/2014/main" id="{DEAB9EC2-5FEA-44F4-97E3-EB569DBA0CF3}"/>
              </a:ext>
            </a:extLst>
          </p:cNvPr>
          <p:cNvSpPr txBox="1"/>
          <p:nvPr/>
        </p:nvSpPr>
        <p:spPr>
          <a:xfrm>
            <a:off x="357618" y="1690688"/>
            <a:ext cx="6011097" cy="3730317"/>
          </a:xfrm>
          <a:prstGeom prst="rect">
            <a:avLst/>
          </a:prstGeom>
          <a:noFill/>
        </p:spPr>
        <p:txBody>
          <a:bodyPr wrap="square">
            <a:spAutoFit/>
          </a:bodyPr>
          <a:lstStyle/>
          <a:p>
            <a:pPr lvl="0" algn="just">
              <a:lnSpc>
                <a:spcPct val="150000"/>
              </a:lnSpc>
              <a:spcAft>
                <a:spcPts val="800"/>
              </a:spcAft>
              <a:buClr>
                <a:srgbClr val="ED7D31"/>
              </a:buClr>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Самые ранние сохранившиеся печатные образцы датируются 220 годом нашей эры. Они обнаружены в Китае и выполнены с помощью техники штучной печати на ткани. Впоследствии этим методом — оттиском для создания гравюры — стали печатать и на бумаге для создания книг. Штучную печать использовали в Древнем Египте, Китае и по всей Восточной Азии.</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DB9E69D-ED4B-40C7-A3D3-12B90892C8F9}"/>
              </a:ext>
            </a:extLst>
          </p:cNvPr>
          <p:cNvPicPr>
            <a:picLocks noGrp="1" noChangeAspect="1"/>
          </p:cNvPicPr>
          <p:nvPr>
            <p:ph idx="1"/>
          </p:nvPr>
        </p:nvPicPr>
        <p:blipFill>
          <a:blip r:embed="rId2"/>
          <a:stretch>
            <a:fillRect/>
          </a:stretch>
        </p:blipFill>
        <p:spPr>
          <a:xfrm>
            <a:off x="6609347" y="1870700"/>
            <a:ext cx="5576043" cy="4171326"/>
          </a:xfrm>
        </p:spPr>
      </p:pic>
    </p:spTree>
    <p:extLst>
      <p:ext uri="{BB962C8B-B14F-4D97-AF65-F5344CB8AC3E}">
        <p14:creationId xmlns:p14="http://schemas.microsoft.com/office/powerpoint/2010/main" val="414942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6E91-5E4E-417E-A78E-9805B60720C5}"/>
              </a:ext>
            </a:extLst>
          </p:cNvPr>
          <p:cNvSpPr>
            <a:spLocks noGrp="1"/>
          </p:cNvSpPr>
          <p:nvPr>
            <p:ph type="title"/>
          </p:nvPr>
        </p:nvSpPr>
        <p:spPr>
          <a:xfrm>
            <a:off x="401053" y="365125"/>
            <a:ext cx="4459705" cy="1325563"/>
          </a:xfrm>
        </p:spPr>
        <p:txBody>
          <a:bodyPr/>
          <a:lstStyle/>
          <a:p>
            <a:pPr algn="ctr"/>
            <a:r>
              <a:rPr lang="ru-RU" dirty="0"/>
              <a:t>Ксилография</a:t>
            </a:r>
            <a:r>
              <a:rPr lang="en-US" dirty="0"/>
              <a:t> </a:t>
            </a:r>
            <a:br>
              <a:rPr lang="ru-RU" dirty="0"/>
            </a:br>
            <a:r>
              <a:rPr lang="en-US" dirty="0"/>
              <a:t>(VI </a:t>
            </a:r>
            <a:r>
              <a:rPr lang="ru-RU" dirty="0"/>
              <a:t>век)</a:t>
            </a:r>
            <a:endParaRPr lang="en-US" dirty="0"/>
          </a:p>
        </p:txBody>
      </p:sp>
      <p:sp>
        <p:nvSpPr>
          <p:cNvPr id="3" name="Content Placeholder 2">
            <a:extLst>
              <a:ext uri="{FF2B5EF4-FFF2-40B4-BE49-F238E27FC236}">
                <a16:creationId xmlns:a16="http://schemas.microsoft.com/office/drawing/2014/main" id="{AEE5CF6C-2705-4392-BCE8-A8AF7693566C}"/>
              </a:ext>
            </a:extLst>
          </p:cNvPr>
          <p:cNvSpPr>
            <a:spLocks noGrp="1"/>
          </p:cNvSpPr>
          <p:nvPr>
            <p:ph idx="1"/>
          </p:nvPr>
        </p:nvSpPr>
        <p:spPr>
          <a:xfrm>
            <a:off x="212558" y="1702228"/>
            <a:ext cx="4648200" cy="4351338"/>
          </a:xfrm>
        </p:spPr>
        <p:txBody>
          <a:bodyPr>
            <a:normAutofit/>
          </a:bodyPr>
          <a:lstStyle/>
          <a:p>
            <a:r>
              <a:rPr lang="ru-RU" sz="2000" dirty="0"/>
              <a:t>Позднее текст или изображение начали вырезать ножом на деревянных досках, изготовленных из однородной мелкослойной древесины, такой как груша, вишня или самшит. На созданную таким образом поверхность валиком накатывалась краска, прижимался бумажный лист и притирался деревянной печаткой. Ксилография использовалась вплоть до 1504 года.</a:t>
            </a:r>
            <a:endParaRPr lang="en-US" sz="2000" dirty="0"/>
          </a:p>
        </p:txBody>
      </p:sp>
      <p:pic>
        <p:nvPicPr>
          <p:cNvPr id="5" name="Picture 4">
            <a:extLst>
              <a:ext uri="{FF2B5EF4-FFF2-40B4-BE49-F238E27FC236}">
                <a16:creationId xmlns:a16="http://schemas.microsoft.com/office/drawing/2014/main" id="{C7820CA5-F497-4D1A-8488-83726E8F2017}"/>
              </a:ext>
            </a:extLst>
          </p:cNvPr>
          <p:cNvPicPr>
            <a:picLocks noChangeAspect="1"/>
          </p:cNvPicPr>
          <p:nvPr/>
        </p:nvPicPr>
        <p:blipFill>
          <a:blip r:embed="rId2"/>
          <a:stretch>
            <a:fillRect/>
          </a:stretch>
        </p:blipFill>
        <p:spPr>
          <a:xfrm>
            <a:off x="4973053" y="-1"/>
            <a:ext cx="7154779" cy="4654539"/>
          </a:xfrm>
          <a:prstGeom prst="rect">
            <a:avLst/>
          </a:prstGeom>
        </p:spPr>
      </p:pic>
    </p:spTree>
    <p:extLst>
      <p:ext uri="{BB962C8B-B14F-4D97-AF65-F5344CB8AC3E}">
        <p14:creationId xmlns:p14="http://schemas.microsoft.com/office/powerpoint/2010/main" val="259745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E6A1-2840-4CB4-9097-DFFBF3A2F317}"/>
              </a:ext>
            </a:extLst>
          </p:cNvPr>
          <p:cNvSpPr>
            <a:spLocks noGrp="1"/>
          </p:cNvSpPr>
          <p:nvPr>
            <p:ph type="title"/>
          </p:nvPr>
        </p:nvSpPr>
        <p:spPr>
          <a:xfrm>
            <a:off x="838200" y="73850"/>
            <a:ext cx="10515600" cy="1325563"/>
          </a:xfrm>
        </p:spPr>
        <p:txBody>
          <a:bodyPr/>
          <a:lstStyle/>
          <a:p>
            <a:r>
              <a:rPr lang="ru-RU" dirty="0"/>
              <a:t>Подвижные литеры (</a:t>
            </a:r>
            <a:r>
              <a:rPr lang="en-US" dirty="0"/>
              <a:t>1045</a:t>
            </a:r>
            <a:r>
              <a:rPr lang="ru-RU" dirty="0"/>
              <a:t> г.)</a:t>
            </a:r>
            <a:endParaRPr lang="en-US" dirty="0"/>
          </a:p>
        </p:txBody>
      </p:sp>
      <p:sp>
        <p:nvSpPr>
          <p:cNvPr id="3" name="Content Placeholder 2">
            <a:extLst>
              <a:ext uri="{FF2B5EF4-FFF2-40B4-BE49-F238E27FC236}">
                <a16:creationId xmlns:a16="http://schemas.microsoft.com/office/drawing/2014/main" id="{F36BC2C3-4891-4BFA-A937-C35B3BF2A9EB}"/>
              </a:ext>
            </a:extLst>
          </p:cNvPr>
          <p:cNvSpPr>
            <a:spLocks noGrp="1"/>
          </p:cNvSpPr>
          <p:nvPr>
            <p:ph idx="1"/>
          </p:nvPr>
        </p:nvSpPr>
        <p:spPr>
          <a:xfrm>
            <a:off x="689810" y="1536867"/>
            <a:ext cx="4203032" cy="4351338"/>
          </a:xfrm>
        </p:spPr>
        <p:txBody>
          <a:bodyPr>
            <a:normAutofit/>
          </a:bodyPr>
          <a:lstStyle/>
          <a:p>
            <a:pPr marL="0" indent="0" algn="just">
              <a:buNone/>
            </a:pPr>
            <a:r>
              <a:rPr lang="ru-RU" sz="2400" dirty="0"/>
              <a:t>Примерно в 1045 году китаец Би Шэн придумал способ быстрой печати. Для этого он изготовил из обожжённой глины набор иероглифов, которые с помощью пресса оттискивались на бумаге. </a:t>
            </a:r>
            <a:endParaRPr lang="en-US" sz="2400" dirty="0"/>
          </a:p>
        </p:txBody>
      </p:sp>
      <p:pic>
        <p:nvPicPr>
          <p:cNvPr id="5" name="Picture 4">
            <a:extLst>
              <a:ext uri="{FF2B5EF4-FFF2-40B4-BE49-F238E27FC236}">
                <a16:creationId xmlns:a16="http://schemas.microsoft.com/office/drawing/2014/main" id="{065A4170-B608-49E7-8EB9-EC0A1A43516B}"/>
              </a:ext>
            </a:extLst>
          </p:cNvPr>
          <p:cNvPicPr>
            <a:picLocks noChangeAspect="1"/>
          </p:cNvPicPr>
          <p:nvPr/>
        </p:nvPicPr>
        <p:blipFill>
          <a:blip r:embed="rId2"/>
          <a:stretch>
            <a:fillRect/>
          </a:stretch>
        </p:blipFill>
        <p:spPr>
          <a:xfrm>
            <a:off x="5401624" y="1158782"/>
            <a:ext cx="5683471" cy="7095053"/>
          </a:xfrm>
          <a:prstGeom prst="rect">
            <a:avLst/>
          </a:prstGeom>
        </p:spPr>
      </p:pic>
    </p:spTree>
    <p:extLst>
      <p:ext uri="{BB962C8B-B14F-4D97-AF65-F5344CB8AC3E}">
        <p14:creationId xmlns:p14="http://schemas.microsoft.com/office/powerpoint/2010/main" val="11080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7737-0550-4CCC-9992-81E021DD024F}"/>
              </a:ext>
            </a:extLst>
          </p:cNvPr>
          <p:cNvSpPr>
            <a:spLocks noGrp="1"/>
          </p:cNvSpPr>
          <p:nvPr>
            <p:ph type="title"/>
          </p:nvPr>
        </p:nvSpPr>
        <p:spPr/>
        <p:txBody>
          <a:bodyPr/>
          <a:lstStyle/>
          <a:p>
            <a:r>
              <a:rPr lang="ru-RU" dirty="0"/>
              <a:t>Книгопечатание (</a:t>
            </a:r>
            <a:r>
              <a:rPr lang="en-US" dirty="0"/>
              <a:t>XV </a:t>
            </a:r>
            <a:r>
              <a:rPr lang="ru-RU" dirty="0"/>
              <a:t>век)</a:t>
            </a:r>
            <a:endParaRPr lang="en-US" dirty="0"/>
          </a:p>
        </p:txBody>
      </p:sp>
      <p:sp>
        <p:nvSpPr>
          <p:cNvPr id="3" name="Content Placeholder 2">
            <a:extLst>
              <a:ext uri="{FF2B5EF4-FFF2-40B4-BE49-F238E27FC236}">
                <a16:creationId xmlns:a16="http://schemas.microsoft.com/office/drawing/2014/main" id="{860B233C-D92D-4CF5-B2CF-6B8765283FCC}"/>
              </a:ext>
            </a:extLst>
          </p:cNvPr>
          <p:cNvSpPr>
            <a:spLocks noGrp="1"/>
          </p:cNvSpPr>
          <p:nvPr>
            <p:ph idx="1"/>
          </p:nvPr>
        </p:nvSpPr>
        <p:spPr>
          <a:xfrm>
            <a:off x="838200" y="1472699"/>
            <a:ext cx="5257800" cy="3580564"/>
          </a:xfrm>
        </p:spPr>
        <p:txBody>
          <a:bodyPr>
            <a:normAutofit/>
          </a:bodyPr>
          <a:lstStyle/>
          <a:p>
            <a:pPr marL="0" indent="0">
              <a:buNone/>
            </a:pPr>
            <a:r>
              <a:rPr lang="ru-RU" sz="2400" dirty="0"/>
              <a:t>В XV веке немецкий ювелир Иоганн Гутенберг впервые применил метод подвижных литер в Европе. Он отлил в свинце трафареты букв в зеркальном отражении и нанёс их отпечатки на бумагу. Несмотря на недостаток денег, Гутенберг отлил не менее пяти шрифтов, напечатал своим методом латинскую грамматику Элия Доната и положил основу книгопечатанию.</a:t>
            </a:r>
            <a:endParaRPr lang="en-US" sz="2400" dirty="0"/>
          </a:p>
        </p:txBody>
      </p:sp>
      <p:pic>
        <p:nvPicPr>
          <p:cNvPr id="7" name="Picture 6">
            <a:extLst>
              <a:ext uri="{FF2B5EF4-FFF2-40B4-BE49-F238E27FC236}">
                <a16:creationId xmlns:a16="http://schemas.microsoft.com/office/drawing/2014/main" id="{C2B0C315-7F42-4E34-A965-05AE6AFEC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135" y="-21557"/>
            <a:ext cx="5063865" cy="6879557"/>
          </a:xfrm>
          <a:prstGeom prst="rect">
            <a:avLst/>
          </a:prstGeom>
        </p:spPr>
      </p:pic>
    </p:spTree>
    <p:extLst>
      <p:ext uri="{BB962C8B-B14F-4D97-AF65-F5344CB8AC3E}">
        <p14:creationId xmlns:p14="http://schemas.microsoft.com/office/powerpoint/2010/main" val="307695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6081-8005-4621-ABC2-372D097B35C1}"/>
              </a:ext>
            </a:extLst>
          </p:cNvPr>
          <p:cNvSpPr>
            <a:spLocks noGrp="1"/>
          </p:cNvSpPr>
          <p:nvPr>
            <p:ph type="title"/>
          </p:nvPr>
        </p:nvSpPr>
        <p:spPr/>
        <p:txBody>
          <a:bodyPr/>
          <a:lstStyle/>
          <a:p>
            <a:r>
              <a:rPr lang="ru-RU" dirty="0"/>
              <a:t>Спасибо за внимание</a:t>
            </a:r>
            <a:endParaRPr lang="en-US" dirty="0"/>
          </a:p>
        </p:txBody>
      </p:sp>
      <p:sp>
        <p:nvSpPr>
          <p:cNvPr id="3" name="Text Placeholder 2">
            <a:extLst>
              <a:ext uri="{FF2B5EF4-FFF2-40B4-BE49-F238E27FC236}">
                <a16:creationId xmlns:a16="http://schemas.microsoft.com/office/drawing/2014/main" id="{7657F5DE-72F0-4BFB-999A-947C51A44C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65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422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Устройства для печати в древности и в средние века</vt:lpstr>
      <vt:lpstr>Папирус и пергамент  (3 000 лет д.н.э)</vt:lpstr>
      <vt:lpstr>Бумага в древнем Китае (105 г. н.э.)</vt:lpstr>
      <vt:lpstr>Штучная печать  (220 г.)</vt:lpstr>
      <vt:lpstr>Ксилография  (VI век)</vt:lpstr>
      <vt:lpstr>Подвижные литеры (1045 г.)</vt:lpstr>
      <vt:lpstr>Книгопечатание (XV век)</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Устройства для печати в древности и в средние века</dc:title>
  <dc:creator>SpectrumPC</dc:creator>
  <cp:lastModifiedBy>SpectrumPC</cp:lastModifiedBy>
  <cp:revision>3</cp:revision>
  <dcterms:created xsi:type="dcterms:W3CDTF">2022-04-14T09:08:50Z</dcterms:created>
  <dcterms:modified xsi:type="dcterms:W3CDTF">2022-04-14T09:44:12Z</dcterms:modified>
</cp:coreProperties>
</file>