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82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0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63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5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2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6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0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3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393C-5EC0-496B-ACE4-33409C071DA9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1E9B-96DC-4FF7-9683-5AC2B552B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2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35408"/>
              </p:ext>
            </p:extLst>
          </p:nvPr>
        </p:nvGraphicFramePr>
        <p:xfrm>
          <a:off x="285720" y="357166"/>
          <a:ext cx="8572556" cy="6500834"/>
        </p:xfrm>
        <a:graphic>
          <a:graphicData uri="http://schemas.openxmlformats.org/drawingml/2006/table">
            <a:tbl>
              <a:tblPr/>
              <a:tblGrid>
                <a:gridCol w="1184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3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47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53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25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42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342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505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Интерфейс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Проп. способность Мбит/с / Мбайт/с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Способ передачи/ разрядность данных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Длина, м  и тип линии связи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Внешний  ИП / отдельный констр.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Кол-во подключ. устройств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Назначение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Особенности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647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i="1" ker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Внешние интерфейсы</a:t>
                      </a:r>
                    </a:p>
                  </a:txBody>
                  <a:tcPr marL="41246" marR="412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6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RS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-232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0,148 / 0,018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Последов.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15 / 20 кбит/с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/ +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Стандартн. у-ва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RS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-485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10/ 1,125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 / 10 м/бит/с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 / 0,1 мбит/с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Пром. автоматика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0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Centronics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SPP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ECP / EPP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1,2/  0,15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24/ 3,0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Паралл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/ 8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1,8 (5,1- спец. каб.)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10 - спец. кабель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/ +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Принтер, сканер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0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USB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1.1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USB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2.0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USB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3.0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USB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3.1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12/ 1,5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480/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5000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10000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Последов.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 на сегмент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 на сегмент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 В/0,5 А / +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 В/0,9 А / +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127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Устройства ввода, аудиоустройства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видео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Горячее подключение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0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Fire – Wire (IEEE-1394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1394a 400 / 50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1394б 800 / 100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S1600  1600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S3200  3200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Последов.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4,5 на сегмент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40 В/ 1,5 А / +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63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Цифр. видеокамеры, сканеры и др.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Горячее подключение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Гальван. развязка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2647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i="1" kern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Внутренние интерфейсы</a:t>
                      </a:r>
                    </a:p>
                  </a:txBody>
                  <a:tcPr marL="41246" marR="412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26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ISA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– 16 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 Мбайт/с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Паралл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/ 16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 / -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6 - ти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Стандартные ПУ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264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2.1 (33 МГц)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2.2 (66 МГц)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133/ 264 Мбайт/с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266/ 533 Мбайт/с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Паралл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/ 32/  64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 / -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5 – ти (обычно 3)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Видео, звук и др. ПУ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879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Горячее подключение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5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266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533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2,1 Гбайт/с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4,3 Гбайт/с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Паралл. /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64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 / -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ПУ в серверных  платформах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650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AGP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/2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(66 МГц)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AGP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/8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(133 МГц)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266/ 533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1,066/ 2,1 Гбайт/с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Паралл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/ 32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 / -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Граф. адаптер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96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 Express 1.0  x1/ x2/ x4/ x8/ x16/ x32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 Express 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.0  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 Express 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.0 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 Express 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 Express 5.0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 Гбит/с </a:t>
                      </a: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эфф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./</a:t>
                      </a: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лин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4,0 Гбит/с /линию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8,0 Гбит/с /линию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 Гбит/с /</a:t>
                      </a: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линию</a:t>
                      </a:r>
                      <a:endParaRPr lang="en-US" sz="10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</a:t>
                      </a: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Гбит/с /линию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Последов.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10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 / -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Граф. адаптер, ПУ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-32" y="-42944"/>
            <a:ext cx="91440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Стандартные интерфейсы ПК и ПУ</a:t>
            </a:r>
          </a:p>
        </p:txBody>
      </p:sp>
    </p:spTree>
    <p:extLst>
      <p:ext uri="{BB962C8B-B14F-4D97-AF65-F5344CB8AC3E}">
        <p14:creationId xmlns:p14="http://schemas.microsoft.com/office/powerpoint/2010/main" val="127961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73208"/>
              </p:ext>
            </p:extLst>
          </p:nvPr>
        </p:nvGraphicFramePr>
        <p:xfrm>
          <a:off x="285718" y="1367154"/>
          <a:ext cx="8572562" cy="5075067"/>
        </p:xfrm>
        <a:graphic>
          <a:graphicData uri="http://schemas.openxmlformats.org/drawingml/2006/table">
            <a:tbl>
              <a:tblPr/>
              <a:tblGrid>
                <a:gridCol w="1184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9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47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53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25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427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3427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ATA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/ 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ATAPI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– 66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ATA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– 133 (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PATA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533/ 66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1066/ 133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Паралл. / 16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1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/ +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4 - </a:t>
                      </a: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х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Накопители на ЖД,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CD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Rom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Serial ATA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1.0 (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SATA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SATA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2.0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SATA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3.0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SATA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3.2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е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SATA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Power 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е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SATA (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е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SATA+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питание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USB 2.0)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1,5 Гбит/с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3,0 Гбит/с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6,0 Гбит/с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2.0 Гбайт/с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3,0 Гбит/с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3,0 Гбит/с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Последов. Гбит/с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2 (спец. кабель)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/ +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4 - х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Накопители и т.п.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Для серверов 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позиц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как внешний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позиц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как внешний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позиц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как внешний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Горячее подключение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267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i="1" kern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Беспроводные (</a:t>
                      </a:r>
                      <a:r>
                        <a:rPr lang="ru-RU" sz="1000" b="1" i="1" kern="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wireless</a:t>
                      </a:r>
                      <a:r>
                        <a:rPr lang="ru-RU" sz="1000" b="1" i="1" kern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  интерфейсы</a:t>
                      </a:r>
                    </a:p>
                  </a:txBody>
                  <a:tcPr marL="41246" marR="412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IrDA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1.1 (ИК - порт)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(COM, USB, Ir-</a:t>
                      </a: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контр</a:t>
                      </a:r>
                      <a:r>
                        <a:rPr lang="en-US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)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9200 кбит/с – 4 Мбит/с (880 нм)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Последов.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Несколько метров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/ +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Обмен сообщениями, файлами, связь с моб.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Bluetooth 1.0 (2,4 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ГГц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(COM, USB, Pc-card)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Bluetooth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2.0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Bluetooth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3.0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Bluetooth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4.0, 4.1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Bluetooth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4.2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Bluetooth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</a:t>
                      </a:r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5.1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720 кбит/с – </a:t>
                      </a:r>
                      <a:r>
                        <a:rPr lang="ru-RU" sz="1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асинхр</a:t>
                      </a: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420 - </a:t>
                      </a:r>
                      <a:r>
                        <a:rPr lang="ru-RU" sz="1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полнодуплекс</a:t>
                      </a: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2,1 Мбит/с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3 - 24 Мбит/с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24 Мбит/с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48 Мбит/с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Последов.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Несколько метров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300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/ +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От 1 до 8 (ведомых)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Связь с моб. телеф.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совмест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с  </a:t>
                      </a:r>
                      <a:r>
                        <a:rPr lang="en-US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–</a:t>
                      </a:r>
                      <a:r>
                        <a:rPr lang="en-US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Классич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.+</a:t>
                      </a: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высокоскорост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.+низкое потреб.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возможность подключения к интернету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-</a:t>
                      </a:r>
                      <a:r>
                        <a:rPr lang="en-US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(2,4 ГГц)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подкл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к ЛВС по 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IEEE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802.11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б, 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USB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</a:t>
                      </a: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PCI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 – 11 Мбит/с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б – 52 Мбит/с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– 300 Мбит/с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Последов.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 300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/ +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 зависимости от топологии сети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ЛВС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WiMAX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</a:t>
                      </a:r>
                      <a:r>
                        <a:rPr lang="ru-RU" sz="1000" baseline="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 Гбит/с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Стандарт 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</a:t>
                      </a: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802</a:t>
                      </a:r>
                      <a:r>
                        <a:rPr lang="ru-RU" sz="10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.16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12912"/>
              </p:ext>
            </p:extLst>
          </p:nvPr>
        </p:nvGraphicFramePr>
        <p:xfrm>
          <a:off x="285720" y="476672"/>
          <a:ext cx="8572560" cy="609600"/>
        </p:xfrm>
        <a:graphic>
          <a:graphicData uri="http://schemas.openxmlformats.org/drawingml/2006/table">
            <a:tbl>
              <a:tblPr/>
              <a:tblGrid>
                <a:gridCol w="1122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8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57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3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41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00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3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37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/>
                          <a:ea typeface="Times New Roman"/>
                          <a:cs typeface="Times New Roman"/>
                        </a:rPr>
                        <a:t>Интерфейс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Проп. способность Мбит/с / Мбайт/с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Способ передачи/ разрядность данных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Длина, м  и тип линии связи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Внешний  ИП / отдельный констр.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Кол-во подключ. устройств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/>
                          <a:ea typeface="Times New Roman"/>
                          <a:cs typeface="Times New Roman"/>
                        </a:rPr>
                        <a:t>Особенности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-32" y="1119614"/>
            <a:ext cx="91440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i="1" dirty="0">
                <a:latin typeface="Times New Roman" pitchFamily="18" charset="0"/>
                <a:ea typeface="Tahoma" pitchFamily="34" charset="0"/>
                <a:cs typeface="Tahoma" pitchFamily="34" charset="0"/>
              </a:rPr>
              <a:t>Внутренние интерфейсы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32" y="-42944"/>
            <a:ext cx="91440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Стандартные интерфейсы ПК и ПУ</a:t>
            </a:r>
          </a:p>
        </p:txBody>
      </p:sp>
    </p:spTree>
    <p:extLst>
      <p:ext uri="{BB962C8B-B14F-4D97-AF65-F5344CB8AC3E}">
        <p14:creationId xmlns:p14="http://schemas.microsoft.com/office/powerpoint/2010/main" val="371805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85720" y="914392"/>
          <a:ext cx="8572560" cy="609600"/>
        </p:xfrm>
        <a:graphic>
          <a:graphicData uri="http://schemas.openxmlformats.org/drawingml/2006/table">
            <a:tbl>
              <a:tblPr/>
              <a:tblGrid>
                <a:gridCol w="1122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8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57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3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41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00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37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37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/>
                          <a:ea typeface="Times New Roman"/>
                          <a:cs typeface="Times New Roman"/>
                        </a:rPr>
                        <a:t>Интерфейс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Проп. способность Мбит/с / Мбайт/с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Способ передачи/ разрядность данных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/>
                          <a:ea typeface="Times New Roman"/>
                          <a:cs typeface="Times New Roman"/>
                        </a:rPr>
                        <a:t>Длина, м  и тип линии связи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Внешний  ИП / отдельный констр.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>
                          <a:latin typeface="Times New Roman"/>
                          <a:ea typeface="Times New Roman"/>
                          <a:cs typeface="Times New Roman"/>
                        </a:rPr>
                        <a:t>Кол-во подключ. устройств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>
                          <a:latin typeface="Times New Roman"/>
                          <a:ea typeface="Times New Roman"/>
                          <a:cs typeface="Times New Roman"/>
                        </a:rPr>
                        <a:t>Особенности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-32" y="1668303"/>
            <a:ext cx="91440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i="1" dirty="0">
                <a:latin typeface="Times New Roman" pitchFamily="18" charset="0"/>
                <a:ea typeface="Tahoma" pitchFamily="34" charset="0"/>
                <a:cs typeface="Tahoma" pitchFamily="34" charset="0"/>
              </a:rPr>
              <a:t>Специальные интерфейсы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85720" y="1985962"/>
          <a:ext cx="8572559" cy="914400"/>
        </p:xfrm>
        <a:graphic>
          <a:graphicData uri="http://schemas.openxmlformats.org/drawingml/2006/table">
            <a:tbl>
              <a:tblPr/>
              <a:tblGrid>
                <a:gridCol w="1184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9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47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53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2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42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342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Токовая петля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Несколько км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+ / +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Удаленное соединение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/>
                          <a:ea typeface="Times New Roman"/>
                          <a:cs typeface="Times New Roman"/>
                        </a:rPr>
                        <a:t>Гальв</a:t>
                      </a: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. развязка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MIDI 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dirty="0" err="1"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err="1">
                          <a:latin typeface="Times New Roman"/>
                          <a:ea typeface="Times New Roman"/>
                          <a:cs typeface="Times New Roman"/>
                        </a:rPr>
                        <a:t>звук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.  </a:t>
                      </a:r>
                      <a:r>
                        <a:rPr lang="en-US" sz="1000" dirty="0" err="1">
                          <a:latin typeface="Times New Roman"/>
                          <a:ea typeface="Times New Roman"/>
                          <a:cs typeface="Times New Roman"/>
                        </a:rPr>
                        <a:t>карте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31,25 кбит/с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Последов.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до 15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+ / +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 перед.  к 4 - м прием. До 16- ти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в локал. сеть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Соед. эл.-муз. инстр.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Ток. Петля 5/ 10 мА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atin typeface="Times New Roman"/>
                          <a:ea typeface="Times New Roman"/>
                          <a:cs typeface="Times New Roman"/>
                        </a:rPr>
                        <a:t>Гальв</a:t>
                      </a: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. развязка 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83584"/>
              </p:ext>
            </p:extLst>
          </p:nvPr>
        </p:nvGraphicFramePr>
        <p:xfrm>
          <a:off x="285720" y="3271846"/>
          <a:ext cx="8572559" cy="1828800"/>
        </p:xfrm>
        <a:graphic>
          <a:graphicData uri="http://schemas.openxmlformats.org/drawingml/2006/table">
            <a:tbl>
              <a:tblPr/>
              <a:tblGrid>
                <a:gridCol w="1184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9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47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53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2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42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342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DVI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3,4 Гбит/канал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24 бит/пкс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Последов.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4,5м/1920*1200 </a:t>
                      </a:r>
                      <a:r>
                        <a:rPr lang="ru-RU" sz="1000" dirty="0" err="1">
                          <a:latin typeface="Times New Roman"/>
                          <a:ea typeface="Times New Roman"/>
                          <a:cs typeface="Times New Roman"/>
                        </a:rPr>
                        <a:t>пкс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15м/1280*1024 </a:t>
                      </a:r>
                      <a:r>
                        <a:rPr lang="ru-RU" sz="1000" dirty="0" err="1">
                          <a:latin typeface="Times New Roman"/>
                          <a:ea typeface="Times New Roman"/>
                          <a:cs typeface="Times New Roman"/>
                        </a:rPr>
                        <a:t>пкс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HDMI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 1.1-1.4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4,9-10,2 Гбит/с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Последов.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до 10 (до 35 с усилит.)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Display Port</a:t>
                      </a: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 1.0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Display Port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Thunderbolt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вер.2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Thunderbolt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10 Гбит/с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21,8,6 Гбит/с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20 Гбит/с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40 Гбит/с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Последов.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до 15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до 3/3840*2400 </a:t>
                      </a:r>
                      <a:r>
                        <a:rPr lang="ru-RU" sz="1000" dirty="0" err="1">
                          <a:latin typeface="Times New Roman"/>
                          <a:ea typeface="Times New Roman"/>
                          <a:cs typeface="Times New Roman"/>
                        </a:rPr>
                        <a:t>пкс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3 м</a:t>
                      </a:r>
                    </a:p>
                  </a:txBody>
                  <a:tcPr marL="41246" marR="412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246" marR="412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2986094"/>
            <a:ext cx="91440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i="1" dirty="0" err="1">
                <a:latin typeface="Times New Roman" pitchFamily="18" charset="0"/>
                <a:ea typeface="Tahoma" pitchFamily="34" charset="0"/>
                <a:cs typeface="Tahoma" pitchFamily="34" charset="0"/>
              </a:rPr>
              <a:t>Видеоинтерфейсы</a:t>
            </a:r>
            <a:endParaRPr lang="ru-RU" sz="1000" b="1" i="1" dirty="0">
              <a:latin typeface="Times New Roman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32" y="-42944"/>
            <a:ext cx="91440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Стандартные интерфейсы ПК и ПУ</a:t>
            </a:r>
          </a:p>
        </p:txBody>
      </p:sp>
    </p:spTree>
    <p:extLst>
      <p:ext uri="{BB962C8B-B14F-4D97-AF65-F5344CB8AC3E}">
        <p14:creationId xmlns:p14="http://schemas.microsoft.com/office/powerpoint/2010/main" val="1086158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892</Words>
  <Application>Microsoft Office PowerPoint</Application>
  <PresentationFormat>Экран (4:3)</PresentationFormat>
  <Paragraphs>277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Юрий</cp:lastModifiedBy>
  <cp:revision>2</cp:revision>
  <dcterms:created xsi:type="dcterms:W3CDTF">2019-02-20T03:26:46Z</dcterms:created>
  <dcterms:modified xsi:type="dcterms:W3CDTF">2021-02-24T13:54:51Z</dcterms:modified>
</cp:coreProperties>
</file>