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24EDAAD-41FE-4A0C-AE6E-3186917B48D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1E2BE2E-773B-437A-B233-68B49C81737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AF98C86-41B9-4EAB-9015-430C490C0EA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03A8DC-31B9-4D1A-9F4F-074344EF669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234ED8-ED30-40AB-BC77-8604AFF05F1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84EB59-8E3F-4A02-9A92-F4FF08F5319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3E7FB0-6829-4C3B-A619-AD635C725EC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A55B0B-4141-47D6-B34B-E8B52F3065D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CA83D8-4394-48C4-A383-315D9F7CFCC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3F0958-06D3-4D7E-9956-09612F4A066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C6ECBB-BC45-46CA-9A3E-F5698E3C606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98F04C-2310-4661-944E-B95A8D2A452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29A847-3026-4077-92A5-0B36B6C3B1E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2F0C90-BF50-4A5F-BB52-227DBF5B2A2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42F979-012E-4D65-BADC-B005F4E9CD1B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A052B0-D2A6-429C-9EEE-6FAAD5B4879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31843E-EB6D-4557-9A7C-E3C40A4BAEE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5ACD93-519C-40AF-853B-8D97E796930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DFA0302-339E-42CA-85F0-8B4E636ABE1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BBAAF8-A585-4B7F-8F9C-F268C5354C8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FED418-204D-4FFC-AFEC-F524090148A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AFC2BA3-CE63-4432-A52E-4A61E59E18D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CA0EB9-689D-467B-A3E1-DEB08978CDF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34F9F9-E8E0-45AB-9FE5-BF7736DA383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B136251-704A-4751-B4DF-DFA60CF888FA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65CFABD-2C56-42BC-BEE9-46611B387B9E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62000" y="89640"/>
            <a:ext cx="8831520" cy="592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МОСКОВСКИЙ ГОСУДАРСТВЕННЫЙ ТЕХНИЧЕСКИЙ УНИВЕРСИТЕТ ИМЕНИ Н.Э. БАУМАНА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(НАЦИОНАЛЬНЫЙ ИССЛЕДОВАТЕЛЬСКИЙ УНИВЕРСИТЕТ)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3109320"/>
            <a:ext cx="8517240" cy="1542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Студент: Богаченко Артём Евгеньевич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Группа: ИУ7-65Б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Руководитель: Строганов Ю. В.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Консультант: Яковлева О. В.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ubTitle"/>
          </p:nvPr>
        </p:nvSpPr>
        <p:spPr>
          <a:xfrm>
            <a:off x="346680" y="4654440"/>
            <a:ext cx="8517240" cy="441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МОСКВА, 2022 ГОД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" name="Google Shape;57;p13"/>
          <p:cNvSpPr/>
          <p:nvPr/>
        </p:nvSpPr>
        <p:spPr>
          <a:xfrm>
            <a:off x="233640" y="1164240"/>
            <a:ext cx="863028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Arial"/>
                <a:ea typeface="Arial"/>
              </a:rPr>
              <a:t>Разработка системы для составления нормативных документов рабочей программы дисциплины (РПД) и фонда оценочных средств (ФОС)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457200"/>
            <a:ext cx="8517240" cy="5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Результаты исследования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738000" y="2286000"/>
            <a:ext cx="3374640" cy="251172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800600" y="2380680"/>
            <a:ext cx="3128040" cy="241776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228600" y="1143000"/>
            <a:ext cx="8684640" cy="11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На 87 подключённом клиенте оборудование, на котором проводилось исследование, вышло из строя. По результатам исследования выявлена зависимость производительности от размера выделенного кэша. В пике производительность падает примено на 17%.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" name="Google Shape;124;p 1"/>
          <p:cNvSpPr/>
          <p:nvPr/>
        </p:nvSpPr>
        <p:spPr>
          <a:xfrm>
            <a:off x="8687880" y="4703760"/>
            <a:ext cx="4546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457200"/>
            <a:ext cx="8517240" cy="5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Заключение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79920" y="2057400"/>
            <a:ext cx="9062280" cy="19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проведён анализ предметной области и готовых решений в области баз данных и систем управления базами данных;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спроектирована база данных, описаны её компоненты и связи;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реализованы база данных и программное обеспечение для работы с ней;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проведено исследование устойчивости реализованной системы к высоким нагрузкам.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Google Shape;124;p 3"/>
          <p:cNvSpPr/>
          <p:nvPr/>
        </p:nvSpPr>
        <p:spPr>
          <a:xfrm>
            <a:off x="8686800" y="4703760"/>
            <a:ext cx="4546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57200"/>
            <a:ext cx="8517240" cy="5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Направления дальнейшего развития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Google Shape;123;p 2"/>
          <p:cNvSpPr/>
          <p:nvPr/>
        </p:nvSpPr>
        <p:spPr>
          <a:xfrm>
            <a:off x="206280" y="1401840"/>
            <a:ext cx="865440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124;p 2"/>
          <p:cNvSpPr/>
          <p:nvPr/>
        </p:nvSpPr>
        <p:spPr>
          <a:xfrm>
            <a:off x="8686800" y="4703760"/>
            <a:ext cx="4546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654840" y="1711800"/>
            <a:ext cx="9302040" cy="21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 расширение типов нормативных документов (школьные программы)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 реализация системы контекстов с использование логических баз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 расширение списка ролей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Цель и задачи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Цель работы — спроектировать базу данных, реализовать программное обеспечение для создания, редактирования и удаления компонентов нормативных документов и составления на их основе рабочей программы дисциплины и фонда оценочных средств.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Задачи работы: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провести анализ предметной области и готовых решений в области баз данных и систем управления базами данных;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спроектировать базу данных, описать её компоненты и связи;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реализовать базу данных и программное обеспечение для работы с ней;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провести исследование по устойчивости реализованной системы к высоким нагрузкам.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Google Shape;64;p14"/>
          <p:cNvSpPr/>
          <p:nvPr/>
        </p:nvSpPr>
        <p:spPr>
          <a:xfrm>
            <a:off x="8783640" y="4703760"/>
            <a:ext cx="2768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Анализ существующих аналогов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Google Shape;71;p15"/>
          <p:cNvSpPr/>
          <p:nvPr/>
        </p:nvSpPr>
        <p:spPr>
          <a:xfrm>
            <a:off x="8783640" y="4703760"/>
            <a:ext cx="2768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457200" y="1601280"/>
            <a:ext cx="7998120" cy="25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8" name=""/>
          <p:cNvGraphicFramePr/>
          <p:nvPr/>
        </p:nvGraphicFramePr>
        <p:xfrm>
          <a:off x="406080" y="1161720"/>
          <a:ext cx="8457840" cy="3599280"/>
        </p:xfrm>
        <a:graphic>
          <a:graphicData uri="http://schemas.openxmlformats.org/drawingml/2006/table">
            <a:tbl>
              <a:tblPr/>
              <a:tblGrid>
                <a:gridCol w="1591560"/>
                <a:gridCol w="1789560"/>
                <a:gridCol w="1590480"/>
                <a:gridCol w="1647000"/>
                <a:gridCol w="1839600"/>
              </a:tblGrid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Аналог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Распространение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Возможность расширить</a:t>
                      </a:r>
                      <a:br>
                        <a:rPr sz="1500"/>
                      </a:br>
                      <a:r>
                        <a:rPr b="0" lang="en-US" sz="1500" spc="-1" strike="noStrike">
                          <a:latin typeface="Arial"/>
                        </a:rPr>
                        <a:t>функционал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Возможность</a:t>
                      </a:r>
                      <a:br>
                        <a:rPr sz="1500"/>
                      </a:br>
                      <a:r>
                        <a:rPr b="0" lang="en-US" sz="1500" spc="-1" strike="noStrike">
                          <a:latin typeface="Arial"/>
                        </a:rPr>
                        <a:t>экспортировать в TeX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Поддерживаемые</a:t>
                      </a:r>
                      <a:br>
                        <a:rPr sz="1500"/>
                      </a:br>
                      <a:r>
                        <a:rPr b="0" lang="en-US" sz="1500" spc="-1" strike="noStrike">
                          <a:latin typeface="Arial"/>
                        </a:rPr>
                        <a:t>программы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Конструктор ОП (ИТМО)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Только для внутренних</a:t>
                      </a:r>
                      <a:br>
                        <a:rPr sz="1500"/>
                      </a:br>
                      <a:r>
                        <a:rPr b="0" lang="en-US" sz="1500" spc="-1" strike="noStrike">
                          <a:latin typeface="Arial"/>
                        </a:rPr>
                        <a:t>сотрудников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Нет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Нет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Программы ВУЗов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Конструктор РПД (edsoo)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Свободное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Нет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Нет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Школьные программы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ПРОК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Платное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Нет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Нет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Школьные программы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10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Конструктор программ (КУ РДШ)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Условно бесплатное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Нет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Нет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Школьные программы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57200"/>
            <a:ext cx="8517240" cy="5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Диаграмма сущность-связь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0" name="Google Shape;79;p16"/>
          <p:cNvSpPr/>
          <p:nvPr/>
        </p:nvSpPr>
        <p:spPr>
          <a:xfrm>
            <a:off x="8783640" y="4703760"/>
            <a:ext cx="2768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8227080" cy="400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7080" y="457200"/>
            <a:ext cx="8517240" cy="5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Диаграмма составления нормативного документа</a:t>
            </a:r>
            <a:br>
              <a:rPr sz="2800"/>
            </a:br>
            <a:endParaRPr b="0" lang="en-US" sz="2800" spc="-1" strike="noStrike">
              <a:latin typeface="Arial"/>
            </a:endParaRPr>
          </a:p>
        </p:txBody>
      </p:sp>
      <p:sp>
        <p:nvSpPr>
          <p:cNvPr id="93" name="Google Shape;85;p 1"/>
          <p:cNvSpPr/>
          <p:nvPr/>
        </p:nvSpPr>
        <p:spPr>
          <a:xfrm>
            <a:off x="311760" y="812160"/>
            <a:ext cx="865440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Google Shape;86;p 1"/>
          <p:cNvSpPr/>
          <p:nvPr/>
        </p:nvSpPr>
        <p:spPr>
          <a:xfrm>
            <a:off x="8783640" y="4703760"/>
            <a:ext cx="2768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686160" y="1143000"/>
            <a:ext cx="7541640" cy="357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57200"/>
            <a:ext cx="8517240" cy="5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Роли пользователей в системе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7" name="Google Shape;85;p 2"/>
          <p:cNvSpPr/>
          <p:nvPr/>
        </p:nvSpPr>
        <p:spPr>
          <a:xfrm>
            <a:off x="311760" y="812160"/>
            <a:ext cx="865440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Google Shape;86;p 2"/>
          <p:cNvSpPr/>
          <p:nvPr/>
        </p:nvSpPr>
        <p:spPr>
          <a:xfrm>
            <a:off x="8783640" y="4703760"/>
            <a:ext cx="27684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502640" y="1034280"/>
            <a:ext cx="6040440" cy="399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57200"/>
            <a:ext cx="8517240" cy="5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Диаграмма последовательностей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1" name="Google Shape;85;p 4"/>
          <p:cNvSpPr/>
          <p:nvPr/>
        </p:nvSpPr>
        <p:spPr>
          <a:xfrm>
            <a:off x="311760" y="812160"/>
            <a:ext cx="865440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86;p 4"/>
          <p:cNvSpPr/>
          <p:nvPr/>
        </p:nvSpPr>
        <p:spPr>
          <a:xfrm>
            <a:off x="8783640" y="4703760"/>
            <a:ext cx="27684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600200" y="1143000"/>
            <a:ext cx="5879160" cy="399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Выбор базы данных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5" name="Google Shape;79;p 1"/>
          <p:cNvSpPr/>
          <p:nvPr/>
        </p:nvSpPr>
        <p:spPr>
          <a:xfrm>
            <a:off x="8783640" y="4703760"/>
            <a:ext cx="2768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228600" y="1318320"/>
            <a:ext cx="8456040" cy="96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Основными критериями выбора является отсутствие строгой типизации, гарантия надёжности транзакций (свойства ACID) и встроенная возможность кеширования запросов.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07" name=""/>
          <p:cNvGraphicFramePr/>
          <p:nvPr/>
        </p:nvGraphicFramePr>
        <p:xfrm>
          <a:off x="392040" y="2557440"/>
          <a:ext cx="8426880" cy="1754280"/>
        </p:xfrm>
        <a:graphic>
          <a:graphicData uri="http://schemas.openxmlformats.org/drawingml/2006/table">
            <a:tbl>
              <a:tblPr/>
              <a:tblGrid>
                <a:gridCol w="1684800"/>
                <a:gridCol w="2588400"/>
                <a:gridCol w="781560"/>
                <a:gridCol w="1952640"/>
                <a:gridCol w="1419840"/>
              </a:tblGrid>
              <a:tr h="395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БД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Строгая типизация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ACID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Масштабируемость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Кэш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4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PostgreSQL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66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Redis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+/-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MySQL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Oracle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Datomic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9999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57200"/>
            <a:ext cx="8517240" cy="5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Исследование устойчивости реализованной системы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Google Shape;85;p 3"/>
          <p:cNvSpPr/>
          <p:nvPr/>
        </p:nvSpPr>
        <p:spPr>
          <a:xfrm>
            <a:off x="311760" y="812160"/>
            <a:ext cx="865440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86;p 3"/>
          <p:cNvSpPr/>
          <p:nvPr/>
        </p:nvSpPr>
        <p:spPr>
          <a:xfrm>
            <a:off x="8783640" y="4703760"/>
            <a:ext cx="27684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228600" y="1371600"/>
            <a:ext cx="5484240" cy="20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Этапы проведения исследования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1. Подготовка к проведению исследования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2. Проведение исследования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3. Сбор и анализ результатов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4. Заключение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4800600" y="1371600"/>
            <a:ext cx="4112640" cy="23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Технические характеристики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1. ОС: Kali Linux 5.16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2. RAM – 8GB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3. SWAP – 4GB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4. SSD – Samsung 980 NVMe 512GB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5. CPU – Intel Core i5-8250U @ 1.60GHz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00" y="3377160"/>
            <a:ext cx="8684640" cy="187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Эксперимент заключается в последовательном увеличении нагрузки посредством подключения новых пользователей, совершающих запросы на чтение и запись. Максимальное количество одновременных подключений установлено на уровне 100, новые подключения осуществляются с интевалом в 30 секунд.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Application>LibreOffice/7.3.4.1$Linux_X86_64 LibreOffice_project/30$Build-1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2022-06-06T22:50:54Z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