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3.png"/><Relationship Id="rId4"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gif"/><Relationship Id="rId4" Type="http://schemas.openxmlformats.org/officeDocument/2006/relationships/image" Target="../media/image0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Applying for Maths at Oxbridge</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July 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(Sixth Term Examination Paper)</a:t>
            </a:r>
          </a:p>
        </p:txBody>
      </p:sp>
      <p:pic>
        <p:nvPicPr>
          <p:cNvPr id="113" name="Shape 113"/>
          <p:cNvPicPr preferRelativeResize="0"/>
          <p:nvPr/>
        </p:nvPicPr>
        <p:blipFill>
          <a:blip r:embed="rId3">
            <a:alphaModFix/>
          </a:blip>
          <a:stretch>
            <a:fillRect/>
          </a:stretch>
        </p:blipFill>
        <p:spPr>
          <a:xfrm>
            <a:off x="185175" y="1017724"/>
            <a:ext cx="6079174" cy="1900299"/>
          </a:xfrm>
          <a:prstGeom prst="rect">
            <a:avLst/>
          </a:prstGeom>
          <a:noFill/>
          <a:ln cap="flat" cmpd="sng" w="9525">
            <a:solidFill>
              <a:srgbClr val="000000"/>
            </a:solidFill>
            <a:prstDash val="solid"/>
            <a:round/>
            <a:headEnd len="med" w="med" type="none"/>
            <a:tailEnd len="med" w="med" type="none"/>
          </a:ln>
        </p:spPr>
      </p:pic>
      <p:pic>
        <p:nvPicPr>
          <p:cNvPr id="114" name="Shape 114"/>
          <p:cNvPicPr preferRelativeResize="0"/>
          <p:nvPr/>
        </p:nvPicPr>
        <p:blipFill>
          <a:blip r:embed="rId4">
            <a:alphaModFix/>
          </a:blip>
          <a:stretch>
            <a:fillRect/>
          </a:stretch>
        </p:blipFill>
        <p:spPr>
          <a:xfrm>
            <a:off x="3952751" y="2553075"/>
            <a:ext cx="4954049" cy="2377100"/>
          </a:xfrm>
          <a:prstGeom prst="rect">
            <a:avLst/>
          </a:prstGeom>
          <a:noFill/>
          <a:ln cap="flat" cmpd="sng" w="9525">
            <a:solidFill>
              <a:srgbClr val="000000"/>
            </a:solidFill>
            <a:prstDash val="solid"/>
            <a:round/>
            <a:headEnd len="med" w="med" type="none"/>
            <a:tailEnd len="med" w="med"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Maths and Physics </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Cambridge have a Maths and Physics option - think carefully about applying to this</a:t>
            </a:r>
          </a:p>
          <a:p>
            <a:pPr indent="-228600" lvl="0" marL="457200" rtl="0">
              <a:spcBef>
                <a:spcPts val="0"/>
              </a:spcBef>
            </a:pPr>
            <a:r>
              <a:rPr lang="en"/>
              <a:t>Applying to Maths and Physics (or Maths and Stats) at Warwick could be a safer insurance (as opposed to Maths at Warwick) as there is no STEP/AEA requirement and the standard offer is AAA</a:t>
            </a:r>
          </a:p>
          <a:p>
            <a:pPr indent="-228600" lvl="0" marL="457200" rtl="0">
              <a:spcBef>
                <a:spcPts val="0"/>
              </a:spcBef>
            </a:pPr>
            <a:r>
              <a:rPr lang="en"/>
              <a:t>If you are applying to a non-Pure Maths course at another university (and applying to Maths at Cambridge), tailor your personal statement to it as it is likely matter more than for Cambridge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A-Level Permutations</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The modules you should definitely take are all the Further Pure modules as well as either M3 or S3 depending on your preference. D1 may be a useful backup module but if you are not retaking any modules then a backup is not needed</a:t>
            </a:r>
          </a:p>
          <a:p>
            <a:pPr indent="-228600" lvl="0" marL="457200" rtl="0">
              <a:spcBef>
                <a:spcPts val="0"/>
              </a:spcBef>
            </a:pPr>
            <a:r>
              <a:rPr lang="en"/>
              <a:t>Dropping your fourth subject definitely gives you more time to prepare for STEP but it is on a case by case basis and you should gauge the risk for yourself (our offers)</a:t>
            </a:r>
          </a:p>
          <a:p>
            <a:pPr indent="-228600" lvl="0" marL="457200" rtl="0">
              <a:spcBef>
                <a:spcPts val="0"/>
              </a:spcBef>
            </a:pPr>
            <a:r>
              <a:rPr lang="en"/>
              <a:t>Taking M5 (though not necessarily M4 too) and S4 definitely gives you access to more questions but of course takes time - do not underestimate doing a whole extra module</a:t>
            </a:r>
          </a:p>
          <a:p>
            <a:pPr lvl="0" rt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A-Level Permutations</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Keep your M1, M2, S1, S2 knowledge sharp as questions often require fundamentals</a:t>
            </a:r>
          </a:p>
          <a:p>
            <a:pPr indent="-228600" lvl="0" marL="457200">
              <a:spcBef>
                <a:spcPts val="0"/>
              </a:spcBef>
            </a:pPr>
            <a:r>
              <a:rPr lang="en"/>
              <a:t>You may find it useful to quickly read through parts of FP2 and FP3 that are in the STEP specification that you have not yet learnt - do not stress over this though as you can work through STEP II before having this knowledge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Things for you</a:t>
            </a:r>
          </a:p>
        </p:txBody>
      </p:sp>
      <p:sp>
        <p:nvSpPr>
          <p:cNvPr id="138" name="Shape 13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Maths wider reading resources on Topics</a:t>
            </a:r>
          </a:p>
          <a:p>
            <a:pPr indent="-228600" lvl="0" marL="457200" rtl="0">
              <a:spcBef>
                <a:spcPts val="0"/>
              </a:spcBef>
            </a:pPr>
            <a:r>
              <a:rPr lang="en"/>
              <a:t>Maths interview questions on Topics</a:t>
            </a:r>
          </a:p>
          <a:p>
            <a:pPr indent="-228600" lvl="0" marL="457200" rtl="0">
              <a:spcBef>
                <a:spcPts val="0"/>
              </a:spcBef>
            </a:pPr>
            <a:r>
              <a:rPr lang="en"/>
              <a:t>Maths personal statements on Topics</a:t>
            </a:r>
          </a:p>
          <a:p>
            <a:pPr indent="-228600" lvl="0" marL="457200" rtl="0">
              <a:spcBef>
                <a:spcPts val="0"/>
              </a:spcBef>
            </a:pPr>
            <a:r>
              <a:rPr lang="en"/>
              <a:t>STEP information on Topics</a:t>
            </a:r>
          </a:p>
          <a:p>
            <a:pPr indent="-228600" lvl="0" marL="457200">
              <a:spcBef>
                <a:spcPts val="0"/>
              </a:spcBef>
            </a:pPr>
            <a:r>
              <a:rPr lang="en"/>
              <a:t>Advice sheet on topics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Why study Maths? </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You find maths interesting</a:t>
            </a:r>
          </a:p>
          <a:p>
            <a:pPr indent="-228600" lvl="0" marL="457200" rtl="0">
              <a:lnSpc>
                <a:spcPct val="200000"/>
              </a:lnSpc>
              <a:spcBef>
                <a:spcPts val="0"/>
              </a:spcBef>
            </a:pPr>
            <a:r>
              <a:rPr lang="en"/>
              <a:t>You enjoy exploring new problems</a:t>
            </a:r>
          </a:p>
          <a:p>
            <a:pPr indent="-228600" lvl="0" marL="457200" rtl="0">
              <a:lnSpc>
                <a:spcPct val="200000"/>
              </a:lnSpc>
              <a:spcBef>
                <a:spcPts val="0"/>
              </a:spcBef>
            </a:pPr>
            <a:r>
              <a:rPr lang="en"/>
              <a:t>You are good at maths</a:t>
            </a:r>
          </a:p>
          <a:p>
            <a:pPr indent="-228600" lvl="0" marL="457200" rtl="0">
              <a:lnSpc>
                <a:spcPct val="200000"/>
              </a:lnSpc>
              <a:spcBef>
                <a:spcPts val="0"/>
              </a:spcBef>
            </a:pPr>
            <a:r>
              <a:rPr lang="en"/>
              <a:t>You want that investment banking money</a:t>
            </a:r>
          </a:p>
          <a:p>
            <a:pPr lvl="0" rt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1000"/>
                                        <p:tgtEl>
                                          <p:spTgt spid="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1000"/>
                                        <p:tgtEl>
                                          <p:spTgt spid="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1000"/>
                                        <p:tgtEl>
                                          <p:spTgt spid="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animEffect filter="fade" transition="in">
                                      <p:cBhvr>
                                        <p:cTn dur="1000"/>
                                        <p:tgtEl>
                                          <p:spTgt spid="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animEffect filter="fade" transition="in">
                                      <p:cBhvr>
                                        <p:cTn dur="1000"/>
                                        <p:tgtEl>
                                          <p:spTgt spid="6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Cambridge Application Procedure Outline</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Submit UCAS application by 15</a:t>
            </a:r>
            <a:r>
              <a:rPr baseline="30000" lang="en"/>
              <a:t>th</a:t>
            </a:r>
            <a:r>
              <a:rPr lang="en"/>
              <a:t> October</a:t>
            </a:r>
          </a:p>
          <a:p>
            <a:pPr indent="-228600" lvl="0" marL="457200" rtl="0">
              <a:spcBef>
                <a:spcPts val="0"/>
              </a:spcBef>
            </a:pPr>
            <a:r>
              <a:rPr lang="en"/>
              <a:t>Complete the Supplementary Answer Questionnaire you are sent</a:t>
            </a:r>
          </a:p>
          <a:p>
            <a:pPr indent="-228600" lvl="0" marL="457200" rtl="0">
              <a:spcBef>
                <a:spcPts val="0"/>
              </a:spcBef>
            </a:pPr>
            <a:r>
              <a:rPr lang="en"/>
              <a:t>Interviewed in the first half of December</a:t>
            </a:r>
          </a:p>
          <a:p>
            <a:pPr indent="-228600" lvl="0" marL="457200" rtl="0">
              <a:spcBef>
                <a:spcPts val="0"/>
              </a:spcBef>
            </a:pPr>
            <a:r>
              <a:rPr lang="en"/>
              <a:t>Find out outcome in mid-January: Offer, Pooled, Rejection</a:t>
            </a:r>
          </a:p>
          <a:p>
            <a:pPr indent="-228600" lvl="0" marL="457200" rtl="0">
              <a:spcBef>
                <a:spcPts val="0"/>
              </a:spcBef>
            </a:pPr>
            <a:r>
              <a:rPr lang="en"/>
              <a:t>Take the STEPs in June with A-Levels</a:t>
            </a:r>
          </a:p>
          <a:p>
            <a:pPr lvl="0" rtl="0">
              <a:spcBef>
                <a:spcPts val="0"/>
              </a:spcBef>
              <a:buNone/>
            </a:pPr>
            <a:r>
              <a:t/>
            </a:r>
            <a:endParaRPr/>
          </a:p>
          <a:p>
            <a:pPr lvl="0">
              <a:spcBef>
                <a:spcPts val="0"/>
              </a:spcBef>
              <a:buNone/>
            </a:pPr>
            <a:r>
              <a:rPr lang="en"/>
              <a:t>The standard offer for Maths (G100) is A*A*A + 1 in STEP II &amp; 1 in STEP III</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1000"/>
                                        <p:tgtEl>
                                          <p:spTgt spid="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animEffect filter="fade" transition="in">
                                      <p:cBhvr>
                                        <p:cTn dur="1000"/>
                                        <p:tgtEl>
                                          <p:spTgt spid="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animEffect filter="fade" transition="in">
                                      <p:cBhvr>
                                        <p:cTn dur="1000"/>
                                        <p:tgtEl>
                                          <p:spTgt spid="6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Oxford Application Procedure Outline</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Submit UCAS application by 15</a:t>
            </a:r>
            <a:r>
              <a:rPr baseline="30000" lang="en"/>
              <a:t>th</a:t>
            </a:r>
            <a:r>
              <a:rPr lang="en"/>
              <a:t> October</a:t>
            </a:r>
          </a:p>
          <a:p>
            <a:pPr indent="-228600" lvl="0" marL="457200" rtl="0">
              <a:spcBef>
                <a:spcPts val="0"/>
              </a:spcBef>
            </a:pPr>
            <a:r>
              <a:rPr lang="en"/>
              <a:t>Take the MAT in November</a:t>
            </a:r>
          </a:p>
          <a:p>
            <a:pPr indent="-228600" lvl="0" marL="457200" rtl="0">
              <a:spcBef>
                <a:spcPts val="0"/>
              </a:spcBef>
            </a:pPr>
            <a:r>
              <a:rPr lang="en"/>
              <a:t>Interviewed in the first half of December</a:t>
            </a:r>
          </a:p>
          <a:p>
            <a:pPr indent="-228600" lvl="0" marL="457200" rtl="0">
              <a:spcBef>
                <a:spcPts val="0"/>
              </a:spcBef>
            </a:pPr>
            <a:r>
              <a:rPr lang="en"/>
              <a:t>Find out outcome in mid-January: Offer, Pooled, Rejection</a:t>
            </a:r>
          </a:p>
          <a:p>
            <a:pPr lvl="0" rtl="0">
              <a:spcBef>
                <a:spcPts val="0"/>
              </a:spcBef>
              <a:buNone/>
            </a:pPr>
            <a:r>
              <a:t/>
            </a:r>
            <a:endParaRPr/>
          </a:p>
          <a:p>
            <a:pPr lvl="0" rtl="0">
              <a:spcBef>
                <a:spcPts val="0"/>
              </a:spcBef>
              <a:buNone/>
            </a:pPr>
            <a:r>
              <a:t/>
            </a:r>
            <a:endParaRPr/>
          </a:p>
          <a:p>
            <a:pPr lvl="0" rtl="0">
              <a:spcBef>
                <a:spcPts val="0"/>
              </a:spcBef>
              <a:buNone/>
            </a:pPr>
            <a:r>
              <a:rPr lang="en"/>
              <a:t>The standard offer for Maths (G100) is A*A*A</a:t>
            </a:r>
          </a:p>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1000"/>
                                        <p:tgtEl>
                                          <p:spTgt spid="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1000"/>
                                        <p:tgtEl>
                                          <p:spTgt spid="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Effect filter="fade" transition="in">
                                      <p:cBhvr>
                                        <p:cTn dur="1000"/>
                                        <p:tgtEl>
                                          <p:spTgt spid="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animEffect filter="fade" transition="in">
                                      <p:cBhvr>
                                        <p:cTn dur="1000"/>
                                        <p:tgtEl>
                                          <p:spTgt spid="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animEffect filter="fade" transition="in">
                                      <p:cBhvr>
                                        <p:cTn dur="1000"/>
                                        <p:tgtEl>
                                          <p:spTgt spid="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6" st="6"/>
                                            </p:txEl>
                                          </p:spTgt>
                                        </p:tgtEl>
                                        <p:attrNameLst>
                                          <p:attrName>style.visibility</p:attrName>
                                        </p:attrNameLst>
                                      </p:cBhvr>
                                      <p:to>
                                        <p:strVal val="visible"/>
                                      </p:to>
                                    </p:set>
                                    <p:animEffect filter="fade" transition="in">
                                      <p:cBhvr>
                                        <p:cTn dur="1000"/>
                                        <p:tgtEl>
                                          <p:spTgt spid="7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7" st="7"/>
                                            </p:txEl>
                                          </p:spTgt>
                                        </p:tgtEl>
                                        <p:attrNameLst>
                                          <p:attrName>style.visibility</p:attrName>
                                        </p:attrNameLst>
                                      </p:cBhvr>
                                      <p:to>
                                        <p:strVal val="visible"/>
                                      </p:to>
                                    </p:set>
                                    <p:animEffect filter="fade" transition="in">
                                      <p:cBhvr>
                                        <p:cTn dur="1000"/>
                                        <p:tgtEl>
                                          <p:spTgt spid="7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Criteria</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factors Oxbridge take into account when giving offers are:</a:t>
            </a:r>
          </a:p>
          <a:p>
            <a:pPr indent="-228600" lvl="0" marL="457200" rtl="0">
              <a:spcBef>
                <a:spcPts val="0"/>
              </a:spcBef>
            </a:pPr>
            <a:r>
              <a:rPr lang="en"/>
              <a:t>GCSEs</a:t>
            </a:r>
          </a:p>
          <a:p>
            <a:pPr indent="-228600" lvl="0" marL="457200" rtl="0">
              <a:spcBef>
                <a:spcPts val="0"/>
              </a:spcBef>
            </a:pPr>
            <a:r>
              <a:rPr lang="en"/>
              <a:t>AS level grades and UMS scores</a:t>
            </a:r>
          </a:p>
          <a:p>
            <a:pPr indent="-228600" lvl="0" marL="457200" rtl="0">
              <a:spcBef>
                <a:spcPts val="0"/>
              </a:spcBef>
            </a:pPr>
            <a:r>
              <a:rPr lang="en"/>
              <a:t>Personal Statements</a:t>
            </a:r>
          </a:p>
          <a:p>
            <a:pPr indent="-228600" lvl="0" marL="457200" rtl="0">
              <a:spcBef>
                <a:spcPts val="0"/>
              </a:spcBef>
            </a:pPr>
            <a:r>
              <a:rPr lang="en"/>
              <a:t>UCAS reference</a:t>
            </a:r>
          </a:p>
          <a:p>
            <a:pPr indent="-228600" lvl="0" marL="457200" rtl="0">
              <a:spcBef>
                <a:spcPts val="0"/>
              </a:spcBef>
            </a:pPr>
            <a:r>
              <a:rPr lang="en"/>
              <a:t>Performance at Interviews</a:t>
            </a:r>
          </a:p>
          <a:p>
            <a:pPr indent="-228600" lvl="0" marL="457200" rtl="0">
              <a:spcBef>
                <a:spcPts val="0"/>
              </a:spcBef>
            </a:pPr>
            <a:r>
              <a:rPr lang="en"/>
              <a:t>Performance on the MAT (for Oxford)</a:t>
            </a:r>
          </a:p>
          <a:p>
            <a:pPr lvl="0" rtl="0">
              <a:spcBef>
                <a:spcPts val="0"/>
              </a:spcBef>
              <a:buNone/>
            </a:pPr>
            <a:r>
              <a:rPr lang="en"/>
              <a:t>Each University and even each college gives different weightings to each factor but generally Year 12 UMS scores and Interview performance are the most significant.</a:t>
            </a:r>
          </a:p>
          <a:p>
            <a:pPr lvl="0" rt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1000"/>
                                        <p:tgtEl>
                                          <p:spTgt spid="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animEffect filter="fade" transition="in">
                                      <p:cBhvr>
                                        <p:cTn dur="1000"/>
                                        <p:tgtEl>
                                          <p:spTgt spid="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5" st="5"/>
                                            </p:txEl>
                                          </p:spTgt>
                                        </p:tgtEl>
                                        <p:attrNameLst>
                                          <p:attrName>style.visibility</p:attrName>
                                        </p:attrNameLst>
                                      </p:cBhvr>
                                      <p:to>
                                        <p:strVal val="visible"/>
                                      </p:to>
                                    </p:set>
                                    <p:animEffect filter="fade" transition="in">
                                      <p:cBhvr>
                                        <p:cTn dur="1000"/>
                                        <p:tgtEl>
                                          <p:spTgt spid="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6" st="6"/>
                                            </p:txEl>
                                          </p:spTgt>
                                        </p:tgtEl>
                                        <p:attrNameLst>
                                          <p:attrName>style.visibility</p:attrName>
                                        </p:attrNameLst>
                                      </p:cBhvr>
                                      <p:to>
                                        <p:strVal val="visible"/>
                                      </p:to>
                                    </p:set>
                                    <p:animEffect filter="fade" transition="in">
                                      <p:cBhvr>
                                        <p:cTn dur="1000"/>
                                        <p:tgtEl>
                                          <p:spTgt spid="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7" st="7"/>
                                            </p:txEl>
                                          </p:spTgt>
                                        </p:tgtEl>
                                        <p:attrNameLst>
                                          <p:attrName>style.visibility</p:attrName>
                                        </p:attrNameLst>
                                      </p:cBhvr>
                                      <p:to>
                                        <p:strVal val="visible"/>
                                      </p:to>
                                    </p:set>
                                    <p:animEffect filter="fade" transition="in">
                                      <p:cBhvr>
                                        <p:cTn dur="1000"/>
                                        <p:tgtEl>
                                          <p:spTgt spid="7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8" st="8"/>
                                            </p:txEl>
                                          </p:spTgt>
                                        </p:tgtEl>
                                        <p:attrNameLst>
                                          <p:attrName>style.visibility</p:attrName>
                                        </p:attrNameLst>
                                      </p:cBhvr>
                                      <p:to>
                                        <p:strVal val="visible"/>
                                      </p:to>
                                    </p:set>
                                    <p:animEffect filter="fade" transition="in">
                                      <p:cBhvr>
                                        <p:cTn dur="1000"/>
                                        <p:tgtEl>
                                          <p:spTgt spid="7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Personal Statement</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It is generally not very important for Maths, grades and interview performance are much more important</a:t>
            </a:r>
          </a:p>
          <a:p>
            <a:pPr indent="-228600" lvl="0" marL="457200" rtl="0">
              <a:spcBef>
                <a:spcPts val="0"/>
              </a:spcBef>
            </a:pPr>
            <a:r>
              <a:rPr lang="en"/>
              <a:t>Extra-curricular activities are essentially irrelevant</a:t>
            </a:r>
          </a:p>
          <a:p>
            <a:pPr lvl="0" rtl="0">
              <a:spcBef>
                <a:spcPts val="0"/>
              </a:spcBef>
              <a:buNone/>
            </a:pPr>
            <a:r>
              <a:rPr lang="en"/>
              <a:t>Possible items to mention:</a:t>
            </a:r>
          </a:p>
          <a:p>
            <a:pPr indent="-228600" lvl="0" marL="457200" rtl="0">
              <a:spcBef>
                <a:spcPts val="0"/>
              </a:spcBef>
            </a:pPr>
            <a:r>
              <a:rPr lang="en"/>
              <a:t>Maths Challenges if you have at least Gold</a:t>
            </a:r>
          </a:p>
          <a:p>
            <a:pPr indent="-228600" lvl="0" marL="457200" rtl="0">
              <a:spcBef>
                <a:spcPts val="0"/>
              </a:spcBef>
            </a:pPr>
            <a:r>
              <a:rPr lang="en"/>
              <a:t>Maths society presentations you have done</a:t>
            </a:r>
          </a:p>
          <a:p>
            <a:pPr indent="-228600" lvl="0" marL="457200" rtl="0">
              <a:spcBef>
                <a:spcPts val="0"/>
              </a:spcBef>
            </a:pPr>
            <a:r>
              <a:rPr lang="en"/>
              <a:t>Books you have read</a:t>
            </a:r>
          </a:p>
          <a:p>
            <a:pPr indent="-228600" lvl="0" marL="457200" rtl="0">
              <a:spcBef>
                <a:spcPts val="0"/>
              </a:spcBef>
            </a:pPr>
            <a:r>
              <a:rPr lang="en"/>
              <a:t>Specialised lectures you have attended</a:t>
            </a:r>
          </a:p>
          <a:p>
            <a:pPr indent="-228600" lvl="0" marL="457200">
              <a:spcBef>
                <a:spcPts val="0"/>
              </a:spcBef>
            </a:pPr>
            <a:r>
              <a:rPr lang="en"/>
              <a:t>Problems you have done that affected your interests/ability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Effect filter="fade" transition="in">
                                      <p:cBhvr>
                                        <p:cTn dur="1000"/>
                                        <p:tgtEl>
                                          <p:spTgt spid="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animEffect filter="fade" transition="in">
                                      <p:cBhvr>
                                        <p:cTn dur="1000"/>
                                        <p:tgtEl>
                                          <p:spTgt spid="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5" st="5"/>
                                            </p:txEl>
                                          </p:spTgt>
                                        </p:tgtEl>
                                        <p:attrNameLst>
                                          <p:attrName>style.visibility</p:attrName>
                                        </p:attrNameLst>
                                      </p:cBhvr>
                                      <p:to>
                                        <p:strVal val="visible"/>
                                      </p:to>
                                    </p:set>
                                    <p:animEffect filter="fade" transition="in">
                                      <p:cBhvr>
                                        <p:cTn dur="1000"/>
                                        <p:tgtEl>
                                          <p:spTgt spid="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6" st="6"/>
                                            </p:txEl>
                                          </p:spTgt>
                                        </p:tgtEl>
                                        <p:attrNameLst>
                                          <p:attrName>style.visibility</p:attrName>
                                        </p:attrNameLst>
                                      </p:cBhvr>
                                      <p:to>
                                        <p:strVal val="visible"/>
                                      </p:to>
                                    </p:set>
                                    <p:animEffect filter="fade" transition="in">
                                      <p:cBhvr>
                                        <p:cTn dur="1000"/>
                                        <p:tgtEl>
                                          <p:spTgt spid="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7" st="7"/>
                                            </p:txEl>
                                          </p:spTgt>
                                        </p:tgtEl>
                                        <p:attrNameLst>
                                          <p:attrName>style.visibility</p:attrName>
                                        </p:attrNameLst>
                                      </p:cBhvr>
                                      <p:to>
                                        <p:strVal val="visible"/>
                                      </p:to>
                                    </p:set>
                                    <p:animEffect filter="fade" transition="in">
                                      <p:cBhvr>
                                        <p:cTn dur="1000"/>
                                        <p:tgtEl>
                                          <p:spTgt spid="8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Interviews</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Cambridge: 1,2 or 3 interviews, 30 to 45 minutes each, all on one day</a:t>
            </a:r>
          </a:p>
          <a:p>
            <a:pPr indent="-228600" lvl="0" marL="457200" rtl="0">
              <a:spcBef>
                <a:spcPts val="0"/>
              </a:spcBef>
            </a:pPr>
            <a:r>
              <a:rPr lang="en"/>
              <a:t>Oxford: 3 or more interviews over a 3 to 5 day stay at the college</a:t>
            </a:r>
          </a:p>
          <a:p>
            <a:pPr indent="-228600" lvl="0" marL="457200" rtl="0">
              <a:spcBef>
                <a:spcPts val="0"/>
              </a:spcBef>
            </a:pPr>
            <a:r>
              <a:rPr lang="en"/>
              <a:t>Interviews almost exclusively consist of working through maths problems</a:t>
            </a:r>
          </a:p>
          <a:p>
            <a:pPr indent="-228600" lvl="0" marL="457200" rtl="0">
              <a:spcBef>
                <a:spcPts val="0"/>
              </a:spcBef>
            </a:pPr>
            <a:r>
              <a:rPr lang="en"/>
              <a:t>Some colleges give tests on the day instead of interviews</a:t>
            </a:r>
          </a:p>
          <a:p>
            <a:pPr indent="-228600" lvl="0" marL="457200" rtl="0">
              <a:spcBef>
                <a:spcPts val="0"/>
              </a:spcBef>
            </a:pPr>
            <a:r>
              <a:rPr lang="en"/>
              <a:t>They are examining your approach not your knowledge</a:t>
            </a:r>
          </a:p>
          <a:p>
            <a:pPr lvl="0" rtl="0">
              <a:spcBef>
                <a:spcPts val="0"/>
              </a:spcBef>
              <a:buNone/>
            </a:pPr>
            <a:r>
              <a:t/>
            </a:r>
            <a:endParaRPr/>
          </a:p>
        </p:txBody>
      </p:sp>
      <p:sp>
        <p:nvSpPr>
          <p:cNvPr id="92" name="Shape 92"/>
          <p:cNvSpPr txBox="1"/>
          <p:nvPr/>
        </p:nvSpPr>
        <p:spPr>
          <a:xfrm>
            <a:off x="562750" y="3162625"/>
            <a:ext cx="2386200" cy="990300"/>
          </a:xfrm>
          <a:prstGeom prst="rect">
            <a:avLst/>
          </a:prstGeom>
          <a:solidFill>
            <a:srgbClr val="FFFFFF"/>
          </a:solid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t>Sketch </a:t>
            </a:r>
          </a:p>
        </p:txBody>
      </p:sp>
      <p:pic>
        <p:nvPicPr>
          <p:cNvPr id="93" name="Shape 9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932272" y="3513360"/>
            <a:ext cx="1647149" cy="288824"/>
          </a:xfrm>
          <a:prstGeom prst="rect">
            <a:avLst/>
          </a:prstGeom>
          <a:noFill/>
          <a:ln>
            <a:noFill/>
          </a:ln>
        </p:spPr>
      </p:pic>
      <p:sp>
        <p:nvSpPr>
          <p:cNvPr id="94" name="Shape 94"/>
          <p:cNvSpPr txBox="1"/>
          <p:nvPr/>
        </p:nvSpPr>
        <p:spPr>
          <a:xfrm>
            <a:off x="5897575" y="2960025"/>
            <a:ext cx="2644800" cy="1238100"/>
          </a:xfrm>
          <a:prstGeom prst="rect">
            <a:avLst/>
          </a:prstGeom>
          <a:solidFill>
            <a:srgbClr val="FFFFFF"/>
          </a:solid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t>Find</a:t>
            </a:r>
          </a:p>
        </p:txBody>
      </p:sp>
      <p:pic>
        <p:nvPicPr>
          <p:cNvPr id="95" name="Shape 9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6446050" y="3371425"/>
            <a:ext cx="1547849"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1000"/>
                                        <p:tgtEl>
                                          <p:spTgt spid="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(Sixth Term Examination Paper)</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The hardest part of any offer</a:t>
            </a:r>
          </a:p>
          <a:p>
            <a:pPr indent="-228600" lvl="0" marL="457200" rtl="0">
              <a:spcBef>
                <a:spcPts val="0"/>
              </a:spcBef>
            </a:pPr>
            <a:r>
              <a:rPr lang="en"/>
              <a:t>There are three papers: STEP I, II and III, each 3 hours long - Cambridge ask for II and III, the marks are U, 3, 2, 1 and S.</a:t>
            </a:r>
          </a:p>
          <a:p>
            <a:pPr indent="-228600" lvl="0" marL="457200" rtl="0">
              <a:spcBef>
                <a:spcPts val="0"/>
              </a:spcBef>
            </a:pPr>
            <a:r>
              <a:rPr lang="en"/>
              <a:t>Each paper consists of 13 questions: 8 Pure Mathematics, 3 Mechanics, 2 Statistics</a:t>
            </a:r>
          </a:p>
          <a:p>
            <a:pPr indent="-228600" lvl="0" marL="457200" rtl="0">
              <a:spcBef>
                <a:spcPts val="0"/>
              </a:spcBef>
            </a:pPr>
            <a:r>
              <a:rPr lang="en"/>
              <a:t>Papers I and II are based on all of A-Level Mathematics (C1-C4, S1, S2, M1, M2)</a:t>
            </a:r>
          </a:p>
          <a:p>
            <a:pPr indent="-228600" lvl="0" marL="457200" rtl="0">
              <a:spcBef>
                <a:spcPts val="0"/>
              </a:spcBef>
            </a:pPr>
            <a:r>
              <a:rPr lang="en"/>
              <a:t>Paper III is based on all Mathematics Modules (C1-4, FP1-3, S1-4, M1-5)</a:t>
            </a:r>
          </a:p>
          <a:p>
            <a:pPr indent="-228600" lvl="0" marL="457200" rtl="0">
              <a:spcBef>
                <a:spcPts val="0"/>
              </a:spcBef>
            </a:pPr>
            <a:r>
              <a:rPr lang="en"/>
              <a:t>Paper II and III are considered to be the same difficulty; STEP I is considered easier than them</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1000"/>
                                        <p:tgtEl>
                                          <p:spTgt spid="10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(Sixth Term Examination Paper)</a:t>
            </a:r>
          </a:p>
        </p:txBody>
      </p:sp>
      <p:sp>
        <p:nvSpPr>
          <p:cNvPr id="107" name="Shape 10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In each paper only your best 6 solutions are marked and little credit is given for ‘fragmentary answers’</a:t>
            </a:r>
          </a:p>
          <a:p>
            <a:pPr indent="-228600" lvl="0" marL="457200" rtl="0">
              <a:spcBef>
                <a:spcPts val="0"/>
              </a:spcBef>
            </a:pPr>
            <a:r>
              <a:rPr lang="en"/>
              <a:t>Each question is out of 20</a:t>
            </a:r>
          </a:p>
          <a:p>
            <a:pPr indent="-228600" lvl="0" marL="457200" rtl="0">
              <a:spcBef>
                <a:spcPts val="0"/>
              </a:spcBef>
            </a:pPr>
            <a:r>
              <a:rPr lang="en"/>
              <a:t>Typically 4 good solutions (i.e. not necessarily full) are enough for a 1</a:t>
            </a:r>
          </a:p>
          <a:p>
            <a:pPr indent="-228600" lvl="0" marL="457200" rtl="0">
              <a:spcBef>
                <a:spcPts val="0"/>
              </a:spcBef>
            </a:pPr>
            <a:r>
              <a:rPr lang="en"/>
              <a:t>The mean grade for a 1 in STEP II is 68 and 62 in STEP III</a:t>
            </a:r>
          </a:p>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0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1000"/>
                                        <p:tgtEl>
                                          <p:spTgt spid="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1000"/>
                                        <p:tgtEl>
                                          <p:spTgt spid="10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