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 Id="rId4" Type="http://schemas.openxmlformats.org/officeDocument/2006/relationships/image" Target="../media/image0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mailto:anderson.domingues@acad.pucrs.br" TargetMode="External"/><Relationship Id="rId4" Type="http://schemas.openxmlformats.org/officeDocument/2006/relationships/hyperlink" Target="mailto:anderson.domingues@acad.pucrs.br" TargetMode="External"/><Relationship Id="rId5" Type="http://schemas.openxmlformats.org/officeDocument/2006/relationships/hyperlink" Target="mailto:anderson.domingues@acad.pucrs.br" TargetMode="External"/><Relationship Id="rId6" Type="http://schemas.openxmlformats.org/officeDocument/2006/relationships/hyperlink" Target="mailto:anderson.domingues@acad.pucrs.br" TargetMode="External"/><Relationship Id="rId7"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0" y="28394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subTitle"/>
          </p:nvPr>
        </p:nvSpPr>
        <p:spPr>
          <a:xfrm>
            <a:off x="108425" y="3578100"/>
            <a:ext cx="2209200" cy="1457100"/>
          </a:xfrm>
          <a:prstGeom prst="rect">
            <a:avLst/>
          </a:prstGeom>
        </p:spPr>
        <p:txBody>
          <a:bodyPr anchorCtr="0" anchor="t" bIns="91425" lIns="91425" rIns="91425" tIns="91425">
            <a:noAutofit/>
          </a:bodyPr>
          <a:lstStyle/>
          <a:p>
            <a:pPr lvl="0" rtl="0" algn="l">
              <a:spcBef>
                <a:spcPts val="0"/>
              </a:spcBef>
              <a:buNone/>
            </a:pPr>
            <a:r>
              <a:rPr b="1" lang="en" sz="1400">
                <a:solidFill>
                  <a:srgbClr val="000000"/>
                </a:solidFill>
              </a:rPr>
              <a:t>Equipe</a:t>
            </a:r>
            <a:br>
              <a:rPr lang="en" sz="1400">
                <a:solidFill>
                  <a:srgbClr val="000000"/>
                </a:solidFill>
              </a:rPr>
            </a:br>
            <a:r>
              <a:rPr lang="en" sz="1400">
                <a:solidFill>
                  <a:srgbClr val="000000"/>
                </a:solidFill>
              </a:rPr>
              <a:t>Anderson Domingues</a:t>
            </a:r>
            <a:br>
              <a:rPr lang="en" sz="1400">
                <a:solidFill>
                  <a:srgbClr val="000000"/>
                </a:solidFill>
              </a:rPr>
            </a:br>
            <a:r>
              <a:rPr lang="en" sz="1400">
                <a:solidFill>
                  <a:srgbClr val="000000"/>
                </a:solidFill>
              </a:rPr>
              <a:t>Elder Rodrigues</a:t>
            </a:r>
            <a:br>
              <a:rPr lang="en" sz="1400">
                <a:solidFill>
                  <a:srgbClr val="000000"/>
                </a:solidFill>
              </a:rPr>
            </a:br>
            <a:r>
              <a:rPr lang="en" sz="1400">
                <a:solidFill>
                  <a:srgbClr val="000000"/>
                </a:solidFill>
              </a:rPr>
              <a:t>Gilliardi Schmidt</a:t>
            </a:r>
            <a:br>
              <a:rPr lang="en" sz="1400">
                <a:solidFill>
                  <a:srgbClr val="000000"/>
                </a:solidFill>
              </a:rPr>
            </a:br>
            <a:r>
              <a:rPr lang="en" sz="1400">
                <a:solidFill>
                  <a:srgbClr val="000000"/>
                </a:solidFill>
              </a:rPr>
              <a:t>Lucas Corrêa</a:t>
            </a:r>
          </a:p>
          <a:p>
            <a:pPr lvl="0" algn="l">
              <a:spcBef>
                <a:spcPts val="0"/>
              </a:spcBef>
              <a:buNone/>
            </a:pPr>
            <a:r>
              <a:rPr lang="en" sz="1400">
                <a:solidFill>
                  <a:srgbClr val="000000"/>
                </a:solidFill>
              </a:rPr>
              <a:t>Yury Alencar</a:t>
            </a:r>
          </a:p>
        </p:txBody>
      </p:sp>
      <p:pic>
        <p:nvPicPr>
          <p:cNvPr id="56" name="Shape 56"/>
          <p:cNvPicPr preferRelativeResize="0"/>
          <p:nvPr/>
        </p:nvPicPr>
        <p:blipFill>
          <a:blip r:embed="rId3">
            <a:alphaModFix/>
          </a:blip>
          <a:stretch>
            <a:fillRect/>
          </a:stretch>
        </p:blipFill>
        <p:spPr>
          <a:xfrm>
            <a:off x="2898702" y="1175650"/>
            <a:ext cx="3346599" cy="1347350"/>
          </a:xfrm>
          <a:prstGeom prst="rect">
            <a:avLst/>
          </a:prstGeom>
          <a:noFill/>
          <a:ln>
            <a:noFill/>
          </a:ln>
        </p:spPr>
      </p:pic>
      <p:sp>
        <p:nvSpPr>
          <p:cNvPr id="57" name="Shape 57"/>
          <p:cNvSpPr txBox="1"/>
          <p:nvPr>
            <p:ph idx="1" type="subTitle"/>
          </p:nvPr>
        </p:nvSpPr>
        <p:spPr>
          <a:xfrm>
            <a:off x="413350" y="2805525"/>
            <a:ext cx="8520600" cy="704700"/>
          </a:xfrm>
          <a:prstGeom prst="rect">
            <a:avLst/>
          </a:prstGeom>
        </p:spPr>
        <p:txBody>
          <a:bodyPr anchorCtr="0" anchor="t" bIns="91425" lIns="91425" rIns="91425" tIns="91425">
            <a:noAutofit/>
          </a:bodyPr>
          <a:lstStyle/>
          <a:p>
            <a:pPr lvl="0" rtl="0">
              <a:spcBef>
                <a:spcPts val="0"/>
              </a:spcBef>
              <a:buNone/>
            </a:pPr>
            <a:r>
              <a:rPr lang="en" sz="1800">
                <a:solidFill>
                  <a:srgbClr val="FFFFFF"/>
                </a:solidFill>
              </a:rPr>
              <a:t>Apresentação Semanal</a:t>
            </a:r>
            <a:br>
              <a:rPr lang="en" sz="1800">
                <a:solidFill>
                  <a:srgbClr val="FFFFFF"/>
                </a:solidFill>
              </a:rPr>
            </a:br>
            <a:r>
              <a:rPr lang="en" sz="1800">
                <a:solidFill>
                  <a:srgbClr val="FFFFFF"/>
                </a:solidFill>
              </a:rPr>
              <a:t>9 de Dezembro de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47" name="Shape 1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Roadmap</a:t>
            </a:r>
          </a:p>
        </p:txBody>
      </p:sp>
      <p:sp>
        <p:nvSpPr>
          <p:cNvPr id="148" name="Shape 148"/>
          <p:cNvSpPr/>
          <p:nvPr/>
        </p:nvSpPr>
        <p:spPr>
          <a:xfrm>
            <a:off x="626275" y="3002100"/>
            <a:ext cx="76143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49" name="Shape 149"/>
          <p:cNvSpPr txBox="1"/>
          <p:nvPr/>
        </p:nvSpPr>
        <p:spPr>
          <a:xfrm>
            <a:off x="98250" y="3733200"/>
            <a:ext cx="11385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Análise de ferramentas de teste funcional</a:t>
            </a:r>
          </a:p>
          <a:p>
            <a:pPr lvl="0" rtl="0" algn="ctr">
              <a:spcBef>
                <a:spcPts val="0"/>
              </a:spcBef>
              <a:buNone/>
            </a:pPr>
            <a:r>
              <a:rPr lang="en" sz="1300"/>
              <a:t>(SMS)</a:t>
            </a:r>
          </a:p>
        </p:txBody>
      </p:sp>
      <p:cxnSp>
        <p:nvCxnSpPr>
          <p:cNvPr id="150" name="Shape 150"/>
          <p:cNvCxnSpPr/>
          <p:nvPr/>
        </p:nvCxnSpPr>
        <p:spPr>
          <a:xfrm>
            <a:off x="1409550" y="2290525"/>
            <a:ext cx="3300" cy="770400"/>
          </a:xfrm>
          <a:prstGeom prst="straightConnector1">
            <a:avLst/>
          </a:prstGeom>
          <a:noFill/>
          <a:ln cap="flat" cmpd="sng" w="9525">
            <a:solidFill>
              <a:schemeClr val="dk2"/>
            </a:solidFill>
            <a:prstDash val="solid"/>
            <a:round/>
            <a:headEnd len="lg" w="lg" type="none"/>
            <a:tailEnd len="lg" w="lg" type="none"/>
          </a:ln>
        </p:spPr>
      </p:cxnSp>
      <p:sp>
        <p:nvSpPr>
          <p:cNvPr id="151" name="Shape 151"/>
          <p:cNvSpPr txBox="1"/>
          <p:nvPr/>
        </p:nvSpPr>
        <p:spPr>
          <a:xfrm>
            <a:off x="1611850" y="3831450"/>
            <a:ext cx="1170900" cy="530700"/>
          </a:xfrm>
          <a:prstGeom prst="rect">
            <a:avLst/>
          </a:prstGeom>
          <a:noFill/>
          <a:ln>
            <a:noFill/>
          </a:ln>
        </p:spPr>
        <p:txBody>
          <a:bodyPr anchorCtr="0" anchor="t" bIns="91425" lIns="91425" rIns="91425" tIns="91425">
            <a:noAutofit/>
          </a:bodyPr>
          <a:lstStyle/>
          <a:p>
            <a:pPr lvl="0" rtl="0" algn="ctr">
              <a:spcBef>
                <a:spcPts val="0"/>
              </a:spcBef>
              <a:buNone/>
            </a:pPr>
            <a:r>
              <a:rPr lang="en" sz="1300"/>
              <a:t>Publicação SMS </a:t>
            </a:r>
            <a:br>
              <a:rPr lang="en" sz="1300"/>
            </a:br>
            <a:r>
              <a:rPr lang="en" sz="1300"/>
              <a:t>(Seke 2017)</a:t>
            </a:r>
          </a:p>
        </p:txBody>
      </p:sp>
      <p:cxnSp>
        <p:nvCxnSpPr>
          <p:cNvPr id="152" name="Shape 152"/>
          <p:cNvCxnSpPr/>
          <p:nvPr/>
        </p:nvCxnSpPr>
        <p:spPr>
          <a:xfrm>
            <a:off x="215830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153" name="Shape 153"/>
          <p:cNvSpPr txBox="1"/>
          <p:nvPr/>
        </p:nvSpPr>
        <p:spPr>
          <a:xfrm>
            <a:off x="673800" y="1192275"/>
            <a:ext cx="1474800" cy="11406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chemeClr val="dk1"/>
                </a:solidFill>
              </a:rPr>
              <a:t>Construção de modelo de dados para </a:t>
            </a:r>
            <a:r>
              <a:rPr lang="en" sz="1300">
                <a:solidFill>
                  <a:schemeClr val="dk1"/>
                </a:solidFill>
              </a:rPr>
              <a:t>MBT funcional (FMBT-DM)</a:t>
            </a:r>
          </a:p>
        </p:txBody>
      </p:sp>
      <p:cxnSp>
        <p:nvCxnSpPr>
          <p:cNvPr id="154" name="Shape 154"/>
          <p:cNvCxnSpPr/>
          <p:nvPr/>
        </p:nvCxnSpPr>
        <p:spPr>
          <a:xfrm>
            <a:off x="2995125" y="2290525"/>
            <a:ext cx="3300" cy="770400"/>
          </a:xfrm>
          <a:prstGeom prst="straightConnector1">
            <a:avLst/>
          </a:prstGeom>
          <a:noFill/>
          <a:ln cap="flat" cmpd="sng" w="9525">
            <a:solidFill>
              <a:schemeClr val="dk2"/>
            </a:solidFill>
            <a:prstDash val="solid"/>
            <a:round/>
            <a:headEnd len="lg" w="lg" type="none"/>
            <a:tailEnd len="lg" w="lg" type="none"/>
          </a:ln>
        </p:spPr>
      </p:cxnSp>
      <p:sp>
        <p:nvSpPr>
          <p:cNvPr id="155" name="Shape 155"/>
          <p:cNvSpPr txBox="1"/>
          <p:nvPr/>
        </p:nvSpPr>
        <p:spPr>
          <a:xfrm>
            <a:off x="4153250" y="1366950"/>
            <a:ext cx="1555800" cy="923700"/>
          </a:xfrm>
          <a:prstGeom prst="rect">
            <a:avLst/>
          </a:prstGeom>
          <a:noFill/>
          <a:ln>
            <a:noFill/>
          </a:ln>
        </p:spPr>
        <p:txBody>
          <a:bodyPr anchorCtr="0" anchor="t" bIns="91425" lIns="91425" rIns="91425" tIns="91425">
            <a:noAutofit/>
          </a:bodyPr>
          <a:lstStyle/>
          <a:p>
            <a:pPr lvl="0" rtl="0" algn="ctr">
              <a:spcBef>
                <a:spcPts val="0"/>
              </a:spcBef>
              <a:buNone/>
            </a:pPr>
            <a:r>
              <a:rPr lang="en" sz="1300"/>
              <a:t>Estudo de arquitetura para implementação da ferramenta</a:t>
            </a:r>
          </a:p>
        </p:txBody>
      </p:sp>
      <p:cxnSp>
        <p:nvCxnSpPr>
          <p:cNvPr id="156" name="Shape 156"/>
          <p:cNvCxnSpPr/>
          <p:nvPr/>
        </p:nvCxnSpPr>
        <p:spPr>
          <a:xfrm>
            <a:off x="386255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157" name="Shape 157"/>
          <p:cNvSpPr txBox="1"/>
          <p:nvPr/>
        </p:nvSpPr>
        <p:spPr>
          <a:xfrm>
            <a:off x="2218875" y="1208325"/>
            <a:ext cx="1555800" cy="9237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chemeClr val="dk1"/>
                </a:solidFill>
              </a:rPr>
              <a:t>Mapeamento do modelo de dados (FMBT-DM) para elementos da UML</a:t>
            </a:r>
          </a:p>
        </p:txBody>
      </p:sp>
      <p:cxnSp>
        <p:nvCxnSpPr>
          <p:cNvPr id="158" name="Shape 158"/>
          <p:cNvCxnSpPr/>
          <p:nvPr/>
        </p:nvCxnSpPr>
        <p:spPr>
          <a:xfrm>
            <a:off x="584435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159" name="Shape 159"/>
          <p:cNvSpPr txBox="1"/>
          <p:nvPr/>
        </p:nvSpPr>
        <p:spPr>
          <a:xfrm>
            <a:off x="5966200" y="1533700"/>
            <a:ext cx="15558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Implementação e publicação do ambiente</a:t>
            </a:r>
          </a:p>
        </p:txBody>
      </p:sp>
      <p:sp>
        <p:nvSpPr>
          <p:cNvPr id="160" name="Shape 160"/>
          <p:cNvSpPr/>
          <p:nvPr/>
        </p:nvSpPr>
        <p:spPr>
          <a:xfrm>
            <a:off x="47485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323425"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17200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cxnSp>
        <p:nvCxnSpPr>
          <p:cNvPr id="163" name="Shape 163"/>
          <p:cNvCxnSpPr/>
          <p:nvPr/>
        </p:nvCxnSpPr>
        <p:spPr>
          <a:xfrm>
            <a:off x="4956725" y="2290525"/>
            <a:ext cx="3300" cy="770400"/>
          </a:xfrm>
          <a:prstGeom prst="straightConnector1">
            <a:avLst/>
          </a:prstGeom>
          <a:noFill/>
          <a:ln cap="flat" cmpd="sng" w="9525">
            <a:solidFill>
              <a:schemeClr val="dk2"/>
            </a:solidFill>
            <a:prstDash val="solid"/>
            <a:round/>
            <a:headEnd len="lg" w="lg" type="none"/>
            <a:tailEnd len="lg" w="lg" type="none"/>
          </a:ln>
        </p:spPr>
      </p:cxnSp>
      <p:cxnSp>
        <p:nvCxnSpPr>
          <p:cNvPr id="164" name="Shape 164"/>
          <p:cNvCxnSpPr/>
          <p:nvPr/>
        </p:nvCxnSpPr>
        <p:spPr>
          <a:xfrm>
            <a:off x="66585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165" name="Shape 165"/>
          <p:cNvSpPr txBox="1"/>
          <p:nvPr/>
        </p:nvSpPr>
        <p:spPr>
          <a:xfrm>
            <a:off x="3278750" y="3831450"/>
            <a:ext cx="1170900" cy="530700"/>
          </a:xfrm>
          <a:prstGeom prst="rect">
            <a:avLst/>
          </a:prstGeom>
          <a:noFill/>
          <a:ln>
            <a:noFill/>
          </a:ln>
        </p:spPr>
        <p:txBody>
          <a:bodyPr anchorCtr="0" anchor="t" bIns="91425" lIns="91425" rIns="91425" tIns="91425">
            <a:noAutofit/>
          </a:bodyPr>
          <a:lstStyle/>
          <a:p>
            <a:pPr lvl="0" rtl="0" algn="ctr">
              <a:spcBef>
                <a:spcPts val="0"/>
              </a:spcBef>
              <a:buNone/>
            </a:pPr>
            <a:r>
              <a:rPr lang="en" sz="1300"/>
              <a:t>Publicação </a:t>
            </a:r>
            <a:br>
              <a:rPr lang="en" sz="1300"/>
            </a:br>
            <a:r>
              <a:rPr lang="en" sz="1300"/>
              <a:t>FMBT-DM</a:t>
            </a:r>
          </a:p>
        </p:txBody>
      </p:sp>
      <p:sp>
        <p:nvSpPr>
          <p:cNvPr id="166" name="Shape 166"/>
          <p:cNvSpPr txBox="1"/>
          <p:nvPr/>
        </p:nvSpPr>
        <p:spPr>
          <a:xfrm>
            <a:off x="4656650" y="3831450"/>
            <a:ext cx="23787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Publicação </a:t>
            </a:r>
            <a:br>
              <a:rPr lang="en" sz="1300"/>
            </a:br>
            <a:r>
              <a:rPr lang="en" sz="1300"/>
              <a:t>Arquitetura</a:t>
            </a:r>
            <a:br>
              <a:rPr lang="en" sz="1300"/>
            </a:br>
          </a:p>
        </p:txBody>
      </p:sp>
      <p:cxnSp>
        <p:nvCxnSpPr>
          <p:cNvPr id="167" name="Shape 167"/>
          <p:cNvCxnSpPr/>
          <p:nvPr/>
        </p:nvCxnSpPr>
        <p:spPr>
          <a:xfrm>
            <a:off x="6816850" y="2290525"/>
            <a:ext cx="3300" cy="770400"/>
          </a:xfrm>
          <a:prstGeom prst="straightConnector1">
            <a:avLst/>
          </a:prstGeom>
          <a:noFill/>
          <a:ln cap="flat" cmpd="sng" w="9525">
            <a:solidFill>
              <a:schemeClr val="dk2"/>
            </a:solidFill>
            <a:prstDash val="solid"/>
            <a:round/>
            <a:headEnd len="lg" w="lg" type="none"/>
            <a:tailEnd len="lg" w="lg" type="none"/>
          </a:ln>
        </p:spPr>
      </p:cxnSp>
      <p:cxnSp>
        <p:nvCxnSpPr>
          <p:cNvPr id="168" name="Shape 168"/>
          <p:cNvCxnSpPr/>
          <p:nvPr/>
        </p:nvCxnSpPr>
        <p:spPr>
          <a:xfrm>
            <a:off x="790100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169" name="Shape 169"/>
          <p:cNvSpPr txBox="1"/>
          <p:nvPr/>
        </p:nvSpPr>
        <p:spPr>
          <a:xfrm>
            <a:off x="6713300" y="3831450"/>
            <a:ext cx="23787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Publicação </a:t>
            </a:r>
            <a:br>
              <a:rPr lang="en" sz="1300"/>
            </a:br>
            <a:r>
              <a:rPr lang="en" sz="1300"/>
              <a:t>Estudo de Caso</a:t>
            </a:r>
          </a:p>
        </p:txBody>
      </p:sp>
      <p:sp>
        <p:nvSpPr>
          <p:cNvPr id="170" name="Shape 170"/>
          <p:cNvSpPr/>
          <p:nvPr/>
        </p:nvSpPr>
        <p:spPr>
          <a:xfrm>
            <a:off x="857905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8427625"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827620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4449650" y="4333725"/>
            <a:ext cx="3000000" cy="420300"/>
          </a:xfrm>
          <a:prstGeom prst="rect">
            <a:avLst/>
          </a:prstGeom>
          <a:noFill/>
          <a:ln>
            <a:noFill/>
          </a:ln>
        </p:spPr>
        <p:txBody>
          <a:bodyPr anchorCtr="0" anchor="ctr" bIns="91425" lIns="91425" rIns="91425" tIns="91425">
            <a:noAutofit/>
          </a:bodyPr>
          <a:lstStyle/>
          <a:p>
            <a:pPr lvl="0" rtl="0" algn="ctr">
              <a:spcBef>
                <a:spcPts val="0"/>
              </a:spcBef>
              <a:buNone/>
            </a:pPr>
            <a:r>
              <a:rPr lang="en" sz="1300">
                <a:solidFill>
                  <a:schemeClr val="dk1"/>
                </a:solidFill>
              </a:rPr>
              <a:t>(SBES, SBCARS, ICSE, </a:t>
            </a:r>
            <a:r>
              <a:rPr lang="en" sz="1300">
                <a:solidFill>
                  <a:schemeClr val="dk1"/>
                </a:solidFill>
              </a:rPr>
              <a:t>C</a:t>
            </a:r>
            <a:r>
              <a:rPr lang="en" sz="1300">
                <a:solidFill>
                  <a:schemeClr val="dk1"/>
                </a:solidFill>
              </a:rPr>
              <a:t>ibSE)</a:t>
            </a:r>
          </a:p>
        </p:txBody>
      </p:sp>
      <p:cxnSp>
        <p:nvCxnSpPr>
          <p:cNvPr id="174" name="Shape 174"/>
          <p:cNvCxnSpPr/>
          <p:nvPr/>
        </p:nvCxnSpPr>
        <p:spPr>
          <a:xfrm flipH="1" rot="10800000">
            <a:off x="3415450" y="4398175"/>
            <a:ext cx="5136600" cy="27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Publicações</a:t>
            </a:r>
          </a:p>
        </p:txBody>
      </p:sp>
      <p:sp>
        <p:nvSpPr>
          <p:cNvPr id="181" name="Shape 181"/>
          <p:cNvSpPr txBox="1"/>
          <p:nvPr>
            <p:ph idx="1" type="body"/>
          </p:nvPr>
        </p:nvSpPr>
        <p:spPr>
          <a:xfrm>
            <a:off x="311700" y="1152475"/>
            <a:ext cx="8520600" cy="3828300"/>
          </a:xfrm>
          <a:prstGeom prst="rect">
            <a:avLst/>
          </a:prstGeom>
        </p:spPr>
        <p:txBody>
          <a:bodyPr anchorCtr="0" anchor="t" bIns="91425" lIns="91425" rIns="91425" tIns="91425">
            <a:noAutofit/>
          </a:bodyPr>
          <a:lstStyle/>
          <a:p>
            <a:pPr indent="0" lvl="0" marL="0" rtl="0">
              <a:spcBef>
                <a:spcPts val="0"/>
              </a:spcBef>
              <a:buNone/>
            </a:pPr>
            <a:r>
              <a:rPr b="1" lang="en">
                <a:solidFill>
                  <a:schemeClr val="dk1"/>
                </a:solidFill>
              </a:rPr>
              <a:t>2016</a:t>
            </a:r>
          </a:p>
          <a:p>
            <a:pPr indent="-317500" lvl="0" marL="457200" rtl="0" algn="just">
              <a:spcBef>
                <a:spcPts val="0"/>
              </a:spcBef>
              <a:buClr>
                <a:srgbClr val="000000"/>
              </a:buClr>
              <a:buSzPct val="100000"/>
            </a:pPr>
            <a:r>
              <a:rPr i="1" lang="en" sz="1400">
                <a:solidFill>
                  <a:srgbClr val="000000"/>
                </a:solidFill>
                <a:highlight>
                  <a:srgbClr val="FFFFFF"/>
                </a:highlight>
              </a:rPr>
              <a:t>Testes Baseados em Modelos (TBM). </a:t>
            </a:r>
            <a:r>
              <a:rPr lang="en" sz="1400">
                <a:solidFill>
                  <a:srgbClr val="000000"/>
                </a:solidFill>
                <a:highlight>
                  <a:srgbClr val="FFFFFF"/>
                </a:highlight>
              </a:rPr>
              <a:t>LIMA, Y. A., Domingues A. R. P., Rodrigues E. M.; </a:t>
            </a:r>
            <a:r>
              <a:rPr lang="en" sz="1400">
                <a:solidFill>
                  <a:schemeClr val="dk1"/>
                </a:solidFill>
                <a:highlight>
                  <a:srgbClr val="FFFFFF"/>
                </a:highlight>
              </a:rPr>
              <a:t>8º SIEPE (Salão internacional de Ensino Pesquisa e Extensão). 2016. (Exposição).</a:t>
            </a:r>
          </a:p>
          <a:p>
            <a:pPr lvl="0" rtl="0">
              <a:spcBef>
                <a:spcPts val="0"/>
              </a:spcBef>
              <a:buNone/>
            </a:pPr>
            <a:br>
              <a:rPr lang="en" sz="1300">
                <a:solidFill>
                  <a:schemeClr val="dk1"/>
                </a:solidFill>
                <a:highlight>
                  <a:srgbClr val="FFFFFF"/>
                </a:highlight>
              </a:rPr>
            </a:br>
            <a:r>
              <a:rPr b="1" lang="en">
                <a:solidFill>
                  <a:schemeClr val="dk1"/>
                </a:solidFill>
              </a:rPr>
              <a:t>Próximas Publicações (Tentativa)</a:t>
            </a:r>
          </a:p>
          <a:p>
            <a:pPr indent="-311150" lvl="0" marL="457200" rtl="0" algn="just">
              <a:spcBef>
                <a:spcPts val="0"/>
              </a:spcBef>
              <a:buClr>
                <a:schemeClr val="dk1"/>
              </a:buClr>
              <a:buSzPct val="92857"/>
            </a:pPr>
            <a:r>
              <a:rPr lang="en" sz="1400">
                <a:solidFill>
                  <a:schemeClr val="dk1"/>
                </a:solidFill>
              </a:rPr>
              <a:t>SEKE 2016. Será enviado um estudo sobre as características de ferramentas de teste funcional para o domínio web. Este estudo será um mapeamento sistemático, com protocolo ainda a definir.</a:t>
            </a:r>
            <a:br>
              <a:rPr lang="en" sz="1400">
                <a:solidFill>
                  <a:schemeClr val="dk1"/>
                </a:solidFill>
              </a:rPr>
            </a:br>
          </a:p>
          <a:p>
            <a:pPr indent="-317500" lvl="0" marL="457200" rtl="0" algn="just">
              <a:spcBef>
                <a:spcPts val="0"/>
              </a:spcBef>
              <a:buClr>
                <a:schemeClr val="dk1"/>
              </a:buClr>
              <a:buSzPct val="100000"/>
            </a:pPr>
            <a:r>
              <a:rPr lang="en" sz="1400">
                <a:solidFill>
                  <a:schemeClr val="dk1"/>
                </a:solidFill>
              </a:rPr>
              <a:t>Publicação sobre o modelo de dados de teste funcional para MBT (FMBT-DM).</a:t>
            </a:r>
          </a:p>
          <a:p>
            <a:pPr indent="-317500" lvl="0" marL="457200" rtl="0" algn="just">
              <a:spcBef>
                <a:spcPts val="0"/>
              </a:spcBef>
              <a:buClr>
                <a:schemeClr val="dk1"/>
              </a:buClr>
              <a:buSzPct val="100000"/>
            </a:pPr>
            <a:r>
              <a:rPr lang="en" sz="1400">
                <a:solidFill>
                  <a:schemeClr val="dk1"/>
                </a:solidFill>
              </a:rPr>
              <a:t>Publicação sobre a arquitetura e </a:t>
            </a:r>
            <a:r>
              <a:rPr i="1" lang="en" sz="1400">
                <a:solidFill>
                  <a:schemeClr val="dk1"/>
                </a:solidFill>
              </a:rPr>
              <a:t>design decisions</a:t>
            </a:r>
            <a:r>
              <a:rPr lang="en" sz="1400">
                <a:solidFill>
                  <a:schemeClr val="dk1"/>
                </a:solidFill>
              </a:rPr>
              <a:t> do ambiente Spectre.</a:t>
            </a:r>
          </a:p>
          <a:p>
            <a:pPr indent="-317500" lvl="0" marL="457200" rtl="0" algn="just">
              <a:spcBef>
                <a:spcPts val="0"/>
              </a:spcBef>
              <a:buClr>
                <a:schemeClr val="dk1"/>
              </a:buClr>
              <a:buSzPct val="100000"/>
            </a:pPr>
            <a:r>
              <a:rPr lang="en" sz="1400">
                <a:solidFill>
                  <a:schemeClr val="dk1"/>
                </a:solidFill>
              </a:rPr>
              <a:t>Publicação (seção tools) demonstrando as funcionalidades da ferramenta.</a:t>
            </a:r>
          </a:p>
          <a:p>
            <a:pPr indent="-317500" lvl="0" marL="457200" rtl="0" algn="just">
              <a:spcBef>
                <a:spcPts val="0"/>
              </a:spcBef>
              <a:buClr>
                <a:schemeClr val="dk1"/>
              </a:buClr>
              <a:buSzPct val="100000"/>
            </a:pPr>
            <a:r>
              <a:rPr lang="en" sz="1400">
                <a:solidFill>
                  <a:schemeClr val="dk1"/>
                </a:solidFill>
              </a:rPr>
              <a:t>Publicação sobre um estudo de caso ou aplicação na indústria do ambiente.</a:t>
            </a:r>
          </a:p>
          <a:p>
            <a:pPr lvl="0" rtl="0" algn="just">
              <a:spcBef>
                <a:spcPts val="0"/>
              </a:spcBef>
              <a:buNone/>
            </a:pPr>
            <a:r>
              <a:t/>
            </a:r>
            <a:endParaRPr sz="13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solidFill>
                  <a:schemeClr val="lt1"/>
                </a:solidFill>
              </a:rPr>
              <a:t>Resultados da Semana</a:t>
            </a:r>
          </a:p>
        </p:txBody>
      </p:sp>
      <p:sp>
        <p:nvSpPr>
          <p:cNvPr id="188" name="Shape 188"/>
          <p:cNvSpPr txBox="1"/>
          <p:nvPr>
            <p:ph idx="1" type="body"/>
          </p:nvPr>
        </p:nvSpPr>
        <p:spPr>
          <a:xfrm>
            <a:off x="311700" y="1152475"/>
            <a:ext cx="8520600" cy="3828300"/>
          </a:xfrm>
          <a:prstGeom prst="rect">
            <a:avLst/>
          </a:prstGeom>
        </p:spPr>
        <p:txBody>
          <a:bodyPr anchorCtr="0" anchor="t" bIns="91425" lIns="91425" rIns="91425" tIns="91425">
            <a:noAutofit/>
          </a:bodyPr>
          <a:lstStyle/>
          <a:p>
            <a:pPr indent="457200" lvl="0" rtl="0" algn="just">
              <a:spcBef>
                <a:spcPts val="0"/>
              </a:spcBef>
              <a:buNone/>
            </a:pPr>
            <a:r>
              <a:rPr lang="en">
                <a:solidFill>
                  <a:srgbClr val="000000"/>
                </a:solidFill>
              </a:rPr>
              <a:t>Durante a última semana, procuramos por ferramentas de teste funcional que pudéssemos testar. Criamos uma tabela com algumas das características destas ferramentas e começamos a construir uma relação das informações de teste que estas ferramentas necessitam para operar. Inicialmente focamos na descoberta de ferramentas open-source, que são de mais fácil acesso e usualmente possuem código-fonte aberto. </a:t>
            </a:r>
          </a:p>
          <a:p>
            <a:pPr indent="457200" lvl="0" rtl="0" algn="just">
              <a:spcBef>
                <a:spcPts val="0"/>
              </a:spcBef>
              <a:buNone/>
            </a:pPr>
            <a:r>
              <a:rPr lang="en">
                <a:solidFill>
                  <a:srgbClr val="000000"/>
                </a:solidFill>
              </a:rPr>
              <a:t>Dentre as características levantadas estão plataforma, licença e </a:t>
            </a:r>
            <a:r>
              <a:rPr lang="en">
                <a:solidFill>
                  <a:schemeClr val="dk1"/>
                </a:solidFill>
              </a:rPr>
              <a:t>sintaxe de identificação dos objetos na página</a:t>
            </a:r>
            <a:r>
              <a:rPr lang="en">
                <a:solidFill>
                  <a:srgbClr val="000000"/>
                </a:solidFill>
              </a:rPr>
              <a:t>. Em um segundo momento, vamos tabular também valores como correlação de dados, e outras características específicas de teste funcional.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Resultados da Semana (contd.)</a:t>
            </a:r>
          </a:p>
        </p:txBody>
      </p:sp>
      <p:pic>
        <p:nvPicPr>
          <p:cNvPr descr="tabela 1.png" id="195" name="Shape 195"/>
          <p:cNvPicPr preferRelativeResize="0"/>
          <p:nvPr/>
        </p:nvPicPr>
        <p:blipFill>
          <a:blip r:embed="rId3">
            <a:alphaModFix/>
          </a:blip>
          <a:stretch>
            <a:fillRect/>
          </a:stretch>
        </p:blipFill>
        <p:spPr>
          <a:xfrm>
            <a:off x="1565425" y="1331024"/>
            <a:ext cx="6453199" cy="2005075"/>
          </a:xfrm>
          <a:prstGeom prst="rect">
            <a:avLst/>
          </a:prstGeom>
          <a:noFill/>
          <a:ln>
            <a:noFill/>
          </a:ln>
        </p:spPr>
      </p:pic>
      <p:pic>
        <p:nvPicPr>
          <p:cNvPr descr="tabela 2.png" id="196" name="Shape 196"/>
          <p:cNvPicPr preferRelativeResize="0"/>
          <p:nvPr/>
        </p:nvPicPr>
        <p:blipFill>
          <a:blip r:embed="rId4">
            <a:alphaModFix/>
          </a:blip>
          <a:stretch>
            <a:fillRect/>
          </a:stretch>
        </p:blipFill>
        <p:spPr>
          <a:xfrm>
            <a:off x="1565425" y="3637079"/>
            <a:ext cx="6453199" cy="9343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p:nvPr/>
        </p:nvSpPr>
        <p:spPr>
          <a:xfrm>
            <a:off x="0" y="1470525"/>
            <a:ext cx="9144000" cy="1491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202" name="Shape 202"/>
          <p:cNvSpPr txBox="1"/>
          <p:nvPr>
            <p:ph idx="1" type="subTitle"/>
          </p:nvPr>
        </p:nvSpPr>
        <p:spPr>
          <a:xfrm>
            <a:off x="162650" y="1734850"/>
            <a:ext cx="5780400" cy="2988600"/>
          </a:xfrm>
          <a:prstGeom prst="rect">
            <a:avLst/>
          </a:prstGeom>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lgn="l">
              <a:spcBef>
                <a:spcPts val="0"/>
              </a:spcBef>
              <a:buNone/>
            </a:pPr>
            <a:r>
              <a:rPr b="1" lang="en" sz="1400">
                <a:solidFill>
                  <a:srgbClr val="000000"/>
                </a:solidFill>
              </a:rPr>
              <a:t>Contato</a:t>
            </a:r>
            <a:br>
              <a:rPr lang="en" sz="1400">
                <a:solidFill>
                  <a:srgbClr val="000000"/>
                </a:solidFill>
              </a:rPr>
            </a:br>
            <a:r>
              <a:rPr lang="en" sz="1400">
                <a:solidFill>
                  <a:srgbClr val="000000"/>
                </a:solidFill>
              </a:rPr>
              <a:t>Anderson Domingues   </a:t>
            </a:r>
            <a:r>
              <a:rPr lang="en" sz="1400" u="sng">
                <a:solidFill>
                  <a:srgbClr val="0000FF"/>
                </a:solidFill>
                <a:hlinkClick r:id="rId3"/>
              </a:rPr>
              <a:t>anderson.domingues@acad.pucrs.br</a:t>
            </a:r>
          </a:p>
          <a:p>
            <a:pPr lvl="0" rtl="0" algn="l">
              <a:spcBef>
                <a:spcPts val="0"/>
              </a:spcBef>
              <a:buNone/>
            </a:pPr>
            <a:r>
              <a:rPr lang="en" sz="1400">
                <a:solidFill>
                  <a:srgbClr val="000000"/>
                </a:solidFill>
              </a:rPr>
              <a:t>Elder Rodrigues		</a:t>
            </a:r>
            <a:r>
              <a:rPr lang="en" sz="1400" u="sng">
                <a:solidFill>
                  <a:srgbClr val="0000FF"/>
                </a:solidFill>
                <a:hlinkClick r:id="rId4"/>
              </a:rPr>
              <a:t>eldermr@gmail.com</a:t>
            </a:r>
            <a:br>
              <a:rPr lang="en" sz="1400">
                <a:solidFill>
                  <a:srgbClr val="000000"/>
                </a:solidFill>
              </a:rPr>
            </a:br>
            <a:r>
              <a:rPr lang="en" sz="1400">
                <a:solidFill>
                  <a:srgbClr val="000000"/>
                </a:solidFill>
              </a:rPr>
              <a:t>Gilliardi Schmidt 		</a:t>
            </a:r>
            <a:r>
              <a:rPr lang="en" sz="1400" u="sng">
                <a:solidFill>
                  <a:srgbClr val="0000FF"/>
                </a:solidFill>
              </a:rPr>
              <a:t>gili.schmidt@hotmail.com</a:t>
            </a:r>
            <a:br>
              <a:rPr lang="en" sz="1400">
                <a:solidFill>
                  <a:srgbClr val="000000"/>
                </a:solidFill>
              </a:rPr>
            </a:br>
            <a:r>
              <a:rPr lang="en" sz="1400">
                <a:solidFill>
                  <a:srgbClr val="000000"/>
                </a:solidFill>
              </a:rPr>
              <a:t>Lucas Corrêa		</a:t>
            </a:r>
            <a:r>
              <a:rPr lang="en" sz="1400" u="sng">
                <a:solidFill>
                  <a:srgbClr val="0000FF"/>
                </a:solidFill>
                <a:hlinkClick r:id="rId5"/>
              </a:rPr>
              <a:t>eslucarcorrea@gmail.com</a:t>
            </a:r>
          </a:p>
          <a:p>
            <a:pPr lvl="0" rtl="0" algn="l">
              <a:spcBef>
                <a:spcPts val="0"/>
              </a:spcBef>
              <a:buNone/>
            </a:pPr>
            <a:r>
              <a:rPr lang="en" sz="1400">
                <a:solidFill>
                  <a:srgbClr val="000000"/>
                </a:solidFill>
              </a:rPr>
              <a:t>Yury Alencar 		</a:t>
            </a:r>
            <a:r>
              <a:rPr lang="en" sz="1400" u="sng">
                <a:solidFill>
                  <a:srgbClr val="0000FF"/>
                </a:solidFill>
                <a:hlinkClick r:id="rId6"/>
              </a:rPr>
              <a:t>yuryalencar19@gmail.com</a:t>
            </a:r>
          </a:p>
          <a:p>
            <a:pPr lvl="0" rtl="0" algn="l">
              <a:spcBef>
                <a:spcPts val="0"/>
              </a:spcBef>
              <a:buNone/>
            </a:pPr>
            <a:r>
              <a:t/>
            </a:r>
            <a:endParaRPr sz="1400">
              <a:solidFill>
                <a:srgbClr val="000000"/>
              </a:solidFill>
            </a:endParaRPr>
          </a:p>
        </p:txBody>
      </p:sp>
      <p:pic>
        <p:nvPicPr>
          <p:cNvPr id="203" name="Shape 203"/>
          <p:cNvPicPr preferRelativeResize="0"/>
          <p:nvPr/>
        </p:nvPicPr>
        <p:blipFill>
          <a:blip r:embed="rId7">
            <a:alphaModFix/>
          </a:blip>
          <a:stretch>
            <a:fillRect/>
          </a:stretch>
        </p:blipFill>
        <p:spPr>
          <a:xfrm>
            <a:off x="45727" y="57500"/>
            <a:ext cx="3346599" cy="1347350"/>
          </a:xfrm>
          <a:prstGeom prst="rect">
            <a:avLst/>
          </a:prstGeom>
          <a:noFill/>
          <a:ln>
            <a:noFill/>
          </a:ln>
        </p:spPr>
      </p:pic>
      <p:sp>
        <p:nvSpPr>
          <p:cNvPr id="204" name="Shape 204"/>
          <p:cNvSpPr txBox="1"/>
          <p:nvPr/>
        </p:nvSpPr>
        <p:spPr>
          <a:xfrm>
            <a:off x="3392325" y="3434675"/>
            <a:ext cx="2455200" cy="990600"/>
          </a:xfrm>
          <a:prstGeom prst="rect">
            <a:avLst/>
          </a:prstGeom>
          <a:noFill/>
          <a:ln>
            <a:noFill/>
          </a:ln>
        </p:spPr>
        <p:txBody>
          <a:bodyPr anchorCtr="0" anchor="ctr" bIns="91425" lIns="91425" rIns="91425" tIns="91425">
            <a:noAutofit/>
          </a:bodyPr>
          <a:lstStyle/>
          <a:p>
            <a:pPr lvl="0" rtl="0">
              <a:spcBef>
                <a:spcPts val="0"/>
              </a:spcBef>
              <a:buNone/>
            </a:pPr>
            <a:r>
              <a:rPr b="1" lang="en" sz="3000">
                <a:solidFill>
                  <a:schemeClr val="dk1"/>
                </a:solidFill>
              </a:rPr>
              <a:t>OBRIGADO.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Roteiro</a:t>
            </a:r>
          </a:p>
        </p:txBody>
      </p:sp>
      <p:sp>
        <p:nvSpPr>
          <p:cNvPr id="64" name="Shape 64"/>
          <p:cNvSpPr txBox="1"/>
          <p:nvPr>
            <p:ph idx="1" type="body"/>
          </p:nvPr>
        </p:nvSpPr>
        <p:spPr>
          <a:xfrm>
            <a:off x="311700" y="1152475"/>
            <a:ext cx="8520600" cy="39054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Apresentação</a:t>
            </a:r>
          </a:p>
          <a:p>
            <a:pPr indent="-228600" lvl="0" marL="457200" rtl="0">
              <a:spcBef>
                <a:spcPts val="0"/>
              </a:spcBef>
              <a:buClr>
                <a:srgbClr val="000000"/>
              </a:buClr>
            </a:pPr>
            <a:r>
              <a:rPr lang="en">
                <a:solidFill>
                  <a:srgbClr val="000000"/>
                </a:solidFill>
              </a:rPr>
              <a:t>Linha do Tempo</a:t>
            </a:r>
          </a:p>
          <a:p>
            <a:pPr indent="-228600" lvl="0" marL="457200" rtl="0">
              <a:spcBef>
                <a:spcPts val="0"/>
              </a:spcBef>
              <a:buClr>
                <a:srgbClr val="000000"/>
              </a:buClr>
            </a:pPr>
            <a:r>
              <a:rPr lang="en">
                <a:solidFill>
                  <a:srgbClr val="000000"/>
                </a:solidFill>
              </a:rPr>
              <a:t>Tecnologias</a:t>
            </a:r>
          </a:p>
          <a:p>
            <a:pPr indent="-228600" lvl="1" marL="914400" rtl="0">
              <a:spcBef>
                <a:spcPts val="0"/>
              </a:spcBef>
              <a:buClr>
                <a:srgbClr val="000000"/>
              </a:buClr>
            </a:pPr>
            <a:r>
              <a:rPr lang="en">
                <a:solidFill>
                  <a:srgbClr val="000000"/>
                </a:solidFill>
              </a:rPr>
              <a:t>MBT: Model-based Testing</a:t>
            </a:r>
          </a:p>
          <a:p>
            <a:pPr indent="-228600" lvl="1" marL="914400" rtl="0">
              <a:spcBef>
                <a:spcPts val="0"/>
              </a:spcBef>
              <a:buClr>
                <a:srgbClr val="000000"/>
              </a:buClr>
            </a:pPr>
            <a:r>
              <a:rPr lang="en">
                <a:solidFill>
                  <a:srgbClr val="000000"/>
                </a:solidFill>
              </a:rPr>
              <a:t>UML: Unified Modeling Language</a:t>
            </a:r>
          </a:p>
          <a:p>
            <a:pPr indent="-228600" lvl="1" marL="914400" rtl="0">
              <a:spcBef>
                <a:spcPts val="0"/>
              </a:spcBef>
              <a:buClr>
                <a:srgbClr val="000000"/>
              </a:buClr>
            </a:pPr>
            <a:r>
              <a:rPr lang="en">
                <a:solidFill>
                  <a:srgbClr val="000000"/>
                </a:solidFill>
              </a:rPr>
              <a:t>XMI: XML Metadata Exchange</a:t>
            </a:r>
          </a:p>
          <a:p>
            <a:pPr indent="-228600" lvl="1" marL="914400" rtl="0">
              <a:spcBef>
                <a:spcPts val="0"/>
              </a:spcBef>
              <a:buClr>
                <a:srgbClr val="000000"/>
              </a:buClr>
            </a:pPr>
            <a:r>
              <a:rPr lang="en">
                <a:solidFill>
                  <a:srgbClr val="000000"/>
                </a:solidFill>
              </a:rPr>
              <a:t>JSON: Javascript Object Notation</a:t>
            </a:r>
          </a:p>
          <a:p>
            <a:pPr indent="-228600" lvl="0" marL="457200" rtl="0">
              <a:spcBef>
                <a:spcPts val="0"/>
              </a:spcBef>
              <a:buClr>
                <a:srgbClr val="000000"/>
              </a:buClr>
            </a:pPr>
            <a:r>
              <a:rPr lang="en">
                <a:solidFill>
                  <a:srgbClr val="000000"/>
                </a:solidFill>
              </a:rPr>
              <a:t>Roadmap</a:t>
            </a:r>
          </a:p>
          <a:p>
            <a:pPr indent="-228600" lvl="0" marL="457200" rtl="0">
              <a:spcBef>
                <a:spcPts val="0"/>
              </a:spcBef>
              <a:buClr>
                <a:srgbClr val="000000"/>
              </a:buClr>
            </a:pPr>
            <a:r>
              <a:rPr lang="en">
                <a:solidFill>
                  <a:srgbClr val="000000"/>
                </a:solidFill>
              </a:rPr>
              <a:t>Publicações</a:t>
            </a:r>
          </a:p>
          <a:p>
            <a:pPr indent="-228600" lvl="0" marL="457200" rtl="0">
              <a:spcBef>
                <a:spcPts val="0"/>
              </a:spcBef>
              <a:buClr>
                <a:srgbClr val="000000"/>
              </a:buClr>
            </a:pPr>
            <a:r>
              <a:rPr lang="en">
                <a:solidFill>
                  <a:schemeClr val="dk1"/>
                </a:solidFill>
              </a:rPr>
              <a:t>Resultados da Semana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Apresentação</a:t>
            </a:r>
          </a:p>
        </p:txBody>
      </p:sp>
      <p:sp>
        <p:nvSpPr>
          <p:cNvPr id="71" name="Shape 71"/>
          <p:cNvSpPr txBox="1"/>
          <p:nvPr>
            <p:ph idx="1" type="body"/>
          </p:nvPr>
        </p:nvSpPr>
        <p:spPr>
          <a:xfrm>
            <a:off x="311700" y="1152475"/>
            <a:ext cx="8520600" cy="38283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O Projeto</a:t>
            </a:r>
          </a:p>
          <a:p>
            <a:pPr indent="457200" lvl="0" rtl="0" algn="just">
              <a:spcBef>
                <a:spcPts val="0"/>
              </a:spcBef>
              <a:buNone/>
            </a:pPr>
            <a:r>
              <a:rPr lang="en">
                <a:solidFill>
                  <a:srgbClr val="000000"/>
                </a:solidFill>
              </a:rPr>
              <a:t>Nosso projeto tem como objetivo o estudo dos tópicos relacionados a teste baseado em modelos, especificamente para teste funcional no domínio de aplicações web. Nosso objetivo é identificar </a:t>
            </a:r>
            <a:r>
              <a:rPr lang="en">
                <a:solidFill>
                  <a:schemeClr val="dk1"/>
                </a:solidFill>
              </a:rPr>
              <a:t>formas de aprimorar a atividade de teste em projetos de software. </a:t>
            </a:r>
          </a:p>
          <a:p>
            <a:pPr indent="0" lvl="0" marL="0" rtl="0" algn="just">
              <a:spcBef>
                <a:spcPts val="0"/>
              </a:spcBef>
              <a:buNone/>
            </a:pPr>
            <a:r>
              <a:rPr b="1" lang="en">
                <a:solidFill>
                  <a:srgbClr val="000000"/>
                </a:solidFill>
              </a:rPr>
              <a:t>Atualmente</a:t>
            </a:r>
          </a:p>
          <a:p>
            <a:pPr indent="0" lvl="0" marL="0" rtl="0" algn="just">
              <a:spcBef>
                <a:spcPts val="0"/>
              </a:spcBef>
              <a:buNone/>
            </a:pPr>
            <a:r>
              <a:rPr lang="en">
                <a:solidFill>
                  <a:srgbClr val="000000"/>
                </a:solidFill>
              </a:rPr>
              <a:t>	Estamos iniciando o desenvolvimento de um ambiente de teste baseado em modelos, chamado </a:t>
            </a:r>
            <a:r>
              <a:rPr i="1" lang="en">
                <a:solidFill>
                  <a:srgbClr val="000000"/>
                </a:solidFill>
              </a:rPr>
              <a:t>Spectre</a:t>
            </a:r>
            <a:r>
              <a:rPr lang="en">
                <a:solidFill>
                  <a:srgbClr val="000000"/>
                </a:solidFill>
              </a:rPr>
              <a:t>. Este ambiente utilizará de informações extraídas dos modelos de software para a geração automatizada de artefatos de teste funcional para sistemas web.</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Linha do Tempo</a:t>
            </a:r>
          </a:p>
        </p:txBody>
      </p:sp>
      <p:sp>
        <p:nvSpPr>
          <p:cNvPr id="78" name="Shape 78"/>
          <p:cNvSpPr/>
          <p:nvPr/>
        </p:nvSpPr>
        <p:spPr>
          <a:xfrm>
            <a:off x="626275" y="3002100"/>
            <a:ext cx="46596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nvSpPr>
        <p:spPr>
          <a:xfrm>
            <a:off x="189750" y="3831450"/>
            <a:ext cx="9555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Início do </a:t>
            </a:r>
            <a:br>
              <a:rPr lang="en" sz="1300"/>
            </a:br>
            <a:r>
              <a:rPr lang="en" sz="1300"/>
              <a:t>Projeto</a:t>
            </a:r>
            <a:br>
              <a:rPr lang="en" sz="1300"/>
            </a:br>
            <a:r>
              <a:rPr lang="en" sz="1000"/>
              <a:t>(Julho)</a:t>
            </a:r>
          </a:p>
        </p:txBody>
      </p:sp>
      <p:cxnSp>
        <p:nvCxnSpPr>
          <p:cNvPr id="80" name="Shape 80"/>
          <p:cNvCxnSpPr/>
          <p:nvPr/>
        </p:nvCxnSpPr>
        <p:spPr>
          <a:xfrm>
            <a:off x="1409550" y="2290525"/>
            <a:ext cx="3300" cy="770400"/>
          </a:xfrm>
          <a:prstGeom prst="straightConnector1">
            <a:avLst/>
          </a:prstGeom>
          <a:noFill/>
          <a:ln cap="flat" cmpd="sng" w="9525">
            <a:solidFill>
              <a:schemeClr val="dk2"/>
            </a:solidFill>
            <a:prstDash val="solid"/>
            <a:round/>
            <a:headEnd len="lg" w="lg" type="none"/>
            <a:tailEnd len="lg" w="lg" type="none"/>
          </a:ln>
        </p:spPr>
      </p:cxnSp>
      <p:sp>
        <p:nvSpPr>
          <p:cNvPr id="81" name="Shape 81"/>
          <p:cNvSpPr txBox="1"/>
          <p:nvPr/>
        </p:nvSpPr>
        <p:spPr>
          <a:xfrm>
            <a:off x="825750" y="1563400"/>
            <a:ext cx="1170900" cy="727200"/>
          </a:xfrm>
          <a:prstGeom prst="rect">
            <a:avLst/>
          </a:prstGeom>
          <a:noFill/>
          <a:ln>
            <a:noFill/>
          </a:ln>
        </p:spPr>
        <p:txBody>
          <a:bodyPr anchorCtr="0" anchor="t" bIns="91425" lIns="91425" rIns="91425" tIns="91425">
            <a:noAutofit/>
          </a:bodyPr>
          <a:lstStyle/>
          <a:p>
            <a:pPr lvl="0" rtl="0" algn="ctr">
              <a:spcBef>
                <a:spcPts val="0"/>
              </a:spcBef>
              <a:buNone/>
            </a:pPr>
            <a:r>
              <a:rPr lang="en" sz="1300"/>
              <a:t>Abordagem</a:t>
            </a:r>
          </a:p>
          <a:p>
            <a:pPr lvl="0" rtl="0" algn="ctr">
              <a:spcBef>
                <a:spcPts val="0"/>
              </a:spcBef>
              <a:buNone/>
            </a:pPr>
            <a:r>
              <a:rPr lang="en" sz="1300"/>
              <a:t>MBT</a:t>
            </a:r>
            <a:br>
              <a:rPr lang="en" sz="1300"/>
            </a:br>
            <a:r>
              <a:rPr lang="en" sz="1300"/>
              <a:t>(</a:t>
            </a:r>
            <a:r>
              <a:rPr lang="en" sz="1000"/>
              <a:t>Julho</a:t>
            </a:r>
            <a:r>
              <a:rPr lang="en" sz="1300"/>
              <a:t>)</a:t>
            </a:r>
          </a:p>
        </p:txBody>
      </p:sp>
      <p:cxnSp>
        <p:nvCxnSpPr>
          <p:cNvPr id="82" name="Shape 82"/>
          <p:cNvCxnSpPr/>
          <p:nvPr/>
        </p:nvCxnSpPr>
        <p:spPr>
          <a:xfrm>
            <a:off x="215830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83" name="Shape 83"/>
          <p:cNvSpPr txBox="1"/>
          <p:nvPr/>
        </p:nvSpPr>
        <p:spPr>
          <a:xfrm>
            <a:off x="1632100" y="3774475"/>
            <a:ext cx="1055700" cy="4554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chemeClr val="dk1"/>
                </a:solidFill>
              </a:rPr>
              <a:t>MBT para Teste Funcional</a:t>
            </a:r>
          </a:p>
          <a:p>
            <a:pPr lvl="0" rtl="0" algn="ctr">
              <a:spcBef>
                <a:spcPts val="0"/>
              </a:spcBef>
              <a:buNone/>
            </a:pPr>
            <a:r>
              <a:rPr lang="en" sz="1300"/>
              <a:t>(</a:t>
            </a:r>
            <a:r>
              <a:rPr lang="en" sz="1000"/>
              <a:t>Julho</a:t>
            </a:r>
            <a:r>
              <a:rPr lang="en" sz="1300"/>
              <a:t>)</a:t>
            </a:r>
          </a:p>
        </p:txBody>
      </p:sp>
      <p:cxnSp>
        <p:nvCxnSpPr>
          <p:cNvPr id="84" name="Shape 84"/>
          <p:cNvCxnSpPr/>
          <p:nvPr/>
        </p:nvCxnSpPr>
        <p:spPr>
          <a:xfrm>
            <a:off x="2995125" y="2290525"/>
            <a:ext cx="3300" cy="770400"/>
          </a:xfrm>
          <a:prstGeom prst="straightConnector1">
            <a:avLst/>
          </a:prstGeom>
          <a:noFill/>
          <a:ln cap="flat" cmpd="sng" w="9525">
            <a:solidFill>
              <a:schemeClr val="dk2"/>
            </a:solidFill>
            <a:prstDash val="solid"/>
            <a:round/>
            <a:headEnd len="lg" w="lg" type="none"/>
            <a:tailEnd len="lg" w="lg" type="none"/>
          </a:ln>
        </p:spPr>
      </p:cxnSp>
      <p:sp>
        <p:nvSpPr>
          <p:cNvPr id="85" name="Shape 85"/>
          <p:cNvSpPr txBox="1"/>
          <p:nvPr/>
        </p:nvSpPr>
        <p:spPr>
          <a:xfrm>
            <a:off x="2318150" y="1366775"/>
            <a:ext cx="1288200" cy="923700"/>
          </a:xfrm>
          <a:prstGeom prst="rect">
            <a:avLst/>
          </a:prstGeom>
          <a:noFill/>
          <a:ln>
            <a:noFill/>
          </a:ln>
        </p:spPr>
        <p:txBody>
          <a:bodyPr anchorCtr="0" anchor="t" bIns="91425" lIns="91425" rIns="91425" tIns="91425">
            <a:noAutofit/>
          </a:bodyPr>
          <a:lstStyle/>
          <a:p>
            <a:pPr lvl="0" rtl="0" algn="ctr">
              <a:spcBef>
                <a:spcPts val="0"/>
              </a:spcBef>
              <a:buNone/>
            </a:pPr>
            <a:r>
              <a:rPr lang="en" sz="1300"/>
              <a:t>Formato de </a:t>
            </a:r>
          </a:p>
          <a:p>
            <a:pPr lvl="0" rtl="0" algn="ctr">
              <a:spcBef>
                <a:spcPts val="0"/>
              </a:spcBef>
              <a:buNone/>
            </a:pPr>
            <a:r>
              <a:rPr lang="en" sz="1300"/>
              <a:t>Arquivos</a:t>
            </a:r>
          </a:p>
          <a:p>
            <a:pPr lvl="0" rtl="0" algn="ctr">
              <a:spcBef>
                <a:spcPts val="0"/>
              </a:spcBef>
              <a:buNone/>
            </a:pPr>
            <a:r>
              <a:rPr lang="en" sz="1300"/>
              <a:t>XMI</a:t>
            </a:r>
            <a:br>
              <a:rPr lang="en" sz="1300"/>
            </a:br>
            <a:r>
              <a:rPr lang="en" sz="1300"/>
              <a:t>(</a:t>
            </a:r>
            <a:r>
              <a:rPr lang="en" sz="1000"/>
              <a:t>Julho-Dezembro</a:t>
            </a:r>
            <a:r>
              <a:rPr lang="en" sz="1300"/>
              <a:t>)</a:t>
            </a:r>
          </a:p>
        </p:txBody>
      </p:sp>
      <p:cxnSp>
        <p:nvCxnSpPr>
          <p:cNvPr id="86" name="Shape 86"/>
          <p:cNvCxnSpPr/>
          <p:nvPr/>
        </p:nvCxnSpPr>
        <p:spPr>
          <a:xfrm>
            <a:off x="386255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87" name="Shape 87"/>
          <p:cNvSpPr txBox="1"/>
          <p:nvPr/>
        </p:nvSpPr>
        <p:spPr>
          <a:xfrm>
            <a:off x="3174650" y="3774475"/>
            <a:ext cx="1438800" cy="455400"/>
          </a:xfrm>
          <a:prstGeom prst="rect">
            <a:avLst/>
          </a:prstGeom>
          <a:noFill/>
          <a:ln>
            <a:noFill/>
          </a:ln>
        </p:spPr>
        <p:txBody>
          <a:bodyPr anchorCtr="0" anchor="t" bIns="91425" lIns="91425" rIns="91425" tIns="91425">
            <a:noAutofit/>
          </a:bodyPr>
          <a:lstStyle/>
          <a:p>
            <a:pPr lvl="0" rtl="0" algn="ctr">
              <a:spcBef>
                <a:spcPts val="0"/>
              </a:spcBef>
              <a:buNone/>
            </a:pPr>
            <a:r>
              <a:rPr lang="en" sz="1300">
                <a:solidFill>
                  <a:schemeClr val="dk1"/>
                </a:solidFill>
              </a:rPr>
              <a:t>Biblioteca</a:t>
            </a:r>
          </a:p>
          <a:p>
            <a:pPr lvl="0" rtl="0" algn="ctr">
              <a:spcBef>
                <a:spcPts val="0"/>
              </a:spcBef>
              <a:buNone/>
            </a:pPr>
            <a:r>
              <a:rPr lang="en" sz="1300">
                <a:solidFill>
                  <a:schemeClr val="dk1"/>
                </a:solidFill>
              </a:rPr>
              <a:t>UML para</a:t>
            </a:r>
          </a:p>
          <a:p>
            <a:pPr lvl="0" rtl="0" algn="ctr">
              <a:spcBef>
                <a:spcPts val="0"/>
              </a:spcBef>
              <a:buClr>
                <a:schemeClr val="dk1"/>
              </a:buClr>
              <a:buSzPct val="84615"/>
              <a:buFont typeface="Arial"/>
              <a:buNone/>
            </a:pPr>
            <a:r>
              <a:rPr lang="en" sz="1300">
                <a:solidFill>
                  <a:schemeClr val="dk1"/>
                </a:solidFill>
              </a:rPr>
              <a:t>Java</a:t>
            </a:r>
          </a:p>
          <a:p>
            <a:pPr lvl="0" rtl="0" algn="ctr">
              <a:spcBef>
                <a:spcPts val="0"/>
              </a:spcBef>
              <a:buNone/>
            </a:pPr>
            <a:r>
              <a:rPr lang="en" sz="1300"/>
              <a:t>(</a:t>
            </a:r>
            <a:r>
              <a:rPr lang="en" sz="1000"/>
              <a:t>Agosto-Dezembro</a:t>
            </a:r>
            <a:r>
              <a:rPr lang="en" sz="1300"/>
              <a:t>)</a:t>
            </a:r>
          </a:p>
        </p:txBody>
      </p:sp>
      <p:cxnSp>
        <p:nvCxnSpPr>
          <p:cNvPr id="88" name="Shape 88"/>
          <p:cNvCxnSpPr/>
          <p:nvPr/>
        </p:nvCxnSpPr>
        <p:spPr>
          <a:xfrm>
            <a:off x="5193800" y="3061050"/>
            <a:ext cx="3300" cy="770400"/>
          </a:xfrm>
          <a:prstGeom prst="straightConnector1">
            <a:avLst/>
          </a:prstGeom>
          <a:noFill/>
          <a:ln cap="flat" cmpd="sng" w="9525">
            <a:solidFill>
              <a:schemeClr val="dk2"/>
            </a:solidFill>
            <a:prstDash val="solid"/>
            <a:round/>
            <a:headEnd len="lg" w="lg" type="none"/>
            <a:tailEnd len="lg" w="lg" type="none"/>
          </a:ln>
        </p:spPr>
      </p:cxnSp>
      <p:sp>
        <p:nvSpPr>
          <p:cNvPr id="89" name="Shape 89"/>
          <p:cNvSpPr txBox="1"/>
          <p:nvPr/>
        </p:nvSpPr>
        <p:spPr>
          <a:xfrm>
            <a:off x="4468550" y="3774475"/>
            <a:ext cx="1555800" cy="455400"/>
          </a:xfrm>
          <a:prstGeom prst="rect">
            <a:avLst/>
          </a:prstGeom>
          <a:noFill/>
          <a:ln>
            <a:noFill/>
          </a:ln>
        </p:spPr>
        <p:txBody>
          <a:bodyPr anchorCtr="0" anchor="t" bIns="91425" lIns="91425" rIns="91425" tIns="91425">
            <a:noAutofit/>
          </a:bodyPr>
          <a:lstStyle/>
          <a:p>
            <a:pPr lvl="0" rtl="0" algn="ctr">
              <a:spcBef>
                <a:spcPts val="0"/>
              </a:spcBef>
              <a:buNone/>
            </a:pPr>
            <a:r>
              <a:rPr lang="en" sz="1300"/>
              <a:t>Análise de Ferramentas de Teste Funcional</a:t>
            </a:r>
            <a:br>
              <a:rPr lang="en" sz="1300"/>
            </a:br>
            <a:r>
              <a:rPr lang="en" sz="1300"/>
              <a:t>(</a:t>
            </a:r>
            <a:r>
              <a:rPr lang="en" sz="1000"/>
              <a:t>Novembro-Dezembro</a:t>
            </a:r>
            <a:r>
              <a:rPr lang="en" sz="1300"/>
              <a:t>)</a:t>
            </a:r>
          </a:p>
        </p:txBody>
      </p:sp>
      <p:sp>
        <p:nvSpPr>
          <p:cNvPr id="90" name="Shape 90"/>
          <p:cNvSpPr/>
          <p:nvPr/>
        </p:nvSpPr>
        <p:spPr>
          <a:xfrm>
            <a:off x="533260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5495125"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609600" y="2933250"/>
            <a:ext cx="115800" cy="2556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5657650" y="300210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4" name="Shape 94"/>
          <p:cNvSpPr txBox="1"/>
          <p:nvPr>
            <p:ph idx="4294967295" type="subTitle"/>
          </p:nvPr>
        </p:nvSpPr>
        <p:spPr>
          <a:xfrm>
            <a:off x="5875075" y="1109325"/>
            <a:ext cx="3232500" cy="3795000"/>
          </a:xfrm>
          <a:prstGeom prst="rect">
            <a:avLst/>
          </a:prstGeom>
        </p:spPr>
        <p:txBody>
          <a:bodyPr anchorCtr="0" anchor="t" bIns="91425" lIns="91425" rIns="91425" tIns="91425">
            <a:noAutofit/>
          </a:bodyPr>
          <a:lstStyle/>
          <a:p>
            <a:pPr lvl="0" rtl="0" algn="ctr">
              <a:spcBef>
                <a:spcPts val="0"/>
              </a:spcBef>
              <a:buNone/>
            </a:pPr>
            <a:r>
              <a:rPr b="1" lang="en" sz="1400" u="sng">
                <a:solidFill>
                  <a:srgbClr val="000000"/>
                </a:solidFill>
              </a:rPr>
              <a:t>Atividades Atuais</a:t>
            </a:r>
          </a:p>
          <a:p>
            <a:pPr indent="-317500" lvl="0" marL="457200" rtl="0" algn="just">
              <a:spcBef>
                <a:spcPts val="0"/>
              </a:spcBef>
              <a:buClr>
                <a:srgbClr val="000000"/>
              </a:buClr>
              <a:buSzPct val="100000"/>
            </a:pPr>
            <a:r>
              <a:rPr lang="en" sz="1400">
                <a:solidFill>
                  <a:srgbClr val="000000"/>
                </a:solidFill>
              </a:rPr>
              <a:t>Planejando um estudo de mapeamento sistemático sobre ferramentas de teste funcional;</a:t>
            </a:r>
            <a:br>
              <a:rPr lang="en" sz="1400">
                <a:solidFill>
                  <a:srgbClr val="000000"/>
                </a:solidFill>
              </a:rPr>
            </a:br>
          </a:p>
          <a:p>
            <a:pPr indent="-317500" lvl="0" marL="457200" rtl="0" algn="just">
              <a:spcBef>
                <a:spcPts val="0"/>
              </a:spcBef>
              <a:buClr>
                <a:srgbClr val="000000"/>
              </a:buClr>
              <a:buSzPct val="100000"/>
            </a:pPr>
            <a:r>
              <a:rPr lang="en" sz="1400">
                <a:solidFill>
                  <a:srgbClr val="000000"/>
                </a:solidFill>
              </a:rPr>
              <a:t>Estudando formas de componentização de software;</a:t>
            </a:r>
            <a:br>
              <a:rPr lang="en" sz="1400">
                <a:solidFill>
                  <a:srgbClr val="000000"/>
                </a:solidFill>
              </a:rPr>
            </a:br>
          </a:p>
          <a:p>
            <a:pPr indent="-317500" lvl="0" marL="457200" rtl="0" algn="just">
              <a:spcBef>
                <a:spcPts val="0"/>
              </a:spcBef>
              <a:buClr>
                <a:srgbClr val="000000"/>
              </a:buClr>
              <a:buSzPct val="100000"/>
            </a:pPr>
            <a:r>
              <a:rPr lang="en" sz="1400">
                <a:solidFill>
                  <a:srgbClr val="000000"/>
                </a:solidFill>
              </a:rPr>
              <a:t>Concluindo o desenvolvimento das bibliotecas de XMI, UML e JSON;</a:t>
            </a:r>
            <a:br>
              <a:rPr lang="en" sz="1400">
                <a:solidFill>
                  <a:srgbClr val="000000"/>
                </a:solidFill>
              </a:rPr>
            </a:br>
          </a:p>
          <a:p>
            <a:pPr indent="-317500" lvl="0" marL="457200" rtl="0" algn="just">
              <a:spcBef>
                <a:spcPts val="0"/>
              </a:spcBef>
              <a:buClr>
                <a:srgbClr val="000000"/>
              </a:buClr>
              <a:buSzPct val="100000"/>
            </a:pPr>
            <a:r>
              <a:rPr lang="en" sz="1400">
                <a:solidFill>
                  <a:srgbClr val="000000"/>
                </a:solidFill>
              </a:rPr>
              <a:t>Estudo de modelos formais para a geração de sequências de teste.</a:t>
            </a:r>
            <a:br>
              <a:rPr lang="en" sz="1400">
                <a:solidFill>
                  <a:srgbClr val="000000"/>
                </a:solidFill>
              </a:rPr>
            </a:br>
          </a:p>
        </p:txBody>
      </p:sp>
      <p:sp>
        <p:nvSpPr>
          <p:cNvPr id="95" name="Shape 95"/>
          <p:cNvSpPr/>
          <p:nvPr/>
        </p:nvSpPr>
        <p:spPr>
          <a:xfrm>
            <a:off x="6081375" y="1704275"/>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6081375" y="2698475"/>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6081375" y="3447850"/>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cxnSp>
        <p:nvCxnSpPr>
          <p:cNvPr id="98" name="Shape 98"/>
          <p:cNvCxnSpPr/>
          <p:nvPr/>
        </p:nvCxnSpPr>
        <p:spPr>
          <a:xfrm>
            <a:off x="4597575" y="2290525"/>
            <a:ext cx="3300" cy="770400"/>
          </a:xfrm>
          <a:prstGeom prst="straightConnector1">
            <a:avLst/>
          </a:prstGeom>
          <a:noFill/>
          <a:ln cap="flat" cmpd="sng" w="9525">
            <a:solidFill>
              <a:schemeClr val="dk2"/>
            </a:solidFill>
            <a:prstDash val="solid"/>
            <a:round/>
            <a:headEnd len="lg" w="lg" type="none"/>
            <a:tailEnd len="lg" w="lg" type="none"/>
          </a:ln>
        </p:spPr>
      </p:cxnSp>
      <p:sp>
        <p:nvSpPr>
          <p:cNvPr id="99" name="Shape 99"/>
          <p:cNvSpPr txBox="1"/>
          <p:nvPr/>
        </p:nvSpPr>
        <p:spPr>
          <a:xfrm>
            <a:off x="3776875" y="1563400"/>
            <a:ext cx="1555800" cy="455400"/>
          </a:xfrm>
          <a:prstGeom prst="rect">
            <a:avLst/>
          </a:prstGeom>
          <a:noFill/>
          <a:ln>
            <a:noFill/>
          </a:ln>
        </p:spPr>
        <p:txBody>
          <a:bodyPr anchorCtr="0" anchor="t" bIns="91425" lIns="91425" rIns="91425" tIns="91425">
            <a:noAutofit/>
          </a:bodyPr>
          <a:lstStyle/>
          <a:p>
            <a:pPr lvl="0" rtl="0" algn="ctr">
              <a:spcBef>
                <a:spcPts val="0"/>
              </a:spcBef>
              <a:buNone/>
            </a:pPr>
            <a:r>
              <a:rPr lang="en" sz="1300"/>
              <a:t>Serialização</a:t>
            </a:r>
          </a:p>
          <a:p>
            <a:pPr lvl="0" rtl="0" algn="ctr">
              <a:spcBef>
                <a:spcPts val="0"/>
              </a:spcBef>
              <a:buNone/>
            </a:pPr>
            <a:r>
              <a:rPr lang="en" sz="1300"/>
              <a:t>Com JSON</a:t>
            </a:r>
            <a:br>
              <a:rPr lang="en" sz="1300"/>
            </a:br>
            <a:r>
              <a:rPr lang="en" sz="1300">
                <a:solidFill>
                  <a:schemeClr val="dk1"/>
                </a:solidFill>
              </a:rPr>
              <a:t>(</a:t>
            </a:r>
            <a:r>
              <a:rPr lang="en" sz="1000">
                <a:solidFill>
                  <a:schemeClr val="dk1"/>
                </a:solidFill>
              </a:rPr>
              <a:t>Setembro</a:t>
            </a:r>
            <a:r>
              <a:rPr lang="en" sz="1300">
                <a:solidFill>
                  <a:schemeClr val="dk1"/>
                </a:solidFill>
              </a:rPr>
              <a:t>-</a:t>
            </a:r>
            <a:r>
              <a:rPr lang="en" sz="1000">
                <a:solidFill>
                  <a:schemeClr val="dk1"/>
                </a:solidFill>
              </a:rPr>
              <a:t>Dezembro</a:t>
            </a:r>
            <a:r>
              <a:rPr lang="en" sz="1300">
                <a:solidFill>
                  <a:schemeClr val="dk1"/>
                </a:solidFill>
              </a:rPr>
              <a:t>)</a:t>
            </a:r>
          </a:p>
        </p:txBody>
      </p:sp>
      <p:sp>
        <p:nvSpPr>
          <p:cNvPr id="100" name="Shape 100"/>
          <p:cNvSpPr/>
          <p:nvPr/>
        </p:nvSpPr>
        <p:spPr>
          <a:xfrm>
            <a:off x="6081375" y="4427025"/>
            <a:ext cx="115800" cy="117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cxnSp>
        <p:nvCxnSpPr>
          <p:cNvPr id="101" name="Shape 101"/>
          <p:cNvCxnSpPr/>
          <p:nvPr/>
        </p:nvCxnSpPr>
        <p:spPr>
          <a:xfrm>
            <a:off x="665850" y="3061050"/>
            <a:ext cx="3300" cy="770400"/>
          </a:xfrm>
          <a:prstGeom prst="straightConnector1">
            <a:avLst/>
          </a:prstGeom>
          <a:noFill/>
          <a:ln cap="flat" cmpd="sng" w="9525">
            <a:solidFill>
              <a:schemeClr val="dk2"/>
            </a:solidFill>
            <a:prstDash val="solid"/>
            <a:round/>
            <a:headEnd len="lg" w="lg" type="none"/>
            <a:tailEnd len="lg" w="lg" type="none"/>
          </a:ln>
        </p:spPr>
      </p:cxnSp>
      <p:cxnSp>
        <p:nvCxnSpPr>
          <p:cNvPr id="102" name="Shape 102"/>
          <p:cNvCxnSpPr>
            <a:stCxn id="95" idx="1"/>
            <a:endCxn id="93" idx="3"/>
          </p:cNvCxnSpPr>
          <p:nvPr/>
        </p:nvCxnSpPr>
        <p:spPr>
          <a:xfrm flipH="1">
            <a:off x="5773575" y="1763225"/>
            <a:ext cx="307800" cy="1297800"/>
          </a:xfrm>
          <a:prstGeom prst="straightConnector1">
            <a:avLst/>
          </a:prstGeom>
          <a:noFill/>
          <a:ln cap="flat" cmpd="sng" w="9525">
            <a:solidFill>
              <a:schemeClr val="dk2"/>
            </a:solidFill>
            <a:prstDash val="solid"/>
            <a:round/>
            <a:headEnd len="lg" w="lg" type="none"/>
            <a:tailEnd len="lg" w="lg" type="none"/>
          </a:ln>
        </p:spPr>
      </p:cxnSp>
      <p:cxnSp>
        <p:nvCxnSpPr>
          <p:cNvPr id="103" name="Shape 103"/>
          <p:cNvCxnSpPr>
            <a:stCxn id="93" idx="3"/>
            <a:endCxn id="100" idx="1"/>
          </p:cNvCxnSpPr>
          <p:nvPr/>
        </p:nvCxnSpPr>
        <p:spPr>
          <a:xfrm>
            <a:off x="5773450" y="3061050"/>
            <a:ext cx="307800" cy="1425000"/>
          </a:xfrm>
          <a:prstGeom prst="straightConnector1">
            <a:avLst/>
          </a:prstGeom>
          <a:noFill/>
          <a:ln cap="flat" cmpd="sng" w="9525">
            <a:solidFill>
              <a:schemeClr val="dk2"/>
            </a:solidFill>
            <a:prstDash val="solid"/>
            <a:round/>
            <a:headEnd len="lg" w="lg" type="none"/>
            <a:tailEnd len="lg" w="lg" type="none"/>
          </a:ln>
        </p:spPr>
      </p:cxnSp>
      <p:cxnSp>
        <p:nvCxnSpPr>
          <p:cNvPr id="104" name="Shape 104"/>
          <p:cNvCxnSpPr>
            <a:stCxn id="93" idx="3"/>
            <a:endCxn id="97" idx="1"/>
          </p:cNvCxnSpPr>
          <p:nvPr/>
        </p:nvCxnSpPr>
        <p:spPr>
          <a:xfrm>
            <a:off x="5773450" y="3061050"/>
            <a:ext cx="307800" cy="445800"/>
          </a:xfrm>
          <a:prstGeom prst="straightConnector1">
            <a:avLst/>
          </a:prstGeom>
          <a:noFill/>
          <a:ln cap="flat" cmpd="sng" w="9525">
            <a:solidFill>
              <a:schemeClr val="dk2"/>
            </a:solidFill>
            <a:prstDash val="solid"/>
            <a:round/>
            <a:headEnd len="lg" w="lg" type="none"/>
            <a:tailEnd len="lg" w="lg" type="none"/>
          </a:ln>
        </p:spPr>
      </p:cxnSp>
      <p:cxnSp>
        <p:nvCxnSpPr>
          <p:cNvPr id="105" name="Shape 105"/>
          <p:cNvCxnSpPr>
            <a:stCxn id="93" idx="3"/>
            <a:endCxn id="96" idx="1"/>
          </p:cNvCxnSpPr>
          <p:nvPr/>
        </p:nvCxnSpPr>
        <p:spPr>
          <a:xfrm flipH="1" rot="10800000">
            <a:off x="5773450" y="2757450"/>
            <a:ext cx="307800" cy="303600"/>
          </a:xfrm>
          <a:prstGeom prst="straightConnector1">
            <a:avLst/>
          </a:prstGeom>
          <a:noFill/>
          <a:ln cap="flat" cmpd="sng" w="9525">
            <a:solidFill>
              <a:schemeClr val="dk2"/>
            </a:solidFill>
            <a:prstDash val="solid"/>
            <a:round/>
            <a:headEnd len="lg" w="lg" type="none"/>
            <a:tailEnd len="lg" w="lg" type="none"/>
          </a:ln>
        </p:spPr>
      </p:cxnSp>
      <p:sp>
        <p:nvSpPr>
          <p:cNvPr id="106" name="Shape 106"/>
          <p:cNvSpPr txBox="1"/>
          <p:nvPr/>
        </p:nvSpPr>
        <p:spPr>
          <a:xfrm>
            <a:off x="5991325" y="1366775"/>
            <a:ext cx="3000000" cy="228300"/>
          </a:xfrm>
          <a:prstGeom prst="rect">
            <a:avLst/>
          </a:prstGeom>
          <a:noFill/>
          <a:ln>
            <a:noFill/>
          </a:ln>
        </p:spPr>
        <p:txBody>
          <a:bodyPr anchorCtr="0" anchor="ctr" bIns="91425" lIns="91425" rIns="91425" tIns="91425">
            <a:noAutofit/>
          </a:bodyPr>
          <a:lstStyle/>
          <a:p>
            <a:pPr lvl="0" rtl="0" algn="ctr">
              <a:spcBef>
                <a:spcPts val="0"/>
              </a:spcBef>
              <a:buNone/>
            </a:pPr>
            <a:r>
              <a:rPr lang="en" sz="1300">
                <a:solidFill>
                  <a:schemeClr val="dk1"/>
                </a:solidFill>
              </a:rPr>
              <a:t>(</a:t>
            </a:r>
            <a:r>
              <a:rPr lang="en" sz="1000">
                <a:solidFill>
                  <a:schemeClr val="dk1"/>
                </a:solidFill>
              </a:rPr>
              <a:t>Dezembro</a:t>
            </a:r>
            <a:r>
              <a:rPr lang="en" sz="1300">
                <a:solidFill>
                  <a:schemeClr val="dk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MBT - Model-based Testing</a:t>
            </a:r>
          </a:p>
        </p:txBody>
      </p:sp>
      <p:sp>
        <p:nvSpPr>
          <p:cNvPr id="113" name="Shape 113"/>
          <p:cNvSpPr txBox="1"/>
          <p:nvPr>
            <p:ph idx="1" type="body"/>
          </p:nvPr>
        </p:nvSpPr>
        <p:spPr>
          <a:xfrm>
            <a:off x="311700" y="1152475"/>
            <a:ext cx="8520600" cy="38283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Resumo</a:t>
            </a:r>
          </a:p>
          <a:p>
            <a:pPr indent="457200" lvl="0" rtl="0" algn="just">
              <a:spcBef>
                <a:spcPts val="0"/>
              </a:spcBef>
              <a:buNone/>
            </a:pPr>
            <a:r>
              <a:rPr lang="en">
                <a:solidFill>
                  <a:srgbClr val="000000"/>
                </a:solidFill>
              </a:rPr>
              <a:t>É uma técnica de teste que utiliza das informações dos modelos de sistema para gerar artefatos de teste. Existem diversas vantagens associadas à adoção de MBT, onde as mais importantes são redução de intervenção humana (erro) e custo de projeto de teste.</a:t>
            </a:r>
          </a:p>
          <a:p>
            <a:pPr lvl="0" rtl="0">
              <a:spcBef>
                <a:spcPts val="0"/>
              </a:spcBef>
              <a:buNone/>
            </a:pPr>
            <a:r>
              <a:rPr b="1" lang="en">
                <a:solidFill>
                  <a:schemeClr val="dk1"/>
                </a:solidFill>
              </a:rPr>
              <a:t> No contexto do projeto</a:t>
            </a:r>
          </a:p>
          <a:p>
            <a:pPr indent="0" lvl="0" marL="0" rtl="0" algn="just">
              <a:spcBef>
                <a:spcPts val="0"/>
              </a:spcBef>
              <a:buNone/>
            </a:pPr>
            <a:r>
              <a:rPr lang="en">
                <a:solidFill>
                  <a:srgbClr val="000000"/>
                </a:solidFill>
              </a:rPr>
              <a:t>	A aplicação desta técnica será automatizada pelo ambiente que está sendo desenvolvido no projeto. Trabalhos anteriores já realizaram a automação parcial desta técnica, porém ainda não encontramos implementações que executem o processo de MBT do início ao fim, para teste funcional no domínio web.</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19" name="Shape 11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UML - Unified Modeling Language</a:t>
            </a:r>
          </a:p>
        </p:txBody>
      </p:sp>
      <p:sp>
        <p:nvSpPr>
          <p:cNvPr id="120" name="Shape 120"/>
          <p:cNvSpPr txBox="1"/>
          <p:nvPr>
            <p:ph idx="1" type="body"/>
          </p:nvPr>
        </p:nvSpPr>
        <p:spPr>
          <a:xfrm>
            <a:off x="311700" y="1152475"/>
            <a:ext cx="8520600" cy="39054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Resumo</a:t>
            </a:r>
          </a:p>
          <a:p>
            <a:pPr indent="457200" lvl="0" rtl="0" algn="just">
              <a:spcBef>
                <a:spcPts val="0"/>
              </a:spcBef>
              <a:buNone/>
            </a:pPr>
            <a:r>
              <a:rPr lang="en">
                <a:solidFill>
                  <a:srgbClr val="000000"/>
                </a:solidFill>
              </a:rPr>
              <a:t>UML é padrão de mercado para o projeto e modelagem de software orientado a objetos. Atualmente a UML suporta a modelagem de software através de 13 diagramas, representando os mais variados aspectos de software.</a:t>
            </a:r>
            <a:br>
              <a:rPr lang="en">
                <a:solidFill>
                  <a:srgbClr val="000000"/>
                </a:solidFill>
              </a:rPr>
            </a:br>
            <a:br>
              <a:rPr lang="en">
                <a:solidFill>
                  <a:srgbClr val="000000"/>
                </a:solidFill>
              </a:rPr>
            </a:br>
            <a:r>
              <a:rPr b="1" lang="en">
                <a:solidFill>
                  <a:schemeClr val="dk1"/>
                </a:solidFill>
              </a:rPr>
              <a:t>No contexto do projeto</a:t>
            </a:r>
          </a:p>
          <a:p>
            <a:pPr indent="457200" lvl="0" rtl="0" algn="just">
              <a:spcBef>
                <a:spcPts val="0"/>
              </a:spcBef>
              <a:buNone/>
            </a:pPr>
            <a:r>
              <a:rPr lang="en">
                <a:solidFill>
                  <a:srgbClr val="000000"/>
                </a:solidFill>
              </a:rPr>
              <a:t>Utilizaremos UML (codificado em formato XMI), como uma das entradas para o ambiente que estamos desenvolvendo. Além de conter informações de estrutura e comportamento de software, estes modelos também irão possuir informações de teste funcional. Construímos uma biblioteca de classes para os diagramas de Caso de Uso e de Atividades da UML.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XMI - XML Metadata Interchange</a:t>
            </a:r>
          </a:p>
        </p:txBody>
      </p:sp>
      <p:sp>
        <p:nvSpPr>
          <p:cNvPr id="127" name="Shape 127"/>
          <p:cNvSpPr txBox="1"/>
          <p:nvPr>
            <p:ph idx="1" type="body"/>
          </p:nvPr>
        </p:nvSpPr>
        <p:spPr>
          <a:xfrm>
            <a:off x="311700" y="1165600"/>
            <a:ext cx="8619900" cy="3712800"/>
          </a:xfrm>
          <a:prstGeom prst="rect">
            <a:avLst/>
          </a:prstGeom>
        </p:spPr>
        <p:txBody>
          <a:bodyPr anchorCtr="0" anchor="t" bIns="91425" lIns="91425" rIns="91425" tIns="91425">
            <a:noAutofit/>
          </a:bodyPr>
          <a:lstStyle/>
          <a:p>
            <a:pPr lvl="0" algn="just">
              <a:spcBef>
                <a:spcPts val="0"/>
              </a:spcBef>
              <a:buNone/>
            </a:pPr>
            <a:r>
              <a:rPr b="1" lang="en">
                <a:solidFill>
                  <a:srgbClr val="000000"/>
                </a:solidFill>
              </a:rPr>
              <a:t>Resumo</a:t>
            </a:r>
          </a:p>
          <a:p>
            <a:pPr indent="457200" lvl="0" rtl="0" algn="just">
              <a:spcBef>
                <a:spcPts val="0"/>
              </a:spcBef>
              <a:buNone/>
            </a:pPr>
            <a:r>
              <a:rPr lang="en">
                <a:solidFill>
                  <a:srgbClr val="000000"/>
                </a:solidFill>
              </a:rPr>
              <a:t>É uma especificação XML, que tem como objetivo a representação de diagramas UML na forma textual. Muito utilizado por ferramentas de modelagem (Astah, ArgoUML, IBM Rational Rose) para o armazenamento e transferência de modelos de software.</a:t>
            </a:r>
          </a:p>
          <a:p>
            <a:pPr indent="0" lvl="0" marL="0" rtl="0">
              <a:spcBef>
                <a:spcPts val="0"/>
              </a:spcBef>
              <a:buNone/>
            </a:pPr>
            <a:r>
              <a:rPr b="1" lang="en">
                <a:solidFill>
                  <a:srgbClr val="000000"/>
                </a:solidFill>
              </a:rPr>
              <a:t>No contexto do projeto</a:t>
            </a:r>
          </a:p>
          <a:p>
            <a:pPr indent="0" lvl="0" marL="0" rtl="0" algn="just">
              <a:spcBef>
                <a:spcPts val="0"/>
              </a:spcBef>
              <a:buNone/>
            </a:pPr>
            <a:r>
              <a:rPr lang="en">
                <a:solidFill>
                  <a:srgbClr val="000000"/>
                </a:solidFill>
              </a:rPr>
              <a:t>	As informações de teste serão inseridas nos modelos utilizando ferramentas de modelagem. Assim, nosso ambiente fica responsável apenas pela extração dos dados de teste dos arquivos provenientes destas ferramentas. Desenvolvemos um protótipo de parser para o formato de XMI utilizado pela ferramenta Astah.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33" name="Shape 13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JSON - Javascript Object Notation</a:t>
            </a:r>
          </a:p>
        </p:txBody>
      </p:sp>
      <p:sp>
        <p:nvSpPr>
          <p:cNvPr id="134" name="Shape 134"/>
          <p:cNvSpPr txBox="1"/>
          <p:nvPr>
            <p:ph idx="1" type="body"/>
          </p:nvPr>
        </p:nvSpPr>
        <p:spPr>
          <a:xfrm>
            <a:off x="311700" y="1152475"/>
            <a:ext cx="8520600" cy="3828300"/>
          </a:xfrm>
          <a:prstGeom prst="rect">
            <a:avLst/>
          </a:prstGeom>
        </p:spPr>
        <p:txBody>
          <a:bodyPr anchorCtr="0" anchor="t" bIns="91425" lIns="91425" rIns="91425" tIns="91425">
            <a:noAutofit/>
          </a:bodyPr>
          <a:lstStyle/>
          <a:p>
            <a:pPr lvl="0" rtl="0">
              <a:spcBef>
                <a:spcPts val="0"/>
              </a:spcBef>
              <a:buNone/>
            </a:pPr>
            <a:r>
              <a:rPr b="1" lang="en">
                <a:solidFill>
                  <a:srgbClr val="000000"/>
                </a:solidFill>
              </a:rPr>
              <a:t>Resumo</a:t>
            </a:r>
          </a:p>
          <a:p>
            <a:pPr indent="457200" lvl="0" rtl="0" algn="just">
              <a:spcBef>
                <a:spcPts val="0"/>
              </a:spcBef>
              <a:buNone/>
            </a:pPr>
            <a:r>
              <a:rPr lang="en">
                <a:solidFill>
                  <a:srgbClr val="000000"/>
                </a:solidFill>
              </a:rPr>
              <a:t>Assim como o XMI, o formato JSON permite o armazenamento e a troca de informações em formato textual. Entretanto, sua notação é menos densa, permitindo trabalhar com volumes menores de dados para os mesmos modelos, se comparado com XMI.</a:t>
            </a:r>
          </a:p>
          <a:p>
            <a:pPr lvl="0" rtl="0">
              <a:spcBef>
                <a:spcPts val="0"/>
              </a:spcBef>
              <a:buClr>
                <a:schemeClr val="dk1"/>
              </a:buClr>
              <a:buSzPct val="61111"/>
              <a:buFont typeface="Arial"/>
              <a:buNone/>
            </a:pPr>
            <a:r>
              <a:rPr b="1" lang="en">
                <a:solidFill>
                  <a:schemeClr val="dk1"/>
                </a:solidFill>
              </a:rPr>
              <a:t>No contexto do projeto</a:t>
            </a:r>
          </a:p>
          <a:p>
            <a:pPr indent="0" lvl="0" marL="0" rtl="0" algn="just">
              <a:spcBef>
                <a:spcPts val="0"/>
              </a:spcBef>
              <a:buNone/>
            </a:pPr>
            <a:r>
              <a:rPr lang="en">
                <a:solidFill>
                  <a:srgbClr val="000000"/>
                </a:solidFill>
              </a:rPr>
              <a:t>	Utilizaremos JSON como padrão de serialização para as classes da biblioteca de UML que está sendo desenvolvida. A serialização será utilizada na comunicação interna dos componentes do ambiente, visando tornar acessível a criação de plug-ins pela comunidade.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p:nvPr/>
        </p:nvSpPr>
        <p:spPr>
          <a:xfrm>
            <a:off x="0" y="412925"/>
            <a:ext cx="9144000" cy="636900"/>
          </a:xfrm>
          <a:prstGeom prst="rect">
            <a:avLst/>
          </a:prstGeom>
          <a:solidFill>
            <a:srgbClr val="660000"/>
          </a:solidFill>
          <a:ln>
            <a:noFill/>
          </a:ln>
        </p:spPr>
        <p:txBody>
          <a:bodyPr anchorCtr="0" anchor="ctr" bIns="91425" lIns="91425" rIns="91425" tIns="91425">
            <a:noAutofit/>
          </a:bodyPr>
          <a:lstStyle/>
          <a:p>
            <a:pPr lvl="0">
              <a:spcBef>
                <a:spcPts val="0"/>
              </a:spcBef>
              <a:buNone/>
            </a:pPr>
            <a:r>
              <a:t/>
            </a:r>
            <a:endParaRPr/>
          </a:p>
        </p:txBody>
      </p:sp>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rPr>
              <a:t>Roadmap</a:t>
            </a:r>
          </a:p>
        </p:txBody>
      </p:sp>
      <p:sp>
        <p:nvSpPr>
          <p:cNvPr id="141" name="Shape 141"/>
          <p:cNvSpPr txBox="1"/>
          <p:nvPr>
            <p:ph idx="1" type="body"/>
          </p:nvPr>
        </p:nvSpPr>
        <p:spPr>
          <a:xfrm>
            <a:off x="311700" y="1049825"/>
            <a:ext cx="8696700" cy="3828300"/>
          </a:xfrm>
          <a:prstGeom prst="rect">
            <a:avLst/>
          </a:prstGeom>
        </p:spPr>
        <p:txBody>
          <a:bodyPr anchorCtr="0" anchor="t" bIns="91425" lIns="91425" rIns="91425" tIns="91425">
            <a:noAutofit/>
          </a:bodyPr>
          <a:lstStyle/>
          <a:p>
            <a:pPr lvl="0" rtl="0" algn="just">
              <a:spcBef>
                <a:spcPts val="0"/>
              </a:spcBef>
              <a:buNone/>
            </a:pPr>
            <a:r>
              <a:rPr b="1" lang="en">
                <a:solidFill>
                  <a:srgbClr val="000000"/>
                </a:solidFill>
              </a:rPr>
              <a:t>Até esta semana </a:t>
            </a:r>
          </a:p>
          <a:p>
            <a:pPr indent="457200" lvl="0" rtl="0" algn="just">
              <a:spcBef>
                <a:spcPts val="0"/>
              </a:spcBef>
              <a:buNone/>
            </a:pPr>
            <a:r>
              <a:rPr lang="en">
                <a:solidFill>
                  <a:srgbClr val="000000"/>
                </a:solidFill>
              </a:rPr>
              <a:t>Possuímos um parser para o padrão XMI que instancia em memória modelos da UML, utilizando uma biblioteca também criada pela equipe do projeto. Estudamos a abordagem MBT independente de ferramenta e agora estamos estamos complementando o estudo através do estudo de ferramentas de teste funcional. </a:t>
            </a:r>
          </a:p>
          <a:p>
            <a:pPr indent="0" lvl="0" marL="0" rtl="0">
              <a:spcBef>
                <a:spcPts val="0"/>
              </a:spcBef>
              <a:buNone/>
            </a:pPr>
            <a:r>
              <a:rPr b="1" lang="en">
                <a:solidFill>
                  <a:srgbClr val="000000"/>
                </a:solidFill>
              </a:rPr>
              <a:t>Próxima semana</a:t>
            </a:r>
          </a:p>
          <a:p>
            <a:pPr indent="0" lvl="0" marL="0" rtl="0" algn="just">
              <a:spcBef>
                <a:spcPts val="0"/>
              </a:spcBef>
              <a:buNone/>
            </a:pPr>
            <a:r>
              <a:rPr lang="en">
                <a:solidFill>
                  <a:srgbClr val="000000"/>
                </a:solidFill>
              </a:rPr>
              <a:t>	Planejaremos um estudo sistemático sobre ferramentas de teste funcional, com o objetivo de viabilizar a construção de um modelo de dados único para teste funcional. Este modelo deve conter todas as informações de teste funcional.</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