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 sz="1100"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97667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430800" y="2802025"/>
            <a:ext cx="8282400" cy="173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Lucas </a:t>
            </a:r>
            <a:r>
              <a:rPr lang="en" sz="2400"/>
              <a:t>Corrêa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eslucascorrea@gmail.com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Yury Alencar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yuralencar19@gmail.com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Lógica.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90875" y="1348850"/>
            <a:ext cx="3538500" cy="3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Verificar;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Funcionalidades.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Elaboração do interior;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Classes e Objetos;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Relacionamentos;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Informações transferidas;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Representação.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Estrutura estática;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/>
              <a:t>Diagrama de Classe e Objeto.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Modelamento dinâmico.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Diagrama de sequência;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Diagrama de Estado;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Diagrama de Colaboração;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Diagrama de Atividade.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025" y="1348850"/>
            <a:ext cx="49960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de componentes.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5"/>
            <a:ext cx="3874500" cy="18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Relacionada;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Componentes;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/>
              <a:t>Diagramas.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Visualização;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Fácil;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Entendimento.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Implementação.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0" y="1489825"/>
            <a:ext cx="4642299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de concorrência.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489825"/>
            <a:ext cx="38037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Relacionada;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Processos;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Processadores.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Gerenciamento;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Verificação.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Processos.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Segundo Plano.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Exemplificado.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Diagramas dinâmicos;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Diagrama de sequência;</a:t>
            </a:r>
          </a:p>
          <a:p>
            <a:pPr indent="-304800" lvl="2" marL="1371600" rtl="0">
              <a:spcBef>
                <a:spcPts val="0"/>
              </a:spcBef>
              <a:buSzPct val="100000"/>
              <a:buFont typeface="Roboto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Diagrama de colaboração;</a:t>
            </a:r>
          </a:p>
          <a:p>
            <a:pPr indent="-304800" lvl="2" marL="1371600" rtl="0">
              <a:spcBef>
                <a:spcPts val="0"/>
              </a:spcBef>
              <a:buSzPct val="100000"/>
              <a:buFont typeface="Roboto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Diagrama de estados.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1200"/>
              <a:t>Diagramas de Implementação.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Componentes e execução.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0" y="1489825"/>
            <a:ext cx="4642299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de organização.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599050"/>
            <a:ext cx="3750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Representada;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Diagrama de Execução.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Organização.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Física dos sistemas.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Computadores;</a:t>
            </a:r>
          </a:p>
          <a:p>
            <a:pPr indent="-298450" lvl="2" marL="1371600" rtl="0">
              <a:spcBef>
                <a:spcPts val="0"/>
              </a:spcBef>
              <a:buSzPct val="1000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Periféricos.</a:t>
            </a:r>
          </a:p>
          <a:p>
            <a:pPr indent="-298450" lvl="3" marL="18288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1100"/>
              <a:t>Conectados.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Etapa realizada: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Integradores;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Desenvolvedores;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Testadores.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0" y="1489825"/>
            <a:ext cx="4642299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680301" y="97667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UML - </a:t>
            </a:r>
            <a:r>
              <a:rPr lang="en"/>
              <a:t>Casos de uso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430800" y="2802025"/>
            <a:ext cx="8282400" cy="173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Lucas Corrêa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eslucascorrea@gmail.com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Yury Alencar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yuralencar19@gmail.com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87900" y="4798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- Casos de Uso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87900" y="1489825"/>
            <a:ext cx="37155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Documentar: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O que o Sistema Faz;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Descrevendo: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Principais Funções;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Relação (Função x Usuário);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Representa: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O que o Sistema faz;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Como o Sistema faz;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875" y="1165950"/>
            <a:ext cx="5190283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- Casos de Uso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44200" y="1464424"/>
            <a:ext cx="8368200" cy="200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Elementos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Atores;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Casos de Uso;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Relação entre elementos: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Associação entre atores e casos de uso;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Generalização entre atores;</a:t>
            </a:r>
          </a:p>
          <a:p>
            <a:pPr indent="-228600" lvl="2" marL="1371600">
              <a:spcBef>
                <a:spcPts val="0"/>
              </a:spcBef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Gerenalização, extends e includes.</a:t>
            </a:r>
          </a:p>
        </p:txBody>
      </p:sp>
      <p:pic>
        <p:nvPicPr>
          <p:cNvPr descr="Tudo sobre UML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" y="3222200"/>
            <a:ext cx="8978900" cy="18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- Casos de Uso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87900" y="1370725"/>
            <a:ext cx="3688800" cy="351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Relação entre casos de uso: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Includ</a:t>
            </a:r>
            <a:r>
              <a:rPr lang="en"/>
              <a:t>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Inclusão.</a:t>
            </a:r>
          </a:p>
          <a:p>
            <a:pPr indent="-298450" lvl="3" marL="1828800" rtl="0">
              <a:spcBef>
                <a:spcPts val="0"/>
              </a:spcBef>
              <a:buSzPct val="100000"/>
              <a:buFont typeface="Roboto"/>
            </a:pPr>
            <a:r>
              <a:rPr lang="en" sz="1100"/>
              <a:t>Sempre ocorre a execução.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Extend</a:t>
            </a:r>
            <a:r>
              <a:rPr lang="en"/>
              <a:t>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Extensão.</a:t>
            </a:r>
          </a:p>
          <a:p>
            <a:pPr indent="-298450" lvl="3" marL="1828800" rtl="0">
              <a:spcBef>
                <a:spcPts val="0"/>
              </a:spcBef>
              <a:buSzPct val="100000"/>
              <a:buFont typeface="Roboto"/>
            </a:pPr>
            <a:r>
              <a:rPr lang="en" sz="1100"/>
              <a:t>Nem sempre ocorre a execução.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Generalization.</a:t>
            </a:r>
          </a:p>
          <a:p>
            <a:pPr indent="-304800" lvl="2" marL="1371600" rtl="0">
              <a:spcBef>
                <a:spcPts val="0"/>
              </a:spcBef>
              <a:buSzPct val="100000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Generalização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indent="-298450" lvl="3" marL="1828800" rtl="0">
              <a:spcBef>
                <a:spcPts val="0"/>
              </a:spcBef>
              <a:buSzPct val="100000"/>
              <a:buFont typeface="Roboto"/>
            </a:pPr>
            <a:r>
              <a:rPr lang="en" sz="1100"/>
              <a:t>Engloba o outro caso de uso;</a:t>
            </a:r>
          </a:p>
          <a:p>
            <a:pPr indent="-298450" lvl="3" marL="1828800" rtl="0">
              <a:spcBef>
                <a:spcPts val="0"/>
              </a:spcBef>
              <a:buSzPct val="100000"/>
            </a:pPr>
            <a:r>
              <a:rPr lang="en" sz="1100"/>
              <a:t>Reúso;</a:t>
            </a:r>
          </a:p>
          <a:p>
            <a:pPr indent="-298450" lvl="3" marL="1828800" rtl="0">
              <a:spcBef>
                <a:spcPts val="0"/>
              </a:spcBef>
              <a:buSzPct val="100000"/>
            </a:pPr>
            <a:r>
              <a:rPr lang="en" sz="1100"/>
              <a:t>Faz parte de outras áreas do software.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st-caso-de-uso-include-extend-generalization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99" y="1370725"/>
            <a:ext cx="4767975" cy="306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1680301" y="97667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Parser - XMI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430800" y="3245250"/>
            <a:ext cx="8282400" cy="173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Yury Alencar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yuralencar19@gmail.com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Parser XMI - Passos.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87900" y="1489825"/>
            <a:ext cx="3385800" cy="345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Importação;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Documento XMI;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Carregar na memória;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Dados UML.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Classe responsável;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Nome do arquivo;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Listas internas;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Diagramas;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Classes.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Busca.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Padrões (XMI);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Busca (Parser).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775" y="1489812"/>
            <a:ext cx="4671275" cy="27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(Unified Modeling Language)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5"/>
            <a:ext cx="42081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Sistematizar;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Modelagem.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Representar;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Modelos.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Visualização;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Complexidade;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Documento de requisitos;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Semântica;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Independente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Orientada a objetos.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125" y="1489825"/>
            <a:ext cx="37338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Parser XMI - Passos.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87900" y="1181025"/>
            <a:ext cx="3915300" cy="37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Diagrama UML;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ID;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Nome.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Elementos;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Muitos;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Lista;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Duplicação.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Contradição.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Associações;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Lista;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Entre elementos de outros diagramas.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Inconsistência.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Remoção.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300" y="1617262"/>
            <a:ext cx="4909499" cy="29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Parser XMI - Passos.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87900" y="1489825"/>
            <a:ext cx="36594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Elementos UML;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Classe Genérica;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ID;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Não se repetem.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Label;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Podem se repetir.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Construção;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Getter.</a:t>
            </a:r>
          </a:p>
          <a:p>
            <a:pPr indent="-228600" lvl="2" marL="1371600">
              <a:spcBef>
                <a:spcPts val="0"/>
              </a:spcBef>
              <a:buChar char="■"/>
            </a:pPr>
            <a:r>
              <a:rPr lang="en"/>
              <a:t>Ambas informações.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300" y="1617262"/>
            <a:ext cx="4909499" cy="29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Parser XMI - Passos.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87900" y="1489825"/>
            <a:ext cx="41094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Associações UML;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Classe Genérica;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Relação;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2 Elementos.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ID;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Rótulo;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Facultativo.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Getter.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Ambos elementos;</a:t>
            </a:r>
          </a:p>
          <a:p>
            <a:pPr indent="-228600" lvl="2" marL="1371600">
              <a:spcBef>
                <a:spcPts val="0"/>
              </a:spcBef>
              <a:buClr>
                <a:srgbClr val="FFFF00"/>
              </a:buClr>
              <a:buChar char="■"/>
            </a:pPr>
            <a:r>
              <a:rPr lang="en">
                <a:solidFill>
                  <a:srgbClr val="FFFF00"/>
                </a:solidFill>
              </a:rPr>
              <a:t>SOMENTE ASSOCIAÇÃO.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900" y="1489825"/>
            <a:ext cx="40576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1680301" y="97667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Obrigado!</a:t>
            </a: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379250" y="3307100"/>
            <a:ext cx="8282400" cy="173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Yury Alencar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yuralencar19@gmail.com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16" name="Shape 216"/>
          <p:cNvSpPr txBox="1"/>
          <p:nvPr/>
        </p:nvSpPr>
        <p:spPr>
          <a:xfrm>
            <a:off x="1321150" y="4383625"/>
            <a:ext cx="69609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  <a:latin typeface="Roboto Slab"/>
                <a:ea typeface="Roboto Slab"/>
                <a:cs typeface="Roboto Slab"/>
                <a:sym typeface="Roboto Slab"/>
              </a:rPr>
              <a:t>“ Você nunca sabe que resultados virão da sua ação. Mas se não fizer nada não existirão resultados”.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  <a:latin typeface="Roboto Slab"/>
                <a:ea typeface="Roboto Slab"/>
                <a:cs typeface="Roboto Slab"/>
                <a:sym typeface="Roboto Slab"/>
              </a:rPr>
              <a:t>											</a:t>
            </a:r>
            <a:r>
              <a:rPr i="1" lang="en">
                <a:solidFill>
                  <a:srgbClr val="93C47D"/>
                </a:solidFill>
                <a:latin typeface="Roboto Slab"/>
                <a:ea typeface="Roboto Slab"/>
                <a:cs typeface="Roboto Slab"/>
                <a:sym typeface="Roboto Slab"/>
              </a:rPr>
              <a:t>(Mahatma Gandhi)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- Desenvolvimento.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602775"/>
            <a:ext cx="4199700" cy="27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1º Etapa: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/>
              <a:t>Análise de requisitos;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Necessidades;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Casos de uso.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Atores Externos;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Casos de uso;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Relacionamentos.</a:t>
            </a:r>
          </a:p>
          <a:p>
            <a:pPr indent="-298450" lvl="5" marL="2743200" rtl="0">
              <a:spcBef>
                <a:spcPts val="0"/>
              </a:spcBef>
              <a:buSzPct val="100000"/>
              <a:buChar char="■"/>
            </a:pPr>
            <a:r>
              <a:rPr lang="en" sz="1100"/>
              <a:t>Associativa;</a:t>
            </a:r>
          </a:p>
          <a:p>
            <a:pPr indent="-298450" lvl="5" marL="2743200" rtl="0">
              <a:spcBef>
                <a:spcPts val="0"/>
              </a:spcBef>
              <a:buSzPct val="100000"/>
              <a:buChar char="■"/>
            </a:pPr>
            <a:r>
              <a:rPr lang="en" sz="1100"/>
              <a:t>Hierarquias.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 sz="1200"/>
              <a:t>Negociação</a:t>
            </a:r>
            <a:r>
              <a:rPr lang="en"/>
              <a:t>.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Visualização;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Saber o que esperar;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249" y="1168400"/>
            <a:ext cx="3784599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668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- Desenvolvimento.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290000"/>
            <a:ext cx="4642500" cy="375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2º Etapa: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Análise;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Primeiras Abstrações;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Classes e Objetos;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Solucionar os problemas de domínio;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Mais específicos;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Relacionados a área.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Diagramas de Classe e Objeto;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Relação.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Comunicação, Gerenciamento banco de Dados …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Outras não estarão presentes.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Desenvolver casos de uso.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Relações.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Definir:</a:t>
            </a:r>
          </a:p>
          <a:p>
            <a:pPr indent="-298450" lvl="5" marL="2743200" rtl="0">
              <a:spcBef>
                <a:spcPts val="0"/>
              </a:spcBef>
              <a:buSzPct val="100000"/>
              <a:buChar char="■"/>
            </a:pPr>
            <a:r>
              <a:rPr lang="en" sz="1100"/>
              <a:t>Extend;</a:t>
            </a:r>
          </a:p>
          <a:p>
            <a:pPr indent="-298450" lvl="5" marL="2743200" rtl="0">
              <a:spcBef>
                <a:spcPts val="0"/>
              </a:spcBef>
              <a:buSzPct val="100000"/>
              <a:buChar char="■"/>
            </a:pPr>
            <a:r>
              <a:rPr lang="en" sz="1100"/>
              <a:t>Include;</a:t>
            </a:r>
          </a:p>
          <a:p>
            <a:pPr indent="-298450" lvl="5" marL="2743200" rtl="0">
              <a:spcBef>
                <a:spcPts val="0"/>
              </a:spcBef>
              <a:buSzPct val="100000"/>
              <a:buChar char="■"/>
            </a:pPr>
            <a:r>
              <a:rPr lang="en" sz="1100"/>
              <a:t>Generation.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950" y="1689075"/>
            <a:ext cx="3861275" cy="25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- Desenvolvimento.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56850" y="1385400"/>
            <a:ext cx="4155000" cy="375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3º Etapa: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Design (Projeto);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Expansão:</a:t>
            </a:r>
          </a:p>
          <a:p>
            <a:pPr indent="-304800" lvl="3" marL="1828800" rtl="0">
              <a:spcBef>
                <a:spcPts val="0"/>
              </a:spcBef>
              <a:buSzPct val="109090"/>
              <a:buChar char="●"/>
            </a:pPr>
            <a:r>
              <a:rPr lang="en" sz="1100"/>
              <a:t>Resultados;</a:t>
            </a:r>
          </a:p>
          <a:p>
            <a:pPr indent="-304800" lvl="4" marL="2286000" rtl="0">
              <a:spcBef>
                <a:spcPts val="0"/>
              </a:spcBef>
              <a:buSzPct val="100000"/>
              <a:buChar char="○"/>
            </a:pPr>
            <a:r>
              <a:rPr lang="en" sz="1200"/>
              <a:t>Novas Classes:</a:t>
            </a:r>
          </a:p>
          <a:p>
            <a:pPr indent="-304800" lvl="4" marL="2286000" rtl="0">
              <a:spcBef>
                <a:spcPts val="0"/>
              </a:spcBef>
              <a:buSzPct val="100000"/>
              <a:buChar char="○"/>
            </a:pPr>
            <a:r>
              <a:rPr lang="en" sz="1200"/>
              <a:t>Mesclagem:</a:t>
            </a:r>
          </a:p>
          <a:p>
            <a:pPr indent="-304800" lvl="5" marL="2743200" rtl="0">
              <a:spcBef>
                <a:spcPts val="0"/>
              </a:spcBef>
              <a:buSzPct val="100000"/>
              <a:buChar char="■"/>
            </a:pPr>
            <a:r>
              <a:rPr lang="en" sz="1200"/>
              <a:t>Domínio;</a:t>
            </a:r>
          </a:p>
          <a:p>
            <a:pPr indent="-304800" lvl="5" marL="2743200" rtl="0">
              <a:spcBef>
                <a:spcPts val="0"/>
              </a:spcBef>
              <a:buSzPct val="100000"/>
              <a:buChar char="■"/>
            </a:pPr>
            <a:r>
              <a:rPr lang="en" sz="1200"/>
              <a:t>Infraestrutura;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Detalhamento:</a:t>
            </a:r>
          </a:p>
          <a:p>
            <a:pPr indent="-304800" lvl="3" marL="1828800" rtl="0">
              <a:spcBef>
                <a:spcPts val="0"/>
              </a:spcBef>
              <a:buSzPct val="100000"/>
              <a:buChar char="●"/>
            </a:pPr>
            <a:r>
              <a:rPr lang="en" sz="1200"/>
              <a:t>Especificação;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150" y="1331825"/>
            <a:ext cx="4415000" cy="21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- Desenvolvimento.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333425"/>
            <a:ext cx="4199700" cy="375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4º</a:t>
            </a:r>
            <a:r>
              <a:rPr lang="en" sz="1400"/>
              <a:t> Etapa: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Programação;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Conversão;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Classes e objetos;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Linguagem orientada a objetos;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Dificuldade para conversão.</a:t>
            </a:r>
          </a:p>
          <a:p>
            <a:pPr indent="-298450" lvl="4" marL="2286000" rtl="0">
              <a:spcBef>
                <a:spcPts val="0"/>
              </a:spcBef>
              <a:buSzPct val="100000"/>
              <a:buChar char="○"/>
            </a:pPr>
            <a:r>
              <a:rPr lang="en" sz="1100"/>
              <a:t>Linguagem.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Recomendado;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Não traduzir para código;</a:t>
            </a:r>
          </a:p>
          <a:p>
            <a:pPr indent="-304800" lvl="3" marL="1828800" rtl="0">
              <a:spcBef>
                <a:spcPts val="0"/>
              </a:spcBef>
              <a:buSzPct val="100000"/>
              <a:buChar char="●"/>
            </a:pPr>
            <a:r>
              <a:rPr lang="en" sz="1200"/>
              <a:t>Objetivo;</a:t>
            </a:r>
          </a:p>
          <a:p>
            <a:pPr indent="-304800" lvl="4" marL="2286000" rtl="0">
              <a:spcBef>
                <a:spcPts val="0"/>
              </a:spcBef>
              <a:buSzPct val="100000"/>
              <a:buChar char="○"/>
            </a:pPr>
            <a:r>
              <a:rPr lang="en" sz="1200"/>
              <a:t>Modificações.</a:t>
            </a:r>
          </a:p>
          <a:p>
            <a:pPr indent="-304800" lvl="4" marL="2286000" rtl="0">
              <a:spcBef>
                <a:spcPts val="0"/>
              </a:spcBef>
              <a:buSzPct val="100000"/>
              <a:buChar char="○"/>
            </a:pPr>
            <a:r>
              <a:rPr lang="en" sz="1200"/>
              <a:t>Funcionar como especificado.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550" y="1260874"/>
            <a:ext cx="4286950" cy="3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- Desenvolvimento.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45900" y="1715000"/>
            <a:ext cx="3543600" cy="199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5º Etapa: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Testes.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Unidade;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Integração;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lang="en" sz="1200"/>
              <a:t>Aceite;</a:t>
            </a:r>
          </a:p>
          <a:p>
            <a:pPr indent="-298450" lvl="3" marL="1828800" rtl="0">
              <a:spcBef>
                <a:spcPts val="0"/>
              </a:spcBef>
              <a:buSzPct val="100000"/>
              <a:buChar char="●"/>
            </a:pPr>
            <a:r>
              <a:rPr lang="en" sz="1100"/>
              <a:t>Caixa-Preta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675" y="1213050"/>
            <a:ext cx="44450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Visões UML.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5"/>
            <a:ext cx="31761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Ideal;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Descrever o sistema.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/>
              <a:t>Texto curto;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/>
              <a:t>Sem ambiguidades;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/>
              <a:t>Fácil interpretação.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Impossivel.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Em um único gráfico;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Diferentes aspectos.</a:t>
            </a:r>
          </a:p>
          <a:p>
            <a:pPr indent="-298450" lvl="2" marL="1371600">
              <a:spcBef>
                <a:spcPts val="0"/>
              </a:spcBef>
              <a:buSzPct val="100000"/>
              <a:buChar char="■"/>
            </a:pPr>
            <a:r>
              <a:rPr lang="en" sz="1100"/>
              <a:t>Vários pontos de vista.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375" y="1348850"/>
            <a:ext cx="54006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Visão de Use-case.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506325"/>
            <a:ext cx="3213600" cy="169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Funcionalidades;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Atores externos (Usuários);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Comportamento do sistema;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en" sz="1200"/>
              <a:t>Quem pode acessar.</a:t>
            </a:r>
          </a:p>
          <a:p>
            <a:pPr indent="-298450" lvl="2" marL="1371600" rtl="0">
              <a:spcBef>
                <a:spcPts val="0"/>
              </a:spcBef>
              <a:buSzPct val="100000"/>
              <a:buChar char="■"/>
            </a:pPr>
            <a:r>
              <a:rPr lang="en" sz="1100"/>
              <a:t>Funcionalidade.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Representado.</a:t>
            </a:r>
          </a:p>
          <a:p>
            <a:pPr indent="-304800" lvl="1" marL="914400">
              <a:spcBef>
                <a:spcPts val="0"/>
              </a:spcBef>
              <a:buSzPct val="100000"/>
              <a:buChar char="○"/>
            </a:pPr>
            <a:r>
              <a:rPr lang="en" sz="1200"/>
              <a:t>Diagrama de casos de uso.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375" y="1348850"/>
            <a:ext cx="54006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