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40" r:id="rId4"/>
    <p:sldId id="341" r:id="rId5"/>
    <p:sldId id="258" r:id="rId6"/>
    <p:sldId id="342" r:id="rId7"/>
    <p:sldId id="259" r:id="rId8"/>
    <p:sldId id="324" r:id="rId9"/>
    <p:sldId id="343" r:id="rId10"/>
    <p:sldId id="345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346" r:id="rId19"/>
    <p:sldId id="269" r:id="rId20"/>
    <p:sldId id="355" r:id="rId21"/>
    <p:sldId id="326" r:id="rId22"/>
    <p:sldId id="327" r:id="rId23"/>
    <p:sldId id="328" r:id="rId24"/>
    <p:sldId id="329" r:id="rId25"/>
    <p:sldId id="330" r:id="rId26"/>
    <p:sldId id="347" r:id="rId27"/>
    <p:sldId id="274" r:id="rId28"/>
    <p:sldId id="275" r:id="rId29"/>
    <p:sldId id="277" r:id="rId30"/>
    <p:sldId id="278" r:id="rId31"/>
    <p:sldId id="325" r:id="rId32"/>
    <p:sldId id="353" r:id="rId33"/>
    <p:sldId id="279" r:id="rId34"/>
    <p:sldId id="331" r:id="rId35"/>
    <p:sldId id="333" r:id="rId36"/>
    <p:sldId id="280" r:id="rId37"/>
    <p:sldId id="281" r:id="rId38"/>
    <p:sldId id="282" r:id="rId39"/>
    <p:sldId id="332" r:id="rId40"/>
    <p:sldId id="321" r:id="rId41"/>
    <p:sldId id="349" r:id="rId42"/>
    <p:sldId id="350" r:id="rId43"/>
    <p:sldId id="351" r:id="rId44"/>
    <p:sldId id="352" r:id="rId45"/>
    <p:sldId id="334" r:id="rId46"/>
    <p:sldId id="335" r:id="rId47"/>
    <p:sldId id="336" r:id="rId48"/>
    <p:sldId id="291" r:id="rId49"/>
    <p:sldId id="292" r:id="rId50"/>
    <p:sldId id="293" r:id="rId51"/>
    <p:sldId id="294" r:id="rId52"/>
    <p:sldId id="295" r:id="rId53"/>
    <p:sldId id="297" r:id="rId54"/>
    <p:sldId id="354" r:id="rId55"/>
    <p:sldId id="337" r:id="rId56"/>
    <p:sldId id="318" r:id="rId57"/>
    <p:sldId id="310" r:id="rId58"/>
    <p:sldId id="311" r:id="rId59"/>
    <p:sldId id="312" r:id="rId60"/>
    <p:sldId id="31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A51DF-12BE-4EEE-8995-40EDDADAF479}" type="datetimeFigureOut">
              <a:rPr lang="en-IN" smtClean="0"/>
              <a:pPr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7016-6C8B-412C-8EBF-845617B8D6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9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850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6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9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5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91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513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7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1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73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5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26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1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085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36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78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81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41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83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51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69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51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95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48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95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457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87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5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39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0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6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0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3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6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7016-6C8B-412C-8EBF-845617B8D68C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5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II: Levels of testing &amp; special test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38832" y="4343400"/>
            <a:ext cx="1066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9032" y="4343400"/>
            <a:ext cx="13716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1632" y="4343400"/>
            <a:ext cx="11430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testing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8032" y="4343400"/>
            <a:ext cx="12954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Acceptance testing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005632" y="4648200"/>
            <a:ext cx="5334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910632" y="4686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34632" y="4648200"/>
            <a:ext cx="533400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Emulating a calling function</a:t>
            </a:r>
          </a:p>
          <a:p>
            <a:r>
              <a:rPr lang="en-US" dirty="0"/>
              <a:t>Accept test case data and passes that data to the module that is being tested.</a:t>
            </a:r>
          </a:p>
          <a:p>
            <a:endParaRPr lang="en-US" dirty="0"/>
          </a:p>
          <a:p>
            <a:r>
              <a:rPr lang="en-US" dirty="0"/>
              <a:t>Use in bottom up approach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Emulating called function</a:t>
            </a:r>
          </a:p>
          <a:p>
            <a:r>
              <a:rPr lang="en-US" dirty="0"/>
              <a:t>Are  used to replace modules that are subordinate to the module to be tested.</a:t>
            </a:r>
          </a:p>
          <a:p>
            <a:r>
              <a:rPr lang="en-US" dirty="0"/>
              <a:t>Use in top down 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Performed against group of modules</a:t>
            </a:r>
          </a:p>
          <a:p>
            <a:r>
              <a:rPr lang="en-US" dirty="0"/>
              <a:t>Objective : take all tested individual modules, integrated them , test them again and develop s/w</a:t>
            </a:r>
          </a:p>
          <a:p>
            <a:r>
              <a:rPr lang="en-US" dirty="0"/>
              <a:t>Checks parameters passing between units.</a:t>
            </a:r>
          </a:p>
          <a:p>
            <a:r>
              <a:rPr lang="en-US" dirty="0"/>
              <a:t>Ensure that all modules work properly as per user requirements, when they are integrated</a:t>
            </a:r>
          </a:p>
          <a:p>
            <a:r>
              <a:rPr lang="en-US" dirty="0"/>
              <a:t>When multiple modules are integrated , problem must be in module interaction.</a:t>
            </a:r>
          </a:p>
          <a:p>
            <a:r>
              <a:rPr lang="en-US" dirty="0"/>
              <a:t>Advantage :</a:t>
            </a:r>
          </a:p>
          <a:p>
            <a:r>
              <a:rPr lang="en-US" dirty="0"/>
              <a:t>1. easy to fix the error compared to system testing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21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24484" y="2362200"/>
            <a:ext cx="26670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down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9699" y="3581400"/>
            <a:ext cx="26670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Bottom up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3776" y="4800600"/>
            <a:ext cx="2667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 directional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  Top down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begins from top level , progressively adds in lower level module one by one.</a:t>
            </a:r>
          </a:p>
          <a:p>
            <a:r>
              <a:rPr lang="en-US" dirty="0"/>
              <a:t>As low level code added  , stub will replace with actual components.</a:t>
            </a:r>
          </a:p>
          <a:p>
            <a:r>
              <a:rPr lang="en-US" dirty="0"/>
              <a:t>It needs design and implementation of stubs, drivers may not be required 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25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Advantage : </a:t>
            </a:r>
          </a:p>
          <a:p>
            <a:r>
              <a:rPr lang="en-US" dirty="0"/>
              <a:t>1. feasibility of program can be determine easily at very early stage </a:t>
            </a:r>
          </a:p>
          <a:p>
            <a:r>
              <a:rPr lang="en-US" dirty="0"/>
              <a:t>2. doesn’t require drivers.</a:t>
            </a:r>
          </a:p>
          <a:p>
            <a:endParaRPr lang="en-US" dirty="0"/>
          </a:p>
          <a:p>
            <a:r>
              <a:rPr lang="en-US" b="1" dirty="0"/>
              <a:t>Disadvantage:</a:t>
            </a:r>
          </a:p>
          <a:p>
            <a:r>
              <a:rPr lang="en-US" dirty="0"/>
              <a:t>1. unit are rarely tested alone before their integration ??</a:t>
            </a:r>
          </a:p>
          <a:p>
            <a:r>
              <a:rPr lang="en-US" dirty="0"/>
              <a:t>2. It become difficult to exercise the top level routines in the desired manner.?? </a:t>
            </a:r>
            <a:r>
              <a:rPr lang="en-US" dirty="0" err="1"/>
              <a:t>Bcoz</a:t>
            </a:r>
            <a:r>
              <a:rPr lang="en-US" dirty="0"/>
              <a:t> , low level modules are absent </a:t>
            </a:r>
          </a:p>
          <a:p>
            <a:r>
              <a:rPr lang="en-US" dirty="0"/>
              <a:t>3. stubs are required  ??</a:t>
            </a:r>
          </a:p>
          <a:p>
            <a:r>
              <a:rPr lang="en-US" dirty="0"/>
              <a:t>Stubs are to be written and tested before they can be used in integrated testing.</a:t>
            </a:r>
          </a:p>
          <a:p>
            <a:r>
              <a:rPr lang="en-US" dirty="0"/>
              <a:t>4.It is difficult for other parties to perform this testing. Mostly developers will have to do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97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2.Bottom up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 starts at the atomic modules level</a:t>
            </a:r>
          </a:p>
          <a:p>
            <a:r>
              <a:rPr lang="en-US" dirty="0"/>
              <a:t>Each subsystem is tested separately and then the full system is tested.</a:t>
            </a:r>
          </a:p>
          <a:p>
            <a:r>
              <a:rPr lang="en-US" dirty="0"/>
              <a:t>Steps :</a:t>
            </a:r>
          </a:p>
          <a:p>
            <a:r>
              <a:rPr lang="en-US" dirty="0"/>
              <a:t>1. low level  modules are combined into clusters  (builds)that perform a specific s/w function.</a:t>
            </a:r>
          </a:p>
          <a:p>
            <a:r>
              <a:rPr lang="en-US" dirty="0"/>
              <a:t>2. drivers are written</a:t>
            </a:r>
          </a:p>
          <a:p>
            <a:r>
              <a:rPr lang="en-US" dirty="0"/>
              <a:t>3. build is tested</a:t>
            </a:r>
          </a:p>
          <a:p>
            <a:r>
              <a:rPr lang="en-US" dirty="0"/>
              <a:t>4. drivers are removed clusters are combined moving upward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56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Advantage: </a:t>
            </a:r>
          </a:p>
          <a:p>
            <a:r>
              <a:rPr lang="en-US" dirty="0"/>
              <a:t>1. makes system more robust since each unit is tested first for its correctness.</a:t>
            </a:r>
          </a:p>
          <a:p>
            <a:r>
              <a:rPr lang="en-US" dirty="0"/>
              <a:t>2. doesn’t require stubs.</a:t>
            </a:r>
          </a:p>
          <a:p>
            <a:endParaRPr lang="en-US" dirty="0"/>
          </a:p>
          <a:p>
            <a:r>
              <a:rPr lang="en-US" dirty="0"/>
              <a:t>Disadvantage:</a:t>
            </a:r>
          </a:p>
          <a:p>
            <a:r>
              <a:rPr lang="en-US" dirty="0"/>
              <a:t>1. top level units are most important but tested last , pressure of delivery may cause problem of not completing testing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directional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Follows top down , bottom up approach either simultaneously or one after another.</a:t>
            </a:r>
          </a:p>
          <a:p>
            <a:r>
              <a:rPr lang="en-US" dirty="0"/>
              <a:t>Sandwich overcome  the                                                                       shortcoming of top down , bottom up approaches</a:t>
            </a:r>
            <a:r>
              <a:rPr lang="en-US" dirty="0">
                <a:solidFill>
                  <a:srgbClr val="FF0000"/>
                </a:solidFill>
              </a:rPr>
              <a:t>.??</a:t>
            </a:r>
          </a:p>
          <a:p>
            <a:r>
              <a:rPr lang="en-US" dirty="0"/>
              <a:t>Steps :</a:t>
            </a:r>
          </a:p>
          <a:p>
            <a:r>
              <a:rPr lang="en-US" dirty="0"/>
              <a:t>1. bottom up testing start from middle layers and goes upward to the top layer.</a:t>
            </a:r>
          </a:p>
          <a:p>
            <a:r>
              <a:rPr lang="en-US" dirty="0"/>
              <a:t>2. top down  testing starts from middle layers and goes downward.</a:t>
            </a:r>
          </a:p>
          <a:p>
            <a:r>
              <a:rPr lang="en-US" dirty="0"/>
              <a:t>3. big bang approach is followed for the middle layers . From this layers , bottom up approach goes upwards and top down approach goes downwards</a:t>
            </a:r>
          </a:p>
          <a:p>
            <a:r>
              <a:rPr lang="en-US" b="1" dirty="0"/>
              <a:t>Big Bang :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where all the modules integrated together at once and tested.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50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3102-D4AB-4081-8ED3-68A16383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891F-5EF1-493F-90A2-A2B946E3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BF489-1690-4C20-A575-2136EEDE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8" y="1485900"/>
            <a:ext cx="6653213" cy="4525963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A92DE91-75D7-4045-B48C-345EB0D59C7B}"/>
              </a:ext>
            </a:extLst>
          </p:cNvPr>
          <p:cNvSpPr/>
          <p:nvPr/>
        </p:nvSpPr>
        <p:spPr>
          <a:xfrm>
            <a:off x="8915400" y="1521334"/>
            <a:ext cx="533400" cy="17552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ED3B620-02C2-4C4B-B7B5-81CE6CBA9CC9}"/>
              </a:ext>
            </a:extLst>
          </p:cNvPr>
          <p:cNvSpPr/>
          <p:nvPr/>
        </p:nvSpPr>
        <p:spPr>
          <a:xfrm>
            <a:off x="8915400" y="4114801"/>
            <a:ext cx="457200" cy="1965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B6508-F6A4-446F-BBD1-31A36FEE023D}"/>
              </a:ext>
            </a:extLst>
          </p:cNvPr>
          <p:cNvSpPr txBox="1"/>
          <p:nvPr/>
        </p:nvSpPr>
        <p:spPr>
          <a:xfrm>
            <a:off x="8902831" y="341131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 Bang Approach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89F4E-2622-41D6-BADD-EC77DD9465D4}"/>
              </a:ext>
            </a:extLst>
          </p:cNvPr>
          <p:cNvSpPr txBox="1"/>
          <p:nvPr/>
        </p:nvSpPr>
        <p:spPr>
          <a:xfrm>
            <a:off x="9341963" y="212873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 Up Approach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23B08-9D9E-4DF8-995D-387D82D338D5}"/>
              </a:ext>
            </a:extLst>
          </p:cNvPr>
          <p:cNvSpPr txBox="1"/>
          <p:nvPr/>
        </p:nvSpPr>
        <p:spPr>
          <a:xfrm>
            <a:off x="9322324" y="471159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Down Approach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325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:</a:t>
            </a:r>
          </a:p>
          <a:p>
            <a:r>
              <a:rPr lang="en-US" dirty="0"/>
              <a:t>1. suitable for very large project</a:t>
            </a:r>
          </a:p>
          <a:p>
            <a:r>
              <a:rPr lang="en-US" dirty="0"/>
              <a:t>2. overcome the short coming of T/D B/U approach.</a:t>
            </a:r>
          </a:p>
          <a:p>
            <a:r>
              <a:rPr lang="en-US" dirty="0"/>
              <a:t>Disadvantage:</a:t>
            </a:r>
          </a:p>
          <a:p>
            <a:r>
              <a:rPr lang="en-US" dirty="0"/>
              <a:t>1. cant use for project which has huge interdependence between different modules.</a:t>
            </a:r>
          </a:p>
          <a:p>
            <a:r>
              <a:rPr lang="en-US" dirty="0"/>
              <a:t>High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7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 that occurs at lowest level </a:t>
            </a:r>
          </a:p>
          <a:p>
            <a:r>
              <a:rPr lang="en-US" dirty="0"/>
              <a:t>Unit testing may be include code file , classes , methods which can be tested individually for correctness.</a:t>
            </a:r>
          </a:p>
          <a:p>
            <a:r>
              <a:rPr lang="en-US" dirty="0"/>
              <a:t>Drivers and stubs are written.</a:t>
            </a:r>
          </a:p>
          <a:p>
            <a:r>
              <a:rPr lang="en-US" dirty="0"/>
              <a:t>Perform following functions</a:t>
            </a:r>
          </a:p>
          <a:p>
            <a:r>
              <a:rPr lang="en-US" dirty="0"/>
              <a:t>1. tests all control paths.</a:t>
            </a:r>
          </a:p>
          <a:p>
            <a:r>
              <a:rPr lang="en-US" dirty="0"/>
              <a:t>2. ensure all statements executed at least once.</a:t>
            </a:r>
          </a:p>
          <a:p>
            <a:r>
              <a:rPr lang="en-US" dirty="0"/>
              <a:t>3.Test data structure.</a:t>
            </a:r>
          </a:p>
          <a:p>
            <a:r>
              <a:rPr lang="en-US" dirty="0"/>
              <a:t>4.Check range of i/</a:t>
            </a:r>
            <a:r>
              <a:rPr lang="en-US" dirty="0" err="1"/>
              <a:t>ps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41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CFEA-F857-4C47-8ABB-1866353F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F2F4-581B-4877-85E0-A1F7B0F62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SWB :Inspection , Walkthrough , Peer review</a:t>
            </a:r>
          </a:p>
          <a:p>
            <a:r>
              <a:rPr lang="en-IN" dirty="0"/>
              <a:t>DWB : code coverage , code complex(flow graph) – consider one form</a:t>
            </a:r>
          </a:p>
          <a:p>
            <a:r>
              <a:rPr lang="en-IN" dirty="0"/>
              <a:t>SBB : </a:t>
            </a:r>
            <a:r>
              <a:rPr lang="en-IN" dirty="0" err="1"/>
              <a:t>rqmts</a:t>
            </a:r>
            <a:r>
              <a:rPr lang="en-IN" dirty="0"/>
              <a:t> analysis : </a:t>
            </a:r>
          </a:p>
          <a:p>
            <a:r>
              <a:rPr lang="en-IN" dirty="0"/>
              <a:t>DBB : positive / negative , boundary  , equivalence – consider 5 forms</a:t>
            </a:r>
          </a:p>
        </p:txBody>
      </p:sp>
    </p:spTree>
    <p:extLst>
      <p:ext uri="{BB962C8B-B14F-4D97-AF65-F5344CB8AC3E}">
        <p14:creationId xmlns:p14="http://schemas.microsoft.com/office/powerpoint/2010/main" val="341870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on Web Applications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Functionality Testing 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Checking the behavior of the s/w application against specification.</a:t>
            </a:r>
          </a:p>
          <a:p>
            <a:pPr marL="971550" lvl="1" indent="-514350">
              <a:buAutoNum type="alphaLcPeriod"/>
            </a:pPr>
            <a:r>
              <a:rPr lang="en-US" dirty="0"/>
              <a:t>Link testing : check different links on web page.</a:t>
            </a:r>
          </a:p>
          <a:p>
            <a:pPr marL="1200150" lvl="2" indent="-342900">
              <a:buFontTx/>
              <a:buChar char="-"/>
            </a:pPr>
            <a:r>
              <a:rPr lang="en-US" dirty="0"/>
              <a:t>Visited link color  , un visited link color , anchor link.</a:t>
            </a:r>
          </a:p>
          <a:p>
            <a:pPr marL="1200150" lvl="2" indent="-342900">
              <a:buFontTx/>
              <a:buChar char="-"/>
            </a:pPr>
            <a:endParaRPr lang="en-US" dirty="0"/>
          </a:p>
          <a:p>
            <a:pPr marL="971550" lvl="1" indent="-514350">
              <a:buAutoNum type="alphaLcPeriod"/>
            </a:pPr>
            <a:r>
              <a:rPr lang="en-US" dirty="0"/>
              <a:t>Web form testing :</a:t>
            </a:r>
          </a:p>
          <a:p>
            <a:pPr marL="457200" lvl="1" indent="0">
              <a:buNone/>
            </a:pPr>
            <a:r>
              <a:rPr lang="en-US" dirty="0"/>
              <a:t>	-validation of form field , mandatory fields , check  all possible operations , tab orders , default values field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46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Content testing:</a:t>
            </a:r>
          </a:p>
          <a:p>
            <a:pPr lvl="1">
              <a:buFontTx/>
              <a:buChar char="-"/>
            </a:pPr>
            <a:r>
              <a:rPr lang="en-US" dirty="0"/>
              <a:t>No spelling  or grammatical errors.</a:t>
            </a:r>
          </a:p>
          <a:p>
            <a:pPr lvl="1">
              <a:buFontTx/>
              <a:buChar char="-"/>
            </a:pPr>
            <a:r>
              <a:rPr lang="en-US" dirty="0"/>
              <a:t>Avoid Dark color  theme.</a:t>
            </a:r>
          </a:p>
          <a:p>
            <a:pPr lvl="1">
              <a:buFontTx/>
              <a:buChar char="-"/>
            </a:pPr>
            <a:r>
              <a:rPr lang="en-US" dirty="0"/>
              <a:t>No broken images.</a:t>
            </a:r>
          </a:p>
          <a:p>
            <a:pPr>
              <a:buFontTx/>
              <a:buChar char="-"/>
            </a:pPr>
            <a:r>
              <a:rPr lang="en-US" dirty="0"/>
              <a:t>Navigation testing :</a:t>
            </a:r>
          </a:p>
          <a:p>
            <a:pPr lvl="1">
              <a:buFontTx/>
              <a:buChar char="-"/>
            </a:pPr>
            <a:r>
              <a:rPr lang="en-US" dirty="0"/>
              <a:t>Menus , links  , button </a:t>
            </a:r>
          </a:p>
          <a:p>
            <a:pPr lvl="1">
              <a:buFontTx/>
              <a:buChar char="-"/>
            </a:pPr>
            <a:r>
              <a:rPr lang="en-US" dirty="0"/>
              <a:t>Navigation should be easy to use.</a:t>
            </a:r>
          </a:p>
          <a:p>
            <a:pPr lvl="1">
              <a:buFontTx/>
              <a:buChar char="-"/>
            </a:pPr>
            <a:r>
              <a:rPr lang="en-US" dirty="0"/>
              <a:t>All options on header , footer left/right navigation should be consistent throughout the pages.</a:t>
            </a:r>
          </a:p>
        </p:txBody>
      </p:sp>
    </p:spTree>
    <p:extLst>
      <p:ext uri="{BB962C8B-B14F-4D97-AF65-F5344CB8AC3E}">
        <p14:creationId xmlns:p14="http://schemas.microsoft.com/office/powerpoint/2010/main" val="404483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Compatibility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-non functional testing</a:t>
            </a:r>
          </a:p>
          <a:p>
            <a:r>
              <a:rPr lang="en-US" dirty="0"/>
              <a:t>-Browser compatibility test : web application should display properly on different browsers.</a:t>
            </a:r>
          </a:p>
          <a:p>
            <a:r>
              <a:rPr lang="en-US" dirty="0"/>
              <a:t>- OS compatibility :  web application on different OS.</a:t>
            </a:r>
          </a:p>
          <a:p>
            <a:r>
              <a:rPr lang="en-US" dirty="0"/>
              <a:t>- Mobile browsing </a:t>
            </a:r>
          </a:p>
        </p:txBody>
      </p:sp>
    </p:spTree>
    <p:extLst>
      <p:ext uri="{BB962C8B-B14F-4D97-AF65-F5344CB8AC3E}">
        <p14:creationId xmlns:p14="http://schemas.microsoft.com/office/powerpoint/2010/main" val="254382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4. Database Testing :</a:t>
            </a:r>
          </a:p>
          <a:p>
            <a:r>
              <a:rPr lang="en-US" dirty="0"/>
              <a:t>- check for data integrity.</a:t>
            </a:r>
          </a:p>
          <a:p>
            <a:r>
              <a:rPr lang="en-US" dirty="0"/>
              <a:t>-check for data consistent.</a:t>
            </a:r>
          </a:p>
          <a:p>
            <a:r>
              <a:rPr lang="en-US" dirty="0"/>
              <a:t>- correctness of data.</a:t>
            </a:r>
          </a:p>
          <a:p>
            <a:r>
              <a:rPr lang="en-US" b="1" dirty="0"/>
              <a:t>5. Interface Testing :</a:t>
            </a:r>
          </a:p>
          <a:p>
            <a:r>
              <a:rPr lang="en-US" dirty="0"/>
              <a:t>- should cover web server , application server , database server.</a:t>
            </a:r>
          </a:p>
          <a:p>
            <a:r>
              <a:rPr lang="en-US" dirty="0"/>
              <a:t>-web server : all web requests are accepting</a:t>
            </a:r>
          </a:p>
          <a:p>
            <a:r>
              <a:rPr lang="en-US" dirty="0"/>
              <a:t>-application server : request is sending correctly.</a:t>
            </a:r>
          </a:p>
          <a:p>
            <a:r>
              <a:rPr lang="en-US" dirty="0"/>
              <a:t>-database server : correct result return on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6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6. Performance testing : </a:t>
            </a:r>
          </a:p>
          <a:p>
            <a:r>
              <a:rPr lang="en-US" dirty="0"/>
              <a:t>-check response time under different speeds.</a:t>
            </a:r>
          </a:p>
          <a:p>
            <a:r>
              <a:rPr lang="en-US" dirty="0"/>
              <a:t>-check if site handles many simultaneous user request at same time.</a:t>
            </a:r>
          </a:p>
          <a:p>
            <a:r>
              <a:rPr lang="en-US" dirty="0"/>
              <a:t>- how web application sustain under peak load</a:t>
            </a:r>
          </a:p>
          <a:p>
            <a:r>
              <a:rPr lang="en-US" b="1" dirty="0"/>
              <a:t>7. Security testing : </a:t>
            </a:r>
          </a:p>
          <a:p>
            <a:r>
              <a:rPr lang="en-US" dirty="0"/>
              <a:t>- check if unauthorized access to secure page.</a:t>
            </a:r>
          </a:p>
          <a:p>
            <a:r>
              <a:rPr lang="en-US" dirty="0"/>
              <a:t>- check if accessing internal pages directly   , required  login then user should redirected to login page</a:t>
            </a:r>
          </a:p>
          <a:p>
            <a:r>
              <a:rPr lang="en-US" dirty="0"/>
              <a:t>- check if sessions are got expired after predefined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2426896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5E9-56FB-4178-AD0E-93A5241C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675D-52BE-4A36-9864-28FFB0F3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FD8C763-56E4-4E5B-9B2B-1FAE7F32FCBE}"/>
              </a:ext>
            </a:extLst>
          </p:cNvPr>
          <p:cNvSpPr/>
          <p:nvPr/>
        </p:nvSpPr>
        <p:spPr>
          <a:xfrm>
            <a:off x="2720416" y="1828800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Recovery Testing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F6F8EEC-F10E-40F3-8E32-61F2E76B3035}"/>
              </a:ext>
            </a:extLst>
          </p:cNvPr>
          <p:cNvSpPr/>
          <p:nvPr/>
        </p:nvSpPr>
        <p:spPr>
          <a:xfrm>
            <a:off x="2720416" y="2956719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Security Testing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68BC096-0059-412B-9D9E-30F5E7E9FEAA}"/>
              </a:ext>
            </a:extLst>
          </p:cNvPr>
          <p:cNvSpPr/>
          <p:nvPr/>
        </p:nvSpPr>
        <p:spPr>
          <a:xfrm>
            <a:off x="5486400" y="1805233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Load Testing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6AC8F87-997B-41D0-9C7B-08C91008874C}"/>
              </a:ext>
            </a:extLst>
          </p:cNvPr>
          <p:cNvSpPr/>
          <p:nvPr/>
        </p:nvSpPr>
        <p:spPr>
          <a:xfrm>
            <a:off x="5486400" y="2989713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Stress Testing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42739C7-120B-45B9-9927-73E4F709ED72}"/>
              </a:ext>
            </a:extLst>
          </p:cNvPr>
          <p:cNvSpPr/>
          <p:nvPr/>
        </p:nvSpPr>
        <p:spPr>
          <a:xfrm>
            <a:off x="2700777" y="4031219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Performance Testing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11401122-44EF-44F3-B026-F4269F0DCDCF}"/>
              </a:ext>
            </a:extLst>
          </p:cNvPr>
          <p:cNvSpPr/>
          <p:nvPr/>
        </p:nvSpPr>
        <p:spPr>
          <a:xfrm>
            <a:off x="5513109" y="4031219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Usability Testing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2759245-916A-4F0B-A051-945151F4F835}"/>
              </a:ext>
            </a:extLst>
          </p:cNvPr>
          <p:cNvSpPr/>
          <p:nvPr/>
        </p:nvSpPr>
        <p:spPr>
          <a:xfrm>
            <a:off x="4114800" y="5212557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Compatibility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33639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is tested against functional / nonfunctional requirements such as accuracy , reliability , speed defined by the  s/w system specification.</a:t>
            </a:r>
          </a:p>
          <a:p>
            <a:r>
              <a:rPr lang="en-US" dirty="0"/>
              <a:t>IEEE defined system testing  as ‘ testing conducted on complete integrated system to evaluate  the system’s compliance  with its specified requirement</a:t>
            </a:r>
          </a:p>
          <a:p>
            <a:r>
              <a:rPr lang="en-US" dirty="0"/>
              <a:t>Final testing done on a s/w system before it is delivered to the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00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:</a:t>
            </a:r>
          </a:p>
          <a:p>
            <a:r>
              <a:rPr lang="en-US" dirty="0"/>
              <a:t> 1. clearly specify  how the application should behave.</a:t>
            </a:r>
          </a:p>
          <a:p>
            <a:r>
              <a:rPr lang="en-US" dirty="0"/>
              <a:t>Test system from user point of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74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System is forced to fail in different ways to check whether the s/w recovers from failure without any data loss</a:t>
            </a:r>
          </a:p>
          <a:p>
            <a:r>
              <a:rPr lang="en-US" dirty="0"/>
              <a:t>Check how fast and better the application can recover against any type of crash</a:t>
            </a:r>
          </a:p>
          <a:p>
            <a:r>
              <a:rPr lang="en-US" dirty="0"/>
              <a:t>Example :</a:t>
            </a:r>
          </a:p>
          <a:p>
            <a:r>
              <a:rPr lang="en-US" dirty="0"/>
              <a:t>1. while application is running , suddenly restart the computer and check for data integrity.</a:t>
            </a:r>
          </a:p>
          <a:p>
            <a:r>
              <a:rPr lang="en-US" dirty="0"/>
              <a:t>2. while receiving data from n/w , unplug the connecting cable and plug back and analyze whether s/w continue receiving data from break point.</a:t>
            </a:r>
          </a:p>
          <a:p>
            <a:r>
              <a:rPr lang="en-US" dirty="0"/>
              <a:t>Advantage :</a:t>
            </a:r>
          </a:p>
          <a:p>
            <a:r>
              <a:rPr lang="en-IN" dirty="0"/>
              <a:t>Less complaint and reduce maintenance cost.</a:t>
            </a:r>
          </a:p>
        </p:txBody>
      </p:sp>
    </p:spTree>
    <p:extLst>
      <p:ext uri="{BB962C8B-B14F-4D97-AF65-F5344CB8AC3E}">
        <p14:creationId xmlns:p14="http://schemas.microsoft.com/office/powerpoint/2010/main" val="243570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09801"/>
            <a:ext cx="72390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867400" y="3429000"/>
            <a:ext cx="1524000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2</a:t>
            </a:r>
          </a:p>
        </p:txBody>
      </p:sp>
      <p:sp>
        <p:nvSpPr>
          <p:cNvPr id="6" name="Oval 5"/>
          <p:cNvSpPr/>
          <p:nvPr/>
        </p:nvSpPr>
        <p:spPr>
          <a:xfrm>
            <a:off x="8305800" y="3429000"/>
            <a:ext cx="1524000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91200" y="3429000"/>
            <a:ext cx="1600200" cy="838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05800" y="3429000"/>
            <a:ext cx="1600200" cy="838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3</a:t>
            </a:r>
          </a:p>
        </p:txBody>
      </p:sp>
      <p:sp>
        <p:nvSpPr>
          <p:cNvPr id="10" name="Oval 9"/>
          <p:cNvSpPr/>
          <p:nvPr/>
        </p:nvSpPr>
        <p:spPr>
          <a:xfrm>
            <a:off x="7086600" y="2286000"/>
            <a:ext cx="16002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verify that protection mechanisms built into a system will protect it from improper penetration.</a:t>
            </a:r>
          </a:p>
          <a:p>
            <a:r>
              <a:rPr lang="en-US" dirty="0"/>
              <a:t>Tester play the role of the individuals  who desire to penetrate system.</a:t>
            </a:r>
          </a:p>
          <a:p>
            <a:r>
              <a:rPr lang="en-US" dirty="0"/>
              <a:t>It also aim at verifying below principle:</a:t>
            </a:r>
          </a:p>
          <a:p>
            <a:r>
              <a:rPr lang="en-US" dirty="0"/>
              <a:t>1. confidentiality	 2. integrity</a:t>
            </a:r>
          </a:p>
          <a:p>
            <a:r>
              <a:rPr lang="en-US" dirty="0"/>
              <a:t>3. authentication	  4. authorization</a:t>
            </a:r>
          </a:p>
          <a:p>
            <a:r>
              <a:rPr lang="en-US" dirty="0"/>
              <a:t>5. availability		   6.non repudiation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735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testing techniques to protect s/w from following  :</a:t>
            </a:r>
          </a:p>
          <a:p>
            <a:r>
              <a:rPr lang="en-US" dirty="0"/>
              <a:t>1.Spoofing identity: </a:t>
            </a:r>
          </a:p>
          <a:p>
            <a:pPr lvl="1"/>
            <a:r>
              <a:rPr lang="en-US" dirty="0"/>
              <a:t>stealing someone identity. Force application to use no authentication.</a:t>
            </a:r>
          </a:p>
          <a:p>
            <a:r>
              <a:rPr lang="en-US" dirty="0"/>
              <a:t>2.Tampering with data.</a:t>
            </a:r>
          </a:p>
          <a:p>
            <a:r>
              <a:rPr lang="en-US" dirty="0"/>
              <a:t>3.information disclosure.</a:t>
            </a:r>
          </a:p>
          <a:p>
            <a:r>
              <a:rPr lang="en-US" dirty="0"/>
              <a:t>4.DoS: s/w stop responding to valid request.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7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49B0-838C-44A3-99CD-01137B3B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B832-86CA-4B11-BF83-16479A91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8F0323E-C18E-41C6-BAF9-D0477B25D9A2}"/>
              </a:ext>
            </a:extLst>
          </p:cNvPr>
          <p:cNvSpPr/>
          <p:nvPr/>
        </p:nvSpPr>
        <p:spPr>
          <a:xfrm>
            <a:off x="4724400" y="1921419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Load Testing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511966B3-0ADB-48F7-B19A-1DDCAEF8B2AF}"/>
              </a:ext>
            </a:extLst>
          </p:cNvPr>
          <p:cNvSpPr/>
          <p:nvPr/>
        </p:nvSpPr>
        <p:spPr>
          <a:xfrm>
            <a:off x="4724400" y="2977968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Stress Testing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0FD52E7-6DF2-4C92-AA98-5D4B0A5868AD}"/>
              </a:ext>
            </a:extLst>
          </p:cNvPr>
          <p:cNvSpPr/>
          <p:nvPr/>
        </p:nvSpPr>
        <p:spPr>
          <a:xfrm>
            <a:off x="4724400" y="3961499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Soak Testing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DE32901-733E-4B74-8DBD-B4267BE11C8D}"/>
              </a:ext>
            </a:extLst>
          </p:cNvPr>
          <p:cNvSpPr/>
          <p:nvPr/>
        </p:nvSpPr>
        <p:spPr>
          <a:xfrm>
            <a:off x="4724400" y="5043831"/>
            <a:ext cx="2133600" cy="6096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Spike Testing</a:t>
            </a:r>
          </a:p>
        </p:txBody>
      </p:sp>
    </p:spTree>
    <p:extLst>
      <p:ext uri="{BB962C8B-B14F-4D97-AF65-F5344CB8AC3E}">
        <p14:creationId xmlns:p14="http://schemas.microsoft.com/office/powerpoint/2010/main" val="4294079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Non functional testing technique performed to determine the system parameters in terms of responsiveness and stability under various workload</a:t>
            </a:r>
          </a:p>
          <a:p>
            <a:r>
              <a:rPr lang="en-US" dirty="0"/>
              <a:t>Measure quality attribute such as reliability  availability , resource usage.</a:t>
            </a:r>
          </a:p>
          <a:p>
            <a:r>
              <a:rPr lang="en-US" dirty="0"/>
              <a:t>Factors that governs performance testing:</a:t>
            </a:r>
          </a:p>
          <a:p>
            <a:r>
              <a:rPr lang="en-US" b="1" dirty="0"/>
              <a:t>1. throughput : </a:t>
            </a:r>
            <a:r>
              <a:rPr lang="en-US" dirty="0"/>
              <a:t>capability of a product to handle multiple transaction in given period.</a:t>
            </a:r>
          </a:p>
          <a:p>
            <a:r>
              <a:rPr lang="en-US" b="1" dirty="0"/>
              <a:t>2. response time : </a:t>
            </a:r>
            <a:r>
              <a:rPr lang="en-US" dirty="0"/>
              <a:t>delay between the point of request  and first response</a:t>
            </a:r>
          </a:p>
          <a:p>
            <a:r>
              <a:rPr lang="en-US" b="1" dirty="0"/>
              <a:t>3. tuning : </a:t>
            </a:r>
            <a:r>
              <a:rPr lang="en-US" dirty="0"/>
              <a:t>setting different values to the parameters of the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000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1.load testing: </a:t>
            </a:r>
            <a:r>
              <a:rPr lang="en-US" dirty="0"/>
              <a:t>determine whether the system is capable of handling anticipated number of users or not.</a:t>
            </a:r>
          </a:p>
          <a:p>
            <a:r>
              <a:rPr lang="en-US" b="1" dirty="0"/>
              <a:t>2.Stress testing : </a:t>
            </a:r>
            <a:r>
              <a:rPr lang="en-US" dirty="0"/>
              <a:t>determine how the system performs if current load goes beyond limits of its specified </a:t>
            </a:r>
            <a:r>
              <a:rPr lang="en-US" dirty="0" err="1"/>
              <a:t>rqmts</a:t>
            </a:r>
            <a:r>
              <a:rPr lang="en-US" dirty="0"/>
              <a:t>.</a:t>
            </a:r>
          </a:p>
          <a:p>
            <a:r>
              <a:rPr lang="en-US" b="1" dirty="0"/>
              <a:t>3. Soak testing : </a:t>
            </a:r>
            <a:r>
              <a:rPr lang="en-US" dirty="0"/>
              <a:t>determine system parameters under continuous expected load. </a:t>
            </a:r>
          </a:p>
          <a:p>
            <a:r>
              <a:rPr lang="en-US" dirty="0"/>
              <a:t>test the system with expected or little more than the expected load for a long amount of time.</a:t>
            </a:r>
          </a:p>
          <a:p>
            <a:r>
              <a:rPr lang="en-US" b="1" dirty="0"/>
              <a:t>4.Spike testing : </a:t>
            </a:r>
            <a:r>
              <a:rPr lang="en-US" dirty="0"/>
              <a:t>to determine whether the system will be able to sustain the workload.</a:t>
            </a:r>
          </a:p>
          <a:p>
            <a:r>
              <a:rPr lang="en-US" dirty="0"/>
              <a:t>testing is performed by increasing  / decreasing  the number of users suddenly and measuring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26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1.	Identify testing environment: </a:t>
            </a:r>
            <a:r>
              <a:rPr lang="en-US" dirty="0"/>
              <a:t>details of h/w , s/w n/w configurations..</a:t>
            </a:r>
          </a:p>
          <a:p>
            <a:r>
              <a:rPr lang="en-US" b="1" dirty="0"/>
              <a:t>2.	Identify the performance acceptance criteria:</a:t>
            </a:r>
          </a:p>
          <a:p>
            <a:pPr lvl="1"/>
            <a:r>
              <a:rPr lang="en-US" dirty="0"/>
              <a:t>Set performance bench mark which may not be present in specification.</a:t>
            </a:r>
          </a:p>
          <a:p>
            <a:pPr lvl="1"/>
            <a:r>
              <a:rPr lang="en-US" dirty="0"/>
              <a:t>goals and constraints for throughput , response time set.</a:t>
            </a:r>
          </a:p>
          <a:p>
            <a:r>
              <a:rPr lang="en-US" b="1" dirty="0"/>
              <a:t>3.	Plan and design performance tests : </a:t>
            </a:r>
            <a:r>
              <a:rPr lang="en-US" dirty="0"/>
              <a:t>simulate variety of end users.</a:t>
            </a:r>
          </a:p>
          <a:p>
            <a:r>
              <a:rPr lang="en-US" b="1" dirty="0"/>
              <a:t>4.	Configuring test environment: </a:t>
            </a:r>
            <a:r>
              <a:rPr lang="en-US" dirty="0"/>
              <a:t>prepare tools , resources.</a:t>
            </a:r>
          </a:p>
          <a:p>
            <a:r>
              <a:rPr lang="en-US" b="1" dirty="0"/>
              <a:t>5.	Implement test design : </a:t>
            </a:r>
            <a:r>
              <a:rPr lang="en-US" dirty="0"/>
              <a:t>create performance test cases</a:t>
            </a:r>
          </a:p>
          <a:p>
            <a:r>
              <a:rPr lang="en-US" b="1" dirty="0"/>
              <a:t>6.	Run the tests: </a:t>
            </a:r>
            <a:r>
              <a:rPr lang="en-US" dirty="0"/>
              <a:t>execute and monitor</a:t>
            </a:r>
          </a:p>
          <a:p>
            <a:r>
              <a:rPr lang="en-US" b="1" dirty="0"/>
              <a:t>7.	Analyze , tune  and retest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2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Check whether system can perform well for specified load</a:t>
            </a:r>
          </a:p>
          <a:p>
            <a:r>
              <a:rPr lang="en-US" dirty="0"/>
              <a:t>You feed it all that it can handle</a:t>
            </a:r>
          </a:p>
          <a:p>
            <a:r>
              <a:rPr lang="en-US" dirty="0"/>
              <a:t>It involves simulating real life user load. It help in Identify maximum operating capacity of an application.</a:t>
            </a:r>
          </a:p>
          <a:p>
            <a:r>
              <a:rPr lang="en-US" dirty="0"/>
              <a:t>If number of users are increased then how much CPU , memory will be consumed , what is n/w and bandwidth response time.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 1. downloading a series of large files from the internet.</a:t>
            </a:r>
          </a:p>
          <a:p>
            <a:r>
              <a:rPr lang="en-US" dirty="0"/>
              <a:t>2. server that can handle thousand of simultaneous connections , max out the capability.</a:t>
            </a:r>
          </a:p>
          <a:p>
            <a:r>
              <a:rPr lang="en-US" dirty="0"/>
              <a:t>3. running multiple applications on a computer or server simultaneously.</a:t>
            </a:r>
          </a:p>
          <a:p>
            <a:r>
              <a:rPr lang="en-US" dirty="0"/>
              <a:t>4. reading writing data to and from a hard disk continuously.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17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  of load Testing:</a:t>
            </a:r>
          </a:p>
          <a:p>
            <a:r>
              <a:rPr lang="en-US" dirty="0"/>
              <a:t>1.Expose memory overflow bug.</a:t>
            </a:r>
          </a:p>
          <a:p>
            <a:r>
              <a:rPr lang="en-US" dirty="0"/>
              <a:t>2. prevent s/w failures </a:t>
            </a:r>
            <a:r>
              <a:rPr lang="en-US" dirty="0" err="1"/>
              <a:t>bcoz</a:t>
            </a:r>
            <a:r>
              <a:rPr lang="en-US" dirty="0"/>
              <a:t> it can predict how system will react when it is given large load .</a:t>
            </a:r>
          </a:p>
          <a:p>
            <a:r>
              <a:rPr lang="en-US" dirty="0"/>
              <a:t>3. measure performance of internet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497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IEEE , testing conducted to evaluate system beyond the limits of its specified </a:t>
            </a:r>
            <a:r>
              <a:rPr lang="en-US" dirty="0" err="1"/>
              <a:t>rqmts</a:t>
            </a:r>
            <a:r>
              <a:rPr lang="en-US" dirty="0"/>
              <a:t>.</a:t>
            </a:r>
          </a:p>
          <a:p>
            <a:r>
              <a:rPr lang="en-US" dirty="0"/>
              <a:t>Test cases are designed to execute the system in such a way that abnormal condition arise.</a:t>
            </a:r>
          </a:p>
          <a:p>
            <a:r>
              <a:rPr lang="en-US" dirty="0"/>
              <a:t>Limiting s/w to their bare minimum.</a:t>
            </a:r>
          </a:p>
          <a:p>
            <a:r>
              <a:rPr lang="en-US" dirty="0"/>
              <a:t>Running s/w under less than ideal conditions—low memory , low disk space , slow CPU.</a:t>
            </a:r>
          </a:p>
          <a:p>
            <a:r>
              <a:rPr lang="en-US" dirty="0"/>
              <a:t>Goal : ensure that s/w doesn’t crash in condition of insufficient  computational resources.</a:t>
            </a:r>
          </a:p>
          <a:p>
            <a:r>
              <a:rPr lang="en-US" b="1" dirty="0"/>
              <a:t>Example :</a:t>
            </a:r>
          </a:p>
          <a:p>
            <a:r>
              <a:rPr lang="en-US" dirty="0"/>
              <a:t> 1. running resource intensive applications in a single computer at the same time</a:t>
            </a:r>
          </a:p>
          <a:p>
            <a:r>
              <a:rPr lang="en-US" dirty="0"/>
              <a:t>2. infect system with viruses , </a:t>
            </a:r>
            <a:r>
              <a:rPr lang="en-US" dirty="0" err="1"/>
              <a:t>trojans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838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 of Stress Testing : </a:t>
            </a:r>
          </a:p>
          <a:p>
            <a:r>
              <a:rPr lang="en-US" dirty="0"/>
              <a:t>Indicate expected behavior of system when it reaches the extreme level.</a:t>
            </a:r>
          </a:p>
          <a:p>
            <a:r>
              <a:rPr lang="en-US" dirty="0"/>
              <a:t>Help to determine expected operating conditions and the failure conditions.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1" y="1752601"/>
            <a:ext cx="70008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257800" y="3124200"/>
            <a:ext cx="17526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 2</a:t>
            </a:r>
          </a:p>
        </p:txBody>
      </p:sp>
      <p:sp>
        <p:nvSpPr>
          <p:cNvPr id="6" name="Oval 5"/>
          <p:cNvSpPr/>
          <p:nvPr/>
        </p:nvSpPr>
        <p:spPr>
          <a:xfrm>
            <a:off x="7696200" y="3124200"/>
            <a:ext cx="1752600" cy="1066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57800" y="3048000"/>
            <a:ext cx="17526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96200" y="3124200"/>
            <a:ext cx="17526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3</a:t>
            </a:r>
          </a:p>
        </p:txBody>
      </p:sp>
      <p:sp>
        <p:nvSpPr>
          <p:cNvPr id="9" name="Oval 8"/>
          <p:cNvSpPr/>
          <p:nvPr/>
        </p:nvSpPr>
        <p:spPr>
          <a:xfrm>
            <a:off x="4572000" y="4495800"/>
            <a:ext cx="15240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 4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4495800"/>
            <a:ext cx="15240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 5</a:t>
            </a:r>
          </a:p>
        </p:txBody>
      </p:sp>
      <p:sp>
        <p:nvSpPr>
          <p:cNvPr id="11" name="Oval 10"/>
          <p:cNvSpPr/>
          <p:nvPr/>
        </p:nvSpPr>
        <p:spPr>
          <a:xfrm>
            <a:off x="7924800" y="4495800"/>
            <a:ext cx="15240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	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the load on the system</a:t>
            </a:r>
          </a:p>
          <a:p>
            <a:endParaRPr lang="en-US" dirty="0"/>
          </a:p>
          <a:p>
            <a:r>
              <a:rPr lang="en-US" dirty="0"/>
              <a:t>Goal : expose defects related to buffer overflow , </a:t>
            </a:r>
          </a:p>
          <a:p>
            <a:endParaRPr lang="en-US" dirty="0"/>
          </a:p>
          <a:p>
            <a:r>
              <a:rPr lang="en-US" dirty="0"/>
              <a:t>Help to determine reliability</a:t>
            </a:r>
          </a:p>
          <a:p>
            <a:r>
              <a:rPr lang="en-US" dirty="0"/>
              <a:t>Focus on response time</a:t>
            </a:r>
          </a:p>
          <a:p>
            <a:r>
              <a:rPr lang="en-US" dirty="0"/>
              <a:t>Measure performance based on volume of users	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Stress Testing	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 the existing resources with multiple program execution.</a:t>
            </a:r>
          </a:p>
          <a:p>
            <a:r>
              <a:rPr lang="en-US" dirty="0"/>
              <a:t>Goal: analyze post crash report to define behavior of system after failure.</a:t>
            </a:r>
          </a:p>
          <a:p>
            <a:r>
              <a:rPr lang="en-US" dirty="0"/>
              <a:t>Help to observe stability</a:t>
            </a:r>
          </a:p>
          <a:p>
            <a:r>
              <a:rPr lang="en-US" dirty="0"/>
              <a:t>Focus on through put	</a:t>
            </a:r>
          </a:p>
          <a:p>
            <a:r>
              <a:rPr lang="en-US" dirty="0"/>
              <a:t>Measure breakpoint of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189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E7B-091A-4A6A-A956-0D73532C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Soak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DBD5-588C-494F-8387-E49C096A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Why do Soak Testing?</a:t>
            </a:r>
          </a:p>
          <a:p>
            <a:r>
              <a:rPr lang="en-US" dirty="0"/>
              <a:t>A system may behave normally when used for 2 hours, but when the same system is used continuously for 10 hours or more than that then it may fail or behave abnormally/randomly/it may crash. To predict such failure Soak Testing is performed.</a:t>
            </a:r>
          </a:p>
          <a:p>
            <a:r>
              <a:rPr lang="en-US" dirty="0"/>
              <a:t>memory utilization is monitored to detect </a:t>
            </a:r>
            <a:r>
              <a:rPr lang="en-US" b="1" dirty="0"/>
              <a:t>memory leak </a:t>
            </a:r>
            <a:r>
              <a:rPr lang="en-US" dirty="0"/>
              <a:t>(memory which is no longer needed is not released.)</a:t>
            </a:r>
          </a:p>
          <a:p>
            <a:r>
              <a:rPr lang="en-US" dirty="0"/>
              <a:t>short period of test doesn’t reveal Memory leak problems  , but it will be reveal when test for a long amount of time.</a:t>
            </a:r>
          </a:p>
          <a:p>
            <a:pPr marL="0" indent="0">
              <a:buNone/>
            </a:pPr>
            <a:r>
              <a:rPr lang="en-US" b="1" dirty="0"/>
              <a:t>    Example : </a:t>
            </a:r>
          </a:p>
          <a:p>
            <a:r>
              <a:rPr lang="en-US" dirty="0"/>
              <a:t>When a bank announces that it will be closing, its system is expected to handle a large number of transactions during the closing days of the bank. This event is rare and unexpected, but your system has to handle this unlikely situation anyway.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206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5377-1CD9-40C1-B9B9-77EF90AC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70A4-20B1-4A3C-9221-60A50711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Advantages  of Soak Testing:</a:t>
            </a:r>
          </a:p>
          <a:p>
            <a:r>
              <a:rPr lang="en-US" dirty="0"/>
              <a:t>It spots the deterioration in performance, which could happen under high continuous load</a:t>
            </a:r>
          </a:p>
          <a:p>
            <a:r>
              <a:rPr lang="en-US" dirty="0"/>
              <a:t>It shows how sustainably the system runs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941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4C51-AC11-42D1-8818-60369F63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Spike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4178-DE35-4C71-A1F3-94A38965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Is a performance testing type used to test software applications with extreme increments and decrements in load and determine recovery time after a spike of user load.</a:t>
            </a:r>
          </a:p>
          <a:p>
            <a:r>
              <a:rPr lang="en-US" dirty="0"/>
              <a:t>The goal of spike testing is to determine whether the system will fail or survive in case of dramatic changes in load.</a:t>
            </a:r>
          </a:p>
          <a:p>
            <a:r>
              <a:rPr lang="en-US" b="1" dirty="0"/>
              <a:t>Example Spike Testing Scenarios:</a:t>
            </a:r>
          </a:p>
          <a:p>
            <a:r>
              <a:rPr lang="en-US" dirty="0"/>
              <a:t>When an eCommerce store is launching special deals with great discounts such as on Black Friday.</a:t>
            </a:r>
          </a:p>
          <a:p>
            <a:r>
              <a:rPr lang="en-US" dirty="0"/>
              <a:t>When the certain content of a site goes viral over the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37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B976-D9AE-4CE8-A463-6EC5C39A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D840-C6E4-48BF-BA15-9B7E0005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Advantages of Spike Testing:</a:t>
            </a:r>
            <a:endParaRPr lang="en-US" dirty="0"/>
          </a:p>
          <a:p>
            <a:pPr fontAlgn="base"/>
            <a:r>
              <a:rPr lang="en-US" dirty="0"/>
              <a:t>Spike testing helps in maintaining the system under the extreme load.</a:t>
            </a:r>
          </a:p>
          <a:p>
            <a:pPr fontAlgn="base"/>
            <a:r>
              <a:rPr lang="en-US" dirty="0"/>
              <a:t>Spike testing saves system or software application from crashing.</a:t>
            </a:r>
          </a:p>
          <a:p>
            <a:pPr fontAlgn="base"/>
            <a:r>
              <a:rPr lang="en-US" dirty="0"/>
              <a:t>It reduces the chances of failure for the system or software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346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b="1" dirty="0"/>
              <a:t>components testing.</a:t>
            </a:r>
          </a:p>
          <a:p>
            <a:r>
              <a:rPr lang="en-US" dirty="0"/>
              <a:t>--test client and server individually.</a:t>
            </a:r>
          </a:p>
          <a:p>
            <a:r>
              <a:rPr lang="en-US" dirty="0"/>
              <a:t>-- when server is tested  , we may need a client simulator</a:t>
            </a:r>
          </a:p>
          <a:p>
            <a:r>
              <a:rPr lang="en-US" dirty="0"/>
              <a:t>--while testing client  , need a server simulator.</a:t>
            </a:r>
          </a:p>
          <a:p>
            <a:r>
              <a:rPr lang="en-US" dirty="0"/>
              <a:t>-- test network by using client server simulator.</a:t>
            </a:r>
          </a:p>
          <a:p>
            <a:r>
              <a:rPr lang="en-US" b="1" dirty="0"/>
              <a:t>2. integration testing:</a:t>
            </a:r>
          </a:p>
          <a:p>
            <a:r>
              <a:rPr lang="en-US" dirty="0"/>
              <a:t>--after successful testing of server , clients , n/w , they are put together to form system and system test cases are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631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on client side </a:t>
            </a:r>
            <a:r>
              <a:rPr lang="en-US" dirty="0">
                <a:sym typeface="Wingdings" panose="05000000000000000000" pitchFamily="2" charset="2"/>
              </a:rPr>
              <a:t>(GUI testing)</a:t>
            </a:r>
            <a:endParaRPr lang="en-US" dirty="0"/>
          </a:p>
          <a:p>
            <a:r>
              <a:rPr lang="en-US" b="1" dirty="0"/>
              <a:t>-- cross platform nature: </a:t>
            </a:r>
            <a:r>
              <a:rPr lang="en-US" dirty="0"/>
              <a:t>same GUI run transparently on different platform</a:t>
            </a:r>
          </a:p>
          <a:p>
            <a:r>
              <a:rPr lang="en-US" b="1" dirty="0"/>
              <a:t>--event driven nature: </a:t>
            </a:r>
            <a:r>
              <a:rPr lang="en-US" dirty="0"/>
              <a:t>user action are events that determine application behavior.</a:t>
            </a:r>
          </a:p>
          <a:p>
            <a:r>
              <a:rPr lang="en-US" dirty="0" err="1"/>
              <a:t>Eg</a:t>
            </a:r>
            <a:r>
              <a:rPr lang="en-US" dirty="0"/>
              <a:t> : application handles both mouse and keyboard as an alternate method of input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335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Testing on server side ( Application testing) : </a:t>
            </a:r>
          </a:p>
          <a:p>
            <a:r>
              <a:rPr lang="en-US" b="1" dirty="0"/>
              <a:t>Performance testing </a:t>
            </a:r>
            <a:r>
              <a:rPr lang="en-US" dirty="0"/>
              <a:t>: when number of client are communicating with a server at a time , system performance is tested for maximum throughput.</a:t>
            </a:r>
          </a:p>
          <a:p>
            <a:r>
              <a:rPr lang="en-US" b="1" dirty="0"/>
              <a:t>Concurrency testing </a:t>
            </a:r>
            <a:r>
              <a:rPr lang="en-US" dirty="0"/>
              <a:t>: multiple users may be accessing same records at a time , so concurrency test is required to understand response of a system.</a:t>
            </a:r>
          </a:p>
          <a:p>
            <a:r>
              <a:rPr lang="en-US" b="1" dirty="0"/>
              <a:t>Disaster recovery testing</a:t>
            </a:r>
            <a:r>
              <a:rPr lang="en-US" dirty="0"/>
              <a:t>: test for disaster recovery and business continuity.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110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Formal testing conducted to determine whether s/w satisfies its acceptance criteria</a:t>
            </a:r>
          </a:p>
          <a:p>
            <a:r>
              <a:rPr lang="en-US" b="1" dirty="0"/>
              <a:t>Types of acceptance testing :</a:t>
            </a:r>
          </a:p>
          <a:p>
            <a:r>
              <a:rPr lang="en-US" b="1" dirty="0"/>
              <a:t>1. user acceptance  test : </a:t>
            </a:r>
            <a:r>
              <a:rPr lang="en-US" dirty="0"/>
              <a:t>validate by user</a:t>
            </a:r>
          </a:p>
          <a:p>
            <a:r>
              <a:rPr lang="en-US" b="1" dirty="0"/>
              <a:t>2. operational acceptance test: </a:t>
            </a:r>
            <a:r>
              <a:rPr lang="en-US" dirty="0"/>
              <a:t>ensure process/procedures are in place to allow system to be used. </a:t>
            </a:r>
            <a:r>
              <a:rPr lang="en-US" dirty="0" err="1"/>
              <a:t>Eg</a:t>
            </a:r>
            <a:r>
              <a:rPr lang="en-US" dirty="0"/>
              <a:t>: checking backup facilities , procedure for disaster recovery , security procedure.</a:t>
            </a:r>
          </a:p>
          <a:p>
            <a:r>
              <a:rPr lang="en-US" b="1" dirty="0"/>
              <a:t>3. contract acceptance testing: </a:t>
            </a:r>
            <a:r>
              <a:rPr lang="en-US" dirty="0"/>
              <a:t>system is tested against acceptance criteria as documented in a contract</a:t>
            </a:r>
          </a:p>
          <a:p>
            <a:r>
              <a:rPr lang="en-US" b="1" dirty="0"/>
              <a:t>4. compliance acceptance testing: </a:t>
            </a:r>
            <a:r>
              <a:rPr lang="en-US" dirty="0"/>
              <a:t>validate against regulation  to ensure it meets governmental, legal and safety standards.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055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Definition : conditions that a s/w must satisfy to be accepted by a user.</a:t>
            </a:r>
          </a:p>
          <a:p>
            <a:r>
              <a:rPr lang="en-US" dirty="0"/>
              <a:t>List of requirements that must be satisfied </a:t>
            </a:r>
            <a:r>
              <a:rPr lang="en-US" dirty="0" err="1"/>
              <a:t>perior</a:t>
            </a:r>
            <a:r>
              <a:rPr lang="en-US" dirty="0"/>
              <a:t> to the customer acceptance.</a:t>
            </a:r>
          </a:p>
          <a:p>
            <a:r>
              <a:rPr lang="en-US" dirty="0"/>
              <a:t>Work at each stage of s/w development.</a:t>
            </a:r>
          </a:p>
          <a:p>
            <a:r>
              <a:rPr lang="en-US" dirty="0"/>
              <a:t>Starting from proposal stage till the point where the system is formally accepted by user</a:t>
            </a:r>
          </a:p>
          <a:p>
            <a:r>
              <a:rPr lang="en-US" dirty="0"/>
              <a:t>May be used as basis on which exit criteria for each phase and entry criteria of next phase may be defined.</a:t>
            </a:r>
          </a:p>
          <a:p>
            <a:r>
              <a:rPr lang="en-US" dirty="0"/>
              <a:t>Example : Designs must fulfill acceptance criteria so coding phase can start.</a:t>
            </a:r>
          </a:p>
        </p:txBody>
      </p:sp>
    </p:spTree>
    <p:extLst>
      <p:ext uri="{BB962C8B-B14F-4D97-AF65-F5344CB8AC3E}">
        <p14:creationId xmlns:p14="http://schemas.microsoft.com/office/powerpoint/2010/main" val="300354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Driver:</a:t>
            </a:r>
          </a:p>
          <a:p>
            <a:r>
              <a:rPr lang="en-US" dirty="0"/>
              <a:t> simulate calling unit</a:t>
            </a:r>
          </a:p>
          <a:p>
            <a:r>
              <a:rPr lang="en-US" dirty="0"/>
              <a:t>Act as main program that accept test cases data , passes such data to the components and print result.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Driver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Calls the Module to be tested.</a:t>
            </a:r>
          </a:p>
          <a:p>
            <a:r>
              <a:rPr lang="en-US" dirty="0"/>
              <a:t>Used in bottom up approach</a:t>
            </a:r>
          </a:p>
          <a:p>
            <a:endParaRPr lang="en-US" dirty="0"/>
          </a:p>
          <a:p>
            <a:r>
              <a:rPr lang="en-US" dirty="0"/>
              <a:t>Stubs : </a:t>
            </a:r>
          </a:p>
          <a:p>
            <a:r>
              <a:rPr lang="en-US" dirty="0"/>
              <a:t>Simulate called unit</a:t>
            </a:r>
          </a:p>
          <a:p>
            <a:r>
              <a:rPr lang="en-US" dirty="0"/>
              <a:t>Act as sub module that are subordinate the components to be  tested.</a:t>
            </a:r>
          </a:p>
          <a:p>
            <a:r>
              <a:rPr lang="en-US" dirty="0"/>
              <a:t>Dummy subprogram uses subordinate module interface , may do minimal  data manipulation , print verification and return control to the tested module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Stub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: Is called by the Module under Test.</a:t>
            </a:r>
          </a:p>
          <a:p>
            <a:r>
              <a:rPr lang="en-US" dirty="0"/>
              <a:t>Used in top down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229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as internal acceptance testing in which End users test the s/w at developer’s site.</a:t>
            </a:r>
          </a:p>
          <a:p>
            <a:r>
              <a:rPr lang="en-US" dirty="0"/>
              <a:t>Assess the performance of s/w in the environment in which it is developed.</a:t>
            </a:r>
          </a:p>
          <a:p>
            <a:r>
              <a:rPr lang="en-US" dirty="0"/>
              <a:t>Users report the errors to s/w developers.</a:t>
            </a:r>
          </a:p>
          <a:p>
            <a:endParaRPr lang="en-US" dirty="0"/>
          </a:p>
          <a:p>
            <a:r>
              <a:rPr lang="en-US" dirty="0"/>
              <a:t>Advantage : </a:t>
            </a:r>
          </a:p>
          <a:p>
            <a:r>
              <a:rPr lang="en-US" dirty="0"/>
              <a:t>1. Simulate real time user behavior and environment ?</a:t>
            </a:r>
          </a:p>
          <a:p>
            <a:r>
              <a:rPr lang="en-US" dirty="0"/>
              <a:t>2.Early detection of errors ?</a:t>
            </a:r>
          </a:p>
          <a:p>
            <a:endParaRPr lang="en-US" dirty="0"/>
          </a:p>
          <a:p>
            <a:r>
              <a:rPr lang="en-US" dirty="0"/>
              <a:t>Disadvantage : </a:t>
            </a:r>
          </a:p>
          <a:p>
            <a:r>
              <a:rPr lang="en-US" dirty="0"/>
              <a:t>1. In depth functionality can not be tested</a:t>
            </a:r>
          </a:p>
          <a:p>
            <a:r>
              <a:rPr lang="en-US" dirty="0"/>
              <a:t>2. sometimes developers and tester are dissatisfied with result of alpha testing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27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as external acceptance testing in which s/w sent out to a selected group of customers who use it in a real world environment.</a:t>
            </a:r>
          </a:p>
          <a:p>
            <a:r>
              <a:rPr lang="en-US" dirty="0"/>
              <a:t>‘live testing’ and conducted in an environment , which is not controlled by the developers.</a:t>
            </a:r>
          </a:p>
          <a:p>
            <a:r>
              <a:rPr lang="en-US" dirty="0"/>
              <a:t>Testing is performed without any interference from the developers.</a:t>
            </a:r>
          </a:p>
          <a:p>
            <a:r>
              <a:rPr lang="en-US" dirty="0"/>
              <a:t>Beta tests can be a good way to find compatibility and configuration bugs 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558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 of beta testing : </a:t>
            </a:r>
          </a:p>
          <a:p>
            <a:r>
              <a:rPr lang="en-US" dirty="0"/>
              <a:t>1. allow to test post launch infrastructure</a:t>
            </a:r>
          </a:p>
          <a:p>
            <a:r>
              <a:rPr lang="en-US" dirty="0"/>
              <a:t>2. reduces s/w failure risk via validation.</a:t>
            </a:r>
          </a:p>
          <a:p>
            <a:r>
              <a:rPr lang="en-US" dirty="0"/>
              <a:t>3. Improve  product quality via customer validation</a:t>
            </a:r>
          </a:p>
          <a:p>
            <a:r>
              <a:rPr lang="en-US" dirty="0"/>
              <a:t>4. Increase customer satisfaction</a:t>
            </a:r>
          </a:p>
          <a:p>
            <a:endParaRPr lang="en-US" dirty="0"/>
          </a:p>
          <a:p>
            <a:r>
              <a:rPr lang="en-US" dirty="0"/>
              <a:t>Disadvantage of alpha testing:</a:t>
            </a:r>
          </a:p>
          <a:p>
            <a:r>
              <a:rPr lang="en-US" dirty="0"/>
              <a:t>1. test management is an issue ?</a:t>
            </a:r>
          </a:p>
          <a:p>
            <a:r>
              <a:rPr lang="en-US" dirty="0"/>
              <a:t>2. finding right beta users could be a challenge.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50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alpha testing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Performed at developers site</a:t>
            </a:r>
          </a:p>
          <a:p>
            <a:r>
              <a:rPr lang="en-US" dirty="0"/>
              <a:t>It involves white box black box testing</a:t>
            </a:r>
          </a:p>
          <a:p>
            <a:r>
              <a:rPr lang="en-US" dirty="0"/>
              <a:t>Requires lab environment</a:t>
            </a:r>
          </a:p>
          <a:p>
            <a:endParaRPr lang="en-US" dirty="0"/>
          </a:p>
          <a:p>
            <a:r>
              <a:rPr lang="en-US" dirty="0"/>
              <a:t>Ensure quality of product</a:t>
            </a:r>
          </a:p>
          <a:p>
            <a:endParaRPr lang="en-US" dirty="0"/>
          </a:p>
          <a:p>
            <a:r>
              <a:rPr lang="en-US" dirty="0"/>
              <a:t>Test in controlled environment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Beta testing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Performed at customer site</a:t>
            </a:r>
          </a:p>
          <a:p>
            <a:endParaRPr lang="en-US" dirty="0"/>
          </a:p>
          <a:p>
            <a:r>
              <a:rPr lang="en-US" dirty="0"/>
              <a:t>It Involves  black box testing</a:t>
            </a:r>
          </a:p>
          <a:p>
            <a:r>
              <a:rPr lang="en-US" dirty="0"/>
              <a:t>Doesn’t require lab environment</a:t>
            </a:r>
          </a:p>
          <a:p>
            <a:r>
              <a:rPr lang="en-US" dirty="0"/>
              <a:t>Ensure product is ready for the real time users</a:t>
            </a:r>
          </a:p>
          <a:p>
            <a:r>
              <a:rPr lang="en-US" dirty="0"/>
              <a:t>No controlled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10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0218-6734-4B1F-B746-9AE226BD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1434-21FE-4329-B108-2447C17B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2FC35737-0A7F-4086-BAAA-B57E64CA8113}"/>
              </a:ext>
            </a:extLst>
          </p:cNvPr>
          <p:cNvSpPr/>
          <p:nvPr/>
        </p:nvSpPr>
        <p:spPr>
          <a:xfrm>
            <a:off x="4343400" y="2514600"/>
            <a:ext cx="3200400" cy="9144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Regression Testing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F94575-9700-4DEB-9028-91CBAC2B5313}"/>
              </a:ext>
            </a:extLst>
          </p:cNvPr>
          <p:cNvSpPr/>
          <p:nvPr/>
        </p:nvSpPr>
        <p:spPr>
          <a:xfrm>
            <a:off x="4419600" y="4114800"/>
            <a:ext cx="3200400" cy="9144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GUI Testing</a:t>
            </a:r>
          </a:p>
        </p:txBody>
      </p:sp>
    </p:spTree>
    <p:extLst>
      <p:ext uri="{BB962C8B-B14F-4D97-AF65-F5344CB8AC3E}">
        <p14:creationId xmlns:p14="http://schemas.microsoft.com/office/powerpoint/2010/main" val="2639166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bug fixing doesn’t introduce errors.</a:t>
            </a:r>
          </a:p>
          <a:p>
            <a:r>
              <a:rPr lang="en-US" dirty="0"/>
              <a:t>Ensure that all code still work once code changes.</a:t>
            </a:r>
          </a:p>
          <a:p>
            <a:r>
              <a:rPr lang="en-US" dirty="0"/>
              <a:t>Changes doesn’t affect existing features.</a:t>
            </a:r>
          </a:p>
        </p:txBody>
      </p:sp>
    </p:spTree>
    <p:extLst>
      <p:ext uri="{BB962C8B-B14F-4D97-AF65-F5344CB8AC3E}">
        <p14:creationId xmlns:p14="http://schemas.microsoft.com/office/powerpoint/2010/main" val="3197809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Retest all</a:t>
            </a:r>
          </a:p>
          <a:p>
            <a:r>
              <a:rPr lang="en-US" dirty="0"/>
              <a:t>Retest part of product</a:t>
            </a:r>
          </a:p>
          <a:p>
            <a:r>
              <a:rPr lang="en-US" dirty="0"/>
              <a:t>Retest based on prioritized test cases.</a:t>
            </a:r>
          </a:p>
          <a:p>
            <a:r>
              <a:rPr lang="en-US" b="1" dirty="0"/>
              <a:t>--selecting test cases based on:</a:t>
            </a:r>
          </a:p>
          <a:p>
            <a:r>
              <a:rPr lang="en-US" dirty="0"/>
              <a:t>-	-frequent defect</a:t>
            </a:r>
          </a:p>
          <a:p>
            <a:r>
              <a:rPr lang="en-US" dirty="0"/>
              <a:t>-	-verify core feature</a:t>
            </a:r>
          </a:p>
          <a:p>
            <a:r>
              <a:rPr lang="en-US" dirty="0"/>
              <a:t>-	-function that has recent change</a:t>
            </a:r>
          </a:p>
          <a:p>
            <a:r>
              <a:rPr lang="en-US" dirty="0"/>
              <a:t>-	-boundary value</a:t>
            </a:r>
          </a:p>
          <a:p>
            <a:r>
              <a:rPr lang="en-US" dirty="0"/>
              <a:t>-	-failure test case(test to fail)</a:t>
            </a:r>
          </a:p>
          <a:p>
            <a:r>
              <a:rPr lang="en-US" dirty="0"/>
              <a:t>-	-pass test case(test to pass)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520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Important??</a:t>
            </a:r>
          </a:p>
          <a:p>
            <a:r>
              <a:rPr lang="en-US" dirty="0"/>
              <a:t>How application handles keyboard , mouse events , and how menu bars , tool bars  reacts to user input.</a:t>
            </a:r>
          </a:p>
          <a:p>
            <a:r>
              <a:rPr lang="en-US" dirty="0"/>
              <a:t>7 important traits common to good UI </a:t>
            </a:r>
          </a:p>
          <a:p>
            <a:r>
              <a:rPr lang="en-US" u="sng" dirty="0"/>
              <a:t>1. follow standards and guidelines.</a:t>
            </a:r>
          </a:p>
          <a:p>
            <a:r>
              <a:rPr lang="en-US" dirty="0"/>
              <a:t>     -- when to use check box instead of option</a:t>
            </a:r>
          </a:p>
          <a:p>
            <a:r>
              <a:rPr lang="en-US" dirty="0"/>
              <a:t>    -- when to use warning , critical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55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2. intuitive :  </a:t>
            </a:r>
          </a:p>
          <a:p>
            <a:r>
              <a:rPr lang="en-US" dirty="0"/>
              <a:t>--functions be there when you expect  them.</a:t>
            </a:r>
          </a:p>
          <a:p>
            <a:r>
              <a:rPr lang="en-US" dirty="0"/>
              <a:t>--easily get from one function to other.</a:t>
            </a:r>
          </a:p>
          <a:p>
            <a:r>
              <a:rPr lang="en-US" dirty="0"/>
              <a:t>--</a:t>
            </a:r>
            <a:r>
              <a:rPr lang="en-US" dirty="0" err="1"/>
              <a:t>eg</a:t>
            </a:r>
            <a:r>
              <a:rPr lang="en-US" dirty="0"/>
              <a:t> : move  back button</a:t>
            </a:r>
          </a:p>
          <a:p>
            <a:r>
              <a:rPr lang="en-US" dirty="0"/>
              <a:t>-- remove excessive functionality that make s/w complicate.</a:t>
            </a:r>
          </a:p>
          <a:p>
            <a:r>
              <a:rPr lang="en-US" b="1" u="sng" dirty="0"/>
              <a:t>3. consistent:</a:t>
            </a:r>
          </a:p>
          <a:p>
            <a:r>
              <a:rPr lang="en-US" dirty="0"/>
              <a:t>--Users have a habit that if they do something a certain way in one program , another will do the same operation in same way.</a:t>
            </a:r>
          </a:p>
          <a:p>
            <a:r>
              <a:rPr lang="en-US" dirty="0"/>
              <a:t>--</a:t>
            </a:r>
            <a:r>
              <a:rPr lang="en-US" dirty="0" err="1"/>
              <a:t>Eg</a:t>
            </a:r>
            <a:r>
              <a:rPr lang="en-US" dirty="0"/>
              <a:t> : in Notepad search</a:t>
            </a:r>
            <a:r>
              <a:rPr lang="en-US" dirty="0">
                <a:sym typeface="Wingdings" pitchFamily="2" charset="2"/>
              </a:rPr>
              <a:t> find   or F3</a:t>
            </a:r>
          </a:p>
          <a:p>
            <a:r>
              <a:rPr lang="en-US" dirty="0">
                <a:sym typeface="Wingdings" pitchFamily="2" charset="2"/>
              </a:rPr>
              <a:t>           in word pad edit find       or  </a:t>
            </a:r>
            <a:r>
              <a:rPr lang="en-US" dirty="0" err="1">
                <a:sym typeface="Wingdings" pitchFamily="2" charset="2"/>
              </a:rPr>
              <a:t>Ctrl+F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--Shortcut keys and menu selection.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 : F1 for Help</a:t>
            </a:r>
          </a:p>
          <a:p>
            <a:r>
              <a:rPr lang="en-US" dirty="0">
                <a:sym typeface="Wingdings" pitchFamily="2" charset="2"/>
              </a:rPr>
              <a:t>--Terminology and naming  .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 : find  , search</a:t>
            </a:r>
          </a:p>
          <a:p>
            <a:r>
              <a:rPr lang="en-US" dirty="0">
                <a:sym typeface="Wingdings" pitchFamily="2" charset="2"/>
              </a:rPr>
              <a:t>--Placement of buttons : position of OK Cancel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575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4. Flexible :</a:t>
            </a:r>
          </a:p>
          <a:p>
            <a:r>
              <a:rPr lang="en-US" dirty="0"/>
              <a:t>-- users like to select what they want to do , and how they want to do.</a:t>
            </a:r>
          </a:p>
          <a:p>
            <a:r>
              <a:rPr lang="en-US" dirty="0"/>
              <a:t>-- windows </a:t>
            </a:r>
            <a:r>
              <a:rPr lang="en-US" dirty="0" err="1"/>
              <a:t>calc</a:t>
            </a:r>
            <a:r>
              <a:rPr lang="en-US" dirty="0"/>
              <a:t> two views : 1. standard </a:t>
            </a:r>
          </a:p>
          <a:p>
            <a:pPr marL="0" indent="0">
              <a:buNone/>
            </a:pPr>
            <a:r>
              <a:rPr lang="en-US" dirty="0"/>
              <a:t>        2. scientific</a:t>
            </a:r>
          </a:p>
          <a:p>
            <a:r>
              <a:rPr lang="en-US" dirty="0"/>
              <a:t>--state jumping : more ways to complete same task.</a:t>
            </a:r>
          </a:p>
          <a:p>
            <a:r>
              <a:rPr lang="en-US" dirty="0"/>
              <a:t>-- data input / output : </a:t>
            </a:r>
            <a:r>
              <a:rPr lang="en-US" dirty="0" err="1"/>
              <a:t>eg</a:t>
            </a:r>
            <a:r>
              <a:rPr lang="en-US" dirty="0"/>
              <a:t> : to put text into a word pad  </a:t>
            </a:r>
            <a:r>
              <a:rPr lang="en-US" dirty="0">
                <a:sym typeface="Wingdings" pitchFamily="2" charset="2"/>
              </a:rPr>
              <a:t> type , paste it , load it.</a:t>
            </a:r>
          </a:p>
          <a:p>
            <a:r>
              <a:rPr lang="en-US" b="1" u="sng" dirty="0">
                <a:sym typeface="Wingdings" pitchFamily="2" charset="2"/>
              </a:rPr>
              <a:t>5. Comfortable : </a:t>
            </a:r>
          </a:p>
          <a:p>
            <a:r>
              <a:rPr lang="en-US" dirty="0">
                <a:sym typeface="Wingdings" pitchFamily="2" charset="2"/>
              </a:rPr>
              <a:t>---appropriateness: look and feel. 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: financial business application should not have loud color , sound.</a:t>
            </a:r>
          </a:p>
          <a:p>
            <a:r>
              <a:rPr lang="en-US" dirty="0">
                <a:sym typeface="Wingdings" pitchFamily="2" charset="2"/>
              </a:rPr>
              <a:t>-- error handling : 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 :warning before critical message</a:t>
            </a:r>
          </a:p>
          <a:p>
            <a:r>
              <a:rPr lang="en-US" dirty="0">
                <a:sym typeface="Wingdings" pitchFamily="2" charset="2"/>
              </a:rPr>
              <a:t>-- performance : 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: show progress through status bar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2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0"/>
            <a:ext cx="5715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6. correct : </a:t>
            </a:r>
          </a:p>
          <a:p>
            <a:r>
              <a:rPr lang="en-US" dirty="0"/>
              <a:t>--Test whether GUI does what its supposed to do..</a:t>
            </a:r>
          </a:p>
          <a:p>
            <a:r>
              <a:rPr lang="en-US" dirty="0"/>
              <a:t>WYSIWYG :</a:t>
            </a:r>
            <a:r>
              <a:rPr lang="en-US" dirty="0" err="1"/>
              <a:t>Eg</a:t>
            </a:r>
            <a:r>
              <a:rPr lang="en-US" dirty="0"/>
              <a:t>: click on save button should  saved document on disk.</a:t>
            </a:r>
          </a:p>
          <a:p>
            <a:r>
              <a:rPr lang="en-US" dirty="0"/>
              <a:t>Language &amp;spelling</a:t>
            </a:r>
          </a:p>
          <a:p>
            <a:r>
              <a:rPr lang="en-US" dirty="0"/>
              <a:t>Bad media</a:t>
            </a:r>
          </a:p>
          <a:p>
            <a:endParaRPr lang="en-US" dirty="0"/>
          </a:p>
          <a:p>
            <a:r>
              <a:rPr lang="en-US" b="1" u="sng" dirty="0"/>
              <a:t>7. Useful: </a:t>
            </a:r>
          </a:p>
          <a:p>
            <a:r>
              <a:rPr lang="en-US" dirty="0"/>
              <a:t>-- features actually valuable to s/w.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8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67000" y="2057400"/>
            <a:ext cx="19050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driver software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4038600"/>
            <a:ext cx="12192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 to C conversion module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6600" y="29718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3009331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339989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data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52700" y="525780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driver configuration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943600" y="2094931"/>
            <a:ext cx="1981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World s/w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4218991"/>
            <a:ext cx="1524000" cy="7736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 to C conversion module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934200" y="4992659"/>
            <a:ext cx="0" cy="588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0400" y="51193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world Configuration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53200" y="3149744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86600" y="3095153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3535294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277100" y="364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47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Stub….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2057400"/>
            <a:ext cx="19050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 Display Module Being Tested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4038600"/>
            <a:ext cx="12192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Tester  Written Stub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2700" y="525780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File of Temperature values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943600" y="2094931"/>
            <a:ext cx="1981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Temperature Display 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4218991"/>
            <a:ext cx="1524000" cy="7736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Thermometer Interface Module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51193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world Configuration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>
            <a:off x="3581400" y="3009332"/>
            <a:ext cx="0" cy="10292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8000" y="3009332"/>
            <a:ext cx="0" cy="10292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34200" y="4992659"/>
            <a:ext cx="0" cy="588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10000" y="5257801"/>
            <a:ext cx="0" cy="868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0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of unit test:</a:t>
            </a:r>
          </a:p>
          <a:p>
            <a:r>
              <a:rPr lang="en-US" dirty="0"/>
              <a:t>Find problem early in the development cycle</a:t>
            </a:r>
          </a:p>
          <a:p>
            <a:r>
              <a:rPr lang="en-US" dirty="0"/>
              <a:t>Basic understanding of units.</a:t>
            </a:r>
          </a:p>
          <a:p>
            <a:endParaRPr lang="en-US" dirty="0"/>
          </a:p>
          <a:p>
            <a:r>
              <a:rPr lang="en-US" dirty="0"/>
              <a:t>Disadvantage of unit test:</a:t>
            </a:r>
          </a:p>
          <a:p>
            <a:r>
              <a:rPr lang="en-US" dirty="0"/>
              <a:t>Initial time required  for development</a:t>
            </a:r>
          </a:p>
          <a:p>
            <a:r>
              <a:rPr lang="en-US" dirty="0"/>
              <a:t>It will not catch integration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76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3325</Words>
  <Application>Microsoft Office PowerPoint</Application>
  <PresentationFormat>Widescreen</PresentationFormat>
  <Paragraphs>461</Paragraphs>
  <Slides>60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Roboto</vt:lpstr>
      <vt:lpstr>Source Sans Pro</vt:lpstr>
      <vt:lpstr>Wingdings</vt:lpstr>
      <vt:lpstr>Office Theme</vt:lpstr>
      <vt:lpstr>Unit II: Levels of testing &amp; special test</vt:lpstr>
      <vt:lpstr>Unit testing</vt:lpstr>
      <vt:lpstr>PowerPoint Presentation</vt:lpstr>
      <vt:lpstr>PowerPoint Presentation</vt:lpstr>
      <vt:lpstr>PowerPoint Presentation</vt:lpstr>
      <vt:lpstr>PowerPoint Presentation</vt:lpstr>
      <vt:lpstr>Example of Driver</vt:lpstr>
      <vt:lpstr>Example of Stub….</vt:lpstr>
      <vt:lpstr>PowerPoint Presentation</vt:lpstr>
      <vt:lpstr>PowerPoint Presentation</vt:lpstr>
      <vt:lpstr>Integration testing</vt:lpstr>
      <vt:lpstr>Integration testing</vt:lpstr>
      <vt:lpstr>1.    Top down integration</vt:lpstr>
      <vt:lpstr>PowerPoint Presentation</vt:lpstr>
      <vt:lpstr>2.Bottom up integration</vt:lpstr>
      <vt:lpstr>PowerPoint Presentation</vt:lpstr>
      <vt:lpstr>Bi directional integration</vt:lpstr>
      <vt:lpstr>PowerPoint Presentation</vt:lpstr>
      <vt:lpstr>PowerPoint Presentation</vt:lpstr>
      <vt:lpstr>PowerPoint Presentation</vt:lpstr>
      <vt:lpstr>Testing on Web Applications 1. Functionality Testing : </vt:lpstr>
      <vt:lpstr>2. Usability testing</vt:lpstr>
      <vt:lpstr>3. Compatibility testing</vt:lpstr>
      <vt:lpstr>PowerPoint Presentation</vt:lpstr>
      <vt:lpstr>PowerPoint Presentation</vt:lpstr>
      <vt:lpstr>System Testing</vt:lpstr>
      <vt:lpstr>System testing</vt:lpstr>
      <vt:lpstr>PowerPoint Presentation</vt:lpstr>
      <vt:lpstr>Recovery testing</vt:lpstr>
      <vt:lpstr>Security testing</vt:lpstr>
      <vt:lpstr>PowerPoint Presentation</vt:lpstr>
      <vt:lpstr>Performance Testing</vt:lpstr>
      <vt:lpstr>Performance testing </vt:lpstr>
      <vt:lpstr>Performance testing techniques</vt:lpstr>
      <vt:lpstr>Performance test process</vt:lpstr>
      <vt:lpstr>Load testing</vt:lpstr>
      <vt:lpstr>PowerPoint Presentation</vt:lpstr>
      <vt:lpstr>Stress testing</vt:lpstr>
      <vt:lpstr>PowerPoint Presentation</vt:lpstr>
      <vt:lpstr>PowerPoint Presentation</vt:lpstr>
      <vt:lpstr>Soak Testing</vt:lpstr>
      <vt:lpstr>PowerPoint Presentation</vt:lpstr>
      <vt:lpstr>Spike Testing</vt:lpstr>
      <vt:lpstr>PowerPoint Presentation</vt:lpstr>
      <vt:lpstr>Client server testing</vt:lpstr>
      <vt:lpstr>Client server testing</vt:lpstr>
      <vt:lpstr>PowerPoint Presentation</vt:lpstr>
      <vt:lpstr>Acceptance testing</vt:lpstr>
      <vt:lpstr>Acceptance criteria</vt:lpstr>
      <vt:lpstr>Alpha  testing</vt:lpstr>
      <vt:lpstr>Beta testing</vt:lpstr>
      <vt:lpstr>PowerPoint Presentation</vt:lpstr>
      <vt:lpstr>PowerPoint Presentation</vt:lpstr>
      <vt:lpstr>Special Test</vt:lpstr>
      <vt:lpstr>Regression testing</vt:lpstr>
      <vt:lpstr>Regression testing techniques</vt:lpstr>
      <vt:lpstr>GUI testing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CompStaff</dc:creator>
  <cp:lastModifiedBy>Gold Roger</cp:lastModifiedBy>
  <cp:revision>222</cp:revision>
  <dcterms:created xsi:type="dcterms:W3CDTF">2006-08-16T00:00:00Z</dcterms:created>
  <dcterms:modified xsi:type="dcterms:W3CDTF">2023-09-04T17:42:30Z</dcterms:modified>
</cp:coreProperties>
</file>