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97" r:id="rId2"/>
    <p:sldId id="298" r:id="rId3"/>
    <p:sldId id="299" r:id="rId4"/>
    <p:sldId id="301" r:id="rId5"/>
    <p:sldId id="257" r:id="rId6"/>
    <p:sldId id="279" r:id="rId7"/>
    <p:sldId id="280" r:id="rId8"/>
    <p:sldId id="261" r:id="rId9"/>
    <p:sldId id="262" r:id="rId10"/>
    <p:sldId id="263" r:id="rId11"/>
    <p:sldId id="264" r:id="rId12"/>
    <p:sldId id="282" r:id="rId13"/>
    <p:sldId id="284" r:id="rId14"/>
    <p:sldId id="285" r:id="rId15"/>
    <p:sldId id="265" r:id="rId16"/>
    <p:sldId id="283" r:id="rId17"/>
    <p:sldId id="286" r:id="rId18"/>
    <p:sldId id="287" r:id="rId19"/>
    <p:sldId id="291" r:id="rId20"/>
    <p:sldId id="288" r:id="rId21"/>
    <p:sldId id="289" r:id="rId22"/>
    <p:sldId id="290" r:id="rId23"/>
    <p:sldId id="269" r:id="rId24"/>
    <p:sldId id="270" r:id="rId25"/>
    <p:sldId id="271" r:id="rId26"/>
    <p:sldId id="292" r:id="rId27"/>
    <p:sldId id="273" r:id="rId28"/>
    <p:sldId id="274" r:id="rId29"/>
    <p:sldId id="275" r:id="rId30"/>
    <p:sldId id="293" r:id="rId31"/>
    <p:sldId id="294" r:id="rId32"/>
    <p:sldId id="295" r:id="rId33"/>
    <p:sldId id="302" r:id="rId34"/>
    <p:sldId id="303" r:id="rId35"/>
    <p:sldId id="304" r:id="rId36"/>
    <p:sldId id="305" r:id="rId37"/>
    <p:sldId id="307" r:id="rId38"/>
    <p:sldId id="308" r:id="rId39"/>
    <p:sldId id="340" r:id="rId40"/>
    <p:sldId id="309" r:id="rId41"/>
    <p:sldId id="310" r:id="rId42"/>
    <p:sldId id="342" r:id="rId43"/>
    <p:sldId id="313" r:id="rId44"/>
    <p:sldId id="314" r:id="rId45"/>
    <p:sldId id="315" r:id="rId46"/>
    <p:sldId id="316" r:id="rId47"/>
    <p:sldId id="341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49" r:id="rId57"/>
    <p:sldId id="325" r:id="rId58"/>
    <p:sldId id="326" r:id="rId59"/>
    <p:sldId id="343" r:id="rId60"/>
    <p:sldId id="327" r:id="rId61"/>
    <p:sldId id="344" r:id="rId62"/>
    <p:sldId id="329" r:id="rId63"/>
    <p:sldId id="346" r:id="rId64"/>
    <p:sldId id="330" r:id="rId65"/>
    <p:sldId id="347" r:id="rId66"/>
    <p:sldId id="331" r:id="rId67"/>
    <p:sldId id="332" r:id="rId68"/>
    <p:sldId id="333" r:id="rId69"/>
    <p:sldId id="334" r:id="rId70"/>
    <p:sldId id="335" r:id="rId71"/>
    <p:sldId id="337" r:id="rId72"/>
    <p:sldId id="345" r:id="rId73"/>
    <p:sldId id="33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95036-AFA2-4266-93C5-C31F07AA700A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3B3A6-5034-4218-AFBC-3855452FE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FB033-E0B4-4700-B6D4-9F4269646E6D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8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2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61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4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0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04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06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3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4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9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FB033-E0B4-4700-B6D4-9F4269646E6D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23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8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0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8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99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91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13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50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32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49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7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11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30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17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53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44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76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1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9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7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2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3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8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C697F-926B-4715-AC50-8F99A200668C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2AB9-4CC6-4E85-8C9E-B5D0EDFD2C1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25A-D105-4D72-99FF-3B39F647E1B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AB5-092A-43C2-80BD-09FAA60150E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9DF-4DF5-4C9D-9F90-62330061B88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3C1D-DB4B-4C3A-86D4-5B3F00D596A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254C-282F-4082-B984-53CF34CA0A5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C76-0AFD-410D-8814-8FD5FDD07AF4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511-A50E-4D18-AF03-779B685AC5C8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9F5F-6C9C-4D87-B3DB-BFABF67DE4A1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DE3-75AB-4665-8402-352DF0C3DCD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5F60-D0B0-4CFF-90D0-7D8029E254D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F00F-7EAF-4F20-A2A8-ED564CB87FC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Testing  (</a:t>
            </a:r>
            <a:r>
              <a:rPr lang="en-US" dirty="0" err="1">
                <a:solidFill>
                  <a:schemeClr val="bg1"/>
                </a:solidFill>
              </a:rPr>
              <a:t>Sem</a:t>
            </a:r>
            <a:r>
              <a:rPr lang="en-US" dirty="0">
                <a:solidFill>
                  <a:schemeClr val="bg1"/>
                </a:solidFill>
              </a:rPr>
              <a:t> V-22518)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038600"/>
            <a:ext cx="70104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Made 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Shafaque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Julaha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Sr.lecturer</a:t>
            </a:r>
            <a:r>
              <a:rPr lang="en-US" dirty="0">
                <a:solidFill>
                  <a:schemeClr val="bg1"/>
                </a:solidFill>
              </a:rPr>
              <a:t>. Computer)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M. H </a:t>
            </a:r>
            <a:r>
              <a:rPr lang="en-US" dirty="0" err="1">
                <a:solidFill>
                  <a:schemeClr val="bg1"/>
                </a:solidFill>
              </a:rPr>
              <a:t>Saboo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Siddik</a:t>
            </a:r>
            <a:r>
              <a:rPr lang="en-US" dirty="0">
                <a:solidFill>
                  <a:schemeClr val="bg1"/>
                </a:solidFill>
              </a:rPr>
              <a:t> Polytechnic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0024-A542-4BF5-B420-820C850C475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 of s/w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immediate goals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Bug discovery.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Bug prevention: consequent action of bug discovery.</a:t>
            </a:r>
          </a:p>
          <a:p>
            <a:pPr marL="514350" indent="-51435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chemeClr val="bg1"/>
                </a:solidFill>
              </a:rPr>
              <a:t>2. Long term goals :affect the s/w quality 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Customer Satisfaction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 Reliability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Risk management  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5486400" y="5562600"/>
            <a:ext cx="381000" cy="381000"/>
          </a:xfrm>
          <a:prstGeom prst="actionButtonHelp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172200" y="5334000"/>
            <a:ext cx="2057400" cy="914400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Risk mgmt?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33AD-1D0A-4B78-BD3E-9EA65DE08D69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 of s/w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Post Implementation Goals: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Reduce maintenance cost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Improved s/w testing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65C0-8985-48BF-BC07-3296D72FC98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Role of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lead / manager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Lead testing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Implementing effective testing process</a:t>
            </a:r>
          </a:p>
          <a:p>
            <a:r>
              <a:rPr lang="en-US" dirty="0">
                <a:solidFill>
                  <a:schemeClr val="bg1"/>
                </a:solidFill>
              </a:rPr>
              <a:t>Test designer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 test cases.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Execute test cases.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Record the result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 the identified defect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testing techniques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5410200" y="3657600"/>
            <a:ext cx="381000" cy="381000"/>
          </a:xfrm>
          <a:prstGeom prst="actionButtonHelp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867400" y="3200400"/>
            <a:ext cx="1524000" cy="914400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test case?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BA24-2B14-4C94-BE41-265C2190FF2F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		    Role of tester 			    							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architect :</a:t>
            </a:r>
          </a:p>
          <a:p>
            <a:pPr lvl="1"/>
            <a:r>
              <a:rPr lang="en-US" dirty="0"/>
              <a:t>Support testing process ,  leverages the available testing 	infrastructure</a:t>
            </a:r>
          </a:p>
          <a:p>
            <a:pPr lvl="1"/>
            <a:r>
              <a:rPr lang="en-US" dirty="0"/>
              <a:t>Knowledge of short term goal , long term goal and resource availability.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Test automation </a:t>
            </a:r>
            <a:r>
              <a:rPr lang="en-US" dirty="0" err="1">
                <a:solidFill>
                  <a:srgbClr val="FF0000"/>
                </a:solidFill>
              </a:rPr>
              <a:t>engr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Create automated test case scripts</a:t>
            </a:r>
          </a:p>
          <a:p>
            <a:pPr lvl="1"/>
            <a:r>
              <a:rPr lang="en-US" dirty="0"/>
              <a:t>Work in corporation of test designer</a:t>
            </a:r>
          </a:p>
          <a:p>
            <a:pPr lvl="1"/>
            <a:r>
              <a:rPr lang="en-US" dirty="0"/>
              <a:t>Automated test scripts created based on test cases designed by designer.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Test methodologist:</a:t>
            </a:r>
          </a:p>
          <a:p>
            <a:pPr lvl="1"/>
            <a:r>
              <a:rPr lang="en-US" dirty="0"/>
              <a:t>Provide test organization with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BBB6-EAD6-400A-B0E6-9E4297EBB6E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2743200"/>
            <a:ext cx="15240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Mistake in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91000" y="2743200"/>
            <a:ext cx="14478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found by tester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9800" y="2743200"/>
            <a:ext cx="1600200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accepted by developer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53400" y="2743200"/>
            <a:ext cx="17526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doesn’t  meet requirement</a:t>
            </a:r>
          </a:p>
        </p:txBody>
      </p:sp>
      <p:sp>
        <p:nvSpPr>
          <p:cNvPr id="8" name="Down Arrow 7"/>
          <p:cNvSpPr/>
          <p:nvPr/>
        </p:nvSpPr>
        <p:spPr>
          <a:xfrm>
            <a:off x="3048000" y="36576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800600" y="36576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705600" y="37338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915400" y="36576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9" idx="3"/>
          </p:cNvCxnSpPr>
          <p:nvPr/>
        </p:nvCxnSpPr>
        <p:spPr>
          <a:xfrm>
            <a:off x="3810000" y="5181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518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00" y="51816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evron 18"/>
          <p:cNvSpPr/>
          <p:nvPr/>
        </p:nvSpPr>
        <p:spPr>
          <a:xfrm>
            <a:off x="2514600" y="4876800"/>
            <a:ext cx="12954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0" name="Chevron 19"/>
          <p:cNvSpPr/>
          <p:nvPr/>
        </p:nvSpPr>
        <p:spPr>
          <a:xfrm>
            <a:off x="4191000" y="4876800"/>
            <a:ext cx="15240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Defect</a:t>
            </a:r>
          </a:p>
        </p:txBody>
      </p:sp>
      <p:sp>
        <p:nvSpPr>
          <p:cNvPr id="21" name="Chevron 20"/>
          <p:cNvSpPr/>
          <p:nvPr/>
        </p:nvSpPr>
        <p:spPr>
          <a:xfrm>
            <a:off x="6324600" y="4876800"/>
            <a:ext cx="12954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Bug</a:t>
            </a:r>
          </a:p>
        </p:txBody>
      </p:sp>
      <p:sp>
        <p:nvSpPr>
          <p:cNvPr id="24" name="Chevron 23"/>
          <p:cNvSpPr/>
          <p:nvPr/>
        </p:nvSpPr>
        <p:spPr>
          <a:xfrm>
            <a:off x="8305800" y="4876800"/>
            <a:ext cx="14478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FC5E-1258-45A8-A866-E98995C30463}" type="datetime1">
              <a:rPr lang="en-US" smtClean="0"/>
              <a:t>9/4/2023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1 . Error : </a:t>
            </a:r>
            <a:r>
              <a:rPr lang="en-US" dirty="0"/>
              <a:t>mistakes made by programmer. </a:t>
            </a:r>
          </a:p>
          <a:p>
            <a:r>
              <a:rPr lang="en-US" dirty="0"/>
              <a:t>Reasons….</a:t>
            </a:r>
          </a:p>
          <a:p>
            <a:pPr lvl="1"/>
            <a:r>
              <a:rPr lang="en-US" dirty="0"/>
              <a:t>Confusion in understanding the functionality of s/w</a:t>
            </a:r>
          </a:p>
          <a:p>
            <a:pPr lvl="1"/>
            <a:r>
              <a:rPr lang="en-US" dirty="0"/>
              <a:t>Miscalculation of values</a:t>
            </a:r>
          </a:p>
          <a:p>
            <a:pPr lvl="1"/>
            <a:r>
              <a:rPr lang="en-US" dirty="0"/>
              <a:t>Missing operators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2. Defects : </a:t>
            </a:r>
            <a:r>
              <a:rPr lang="en-US" dirty="0"/>
              <a:t>several troubles with s/w product</a:t>
            </a:r>
          </a:p>
          <a:p>
            <a:pPr>
              <a:buNone/>
            </a:pPr>
            <a:r>
              <a:rPr lang="en-US" dirty="0"/>
              <a:t>		     error in coding or logic</a:t>
            </a:r>
          </a:p>
          <a:p>
            <a:r>
              <a:rPr lang="en-US" dirty="0"/>
              <a:t>Reasons…..</a:t>
            </a:r>
          </a:p>
          <a:p>
            <a:pPr lvl="1"/>
            <a:r>
              <a:rPr lang="en-US" dirty="0"/>
              <a:t>Interface  defects</a:t>
            </a:r>
          </a:p>
          <a:p>
            <a:pPr lvl="1"/>
            <a:r>
              <a:rPr lang="en-US" dirty="0"/>
              <a:t>Documents defects</a:t>
            </a:r>
          </a:p>
          <a:p>
            <a:pPr lvl="1"/>
            <a:r>
              <a:rPr lang="en-US" dirty="0"/>
              <a:t>Initialization defects</a:t>
            </a:r>
          </a:p>
          <a:p>
            <a:pPr lvl="1"/>
            <a:r>
              <a:rPr lang="en-US" dirty="0"/>
              <a:t>Redundant code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3. Failure : </a:t>
            </a:r>
            <a:r>
              <a:rPr lang="en-US" dirty="0"/>
              <a:t>s/w unable to perform function according to the specification.</a:t>
            </a:r>
          </a:p>
          <a:p>
            <a:r>
              <a:rPr lang="en-US" dirty="0"/>
              <a:t>Reasons ….</a:t>
            </a:r>
          </a:p>
          <a:p>
            <a:pPr lvl="1"/>
            <a:r>
              <a:rPr lang="en-US" dirty="0"/>
              <a:t>Problem in h/w</a:t>
            </a:r>
          </a:p>
          <a:p>
            <a:pPr lvl="1"/>
            <a:r>
              <a:rPr lang="en-US" dirty="0"/>
              <a:t>Human errors</a:t>
            </a:r>
          </a:p>
          <a:p>
            <a:pPr lvl="1"/>
            <a:r>
              <a:rPr lang="en-US" dirty="0"/>
              <a:t>Someone deliberately trying to cause failure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1AF3-1DFD-45E4-B7AD-F5CA498D368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 Bug : </a:t>
            </a:r>
            <a:r>
              <a:rPr lang="en-US" dirty="0"/>
              <a:t>logical mistake</a:t>
            </a:r>
          </a:p>
          <a:p>
            <a:r>
              <a:rPr lang="en-US" dirty="0"/>
              <a:t>Bug occur when one or more of the following rules is true.</a:t>
            </a:r>
          </a:p>
          <a:p>
            <a:r>
              <a:rPr lang="en-US" dirty="0">
                <a:solidFill>
                  <a:srgbClr val="FF0000"/>
                </a:solidFill>
              </a:rPr>
              <a:t>Rule #1: s/w doesn’t do something that product specification say it should do </a:t>
            </a:r>
          </a:p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specification of Calc s/w are addition , subtraction , multiplication.</a:t>
            </a:r>
          </a:p>
          <a:p>
            <a:r>
              <a:rPr lang="en-US" dirty="0"/>
              <a:t>And if u get wrong output of addition , that is </a:t>
            </a:r>
            <a:r>
              <a:rPr lang="en-US" b="1" dirty="0"/>
              <a:t>Bug</a:t>
            </a:r>
            <a:r>
              <a:rPr lang="en-US" dirty="0"/>
              <a:t> </a:t>
            </a:r>
            <a:r>
              <a:rPr lang="en-US" dirty="0" err="1"/>
              <a:t>bcoz</a:t>
            </a:r>
            <a:r>
              <a:rPr lang="en-US" dirty="0"/>
              <a:t> of Rule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EE5A-B058-4F7F-9E51-8F9467C0D7C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#2:s/w does ….but product spec says it should not do.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Example : </a:t>
            </a:r>
            <a:r>
              <a:rPr lang="en-US" dirty="0"/>
              <a:t>Specification  state that Calc never  lock or freeze . But if Calc stop responding than that’s a </a:t>
            </a:r>
            <a:r>
              <a:rPr lang="en-US" b="1" dirty="0"/>
              <a:t>Bug</a:t>
            </a:r>
            <a:r>
              <a:rPr lang="en-US" dirty="0"/>
              <a:t> </a:t>
            </a:r>
            <a:r>
              <a:rPr lang="en-US" dirty="0" err="1"/>
              <a:t>bcoz</a:t>
            </a:r>
            <a:r>
              <a:rPr lang="en-US" dirty="0"/>
              <a:t> of Rule#2</a:t>
            </a:r>
          </a:p>
          <a:p>
            <a:r>
              <a:rPr lang="en-US" dirty="0">
                <a:solidFill>
                  <a:srgbClr val="FF0000"/>
                </a:solidFill>
              </a:rPr>
              <a:t>Rule #3: s/w does….but product spec doesn’t mention.</a:t>
            </a:r>
          </a:p>
          <a:p>
            <a:r>
              <a:rPr lang="en-US" dirty="0">
                <a:solidFill>
                  <a:srgbClr val="FF0000"/>
                </a:solidFill>
              </a:rPr>
              <a:t>Example : </a:t>
            </a:r>
            <a:r>
              <a:rPr lang="en-US" dirty="0"/>
              <a:t>if Calc also perform square root  of a number than that’s a </a:t>
            </a:r>
            <a:r>
              <a:rPr lang="en-US" b="1" dirty="0"/>
              <a:t>Bug</a:t>
            </a:r>
            <a:r>
              <a:rPr lang="en-US" dirty="0"/>
              <a:t> </a:t>
            </a:r>
            <a:r>
              <a:rPr lang="en-US" dirty="0" err="1"/>
              <a:t>bcoz</a:t>
            </a:r>
            <a:r>
              <a:rPr lang="en-US" dirty="0"/>
              <a:t> of Rule #3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2417-F4DD-4FCE-BED1-6E8DC7FFE9B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Rule #4: s/w doesn’t do ….but product spec doesn’t mention but it should do.</a:t>
            </a:r>
          </a:p>
          <a:p>
            <a:r>
              <a:rPr lang="en-US" dirty="0">
                <a:solidFill>
                  <a:srgbClr val="FF0000"/>
                </a:solidFill>
              </a:rPr>
              <a:t>Example : </a:t>
            </a:r>
            <a:r>
              <a:rPr lang="en-US" dirty="0"/>
              <a:t>if battery get weak than correct calculation didn’t happen with weak batteries.</a:t>
            </a:r>
          </a:p>
          <a:p>
            <a:pPr>
              <a:buNone/>
            </a:pPr>
            <a:r>
              <a:rPr lang="en-US" dirty="0"/>
              <a:t>   so there is a need of displaying alert </a:t>
            </a:r>
            <a:r>
              <a:rPr lang="en-US" dirty="0" err="1"/>
              <a:t>msg</a:t>
            </a:r>
            <a:r>
              <a:rPr lang="en-US" dirty="0"/>
              <a:t> .</a:t>
            </a:r>
          </a:p>
          <a:p>
            <a:pPr>
              <a:buNone/>
            </a:pPr>
            <a:r>
              <a:rPr lang="en-US" dirty="0"/>
              <a:t>   it was not specified  but it should be.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Rule #5: s/w is difficult to understand .</a:t>
            </a:r>
          </a:p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Calc buttons were too small or placement of buttons made it hard to use.</a:t>
            </a:r>
          </a:p>
          <a:p>
            <a:pPr>
              <a:buNone/>
            </a:pPr>
            <a:r>
              <a:rPr lang="en-US" dirty="0"/>
              <a:t>    all of these are </a:t>
            </a:r>
            <a:r>
              <a:rPr lang="en-US" b="1" dirty="0"/>
              <a:t>Bug</a:t>
            </a:r>
            <a:r>
              <a:rPr lang="en-US" dirty="0"/>
              <a:t> </a:t>
            </a:r>
            <a:r>
              <a:rPr lang="en-US" dirty="0" err="1"/>
              <a:t>bcoz</a:t>
            </a:r>
            <a:r>
              <a:rPr lang="en-US" dirty="0"/>
              <a:t> of Rule #5.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8BB8-D074-4BAC-A67C-0F4BC4720603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r explorer: like to get a new piece of s/w</a:t>
            </a:r>
          </a:p>
          <a:p>
            <a:r>
              <a:rPr lang="en-US" dirty="0"/>
              <a:t>They r trouble shooter: can find defects</a:t>
            </a:r>
          </a:p>
          <a:p>
            <a:r>
              <a:rPr lang="en-US" dirty="0"/>
              <a:t>They r relentless: keep trying</a:t>
            </a:r>
          </a:p>
          <a:p>
            <a:r>
              <a:rPr lang="en-US" dirty="0"/>
              <a:t>They r creative</a:t>
            </a:r>
          </a:p>
          <a:p>
            <a:r>
              <a:rPr lang="en-US" dirty="0"/>
              <a:t>They r perfectionists</a:t>
            </a:r>
          </a:p>
          <a:p>
            <a:r>
              <a:rPr lang="en-US" dirty="0"/>
              <a:t>They exercise good judgment</a:t>
            </a:r>
          </a:p>
          <a:p>
            <a:r>
              <a:rPr lang="en-US" dirty="0"/>
              <a:t>They r persuasive: good in making point of view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6879-0DB2-4914-8C0D-7A1A73DBEE4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Syllabus Structure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924175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1EC-894A-4C59-AFE9-93BEB4D34F7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 cases is a well documented procedure designed to test functionality of s/w</a:t>
            </a:r>
          </a:p>
          <a:p>
            <a:r>
              <a:rPr lang="en-US" dirty="0"/>
              <a:t>Test cases are the specific inputs that you will try and the procedure that you will follow to test s/w.</a:t>
            </a:r>
          </a:p>
          <a:p>
            <a:r>
              <a:rPr lang="en-US" dirty="0"/>
              <a:t>It consist of :</a:t>
            </a:r>
          </a:p>
          <a:p>
            <a:pPr lvl="1"/>
            <a:r>
              <a:rPr lang="en-US" dirty="0"/>
              <a:t>Input values</a:t>
            </a:r>
          </a:p>
          <a:p>
            <a:pPr lvl="1"/>
            <a:r>
              <a:rPr lang="en-US" dirty="0"/>
              <a:t>Execution  precondition </a:t>
            </a:r>
          </a:p>
          <a:p>
            <a:pPr lvl="1"/>
            <a:r>
              <a:rPr lang="en-US" dirty="0"/>
              <a:t>Expected results</a:t>
            </a:r>
          </a:p>
          <a:p>
            <a:pPr lvl="1"/>
            <a:r>
              <a:rPr lang="en-US" dirty="0"/>
              <a:t>Actual results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1DE2-CAC3-4A0C-803C-C983D427789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884238"/>
          </a:xfrm>
        </p:spPr>
        <p:txBody>
          <a:bodyPr/>
          <a:lstStyle/>
          <a:p>
            <a:r>
              <a:rPr lang="en-US" dirty="0"/>
              <a:t>Test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85800"/>
            <a:ext cx="8534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0B0-5D27-4209-B666-E9751D25BEA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Test case ID: </a:t>
            </a:r>
            <a:r>
              <a:rPr lang="en-US" dirty="0"/>
              <a:t>unique for each test case</a:t>
            </a:r>
          </a:p>
          <a:p>
            <a:r>
              <a:rPr lang="en-US" b="1" dirty="0"/>
              <a:t>Test priority: </a:t>
            </a:r>
            <a:r>
              <a:rPr lang="en-US" dirty="0"/>
              <a:t>based on priority test cases get execute</a:t>
            </a:r>
          </a:p>
          <a:p>
            <a:r>
              <a:rPr lang="en-US" b="1" dirty="0"/>
              <a:t>Module name :</a:t>
            </a:r>
            <a:r>
              <a:rPr lang="en-US" dirty="0"/>
              <a:t> name of main module or sub module</a:t>
            </a:r>
          </a:p>
          <a:p>
            <a:r>
              <a:rPr lang="en-US" b="1" dirty="0"/>
              <a:t>Test designed by : </a:t>
            </a:r>
            <a:r>
              <a:rPr lang="en-US" dirty="0"/>
              <a:t>name of tester</a:t>
            </a:r>
          </a:p>
          <a:p>
            <a:r>
              <a:rPr lang="en-US" b="1" dirty="0"/>
              <a:t>Test executed by : </a:t>
            </a:r>
            <a:r>
              <a:rPr lang="en-US" dirty="0"/>
              <a:t>name of tester who execute test case</a:t>
            </a:r>
          </a:p>
          <a:p>
            <a:r>
              <a:rPr lang="en-US" b="1" dirty="0"/>
              <a:t>Test title: </a:t>
            </a:r>
            <a:r>
              <a:rPr lang="en-US" dirty="0"/>
              <a:t>test case title</a:t>
            </a:r>
          </a:p>
          <a:p>
            <a:r>
              <a:rPr lang="en-US" b="1" dirty="0"/>
              <a:t>Pre condition : </a:t>
            </a:r>
            <a:r>
              <a:rPr lang="en-US" dirty="0"/>
              <a:t>list all pre requisite  in order to successfully execute test case. Example: </a:t>
            </a:r>
          </a:p>
          <a:p>
            <a:r>
              <a:rPr lang="en-US" b="1" dirty="0"/>
              <a:t>Test steps: </a:t>
            </a:r>
            <a:r>
              <a:rPr lang="en-US" dirty="0"/>
              <a:t>write all execution steps in sequence for test case.</a:t>
            </a:r>
          </a:p>
          <a:p>
            <a:r>
              <a:rPr lang="en-US" b="1" dirty="0"/>
              <a:t>Test data / test input : </a:t>
            </a:r>
            <a:r>
              <a:rPr lang="en-US" dirty="0"/>
              <a:t>state what input’s are given to test case.</a:t>
            </a:r>
          </a:p>
          <a:p>
            <a:r>
              <a:rPr lang="en-US" b="1" dirty="0"/>
              <a:t>Expected result: </a:t>
            </a:r>
            <a:r>
              <a:rPr lang="en-US" dirty="0"/>
              <a:t>describe expected output</a:t>
            </a:r>
          </a:p>
          <a:p>
            <a:r>
              <a:rPr lang="en-US" b="1" dirty="0"/>
              <a:t>Actual result :  </a:t>
            </a:r>
            <a:r>
              <a:rPr lang="en-US" dirty="0"/>
              <a:t>mention  actual result after test case execution</a:t>
            </a:r>
          </a:p>
          <a:p>
            <a:r>
              <a:rPr lang="en-US" b="1" dirty="0"/>
              <a:t>Status (pass/ fail): </a:t>
            </a:r>
            <a:r>
              <a:rPr lang="en-US" dirty="0"/>
              <a:t>if actual result is not same as expected result than mark status of test case as Fail otherwise set pass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62CA-EEA1-4507-BD1F-0C92BFB3501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to pass approach:</a:t>
            </a:r>
          </a:p>
          <a:p>
            <a:r>
              <a:rPr lang="en-US" dirty="0"/>
              <a:t>Don’t push capabilities</a:t>
            </a:r>
          </a:p>
          <a:p>
            <a:r>
              <a:rPr lang="en-US" dirty="0"/>
              <a:t>Straight forward test cases</a:t>
            </a:r>
          </a:p>
          <a:p>
            <a:r>
              <a:rPr lang="en-US" dirty="0"/>
              <a:t>Always run test to pass approach first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Test to Fail approach:</a:t>
            </a:r>
          </a:p>
          <a:p>
            <a:r>
              <a:rPr lang="en-US" dirty="0"/>
              <a:t>Push capabilities</a:t>
            </a:r>
          </a:p>
          <a:p>
            <a:r>
              <a:rPr lang="en-US" dirty="0"/>
              <a:t>Break the s/w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119D-FE48-40DF-A95B-24C6449B5E7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start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Entry criteria </a:t>
            </a:r>
            <a:r>
              <a:rPr lang="en-US" dirty="0"/>
              <a:t>: minimum set of conditions that should be meet in order to start testing.</a:t>
            </a:r>
          </a:p>
          <a:p>
            <a:r>
              <a:rPr lang="en-US" dirty="0"/>
              <a:t>All documents , design , </a:t>
            </a:r>
            <a:r>
              <a:rPr lang="en-US" dirty="0" err="1"/>
              <a:t>rqmts</a:t>
            </a:r>
            <a:r>
              <a:rPr lang="en-US" dirty="0"/>
              <a:t> available</a:t>
            </a:r>
          </a:p>
          <a:p>
            <a:r>
              <a:rPr lang="en-US" dirty="0"/>
              <a:t>s/w tools available</a:t>
            </a:r>
          </a:p>
          <a:p>
            <a:r>
              <a:rPr lang="en-US" dirty="0"/>
              <a:t>All personnel must be trained</a:t>
            </a:r>
          </a:p>
          <a:p>
            <a:r>
              <a:rPr lang="en-US" dirty="0"/>
              <a:t>All possible test cases are prepared.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FEF0-E5D7-4B94-9D5A-6C159875E42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Exit criteria</a:t>
            </a:r>
            <a:r>
              <a:rPr lang="en-US" dirty="0"/>
              <a:t>: minimum set of conditions in order to close a particular project phase.</a:t>
            </a:r>
          </a:p>
          <a:p>
            <a:r>
              <a:rPr lang="en-US" dirty="0"/>
              <a:t>Completion of all test case execution</a:t>
            </a:r>
          </a:p>
          <a:p>
            <a:r>
              <a:rPr lang="en-US" dirty="0"/>
              <a:t>Completion of code coverage</a:t>
            </a:r>
          </a:p>
          <a:p>
            <a:r>
              <a:rPr lang="en-US" dirty="0"/>
              <a:t>No higher priority or severe bugs left</a:t>
            </a:r>
          </a:p>
          <a:p>
            <a:r>
              <a:rPr lang="en-US" dirty="0"/>
              <a:t>Testing Dead line occur</a:t>
            </a:r>
          </a:p>
          <a:p>
            <a:r>
              <a:rPr lang="en-US" dirty="0"/>
              <a:t>Management decision</a:t>
            </a:r>
          </a:p>
          <a:p>
            <a:r>
              <a:rPr lang="en-US" dirty="0"/>
              <a:t>Over budget …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9D08-CAB6-4B5B-9A80-DEEFE6A1B75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/ QC /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QA :set of activities for ensuring quality  in the process by which product  are developed  .</a:t>
            </a:r>
          </a:p>
          <a:p>
            <a:endParaRPr lang="en-US" sz="2400" dirty="0"/>
          </a:p>
          <a:p>
            <a:r>
              <a:rPr lang="en-US" sz="2400" dirty="0"/>
              <a:t>QC : set of activities to ensure  Quality in a developed work</a:t>
            </a:r>
          </a:p>
          <a:p>
            <a:r>
              <a:rPr lang="en-US" sz="2400" dirty="0"/>
              <a:t>Product.</a:t>
            </a:r>
          </a:p>
          <a:p>
            <a:endParaRPr lang="en-US" sz="2400" dirty="0"/>
          </a:p>
          <a:p>
            <a:r>
              <a:rPr lang="en-US" sz="2400" dirty="0"/>
              <a:t>Testing : intention of finding  errors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4"/>
            <a:endParaRPr lang="en-US" sz="1200" dirty="0"/>
          </a:p>
          <a:p>
            <a:pPr lvl="8"/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3300" y="3505201"/>
            <a:ext cx="331470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5BC2-CC1D-4FE6-A882-D565B8B5EFD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quality in the process</a:t>
            </a:r>
          </a:p>
          <a:p>
            <a:r>
              <a:rPr lang="en-US" dirty="0"/>
              <a:t>Focus on process used to make product</a:t>
            </a:r>
          </a:p>
          <a:p>
            <a:r>
              <a:rPr lang="en-US" dirty="0"/>
              <a:t>It is proactive quality process</a:t>
            </a:r>
          </a:p>
          <a:p>
            <a:r>
              <a:rPr lang="en-US" dirty="0"/>
              <a:t>Goal : improve development process </a:t>
            </a:r>
          </a:p>
          <a:p>
            <a:r>
              <a:rPr lang="en-US" dirty="0"/>
              <a:t>Establish a good quality mgmt system</a:t>
            </a:r>
          </a:p>
          <a:p>
            <a:r>
              <a:rPr lang="en-US" dirty="0"/>
              <a:t>Verification is an example  of QA</a:t>
            </a:r>
          </a:p>
          <a:p>
            <a:r>
              <a:rPr lang="en-US" dirty="0"/>
              <a:t>QA is managerial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2C94-6B01-4B7A-8559-C5F86BA8189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Ensure quality in product. </a:t>
            </a:r>
          </a:p>
          <a:p>
            <a:r>
              <a:rPr lang="en-US" dirty="0"/>
              <a:t>Focus on finding defects in actual product</a:t>
            </a:r>
          </a:p>
          <a:p>
            <a:r>
              <a:rPr lang="en-US" dirty="0"/>
              <a:t>Reactive quality process</a:t>
            </a:r>
          </a:p>
          <a:p>
            <a:r>
              <a:rPr lang="en-US" dirty="0"/>
              <a:t>Goal : Identify defects after product is developed but before released.</a:t>
            </a:r>
          </a:p>
          <a:p>
            <a:r>
              <a:rPr lang="en-US" dirty="0"/>
              <a:t>Finding and eliminating sources of quality problems through tools</a:t>
            </a:r>
          </a:p>
          <a:p>
            <a:r>
              <a:rPr lang="en-US" dirty="0"/>
              <a:t>Validation is an example of QC</a:t>
            </a:r>
          </a:p>
          <a:p>
            <a:r>
              <a:rPr lang="en-US" dirty="0"/>
              <a:t>QC is corrective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EBA5-8634-4747-93FF-F27B594747C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		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building the product right ? </a:t>
            </a:r>
          </a:p>
          <a:p>
            <a:r>
              <a:rPr lang="en-US" dirty="0"/>
              <a:t>It doesn’t involve executing the code		</a:t>
            </a:r>
          </a:p>
          <a:p>
            <a:r>
              <a:rPr lang="en-US" dirty="0"/>
              <a:t>Uses methods like : reviews walk	through , inspection	</a:t>
            </a:r>
          </a:p>
          <a:p>
            <a:r>
              <a:rPr lang="en-US" dirty="0"/>
              <a:t>Check whether the s/w conforms to specification</a:t>
            </a:r>
          </a:p>
          <a:p>
            <a:r>
              <a:rPr lang="en-US" dirty="0"/>
              <a:t>It is low level exercise.</a:t>
            </a:r>
          </a:p>
          <a:p>
            <a:r>
              <a:rPr lang="en-US" dirty="0"/>
              <a:t>Done by QA team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69026" y="1447801"/>
            <a:ext cx="4270375" cy="533400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69026" y="2057401"/>
            <a:ext cx="4041775" cy="4068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we building the right product?</a:t>
            </a:r>
          </a:p>
          <a:p>
            <a:r>
              <a:rPr lang="en-US" dirty="0"/>
              <a:t>It  involve executing the code</a:t>
            </a:r>
          </a:p>
          <a:p>
            <a:r>
              <a:rPr lang="en-US" dirty="0"/>
              <a:t>Uses methods like : black box , white box  testing</a:t>
            </a:r>
          </a:p>
          <a:p>
            <a:r>
              <a:rPr lang="en-US" dirty="0"/>
              <a:t>Check whether s/w meets customer </a:t>
            </a:r>
            <a:r>
              <a:rPr lang="en-US" dirty="0" err="1"/>
              <a:t>rqmts</a:t>
            </a:r>
            <a:r>
              <a:rPr lang="en-US" dirty="0"/>
              <a:t>.</a:t>
            </a:r>
          </a:p>
          <a:p>
            <a:r>
              <a:rPr lang="en-US" dirty="0"/>
              <a:t>It Is high level exercise</a:t>
            </a:r>
          </a:p>
          <a:p>
            <a:r>
              <a:rPr lang="en-US" dirty="0"/>
              <a:t>Done by QC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D434-E6EA-472B-9E42-B8A9503E20C2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981200"/>
            <a:ext cx="80009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FAE3-256E-479B-A0BA-847AC08A7293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17526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Rqmts</a:t>
            </a:r>
            <a:r>
              <a:rPr lang="en-US" dirty="0"/>
              <a:t> analysis</a:t>
            </a:r>
          </a:p>
        </p:txBody>
      </p:sp>
      <p:sp>
        <p:nvSpPr>
          <p:cNvPr id="10" name="Oval 9"/>
          <p:cNvSpPr/>
          <p:nvPr/>
        </p:nvSpPr>
        <p:spPr>
          <a:xfrm>
            <a:off x="3276600" y="2667000"/>
            <a:ext cx="2209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11" name="Oval 10"/>
          <p:cNvSpPr/>
          <p:nvPr/>
        </p:nvSpPr>
        <p:spPr>
          <a:xfrm>
            <a:off x="3657600" y="3352800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design</a:t>
            </a:r>
          </a:p>
        </p:txBody>
      </p:sp>
      <p:sp>
        <p:nvSpPr>
          <p:cNvPr id="12" name="Oval 11"/>
          <p:cNvSpPr/>
          <p:nvPr/>
        </p:nvSpPr>
        <p:spPr>
          <a:xfrm>
            <a:off x="4114800" y="4191000"/>
            <a:ext cx="1905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design</a:t>
            </a:r>
          </a:p>
        </p:txBody>
      </p:sp>
      <p:sp>
        <p:nvSpPr>
          <p:cNvPr id="13" name="Oval 12"/>
          <p:cNvSpPr/>
          <p:nvPr/>
        </p:nvSpPr>
        <p:spPr>
          <a:xfrm>
            <a:off x="5486400" y="5257800"/>
            <a:ext cx="2057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14" name="Oval 13"/>
          <p:cNvSpPr/>
          <p:nvPr/>
        </p:nvSpPr>
        <p:spPr>
          <a:xfrm>
            <a:off x="7010400" y="42672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33528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testing</a:t>
            </a:r>
          </a:p>
        </p:txBody>
      </p:sp>
      <p:sp>
        <p:nvSpPr>
          <p:cNvPr id="16" name="Oval 15"/>
          <p:cNvSpPr/>
          <p:nvPr/>
        </p:nvSpPr>
        <p:spPr>
          <a:xfrm>
            <a:off x="7772400" y="2438400"/>
            <a:ext cx="1828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17" name="Oval 16"/>
          <p:cNvSpPr/>
          <p:nvPr/>
        </p:nvSpPr>
        <p:spPr>
          <a:xfrm>
            <a:off x="8305800" y="16764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038601" y="2209800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95801" y="3048000"/>
            <a:ext cx="1981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486400" y="46482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800600" y="3810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2400300" y="3162300"/>
            <a:ext cx="25146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658100" y="3467100"/>
            <a:ext cx="2819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Up Arrow 37"/>
          <p:cNvSpPr/>
          <p:nvPr/>
        </p:nvSpPr>
        <p:spPr>
          <a:xfrm>
            <a:off x="7315200" y="4724400"/>
            <a:ext cx="3048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8077200" y="38862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8534400" y="29718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>
            <a:off x="8991600" y="21336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9" idx="6"/>
          </p:cNvCxnSpPr>
          <p:nvPr/>
        </p:nvCxnSpPr>
        <p:spPr>
          <a:xfrm>
            <a:off x="5181600" y="1981200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79719" y="164842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Preparation of acceptance test cases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10" idx="6"/>
          </p:cNvCxnSpPr>
          <p:nvPr/>
        </p:nvCxnSpPr>
        <p:spPr>
          <a:xfrm>
            <a:off x="5486400" y="2857500"/>
            <a:ext cx="21336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1639" y="2501384"/>
            <a:ext cx="216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test cases</a:t>
            </a:r>
          </a:p>
        </p:txBody>
      </p:sp>
      <p:cxnSp>
        <p:nvCxnSpPr>
          <p:cNvPr id="21" name="Straight Arrow Connector 20"/>
          <p:cNvCxnSpPr>
            <a:stCxn id="11" idx="6"/>
          </p:cNvCxnSpPr>
          <p:nvPr/>
        </p:nvCxnSpPr>
        <p:spPr>
          <a:xfrm>
            <a:off x="5867400" y="35814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75020" y="3272052"/>
            <a:ext cx="147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test cases</a:t>
            </a:r>
          </a:p>
        </p:txBody>
      </p:sp>
      <p:cxnSp>
        <p:nvCxnSpPr>
          <p:cNvPr id="26" name="Straight Arrow Connector 25"/>
          <p:cNvCxnSpPr>
            <a:stCxn id="12" idx="6"/>
          </p:cNvCxnSpPr>
          <p:nvPr/>
        </p:nvCxnSpPr>
        <p:spPr>
          <a:xfrm flipV="1">
            <a:off x="6019800" y="4381500"/>
            <a:ext cx="9906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0410" y="40964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 cases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388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5790" y="4419600"/>
            <a:ext cx="11555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3AA5-A0D8-436B-A5AC-52D5DF1A711A}" type="datetime1">
              <a:rPr lang="en-US" smtClean="0"/>
              <a:t>9/4/2023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3" grpId="0"/>
      <p:bldP spid="27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verification validation model.</a:t>
            </a:r>
          </a:p>
          <a:p>
            <a:r>
              <a:rPr lang="en-US" dirty="0"/>
              <a:t>Is an extension of the waterfall model and is based on association of testing phase for each corresponding development stage.</a:t>
            </a:r>
          </a:p>
          <a:p>
            <a:r>
              <a:rPr lang="en-US" dirty="0"/>
              <a:t>In this process “ Do Procedure “ would be followed by the developer team and the “check procedure” done by testing team.</a:t>
            </a:r>
          </a:p>
          <a:p>
            <a:r>
              <a:rPr lang="en-US" dirty="0"/>
              <a:t>Both activities  are working parallel.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9575-65D5-499A-A1CE-BB141232926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Testing activities like planning , test designing happens well before coding.</a:t>
            </a:r>
          </a:p>
          <a:p>
            <a:r>
              <a:rPr lang="en-US" dirty="0"/>
              <a:t>Time saving and quick</a:t>
            </a:r>
          </a:p>
          <a:p>
            <a:r>
              <a:rPr lang="en-US" dirty="0"/>
              <a:t>Work well for smaller projects where requirements are well understand</a:t>
            </a:r>
          </a:p>
          <a:p>
            <a:r>
              <a:rPr lang="en-US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US" dirty="0"/>
              <a:t>The model is not flexible to changes</a:t>
            </a:r>
          </a:p>
          <a:p>
            <a:r>
              <a:rPr lang="en-US" dirty="0"/>
              <a:t>V- model is very rigid</a:t>
            </a:r>
          </a:p>
          <a:p>
            <a:r>
              <a:rPr lang="en-US" dirty="0"/>
              <a:t>Not good for complex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676-84B3-40CE-ABC7-2BB03807981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1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447800"/>
            <a:ext cx="6400800" cy="1752600"/>
          </a:xfrm>
        </p:spPr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2514600"/>
            <a:ext cx="2133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S/W 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505200"/>
            <a:ext cx="1600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3505200"/>
            <a:ext cx="1600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876800"/>
            <a:ext cx="1219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4876800"/>
            <a:ext cx="1219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 box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4876800"/>
            <a:ext cx="1219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Black box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15400" y="4724400"/>
            <a:ext cx="1219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 box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886200" y="2895600"/>
            <a:ext cx="1066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7086600" y="2781300"/>
            <a:ext cx="7620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514600" y="4038600"/>
            <a:ext cx="990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962400" y="4038600"/>
            <a:ext cx="762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324600" y="4038600"/>
            <a:ext cx="1219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53400" y="3962400"/>
            <a:ext cx="1295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671-CE12-4DB5-B65B-C3106308A9C6}" type="datetime1">
              <a:rPr lang="en-US" smtClean="0"/>
              <a:t>9/4/2023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                        Dynamic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Testing done without executing program</a:t>
            </a:r>
          </a:p>
          <a:p>
            <a:r>
              <a:rPr lang="en-US" dirty="0"/>
              <a:t>Does verification</a:t>
            </a:r>
          </a:p>
          <a:p>
            <a:r>
              <a:rPr lang="en-US" dirty="0"/>
              <a:t>Prevention of defects</a:t>
            </a:r>
          </a:p>
          <a:p>
            <a:r>
              <a:rPr lang="en-US" dirty="0"/>
              <a:t>Checklist and process to be followed</a:t>
            </a:r>
          </a:p>
          <a:p>
            <a:r>
              <a:rPr lang="en-US" dirty="0"/>
              <a:t>Cost of finding and fixing defects is low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191000" cy="4525963"/>
          </a:xfrm>
        </p:spPr>
        <p:txBody>
          <a:bodyPr/>
          <a:lstStyle/>
          <a:p>
            <a:r>
              <a:rPr lang="en-US" dirty="0"/>
              <a:t>Testing done by executing the program</a:t>
            </a:r>
          </a:p>
          <a:p>
            <a:r>
              <a:rPr lang="en-US" dirty="0"/>
              <a:t>Does validation</a:t>
            </a:r>
          </a:p>
          <a:p>
            <a:r>
              <a:rPr lang="en-US" dirty="0"/>
              <a:t>Finding and fixing  defect</a:t>
            </a:r>
          </a:p>
          <a:p>
            <a:r>
              <a:rPr lang="en-US" dirty="0"/>
              <a:t>Involves test cases for execution</a:t>
            </a:r>
          </a:p>
          <a:p>
            <a:r>
              <a:rPr lang="en-US" dirty="0"/>
              <a:t>Cost of finding and fixing defects is high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CB3E-86DF-45D3-8B6B-7605DEA468C1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investigation of internal logic and structure of the code.</a:t>
            </a:r>
          </a:p>
          <a:p>
            <a:r>
              <a:rPr lang="en-US" dirty="0"/>
              <a:t>Also known as glass box  / structural testing.</a:t>
            </a:r>
          </a:p>
          <a:p>
            <a:r>
              <a:rPr lang="en-US" dirty="0"/>
              <a:t>View code.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C328-88BD-4D24-A212-7E4622CFF3F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83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 Of White box :</a:t>
            </a:r>
          </a:p>
          <a:p>
            <a:r>
              <a:rPr lang="en-US" dirty="0"/>
              <a:t>Easy and simple to find legal </a:t>
            </a:r>
            <a:r>
              <a:rPr lang="en-US" dirty="0" err="1"/>
              <a:t>i</a:t>
            </a:r>
            <a:r>
              <a:rPr lang="en-US" dirty="0"/>
              <a:t>/p data,</a:t>
            </a:r>
          </a:p>
          <a:p>
            <a:r>
              <a:rPr lang="en-US" dirty="0"/>
              <a:t>Help in optimizing code.</a:t>
            </a:r>
          </a:p>
          <a:p>
            <a:r>
              <a:rPr lang="en-US" dirty="0"/>
              <a:t>Maximum code coverage is done.</a:t>
            </a:r>
          </a:p>
          <a:p>
            <a:r>
              <a:rPr lang="en-US" dirty="0">
                <a:solidFill>
                  <a:srgbClr val="FF0000"/>
                </a:solidFill>
              </a:rPr>
              <a:t>Disadvantages of White box :</a:t>
            </a:r>
          </a:p>
          <a:p>
            <a:r>
              <a:rPr lang="en-US" dirty="0"/>
              <a:t>Knowledge of code</a:t>
            </a:r>
          </a:p>
          <a:p>
            <a:r>
              <a:rPr lang="en-US" dirty="0"/>
              <a:t>Impossible to look into every bit of code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950-DFF8-40C1-9203-03B1ABDAB23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7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Static White Box testing(SWB)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 a type of testing in which the program source code is tested without running it.</a:t>
            </a:r>
          </a:p>
          <a:p>
            <a:r>
              <a:rPr lang="en-US" dirty="0"/>
              <a:t>Tester only review and examine s/w design , architecture or code for bug without executing it.</a:t>
            </a:r>
          </a:p>
          <a:p>
            <a:r>
              <a:rPr lang="en-US" dirty="0" err="1"/>
              <a:t>Eg</a:t>
            </a:r>
            <a:r>
              <a:rPr lang="en-US" dirty="0"/>
              <a:t> : review ,inspection , walkthrough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/>
              <a:t>      cost effective . By reviewing , tester can identify bug.</a:t>
            </a:r>
          </a:p>
          <a:p>
            <a:pPr lvl="1"/>
            <a:r>
              <a:rPr lang="en-US" dirty="0"/>
              <a:t>      gives ideas to black box tester for test cases.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US" dirty="0"/>
              <a:t> Time consuming</a:t>
            </a:r>
          </a:p>
          <a:p>
            <a:pPr lvl="1"/>
            <a:r>
              <a:rPr lang="en-US" dirty="0"/>
              <a:t>doesn’t find run time environment bugs.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EF33-7FD6-4A75-902A-D18309C2CEF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Reviews in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documents such as </a:t>
            </a:r>
            <a:r>
              <a:rPr lang="en-US" dirty="0" err="1"/>
              <a:t>rqmts</a:t>
            </a:r>
            <a:r>
              <a:rPr lang="en-US" dirty="0"/>
              <a:t> , design , test cases.</a:t>
            </a:r>
          </a:p>
          <a:p>
            <a:r>
              <a:rPr lang="en-US" dirty="0"/>
              <a:t>Informal review</a:t>
            </a:r>
          </a:p>
          <a:p>
            <a:r>
              <a:rPr lang="en-US" dirty="0"/>
              <a:t>Formal review: simple meetings</a:t>
            </a:r>
          </a:p>
          <a:p>
            <a:r>
              <a:rPr lang="en-US" dirty="0"/>
              <a:t>4 key elements of FR :</a:t>
            </a:r>
          </a:p>
          <a:p>
            <a:r>
              <a:rPr lang="en-US" dirty="0">
                <a:solidFill>
                  <a:srgbClr val="FF0000"/>
                </a:solidFill>
              </a:rPr>
              <a:t>Identify problem.</a:t>
            </a:r>
          </a:p>
          <a:p>
            <a:r>
              <a:rPr lang="en-US" dirty="0">
                <a:solidFill>
                  <a:srgbClr val="FF0000"/>
                </a:solidFill>
              </a:rPr>
              <a:t>Follow rules</a:t>
            </a:r>
            <a:r>
              <a:rPr lang="en-US" dirty="0"/>
              <a:t>: like : amount of code , time ,  different role.</a:t>
            </a:r>
          </a:p>
          <a:p>
            <a:r>
              <a:rPr lang="en-US" dirty="0">
                <a:solidFill>
                  <a:srgbClr val="FF0000"/>
                </a:solidFill>
              </a:rPr>
              <a:t>Prepare </a:t>
            </a:r>
            <a:r>
              <a:rPr lang="en-US" dirty="0"/>
              <a:t>: each participant is supposed to be prepare</a:t>
            </a:r>
          </a:p>
          <a:p>
            <a:r>
              <a:rPr lang="en-US" dirty="0">
                <a:solidFill>
                  <a:srgbClr val="FF0000"/>
                </a:solidFill>
              </a:rPr>
              <a:t>Write a report </a:t>
            </a:r>
            <a:r>
              <a:rPr lang="en-US" dirty="0"/>
              <a:t>: summarizing the result of the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11-BFDE-4583-B224-78AF3EC1867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Small group of programmers review the code together and look for problem .</a:t>
            </a:r>
          </a:p>
          <a:p>
            <a:r>
              <a:rPr lang="en-US" dirty="0"/>
              <a:t>Group consist of  : </a:t>
            </a:r>
          </a:p>
          <a:p>
            <a:r>
              <a:rPr lang="en-US" dirty="0"/>
              <a:t>  -programmer who wrote the code</a:t>
            </a:r>
          </a:p>
          <a:p>
            <a:pPr lvl="1"/>
            <a:r>
              <a:rPr lang="en-US" dirty="0"/>
              <a:t>One or two other programmers or testers acting as reviewer.</a:t>
            </a:r>
          </a:p>
          <a:p>
            <a:r>
              <a:rPr lang="en-US" dirty="0"/>
              <a:t>All the 4 key elements must be follow to make review highly effective.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/>
              <a:t> fewer scheduling is require.</a:t>
            </a:r>
          </a:p>
          <a:p>
            <a:pPr lvl="1"/>
            <a:r>
              <a:rPr lang="en-US" dirty="0"/>
              <a:t>Programmer know  code very well.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US" dirty="0"/>
              <a:t>A programmer is not the best person to detect problems.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838-2581-4035-A7E2-2FD6A93D9A1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of Software Testing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dirty="0">
                <a:solidFill>
                  <a:schemeClr val="bg1"/>
                </a:solidFill>
              </a:rPr>
              <a:t>Testing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B89-AF90-4179-A665-947F3CD635B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1.1.b          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 present the code to a small group.</a:t>
            </a:r>
          </a:p>
          <a:p>
            <a:r>
              <a:rPr lang="en-US" dirty="0"/>
              <a:t>Large number of participant as compared to peer review , so important to follow rules</a:t>
            </a:r>
          </a:p>
          <a:p>
            <a:r>
              <a:rPr lang="en-US" dirty="0"/>
              <a:t>Reviewers should receive copies of s/w in advance. </a:t>
            </a:r>
          </a:p>
          <a:p>
            <a:r>
              <a:rPr lang="en-US" dirty="0"/>
              <a:t>Having at least one senior programmer as reviewer</a:t>
            </a:r>
          </a:p>
          <a:p>
            <a:r>
              <a:rPr lang="en-US" dirty="0"/>
              <a:t>Presenter read through the code , reviewer listen and raise question.</a:t>
            </a:r>
          </a:p>
          <a:p>
            <a:r>
              <a:rPr lang="en-US" dirty="0"/>
              <a:t>Presenter write a report.</a:t>
            </a: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3962400" y="3276600"/>
            <a:ext cx="533400" cy="381000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720-D5D9-4CAE-8EE7-52488030E4DF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c  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formal  type of reviews</a:t>
            </a:r>
          </a:p>
          <a:p>
            <a:r>
              <a:rPr lang="en-US" dirty="0"/>
              <a:t>Highly structured and require training for each participant</a:t>
            </a:r>
          </a:p>
          <a:p>
            <a:r>
              <a:rPr lang="en-US" dirty="0"/>
              <a:t>Person who present the code , isn't the original programmer. </a:t>
            </a:r>
          </a:p>
          <a:p>
            <a:r>
              <a:rPr lang="en-US" dirty="0"/>
              <a:t>Other participant is called inspectors.</a:t>
            </a:r>
          </a:p>
          <a:p>
            <a:r>
              <a:rPr lang="en-US" dirty="0"/>
              <a:t>Reviewing the code from different perspective such as a user , a tester or a product support person.</a:t>
            </a:r>
          </a:p>
          <a:p>
            <a:r>
              <a:rPr lang="en-US" dirty="0"/>
              <a:t>Some inspector called moderator , recorder : assure that the rules are followed</a:t>
            </a:r>
          </a:p>
          <a:p>
            <a:r>
              <a:rPr lang="en-US" dirty="0"/>
              <a:t>One inspector review the code backward.</a:t>
            </a:r>
          </a:p>
          <a:p>
            <a:r>
              <a:rPr lang="en-US" dirty="0"/>
              <a:t>After inspection , inspector meet again to discuss the defect they found  and prepare report.</a:t>
            </a:r>
          </a:p>
          <a:p>
            <a:r>
              <a:rPr lang="en-US" dirty="0"/>
              <a:t>Programmer make changes</a:t>
            </a:r>
          </a:p>
          <a:p>
            <a:r>
              <a:rPr lang="en-US" dirty="0"/>
              <a:t>Depending of magnitude of changes , re inspection may be needed</a:t>
            </a:r>
          </a:p>
          <a:p>
            <a:r>
              <a:rPr lang="en-US" dirty="0"/>
              <a:t>It require training  </a:t>
            </a: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4648200" y="5562600"/>
            <a:ext cx="381000" cy="304800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826-0C5E-4EA6-9B79-6DC8AF0C9B89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White Box testing(DWB)</a:t>
            </a:r>
            <a:br>
              <a:rPr lang="en-US" dirty="0"/>
            </a:br>
            <a:r>
              <a:rPr lang="en-US" dirty="0"/>
              <a:t>Structural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2209800" y="2438400"/>
            <a:ext cx="21336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Functional testing</a:t>
            </a:r>
          </a:p>
        </p:txBody>
      </p:sp>
      <p:sp>
        <p:nvSpPr>
          <p:cNvPr id="19" name="Chevron 18"/>
          <p:cNvSpPr/>
          <p:nvPr/>
        </p:nvSpPr>
        <p:spPr>
          <a:xfrm>
            <a:off x="4495800" y="2438400"/>
            <a:ext cx="19812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Coverage testing</a:t>
            </a:r>
          </a:p>
        </p:txBody>
      </p:sp>
      <p:sp>
        <p:nvSpPr>
          <p:cNvPr id="20" name="Chevron 19"/>
          <p:cNvSpPr/>
          <p:nvPr/>
        </p:nvSpPr>
        <p:spPr>
          <a:xfrm>
            <a:off x="6705600" y="2438400"/>
            <a:ext cx="21336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Complexity testing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0345" y="4385005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20345" y="4994605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20345" y="5604205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20345" y="6213805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5209230" y="32766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58960" y="4440420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Obvious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58960" y="5050020"/>
            <a:ext cx="1371600" cy="5125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version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5867400"/>
            <a:ext cx="1371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Debugging tool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047845" y="3332015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03400" y="4454275"/>
            <a:ext cx="1371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Graph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92285" y="334587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89D2-9C73-4625-8D27-E2A79578B8B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1.2 Structural / dynamic white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s/w by running the code and can also examine the code . Like Testing the s/w with X-ray glasses.</a:t>
            </a:r>
          </a:p>
          <a:p>
            <a:r>
              <a:rPr lang="en-US" dirty="0"/>
              <a:t>Tester are required to have knowledge of internal implementation</a:t>
            </a:r>
          </a:p>
          <a:p>
            <a:r>
              <a:rPr lang="en-US" dirty="0"/>
              <a:t>Determine what to test , what not to test.</a:t>
            </a:r>
          </a:p>
          <a:p>
            <a:r>
              <a:rPr lang="en-US" dirty="0"/>
              <a:t>Also called structural testing.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6C47-ED7D-4CB7-A843-67733553D96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9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2. a       code functional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check.</a:t>
            </a:r>
          </a:p>
          <a:p>
            <a:r>
              <a:rPr lang="en-US" dirty="0"/>
              <a:t>Before submitting code to code coverage</a:t>
            </a:r>
          </a:p>
          <a:p>
            <a:r>
              <a:rPr lang="en-US" b="1" dirty="0">
                <a:solidFill>
                  <a:srgbClr val="FF0000"/>
                </a:solidFill>
              </a:rPr>
              <a:t>Methods :</a:t>
            </a:r>
          </a:p>
          <a:p>
            <a:r>
              <a:rPr lang="en-US" dirty="0"/>
              <a:t>Obvious test : knowing  i/p and expected o/p</a:t>
            </a:r>
          </a:p>
          <a:p>
            <a:r>
              <a:rPr lang="en-US" dirty="0"/>
              <a:t>Debug version : make  sure  , program is passing  through right loops , iterations the right number  of times. </a:t>
            </a:r>
          </a:p>
          <a:p>
            <a:r>
              <a:rPr lang="en-US" dirty="0"/>
              <a:t>Debugging tools : adding breakpoint  in the module to view certain state of variable.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7E07-08F0-4A79-9272-434B2E60635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1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1.2.b         Code coverage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measure used to describe the degree to which the source code of a program is tested </a:t>
            </a:r>
          </a:p>
          <a:p>
            <a:r>
              <a:rPr lang="en-US" dirty="0"/>
              <a:t>High light aspects of the code which may not be adequately tested and which require additional testing.</a:t>
            </a:r>
          </a:p>
          <a:p>
            <a:r>
              <a:rPr lang="en-US" b="1" dirty="0">
                <a:solidFill>
                  <a:srgbClr val="FF0000"/>
                </a:solidFill>
              </a:rPr>
              <a:t>Compiler debugger  : </a:t>
            </a:r>
            <a:r>
              <a:rPr lang="en-US" dirty="0"/>
              <a:t>it is sufficient for small programs.</a:t>
            </a:r>
          </a:p>
          <a:p>
            <a:r>
              <a:rPr lang="en-US" b="1" dirty="0">
                <a:solidFill>
                  <a:srgbClr val="FF0000"/>
                </a:solidFill>
              </a:rPr>
              <a:t>Code coverage analyzer: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A29B-73D8-4579-B673-421B3738CB4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coverage analyzer : </a:t>
            </a:r>
            <a:r>
              <a:rPr lang="en-US" dirty="0"/>
              <a:t>hook into s/w . Run transparently in the background while testing.</a:t>
            </a:r>
          </a:p>
          <a:p>
            <a:r>
              <a:rPr lang="en-US" dirty="0"/>
              <a:t>Each time  a function , line of code , loop is executed , code coverage analyzer record the information</a:t>
            </a:r>
          </a:p>
          <a:p>
            <a:r>
              <a:rPr lang="en-US" dirty="0"/>
              <a:t>Prepare statistics  which shows :</a:t>
            </a:r>
          </a:p>
          <a:p>
            <a:r>
              <a:rPr lang="en-US" dirty="0"/>
              <a:t>What part of the s/w your test case don’t cover.</a:t>
            </a:r>
          </a:p>
          <a:p>
            <a:r>
              <a:rPr lang="en-US" dirty="0"/>
              <a:t>Which test cases are redundant.</a:t>
            </a:r>
          </a:p>
          <a:p>
            <a:r>
              <a:rPr lang="en-US" dirty="0"/>
              <a:t>What new test cases need to be created for better coverage.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8561-3271-4E93-B3B1-9A54CB53BCD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1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</a:p>
          <a:p>
            <a:r>
              <a:rPr lang="en-US" dirty="0"/>
              <a:t>Branch Coverage</a:t>
            </a:r>
          </a:p>
          <a:p>
            <a:r>
              <a:rPr lang="en-US" dirty="0"/>
              <a:t>Conditional Coverage</a:t>
            </a:r>
          </a:p>
          <a:p>
            <a:r>
              <a:rPr lang="en-US" dirty="0"/>
              <a:t>Function Coverage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077-C72C-43DB-96F7-68198F817AB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make sure that every statement in the program should execute at least  once.</a:t>
            </a:r>
          </a:p>
          <a:p>
            <a:r>
              <a:rPr lang="en-US" dirty="0" err="1"/>
              <a:t>no.of</a:t>
            </a:r>
            <a:r>
              <a:rPr lang="en-US" dirty="0"/>
              <a:t> statement exercised     * 100</a:t>
            </a:r>
          </a:p>
          <a:p>
            <a:pPr marL="0" indent="0">
              <a:buNone/>
            </a:pPr>
            <a:r>
              <a:rPr lang="en-US" dirty="0"/>
              <a:t>    total </a:t>
            </a:r>
            <a:r>
              <a:rPr lang="en-US" dirty="0" err="1"/>
              <a:t>no.of</a:t>
            </a:r>
            <a:r>
              <a:rPr lang="en-US" dirty="0"/>
              <a:t> statements</a:t>
            </a:r>
          </a:p>
          <a:p>
            <a:pPr marL="0" indent="0">
              <a:buNone/>
            </a:pPr>
            <a:r>
              <a:rPr lang="en-US" dirty="0"/>
              <a:t>    It covers only true conditions to execute all       	statements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:  1: print “hello world”</a:t>
            </a:r>
          </a:p>
          <a:p>
            <a:pPr marL="0" indent="0">
              <a:buNone/>
            </a:pPr>
            <a:r>
              <a:rPr lang="en-US" dirty="0"/>
              <a:t>	2: print “ date is :” ; Date$</a:t>
            </a:r>
          </a:p>
          <a:p>
            <a:pPr marL="0" indent="0">
              <a:buNone/>
            </a:pPr>
            <a:r>
              <a:rPr lang="en-US" dirty="0"/>
              <a:t>	3: print “ time is :” ; Time$</a:t>
            </a:r>
          </a:p>
          <a:p>
            <a:pPr marL="0" indent="0">
              <a:buNone/>
            </a:pPr>
            <a:r>
              <a:rPr lang="en-US" dirty="0"/>
              <a:t>	4 : End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38400" y="281940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A539-4A1C-4028-8F54-1C30403236B8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0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 : </a:t>
            </a:r>
          </a:p>
          <a:p>
            <a:r>
              <a:rPr lang="en-US" dirty="0"/>
              <a:t>It verify what the written code is expected to do</a:t>
            </a:r>
          </a:p>
          <a:p>
            <a:endParaRPr lang="en-US" dirty="0"/>
          </a:p>
          <a:p>
            <a:r>
              <a:rPr lang="en-US" dirty="0"/>
              <a:t>Disadvantage:</a:t>
            </a:r>
          </a:p>
          <a:p>
            <a:r>
              <a:rPr lang="en-US" dirty="0"/>
              <a:t>It cant test false condition</a:t>
            </a:r>
          </a:p>
          <a:p>
            <a:r>
              <a:rPr lang="en-US" dirty="0"/>
              <a:t>It doesn’t report that whether the loop reaches its termination condition</a:t>
            </a:r>
          </a:p>
          <a:p>
            <a:r>
              <a:rPr lang="en-US" dirty="0"/>
              <a:t>It doesn’t  understand logical operators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DD5C-8A6D-4184-881D-9655CB59BD27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s/w quality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degree to which a system meets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Consistently meeting user requirements in terms of  </a:t>
            </a:r>
          </a:p>
          <a:p>
            <a:r>
              <a:rPr lang="en-US" dirty="0">
                <a:solidFill>
                  <a:schemeClr val="bg1"/>
                </a:solidFill>
              </a:rPr>
              <a:t>     s/w cost</a:t>
            </a:r>
          </a:p>
          <a:p>
            <a:r>
              <a:rPr lang="en-US" dirty="0">
                <a:solidFill>
                  <a:schemeClr val="bg1"/>
                </a:solidFill>
              </a:rPr>
              <a:t>     on time deployment</a:t>
            </a:r>
          </a:p>
          <a:p>
            <a:r>
              <a:rPr lang="en-US" dirty="0">
                <a:solidFill>
                  <a:schemeClr val="bg1"/>
                </a:solidFill>
              </a:rPr>
              <a:t>Example 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4800600" y="2438400"/>
            <a:ext cx="762000" cy="685800"/>
          </a:xfrm>
          <a:prstGeom prst="math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362200" y="2438400"/>
            <a:ext cx="2209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5943600" y="2514600"/>
            <a:ext cx="2362200" cy="7620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D3-D34A-42B4-939D-C5EEBA45BF11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Branch coverage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cover all the paths in the s/w</a:t>
            </a:r>
          </a:p>
          <a:p>
            <a:r>
              <a:rPr lang="en-US" dirty="0"/>
              <a:t>Ensure that whether a program can jump to all possible destinations</a:t>
            </a:r>
          </a:p>
          <a:p>
            <a:r>
              <a:rPr lang="en-US" dirty="0"/>
              <a:t>Also known as decision coverage </a:t>
            </a:r>
            <a:r>
              <a:rPr lang="en-US" dirty="0" err="1"/>
              <a:t>bcoz</a:t>
            </a:r>
            <a:r>
              <a:rPr lang="en-US" dirty="0"/>
              <a:t> it check for both True and False .</a:t>
            </a:r>
          </a:p>
          <a:p>
            <a:r>
              <a:rPr lang="en-US" dirty="0"/>
              <a:t>Report whether </a:t>
            </a:r>
            <a:r>
              <a:rPr lang="en-US" dirty="0" err="1"/>
              <a:t>boolean</a:t>
            </a:r>
            <a:r>
              <a:rPr lang="en-US" dirty="0"/>
              <a:t> expressions tested in control structure evaluated to both true &amp; false.</a:t>
            </a:r>
          </a:p>
          <a:p>
            <a:r>
              <a:rPr lang="en-US" dirty="0"/>
              <a:t>Number of decisions outcomes tested  * 100</a:t>
            </a:r>
          </a:p>
          <a:p>
            <a:pPr marL="0" indent="0">
              <a:buNone/>
            </a:pPr>
            <a:r>
              <a:rPr lang="en-US" dirty="0"/>
              <a:t>     Total number of decision outcomes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62200" y="5334000"/>
            <a:ext cx="594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161-F451-4638-BD8E-0174A96656AE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9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: 1: print “hello world”</a:t>
            </a:r>
          </a:p>
          <a:p>
            <a:pPr lvl="2"/>
            <a:r>
              <a:rPr lang="en-US" dirty="0"/>
              <a:t>2: if Date$=“01-01-2016 then</a:t>
            </a:r>
          </a:p>
          <a:p>
            <a:pPr lvl="2"/>
            <a:r>
              <a:rPr lang="en-US" dirty="0"/>
              <a:t>3: print “ happy new year”</a:t>
            </a:r>
          </a:p>
          <a:p>
            <a:pPr lvl="2"/>
            <a:r>
              <a:rPr lang="en-US" dirty="0"/>
              <a:t>4:end if</a:t>
            </a:r>
          </a:p>
          <a:p>
            <a:pPr lvl="2"/>
            <a:r>
              <a:rPr lang="en-US" dirty="0"/>
              <a:t>5:print “ date is: “ ; Date$</a:t>
            </a:r>
          </a:p>
          <a:p>
            <a:pPr lvl="2"/>
            <a:r>
              <a:rPr lang="en-US" dirty="0"/>
              <a:t>6: print “ time is “ ;Time$</a:t>
            </a:r>
          </a:p>
          <a:p>
            <a:pPr lvl="2"/>
            <a:r>
              <a:rPr lang="en-US" dirty="0"/>
              <a:t>7:End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Disadvantage : ignores branches within </a:t>
            </a:r>
            <a:r>
              <a:rPr lang="en-US" dirty="0" err="1"/>
              <a:t>boolean</a:t>
            </a:r>
            <a:r>
              <a:rPr lang="en-US" dirty="0"/>
              <a:t> expression.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5599" y="3657600"/>
          <a:ext cx="39248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Line</a:t>
                      </a:r>
                      <a:r>
                        <a:rPr lang="en-US" baseline="0" dirty="0"/>
                        <a:t> 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01-01-2016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1 ,2 ,3 ,4 ,5</a:t>
                      </a:r>
                      <a:r>
                        <a:rPr lang="en-US" baseline="0" dirty="0"/>
                        <a:t> ,6 ,7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01-02-2016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1  , 2 , 5 , 6 , 7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8A2-0E2E-4AE9-9BF1-336575816DD2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2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predicate coverage</a:t>
            </a:r>
          </a:p>
          <a:p>
            <a:r>
              <a:rPr lang="en-US" dirty="0"/>
              <a:t>Each one of the </a:t>
            </a:r>
            <a:r>
              <a:rPr lang="en-US" dirty="0" err="1"/>
              <a:t>boolean</a:t>
            </a:r>
            <a:r>
              <a:rPr lang="en-US" dirty="0"/>
              <a:t> expression have been evaluated for both TRUE FALSE.</a:t>
            </a:r>
          </a:p>
          <a:p>
            <a:r>
              <a:rPr lang="en-US" dirty="0"/>
              <a:t>Takes the extra conditions on the branch statement.</a:t>
            </a:r>
          </a:p>
          <a:p>
            <a:r>
              <a:rPr lang="en-US" dirty="0"/>
              <a:t>Total decisions exercised   * 100</a:t>
            </a:r>
          </a:p>
          <a:p>
            <a:pPr marL="0" indent="0">
              <a:buNone/>
            </a:pPr>
            <a:r>
              <a:rPr lang="en-US" dirty="0"/>
              <a:t>     Total </a:t>
            </a:r>
            <a:r>
              <a:rPr lang="en-US" dirty="0" err="1"/>
              <a:t>no.of</a:t>
            </a:r>
            <a:r>
              <a:rPr lang="en-US" dirty="0"/>
              <a:t> decisions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48768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C89A-7044-4209-A27C-EDE8D095DDBF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4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: 1: print “hello world”</a:t>
            </a:r>
          </a:p>
          <a:p>
            <a:pPr lvl="2"/>
            <a:r>
              <a:rPr lang="en-US" dirty="0"/>
              <a:t>2: if Date$=“01-01-2016 AND Time$=“00:00:00 “  then</a:t>
            </a:r>
          </a:p>
          <a:p>
            <a:pPr lvl="2"/>
            <a:r>
              <a:rPr lang="en-US" dirty="0"/>
              <a:t>3: print “ happy new year”</a:t>
            </a:r>
          </a:p>
          <a:p>
            <a:pPr lvl="2"/>
            <a:r>
              <a:rPr lang="en-US" dirty="0"/>
              <a:t>4:End if</a:t>
            </a:r>
          </a:p>
          <a:p>
            <a:pPr lvl="2"/>
            <a:r>
              <a:rPr lang="en-US" dirty="0"/>
              <a:t>5:print “ date is: “ ; Date$</a:t>
            </a:r>
          </a:p>
          <a:p>
            <a:pPr lvl="2"/>
            <a:r>
              <a:rPr lang="en-US" dirty="0"/>
              <a:t>6: print “ time is “ ;Time$</a:t>
            </a:r>
          </a:p>
          <a:p>
            <a:pPr lvl="2"/>
            <a:r>
              <a:rPr lang="en-US" dirty="0"/>
              <a:t>7:End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44958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00-00-2016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, 2, 5 , 6,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01-01-2016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11:11:11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1 , 2 , 5, 6, 7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00-00-2016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11:11:11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1 , 2 ,</a:t>
                      </a:r>
                      <a:r>
                        <a:rPr lang="en-US" baseline="0" dirty="0"/>
                        <a:t> 5, 6, 7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01-01-2016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1 ,2 ,3 ,4, 5, ,6 ,7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817D-FFFA-49D7-BE26-D4EC69672591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6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consider branch coverage , first 3 conditions would be redundant and could be equivalence partitioned into single test case.</a:t>
            </a:r>
          </a:p>
          <a:p>
            <a:r>
              <a:rPr lang="en-US" dirty="0"/>
              <a:t>With condition coverage all 4 cases are important.</a:t>
            </a:r>
          </a:p>
          <a:p>
            <a:r>
              <a:rPr lang="en-US" dirty="0"/>
              <a:t>Condition coverage is sufficient for code coverage.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A951-A73D-437E-A816-F3072AA136E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3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coverage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how many program functions are covered by test cases</a:t>
            </a:r>
          </a:p>
          <a:p>
            <a:r>
              <a:rPr lang="en-US" dirty="0"/>
              <a:t>Measure how many times a given function is called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ADE3-C204-4D89-B9AF-F899EE5906B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0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.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3310" y="3491360"/>
            <a:ext cx="2133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3310" y="4253360"/>
            <a:ext cx="2133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walkthrough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3310" y="5091560"/>
            <a:ext cx="21336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Technical review</a:t>
            </a:r>
          </a:p>
        </p:txBody>
      </p:sp>
      <p:sp>
        <p:nvSpPr>
          <p:cNvPr id="29" name="Chevron 28"/>
          <p:cNvSpPr/>
          <p:nvPr/>
        </p:nvSpPr>
        <p:spPr>
          <a:xfrm>
            <a:off x="2895600" y="2133600"/>
            <a:ext cx="23622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Testing</a:t>
            </a:r>
          </a:p>
        </p:txBody>
      </p:sp>
      <p:sp>
        <p:nvSpPr>
          <p:cNvPr id="37" name="Chevron 36"/>
          <p:cNvSpPr/>
          <p:nvPr/>
        </p:nvSpPr>
        <p:spPr>
          <a:xfrm>
            <a:off x="6400800" y="2133600"/>
            <a:ext cx="2514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7170" y="3505210"/>
            <a:ext cx="257683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functional testing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53200" y="4267200"/>
            <a:ext cx="2514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Coverage testing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67170" y="5105410"/>
            <a:ext cx="257683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Complexity testing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3886200" y="2743200"/>
            <a:ext cx="381000" cy="762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7391400" y="2743200"/>
            <a:ext cx="381000" cy="762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4EBF-6E58-4926-B584-2C4C46250D79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4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1.2.c : Code complexity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 is a source code complexity measurement , calculated by developing a control flow graph of the code.</a:t>
            </a:r>
          </a:p>
          <a:p>
            <a:r>
              <a:rPr lang="en-US" dirty="0"/>
              <a:t>It measure  the amount of decision logic in s/w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BE4-22B0-40FB-8951-FA03FCC20FF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graph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circle : flow graph node represent statement.</a:t>
            </a:r>
          </a:p>
          <a:p>
            <a:r>
              <a:rPr lang="en-US" dirty="0"/>
              <a:t>Arrows: edges , represent flow of control</a:t>
            </a:r>
          </a:p>
          <a:p>
            <a:r>
              <a:rPr lang="en-US" dirty="0"/>
              <a:t>An edge must terminate at a node , even if the node doesn’t represent any statements.</a:t>
            </a:r>
          </a:p>
          <a:p>
            <a:r>
              <a:rPr lang="en-US" dirty="0"/>
              <a:t>Areas bounded by edges and nodes  are called regions.</a:t>
            </a:r>
          </a:p>
          <a:p>
            <a:r>
              <a:rPr lang="en-US" dirty="0"/>
              <a:t>Complexity is computed in one of three way:</a:t>
            </a:r>
          </a:p>
          <a:p>
            <a:r>
              <a:rPr lang="en-US" dirty="0"/>
              <a:t>1. no. of regions of flow graph</a:t>
            </a:r>
          </a:p>
          <a:p>
            <a:r>
              <a:rPr lang="en-US" dirty="0"/>
              <a:t>2. V(G)= E-N+2</a:t>
            </a:r>
          </a:p>
          <a:p>
            <a:pPr lvl="1"/>
            <a:r>
              <a:rPr lang="en-US" dirty="0"/>
              <a:t>   E- number of edges</a:t>
            </a:r>
          </a:p>
          <a:p>
            <a:pPr lvl="1"/>
            <a:r>
              <a:rPr lang="en-US" dirty="0"/>
              <a:t> N  - number of nodes </a:t>
            </a:r>
          </a:p>
          <a:p>
            <a:r>
              <a:rPr lang="en-US" dirty="0"/>
              <a:t>3. V(G)=P+1  </a:t>
            </a:r>
          </a:p>
          <a:p>
            <a:pPr lvl="1"/>
            <a:r>
              <a:rPr lang="en-US" dirty="0"/>
              <a:t> p  -  number of decision points</a:t>
            </a:r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2628900" y="1905000"/>
            <a:ext cx="2667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3352800" y="19050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2438400" y="2057400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2057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657600" y="2057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4953000" y="1397752"/>
            <a:ext cx="2286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4495800" y="18549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/>
          <p:cNvSpPr/>
          <p:nvPr/>
        </p:nvSpPr>
        <p:spPr>
          <a:xfrm>
            <a:off x="5334000" y="1854952"/>
            <a:ext cx="3048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>
            <a:off x="4953000" y="23121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V="1">
            <a:off x="4610100" y="1657916"/>
            <a:ext cx="342900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5"/>
          </p:cNvCxnSpPr>
          <p:nvPr/>
        </p:nvCxnSpPr>
        <p:spPr>
          <a:xfrm>
            <a:off x="5148122" y="1657916"/>
            <a:ext cx="185878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57800" y="2083552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667250" y="219785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91000" y="196925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D3ED-003C-4C56-8EA9-4E9ECF06C6D6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2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V(G)=E-N+2</a:t>
            </a:r>
          </a:p>
          <a:p>
            <a:r>
              <a:rPr lang="en-US" dirty="0"/>
              <a:t>Where E=14 and N=12</a:t>
            </a:r>
          </a:p>
          <a:p>
            <a:r>
              <a:rPr lang="en-US" dirty="0"/>
              <a:t>So V(G)=14-12+2=4</a:t>
            </a:r>
          </a:p>
          <a:p>
            <a:endParaRPr lang="en-US" dirty="0"/>
          </a:p>
          <a:p>
            <a:r>
              <a:rPr lang="en-US" dirty="0"/>
              <a:t>Another way to compute</a:t>
            </a:r>
          </a:p>
          <a:p>
            <a:endParaRPr lang="en-US" dirty="0"/>
          </a:p>
          <a:p>
            <a:r>
              <a:rPr lang="en-US" dirty="0"/>
              <a:t>V(G)=P+1</a:t>
            </a:r>
          </a:p>
          <a:p>
            <a:r>
              <a:rPr lang="en-US" dirty="0"/>
              <a:t> P=3</a:t>
            </a:r>
          </a:p>
          <a:p>
            <a:r>
              <a:rPr lang="en-US" dirty="0"/>
              <a:t>So V(G)=3+1=4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1" y="1981201"/>
            <a:ext cx="33051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A19-52D8-4DDC-B517-267324D4532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S/W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Execution of work product or s/w with intent to find defect.</a:t>
            </a:r>
          </a:p>
          <a:p>
            <a:r>
              <a:rPr lang="en-US" dirty="0">
                <a:solidFill>
                  <a:schemeClr val="bg1"/>
                </a:solidFill>
              </a:rPr>
              <a:t> Defect : failure to address end user requirements.  Example : Calc s/w give wrong output of Addition.</a:t>
            </a:r>
          </a:p>
          <a:p>
            <a:r>
              <a:rPr lang="en-US" dirty="0">
                <a:solidFill>
                  <a:schemeClr val="bg1"/>
                </a:solidFill>
              </a:rPr>
              <a:t>Is a process of validating and verifying.</a:t>
            </a:r>
          </a:p>
          <a:p>
            <a:r>
              <a:rPr lang="en-US" dirty="0">
                <a:solidFill>
                  <a:schemeClr val="bg1"/>
                </a:solidFill>
              </a:rPr>
              <a:t>s/w testing expose hidden defects 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D46-B88D-4A33-BE62-2E6159C2FBB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testing</a:t>
            </a:r>
          </a:p>
          <a:p>
            <a:r>
              <a:rPr lang="en-US" dirty="0"/>
              <a:t>Internal implementation of s/w being tested is not known to the tester</a:t>
            </a:r>
          </a:p>
          <a:p>
            <a:r>
              <a:rPr lang="en-US" dirty="0"/>
              <a:t>Derives sets of i/p conditions that will fully exercise all functional requirements for a program</a:t>
            </a:r>
          </a:p>
          <a:p>
            <a:r>
              <a:rPr lang="en-US" dirty="0" err="1"/>
              <a:t>Eg</a:t>
            </a:r>
            <a:r>
              <a:rPr lang="en-US" dirty="0"/>
              <a:t> : tester , without knowledge of the internal structure of a website, tests the web pages by using a browser , providing i/p’s and verifying o/p’s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F17E-057D-4925-977F-D3454ACAAAD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4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2590800" y="1905000"/>
            <a:ext cx="25146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Testing</a:t>
            </a:r>
          </a:p>
        </p:txBody>
      </p:sp>
      <p:sp>
        <p:nvSpPr>
          <p:cNvPr id="5" name="Chevron 4"/>
          <p:cNvSpPr/>
          <p:nvPr/>
        </p:nvSpPr>
        <p:spPr>
          <a:xfrm>
            <a:off x="6781800" y="1856495"/>
            <a:ext cx="2590800" cy="762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Testing</a:t>
            </a:r>
          </a:p>
        </p:txBody>
      </p:sp>
      <p:sp>
        <p:nvSpPr>
          <p:cNvPr id="6" name="Down Arrow 5"/>
          <p:cNvSpPr/>
          <p:nvPr/>
        </p:nvSpPr>
        <p:spPr>
          <a:xfrm>
            <a:off x="3657600" y="2743200"/>
            <a:ext cx="457200" cy="914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3733800"/>
            <a:ext cx="1828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 Based Analysis</a:t>
            </a:r>
          </a:p>
        </p:txBody>
      </p:sp>
      <p:sp>
        <p:nvSpPr>
          <p:cNvPr id="8" name="Down Arrow 7"/>
          <p:cNvSpPr/>
          <p:nvPr/>
        </p:nvSpPr>
        <p:spPr>
          <a:xfrm>
            <a:off x="7772400" y="2667000"/>
            <a:ext cx="4572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2800" y="381000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 Negative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648200"/>
            <a:ext cx="2057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 Value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2800" y="5486400"/>
            <a:ext cx="2133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Equivalence partitioning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5CB-AB99-422F-A799-C069B04A9D03}" type="datetime1">
              <a:rPr lang="en-US" smtClean="0"/>
              <a:t>9/4/2023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Advantage:</a:t>
            </a:r>
          </a:p>
          <a:p>
            <a:r>
              <a:rPr lang="en-US" dirty="0"/>
              <a:t>Tester can be nontechnical</a:t>
            </a:r>
          </a:p>
          <a:p>
            <a:r>
              <a:rPr lang="en-US" dirty="0"/>
              <a:t>No need to have detailed functional knowledge of system.</a:t>
            </a:r>
          </a:p>
          <a:p>
            <a:r>
              <a:rPr lang="en-US" b="1" dirty="0">
                <a:solidFill>
                  <a:srgbClr val="FF0000"/>
                </a:solidFill>
              </a:rPr>
              <a:t>Disadvantage:</a:t>
            </a:r>
          </a:p>
          <a:p>
            <a:r>
              <a:rPr lang="en-US" dirty="0"/>
              <a:t>Challenging to design test cases without having clear functional specification.</a:t>
            </a:r>
          </a:p>
          <a:p>
            <a:r>
              <a:rPr lang="en-US" dirty="0"/>
              <a:t>Difficult to identify tricky i/p’s if test cases not developed based on specification.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BB6-D00A-428B-A867-0B6C12BBAA4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4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Black Box Testing(SBB)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means : </a:t>
            </a:r>
            <a:r>
              <a:rPr lang="en-US" dirty="0"/>
              <a:t>no execution.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Black box means : </a:t>
            </a:r>
            <a:r>
              <a:rPr lang="en-US" dirty="0"/>
              <a:t>code is not visible</a:t>
            </a:r>
          </a:p>
          <a:p>
            <a:r>
              <a:rPr lang="en-US" b="1" dirty="0">
                <a:solidFill>
                  <a:srgbClr val="FF0000"/>
                </a:solidFill>
              </a:rPr>
              <a:t>SBB : </a:t>
            </a:r>
            <a:r>
              <a:rPr lang="en-US" dirty="0"/>
              <a:t>tester test the software by reviewing the things (no execution) without looking inside the code.</a:t>
            </a:r>
          </a:p>
          <a:p>
            <a:r>
              <a:rPr lang="en-US" dirty="0"/>
              <a:t> Example : </a:t>
            </a:r>
          </a:p>
          <a:p>
            <a:r>
              <a:rPr lang="en-US" dirty="0"/>
              <a:t>Tester can only  examine the 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BAA3-00E1-49A4-BE89-031772248CC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Requirements based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Detailed review of the requirements specification. Pretend to be a customer.</a:t>
            </a:r>
          </a:p>
          <a:p>
            <a:r>
              <a:rPr lang="en-US" dirty="0"/>
              <a:t>Test cases  , data , conditions are derived from requirements.</a:t>
            </a:r>
          </a:p>
          <a:p>
            <a:r>
              <a:rPr lang="en-US" dirty="0"/>
              <a:t>It includes functional tests  : standards , guidelines , review similar s/w .</a:t>
            </a:r>
          </a:p>
          <a:p>
            <a:r>
              <a:rPr lang="en-US" dirty="0"/>
              <a:t> non functional attributes such as statements are feasible , consistent , relevant , code free .</a:t>
            </a:r>
          </a:p>
          <a:p>
            <a:r>
              <a:rPr lang="en-US" dirty="0"/>
              <a:t>Terminology check list : </a:t>
            </a:r>
          </a:p>
          <a:p>
            <a:r>
              <a:rPr lang="en-US" dirty="0"/>
              <a:t>-- should  contain   : if    … then missing</a:t>
            </a:r>
          </a:p>
          <a:p>
            <a:r>
              <a:rPr lang="en-US" dirty="0"/>
              <a:t>Avoid the terms : Always ,  sometime ,  often , good , fast  , 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E102-E9E9-43CB-9F0A-E433ABE66C5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6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Black Box Testing(DBB)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Dynamic means : </a:t>
            </a:r>
            <a:r>
              <a:rPr lang="en-US" dirty="0"/>
              <a:t>execution of code</a:t>
            </a:r>
          </a:p>
          <a:p>
            <a:r>
              <a:rPr lang="en-US" b="1" dirty="0">
                <a:solidFill>
                  <a:srgbClr val="FF0000"/>
                </a:solidFill>
              </a:rPr>
              <a:t>Black Box  means :</a:t>
            </a:r>
            <a:r>
              <a:rPr lang="en-US" dirty="0"/>
              <a:t> code is not visible</a:t>
            </a:r>
          </a:p>
          <a:p>
            <a:r>
              <a:rPr lang="en-US" b="1" dirty="0">
                <a:solidFill>
                  <a:srgbClr val="FF0000"/>
                </a:solidFill>
              </a:rPr>
              <a:t>DBB : </a:t>
            </a:r>
            <a:r>
              <a:rPr lang="en-US" dirty="0"/>
              <a:t>tester can test the s/w by executing the code  but have no access of code.</a:t>
            </a:r>
          </a:p>
          <a:p>
            <a:r>
              <a:rPr lang="en-US" dirty="0"/>
              <a:t>Tester simply execute the created test cases and check the result with expected result.</a:t>
            </a:r>
          </a:p>
          <a:p>
            <a:r>
              <a:rPr lang="en-US" dirty="0"/>
              <a:t>Example : tester test Website by using browser without knowledge of internal structure of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909A-2BDC-4ABC-97AE-EAECD9F8AE1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Negative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: </a:t>
            </a:r>
            <a:r>
              <a:rPr lang="en-US" dirty="0"/>
              <a:t>System validated against  valid i/p data.</a:t>
            </a:r>
          </a:p>
          <a:p>
            <a:r>
              <a:rPr lang="en-US" dirty="0"/>
              <a:t>It check whether an application behaves as expected with positive i/p.</a:t>
            </a:r>
          </a:p>
          <a:p>
            <a:r>
              <a:rPr lang="en-US" dirty="0"/>
              <a:t>Intention is to check whether s/w application not showing error when not supposed to and showing error when supposed to.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76800" y="5762771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999999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36854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only numbers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C9CB-B111-434B-9E98-5969A3528E1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71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Negative : </a:t>
            </a:r>
            <a:r>
              <a:rPr lang="en-US" dirty="0"/>
              <a:t>system validated against the invalid i/p data.</a:t>
            </a:r>
          </a:p>
          <a:p>
            <a:r>
              <a:rPr lang="en-US" dirty="0"/>
              <a:t>It check whether an application behaves as expected with negative i/p.</a:t>
            </a:r>
          </a:p>
          <a:p>
            <a:r>
              <a:rPr lang="en-US" dirty="0"/>
              <a:t>Intention is to check whether s/w application  not showing error when supposed to and showing error when  not supposed to.</a:t>
            </a:r>
          </a:p>
          <a:p>
            <a:r>
              <a:rPr lang="en-US" dirty="0"/>
              <a:t>Goal is to check stability of the s/w against incorrect data set.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24600" y="63627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abcd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01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numbers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E69-FDF0-4EC2-BEDA-C0309D7EF6D2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1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testing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Testing System by giving valid data</a:t>
            </a:r>
          </a:p>
          <a:p>
            <a:r>
              <a:rPr lang="en-US" dirty="0"/>
              <a:t>Check for only valid set of values</a:t>
            </a:r>
          </a:p>
          <a:p>
            <a:r>
              <a:rPr lang="en-US" dirty="0"/>
              <a:t>Verify the known set of test conditions</a:t>
            </a:r>
          </a:p>
          <a:p>
            <a:r>
              <a:rPr lang="en-US" dirty="0"/>
              <a:t>Aim: project works as per specifications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testing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System by giving invalid data</a:t>
            </a:r>
            <a:endParaRPr lang="en-IN" dirty="0"/>
          </a:p>
          <a:p>
            <a:r>
              <a:rPr lang="en-US" dirty="0"/>
              <a:t>Check for only invalid set of values</a:t>
            </a:r>
            <a:endParaRPr lang="en-IN" dirty="0"/>
          </a:p>
          <a:p>
            <a:r>
              <a:rPr lang="en-US" dirty="0"/>
              <a:t>Done to break the project with unknown set of test conditions</a:t>
            </a:r>
          </a:p>
          <a:p>
            <a:r>
              <a:rPr lang="en-US" dirty="0"/>
              <a:t>Aim: break the application by providing invalid set of data.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1C4E-BA92-40F6-BF69-87FC7FB21EF6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96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Boundary value analysis(BVA)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s/w can operate on the edge of its capabilities , it will almost operate well under normal condition.</a:t>
            </a:r>
          </a:p>
          <a:p>
            <a:r>
              <a:rPr lang="en-US" dirty="0"/>
              <a:t>BVA : testing at the boundaries</a:t>
            </a:r>
          </a:p>
          <a:p>
            <a:r>
              <a:rPr lang="en-US" dirty="0"/>
              <a:t>Test cases are designed by using boundary values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Eg</a:t>
            </a:r>
            <a:r>
              <a:rPr lang="en-US" b="1" dirty="0">
                <a:solidFill>
                  <a:srgbClr val="FF0000"/>
                </a:solidFill>
              </a:rPr>
              <a:t> :</a:t>
            </a:r>
            <a:r>
              <a:rPr lang="en-US" dirty="0"/>
              <a:t>if  password field should accept minimum 8  and maximum 12 character then </a:t>
            </a:r>
          </a:p>
          <a:p>
            <a:r>
              <a:rPr lang="en-US" dirty="0"/>
              <a:t>check password field on its boundaries </a:t>
            </a:r>
            <a:r>
              <a:rPr lang="en-US" b="1" dirty="0"/>
              <a:t>(valid partition)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check field by applying </a:t>
            </a:r>
            <a:r>
              <a:rPr lang="en-US" dirty="0" err="1"/>
              <a:t>i</a:t>
            </a:r>
            <a:r>
              <a:rPr lang="en-US" dirty="0"/>
              <a:t>/p of exactly 8 characters and by applying </a:t>
            </a:r>
            <a:r>
              <a:rPr lang="en-US" dirty="0" err="1"/>
              <a:t>i</a:t>
            </a:r>
            <a:r>
              <a:rPr lang="en-US" dirty="0"/>
              <a:t>/p of exactly 12 characters</a:t>
            </a:r>
          </a:p>
          <a:p>
            <a:r>
              <a:rPr lang="en-US" dirty="0"/>
              <a:t>Check password field outside </a:t>
            </a:r>
            <a:r>
              <a:rPr lang="en-US" b="1" dirty="0"/>
              <a:t>boundaries(Invalid partition) </a:t>
            </a:r>
            <a:r>
              <a:rPr lang="en-US" dirty="0" err="1"/>
              <a:t>ie</a:t>
            </a:r>
            <a:r>
              <a:rPr lang="en-US" dirty="0"/>
              <a:t> check field by applying </a:t>
            </a:r>
            <a:r>
              <a:rPr lang="en-US" dirty="0" err="1"/>
              <a:t>i</a:t>
            </a:r>
            <a:r>
              <a:rPr lang="en-US" dirty="0"/>
              <a:t>/p of 7 character or 13 character.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4730-D5C2-46CF-B034-B29AB3E720A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 errors</a:t>
            </a:r>
          </a:p>
          <a:p>
            <a:r>
              <a:rPr lang="en-US" dirty="0">
                <a:solidFill>
                  <a:schemeClr val="bg1"/>
                </a:solidFill>
              </a:rPr>
              <a:t>Quality improvement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errors  in a minimum amount of time and effort.</a:t>
            </a:r>
          </a:p>
          <a:p>
            <a:r>
              <a:rPr lang="en-US" dirty="0">
                <a:solidFill>
                  <a:schemeClr val="bg1"/>
                </a:solidFill>
              </a:rPr>
              <a:t>Satisfying Customer requirements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s/w meets end user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0EBB-AC8B-4D95-A8B6-9EA6C558E3B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boundary condition :</a:t>
            </a:r>
          </a:p>
          <a:p>
            <a:r>
              <a:rPr lang="en-US" dirty="0"/>
              <a:t>Numeric   -- character   -- quantity    -- speed</a:t>
            </a:r>
          </a:p>
          <a:p>
            <a:r>
              <a:rPr lang="en-US" dirty="0"/>
              <a:t>Characteristics of those types:</a:t>
            </a:r>
          </a:p>
          <a:p>
            <a:r>
              <a:rPr lang="en-US" dirty="0"/>
              <a:t> first/last   --  min/max      --  start/finish</a:t>
            </a:r>
          </a:p>
          <a:p>
            <a:r>
              <a:rPr lang="en-US" dirty="0" err="1"/>
              <a:t>Eg</a:t>
            </a:r>
            <a:r>
              <a:rPr lang="en-US" dirty="0"/>
              <a:t> : field allow 1 -255 characters</a:t>
            </a:r>
          </a:p>
          <a:p>
            <a:r>
              <a:rPr lang="en-US" dirty="0" err="1"/>
              <a:t>Eg</a:t>
            </a:r>
            <a:r>
              <a:rPr lang="en-US" dirty="0"/>
              <a:t> : program read / write to a CD</a:t>
            </a:r>
          </a:p>
          <a:p>
            <a:r>
              <a:rPr lang="en-US" dirty="0" err="1"/>
              <a:t>Eg</a:t>
            </a:r>
            <a:r>
              <a:rPr lang="en-US" dirty="0"/>
              <a:t> : program allow to print multiple pages onto single page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0FBE-FF52-4D81-9763-2DECD0F2AF8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07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 a process of methodically reducing the huge set test case into  smaller manageable set that still adequately test s/w.</a:t>
            </a:r>
          </a:p>
          <a:p>
            <a:r>
              <a:rPr lang="en-US" dirty="0"/>
              <a:t>If s/w behaves in an identical way for a set of value , then the set is termed as equivalence partition.</a:t>
            </a:r>
          </a:p>
          <a:p>
            <a:r>
              <a:rPr lang="en-US" dirty="0"/>
              <a:t>Objective : </a:t>
            </a:r>
            <a:r>
              <a:rPr lang="en-US" dirty="0" err="1"/>
              <a:t>i</a:t>
            </a:r>
            <a:r>
              <a:rPr lang="en-US" dirty="0"/>
              <a:t>/p data is analyzed and divided into equivalence classes which produces different o/p.</a:t>
            </a:r>
          </a:p>
          <a:p>
            <a:r>
              <a:rPr lang="en-US" dirty="0"/>
              <a:t>Example : two test cases which gives same output then do equivalence partition  , and select one test case and ignore other .</a:t>
            </a:r>
          </a:p>
          <a:p>
            <a:r>
              <a:rPr lang="en-US" dirty="0"/>
              <a:t>Systematic means for selecting test cases that matter and ignoring the one that don’t</a:t>
            </a:r>
          </a:p>
          <a:p>
            <a:r>
              <a:rPr lang="en-US" dirty="0"/>
              <a:t>Can be subjective :</a:t>
            </a:r>
          </a:p>
          <a:p>
            <a:r>
              <a:rPr lang="en-US" dirty="0"/>
              <a:t>  2 testers have two different set of partition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0C74-1B42-4B88-9274-2020AAAB3DB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9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 : </a:t>
            </a:r>
          </a:p>
          <a:p>
            <a:r>
              <a:rPr lang="en-US" dirty="0"/>
              <a:t>-- identifying equivalence partition</a:t>
            </a:r>
          </a:p>
          <a:p>
            <a:r>
              <a:rPr lang="en-US" dirty="0"/>
              <a:t>-- picking one value from each partition for the complete coverage.</a:t>
            </a:r>
          </a:p>
          <a:p>
            <a:r>
              <a:rPr lang="en-US" dirty="0">
                <a:solidFill>
                  <a:srgbClr val="FF0000"/>
                </a:solidFill>
              </a:rPr>
              <a:t>Advantages :</a:t>
            </a:r>
          </a:p>
          <a:p>
            <a:pPr lvl="1"/>
            <a:r>
              <a:rPr lang="en-US" dirty="0"/>
              <a:t>Reduces total number of test cases.</a:t>
            </a:r>
          </a:p>
          <a:p>
            <a:r>
              <a:rPr lang="en-US" dirty="0">
                <a:solidFill>
                  <a:srgbClr val="FF0000"/>
                </a:solidFill>
              </a:rPr>
              <a:t>Disadvantage:</a:t>
            </a:r>
          </a:p>
          <a:p>
            <a:pPr lvl="1"/>
            <a:r>
              <a:rPr lang="en-US" dirty="0"/>
              <a:t>Risk of eliminating test cases that could reveal bug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9C6A-6072-4387-BAAC-DF933EC17EA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:  to copy in calculator: five ways:</a:t>
            </a:r>
          </a:p>
          <a:p>
            <a:r>
              <a:rPr lang="en-US" dirty="0"/>
              <a:t>1. Click copy menu item </a:t>
            </a:r>
          </a:p>
          <a:p>
            <a:r>
              <a:rPr lang="en-US" dirty="0"/>
              <a:t>2. type c  </a:t>
            </a:r>
          </a:p>
          <a:p>
            <a:r>
              <a:rPr lang="en-US" dirty="0"/>
              <a:t>3. type C when menu displayed</a:t>
            </a:r>
          </a:p>
          <a:p>
            <a:r>
              <a:rPr lang="en-US" dirty="0"/>
              <a:t>4. press </a:t>
            </a: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5. press </a:t>
            </a:r>
            <a:r>
              <a:rPr lang="en-US" dirty="0" err="1"/>
              <a:t>ctrl+shift+c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Partition these 5 i/p paths into 3</a:t>
            </a:r>
          </a:p>
          <a:p>
            <a:r>
              <a:rPr lang="en-US" dirty="0"/>
              <a:t>1. Click copy menu item </a:t>
            </a:r>
          </a:p>
          <a:p>
            <a:r>
              <a:rPr lang="en-US" dirty="0"/>
              <a:t>2. type c</a:t>
            </a:r>
          </a:p>
          <a:p>
            <a:r>
              <a:rPr lang="en-US" dirty="0"/>
              <a:t>3. press </a:t>
            </a:r>
            <a:r>
              <a:rPr lang="en-US" dirty="0" err="1"/>
              <a:t>ctrl+c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E1C4-A2D8-4FF4-9237-334F5ADA746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s/w testing Case studies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Case studies to know why testing is required.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Disney’s lion king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Y2K bug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71B-0C0C-4ABA-961C-F271C1EC720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 of s/w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 bug</a:t>
            </a:r>
          </a:p>
          <a:p>
            <a:r>
              <a:rPr lang="en-US" dirty="0">
                <a:solidFill>
                  <a:schemeClr val="bg1"/>
                </a:solidFill>
              </a:rPr>
              <a:t>Find bug as early as possible</a:t>
            </a:r>
          </a:p>
          <a:p>
            <a:r>
              <a:rPr lang="en-US" dirty="0">
                <a:solidFill>
                  <a:schemeClr val="bg1"/>
                </a:solidFill>
              </a:rPr>
              <a:t>Make sure that bug is get fixed.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1. immediate goals 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Long term goals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Post implementation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0090-E226-4839-B5D5-CD4FB604821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981</TotalTime>
  <Words>3710</Words>
  <Application>Microsoft Office PowerPoint</Application>
  <PresentationFormat>Widescreen</PresentationFormat>
  <Paragraphs>773</Paragraphs>
  <Slides>73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Software Testing  (Sem V-22518)</vt:lpstr>
      <vt:lpstr>Syllabus Structure of Software testing</vt:lpstr>
      <vt:lpstr>Software testing</vt:lpstr>
      <vt:lpstr>Unit I</vt:lpstr>
      <vt:lpstr>s/w quality</vt:lpstr>
      <vt:lpstr>S/W Testing</vt:lpstr>
      <vt:lpstr>Objectives of testing</vt:lpstr>
      <vt:lpstr>s/w testing Case studies </vt:lpstr>
      <vt:lpstr>Goal of s/w testing</vt:lpstr>
      <vt:lpstr>Goal of s/w testing</vt:lpstr>
      <vt:lpstr>Goal of s/w testing</vt:lpstr>
      <vt:lpstr>Role of tester</vt:lpstr>
      <vt:lpstr>          Role of tester               </vt:lpstr>
      <vt:lpstr>Testing terminology</vt:lpstr>
      <vt:lpstr>Testing terminology</vt:lpstr>
      <vt:lpstr>PowerPoint Presentation</vt:lpstr>
      <vt:lpstr>PowerPoint Presentation</vt:lpstr>
      <vt:lpstr>PowerPoint Presentation</vt:lpstr>
      <vt:lpstr>Skills of tester</vt:lpstr>
      <vt:lpstr>Test Cases</vt:lpstr>
      <vt:lpstr>Test case template</vt:lpstr>
      <vt:lpstr>PowerPoint Presentation</vt:lpstr>
      <vt:lpstr>Test case approach</vt:lpstr>
      <vt:lpstr>When to start testing</vt:lpstr>
      <vt:lpstr>PowerPoint Presentation</vt:lpstr>
      <vt:lpstr>QA / QC / testing</vt:lpstr>
      <vt:lpstr>Quality assurance</vt:lpstr>
      <vt:lpstr>Quality Control</vt:lpstr>
      <vt:lpstr>PowerPoint Presentation</vt:lpstr>
      <vt:lpstr>V Model</vt:lpstr>
      <vt:lpstr>V Model</vt:lpstr>
      <vt:lpstr>PowerPoint Presentation</vt:lpstr>
      <vt:lpstr>PowerPoint Presentation</vt:lpstr>
      <vt:lpstr>Static                         Dynamic</vt:lpstr>
      <vt:lpstr>White box testing</vt:lpstr>
      <vt:lpstr>PowerPoint Presentation</vt:lpstr>
      <vt:lpstr>1.1 Static White Box testing(SWB)</vt:lpstr>
      <vt:lpstr>     Reviews in white box testing</vt:lpstr>
      <vt:lpstr>Peer Reviews</vt:lpstr>
      <vt:lpstr>1.1.b           Walkthrough</vt:lpstr>
      <vt:lpstr>1.1. c   Inspection</vt:lpstr>
      <vt:lpstr>Dynamic White Box testing(DWB) Structural testing</vt:lpstr>
      <vt:lpstr>1.2 Structural / dynamic white box testing</vt:lpstr>
      <vt:lpstr>1. 2. a       code functional testing</vt:lpstr>
      <vt:lpstr>1.2.b         Code coverage testing</vt:lpstr>
      <vt:lpstr>PowerPoint Presentation</vt:lpstr>
      <vt:lpstr>Code coverage methods </vt:lpstr>
      <vt:lpstr>Statement coverage</vt:lpstr>
      <vt:lpstr>PowerPoint Presentation</vt:lpstr>
      <vt:lpstr> Branch coverage    </vt:lpstr>
      <vt:lpstr>PowerPoint Presentation</vt:lpstr>
      <vt:lpstr>Condition Coverage</vt:lpstr>
      <vt:lpstr>PowerPoint Presentation</vt:lpstr>
      <vt:lpstr>PowerPoint Presentation</vt:lpstr>
      <vt:lpstr>Function coverage </vt:lpstr>
      <vt:lpstr>1 . White box testing</vt:lpstr>
      <vt:lpstr>1.2.c : Code complexity testing</vt:lpstr>
      <vt:lpstr>Flow graph notation</vt:lpstr>
      <vt:lpstr>Example of flow graph</vt:lpstr>
      <vt:lpstr>Black box testing </vt:lpstr>
      <vt:lpstr> Black Box testing</vt:lpstr>
      <vt:lpstr>Black box testing</vt:lpstr>
      <vt:lpstr>Static Black Box Testing(SBB)</vt:lpstr>
      <vt:lpstr>        Requirements based analysis</vt:lpstr>
      <vt:lpstr>Dynamic Black Box Testing(DBB)</vt:lpstr>
      <vt:lpstr>Positive Negative testing</vt:lpstr>
      <vt:lpstr>PowerPoint Presentation</vt:lpstr>
      <vt:lpstr>PowerPoint Presentation</vt:lpstr>
      <vt:lpstr>     Boundary value analysis(BVA)</vt:lpstr>
      <vt:lpstr>PowerPoint Presentation</vt:lpstr>
      <vt:lpstr>Equivalence partitioning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- 01</dc:title>
  <dc:creator>ayesha</dc:creator>
  <cp:lastModifiedBy>Gold Roger</cp:lastModifiedBy>
  <cp:revision>65</cp:revision>
  <dcterms:created xsi:type="dcterms:W3CDTF">2006-08-16T00:00:00Z</dcterms:created>
  <dcterms:modified xsi:type="dcterms:W3CDTF">2023-09-04T17:05:18Z</dcterms:modified>
</cp:coreProperties>
</file>