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6" r:id="rId5"/>
    <p:sldId id="268" r:id="rId6"/>
    <p:sldId id="271" r:id="rId7"/>
    <p:sldId id="269" r:id="rId8"/>
    <p:sldId id="260" r:id="rId9"/>
    <p:sldId id="261" r:id="rId10"/>
    <p:sldId id="270" r:id="rId11"/>
    <p:sldId id="263" r:id="rId12"/>
    <p:sldId id="262" r:id="rId13"/>
    <p:sldId id="25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orient="horz" pos="3203" userDrawn="1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52" userDrawn="1">
          <p15:clr>
            <a:srgbClr val="A4A3A4"/>
          </p15:clr>
        </p15:guide>
        <p15:guide id="12" pos="2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>
        <p:scale>
          <a:sx n="75" d="100"/>
          <a:sy n="75" d="100"/>
        </p:scale>
        <p:origin x="1142" y="497"/>
      </p:cViewPr>
      <p:guideLst>
        <p:guide orient="horz" pos="2160"/>
        <p:guide orient="horz" pos="1200"/>
        <p:guide orient="horz" pos="3888"/>
        <p:guide orient="horz" pos="2886"/>
        <p:guide orient="horz" pos="3203"/>
        <p:guide orient="horz" pos="816"/>
        <p:guide orient="horz" pos="175"/>
        <p:guide pos="3839"/>
        <p:guide pos="959"/>
        <p:guide pos="6719"/>
        <p:guide pos="6152"/>
        <p:guide pos="28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477D14C5-CED9-4CFC-B338-DFB0C8090B9F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Proxy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同步路由信息（同步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group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类似）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11C18A-FD96-4E63-821A-54D70D8DC65F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Watch </a:t>
          </a:r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zk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action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目录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EAD35F-38F2-4CB7-9A6D-B04FFD8A51F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action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新增，检查是否是路由信息变动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67E77D-62FA-499D-B5E6-E79A091C5267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Proxy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存储转发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10970-8F9C-4B45-A0F3-6ACB9AA76D4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接受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client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发送的</a:t>
          </a:r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请求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6287D1-6217-4550-856D-087EAEE39C5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同步路由信息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82DC9A-31BE-4EF4-8190-BB39B5AA2FA4}" type="parTrans" cxnId="{296FC965-8A74-40F2-BD3B-8490EABF3998}">
      <dgm:prSet/>
      <dgm:spPr/>
      <dgm:t>
        <a:bodyPr/>
        <a:lstStyle/>
        <a:p>
          <a:endParaRPr lang="zh-CN" altLang="en-US"/>
        </a:p>
      </dgm:t>
    </dgm:pt>
    <dgm:pt modelId="{1AA071EC-6704-419C-BFE9-89F8D0F56C04}" type="sibTrans" cxnId="{296FC965-8A74-40F2-BD3B-8490EABF3998}">
      <dgm:prSet/>
      <dgm:spPr/>
      <dgm:t>
        <a:bodyPr/>
        <a:lstStyle/>
        <a:p>
          <a:endParaRPr lang="zh-CN" altLang="en-US"/>
        </a:p>
      </dgm:t>
    </dgm:pt>
    <dgm:pt modelId="{7D2F7973-B40C-465C-B446-246096D4CA9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过滤命令，留下带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key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的请求和常见请求（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ping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等）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0EF2DA-A839-489D-94E9-094E7FFDA817}" type="parTrans" cxnId="{32CE6B99-889E-401D-BCF2-9A99B00E06B0}">
      <dgm:prSet/>
      <dgm:spPr/>
      <dgm:t>
        <a:bodyPr/>
        <a:lstStyle/>
        <a:p>
          <a:endParaRPr lang="zh-CN" altLang="en-US"/>
        </a:p>
      </dgm:t>
    </dgm:pt>
    <dgm:pt modelId="{0F1136EA-4259-4D7D-BE90-80F4541B298A}" type="sibTrans" cxnId="{32CE6B99-889E-401D-BCF2-9A99B00E06B0}">
      <dgm:prSet/>
      <dgm:spPr/>
      <dgm:t>
        <a:bodyPr/>
        <a:lstStyle/>
        <a:p>
          <a:endParaRPr lang="zh-CN" altLang="en-US"/>
        </a:p>
      </dgm:t>
    </dgm:pt>
    <dgm:pt modelId="{D88BF141-04BB-48A2-97D6-72AA7D2FBB8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回复或查询路由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678B47-91A7-4B4F-83DE-3AFC1066A4AB}" type="parTrans" cxnId="{89EED644-A0D6-4338-BE60-5DBA71B44681}">
      <dgm:prSet/>
      <dgm:spPr/>
      <dgm:t>
        <a:bodyPr/>
        <a:lstStyle/>
        <a:p>
          <a:endParaRPr lang="zh-CN" altLang="en-US"/>
        </a:p>
      </dgm:t>
    </dgm:pt>
    <dgm:pt modelId="{CAA24179-FD75-42D3-8DE8-BD991C208583}" type="sibTrans" cxnId="{89EED644-A0D6-4338-BE60-5DBA71B44681}">
      <dgm:prSet/>
      <dgm:spPr/>
      <dgm:t>
        <a:bodyPr/>
        <a:lstStyle/>
        <a:p>
          <a:endParaRPr lang="zh-CN" altLang="en-US"/>
        </a:p>
      </dgm:t>
    </dgm:pt>
    <dgm:pt modelId="{AAB2695A-6EE1-4CDF-9BBD-AE416FA016B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转发请求，并将返回值返回给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client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67E971-BA76-4A9C-A194-615FEF57DFAD}" type="parTrans" cxnId="{B8B072D5-D633-4675-9944-2B13AE14893E}">
      <dgm:prSet/>
      <dgm:spPr/>
      <dgm:t>
        <a:bodyPr/>
        <a:lstStyle/>
        <a:p>
          <a:endParaRPr lang="zh-CN" altLang="en-US"/>
        </a:p>
      </dgm:t>
    </dgm:pt>
    <dgm:pt modelId="{62F32945-F702-4310-BE1A-F05D4578A047}" type="sibTrans" cxnId="{B8B072D5-D633-4675-9944-2B13AE14893E}">
      <dgm:prSet/>
      <dgm:spPr/>
      <dgm:t>
        <a:bodyPr/>
        <a:lstStyle/>
        <a:p>
          <a:endParaRPr lang="zh-CN" alt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A9DD881E-A532-414B-870C-8ADE2076F78C}" type="pres">
      <dgm:prSet presAssocID="{477D14C5-CED9-4CFC-B338-DFB0C8090B9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D5F6E02-AD43-4E7A-935B-DDF5D6C74800}" type="pres">
      <dgm:prSet presAssocID="{477D14C5-CED9-4CFC-B338-DFB0C8090B9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1203336-F3DE-4B3A-BCF4-0F68C23AC2BB}" type="pres">
      <dgm:prSet presAssocID="{3C67E77D-62FA-499D-B5E6-E79A091C526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82956A5-ADC8-4959-B856-589B9D9B9635}" type="pres">
      <dgm:prSet presAssocID="{3C67E77D-62FA-499D-B5E6-E79A091C526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E06D317E-4DC3-4E48-A646-89805275D597}" type="presOf" srcId="{456287D1-6217-4550-856D-087EAEE39C58}" destId="{CD5F6E02-AD43-4E7A-935B-DDF5D6C74800}" srcOrd="0" destOrd="2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309BFEF-605C-4EA4-A389-DE7022182387}" type="presOf" srcId="{D88BF141-04BB-48A2-97D6-72AA7D2FBB89}" destId="{782956A5-ADC8-4959-B856-589B9D9B9635}" srcOrd="0" destOrd="2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89EED644-A0D6-4338-BE60-5DBA71B44681}" srcId="{3C67E77D-62FA-499D-B5E6-E79A091C5267}" destId="{D88BF141-04BB-48A2-97D6-72AA7D2FBB89}" srcOrd="2" destOrd="0" parTransId="{89678B47-91A7-4B4F-83DE-3AFC1066A4AB}" sibTransId="{CAA24179-FD75-42D3-8DE8-BD991C208583}"/>
    <dgm:cxn modelId="{32CE6B99-889E-401D-BCF2-9A99B00E06B0}" srcId="{3C67E77D-62FA-499D-B5E6-E79A091C5267}" destId="{7D2F7973-B40C-465C-B446-246096D4CA94}" srcOrd="1" destOrd="0" parTransId="{F80EF2DA-A839-489D-94E9-094E7FFDA817}" sibTransId="{0F1136EA-4259-4D7D-BE90-80F4541B298A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296FC965-8A74-40F2-BD3B-8490EABF3998}" srcId="{477D14C5-CED9-4CFC-B338-DFB0C8090B9F}" destId="{456287D1-6217-4550-856D-087EAEE39C58}" srcOrd="2" destOrd="0" parTransId="{4182DC9A-31BE-4EF4-8190-BB39B5AA2FA4}" sibTransId="{1AA071EC-6704-419C-BFE9-89F8D0F56C04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B8B072D5-D633-4675-9944-2B13AE14893E}" srcId="{3C67E77D-62FA-499D-B5E6-E79A091C5267}" destId="{AAB2695A-6EE1-4CDF-9BBD-AE416FA016BA}" srcOrd="3" destOrd="0" parTransId="{2367E971-BA76-4A9C-A194-615FEF57DFAD}" sibTransId="{62F32945-F702-4310-BE1A-F05D4578A047}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D7EE96A3-E59C-4620-A628-FCCD34423073}" type="presOf" srcId="{AAB2695A-6EE1-4CDF-9BBD-AE416FA016BA}" destId="{782956A5-ADC8-4959-B856-589B9D9B9635}" srcOrd="0" destOrd="3" presId="urn:microsoft.com/office/officeart/2005/8/layout/vList2"/>
    <dgm:cxn modelId="{21F07D70-B88F-424E-A219-20F0CBC23902}" type="presOf" srcId="{7D2F7973-B40C-465C-B446-246096D4CA94}" destId="{782956A5-ADC8-4959-B856-589B9D9B9635}" srcOrd="0" destOrd="1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343"/>
          <a:ext cx="4419600" cy="596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Proxy</a:t>
          </a: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同步路由信息（同步</a:t>
          </a:r>
          <a:r>
            <a:rPr lang="en-US" altLang="zh-CN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group</a:t>
          </a: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类似）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96" y="170439"/>
        <a:ext cx="4361408" cy="537849"/>
      </dsp:txXfrm>
    </dsp:sp>
    <dsp:sp modelId="{CD5F6E02-AD43-4E7A-935B-DDF5D6C74800}">
      <dsp:nvSpPr>
        <dsp:cNvPr id="0" name=""/>
        <dsp:cNvSpPr/>
      </dsp:nvSpPr>
      <dsp:spPr>
        <a:xfrm>
          <a:off x="0" y="737385"/>
          <a:ext cx="4419600" cy="1061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Watch </a:t>
          </a:r>
          <a:r>
            <a:rPr lang="en-US" altLang="zh-CN" sz="15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zk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action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目录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action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新增，检查是否是路由信息变动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同步路由信息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37385"/>
        <a:ext cx="4419600" cy="1061910"/>
      </dsp:txXfrm>
    </dsp:sp>
    <dsp:sp modelId="{81203336-F3DE-4B3A-BCF4-0F68C23AC2BB}">
      <dsp:nvSpPr>
        <dsp:cNvPr id="0" name=""/>
        <dsp:cNvSpPr/>
      </dsp:nvSpPr>
      <dsp:spPr>
        <a:xfrm>
          <a:off x="0" y="1799295"/>
          <a:ext cx="4419600" cy="596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Proxy</a:t>
          </a: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存储转发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96" y="1828391"/>
        <a:ext cx="4361408" cy="537849"/>
      </dsp:txXfrm>
    </dsp:sp>
    <dsp:sp modelId="{782956A5-ADC8-4959-B856-589B9D9B9635}">
      <dsp:nvSpPr>
        <dsp:cNvPr id="0" name=""/>
        <dsp:cNvSpPr/>
      </dsp:nvSpPr>
      <dsp:spPr>
        <a:xfrm>
          <a:off x="0" y="2395336"/>
          <a:ext cx="4419600" cy="1730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接受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client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发送的</a:t>
          </a:r>
          <a:r>
            <a:rPr lang="en-US" altLang="zh-CN" sz="15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请求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过滤命令，留下带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key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的请求和常见请求（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ping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等）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回复或查询路由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转发请求，并将返回值返回给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client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395336"/>
        <a:ext cx="4419600" cy="1730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12/12/2014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2014/12/12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2014/12/12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2014/12/12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2014/12/12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2014/12/12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2014/12/12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2014/12/12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2014/12/12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2014/12/12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2014/12/12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2014/12/12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12/12/2014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Codis</a:t>
            </a:r>
            <a:r>
              <a:rPr lang="zh-CN" altLang="en-US" dirty="0" smtClean="0"/>
              <a:t>介绍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介绍人：陈碧仁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相关问题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讨论：如果增加自动将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顶替为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，怎么增加好？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是将顶替命令的发起者放到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中还是</a:t>
            </a:r>
            <a:r>
              <a:rPr lang="en-US" altLang="zh-CN" dirty="0" smtClean="0"/>
              <a:t>dashboard</a:t>
            </a:r>
            <a:r>
              <a:rPr lang="zh-CN" altLang="en-US" dirty="0" smtClean="0"/>
              <a:t>中？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codis</a:t>
            </a:r>
            <a:r>
              <a:rPr lang="zh-CN" altLang="en-US" dirty="0" smtClean="0"/>
              <a:t>提供将一个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顶替为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的接口）</a:t>
            </a:r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迁移过程中，客户端表现如何？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迁移过程中，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挂掉会怎样？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迁移过程中，目标节点挂掉会怎样？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迁移过程中，源节点挂掉会怎样？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次主要讲一下几点：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拓扑结构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zh-CN" altLang="en-US" dirty="0" smtClean="0"/>
              <a:t>中心</a:t>
            </a:r>
            <a:endParaRPr lang="en-US" altLang="zh-CN" dirty="0" smtClean="0"/>
          </a:p>
          <a:p>
            <a:r>
              <a:rPr lang="zh-CN" altLang="en-US" dirty="0" smtClean="0"/>
              <a:t>数据分布</a:t>
            </a:r>
            <a:endParaRPr lang="en-US" altLang="zh-CN" dirty="0" smtClean="0"/>
          </a:p>
          <a:p>
            <a:r>
              <a:rPr lang="zh-CN" altLang="en-US" dirty="0" smtClean="0"/>
              <a:t>几个典型的流程</a:t>
            </a:r>
            <a:endParaRPr lang="en-US" altLang="zh-CN" dirty="0" smtClean="0"/>
          </a:p>
          <a:p>
            <a:r>
              <a:rPr lang="zh-CN" altLang="en-US" dirty="0" smtClean="0"/>
              <a:t>扩容和缩容</a:t>
            </a:r>
            <a:endParaRPr lang="en-US" altLang="zh-CN" dirty="0" smtClean="0"/>
          </a:p>
          <a:p>
            <a:r>
              <a:rPr lang="zh-CN" altLang="en-US" dirty="0"/>
              <a:t>宕</a:t>
            </a:r>
            <a:r>
              <a:rPr lang="zh-CN" altLang="en-US" dirty="0" smtClean="0"/>
              <a:t>机恢复</a:t>
            </a:r>
            <a:endParaRPr lang="en-US" altLang="zh-CN" dirty="0" smtClean="0"/>
          </a:p>
          <a:p>
            <a:r>
              <a:rPr lang="zh-CN" altLang="en-US" dirty="0" smtClean="0"/>
              <a:t>相关问题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拓扑结构</a:t>
            </a:r>
            <a:endParaRPr 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294865"/>
              </p:ext>
            </p:extLst>
          </p:nvPr>
        </p:nvGraphicFramePr>
        <p:xfrm>
          <a:off x="1540852" y="1658937"/>
          <a:ext cx="6135688" cy="451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6134897" imgH="4513662" progId="Visio.Drawing.15">
                  <p:embed/>
                </p:oleObj>
              </mc:Choice>
              <mc:Fallback>
                <p:oleObj name="Visio" r:id="rId3" imgW="6134897" imgH="451366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0852" y="1658937"/>
                        <a:ext cx="6135688" cy="451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038628" y="3587593"/>
            <a:ext cx="3528392" cy="25853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Proxy</a:t>
            </a:r>
            <a:r>
              <a:rPr lang="zh-CN" altLang="en-US" dirty="0" smtClean="0"/>
              <a:t>：用于存储转发和同步配置</a:t>
            </a:r>
            <a:endParaRPr lang="en-US" altLang="zh-CN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Zk</a:t>
            </a:r>
            <a:r>
              <a:rPr lang="zh-CN" altLang="en-US" dirty="0" smtClean="0"/>
              <a:t>：用于保存所有配置信息</a:t>
            </a:r>
            <a:endParaRPr lang="en-US" altLang="zh-CN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Group</a:t>
            </a:r>
            <a:r>
              <a:rPr lang="zh-CN" altLang="en-US" dirty="0" smtClean="0"/>
              <a:t>：由一个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和多个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构成的一个组</a:t>
            </a:r>
            <a:endParaRPr lang="en-US" altLang="zh-CN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Config</a:t>
            </a:r>
            <a:r>
              <a:rPr lang="zh-CN" altLang="en-US" dirty="0" smtClean="0"/>
              <a:t>：所有逻辑命令的发起者（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相关的命令）</a:t>
            </a:r>
            <a:endParaRPr lang="en-US" altLang="zh-CN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Dashboard</a:t>
            </a:r>
            <a:r>
              <a:rPr lang="zh-CN" altLang="en-US" dirty="0" smtClean="0"/>
              <a:t>：一个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服务，用于查看集群信息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配置中心</a:t>
            </a:r>
            <a:r>
              <a:rPr lang="en-US" altLang="zh-CN" dirty="0" smtClean="0"/>
              <a:t>ZK</a:t>
            </a:r>
            <a:endParaRPr 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522414" y="1556792"/>
            <a:ext cx="3600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zk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codis</a:t>
            </a:r>
            <a:r>
              <a:rPr lang="en-US" altLang="zh-CN" sz="2400" dirty="0" smtClean="0"/>
              <a:t>/db_0/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- actions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- </a:t>
            </a:r>
            <a:r>
              <a:rPr lang="en-US" altLang="zh-CN" sz="2400" dirty="0" err="1" smtClean="0"/>
              <a:t>action_seq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	- servers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- group_1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- group_2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- slots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slot_0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		- slot_1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…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- slot_1023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- proxy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- proxy1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- LOCK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- living-</a:t>
            </a:r>
            <a:r>
              <a:rPr lang="en-US" altLang="zh-CN" sz="2400" dirty="0" err="1" smtClean="0"/>
              <a:t>codis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config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数据分布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527081" y="1886380"/>
                <a:ext cx="9865096" cy="44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          </a:t>
                </a:r>
                <a:r>
                  <a:rPr lang="en-US" altLang="zh-CN" sz="2000" dirty="0" err="1" smtClean="0"/>
                  <a:t>Codis</a:t>
                </a:r>
                <a:r>
                  <a:rPr lang="zh-CN" altLang="zh-CN" sz="2000" dirty="0"/>
                  <a:t>使用的</a:t>
                </a:r>
                <a:r>
                  <a:rPr lang="en-US" altLang="zh-CN" sz="2000" dirty="0" err="1"/>
                  <a:t>PreSharding</a:t>
                </a:r>
                <a:r>
                  <a:rPr lang="zh-CN" altLang="zh-CN" sz="2000" dirty="0"/>
                  <a:t>，即预分布。</a:t>
                </a:r>
                <a:r>
                  <a:rPr lang="en-US" altLang="zh-CN" sz="2000" dirty="0" err="1"/>
                  <a:t>PreSharding</a:t>
                </a:r>
                <a:r>
                  <a:rPr lang="zh-CN" altLang="zh-CN" sz="2000" dirty="0"/>
                  <a:t>在一开始就把系统的实例数给确定下来，这样可以解决当集群中节点增加时，我们的系统中的实例是不变的，从而可以避免</a:t>
                </a:r>
                <a:r>
                  <a:rPr lang="en-US" altLang="zh-CN" sz="2000" dirty="0" err="1"/>
                  <a:t>Sharding</a:t>
                </a:r>
                <a:r>
                  <a:rPr lang="en-US" altLang="zh-CN" sz="2000" dirty="0"/>
                  <a:t>/</a:t>
                </a:r>
                <a:r>
                  <a:rPr lang="en-US" altLang="zh-CN" sz="2000" dirty="0" err="1"/>
                  <a:t>Resharding</a:t>
                </a:r>
                <a:r>
                  <a:rPr lang="zh-CN" altLang="zh-CN" sz="2000" dirty="0"/>
                  <a:t>的问题。在一开始我们就把集群分成</a:t>
                </a:r>
                <a:r>
                  <a:rPr lang="en-US" altLang="zh-CN" sz="2000" dirty="0"/>
                  <a:t>N</a:t>
                </a:r>
                <a:r>
                  <a:rPr lang="zh-CN" altLang="zh-CN" sz="2000" dirty="0"/>
                  <a:t>个实例（</a:t>
                </a:r>
                <a:r>
                  <a:rPr lang="en-US" altLang="zh-CN" sz="2000" dirty="0"/>
                  <a:t>slot/instance</a:t>
                </a:r>
                <a:r>
                  <a:rPr lang="zh-CN" altLang="zh-CN" sz="2000" dirty="0"/>
                  <a:t>），这样当集群节点增加时我们只需要</a:t>
                </a:r>
                <a:r>
                  <a:rPr lang="en-US" altLang="zh-CN" sz="2000" dirty="0"/>
                  <a:t>migrate slot</a:t>
                </a:r>
                <a:r>
                  <a:rPr lang="zh-CN" altLang="zh-CN" sz="2000" dirty="0"/>
                  <a:t>就可以完成数据的迁移。当增加数据时，我们只需要简单的</a:t>
                </a:r>
                <a:r>
                  <a:rPr lang="en-US" altLang="zh-CN" sz="2000" dirty="0"/>
                  <a:t>hash</a:t>
                </a:r>
                <a:r>
                  <a:rPr lang="zh-CN" altLang="zh-CN" sz="2000" dirty="0"/>
                  <a:t>取模就可以得当对应的实例</a:t>
                </a:r>
                <a:r>
                  <a:rPr lang="en-US" altLang="zh-CN" sz="2000" dirty="0"/>
                  <a:t>ID</a:t>
                </a:r>
                <a:r>
                  <a:rPr lang="zh-CN" altLang="zh-CN" sz="2000" dirty="0"/>
                  <a:t>，将数据保存到对应的节点中</a:t>
                </a:r>
                <a:r>
                  <a:rPr lang="zh-CN" altLang="zh-CN" sz="2000" dirty="0" smtClean="0"/>
                  <a:t>。</a:t>
                </a:r>
                <a:endParaRPr lang="en-US" altLang="zh-CN" sz="2000" dirty="0" smtClean="0"/>
              </a:p>
              <a:p>
                <a:endParaRPr lang="zh-CN" altLang="zh-CN" sz="2000" dirty="0"/>
              </a:p>
              <a:p>
                <a:r>
                  <a:rPr lang="en-US" altLang="zh-CN" sz="2000" dirty="0" smtClean="0"/>
                  <a:t>          </a:t>
                </a:r>
                <a:r>
                  <a:rPr lang="zh-CN" altLang="zh-CN" sz="2000" dirty="0" smtClean="0"/>
                  <a:t>在</a:t>
                </a:r>
                <a:r>
                  <a:rPr lang="en-US" altLang="zh-CN" sz="2000" dirty="0" err="1"/>
                  <a:t>Codis</a:t>
                </a:r>
                <a:r>
                  <a:rPr lang="zh-CN" altLang="zh-CN" sz="2000" dirty="0"/>
                  <a:t>中，默认将数据分为</a:t>
                </a:r>
                <a:r>
                  <a:rPr lang="en-US" altLang="zh-CN" sz="2000" dirty="0"/>
                  <a:t>1024</a:t>
                </a:r>
                <a:r>
                  <a:rPr lang="zh-CN" altLang="zh-CN" sz="2000" dirty="0"/>
                  <a:t>个</a:t>
                </a:r>
                <a:r>
                  <a:rPr lang="en-US" altLang="zh-CN" sz="2000" dirty="0"/>
                  <a:t>slot</a:t>
                </a:r>
                <a:r>
                  <a:rPr lang="zh-CN" altLang="zh-CN" sz="2000" dirty="0"/>
                  <a:t>（</a:t>
                </a:r>
                <a:r>
                  <a:rPr lang="en-US" altLang="zh-CN" sz="2000" dirty="0"/>
                  <a:t>0-1023</a:t>
                </a:r>
                <a:r>
                  <a:rPr lang="zh-CN" altLang="zh-CN" sz="2000" dirty="0"/>
                  <a:t>），当我们有一个</a:t>
                </a:r>
                <a:r>
                  <a:rPr lang="en-US" altLang="zh-CN" sz="2000" dirty="0"/>
                  <a:t>key/value</a:t>
                </a:r>
                <a:r>
                  <a:rPr lang="zh-CN" altLang="zh-CN" sz="2000" dirty="0"/>
                  <a:t>对来到时，我们根据以下公式得到相应的</a:t>
                </a:r>
                <a:r>
                  <a:rPr lang="en-US" altLang="zh-CN" sz="2000" dirty="0"/>
                  <a:t>slot id</a:t>
                </a:r>
                <a:r>
                  <a:rPr lang="zh-CN" altLang="zh-CN" sz="2000" dirty="0"/>
                  <a:t>：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/>
                        <m:t>𝑖</m:t>
                      </m:r>
                      <m:sSub>
                        <m:sSubPr>
                          <m:ctrlPr>
                            <a:rPr lang="zh-CN" altLang="zh-CN" sz="2000" i="1"/>
                          </m:ctrlPr>
                        </m:sSubPr>
                        <m:e>
                          <m:r>
                            <a:rPr lang="en-US" altLang="zh-CN" sz="2000" i="1"/>
                            <m:t>𝑑</m:t>
                          </m:r>
                        </m:e>
                        <m:sub>
                          <m:r>
                            <a:rPr lang="en-US" altLang="zh-CN" sz="2000" i="1"/>
                            <m:t>𝑠𝑙𝑜𝑡</m:t>
                          </m:r>
                        </m:sub>
                      </m:sSub>
                      <m:r>
                        <a:rPr lang="en-US" altLang="zh-CN" sz="2000" i="1"/>
                        <m:t>=</m:t>
                      </m:r>
                      <m:r>
                        <a:rPr lang="en-US" altLang="zh-CN" sz="2000" i="1"/>
                        <m:t>𝐶𝑅𝐶</m:t>
                      </m:r>
                      <m:r>
                        <a:rPr lang="en-US" altLang="zh-CN" sz="2000" i="1"/>
                        <m:t>32</m:t>
                      </m:r>
                      <m:d>
                        <m:dPr>
                          <m:ctrlPr>
                            <a:rPr lang="zh-CN" altLang="zh-CN" sz="2000" i="1"/>
                          </m:ctrlPr>
                        </m:dPr>
                        <m:e>
                          <m:r>
                            <a:rPr lang="en-US" altLang="zh-CN" sz="2000" i="1"/>
                            <m:t>𝑘𝑒𝑦</m:t>
                          </m:r>
                        </m:e>
                      </m:d>
                      <m:r>
                        <a:rPr lang="en-US" altLang="zh-CN" sz="2000" i="1"/>
                        <m:t>%1024</m:t>
                      </m:r>
                    </m:oMath>
                  </m:oMathPara>
                </a14:m>
                <a:endParaRPr lang="zh-CN" altLang="zh-CN" sz="2000" dirty="0"/>
              </a:p>
              <a:p>
                <a:r>
                  <a:rPr lang="en-US" altLang="zh-CN" sz="2000" dirty="0" smtClean="0"/>
                  <a:t>          </a:t>
                </a:r>
                <a:r>
                  <a:rPr lang="zh-CN" altLang="zh-CN" sz="2000" dirty="0" smtClean="0"/>
                  <a:t>当</a:t>
                </a:r>
                <a:r>
                  <a:rPr lang="zh-CN" altLang="zh-CN" sz="2000" dirty="0"/>
                  <a:t>拿到</a:t>
                </a:r>
                <a:r>
                  <a:rPr lang="en-US" altLang="zh-CN" sz="2000" dirty="0"/>
                  <a:t>slot id</a:t>
                </a:r>
                <a:r>
                  <a:rPr lang="zh-CN" altLang="zh-CN" sz="2000" dirty="0"/>
                  <a:t>后，就可以将数据保存到对应的</a:t>
                </a:r>
                <a:r>
                  <a:rPr lang="en-US" altLang="zh-CN" sz="2000" dirty="0"/>
                  <a:t>Sever Group(</a:t>
                </a:r>
                <a:r>
                  <a:rPr lang="zh-CN" altLang="zh-CN" sz="2000" dirty="0"/>
                  <a:t>由多个</a:t>
                </a:r>
                <a:r>
                  <a:rPr lang="en-US" altLang="zh-CN" sz="2000" dirty="0" err="1"/>
                  <a:t>redis</a:t>
                </a:r>
                <a:r>
                  <a:rPr lang="en-US" altLang="zh-CN" sz="2000" dirty="0"/>
                  <a:t>-server</a:t>
                </a:r>
                <a:r>
                  <a:rPr lang="zh-CN" altLang="zh-CN" sz="2000" dirty="0"/>
                  <a:t>使用主从结构组成的</a:t>
                </a:r>
                <a:r>
                  <a:rPr lang="en-US" altLang="zh-CN" sz="2000" dirty="0"/>
                  <a:t>Group)</a:t>
                </a:r>
                <a:r>
                  <a:rPr lang="zh-CN" altLang="zh-CN" sz="2000" dirty="0"/>
                  <a:t>中，取值和删除的时候类似。</a:t>
                </a:r>
              </a:p>
              <a:p>
                <a:r>
                  <a:rPr lang="en-US" altLang="zh-CN" sz="2000" dirty="0"/>
                  <a:t>Slot id</a:t>
                </a:r>
                <a:r>
                  <a:rPr lang="zh-CN" altLang="zh-CN" sz="2000" dirty="0"/>
                  <a:t>与</a:t>
                </a:r>
                <a:r>
                  <a:rPr lang="en-US" altLang="zh-CN" sz="2000" dirty="0"/>
                  <a:t>server group</a:t>
                </a:r>
                <a:r>
                  <a:rPr lang="zh-CN" altLang="zh-CN" sz="2000" dirty="0"/>
                  <a:t>的映射关系是在集群启动的时候指定的，相应的信息保存在</a:t>
                </a:r>
                <a:r>
                  <a:rPr lang="en-US" altLang="zh-CN" sz="2000" dirty="0"/>
                  <a:t>ZK</a:t>
                </a:r>
                <a:r>
                  <a:rPr lang="zh-CN" altLang="zh-CN" sz="2000" dirty="0"/>
                  <a:t>中，这样当有另外一个</a:t>
                </a:r>
                <a:r>
                  <a:rPr lang="en-US" altLang="zh-CN" sz="2000" dirty="0"/>
                  <a:t>proxy</a:t>
                </a:r>
                <a:r>
                  <a:rPr lang="zh-CN" altLang="zh-CN" sz="2000" dirty="0"/>
                  <a:t>起来后，可以通过</a:t>
                </a:r>
                <a:r>
                  <a:rPr lang="en-US" altLang="zh-CN" sz="2000" dirty="0"/>
                  <a:t>ZK</a:t>
                </a:r>
                <a:r>
                  <a:rPr lang="zh-CN" altLang="zh-CN" sz="2000" dirty="0"/>
                  <a:t>将映射关系读取出来。</a:t>
                </a:r>
              </a:p>
              <a:p>
                <a:pPr>
                  <a:lnSpc>
                    <a:spcPct val="90000"/>
                  </a:lnSpc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81" y="1886380"/>
                <a:ext cx="9865096" cy="4425827"/>
              </a:xfrm>
              <a:prstGeom prst="rect">
                <a:avLst/>
              </a:prstGeom>
              <a:blipFill rotWithShape="0">
                <a:blip r:embed="rId2"/>
                <a:stretch>
                  <a:fillRect l="-680" t="-1102" r="-1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32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个典型的流程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4059253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814492" y="2708920"/>
            <a:ext cx="4419598" cy="21602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/>
              <a:t>说明：当</a:t>
            </a:r>
            <a:r>
              <a:rPr lang="en-US" altLang="zh-CN" sz="1800" dirty="0" smtClean="0"/>
              <a:t>slot</a:t>
            </a:r>
            <a:r>
              <a:rPr lang="zh-CN" altLang="en-US" sz="1800" dirty="0" smtClean="0"/>
              <a:t>信息变更（迁移）或者</a:t>
            </a:r>
            <a:r>
              <a:rPr lang="en-US" altLang="zh-CN" sz="1800" dirty="0" smtClean="0"/>
              <a:t>group</a:t>
            </a:r>
            <a:r>
              <a:rPr lang="zh-CN" altLang="en-US" sz="1800" dirty="0" smtClean="0"/>
              <a:t>信息变更（增加，删除</a:t>
            </a:r>
            <a:r>
              <a:rPr lang="en-US" altLang="zh-CN" sz="1800" dirty="0" smtClean="0"/>
              <a:t>group</a:t>
            </a:r>
            <a:r>
              <a:rPr lang="zh-CN" altLang="en-US" sz="1800" dirty="0" smtClean="0"/>
              <a:t>，增加，删除，修改</a:t>
            </a:r>
            <a:r>
              <a:rPr lang="en-US" altLang="zh-CN" sz="1800" dirty="0" smtClean="0"/>
              <a:t>server</a:t>
            </a:r>
            <a:r>
              <a:rPr lang="zh-CN" altLang="en-US" sz="1800" dirty="0" smtClean="0"/>
              <a:t>）时，会新增</a:t>
            </a:r>
            <a:r>
              <a:rPr lang="en-US" altLang="zh-CN" sz="1800" dirty="0" smtClean="0"/>
              <a:t>action</a:t>
            </a:r>
            <a:r>
              <a:rPr lang="zh-CN" altLang="en-US" sz="1800" dirty="0" smtClean="0"/>
              <a:t>告诉</a:t>
            </a:r>
            <a:r>
              <a:rPr lang="en-US" altLang="zh-CN" sz="1800" dirty="0" smtClean="0"/>
              <a:t>proxy</a:t>
            </a:r>
            <a:r>
              <a:rPr lang="zh-CN" altLang="en-US" sz="1800" dirty="0" smtClean="0"/>
              <a:t>路由信息和</a:t>
            </a:r>
            <a:r>
              <a:rPr lang="en-US" altLang="zh-CN" sz="1800" dirty="0" smtClean="0"/>
              <a:t>group</a:t>
            </a:r>
            <a:r>
              <a:rPr lang="zh-CN" altLang="en-US" sz="1800" dirty="0" smtClean="0"/>
              <a:t>信息有变动，然后</a:t>
            </a:r>
            <a:r>
              <a:rPr lang="en-US" altLang="zh-CN" sz="1800" dirty="0" smtClean="0"/>
              <a:t>proxy</a:t>
            </a:r>
            <a:r>
              <a:rPr lang="zh-CN" altLang="en-US" sz="1800" dirty="0" smtClean="0"/>
              <a:t>等待</a:t>
            </a:r>
            <a:r>
              <a:rPr lang="en-US" altLang="zh-CN" sz="1800" dirty="0" smtClean="0"/>
              <a:t>proxy</a:t>
            </a:r>
            <a:r>
              <a:rPr lang="zh-CN" altLang="en-US" sz="1800" dirty="0" smtClean="0"/>
              <a:t>确认。</a:t>
            </a:r>
            <a:r>
              <a:rPr lang="en-US" altLang="zh-CN" sz="1800" dirty="0" smtClean="0"/>
              <a:t>Proxy</a:t>
            </a:r>
            <a:r>
              <a:rPr lang="zh-CN" altLang="en-US" sz="1800" dirty="0" smtClean="0"/>
              <a:t>接受到</a:t>
            </a:r>
            <a:r>
              <a:rPr lang="en-US" altLang="zh-CN" sz="1800" dirty="0" smtClean="0"/>
              <a:t>action</a:t>
            </a:r>
            <a:r>
              <a:rPr lang="zh-CN" altLang="en-US" sz="1800" dirty="0" smtClean="0"/>
              <a:t>变动，同步</a:t>
            </a:r>
            <a:r>
              <a:rPr lang="en-US" altLang="zh-CN" sz="1800" dirty="0" smtClean="0"/>
              <a:t>slot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group</a:t>
            </a:r>
            <a:r>
              <a:rPr lang="zh-CN" altLang="en-US" sz="1800" dirty="0" smtClean="0"/>
              <a:t>信息，同步完成后，会在</a:t>
            </a:r>
            <a:r>
              <a:rPr lang="en-US" altLang="zh-CN" sz="1800" dirty="0" err="1" smtClean="0"/>
              <a:t>action_seq</a:t>
            </a:r>
            <a:r>
              <a:rPr lang="zh-CN" altLang="en-US" sz="1800" dirty="0" smtClean="0"/>
              <a:t>下面新建一个</a:t>
            </a:r>
            <a:r>
              <a:rPr lang="en-US" altLang="zh-CN" sz="1800" dirty="0" smtClean="0"/>
              <a:t>proxy</a:t>
            </a:r>
            <a:r>
              <a:rPr lang="zh-CN" altLang="en-US" sz="1800" dirty="0" smtClean="0"/>
              <a:t>目录表示确认收到。</a:t>
            </a:r>
            <a:endParaRPr lang="en-US" altLang="zh-CN" sz="1800" dirty="0" smtClean="0"/>
          </a:p>
          <a:p>
            <a:pPr marL="0" indent="0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扩容和缩容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扩容流程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zh-CN" altLang="zh-CN" dirty="0"/>
              <a:t>运行</a:t>
            </a:r>
            <a:r>
              <a:rPr lang="en-US" altLang="zh-CN" dirty="0" err="1"/>
              <a:t>codis</a:t>
            </a:r>
            <a:r>
              <a:rPr lang="en-US" altLang="zh-CN" dirty="0"/>
              <a:t>-server</a:t>
            </a:r>
            <a:r>
              <a:rPr lang="zh-CN" altLang="zh-CN" dirty="0"/>
              <a:t>启动一台或多台</a:t>
            </a:r>
            <a:r>
              <a:rPr lang="en-US" altLang="zh-CN" dirty="0" err="1"/>
              <a:t>redis</a:t>
            </a:r>
            <a:r>
              <a:rPr lang="zh-CN" altLang="zh-CN" dirty="0"/>
              <a:t>实例，其中有一台是</a:t>
            </a:r>
            <a:r>
              <a:rPr lang="en-US" altLang="zh-CN" dirty="0"/>
              <a:t>master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通过</a:t>
            </a:r>
            <a:r>
              <a:rPr lang="en-US" altLang="zh-CN" dirty="0" err="1"/>
              <a:t>codis-config</a:t>
            </a:r>
            <a:r>
              <a:rPr lang="zh-CN" altLang="zh-CN" dirty="0"/>
              <a:t>的</a:t>
            </a:r>
            <a:r>
              <a:rPr lang="en-US" altLang="zh-CN" dirty="0"/>
              <a:t>server add-group</a:t>
            </a:r>
            <a:r>
              <a:rPr lang="zh-CN" altLang="zh-CN" dirty="0"/>
              <a:t>命令添加一个</a:t>
            </a:r>
            <a:r>
              <a:rPr lang="en-US" altLang="zh-CN" dirty="0"/>
              <a:t>server group N</a:t>
            </a:r>
            <a:r>
              <a:rPr lang="zh-CN" altLang="zh-CN" dirty="0"/>
              <a:t>（</a:t>
            </a:r>
            <a:r>
              <a:rPr lang="en-US" altLang="zh-CN" dirty="0" err="1"/>
              <a:t>zk</a:t>
            </a:r>
            <a:r>
              <a:rPr lang="zh-CN" altLang="zh-CN" dirty="0"/>
              <a:t>中会修改相应的信息，同时会添加一个</a:t>
            </a:r>
            <a:r>
              <a:rPr lang="en-US" altLang="zh-CN" dirty="0"/>
              <a:t>action</a:t>
            </a:r>
            <a:r>
              <a:rPr lang="zh-CN" altLang="zh-CN" dirty="0"/>
              <a:t>，由于</a:t>
            </a:r>
            <a:r>
              <a:rPr lang="en-US" altLang="zh-CN" dirty="0"/>
              <a:t>proxy</a:t>
            </a:r>
            <a:r>
              <a:rPr lang="zh-CN" altLang="zh-CN" dirty="0"/>
              <a:t>监控了</a:t>
            </a:r>
            <a:r>
              <a:rPr lang="en-US" altLang="zh-CN" dirty="0"/>
              <a:t>action</a:t>
            </a:r>
            <a:r>
              <a:rPr lang="zh-CN" altLang="zh-CN" dirty="0"/>
              <a:t>，这个时候会将</a:t>
            </a:r>
            <a:r>
              <a:rPr lang="en-US" altLang="zh-CN" dirty="0" err="1"/>
              <a:t>zk</a:t>
            </a:r>
            <a:r>
              <a:rPr lang="zh-CN" altLang="zh-CN" dirty="0"/>
              <a:t>中</a:t>
            </a:r>
            <a:r>
              <a:rPr lang="en-US" altLang="zh-CN" dirty="0"/>
              <a:t>group</a:t>
            </a:r>
            <a:r>
              <a:rPr lang="zh-CN" altLang="zh-CN" dirty="0"/>
              <a:t>信息同步到本地，添加实例到</a:t>
            </a:r>
            <a:r>
              <a:rPr lang="en-US" altLang="zh-CN" dirty="0"/>
              <a:t>group</a:t>
            </a:r>
            <a:r>
              <a:rPr lang="zh-CN" altLang="zh-CN" dirty="0"/>
              <a:t>也是如此）</a:t>
            </a:r>
          </a:p>
          <a:p>
            <a:pPr lvl="0"/>
            <a:r>
              <a:rPr lang="zh-CN" altLang="zh-CN" dirty="0"/>
              <a:t>通过</a:t>
            </a:r>
            <a:r>
              <a:rPr lang="en-US" altLang="zh-CN" dirty="0" err="1"/>
              <a:t>codis-config</a:t>
            </a:r>
            <a:r>
              <a:rPr lang="zh-CN" altLang="zh-CN" dirty="0"/>
              <a:t>的</a:t>
            </a:r>
            <a:r>
              <a:rPr lang="en-US" altLang="zh-CN" dirty="0"/>
              <a:t>server add</a:t>
            </a:r>
            <a:r>
              <a:rPr lang="zh-CN" altLang="zh-CN" dirty="0"/>
              <a:t>命令将第一步中启动的</a:t>
            </a:r>
            <a:r>
              <a:rPr lang="en-US" altLang="zh-CN" dirty="0" err="1"/>
              <a:t>redis</a:t>
            </a:r>
            <a:r>
              <a:rPr lang="zh-CN" altLang="zh-CN" dirty="0"/>
              <a:t>实例添加到</a:t>
            </a:r>
            <a:r>
              <a:rPr lang="en-US" altLang="zh-CN" dirty="0"/>
              <a:t>group N</a:t>
            </a:r>
            <a:endParaRPr lang="zh-CN" altLang="zh-CN" dirty="0"/>
          </a:p>
          <a:p>
            <a:pPr lvl="0"/>
            <a:r>
              <a:rPr lang="zh-CN" altLang="zh-CN" dirty="0"/>
              <a:t>通过</a:t>
            </a:r>
            <a:r>
              <a:rPr lang="en-US" altLang="zh-CN" dirty="0" err="1"/>
              <a:t>codis-config</a:t>
            </a:r>
            <a:r>
              <a:rPr lang="zh-CN" altLang="zh-CN" dirty="0"/>
              <a:t>的</a:t>
            </a:r>
            <a:r>
              <a:rPr lang="en-US" altLang="zh-CN" dirty="0"/>
              <a:t>slot migrate</a:t>
            </a:r>
            <a:r>
              <a:rPr lang="zh-CN" altLang="zh-CN" dirty="0"/>
              <a:t>命令迁移数据</a:t>
            </a:r>
          </a:p>
          <a:p>
            <a:pPr marL="0" indent="0">
              <a:buNone/>
            </a:pPr>
            <a:endParaRPr lang="zh-CN" dirty="0"/>
          </a:p>
        </p:txBody>
      </p:sp>
      <p:sp>
        <p:nvSpPr>
          <p:cNvPr id="7" name="矩形 6"/>
          <p:cNvSpPr/>
          <p:nvPr/>
        </p:nvSpPr>
        <p:spPr>
          <a:xfrm>
            <a:off x="6072375" y="4581525"/>
            <a:ext cx="1728192" cy="1558280"/>
          </a:xfrm>
          <a:prstGeom prst="rect">
            <a:avLst/>
          </a:prstGeom>
          <a:noFill/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54452" y="4869160"/>
            <a:ext cx="1008112" cy="36004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54452" y="5553396"/>
            <a:ext cx="1008112" cy="36004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0"/>
            <a:endCxn id="8" idx="2"/>
          </p:cNvCxnSpPr>
          <p:nvPr/>
        </p:nvCxnSpPr>
        <p:spPr>
          <a:xfrm flipV="1">
            <a:off x="6958508" y="5229200"/>
            <a:ext cx="0" cy="32419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云形 11"/>
          <p:cNvSpPr/>
          <p:nvPr/>
        </p:nvSpPr>
        <p:spPr>
          <a:xfrm>
            <a:off x="10198868" y="1781784"/>
            <a:ext cx="1152128" cy="684236"/>
          </a:xfrm>
          <a:prstGeom prst="cloud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ZK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990956" y="3645024"/>
            <a:ext cx="936104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0"/>
            <a:endCxn id="12" idx="1"/>
          </p:cNvCxnSpPr>
          <p:nvPr/>
        </p:nvCxnSpPr>
        <p:spPr>
          <a:xfrm flipH="1" flipV="1">
            <a:off x="10774932" y="2465291"/>
            <a:ext cx="684076" cy="117973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454452" y="1905000"/>
            <a:ext cx="1080120" cy="3718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3"/>
            <a:endCxn id="12" idx="2"/>
          </p:cNvCxnSpPr>
          <p:nvPr/>
        </p:nvCxnSpPr>
        <p:spPr>
          <a:xfrm>
            <a:off x="7534572" y="2090936"/>
            <a:ext cx="2667870" cy="3296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2"/>
            <a:endCxn id="8" idx="0"/>
          </p:cNvCxnSpPr>
          <p:nvPr/>
        </p:nvCxnSpPr>
        <p:spPr>
          <a:xfrm flipH="1">
            <a:off x="6958508" y="4005064"/>
            <a:ext cx="4500500" cy="86409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030399" y="4613920"/>
            <a:ext cx="1728192" cy="155828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412476" y="4901555"/>
            <a:ext cx="1008112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412476" y="5585791"/>
            <a:ext cx="1008112" cy="36004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0"/>
            <a:endCxn id="26" idx="2"/>
          </p:cNvCxnSpPr>
          <p:nvPr/>
        </p:nvCxnSpPr>
        <p:spPr>
          <a:xfrm flipV="1">
            <a:off x="9916532" y="5261595"/>
            <a:ext cx="0" cy="32419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3"/>
            <a:endCxn id="26" idx="1"/>
          </p:cNvCxnSpPr>
          <p:nvPr/>
        </p:nvCxnSpPr>
        <p:spPr>
          <a:xfrm>
            <a:off x="7462564" y="5049180"/>
            <a:ext cx="1949912" cy="3239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030399" y="6308182"/>
            <a:ext cx="17445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新增</a:t>
            </a:r>
            <a:r>
              <a:rPr lang="en-US" altLang="zh-CN" sz="2400" dirty="0" smtClean="0"/>
              <a:t>group</a:t>
            </a:r>
            <a:endParaRPr lang="zh-CN" altLang="en-US" sz="2400" dirty="0"/>
          </a:p>
        </p:txBody>
      </p:sp>
      <p:cxnSp>
        <p:nvCxnSpPr>
          <p:cNvPr id="34" name="直接箭头连接符 33"/>
          <p:cNvCxnSpPr>
            <a:stCxn id="16" idx="2"/>
            <a:endCxn id="8" idx="0"/>
          </p:cNvCxnSpPr>
          <p:nvPr/>
        </p:nvCxnSpPr>
        <p:spPr>
          <a:xfrm flipH="1">
            <a:off x="6958508" y="2276872"/>
            <a:ext cx="36004" cy="259228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联系 34"/>
          <p:cNvSpPr/>
          <p:nvPr/>
        </p:nvSpPr>
        <p:spPr>
          <a:xfrm>
            <a:off x="10775532" y="5229200"/>
            <a:ext cx="288032" cy="288032"/>
          </a:xfrm>
          <a:prstGeom prst="flowChartConnector">
            <a:avLst/>
          </a:prstGeom>
          <a:noFill/>
          <a:ln w="190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770167" y="2947510"/>
            <a:ext cx="288032" cy="288032"/>
          </a:xfrm>
          <a:prstGeom prst="flowChartConnector">
            <a:avLst/>
          </a:prstGeom>
          <a:noFill/>
          <a:ln w="190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8549501" y="2186550"/>
            <a:ext cx="288032" cy="288032"/>
          </a:xfrm>
          <a:prstGeom prst="flowChartConnector">
            <a:avLst/>
          </a:prstGeom>
          <a:noFill/>
          <a:ln w="190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8" name="流程图: 联系 37"/>
          <p:cNvSpPr/>
          <p:nvPr/>
        </p:nvSpPr>
        <p:spPr>
          <a:xfrm>
            <a:off x="9082744" y="4091862"/>
            <a:ext cx="288032" cy="288032"/>
          </a:xfrm>
          <a:prstGeom prst="flowChartConnector">
            <a:avLst/>
          </a:prstGeom>
          <a:noFill/>
          <a:ln w="190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流程图: 联系 38"/>
          <p:cNvSpPr/>
          <p:nvPr/>
        </p:nvSpPr>
        <p:spPr>
          <a:xfrm>
            <a:off x="8282386" y="5103266"/>
            <a:ext cx="288032" cy="288032"/>
          </a:xfrm>
          <a:prstGeom prst="flowChartConnector">
            <a:avLst/>
          </a:prstGeom>
          <a:noFill/>
          <a:ln w="190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扩容和缩</a:t>
            </a:r>
            <a:r>
              <a:rPr lang="zh-CN" altLang="en-US" dirty="0" smtClean="0"/>
              <a:t>容</a:t>
            </a:r>
            <a:r>
              <a:rPr lang="en-US" altLang="zh-CN" dirty="0"/>
              <a:t>——</a:t>
            </a:r>
            <a:r>
              <a:rPr lang="zh-CN" altLang="en-US" sz="2400" dirty="0" smtClean="0"/>
              <a:t>数据迁移</a:t>
            </a:r>
            <a:endParaRPr 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1522412" y="1556792"/>
            <a:ext cx="8964487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 dirty="0" err="1" smtClean="0">
                <a:latin typeface="Times New Roman" panose="02020603050405020304" pitchFamily="18" charset="0"/>
              </a:rPr>
              <a:t>Codis-config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迁移的最小单位是一个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slot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，一个迁移任务会分成一个一个的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slot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迁移，这里，只说一个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slot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的迁移过程，假设当前需要迁移的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slot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kern="100" dirty="0" err="1" smtClean="0">
                <a:latin typeface="Times New Roman" panose="02020603050405020304" pitchFamily="18" charset="0"/>
              </a:rPr>
              <a:t>slotA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。</a:t>
            </a:r>
            <a:endParaRPr lang="zh-CN" altLang="zh-CN" kern="100" dirty="0" smtClean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 smtClean="0">
                <a:latin typeface="Times New Roman" panose="02020603050405020304" pitchFamily="18" charset="0"/>
              </a:rPr>
              <a:t>连接</a:t>
            </a:r>
            <a:r>
              <a:rPr lang="en-US" altLang="zh-CN" kern="100" dirty="0" err="1">
                <a:latin typeface="Times New Roman" panose="02020603050405020304" pitchFamily="18" charset="0"/>
              </a:rPr>
              <a:t>zk</a:t>
            </a:r>
            <a:r>
              <a:rPr lang="zh-CN" altLang="zh-CN" kern="100" dirty="0">
                <a:latin typeface="Times New Roman" panose="02020603050405020304" pitchFamily="18" charset="0"/>
              </a:rPr>
              <a:t>，检查是否有其他</a:t>
            </a:r>
            <a:r>
              <a:rPr lang="en-US" altLang="zh-CN" kern="100" dirty="0">
                <a:latin typeface="Times New Roman" panose="02020603050405020304" pitchFamily="18" charset="0"/>
              </a:rPr>
              <a:t>slot</a:t>
            </a:r>
            <a:r>
              <a:rPr lang="zh-CN" altLang="zh-CN" kern="100" dirty="0">
                <a:latin typeface="Times New Roman" panose="02020603050405020304" pitchFamily="18" charset="0"/>
              </a:rPr>
              <a:t>正在迁移，有则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退出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</a:rPr>
              <a:t>在</a:t>
            </a:r>
            <a:r>
              <a:rPr lang="en-US" altLang="zh-CN" kern="100" dirty="0" err="1">
                <a:latin typeface="Times New Roman" panose="02020603050405020304" pitchFamily="18" charset="0"/>
              </a:rPr>
              <a:t>zk</a:t>
            </a:r>
            <a:r>
              <a:rPr lang="zh-CN" altLang="zh-CN" kern="100" dirty="0">
                <a:latin typeface="Times New Roman" panose="02020603050405020304" pitchFamily="18" charset="0"/>
              </a:rPr>
              <a:t>创建一个分布式的锁，检查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slotA</a:t>
            </a:r>
            <a:r>
              <a:rPr lang="zh-CN" altLang="zh-CN" kern="100" dirty="0">
                <a:latin typeface="Times New Roman" panose="02020603050405020304" pitchFamily="18" charset="0"/>
              </a:rPr>
              <a:t>的状态是否是</a:t>
            </a:r>
            <a:r>
              <a:rPr lang="en-US" altLang="zh-CN" kern="100" dirty="0">
                <a:latin typeface="Times New Roman" panose="02020603050405020304" pitchFamily="18" charset="0"/>
              </a:rPr>
              <a:t>online</a:t>
            </a:r>
            <a:r>
              <a:rPr lang="zh-CN" altLang="zh-CN" kern="100" dirty="0">
                <a:latin typeface="Times New Roman" panose="02020603050405020304" pitchFamily="18" charset="0"/>
              </a:rPr>
              <a:t>的或是</a:t>
            </a:r>
            <a:r>
              <a:rPr lang="en-US" altLang="zh-CN" kern="100" dirty="0">
                <a:latin typeface="Times New Roman" panose="02020603050405020304" pitchFamily="18" charset="0"/>
              </a:rPr>
              <a:t>migrate</a:t>
            </a:r>
            <a:r>
              <a:rPr lang="zh-CN" altLang="zh-CN" kern="100" dirty="0">
                <a:latin typeface="Times New Roman" panose="02020603050405020304" pitchFamily="18" charset="0"/>
              </a:rPr>
              <a:t>，不是则退出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</a:rPr>
              <a:t>Check proxy</a:t>
            </a:r>
            <a:r>
              <a:rPr lang="zh-CN" altLang="zh-CN" kern="100" dirty="0">
                <a:latin typeface="Times New Roman" panose="02020603050405020304" pitchFamily="18" charset="0"/>
              </a:rPr>
              <a:t>的状态，在</a:t>
            </a:r>
            <a:r>
              <a:rPr lang="en-US" altLang="zh-CN" kern="100" dirty="0" err="1">
                <a:latin typeface="Times New Roman" panose="02020603050405020304" pitchFamily="18" charset="0"/>
              </a:rPr>
              <a:t>zk</a:t>
            </a:r>
            <a:r>
              <a:rPr lang="zh-CN" altLang="zh-CN" kern="100" dirty="0">
                <a:latin typeface="Times New Roman" panose="02020603050405020304" pitchFamily="18" charset="0"/>
              </a:rPr>
              <a:t>中添加一个</a:t>
            </a:r>
            <a:r>
              <a:rPr lang="en-US" altLang="zh-CN" kern="100" dirty="0">
                <a:latin typeface="Times New Roman" panose="02020603050405020304" pitchFamily="18" charset="0"/>
              </a:rPr>
              <a:t>action</a:t>
            </a:r>
            <a:r>
              <a:rPr lang="zh-CN" altLang="zh-CN" kern="100" dirty="0">
                <a:latin typeface="Times New Roman" panose="02020603050405020304" pitchFamily="18" charset="0"/>
              </a:rPr>
              <a:t>，状态为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pre_migrate</a:t>
            </a: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proxy</a:t>
            </a:r>
            <a:r>
              <a:rPr lang="zh-CN" altLang="zh-CN" kern="100" dirty="0">
                <a:latin typeface="Times New Roman" panose="02020603050405020304" pitchFamily="18" charset="0"/>
              </a:rPr>
              <a:t>会监控</a:t>
            </a:r>
            <a:r>
              <a:rPr lang="en-US" altLang="zh-CN" kern="100" dirty="0">
                <a:latin typeface="Times New Roman" panose="02020603050405020304" pitchFamily="18" charset="0"/>
              </a:rPr>
              <a:t>actions</a:t>
            </a:r>
            <a:r>
              <a:rPr lang="zh-CN" altLang="zh-CN" kern="100" dirty="0">
                <a:latin typeface="Times New Roman" panose="02020603050405020304" pitchFamily="18" charset="0"/>
              </a:rPr>
              <a:t>，当有</a:t>
            </a:r>
            <a:r>
              <a:rPr lang="en-US" altLang="zh-CN" kern="100" dirty="0">
                <a:latin typeface="Times New Roman" panose="02020603050405020304" pitchFamily="18" charset="0"/>
              </a:rPr>
              <a:t>action</a:t>
            </a:r>
            <a:r>
              <a:rPr lang="zh-CN" altLang="zh-CN" kern="100" dirty="0">
                <a:latin typeface="Times New Roman" panose="02020603050405020304" pitchFamily="18" charset="0"/>
              </a:rPr>
              <a:t>增加时，</a:t>
            </a:r>
            <a:r>
              <a:rPr lang="en-US" altLang="zh-CN" kern="100" dirty="0">
                <a:latin typeface="Times New Roman" panose="02020603050405020304" pitchFamily="18" charset="0"/>
              </a:rPr>
              <a:t>proxy</a:t>
            </a:r>
            <a:r>
              <a:rPr lang="zh-CN" altLang="zh-CN" kern="100" dirty="0">
                <a:latin typeface="Times New Roman" panose="02020603050405020304" pitchFamily="18" charset="0"/>
              </a:rPr>
              <a:t>会根据</a:t>
            </a:r>
            <a:r>
              <a:rPr lang="en-US" altLang="zh-CN" kern="100" dirty="0">
                <a:latin typeface="Times New Roman" panose="02020603050405020304" pitchFamily="18" charset="0"/>
              </a:rPr>
              <a:t>action</a:t>
            </a:r>
            <a:r>
              <a:rPr lang="zh-CN" altLang="zh-CN" kern="100" dirty="0">
                <a:latin typeface="Times New Roman" panose="02020603050405020304" pitchFamily="18" charset="0"/>
              </a:rPr>
              <a:t>同步相应的信息到本地，比如这个时候</a:t>
            </a:r>
            <a:r>
              <a:rPr lang="en-US" altLang="zh-CN" kern="100" dirty="0">
                <a:latin typeface="Times New Roman" panose="02020603050405020304" pitchFamily="18" charset="0"/>
              </a:rPr>
              <a:t>proxy</a:t>
            </a:r>
            <a:r>
              <a:rPr lang="zh-CN" altLang="zh-CN" kern="100" dirty="0">
                <a:latin typeface="Times New Roman" panose="02020603050405020304" pitchFamily="18" charset="0"/>
              </a:rPr>
              <a:t>就会将</a:t>
            </a:r>
            <a:r>
              <a:rPr lang="en-US" altLang="zh-CN" kern="100" dirty="0" err="1">
                <a:latin typeface="Times New Roman" panose="02020603050405020304" pitchFamily="18" charset="0"/>
              </a:rPr>
              <a:t>zk</a:t>
            </a:r>
            <a:r>
              <a:rPr lang="zh-CN" altLang="zh-CN" kern="100" dirty="0">
                <a:latin typeface="Times New Roman" panose="02020603050405020304" pitchFamily="18" charset="0"/>
              </a:rPr>
              <a:t>中的</a:t>
            </a:r>
            <a:r>
              <a:rPr lang="en-US" altLang="zh-CN" kern="100" dirty="0">
                <a:latin typeface="Times New Roman" panose="02020603050405020304" pitchFamily="18" charset="0"/>
              </a:rPr>
              <a:t>slot</a:t>
            </a:r>
            <a:r>
              <a:rPr lang="zh-CN" altLang="zh-CN" kern="100" dirty="0">
                <a:latin typeface="Times New Roman" panose="02020603050405020304" pitchFamily="18" charset="0"/>
              </a:rPr>
              <a:t>信息同步到本地），然后修改</a:t>
            </a:r>
            <a:r>
              <a:rPr lang="en-US" altLang="zh-CN" kern="100" dirty="0" err="1">
                <a:latin typeface="Times New Roman" panose="02020603050405020304" pitchFamily="18" charset="0"/>
              </a:rPr>
              <a:t>zk</a:t>
            </a:r>
            <a:r>
              <a:rPr lang="zh-CN" altLang="zh-CN" kern="100" dirty="0">
                <a:latin typeface="Times New Roman" panose="02020603050405020304" pitchFamily="18" charset="0"/>
              </a:rPr>
              <a:t>中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slotA</a:t>
            </a:r>
            <a:r>
              <a:rPr lang="zh-CN" altLang="zh-CN" kern="100" dirty="0">
                <a:latin typeface="Times New Roman" panose="02020603050405020304" pitchFamily="18" charset="0"/>
              </a:rPr>
              <a:t>的信息（状态改为</a:t>
            </a:r>
            <a:r>
              <a:rPr lang="en-US" altLang="zh-CN" kern="100" dirty="0">
                <a:latin typeface="Times New Roman" panose="02020603050405020304" pitchFamily="18" charset="0"/>
              </a:rPr>
              <a:t>migrate</a:t>
            </a:r>
            <a:r>
              <a:rPr lang="zh-CN" altLang="zh-CN" kern="100" dirty="0">
                <a:latin typeface="Times New Roman" panose="02020603050405020304" pitchFamily="18" charset="0"/>
              </a:rPr>
              <a:t>，对一个的</a:t>
            </a:r>
            <a:r>
              <a:rPr lang="en-US" altLang="zh-CN" kern="100" dirty="0">
                <a:latin typeface="Times New Roman" panose="02020603050405020304" pitchFamily="18" charset="0"/>
              </a:rPr>
              <a:t>group</a:t>
            </a:r>
            <a:r>
              <a:rPr lang="zh-CN" altLang="zh-CN" kern="100" dirty="0">
                <a:latin typeface="Times New Roman" panose="02020603050405020304" pitchFamily="18" charset="0"/>
              </a:rPr>
              <a:t>修改为目的</a:t>
            </a:r>
            <a:r>
              <a:rPr lang="en-US" altLang="zh-CN" kern="100" dirty="0">
                <a:latin typeface="Times New Roman" panose="02020603050405020304" pitchFamily="18" charset="0"/>
              </a:rPr>
              <a:t>group</a:t>
            </a:r>
            <a:r>
              <a:rPr lang="zh-CN" altLang="zh-CN" kern="100" dirty="0">
                <a:latin typeface="Times New Roman" panose="02020603050405020304" pitchFamily="18" charset="0"/>
              </a:rPr>
              <a:t>），创建一个</a:t>
            </a:r>
            <a:r>
              <a:rPr lang="en-US" altLang="zh-CN" kern="100" dirty="0">
                <a:latin typeface="Times New Roman" panose="02020603050405020304" pitchFamily="18" charset="0"/>
              </a:rPr>
              <a:t>action</a:t>
            </a:r>
            <a:r>
              <a:rPr lang="zh-CN" altLang="zh-CN" kern="100" dirty="0">
                <a:latin typeface="Times New Roman" panose="02020603050405020304" pitchFamily="18" charset="0"/>
              </a:rPr>
              <a:t>（状态为</a:t>
            </a:r>
            <a:r>
              <a:rPr lang="en-US" altLang="zh-CN" kern="100" dirty="0">
                <a:latin typeface="Times New Roman" panose="02020603050405020304" pitchFamily="18" charset="0"/>
              </a:rPr>
              <a:t>migrate</a:t>
            </a:r>
            <a:r>
              <a:rPr lang="zh-CN" altLang="zh-CN" kern="100" dirty="0">
                <a:latin typeface="Times New Roman" panose="02020603050405020304" pitchFamily="18" charset="0"/>
              </a:rPr>
              <a:t>）。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</a:rPr>
              <a:t>数据修改成功后，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config</a:t>
            </a:r>
            <a:r>
              <a:rPr lang="zh-CN" altLang="zh-CN" kern="100" dirty="0">
                <a:latin typeface="Times New Roman" panose="02020603050405020304" pitchFamily="18" charset="0"/>
              </a:rPr>
              <a:t>会连接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codis</a:t>
            </a:r>
            <a:r>
              <a:rPr lang="en-US" altLang="zh-CN" kern="100" dirty="0">
                <a:latin typeface="Times New Roman" panose="02020603050405020304" pitchFamily="18" charset="0"/>
              </a:rPr>
              <a:t>-server</a:t>
            </a:r>
            <a:r>
              <a:rPr lang="zh-CN" altLang="zh-CN" kern="100" dirty="0">
                <a:latin typeface="Times New Roman" panose="02020603050405020304" pitchFamily="18" charset="0"/>
              </a:rPr>
              <a:t>，并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发送</a:t>
            </a:r>
            <a:r>
              <a:rPr lang="en-US" altLang="zh-CN" kern="100" dirty="0" smtClean="0">
                <a:solidFill>
                  <a:srgbClr val="A3E22E"/>
                </a:solidFill>
                <a:latin typeface="Times New Roman" panose="02020603050405020304" pitchFamily="18" charset="0"/>
              </a:rPr>
              <a:t>SLOTSMGRTTAGSLOT</a:t>
            </a:r>
            <a:r>
              <a:rPr lang="zh-CN" altLang="zh-CN" kern="100" dirty="0">
                <a:latin typeface="Times New Roman" panose="02020603050405020304" pitchFamily="18" charset="0"/>
              </a:rPr>
              <a:t>指令，迁移</a:t>
            </a:r>
            <a:r>
              <a:rPr lang="en-US" altLang="zh-CN" kern="100" dirty="0" err="1" smtClean="0">
                <a:latin typeface="Times New Roman" panose="02020603050405020304" pitchFamily="18" charset="0"/>
              </a:rPr>
              <a:t>slotA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err="1">
                <a:latin typeface="Times New Roman" panose="02020603050405020304" pitchFamily="18" charset="0"/>
              </a:rPr>
              <a:t>Codis</a:t>
            </a:r>
            <a:r>
              <a:rPr lang="en-US" altLang="zh-CN" kern="100" dirty="0">
                <a:latin typeface="Times New Roman" panose="02020603050405020304" pitchFamily="18" charset="0"/>
              </a:rPr>
              <a:t>-server</a:t>
            </a:r>
            <a:r>
              <a:rPr lang="zh-CN" altLang="zh-CN" kern="100" dirty="0">
                <a:latin typeface="Times New Roman" panose="02020603050405020304" pitchFamily="18" charset="0"/>
              </a:rPr>
              <a:t>接受到</a:t>
            </a:r>
            <a:r>
              <a:rPr lang="en-US" altLang="zh-CN" kern="100" dirty="0">
                <a:solidFill>
                  <a:srgbClr val="A3E22E"/>
                </a:solidFill>
                <a:latin typeface="Times New Roman" panose="02020603050405020304" pitchFamily="18" charset="0"/>
              </a:rPr>
              <a:t>SLOTSMGRTTAGSLOT</a:t>
            </a:r>
            <a:r>
              <a:rPr lang="zh-CN" altLang="zh-CN" kern="100" dirty="0">
                <a:latin typeface="Times New Roman" panose="02020603050405020304" pitchFamily="18" charset="0"/>
              </a:rPr>
              <a:t>指令后，会对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slotA</a:t>
            </a:r>
            <a:r>
              <a:rPr lang="zh-CN" altLang="zh-CN" kern="100" dirty="0">
                <a:latin typeface="Times New Roman" panose="02020603050405020304" pitchFamily="18" charset="0"/>
              </a:rPr>
              <a:t>按</a:t>
            </a:r>
            <a:r>
              <a:rPr lang="en-US" altLang="zh-CN" kern="100" dirty="0">
                <a:latin typeface="Times New Roman" panose="02020603050405020304" pitchFamily="18" charset="0"/>
              </a:rPr>
              <a:t>key</a:t>
            </a:r>
            <a:r>
              <a:rPr lang="zh-CN" altLang="zh-CN" kern="100" dirty="0">
                <a:latin typeface="Times New Roman" panose="02020603050405020304" pitchFamily="18" charset="0"/>
              </a:rPr>
              <a:t>迁移（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codis</a:t>
            </a:r>
            <a:r>
              <a:rPr lang="en-US" altLang="zh-CN" kern="100" dirty="0">
                <a:latin typeface="Times New Roman" panose="02020603050405020304" pitchFamily="18" charset="0"/>
              </a:rPr>
              <a:t>-server</a:t>
            </a:r>
            <a:r>
              <a:rPr lang="zh-CN" altLang="zh-CN" kern="100" dirty="0">
                <a:latin typeface="Times New Roman" panose="02020603050405020304" pitchFamily="18" charset="0"/>
              </a:rPr>
              <a:t>是修改过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redis</a:t>
            </a:r>
            <a:r>
              <a:rPr lang="en-US" altLang="zh-CN" kern="100" dirty="0">
                <a:latin typeface="Times New Roman" panose="02020603050405020304" pitchFamily="18" charset="0"/>
              </a:rPr>
              <a:t>-server</a:t>
            </a:r>
            <a:r>
              <a:rPr lang="zh-CN" altLang="zh-CN" kern="100" dirty="0">
                <a:latin typeface="Times New Roman" panose="02020603050405020304" pitchFamily="18" charset="0"/>
              </a:rPr>
              <a:t>，增加了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slotsmgrtone</a:t>
            </a:r>
            <a:r>
              <a:rPr lang="zh-CN" altLang="zh-CN" kern="100" dirty="0">
                <a:latin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slotsmgrt</a:t>
            </a:r>
            <a:r>
              <a:rPr lang="zh-CN" altLang="zh-CN" kern="100" dirty="0">
                <a:latin typeface="Times New Roman" panose="02020603050405020304" pitchFamily="18" charset="0"/>
              </a:rPr>
              <a:t>等数据传输指令，迁移开始后，会从</a:t>
            </a:r>
            <a:r>
              <a:rPr lang="en-US" altLang="zh-CN" kern="100" dirty="0">
                <a:latin typeface="Times New Roman" panose="02020603050405020304" pitchFamily="18" charset="0"/>
              </a:rPr>
              <a:t>slot</a:t>
            </a:r>
            <a:r>
              <a:rPr lang="zh-CN" altLang="zh-CN" kern="100" dirty="0">
                <a:latin typeface="Times New Roman" panose="02020603050405020304" pitchFamily="18" charset="0"/>
              </a:rPr>
              <a:t>中随机选取一个</a:t>
            </a:r>
            <a:r>
              <a:rPr lang="en-US" altLang="zh-CN" kern="100" dirty="0">
                <a:latin typeface="Times New Roman" panose="02020603050405020304" pitchFamily="18" charset="0"/>
              </a:rPr>
              <a:t>key-value</a:t>
            </a:r>
            <a:r>
              <a:rPr lang="zh-CN" altLang="zh-CN" kern="100" dirty="0">
                <a:latin typeface="Times New Roman" panose="02020603050405020304" pitchFamily="18" charset="0"/>
              </a:rPr>
              <a:t>，传输到目标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codis</a:t>
            </a:r>
            <a:r>
              <a:rPr lang="en-US" altLang="zh-CN" kern="100" dirty="0">
                <a:latin typeface="Times New Roman" panose="02020603050405020304" pitchFamily="18" charset="0"/>
              </a:rPr>
              <a:t>-server</a:t>
            </a:r>
            <a:r>
              <a:rPr lang="zh-CN" altLang="zh-CN" kern="100" dirty="0">
                <a:latin typeface="Times New Roman" panose="02020603050405020304" pitchFamily="18" charset="0"/>
              </a:rPr>
              <a:t>上，在传输成功后，删除本地的</a:t>
            </a:r>
            <a:r>
              <a:rPr lang="en-US" altLang="zh-CN" kern="100" dirty="0">
                <a:latin typeface="Times New Roman" panose="02020603050405020304" pitchFamily="18" charset="0"/>
              </a:rPr>
              <a:t>key-value</a:t>
            </a:r>
            <a:r>
              <a:rPr lang="zh-CN" altLang="zh-CN" kern="100" dirty="0">
                <a:latin typeface="Times New Roman" panose="02020603050405020304" pitchFamily="18" charset="0"/>
              </a:rPr>
              <a:t>对，这一个</a:t>
            </a:r>
            <a:r>
              <a:rPr lang="en-US" altLang="zh-CN" kern="100" dirty="0">
                <a:latin typeface="Times New Roman" panose="02020603050405020304" pitchFamily="18" charset="0"/>
              </a:rPr>
              <a:t>key</a:t>
            </a:r>
            <a:r>
              <a:rPr lang="zh-CN" altLang="zh-CN" kern="100" dirty="0">
                <a:latin typeface="Times New Roman" panose="02020603050405020304" pitchFamily="18" charset="0"/>
              </a:rPr>
              <a:t>迁移的整个操作对于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codis</a:t>
            </a:r>
            <a:r>
              <a:rPr lang="zh-CN" altLang="zh-CN" kern="100" dirty="0">
                <a:latin typeface="Times New Roman" panose="02020603050405020304" pitchFamily="18" charset="0"/>
              </a:rPr>
              <a:t>来说是原子的）。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</a:rPr>
              <a:t>当迁移完成后，</a:t>
            </a:r>
            <a:r>
              <a:rPr lang="en-US" altLang="zh-CN" kern="100" dirty="0" err="1">
                <a:latin typeface="Times New Roman" panose="02020603050405020304" pitchFamily="18" charset="0"/>
              </a:rPr>
              <a:t>zk</a:t>
            </a:r>
            <a:r>
              <a:rPr lang="zh-CN" altLang="zh-CN" kern="100" dirty="0">
                <a:latin typeface="Times New Roman" panose="02020603050405020304" pitchFamily="18" charset="0"/>
              </a:rPr>
              <a:t>修改</a:t>
            </a:r>
            <a:r>
              <a:rPr lang="en-US" altLang="zh-CN" kern="100" dirty="0">
                <a:latin typeface="Times New Roman" panose="02020603050405020304" pitchFamily="18" charset="0"/>
              </a:rPr>
              <a:t>slot</a:t>
            </a:r>
            <a:r>
              <a:rPr lang="zh-CN" altLang="zh-CN" kern="100" dirty="0">
                <a:latin typeface="Times New Roman" panose="02020603050405020304" pitchFamily="18" charset="0"/>
              </a:rPr>
              <a:t>对应的状态，创建一个</a:t>
            </a:r>
            <a:r>
              <a:rPr lang="en-US" altLang="zh-CN" kern="100" dirty="0">
                <a:latin typeface="Times New Roman" panose="02020603050405020304" pitchFamily="18" charset="0"/>
              </a:rPr>
              <a:t>action</a:t>
            </a:r>
            <a:r>
              <a:rPr lang="zh-CN" altLang="zh-CN" kern="100" dirty="0">
                <a:latin typeface="Times New Roman" panose="02020603050405020304" pitchFamily="18" charset="0"/>
              </a:rPr>
              <a:t>（状态为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slot_changed</a:t>
            </a:r>
            <a:r>
              <a:rPr lang="zh-CN" altLang="zh-CN" kern="100" dirty="0">
                <a:latin typeface="Times New Roman" panose="02020603050405020304" pitchFamily="18" charset="0"/>
              </a:rPr>
              <a:t>），释放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锁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宕机和恢复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57760" y="1692634"/>
            <a:ext cx="29523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情况一：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宕机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42386" y="2104375"/>
            <a:ext cx="1015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 smtClean="0"/>
              <a:t>Proxy</a:t>
            </a:r>
            <a:r>
              <a:rPr lang="zh-CN" altLang="en-US" sz="2000" dirty="0" smtClean="0"/>
              <a:t>宕机不会影响到其他</a:t>
            </a:r>
            <a:r>
              <a:rPr lang="en-US" altLang="zh-CN" sz="2000" dirty="0" smtClean="0"/>
              <a:t>proxy</a:t>
            </a:r>
            <a:r>
              <a:rPr lang="zh-CN" altLang="en-US" sz="2000" dirty="0" smtClean="0"/>
              <a:t>，只有连接这个</a:t>
            </a:r>
            <a:r>
              <a:rPr lang="en-US" altLang="zh-CN" sz="2000" dirty="0" smtClean="0"/>
              <a:t>proxy</a:t>
            </a:r>
            <a:r>
              <a:rPr lang="zh-CN" altLang="en-US" sz="2000" dirty="0" smtClean="0"/>
              <a:t>的客户端会有问题，只需要连接其他客户端就好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557760" y="2753960"/>
            <a:ext cx="29523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情况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宕机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57760" y="3178692"/>
            <a:ext cx="1000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宕机不会影响其他</a:t>
            </a:r>
            <a:r>
              <a:rPr lang="en-US" altLang="zh-CN" sz="2000" dirty="0" smtClean="0"/>
              <a:t>group</a:t>
            </a:r>
            <a:r>
              <a:rPr lang="zh-CN" altLang="en-US" sz="2000" dirty="0" smtClean="0"/>
              <a:t>，集群能够继续工作，只有</a:t>
            </a:r>
            <a:r>
              <a:rPr lang="en-US" altLang="zh-CN" sz="2000" dirty="0" smtClean="0"/>
              <a:t>slot</a:t>
            </a:r>
            <a:r>
              <a:rPr lang="zh-CN" altLang="en-US" sz="2000" dirty="0" smtClean="0"/>
              <a:t>在这个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中的不能工作，集群不会自动用</a:t>
            </a:r>
            <a:r>
              <a:rPr lang="en-US" altLang="zh-CN" sz="2000" dirty="0" smtClean="0"/>
              <a:t>slave</a:t>
            </a:r>
            <a:r>
              <a:rPr lang="zh-CN" altLang="en-US" sz="2000" dirty="0" smtClean="0"/>
              <a:t>顶替</a:t>
            </a:r>
            <a:r>
              <a:rPr lang="en-US" altLang="zh-CN" sz="2000" dirty="0" smtClean="0"/>
              <a:t>master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413" y="3832529"/>
            <a:ext cx="29523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情况三：</a:t>
            </a:r>
            <a:r>
              <a:rPr lang="en-US" altLang="zh-CN" sz="2400" dirty="0" smtClean="0"/>
              <a:t>slave</a:t>
            </a:r>
            <a:r>
              <a:rPr lang="zh-CN" altLang="en-US" sz="2400" dirty="0" smtClean="0"/>
              <a:t>宕机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533973" y="4257261"/>
            <a:ext cx="936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 smtClean="0"/>
              <a:t>Slave</a:t>
            </a:r>
            <a:r>
              <a:rPr lang="zh-CN" altLang="en-US" sz="2000" dirty="0" smtClean="0"/>
              <a:t>宕机不会影响集群，集群仍然正常工作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532425" y="4626593"/>
            <a:ext cx="29523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情况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zk</a:t>
            </a:r>
            <a:r>
              <a:rPr lang="zh-CN" altLang="en-US" sz="2400" dirty="0" smtClean="0"/>
              <a:t>宕机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77032" y="5058831"/>
            <a:ext cx="71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 err="1" smtClean="0"/>
              <a:t>Zk</a:t>
            </a:r>
            <a:r>
              <a:rPr lang="zh-CN" altLang="en-US" sz="2000" dirty="0" smtClean="0"/>
              <a:t>宕机，集群仍能工作，但不能扩容和缩容，不能监控。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11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TS102804846</Template>
  <TotalTime>0</TotalTime>
  <Words>1006</Words>
  <Application>Microsoft Office PowerPoint</Application>
  <PresentationFormat>自定义</PresentationFormat>
  <Paragraphs>94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微软雅黑</vt:lpstr>
      <vt:lpstr>Arial</vt:lpstr>
      <vt:lpstr>Consolas</vt:lpstr>
      <vt:lpstr>Corbel</vt:lpstr>
      <vt:lpstr>Times New Roman</vt:lpstr>
      <vt:lpstr>Wingdings</vt:lpstr>
      <vt:lpstr>Chalkboard_16x9</vt:lpstr>
      <vt:lpstr>Microsoft Visio 绘图</vt:lpstr>
      <vt:lpstr>Codis介绍</vt:lpstr>
      <vt:lpstr>本次主要讲一下几点：</vt:lpstr>
      <vt:lpstr>拓扑结构</vt:lpstr>
      <vt:lpstr>配置中心ZK</vt:lpstr>
      <vt:lpstr>数据分布</vt:lpstr>
      <vt:lpstr>几个典型的流程</vt:lpstr>
      <vt:lpstr>扩容和缩容</vt:lpstr>
      <vt:lpstr>扩容和缩容——数据迁移</vt:lpstr>
      <vt:lpstr>宕机和恢复</vt:lpstr>
      <vt:lpstr>相关问题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2014-12-11T03:23:52Z</dcterms:created>
  <dcterms:modified xsi:type="dcterms:W3CDTF">2014-12-12T01:37:53Z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