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6E5"/>
    <a:srgbClr val="89C2D9"/>
    <a:srgbClr val="61A5C2"/>
    <a:srgbClr val="000000"/>
    <a:srgbClr val="2C7DA0"/>
    <a:srgbClr val="2A6F97"/>
    <a:srgbClr val="014F86"/>
    <a:srgbClr val="01497C"/>
    <a:srgbClr val="013A63"/>
    <a:srgbClr val="012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8" autoAdjust="0"/>
    <p:restoredTop sz="93750" autoAdjust="0"/>
  </p:normalViewPr>
  <p:slideViewPr>
    <p:cSldViewPr snapToGrid="0">
      <p:cViewPr varScale="1">
        <p:scale>
          <a:sx n="123" d="100"/>
          <a:sy n="123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4002-E158-447A-93EF-E90E81E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389B-148E-4964-B5D9-0458EAA0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DD17-9FE2-4CDC-ADBF-D5E6AFDB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C32F-3388-4DCE-AF60-16671E60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17E6-065E-4634-84F2-B4F15839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22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FCC2-7267-4A01-8DAB-C8704940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2C86-53C8-4C84-892A-E8767B16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F954-5182-411F-B698-1C8C62D4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5C76-B233-42B6-AF87-A17BC5B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A829-45C7-485F-BDE1-963C9C13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46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7B152-82DE-4E8C-96EC-C619983E3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2DA3-365E-48E7-9024-BF45DD38F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6CF9-74E0-46F3-9867-1CFB944A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413-AC3E-4732-BBF4-B4139B8B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D4F6-8458-4F37-AB22-7349FF8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28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12D2-F1B3-4AA2-AB06-2A2003E2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C41F-A903-4893-A716-F4576C8B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16F5-499E-42BD-BDAE-A6A43F1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3F3B-F4E6-4C0C-A3F3-106E5AC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A279-E6A7-4D7A-87C6-96E19362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929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0D9-10CD-4C9A-962C-3C6EE400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346D-0667-4505-9C8D-CDC02D38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66B8-1A75-4AA6-A444-5ED37356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1DE9-CE25-47EF-9D71-505303C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86AC-EA37-4F6A-9169-45FF61D2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166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97AE-F15A-4162-9ECE-79E9F84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5675-5026-43A5-B903-69D16C79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F01C0-C8BB-4F6D-98AC-8CC82CDAD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2E9B-CA6B-4746-A4CA-6402EC26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3DD6-6F34-4F88-8044-7DE9A38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3C9C-3994-4565-99FB-3E4A2C4F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01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CEA5-96AA-4A3F-BE4C-272584F9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C1D7-3930-4C42-89AC-75E927E9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820F-8451-4885-BB64-BAF798AF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54CB-26F8-4FDA-BABF-F2F43C3A6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99A84-E67D-47BA-A3C2-69B4396E1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28D5-6B68-4A75-9C28-85D3635A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DF4E5-30F1-465C-9EC4-7C6DD49C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2004E-7740-4FB4-B406-8B40F3B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29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E0D8-97AF-4520-9347-5CB9C0AB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B8D9C-2408-47FC-8F5C-7EF6AB5F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F777-B928-427E-ADD0-7F4B9471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B1465-0F74-44AE-A0D4-DDEF79E9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38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D994F-C52D-46A6-9250-7C369907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3A195-C3B0-4198-88A2-A7380CF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F59E-10F7-418E-90B9-7DE64319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01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85BD-094E-4FED-811D-FEB6BB94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D2E7-5185-4879-9F22-FA484B58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B18D-D9E0-4CE2-9234-A684A680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ADBC-2C11-49DB-B1A9-D824EF9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E2703-1EDA-4DC3-9182-29CD01DD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D89E-009B-49B0-80E8-7D1E416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951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9632-CC0F-451B-ACDF-2DAF9CFF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9D235-E5B7-4259-B750-25A93A4A6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8447F-F9DC-4A2F-AE12-DAA7F567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F3AB-185E-4CB7-8158-AB72F88A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C6C4-65A1-434A-9CA5-6ABDDD41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BDD0-11D9-42BB-AADD-C4C2051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30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7F62D-9EBC-428F-BA29-F3B2359A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E213-C5A0-4BEA-9527-FDD07AFA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BD43-A82E-4F82-AE0F-4E050C6BA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8549-9BEC-4492-B1C1-C60302685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C284-8CCA-4DB7-9D62-389E1166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2350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2B020AD-49B7-4A4E-9C87-EC579A2CAE37}"/>
              </a:ext>
            </a:extLst>
          </p:cNvPr>
          <p:cNvSpPr/>
          <p:nvPr/>
        </p:nvSpPr>
        <p:spPr>
          <a:xfrm>
            <a:off x="8101725" y="3723924"/>
            <a:ext cx="727874" cy="740608"/>
          </a:xfrm>
          <a:prstGeom prst="flowChartConnector">
            <a:avLst/>
          </a:prstGeom>
          <a:solidFill>
            <a:srgbClr val="D8F3DC"/>
          </a:solidFill>
          <a:ln>
            <a:solidFill>
              <a:srgbClr val="D8F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DBAFD6E-DA87-4947-BC62-3C2F2C2728C7}"/>
              </a:ext>
            </a:extLst>
          </p:cNvPr>
          <p:cNvSpPr/>
          <p:nvPr/>
        </p:nvSpPr>
        <p:spPr>
          <a:xfrm>
            <a:off x="4906318" y="602729"/>
            <a:ext cx="727874" cy="740608"/>
          </a:xfrm>
          <a:prstGeom prst="flowChartConnector">
            <a:avLst/>
          </a:prstGeom>
          <a:solidFill>
            <a:srgbClr val="D8F3DC"/>
          </a:solidFill>
          <a:ln>
            <a:solidFill>
              <a:srgbClr val="D8F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34C555E-37EB-4B0B-B2D0-F65FFA5745D2}"/>
              </a:ext>
            </a:extLst>
          </p:cNvPr>
          <p:cNvSpPr/>
          <p:nvPr/>
        </p:nvSpPr>
        <p:spPr>
          <a:xfrm>
            <a:off x="7567508" y="4724810"/>
            <a:ext cx="779800" cy="773351"/>
          </a:xfrm>
          <a:prstGeom prst="flowChartConnector">
            <a:avLst/>
          </a:prstGeom>
          <a:solidFill>
            <a:srgbClr val="B7E4C7"/>
          </a:solidFill>
          <a:ln>
            <a:solidFill>
              <a:srgbClr val="B7E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0582B35-63DF-4988-8826-1E35AE877A80}"/>
              </a:ext>
            </a:extLst>
          </p:cNvPr>
          <p:cNvSpPr/>
          <p:nvPr/>
        </p:nvSpPr>
        <p:spPr>
          <a:xfrm>
            <a:off x="3872625" y="2760620"/>
            <a:ext cx="779800" cy="773351"/>
          </a:xfrm>
          <a:prstGeom prst="flowChartConnector">
            <a:avLst/>
          </a:prstGeom>
          <a:solidFill>
            <a:srgbClr val="B7E4C7"/>
          </a:solidFill>
          <a:ln>
            <a:solidFill>
              <a:srgbClr val="B7E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84FFBE0-A4D6-4E1A-9D60-6F8F703D622C}"/>
              </a:ext>
            </a:extLst>
          </p:cNvPr>
          <p:cNvSpPr/>
          <p:nvPr/>
        </p:nvSpPr>
        <p:spPr>
          <a:xfrm>
            <a:off x="6766823" y="4551688"/>
            <a:ext cx="779800" cy="773351"/>
          </a:xfrm>
          <a:prstGeom prst="flowChartConnector">
            <a:avLst/>
          </a:prstGeom>
          <a:solidFill>
            <a:srgbClr val="B7E4C7"/>
          </a:solidFill>
          <a:ln>
            <a:solidFill>
              <a:srgbClr val="B7E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5114A78-A928-4528-ADE7-F117EAC918FB}"/>
              </a:ext>
            </a:extLst>
          </p:cNvPr>
          <p:cNvSpPr/>
          <p:nvPr/>
        </p:nvSpPr>
        <p:spPr>
          <a:xfrm>
            <a:off x="4624588" y="2222773"/>
            <a:ext cx="2769347" cy="2702921"/>
          </a:xfrm>
          <a:prstGeom prst="flowChartConnector">
            <a:avLst/>
          </a:prstGeom>
          <a:solidFill>
            <a:srgbClr val="1B4332"/>
          </a:solidFill>
          <a:ln>
            <a:solidFill>
              <a:srgbClr val="1B4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GPT-4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(N=213)</a:t>
            </a:r>
            <a:endParaRPr lang="fa-I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025BE30-2040-429B-A12A-BD202CFC7666}"/>
              </a:ext>
            </a:extLst>
          </p:cNvPr>
          <p:cNvSpPr/>
          <p:nvPr/>
        </p:nvSpPr>
        <p:spPr>
          <a:xfrm>
            <a:off x="6470085" y="406601"/>
            <a:ext cx="2330147" cy="2366277"/>
          </a:xfrm>
          <a:prstGeom prst="flowChartConnector">
            <a:avLst/>
          </a:prstGeom>
          <a:solidFill>
            <a:srgbClr val="2D6A4F"/>
          </a:solidFill>
          <a:ln>
            <a:solidFill>
              <a:srgbClr val="2D6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GPT-3.5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(N=152)</a:t>
            </a:r>
            <a:endParaRPr lang="fa-I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FEDEEC0-2474-4D9D-9C46-F57FE8543772}"/>
              </a:ext>
            </a:extLst>
          </p:cNvPr>
          <p:cNvSpPr/>
          <p:nvPr/>
        </p:nvSpPr>
        <p:spPr>
          <a:xfrm>
            <a:off x="3719944" y="1110563"/>
            <a:ext cx="1630434" cy="1638130"/>
          </a:xfrm>
          <a:prstGeom prst="flowChartConnector">
            <a:avLst/>
          </a:prstGeom>
          <a:solidFill>
            <a:srgbClr val="40916C"/>
          </a:solidFill>
          <a:ln>
            <a:solidFill>
              <a:srgbClr val="409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(N=93)</a:t>
            </a:r>
            <a:endParaRPr lang="fa-I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CF0E039-A7FE-4B86-AB15-1C477CEAE4EC}"/>
              </a:ext>
            </a:extLst>
          </p:cNvPr>
          <p:cNvSpPr/>
          <p:nvPr/>
        </p:nvSpPr>
        <p:spPr>
          <a:xfrm>
            <a:off x="5541241" y="4935852"/>
            <a:ext cx="1463648" cy="1476842"/>
          </a:xfrm>
          <a:prstGeom prst="flowChartConnector">
            <a:avLst/>
          </a:prstGeom>
          <a:solidFill>
            <a:srgbClr val="52B788"/>
          </a:solidFill>
          <a:ln>
            <a:solidFill>
              <a:srgbClr val="52B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Gemini</a:t>
            </a:r>
            <a:b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(N=65)</a:t>
            </a:r>
            <a:endParaRPr lang="fa-IR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06E9CA-D639-4341-A4AD-8DE8E45D5C4A}"/>
              </a:ext>
            </a:extLst>
          </p:cNvPr>
          <p:cNvSpPr/>
          <p:nvPr/>
        </p:nvSpPr>
        <p:spPr>
          <a:xfrm>
            <a:off x="4518338" y="4696404"/>
            <a:ext cx="1067963" cy="1086128"/>
          </a:xfrm>
          <a:prstGeom prst="flowChartConnector">
            <a:avLst/>
          </a:prstGeom>
          <a:solidFill>
            <a:srgbClr val="81B29A"/>
          </a:solidFill>
          <a:ln>
            <a:solidFill>
              <a:srgbClr val="81B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GPT-3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(N=25)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D43FF9F-3F4A-48D6-BB7F-EAF3EEDCA786}"/>
              </a:ext>
            </a:extLst>
          </p:cNvPr>
          <p:cNvSpPr/>
          <p:nvPr/>
        </p:nvSpPr>
        <p:spPr>
          <a:xfrm>
            <a:off x="5368259" y="1120372"/>
            <a:ext cx="1067963" cy="1086128"/>
          </a:xfrm>
          <a:prstGeom prst="flowChartConnector">
            <a:avLst/>
          </a:prstGeom>
          <a:solidFill>
            <a:srgbClr val="81B29A"/>
          </a:solidFill>
          <a:ln>
            <a:solidFill>
              <a:srgbClr val="81B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DD4B68-9767-4EA5-BE33-BBB5B09463D0}"/>
              </a:ext>
            </a:extLst>
          </p:cNvPr>
          <p:cNvSpPr/>
          <p:nvPr/>
        </p:nvSpPr>
        <p:spPr>
          <a:xfrm>
            <a:off x="7397338" y="2775230"/>
            <a:ext cx="1067963" cy="1086128"/>
          </a:xfrm>
          <a:prstGeom prst="flowChartConnector">
            <a:avLst/>
          </a:prstGeom>
          <a:solidFill>
            <a:srgbClr val="81B29A"/>
          </a:solidFill>
          <a:ln>
            <a:solidFill>
              <a:srgbClr val="81B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952E9BE-587F-48DE-A6DB-2E19D7C225E4}"/>
              </a:ext>
            </a:extLst>
          </p:cNvPr>
          <p:cNvSpPr/>
          <p:nvPr/>
        </p:nvSpPr>
        <p:spPr>
          <a:xfrm>
            <a:off x="7276076" y="3861358"/>
            <a:ext cx="825649" cy="848972"/>
          </a:xfrm>
          <a:prstGeom prst="flowChartConnector">
            <a:avLst/>
          </a:prstGeom>
          <a:solidFill>
            <a:srgbClr val="74C69D"/>
          </a:solidFill>
          <a:ln>
            <a:solidFill>
              <a:srgbClr val="74C6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5A7DA-D5A5-4FDE-AAD1-283FC2B33DE7}"/>
              </a:ext>
            </a:extLst>
          </p:cNvPr>
          <p:cNvSpPr txBox="1"/>
          <p:nvPr/>
        </p:nvSpPr>
        <p:spPr>
          <a:xfrm>
            <a:off x="7148633" y="4075660"/>
            <a:ext cx="106796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Claude-2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(N=11)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6AECF-04EB-4A46-A808-670419B1452F}"/>
              </a:ext>
            </a:extLst>
          </p:cNvPr>
          <p:cNvSpPr txBox="1"/>
          <p:nvPr/>
        </p:nvSpPr>
        <p:spPr>
          <a:xfrm>
            <a:off x="7430729" y="3091250"/>
            <a:ext cx="10679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500" b="0" i="0" dirty="0">
                <a:solidFill>
                  <a:srgbClr val="000000"/>
                </a:solidFill>
                <a:effectLst/>
                <a:latin typeface="docs-Calibri"/>
              </a:rPr>
              <a:t>Bing Chat</a:t>
            </a:r>
            <a:endParaRPr lang="en-US" sz="15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(N=24)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7EC86-0866-4EBC-ADFB-191E68407A2A}"/>
              </a:ext>
            </a:extLst>
          </p:cNvPr>
          <p:cNvSpPr txBox="1"/>
          <p:nvPr/>
        </p:nvSpPr>
        <p:spPr>
          <a:xfrm>
            <a:off x="5181840" y="1446179"/>
            <a:ext cx="14346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LLaMA-2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(N=25)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C7706EA-73B0-4203-BBF4-DA8D5933F4D3}"/>
              </a:ext>
            </a:extLst>
          </p:cNvPr>
          <p:cNvSpPr/>
          <p:nvPr/>
        </p:nvSpPr>
        <p:spPr>
          <a:xfrm>
            <a:off x="4023007" y="4060997"/>
            <a:ext cx="812261" cy="839917"/>
          </a:xfrm>
          <a:prstGeom prst="flowChartConnector">
            <a:avLst/>
          </a:prstGeom>
          <a:solidFill>
            <a:srgbClr val="95D5B2"/>
          </a:solidFill>
          <a:ln>
            <a:solidFill>
              <a:srgbClr val="95D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096A-A2E3-4618-9A2E-CBD5D4B7FE8C}"/>
              </a:ext>
            </a:extLst>
          </p:cNvPr>
          <p:cNvSpPr txBox="1"/>
          <p:nvPr/>
        </p:nvSpPr>
        <p:spPr>
          <a:xfrm>
            <a:off x="3897993" y="4322980"/>
            <a:ext cx="10679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docs-Calibri"/>
              </a:rPr>
              <a:t>Perplexity-AI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docs-Calibri"/>
              </a:rPr>
              <a:t>(N=7)</a:t>
            </a:r>
            <a:endParaRPr lang="fa-I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D0F7D-C7C4-4978-A25F-B426662318F0}"/>
              </a:ext>
            </a:extLst>
          </p:cNvPr>
          <p:cNvSpPr txBox="1"/>
          <p:nvPr/>
        </p:nvSpPr>
        <p:spPr>
          <a:xfrm>
            <a:off x="6760490" y="4742037"/>
            <a:ext cx="8054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docs-Calibri"/>
              </a:rPr>
              <a:t>GPT-2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docs-Calibri"/>
              </a:rPr>
              <a:t>(N=6)</a:t>
            </a:r>
            <a:endParaRPr lang="fa-I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25D2E-B413-419D-935D-CCE8E21739C4}"/>
              </a:ext>
            </a:extLst>
          </p:cNvPr>
          <p:cNvSpPr txBox="1"/>
          <p:nvPr/>
        </p:nvSpPr>
        <p:spPr>
          <a:xfrm>
            <a:off x="3862473" y="2942549"/>
            <a:ext cx="8054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docs-Calibri"/>
              </a:rPr>
              <a:t>GPT-4V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docs-Calibri"/>
              </a:rPr>
              <a:t>(N=6)</a:t>
            </a:r>
            <a:endParaRPr lang="fa-I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CE074-565E-4B7E-9060-CA0A62E02171}"/>
              </a:ext>
            </a:extLst>
          </p:cNvPr>
          <p:cNvSpPr txBox="1"/>
          <p:nvPr/>
        </p:nvSpPr>
        <p:spPr>
          <a:xfrm>
            <a:off x="7565910" y="4886692"/>
            <a:ext cx="8054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docs-Calibri"/>
              </a:rPr>
              <a:t>PaLM-2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docs-Calibri"/>
              </a:rPr>
              <a:t>(N=6)</a:t>
            </a:r>
            <a:endParaRPr lang="fa-IR" sz="14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F62C670-E8A7-47EC-A85F-B6F402CE5F75}"/>
              </a:ext>
            </a:extLst>
          </p:cNvPr>
          <p:cNvSpPr/>
          <p:nvPr/>
        </p:nvSpPr>
        <p:spPr>
          <a:xfrm>
            <a:off x="3556380" y="3480745"/>
            <a:ext cx="727874" cy="740608"/>
          </a:xfrm>
          <a:prstGeom prst="flowChartConnector">
            <a:avLst/>
          </a:prstGeom>
          <a:solidFill>
            <a:srgbClr val="D8F3DC"/>
          </a:solidFill>
          <a:ln>
            <a:solidFill>
              <a:srgbClr val="D8F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814BB-3AD5-497F-B2C6-A39515620BFC}"/>
              </a:ext>
            </a:extLst>
          </p:cNvPr>
          <p:cNvSpPr txBox="1"/>
          <p:nvPr/>
        </p:nvSpPr>
        <p:spPr>
          <a:xfrm>
            <a:off x="3523372" y="3631093"/>
            <a:ext cx="8054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docs-Calibri"/>
              </a:rPr>
              <a:t>Claude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docs-Calibri"/>
              </a:rPr>
              <a:t>(N=5)</a:t>
            </a:r>
            <a:endParaRPr lang="fa-I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FB0FB8-B30F-467D-BE4A-9E1E69291182}"/>
              </a:ext>
            </a:extLst>
          </p:cNvPr>
          <p:cNvSpPr txBox="1"/>
          <p:nvPr/>
        </p:nvSpPr>
        <p:spPr>
          <a:xfrm>
            <a:off x="8076175" y="3817038"/>
            <a:ext cx="8054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0" i="0" dirty="0" err="1">
                <a:solidFill>
                  <a:srgbClr val="000000"/>
                </a:solidFill>
                <a:effectLst/>
                <a:latin typeface="docs-Calibri"/>
              </a:rPr>
              <a:t>Mixtral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ocs-Calibri"/>
              </a:rPr>
              <a:t> 8x7b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docs-Calibri"/>
              </a:rPr>
              <a:t>(N=5)</a:t>
            </a:r>
            <a:endParaRPr lang="fa-I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D1762F-6841-420D-A6F7-B7231D277AC2}"/>
              </a:ext>
            </a:extLst>
          </p:cNvPr>
          <p:cNvSpPr txBox="1"/>
          <p:nvPr/>
        </p:nvSpPr>
        <p:spPr>
          <a:xfrm>
            <a:off x="4832227" y="791313"/>
            <a:ext cx="8884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0" i="0" dirty="0" err="1">
                <a:solidFill>
                  <a:srgbClr val="000000"/>
                </a:solidFill>
                <a:effectLst/>
                <a:latin typeface="docs-Calibri"/>
              </a:rPr>
              <a:t>Mixtral</a:t>
            </a:r>
            <a:r>
              <a:rPr lang="en-US" sz="1200" dirty="0">
                <a:solidFill>
                  <a:srgbClr val="000000"/>
                </a:solidFill>
                <a:latin typeface="docs-Calibri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ocs-Calibri"/>
              </a:rPr>
              <a:t>7b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docs-Calibri"/>
              </a:rPr>
              <a:t>(N=5)</a:t>
            </a:r>
            <a:endParaRPr lang="fa-IR" sz="1200" dirty="0"/>
          </a:p>
        </p:txBody>
      </p:sp>
    </p:spTree>
    <p:extLst>
      <p:ext uri="{BB962C8B-B14F-4D97-AF65-F5344CB8AC3E}">
        <p14:creationId xmlns:p14="http://schemas.microsoft.com/office/powerpoint/2010/main" val="390823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C1AA238-A66A-4C0C-975C-ABD25C67B341}"/>
              </a:ext>
            </a:extLst>
          </p:cNvPr>
          <p:cNvSpPr/>
          <p:nvPr/>
        </p:nvSpPr>
        <p:spPr>
          <a:xfrm>
            <a:off x="4484991" y="2101580"/>
            <a:ext cx="3346612" cy="3318762"/>
          </a:xfrm>
          <a:prstGeom prst="flowChartConnector">
            <a:avLst/>
          </a:prstGeom>
          <a:solidFill>
            <a:srgbClr val="001F54"/>
          </a:solidFill>
          <a:ln>
            <a:solidFill>
              <a:srgbClr val="001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GPT Series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(N=500)</a:t>
            </a:r>
            <a:endParaRPr lang="fa-I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C441E87-084A-441D-AEED-64D96607936D}"/>
              </a:ext>
            </a:extLst>
          </p:cNvPr>
          <p:cNvSpPr/>
          <p:nvPr/>
        </p:nvSpPr>
        <p:spPr>
          <a:xfrm>
            <a:off x="7578404" y="1680949"/>
            <a:ext cx="1907708" cy="1886819"/>
          </a:xfrm>
          <a:prstGeom prst="flowChartConnector">
            <a:avLst/>
          </a:prstGeom>
          <a:solidFill>
            <a:srgbClr val="012A4A"/>
          </a:solidFill>
          <a:ln>
            <a:solidFill>
              <a:srgbClr val="012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25134-5F5C-4A41-9823-2B57F4E00BA5}"/>
              </a:ext>
            </a:extLst>
          </p:cNvPr>
          <p:cNvSpPr txBox="1"/>
          <p:nvPr/>
        </p:nvSpPr>
        <p:spPr>
          <a:xfrm>
            <a:off x="7578404" y="2394343"/>
            <a:ext cx="1907708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Gemini Series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(N=68)</a:t>
            </a:r>
            <a:endParaRPr lang="fa-I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600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6E71A72-5D39-4383-AC1D-612DFBDF71BF}"/>
              </a:ext>
            </a:extLst>
          </p:cNvPr>
          <p:cNvSpPr/>
          <p:nvPr/>
        </p:nvSpPr>
        <p:spPr>
          <a:xfrm>
            <a:off x="3241981" y="3147482"/>
            <a:ext cx="1236411" cy="1229643"/>
          </a:xfrm>
          <a:prstGeom prst="flowChartConnector">
            <a:avLst/>
          </a:prstGeom>
          <a:solidFill>
            <a:srgbClr val="014F86"/>
          </a:solidFill>
          <a:ln>
            <a:solidFill>
              <a:srgbClr val="01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(N=28)</a:t>
            </a:r>
            <a:endParaRPr lang="fa-I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1D1336C-B946-4F10-B91D-354087CBD1BF}"/>
              </a:ext>
            </a:extLst>
          </p:cNvPr>
          <p:cNvSpPr/>
          <p:nvPr/>
        </p:nvSpPr>
        <p:spPr>
          <a:xfrm>
            <a:off x="3709275" y="4366444"/>
            <a:ext cx="1097359" cy="1085173"/>
          </a:xfrm>
          <a:prstGeom prst="flowChartConnector">
            <a:avLst/>
          </a:prstGeom>
          <a:solidFill>
            <a:srgbClr val="2A6F97"/>
          </a:solidFill>
          <a:ln>
            <a:solidFill>
              <a:srgbClr val="2A6F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Claude  Series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(N=18)</a:t>
            </a:r>
            <a:endParaRPr lang="fa-I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624E69-42AF-4506-B7C9-852CD144B476}"/>
              </a:ext>
            </a:extLst>
          </p:cNvPr>
          <p:cNvSpPr/>
          <p:nvPr/>
        </p:nvSpPr>
        <p:spPr>
          <a:xfrm>
            <a:off x="7224747" y="4823628"/>
            <a:ext cx="809190" cy="816733"/>
          </a:xfrm>
          <a:prstGeom prst="flowChartConnector">
            <a:avLst/>
          </a:pr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F0DF4-D411-44E7-A4B3-E8FEF83D0B2D}"/>
              </a:ext>
            </a:extLst>
          </p:cNvPr>
          <p:cNvSpPr txBox="1"/>
          <p:nvPr/>
        </p:nvSpPr>
        <p:spPr>
          <a:xfrm>
            <a:off x="6865794" y="5050792"/>
            <a:ext cx="1527095" cy="5616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 AI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(N=7)</a:t>
            </a:r>
            <a:endParaRPr lang="fa-I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A69029-8B91-4302-82EC-BBD7C28AEF47}"/>
              </a:ext>
            </a:extLst>
          </p:cNvPr>
          <p:cNvSpPr/>
          <p:nvPr/>
        </p:nvSpPr>
        <p:spPr>
          <a:xfrm>
            <a:off x="5632300" y="5429763"/>
            <a:ext cx="842454" cy="852330"/>
          </a:xfrm>
          <a:prstGeom prst="flowChartConnector">
            <a:avLst/>
          </a:prstGeom>
          <a:solidFill>
            <a:srgbClr val="61A5C2"/>
          </a:solidFill>
          <a:ln>
            <a:solidFill>
              <a:srgbClr val="61A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Mistral  Series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(N=10)</a:t>
            </a:r>
            <a:endParaRPr lang="fa-I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FA273A7-ED2C-4102-A4E9-A22D2424271A}"/>
              </a:ext>
            </a:extLst>
          </p:cNvPr>
          <p:cNvSpPr/>
          <p:nvPr/>
        </p:nvSpPr>
        <p:spPr>
          <a:xfrm>
            <a:off x="4514309" y="727472"/>
            <a:ext cx="1528640" cy="1526707"/>
          </a:xfrm>
          <a:prstGeom prst="flowChartConnector">
            <a:avLst/>
          </a:prstGeom>
          <a:solidFill>
            <a:srgbClr val="01497C"/>
          </a:solidFill>
          <a:ln>
            <a:solidFill>
              <a:srgbClr val="014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Conversation AI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(N=33)</a:t>
            </a:r>
            <a:endParaRPr lang="fa-I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48302EC-4FEE-4EE0-9AEE-9AD1665DAA91}"/>
              </a:ext>
            </a:extLst>
          </p:cNvPr>
          <p:cNvSpPr/>
          <p:nvPr/>
        </p:nvSpPr>
        <p:spPr>
          <a:xfrm>
            <a:off x="6504404" y="5294649"/>
            <a:ext cx="809190" cy="816733"/>
          </a:xfrm>
          <a:prstGeom prst="flowChartConnector">
            <a:avLst/>
          </a:pr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FFEFD-FAB2-4AB3-B550-8EDCBE0FDF0A}"/>
              </a:ext>
            </a:extLst>
          </p:cNvPr>
          <p:cNvSpPr txBox="1"/>
          <p:nvPr/>
        </p:nvSpPr>
        <p:spPr>
          <a:xfrm>
            <a:off x="6145451" y="5452966"/>
            <a:ext cx="1527095" cy="7232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(N=8)</a:t>
            </a:r>
            <a:endParaRPr lang="fa-I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0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67736BF-11B2-4C96-8AD9-4DAC8857B505}"/>
              </a:ext>
            </a:extLst>
          </p:cNvPr>
          <p:cNvSpPr/>
          <p:nvPr/>
        </p:nvSpPr>
        <p:spPr>
          <a:xfrm>
            <a:off x="7688793" y="4161923"/>
            <a:ext cx="776699" cy="752670"/>
          </a:xfrm>
          <a:prstGeom prst="flowChartConnector">
            <a:avLst/>
          </a:prstGeom>
          <a:solidFill>
            <a:srgbClr val="A9D6E5"/>
          </a:solidFill>
          <a:ln>
            <a:solidFill>
              <a:srgbClr val="A9D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91AFD-D2C4-4C80-ACC3-3C28582077F1}"/>
              </a:ext>
            </a:extLst>
          </p:cNvPr>
          <p:cNvSpPr txBox="1"/>
          <p:nvPr/>
        </p:nvSpPr>
        <p:spPr>
          <a:xfrm>
            <a:off x="7313594" y="4274200"/>
            <a:ext cx="1527095" cy="7232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T5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(N=6)</a:t>
            </a:r>
            <a:endParaRPr lang="fa-I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9E4E794-3BE1-4619-945F-DE360AC1869E}"/>
              </a:ext>
            </a:extLst>
          </p:cNvPr>
          <p:cNvSpPr/>
          <p:nvPr/>
        </p:nvSpPr>
        <p:spPr>
          <a:xfrm>
            <a:off x="3602180" y="1913182"/>
            <a:ext cx="1236411" cy="1229643"/>
          </a:xfrm>
          <a:prstGeom prst="flowChartConnector">
            <a:avLst/>
          </a:prstGeom>
          <a:solidFill>
            <a:srgbClr val="014F86"/>
          </a:solidFill>
          <a:ln>
            <a:solidFill>
              <a:srgbClr val="01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943C4-EF55-4000-A76B-E5F104C15CB8}"/>
              </a:ext>
            </a:extLst>
          </p:cNvPr>
          <p:cNvSpPr txBox="1"/>
          <p:nvPr/>
        </p:nvSpPr>
        <p:spPr>
          <a:xfrm>
            <a:off x="3614623" y="2202367"/>
            <a:ext cx="1202275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open-source LLMs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(N=29)</a:t>
            </a:r>
            <a:endParaRPr lang="fa-IR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300" dirty="0">
              <a:solidFill>
                <a:schemeClr val="bg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367369A-3972-4BA0-B984-D45CD3D0CC93}"/>
              </a:ext>
            </a:extLst>
          </p:cNvPr>
          <p:cNvSpPr/>
          <p:nvPr/>
        </p:nvSpPr>
        <p:spPr>
          <a:xfrm>
            <a:off x="6145451" y="468392"/>
            <a:ext cx="1735192" cy="1769642"/>
          </a:xfrm>
          <a:prstGeom prst="flowChartConnector">
            <a:avLst/>
          </a:prstGeom>
          <a:solidFill>
            <a:srgbClr val="013A63"/>
          </a:solidFill>
          <a:ln>
            <a:solidFill>
              <a:srgbClr val="013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 and Bioinformatics Models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(N=38)</a:t>
            </a:r>
            <a:endParaRPr lang="fa-IR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10D4E55-6152-4E44-AB4E-FED970568FEF}"/>
              </a:ext>
            </a:extLst>
          </p:cNvPr>
          <p:cNvSpPr/>
          <p:nvPr/>
        </p:nvSpPr>
        <p:spPr>
          <a:xfrm>
            <a:off x="4536964" y="5147658"/>
            <a:ext cx="1060227" cy="1045332"/>
          </a:xfrm>
          <a:prstGeom prst="flowChartConnector">
            <a:avLst/>
          </a:prstGeom>
          <a:solidFill>
            <a:srgbClr val="2C7DA0"/>
          </a:solidFill>
          <a:ln>
            <a:solidFill>
              <a:srgbClr val="2C7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9BF7E-F196-4566-9E2A-ED674803BBE7}"/>
              </a:ext>
            </a:extLst>
          </p:cNvPr>
          <p:cNvSpPr txBox="1"/>
          <p:nvPr/>
        </p:nvSpPr>
        <p:spPr>
          <a:xfrm>
            <a:off x="4519688" y="5314507"/>
            <a:ext cx="109735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LLMs for specific NLP tasks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(N=15)</a:t>
            </a:r>
            <a:endParaRPr lang="fa-I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a-I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186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docs-Calibri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Mahdis Hosseini</dc:creator>
  <cp:lastModifiedBy>Mahdis Hosseini</cp:lastModifiedBy>
  <cp:revision>107</cp:revision>
  <dcterms:created xsi:type="dcterms:W3CDTF">2024-10-27T13:21:41Z</dcterms:created>
  <dcterms:modified xsi:type="dcterms:W3CDTF">2024-12-20T07:53:24Z</dcterms:modified>
</cp:coreProperties>
</file>