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9" r:id="rId4"/>
    <p:sldId id="270" r:id="rId5"/>
    <p:sldId id="271" r:id="rId6"/>
    <p:sldId id="273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496AFB-D46A-E7CB-3A3D-E0260B4317F6}" name="Godspeed Okwuonu" initials="GO" userId="616c1496736fcbd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  <a:srgbClr val="E3C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36925-6A69-453C-8C0D-0577A5319E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7AD3B4-8D87-434D-AEAC-6D1203C50866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BA4F28A6-D8AF-4066-9781-1F09FC137EF5}" type="parTrans" cxnId="{5EBD2A87-AFB6-4A46-A490-8AEE0E0E97DD}">
      <dgm:prSet/>
      <dgm:spPr/>
      <dgm:t>
        <a:bodyPr/>
        <a:lstStyle/>
        <a:p>
          <a:endParaRPr lang="en-US"/>
        </a:p>
      </dgm:t>
    </dgm:pt>
    <dgm:pt modelId="{AA127BB3-4CA6-41A6-AA2E-CC4D2C2B88F1}" type="sibTrans" cxnId="{5EBD2A87-AFB6-4A46-A490-8AEE0E0E97DD}">
      <dgm:prSet/>
      <dgm:spPr/>
      <dgm:t>
        <a:bodyPr/>
        <a:lstStyle/>
        <a:p>
          <a:endParaRPr lang="en-US"/>
        </a:p>
      </dgm:t>
    </dgm:pt>
    <dgm:pt modelId="{F21C69F8-E9A7-4480-8A35-172D0051407E}">
      <dgm:prSet/>
      <dgm:spPr/>
      <dgm:t>
        <a:bodyPr/>
        <a:lstStyle/>
        <a:p>
          <a:r>
            <a:rPr lang="en-US" b="1" dirty="0">
              <a:latin typeface="Avenir Next LT Pro" panose="020B0504020202020204" pitchFamily="34" charset="0"/>
            </a:rPr>
            <a:t>PJME leads with 62K MW peaks followed by AEP and COMED, with critical demand from 10:00–22:00. YoY MW change reveals evolving consumption trends, guiding strategic decisions. </a:t>
          </a:r>
        </a:p>
        <a:p>
          <a:endParaRPr lang="en-US" b="1" dirty="0">
            <a:latin typeface="Avenir Next LT Pro" panose="020B0504020202020204" pitchFamily="34" charset="0"/>
          </a:endParaRPr>
        </a:p>
        <a:p>
          <a:r>
            <a:rPr lang="en-US" b="1" dirty="0">
              <a:latin typeface="Avenir Next LT Pro" panose="020B0504020202020204" pitchFamily="34" charset="0"/>
            </a:rPr>
            <a:t>By prioritizing PJME and optimizing peak hours, TPI can enhance grid stability and efficiency, Implement recommendations to focus resources, and drive data-driven growth.</a:t>
          </a:r>
        </a:p>
      </dgm:t>
    </dgm:pt>
    <dgm:pt modelId="{43C481FD-D158-49AC-AB83-2AA0A3EFECB1}" type="parTrans" cxnId="{33889401-9E9A-4C9D-BF52-8EDE9DCF9844}">
      <dgm:prSet/>
      <dgm:spPr/>
      <dgm:t>
        <a:bodyPr/>
        <a:lstStyle/>
        <a:p>
          <a:endParaRPr lang="en-US"/>
        </a:p>
      </dgm:t>
    </dgm:pt>
    <dgm:pt modelId="{A4A57AF1-E110-46F0-BE65-AF2EE22FFF5F}" type="sibTrans" cxnId="{33889401-9E9A-4C9D-BF52-8EDE9DCF9844}">
      <dgm:prSet/>
      <dgm:spPr/>
      <dgm:t>
        <a:bodyPr/>
        <a:lstStyle/>
        <a:p>
          <a:endParaRPr lang="en-US"/>
        </a:p>
      </dgm:t>
    </dgm:pt>
    <dgm:pt modelId="{2F1F549E-E049-4276-B24E-CA858682EF88}" type="pres">
      <dgm:prSet presAssocID="{61836925-6A69-453C-8C0D-0577A5319E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862386-60CF-4EAA-8620-A89C8816C7D7}" type="pres">
      <dgm:prSet presAssocID="{5C7AD3B4-8D87-434D-AEAC-6D1203C50866}" presName="hierRoot1" presStyleCnt="0"/>
      <dgm:spPr/>
    </dgm:pt>
    <dgm:pt modelId="{C689A599-CA81-4BA0-9AA4-366721232903}" type="pres">
      <dgm:prSet presAssocID="{5C7AD3B4-8D87-434D-AEAC-6D1203C50866}" presName="composite" presStyleCnt="0"/>
      <dgm:spPr/>
    </dgm:pt>
    <dgm:pt modelId="{3EDA0206-ED2D-4B01-92C5-A38291700038}" type="pres">
      <dgm:prSet presAssocID="{5C7AD3B4-8D87-434D-AEAC-6D1203C50866}" presName="background" presStyleLbl="node0" presStyleIdx="0" presStyleCnt="2"/>
      <dgm:spPr>
        <a:solidFill>
          <a:srgbClr val="FFC000"/>
        </a:solidFill>
      </dgm:spPr>
    </dgm:pt>
    <dgm:pt modelId="{484E8CB7-7880-4219-9C80-F0579D616A9E}" type="pres">
      <dgm:prSet presAssocID="{5C7AD3B4-8D87-434D-AEAC-6D1203C50866}" presName="text" presStyleLbl="fgAcc0" presStyleIdx="0" presStyleCnt="2" custScaleX="48432" custScaleY="46891" custLinFactNeighborY="11207">
        <dgm:presLayoutVars>
          <dgm:chPref val="3"/>
        </dgm:presLayoutVars>
      </dgm:prSet>
      <dgm:spPr/>
    </dgm:pt>
    <dgm:pt modelId="{344FAEB8-1A4A-40EC-AD19-D12536959221}" type="pres">
      <dgm:prSet presAssocID="{5C7AD3B4-8D87-434D-AEAC-6D1203C50866}" presName="hierChild2" presStyleCnt="0"/>
      <dgm:spPr/>
    </dgm:pt>
    <dgm:pt modelId="{15367118-A2B8-4FE7-8DEE-E2A4582F8727}" type="pres">
      <dgm:prSet presAssocID="{F21C69F8-E9A7-4480-8A35-172D0051407E}" presName="hierRoot1" presStyleCnt="0"/>
      <dgm:spPr/>
    </dgm:pt>
    <dgm:pt modelId="{8CFB47BB-A0E8-4D9A-AF3C-4B980A318342}" type="pres">
      <dgm:prSet presAssocID="{F21C69F8-E9A7-4480-8A35-172D0051407E}" presName="composite" presStyleCnt="0"/>
      <dgm:spPr/>
    </dgm:pt>
    <dgm:pt modelId="{6FA53B22-C7D0-4DC5-A48F-CB411976F1CE}" type="pres">
      <dgm:prSet presAssocID="{F21C69F8-E9A7-4480-8A35-172D0051407E}" presName="background" presStyleLbl="node0" presStyleIdx="1" presStyleCnt="2"/>
      <dgm:spPr>
        <a:solidFill>
          <a:schemeClr val="bg1">
            <a:lumMod val="7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</dgm:pt>
    <dgm:pt modelId="{D7632136-1CF5-472D-B417-CA91C2DA1868}" type="pres">
      <dgm:prSet presAssocID="{F21C69F8-E9A7-4480-8A35-172D0051407E}" presName="text" presStyleLbl="fgAcc0" presStyleIdx="1" presStyleCnt="2" custScaleX="158320" custScaleY="167091">
        <dgm:presLayoutVars>
          <dgm:chPref val="3"/>
        </dgm:presLayoutVars>
      </dgm:prSet>
      <dgm:spPr/>
    </dgm:pt>
    <dgm:pt modelId="{07D4BC35-6531-43BF-B566-8D3028204197}" type="pres">
      <dgm:prSet presAssocID="{F21C69F8-E9A7-4480-8A35-172D0051407E}" presName="hierChild2" presStyleCnt="0"/>
      <dgm:spPr/>
    </dgm:pt>
  </dgm:ptLst>
  <dgm:cxnLst>
    <dgm:cxn modelId="{33889401-9E9A-4C9D-BF52-8EDE9DCF9844}" srcId="{61836925-6A69-453C-8C0D-0577A5319E01}" destId="{F21C69F8-E9A7-4480-8A35-172D0051407E}" srcOrd="1" destOrd="0" parTransId="{43C481FD-D158-49AC-AB83-2AA0A3EFECB1}" sibTransId="{A4A57AF1-E110-46F0-BE65-AF2EE22FFF5F}"/>
    <dgm:cxn modelId="{6D578A04-19D0-4FE2-A160-4D6DBE399F46}" type="presOf" srcId="{61836925-6A69-453C-8C0D-0577A5319E01}" destId="{2F1F549E-E049-4276-B24E-CA858682EF88}" srcOrd="0" destOrd="0" presId="urn:microsoft.com/office/officeart/2005/8/layout/hierarchy1"/>
    <dgm:cxn modelId="{09EE6D4D-03C2-4F19-BE5B-12912F447E00}" type="presOf" srcId="{5C7AD3B4-8D87-434D-AEAC-6D1203C50866}" destId="{484E8CB7-7880-4219-9C80-F0579D616A9E}" srcOrd="0" destOrd="0" presId="urn:microsoft.com/office/officeart/2005/8/layout/hierarchy1"/>
    <dgm:cxn modelId="{6525C17A-4447-4097-A9B8-4B783FE173B4}" type="presOf" srcId="{F21C69F8-E9A7-4480-8A35-172D0051407E}" destId="{D7632136-1CF5-472D-B417-CA91C2DA1868}" srcOrd="0" destOrd="0" presId="urn:microsoft.com/office/officeart/2005/8/layout/hierarchy1"/>
    <dgm:cxn modelId="{5EBD2A87-AFB6-4A46-A490-8AEE0E0E97DD}" srcId="{61836925-6A69-453C-8C0D-0577A5319E01}" destId="{5C7AD3B4-8D87-434D-AEAC-6D1203C50866}" srcOrd="0" destOrd="0" parTransId="{BA4F28A6-D8AF-4066-9781-1F09FC137EF5}" sibTransId="{AA127BB3-4CA6-41A6-AA2E-CC4D2C2B88F1}"/>
    <dgm:cxn modelId="{EBC28C35-DE8B-4780-88CC-61A5B64F55EC}" type="presParOf" srcId="{2F1F549E-E049-4276-B24E-CA858682EF88}" destId="{BB862386-60CF-4EAA-8620-A89C8816C7D7}" srcOrd="0" destOrd="0" presId="urn:microsoft.com/office/officeart/2005/8/layout/hierarchy1"/>
    <dgm:cxn modelId="{9B0A7EBD-73D8-4216-A9C4-98C8927A175D}" type="presParOf" srcId="{BB862386-60CF-4EAA-8620-A89C8816C7D7}" destId="{C689A599-CA81-4BA0-9AA4-366721232903}" srcOrd="0" destOrd="0" presId="urn:microsoft.com/office/officeart/2005/8/layout/hierarchy1"/>
    <dgm:cxn modelId="{251C8088-DD03-4A8D-8895-74BCBF2D2DC7}" type="presParOf" srcId="{C689A599-CA81-4BA0-9AA4-366721232903}" destId="{3EDA0206-ED2D-4B01-92C5-A38291700038}" srcOrd="0" destOrd="0" presId="urn:microsoft.com/office/officeart/2005/8/layout/hierarchy1"/>
    <dgm:cxn modelId="{D0F81597-F9F2-44B2-ABB0-D614CE84DD5A}" type="presParOf" srcId="{C689A599-CA81-4BA0-9AA4-366721232903}" destId="{484E8CB7-7880-4219-9C80-F0579D616A9E}" srcOrd="1" destOrd="0" presId="urn:microsoft.com/office/officeart/2005/8/layout/hierarchy1"/>
    <dgm:cxn modelId="{8B86E016-FBF4-4CB6-AEEB-90E711A45B52}" type="presParOf" srcId="{BB862386-60CF-4EAA-8620-A89C8816C7D7}" destId="{344FAEB8-1A4A-40EC-AD19-D12536959221}" srcOrd="1" destOrd="0" presId="urn:microsoft.com/office/officeart/2005/8/layout/hierarchy1"/>
    <dgm:cxn modelId="{9A07ABF7-63C4-4020-B76B-87525AC7FDED}" type="presParOf" srcId="{2F1F549E-E049-4276-B24E-CA858682EF88}" destId="{15367118-A2B8-4FE7-8DEE-E2A4582F8727}" srcOrd="1" destOrd="0" presId="urn:microsoft.com/office/officeart/2005/8/layout/hierarchy1"/>
    <dgm:cxn modelId="{3E6A070C-F6EC-4E89-A5F8-CC334F6251CF}" type="presParOf" srcId="{15367118-A2B8-4FE7-8DEE-E2A4582F8727}" destId="{8CFB47BB-A0E8-4D9A-AF3C-4B980A318342}" srcOrd="0" destOrd="0" presId="urn:microsoft.com/office/officeart/2005/8/layout/hierarchy1"/>
    <dgm:cxn modelId="{6852931F-2DB2-4E56-B03E-5BA253D08673}" type="presParOf" srcId="{8CFB47BB-A0E8-4D9A-AF3C-4B980A318342}" destId="{6FA53B22-C7D0-4DC5-A48F-CB411976F1CE}" srcOrd="0" destOrd="0" presId="urn:microsoft.com/office/officeart/2005/8/layout/hierarchy1"/>
    <dgm:cxn modelId="{A6552036-0B02-4C60-8420-05824BF02621}" type="presParOf" srcId="{8CFB47BB-A0E8-4D9A-AF3C-4B980A318342}" destId="{D7632136-1CF5-472D-B417-CA91C2DA1868}" srcOrd="1" destOrd="0" presId="urn:microsoft.com/office/officeart/2005/8/layout/hierarchy1"/>
    <dgm:cxn modelId="{ABF075CC-81A0-4EEA-B342-1C6A15D1F09C}" type="presParOf" srcId="{15367118-A2B8-4FE7-8DEE-E2A4582F8727}" destId="{07D4BC35-6531-43BF-B566-8D30282041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A0206-ED2D-4B01-92C5-A38291700038}">
      <dsp:nvSpPr>
        <dsp:cNvPr id="0" name=""/>
        <dsp:cNvSpPr/>
      </dsp:nvSpPr>
      <dsp:spPr>
        <a:xfrm>
          <a:off x="3559" y="1007741"/>
          <a:ext cx="1676558" cy="1030740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E8CB7-7880-4219-9C80-F0579D616A9E}">
      <dsp:nvSpPr>
        <dsp:cNvPr id="0" name=""/>
        <dsp:cNvSpPr/>
      </dsp:nvSpPr>
      <dsp:spPr>
        <a:xfrm>
          <a:off x="388189" y="1373140"/>
          <a:ext cx="1676558" cy="1030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Conclusion</a:t>
          </a:r>
          <a:endParaRPr lang="en-US" sz="1900" kern="1200"/>
        </a:p>
      </dsp:txBody>
      <dsp:txXfrm>
        <a:off x="418378" y="1403329"/>
        <a:ext cx="1616180" cy="970362"/>
      </dsp:txXfrm>
    </dsp:sp>
    <dsp:sp modelId="{6FA53B22-C7D0-4DC5-A48F-CB411976F1CE}">
      <dsp:nvSpPr>
        <dsp:cNvPr id="0" name=""/>
        <dsp:cNvSpPr/>
      </dsp:nvSpPr>
      <dsp:spPr>
        <a:xfrm>
          <a:off x="2449378" y="761393"/>
          <a:ext cx="5480522" cy="367293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32136-1CF5-472D-B417-CA91C2DA1868}">
      <dsp:nvSpPr>
        <dsp:cNvPr id="0" name=""/>
        <dsp:cNvSpPr/>
      </dsp:nvSpPr>
      <dsp:spPr>
        <a:xfrm>
          <a:off x="2834008" y="1126792"/>
          <a:ext cx="5480522" cy="3672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Avenir Next LT Pro" panose="020B0504020202020204" pitchFamily="34" charset="0"/>
            </a:rPr>
            <a:t>PJME leads with 62K MW peaks followed by AEP and COMED, with critical demand from 10:00–22:00. YoY MW change reveals evolving consumption trends, guiding strategic decisions.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 dirty="0">
            <a:latin typeface="Avenir Next LT Pro" panose="020B0504020202020204" pitchFamily="34" charset="0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Avenir Next LT Pro" panose="020B0504020202020204" pitchFamily="34" charset="0"/>
            </a:rPr>
            <a:t>By prioritizing PJME and optimizing peak hours, TPI can enhance grid stability and efficiency, Implement recommendations to focus resources, and drive data-driven growth.</a:t>
          </a:r>
        </a:p>
      </dsp:txBody>
      <dsp:txXfrm>
        <a:off x="2941585" y="1234369"/>
        <a:ext cx="5265368" cy="34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8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49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1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0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7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78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7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18-Sep-25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wer lines and power lines&#10;&#10;AI-generated content may be incorrect.">
            <a:extLst>
              <a:ext uri="{FF2B5EF4-FFF2-40B4-BE49-F238E27FC236}">
                <a16:creationId xmlns:a16="http://schemas.microsoft.com/office/drawing/2014/main" id="{E48EC1DA-313E-0478-55A0-56476BD97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r="24687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A40AC-3D6E-93AA-D5BE-97C2DBDCC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SMARTERISE Phase 1 - Data Analyst Assessment!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Energy Consumption Analysis for TPI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287E9-BC11-C238-A699-19240F6A9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By:</a:t>
            </a:r>
          </a:p>
          <a:p>
            <a:r>
              <a:rPr lang="en-US" b="1" dirty="0">
                <a:solidFill>
                  <a:schemeClr val="bg1"/>
                </a:solidFill>
              </a:rPr>
              <a:t>GODSPEED OKWUONU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0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E22CE60E-A5C3-5B6F-B9A1-BEA4AB7F2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3" y="1533831"/>
            <a:ext cx="2089671" cy="208967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5E3B3-AC9F-097B-0B26-815D5803CBD0}"/>
              </a:ext>
            </a:extLst>
          </p:cNvPr>
          <p:cNvSpPr txBox="1"/>
          <p:nvPr/>
        </p:nvSpPr>
        <p:spPr>
          <a:xfrm>
            <a:off x="2004647" y="502750"/>
            <a:ext cx="6593663" cy="635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DATA PREPROCESSING</a:t>
            </a:r>
          </a:p>
          <a:p>
            <a:pPr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b="1" i="1" dirty="0">
              <a:effectLst/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Loaded CSV Files</a:t>
            </a:r>
            <a:r>
              <a:rPr lang="en-US" sz="2000" dirty="0">
                <a:latin typeface="Avenir Next LT Pro" panose="020B0504020202020204" pitchFamily="34" charset="0"/>
              </a:rPr>
              <a:t>: Combined 12 company datasets using pandas.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Datetime Conversion</a:t>
            </a:r>
            <a:r>
              <a:rPr lang="en-US" sz="2000" dirty="0">
                <a:latin typeface="Avenir Next LT Pro" panose="020B0504020202020204" pitchFamily="34" charset="0"/>
              </a:rPr>
              <a:t>: Standardized Datetime columns to datetime format using pandas.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Optimization</a:t>
            </a:r>
            <a:r>
              <a:rPr lang="en-US" sz="2000" dirty="0">
                <a:latin typeface="Avenir Next LT Pro" panose="020B0504020202020204" pitchFamily="34" charset="0"/>
              </a:rPr>
              <a:t>: Converted Megawatt columns (int64 to int32) for performance, to reduce file size, and exported the CSV files.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venir Next LT Pro" panose="020B0504020202020204" pitchFamily="34" charset="0"/>
              </a:rPr>
              <a:t>Data Loading and Transformation</a:t>
            </a:r>
            <a:r>
              <a:rPr lang="en-US" sz="2000" dirty="0">
                <a:latin typeface="Avenir Next LT Pro" panose="020B0504020202020204" pitchFamily="34" charset="0"/>
              </a:rPr>
              <a:t>: Imported 12 CSV files into Power Query Editor. Appended tables into 1_TPI_Combined since all the tables have the same structure, unpivoted to long format for analysis.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Disabled Original Tables</a:t>
            </a:r>
            <a:r>
              <a:rPr lang="en-US" sz="2000" dirty="0">
                <a:latin typeface="Avenir Next LT Pro" panose="020B0504020202020204" pitchFamily="34" charset="0"/>
              </a:rPr>
              <a:t>: Excluded 12 source tables from the report interface for efficiency.</a:t>
            </a:r>
            <a:br>
              <a:rPr lang="en-US" sz="2000" dirty="0">
                <a:latin typeface="Avenir Next LT Pro" panose="020B0504020202020204" pitchFamily="34" charset="0"/>
              </a:rPr>
            </a:br>
            <a:r>
              <a:rPr lang="en-US" sz="2000" b="1" dirty="0">
                <a:latin typeface="Avenir Next LT Pro" panose="020B0504020202020204" pitchFamily="34" charset="0"/>
              </a:rPr>
              <a:t>Key Point</a:t>
            </a:r>
            <a:r>
              <a:rPr lang="en-US" sz="2000" dirty="0">
                <a:latin typeface="Avenir Next LT Pro" panose="020B0504020202020204" pitchFamily="34" charset="0"/>
              </a:rPr>
              <a:t>: Unified dataset enables robust YoY MW change analysis.</a:t>
            </a:r>
          </a:p>
        </p:txBody>
      </p:sp>
    </p:spTree>
    <p:extLst>
      <p:ext uri="{BB962C8B-B14F-4D97-AF65-F5344CB8AC3E}">
        <p14:creationId xmlns:p14="http://schemas.microsoft.com/office/powerpoint/2010/main" val="388926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58877D-A2D6-0997-E152-8D84431DDACD}"/>
              </a:ext>
            </a:extLst>
          </p:cNvPr>
          <p:cNvSpPr txBox="1"/>
          <p:nvPr/>
        </p:nvSpPr>
        <p:spPr>
          <a:xfrm>
            <a:off x="353961" y="384450"/>
            <a:ext cx="7374194" cy="528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DAX MEASURES AND VISUALS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DAX Measures created </a:t>
            </a:r>
            <a:r>
              <a:rPr lang="en-US" sz="2000" dirty="0">
                <a:latin typeface="Avenir Next LT Pro" panose="020B0504020202020204" pitchFamily="34" charset="0"/>
              </a:rPr>
              <a:t>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Avg Daily MW: Average daily consumption per company.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Avg Hourly MW: Average Hourly.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Max Hourly MW: Peak hourly demand.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Total MW: Cumulative consumption.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YoY MW Change: Year-on-year % change in MW.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Visuals</a:t>
            </a:r>
            <a:r>
              <a:rPr lang="en-US" sz="2000" dirty="0">
                <a:latin typeface="Avenir Next LT Pro" panose="020B0504020202020204" pitchFamily="34" charset="0"/>
              </a:rPr>
              <a:t>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Avenir Next LT Pro" panose="020B0504020202020204" pitchFamily="34" charset="0"/>
              </a:rPr>
              <a:t>Line </a:t>
            </a:r>
            <a:r>
              <a:rPr lang="en-US" sz="2000" dirty="0">
                <a:latin typeface="Avenir Next LT Pro" panose="020B0504020202020204" pitchFamily="34" charset="0"/>
              </a:rPr>
              <a:t>Chart: YoY MW change by company/year.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Bar Charts1: Total MW usage by company/region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Bar Chart 2:  Max Hourly MW usage by company.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Matrix: Average Hourly usage heatmap by company, indicating average peak time, and regular time</a:t>
            </a:r>
          </a:p>
        </p:txBody>
      </p:sp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5B7EB90B-1215-EE4B-9ACA-532843735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656" y="693174"/>
            <a:ext cx="1802998" cy="18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405952-00FE-6A91-AA6B-B158423523E0}"/>
              </a:ext>
            </a:extLst>
          </p:cNvPr>
          <p:cNvSpPr txBox="1"/>
          <p:nvPr/>
        </p:nvSpPr>
        <p:spPr>
          <a:xfrm>
            <a:off x="398205" y="443445"/>
            <a:ext cx="6600042" cy="513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KEY INSIGHTS: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PJME Leads</a:t>
            </a:r>
            <a:r>
              <a:rPr lang="en-US" sz="2000" dirty="0">
                <a:latin typeface="Avenir Next LT Pro" panose="020B0504020202020204" pitchFamily="34" charset="0"/>
              </a:rPr>
              <a:t> as the highest consumer of energy, peaking at 62k MW (08-Feb-2006), an hourly average of over 32k MW, and 4.69B MW total, critical for YoY analysis.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AEP</a:t>
            </a:r>
            <a:r>
              <a:rPr lang="en-US" sz="2000" dirty="0">
                <a:latin typeface="Avenir Next LT Pro" panose="020B0504020202020204" pitchFamily="34" charset="0"/>
              </a:rPr>
              <a:t> and </a:t>
            </a:r>
            <a:r>
              <a:rPr lang="en-US" sz="2000" b="1" dirty="0">
                <a:latin typeface="Avenir Next LT Pro" panose="020B0504020202020204" pitchFamily="34" charset="0"/>
              </a:rPr>
              <a:t>COMED</a:t>
            </a:r>
            <a:r>
              <a:rPr lang="en-US" sz="2000" dirty="0">
                <a:latin typeface="Avenir Next LT Pro" panose="020B0504020202020204" pitchFamily="34" charset="0"/>
              </a:rPr>
              <a:t> are </a:t>
            </a:r>
            <a:r>
              <a:rPr lang="en-US" sz="2000" b="1" dirty="0">
                <a:latin typeface="Avenir Next LT Pro" panose="020B0504020202020204" pitchFamily="34" charset="0"/>
              </a:rPr>
              <a:t>strong contributors</a:t>
            </a:r>
            <a:r>
              <a:rPr lang="en-US" sz="2000" dirty="0">
                <a:latin typeface="Avenir Next LT Pro" panose="020B0504020202020204" pitchFamily="34" charset="0"/>
              </a:rPr>
              <a:t> with peaks at 25.70K MW (AEP) and 23.75K MW (COMED), and an hourly average of 15.50k MW(AEP) and 11.42k MW (COMED) is key for capacity planning.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Avenir Next LT Pro" panose="020B0504020202020204" pitchFamily="34" charset="0"/>
              </a:rPr>
              <a:t>PJM_Load</a:t>
            </a:r>
            <a:r>
              <a:rPr lang="en-US" sz="2000" dirty="0">
                <a:latin typeface="Avenir Next LT Pro" panose="020B0504020202020204" pitchFamily="34" charset="0"/>
              </a:rPr>
              <a:t> Pre-2002 showed significant consumption (54.03K MW peak) before transitioning, reflecting historical YoY shifts.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venir Next LT Pro" panose="020B0504020202020204" pitchFamily="34" charset="0"/>
              </a:rPr>
              <a:t>We infer that prior to 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January 2002, </a:t>
            </a:r>
            <a:r>
              <a:rPr lang="en-US" sz="2000" i="0" dirty="0" err="1">
                <a:effectLst/>
                <a:latin typeface="Avenir Next LT Pro" panose="020B0504020202020204" pitchFamily="34" charset="0"/>
              </a:rPr>
              <a:t>PJM_Load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 was the only distribution company in existence. This is evidence of the fact that regions/companies have evolved over time</a:t>
            </a: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</p:txBody>
      </p:sp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65066DC4-4834-A1B9-7AEF-482DF404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247" y="1810382"/>
            <a:ext cx="1618618" cy="16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3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9233" y="0"/>
            <a:ext cx="78476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333" y="0"/>
            <a:ext cx="4556665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larm clock outline">
            <a:extLst>
              <a:ext uri="{FF2B5EF4-FFF2-40B4-BE49-F238E27FC236}">
                <a16:creationId xmlns:a16="http://schemas.microsoft.com/office/drawing/2014/main" id="{427967E9-8568-36A6-95A4-428DCDBB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025" y="1726126"/>
            <a:ext cx="3405752" cy="3405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A99010-B386-661E-9B04-CCD27D2F4566}"/>
              </a:ext>
            </a:extLst>
          </p:cNvPr>
          <p:cNvSpPr txBox="1"/>
          <p:nvPr/>
        </p:nvSpPr>
        <p:spPr>
          <a:xfrm>
            <a:off x="4722424" y="1726126"/>
            <a:ext cx="4286482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HOURLY PATTERNS: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venir Next LT Pro" panose="020B0504020202020204" pitchFamily="34" charset="0"/>
              </a:rPr>
              <a:t>Peak Hours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: Most companies peak between 10:00–22:00 (10:00 AM–10:00 PM), likely due to industrial/commercial activity or cooling/heating demands.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venir Next LT Pro" panose="020B0504020202020204" pitchFamily="34" charset="0"/>
              </a:rPr>
              <a:t>Regular Hours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: Nighttime and early morning (0:00–9:00) show lower usage, reflecting reduced activity.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i="0" dirty="0" err="1">
                <a:effectLst/>
                <a:latin typeface="Avenir Next LT Pro" panose="020B0504020202020204" pitchFamily="34" charset="0"/>
              </a:rPr>
              <a:t>PJM_Load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 and PJME have the most pronounced peaks, indicating the high energy demand from those companies.</a:t>
            </a:r>
          </a:p>
        </p:txBody>
      </p:sp>
    </p:spTree>
    <p:extLst>
      <p:ext uri="{BB962C8B-B14F-4D97-AF65-F5344CB8AC3E}">
        <p14:creationId xmlns:p14="http://schemas.microsoft.com/office/powerpoint/2010/main" val="39895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5226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314" y="6027658"/>
            <a:ext cx="5929686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humbs up sign with solid fill">
            <a:extLst>
              <a:ext uri="{FF2B5EF4-FFF2-40B4-BE49-F238E27FC236}">
                <a16:creationId xmlns:a16="http://schemas.microsoft.com/office/drawing/2014/main" id="{521E8E29-1B9C-1208-EDE5-7759C7369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72510" y="1873045"/>
            <a:ext cx="1907865" cy="1907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A006F-D50F-F588-A136-BE074CABE3B4}"/>
              </a:ext>
            </a:extLst>
          </p:cNvPr>
          <p:cNvSpPr txBox="1"/>
          <p:nvPr/>
        </p:nvSpPr>
        <p:spPr>
          <a:xfrm>
            <a:off x="2493529" y="575074"/>
            <a:ext cx="6377961" cy="564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RECOMMENDATIONS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Prioritize PJME in Capacity Planning</a:t>
            </a:r>
            <a:r>
              <a:rPr lang="en-US" sz="2000" dirty="0">
                <a:latin typeface="Avenir Next LT Pro" panose="020B0504020202020204" pitchFamily="34" charset="0"/>
              </a:rPr>
              <a:t>: Allocate resources to manage PJME’s 62k MW peaks and 32k MW total, using YoY MW change to forecast demand.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Optimize Peak Hours</a:t>
            </a:r>
            <a:r>
              <a:rPr lang="en-US" sz="2000" dirty="0">
                <a:latin typeface="Avenir Next LT Pro" panose="020B0504020202020204" pitchFamily="34" charset="0"/>
              </a:rPr>
              <a:t>: Target 10:00–22:00 for efficiency programs (e.g., demand response) to reduce strain, especially for AEP and COMED.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Leverage YoY Insights</a:t>
            </a:r>
            <a:r>
              <a:rPr lang="en-US" sz="2000" dirty="0">
                <a:latin typeface="Avenir Next LT Pro" panose="020B0504020202020204" pitchFamily="34" charset="0"/>
              </a:rPr>
              <a:t>: Use YoY insights to identify companies with rising consumption (e.g., PJME’s YoY growth) for infrastructure investments.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High-Demand Need</a:t>
            </a:r>
            <a:r>
              <a:rPr lang="en-US" sz="2000" dirty="0">
                <a:latin typeface="Avenir Next LT Pro" panose="020B0504020202020204" pitchFamily="34" charset="0"/>
              </a:rPr>
              <a:t>: Focus on high-demand companies and hours to drive grid stability and growth.</a:t>
            </a:r>
          </a:p>
        </p:txBody>
      </p:sp>
    </p:spTree>
    <p:extLst>
      <p:ext uri="{BB962C8B-B14F-4D97-AF65-F5344CB8AC3E}">
        <p14:creationId xmlns:p14="http://schemas.microsoft.com/office/powerpoint/2010/main" val="26431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5085FC49-FAED-58EF-5BB2-3AC4BB953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9371"/>
              </p:ext>
            </p:extLst>
          </p:nvPr>
        </p:nvGraphicFramePr>
        <p:xfrm>
          <a:off x="427703" y="722671"/>
          <a:ext cx="8318091" cy="556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1105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DC63875-93AA-4071-87B6-34CD7D8639C4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671</TotalTime>
  <Words>590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AccentBoxVTI</vt:lpstr>
      <vt:lpstr>Office 2013 - 2022 Theme</vt:lpstr>
      <vt:lpstr>SMARTERISE Phase 1 - Data Analyst Assessment!  Energy Consumption Analysis for TPI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Godspeed Okwuonu</dc:creator>
  <cp:lastModifiedBy>Godspeed Okwuonu</cp:lastModifiedBy>
  <cp:revision>53</cp:revision>
  <dcterms:created xsi:type="dcterms:W3CDTF">2023-12-07T08:21:52Z</dcterms:created>
  <dcterms:modified xsi:type="dcterms:W3CDTF">2025-09-18T11:33:27Z</dcterms:modified>
</cp:coreProperties>
</file>