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9" r:id="rId6"/>
    <p:sldId id="274" r:id="rId7"/>
    <p:sldId id="281" r:id="rId8"/>
    <p:sldId id="282" r:id="rId9"/>
    <p:sldId id="276" r:id="rId10"/>
    <p:sldId id="283" r:id="rId11"/>
  </p:sldIdLst>
  <p:sldSz cx="9144000" cy="5143500" type="screen16x9"/>
  <p:notesSz cx="6858000" cy="9144000"/>
  <p:embeddedFontLst>
    <p:embeddedFont>
      <p:font typeface="Atkinson Hyperlegible" panose="020B0604020202020204" charset="0"/>
      <p:regular r:id="rId13"/>
      <p:bold r:id="rId14"/>
      <p:italic r:id="rId15"/>
      <p:boldItalic r:id="rId16"/>
    </p:embeddedFont>
    <p:embeddedFont>
      <p:font typeface="Epilogue" panose="020B0604020202020204" charset="0"/>
      <p:regular r:id="rId17"/>
      <p:bold r:id="rId18"/>
      <p:italic r:id="rId19"/>
      <p:boldItalic r:id="rId20"/>
    </p:embeddedFont>
    <p:embeddedFont>
      <p:font typeface="Roboto Black" panose="020000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FE0F1-BCCD-7BA2-7EDC-9976BB80072D}" v="1376" dt="2023-05-28T07:12:50.490"/>
    <p1510:client id="{1F926527-B14F-C005-6462-7E2673DE43DF}" v="6" dt="2023-05-28T17:35:37.868"/>
    <p1510:client id="{553C8720-758B-5DEF-5A60-195688D86093}" v="31" dt="2023-05-28T19:41:19.088"/>
    <p1510:client id="{70106792-7BC7-C00B-D5EB-C8400D1FB230}" v="1929" dt="2023-05-28T19:36:11.856"/>
    <p1510:client id="{7A0DE897-55DF-92F6-A4A6-71B7A5246ACA}" v="382" dt="2023-05-28T01:23:38.421"/>
    <p1510:client id="{7AE8BB21-01BF-EC84-D605-F50F11C286FC}" v="73" dt="2023-05-28T19:36:57.449"/>
    <p1510:client id="{A87FEA5C-094C-8B1C-935C-CA0637AC9925}" v="2" dt="2023-05-27T17:15:03.358"/>
    <p1510:client id="{DD45A03E-8DF3-4C8B-85B8-161651B397E5}" v="1032" dt="2023-05-27T19:06:46.932"/>
    <p1510:client id="{E0996E9E-9E23-F7FF-EFB0-D19C13A3DF29}" v="75" dt="2023-05-30T20:04:45.099"/>
    <p1510:client id="{F5D24DF2-6B59-EAF6-463B-D27F55DAB5C0}" v="647" dt="2023-05-28T15:12:50.674"/>
    <p1510:client id="{FEC83EDE-BA41-2E42-5B68-7550F43C286B}" v="508" dt="2023-05-28T19:19:46.144"/>
  </p1510:revLst>
</p1510:revInfo>
</file>

<file path=ppt/tableStyles.xml><?xml version="1.0" encoding="utf-8"?>
<a:tblStyleLst xmlns:a="http://schemas.openxmlformats.org/drawingml/2006/main" def="{66D5AD68-E3B2-4311-B046-911A13E2DF9B}">
  <a:tblStyle styleId="{66D5AD68-E3B2-4311-B046-911A13E2D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c08ed7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c08ed7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435f1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435f1c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c435f1c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cc435f1c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2d0f337790_4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2d0f337790_4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2d0f337790_4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2d0f337790_4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2d0f337790_4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2d0f337790_4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08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2d0f337790_4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2d0f337790_4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19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2cc435f1c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2cc435f1c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91225" y="1739352"/>
            <a:ext cx="7775400" cy="18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91225" y="3550894"/>
            <a:ext cx="77754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2074" y="403769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6876084" y="403769"/>
            <a:ext cx="14385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8607850" y="-1369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915200" y="3294956"/>
            <a:ext cx="53136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72" name="Google Shape;72;p1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TWO_COLUMNS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688550" y="1199494"/>
            <a:ext cx="3541800" cy="30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78" name="Google Shape;78;p13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79" name="Google Shape;79;p13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3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20025" y="165088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620019" y="1806849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3"/>
          </p:nvPr>
        </p:nvSpPr>
        <p:spPr>
          <a:xfrm>
            <a:off x="620025" y="281273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4"/>
          </p:nvPr>
        </p:nvSpPr>
        <p:spPr>
          <a:xfrm>
            <a:off x="620019" y="2968620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5"/>
          </p:nvPr>
        </p:nvSpPr>
        <p:spPr>
          <a:xfrm>
            <a:off x="620025" y="3974585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6"/>
          </p:nvPr>
        </p:nvSpPr>
        <p:spPr>
          <a:xfrm>
            <a:off x="620019" y="413039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7"/>
          </p:nvPr>
        </p:nvSpPr>
        <p:spPr>
          <a:xfrm>
            <a:off x="4533552" y="165088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8"/>
          </p:nvPr>
        </p:nvSpPr>
        <p:spPr>
          <a:xfrm>
            <a:off x="4533559" y="1806849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9"/>
          </p:nvPr>
        </p:nvSpPr>
        <p:spPr>
          <a:xfrm>
            <a:off x="4533554" y="281273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3"/>
          </p:nvPr>
        </p:nvSpPr>
        <p:spPr>
          <a:xfrm>
            <a:off x="4533559" y="2968620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4"/>
          </p:nvPr>
        </p:nvSpPr>
        <p:spPr>
          <a:xfrm>
            <a:off x="4533558" y="3974585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5"/>
          </p:nvPr>
        </p:nvSpPr>
        <p:spPr>
          <a:xfrm>
            <a:off x="4533559" y="413039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98" name="Google Shape;98;p14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4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2" hasCustomPrompt="1"/>
          </p:nvPr>
        </p:nvSpPr>
        <p:spPr>
          <a:xfrm>
            <a:off x="654725" y="2988300"/>
            <a:ext cx="19026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654714" y="3618712"/>
            <a:ext cx="1902600" cy="2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3"/>
          </p:nvPr>
        </p:nvSpPr>
        <p:spPr>
          <a:xfrm>
            <a:off x="654725" y="3766254"/>
            <a:ext cx="19026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4" hasCustomPrompt="1"/>
          </p:nvPr>
        </p:nvSpPr>
        <p:spPr>
          <a:xfrm>
            <a:off x="2632035" y="2988300"/>
            <a:ext cx="19026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5"/>
          </p:nvPr>
        </p:nvSpPr>
        <p:spPr>
          <a:xfrm>
            <a:off x="2632031" y="3618712"/>
            <a:ext cx="1902600" cy="2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6"/>
          </p:nvPr>
        </p:nvSpPr>
        <p:spPr>
          <a:xfrm>
            <a:off x="2632037" y="3766254"/>
            <a:ext cx="19026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7" hasCustomPrompt="1"/>
          </p:nvPr>
        </p:nvSpPr>
        <p:spPr>
          <a:xfrm>
            <a:off x="4609356" y="2988300"/>
            <a:ext cx="19026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8"/>
          </p:nvPr>
        </p:nvSpPr>
        <p:spPr>
          <a:xfrm>
            <a:off x="4609358" y="3618712"/>
            <a:ext cx="1902600" cy="2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9"/>
          </p:nvPr>
        </p:nvSpPr>
        <p:spPr>
          <a:xfrm>
            <a:off x="4609358" y="3766254"/>
            <a:ext cx="19026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13" hasCustomPrompt="1"/>
          </p:nvPr>
        </p:nvSpPr>
        <p:spPr>
          <a:xfrm>
            <a:off x="6586676" y="2988300"/>
            <a:ext cx="19026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4"/>
          </p:nvPr>
        </p:nvSpPr>
        <p:spPr>
          <a:xfrm>
            <a:off x="6586686" y="3618712"/>
            <a:ext cx="1902600" cy="2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5"/>
          </p:nvPr>
        </p:nvSpPr>
        <p:spPr>
          <a:xfrm>
            <a:off x="6586680" y="3766254"/>
            <a:ext cx="19026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116" name="Google Shape;116;p15"/>
            <p:cNvCxnSpPr/>
            <p:nvPr/>
          </p:nvCxnSpPr>
          <p:spPr>
            <a:xfrm>
              <a:off x="8716138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5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16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7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8714374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7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34" name="Google Shape;134;p18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8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993350" y="3731260"/>
            <a:ext cx="37503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3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Atkinson Hyperlegible"/>
                <a:ea typeface="Atkinson Hyperlegible"/>
                <a:cs typeface="Atkinson Hyperlegible"/>
                <a:sym typeface="Atkinson Hyperlegibl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Atkinson Hyperlegible"/>
                <a:ea typeface="Atkinson Hyperlegible"/>
                <a:cs typeface="Atkinson Hyperlegible"/>
                <a:sym typeface="Atkinson Hyperlegib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lang="en" sz="13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and infographics &amp; images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Atkinson Hyperlegible"/>
                <a:ea typeface="Atkinson Hyperlegible"/>
                <a:cs typeface="Atkinson Hyperlegible"/>
                <a:sym typeface="Atkinson Hyperlegibl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993350" y="933865"/>
            <a:ext cx="4035900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993350" y="1790561"/>
            <a:ext cx="40359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2"/>
          </p:nvPr>
        </p:nvSpPr>
        <p:spPr>
          <a:xfrm>
            <a:off x="722074" y="403769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3"/>
          </p:nvPr>
        </p:nvSpPr>
        <p:spPr>
          <a:xfrm>
            <a:off x="6876084" y="403769"/>
            <a:ext cx="14385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-49500" y="-1369"/>
            <a:ext cx="9193500" cy="5172525"/>
            <a:chOff x="-49500" y="-1825"/>
            <a:chExt cx="9193500" cy="6896700"/>
          </a:xfrm>
        </p:grpSpPr>
        <p:cxnSp>
          <p:nvCxnSpPr>
            <p:cNvPr id="143" name="Google Shape;143;p19"/>
            <p:cNvCxnSpPr/>
            <p:nvPr/>
          </p:nvCxnSpPr>
          <p:spPr>
            <a:xfrm>
              <a:off x="-49500" y="1043282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6550450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147" name="Google Shape;147;p20"/>
            <p:cNvCxnSpPr/>
            <p:nvPr/>
          </p:nvCxnSpPr>
          <p:spPr>
            <a:xfrm>
              <a:off x="8716138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9" name="Google Shape;19;p3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51" name="Google Shape;151;p2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23" name="Google Shape;23;p4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36150" y="1194844"/>
            <a:ext cx="807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17125" y="1670351"/>
            <a:ext cx="3611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18700" y="1670351"/>
            <a:ext cx="3611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47525" y="-1369"/>
            <a:ext cx="9245100" cy="5172525"/>
            <a:chOff x="-47525" y="-1825"/>
            <a:chExt cx="9245100" cy="6896700"/>
          </a:xfrm>
        </p:grpSpPr>
        <p:cxnSp>
          <p:nvCxnSpPr>
            <p:cNvPr id="34" name="Google Shape;34;p5"/>
            <p:cNvCxnSpPr/>
            <p:nvPr/>
          </p:nvCxnSpPr>
          <p:spPr>
            <a:xfrm rot="10800000">
              <a:off x="-47525" y="591175"/>
              <a:ext cx="92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427851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-47525" y="-1369"/>
            <a:ext cx="9245100" cy="5172525"/>
            <a:chOff x="-47525" y="-1825"/>
            <a:chExt cx="9245100" cy="6896700"/>
          </a:xfrm>
        </p:grpSpPr>
        <p:cxnSp>
          <p:nvCxnSpPr>
            <p:cNvPr id="40" name="Google Shape;40;p6"/>
            <p:cNvCxnSpPr/>
            <p:nvPr/>
          </p:nvCxnSpPr>
          <p:spPr>
            <a:xfrm rot="10800000">
              <a:off x="-47525" y="591175"/>
              <a:ext cx="92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6"/>
            <p:cNvCxnSpPr/>
            <p:nvPr/>
          </p:nvCxnSpPr>
          <p:spPr>
            <a:xfrm>
              <a:off x="427851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44" name="Google Shape;44;p7"/>
            <p:cNvCxnSpPr/>
            <p:nvPr/>
          </p:nvCxnSpPr>
          <p:spPr>
            <a:xfrm>
              <a:off x="8716138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7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19425" y="1833803"/>
            <a:ext cx="4566600" cy="23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53" name="Google Shape;53;p8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8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303199" y="199191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1303200" y="2814124"/>
            <a:ext cx="68547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46750" y="4781782"/>
            <a:ext cx="13866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5309049" y="4781782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8714374" y="-14512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10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65" name="Google Shape;65;p10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0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150" y="1023394"/>
            <a:ext cx="8071800" cy="3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ggingface.co/SpeedaRJ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edaRJ/DS-Project-in516ht-Chatbo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691225" y="1739352"/>
            <a:ext cx="7775400" cy="18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1"/>
              <a:t>Question Answering Pipeline for Closed Domain Questions </a:t>
            </a:r>
            <a:r>
              <a:rPr lang="en" sz="2800"/>
              <a:t>Research Work for Data Science Project Competition</a:t>
            </a:r>
            <a:endParaRPr lang="en-US" sz="2800"/>
          </a:p>
        </p:txBody>
      </p:sp>
      <p:cxnSp>
        <p:nvCxnSpPr>
          <p:cNvPr id="178" name="Google Shape;178;p30"/>
          <p:cNvCxnSpPr/>
          <p:nvPr/>
        </p:nvCxnSpPr>
        <p:spPr>
          <a:xfrm>
            <a:off x="-17825" y="1422863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0"/>
          <p:cNvSpPr txBox="1">
            <a:spLocks noGrp="1"/>
          </p:cNvSpPr>
          <p:nvPr>
            <p:ph type="subTitle" idx="3"/>
          </p:nvPr>
        </p:nvSpPr>
        <p:spPr>
          <a:xfrm>
            <a:off x="6876084" y="403769"/>
            <a:ext cx="14385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Year 2023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37BD2-D275-0B14-2730-2963057EFF4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/>
              <a:t>Luka </a:t>
            </a:r>
            <a:r>
              <a:rPr lang="en-US" err="1"/>
              <a:t>Škodnik</a:t>
            </a:r>
            <a:r>
              <a:rPr lang="en-US"/>
              <a:t>, Robert Jutreša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B56E-C1AA-4968-9AEC-4A310C2A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14" y="1002720"/>
            <a:ext cx="5330381" cy="858300"/>
          </a:xfrm>
        </p:spPr>
        <p:txBody>
          <a:bodyPr/>
          <a:lstStyle/>
          <a:p>
            <a:r>
              <a:rPr lang="en-US" sz="3600" b="1"/>
              <a:t>Thank you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6BAC-110F-B2CB-58A4-1695563E2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471" y="2300091"/>
            <a:ext cx="4035900" cy="1107600"/>
          </a:xfrm>
        </p:spPr>
        <p:txBody>
          <a:bodyPr/>
          <a:lstStyle/>
          <a:p>
            <a:r>
              <a:rPr lang="en-US"/>
              <a:t>All models are available on </a:t>
            </a:r>
            <a:r>
              <a:rPr lang="en-US" b="1">
                <a:hlinkClick r:id="rId2"/>
              </a:rPr>
              <a:t>HuggingFace.</a:t>
            </a:r>
            <a:endParaRPr lang="en-US" b="1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D51DB1-93FA-EF16-D605-59ED0D69C0F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sz="1400"/>
              <a:t>Luka </a:t>
            </a:r>
            <a:r>
              <a:rPr lang="en-US" sz="1400" err="1"/>
              <a:t>Škodnik</a:t>
            </a:r>
            <a:r>
              <a:rPr lang="en-US" sz="1400"/>
              <a:t>, Robert </a:t>
            </a:r>
            <a:r>
              <a:rPr lang="en-US" sz="1400" err="1"/>
              <a:t>Jutreša</a:t>
            </a:r>
            <a:endParaRPr lang="en-US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7F550A-AC54-1D97-14A9-B0087C986AB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" sz="1400"/>
              <a:t>Year 2023</a:t>
            </a:r>
            <a:endParaRPr lang="en-US" sz="1400"/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61E1119-B7F0-E1AB-49FD-8D7C350B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63" y="3407689"/>
            <a:ext cx="4037682" cy="855116"/>
          </a:xfrm>
          <a:prstGeom prst="rect">
            <a:avLst/>
          </a:prstGeom>
        </p:spPr>
      </p:pic>
      <p:sp>
        <p:nvSpPr>
          <p:cNvPr id="7" name="Google Shape;821;p53">
            <a:extLst>
              <a:ext uri="{FF2B5EF4-FFF2-40B4-BE49-F238E27FC236}">
                <a16:creationId xmlns:a16="http://schemas.microsoft.com/office/drawing/2014/main" id="{5F41821E-6408-75FF-96C5-FBBB7340DA98}"/>
              </a:ext>
            </a:extLst>
          </p:cNvPr>
          <p:cNvSpPr txBox="1"/>
          <p:nvPr/>
        </p:nvSpPr>
        <p:spPr>
          <a:xfrm>
            <a:off x="6628222" y="875966"/>
            <a:ext cx="24291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12700">
              <a:lnSpc>
                <a:spcPct val="115000"/>
              </a:lnSpc>
            </a:pPr>
            <a:r>
              <a:rPr lang="en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Special thanks to</a:t>
            </a:r>
            <a:endParaRPr lang="en-US" b="1">
              <a:solidFill>
                <a:schemeClr val="dk1"/>
              </a:solidFill>
              <a:latin typeface="Epilogue"/>
              <a:ea typeface="Epilogue"/>
              <a:cs typeface="Epilogue"/>
            </a:endParaRPr>
          </a:p>
        </p:txBody>
      </p:sp>
      <p:sp>
        <p:nvSpPr>
          <p:cNvPr id="8" name="Google Shape;822;p53">
            <a:extLst>
              <a:ext uri="{FF2B5EF4-FFF2-40B4-BE49-F238E27FC236}">
                <a16:creationId xmlns:a16="http://schemas.microsoft.com/office/drawing/2014/main" id="{EA28B777-39F2-978C-9C1B-9AA1536ACBFD}"/>
              </a:ext>
            </a:extLst>
          </p:cNvPr>
          <p:cNvSpPr txBox="1"/>
          <p:nvPr/>
        </p:nvSpPr>
        <p:spPr>
          <a:xfrm>
            <a:off x="6628231" y="1132807"/>
            <a:ext cx="3062569" cy="92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0040" indent="-271780">
              <a:lnSpc>
                <a:spcPct val="115000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prof. dr. Marko Robnik </a:t>
            </a:r>
            <a:r>
              <a:rPr lang="en" sz="110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Šikonja</a:t>
            </a:r>
            <a:endParaRPr lang="en-US" sz="11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320040" indent="-271780">
              <a:lnSpc>
                <a:spcPct val="115000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dr. Branislava </a:t>
            </a:r>
            <a:r>
              <a:rPr lang="en" sz="1100" err="1">
                <a:solidFill>
                  <a:schemeClr val="dk1"/>
                </a:solidFill>
                <a:latin typeface="Atkinson Hyperlegible"/>
                <a:ea typeface="Atkinson Hyperlegible"/>
                <a:cs typeface="Segoe UI"/>
                <a:sym typeface="Atkinson Hyperlegible"/>
              </a:rPr>
              <a:t>Šandrih</a:t>
            </a: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Segoe UI"/>
                <a:sym typeface="Atkinson Hyperlegible"/>
              </a:rPr>
              <a:t> Todorović</a:t>
            </a:r>
            <a:endParaRPr sz="11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320040" indent="-271780">
              <a:lnSpc>
                <a:spcPct val="114999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Grega </a:t>
            </a:r>
            <a:r>
              <a:rPr lang="en" sz="110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Jerkič</a:t>
            </a:r>
            <a:r>
              <a:rPr lang="en" sz="11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 and In615ht</a:t>
            </a:r>
            <a:endParaRPr sz="11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</p:txBody>
      </p:sp>
      <p:sp>
        <p:nvSpPr>
          <p:cNvPr id="9" name="Google Shape;836;p54">
            <a:extLst>
              <a:ext uri="{FF2B5EF4-FFF2-40B4-BE49-F238E27FC236}">
                <a16:creationId xmlns:a16="http://schemas.microsoft.com/office/drawing/2014/main" id="{DC3E6216-9D4E-2FE6-4ADD-BF9E14E0EC5B}"/>
              </a:ext>
            </a:extLst>
          </p:cNvPr>
          <p:cNvSpPr txBox="1"/>
          <p:nvPr/>
        </p:nvSpPr>
        <p:spPr>
          <a:xfrm>
            <a:off x="6628000" y="4792086"/>
            <a:ext cx="2428277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00"/>
              </a:spcBef>
            </a:pPr>
            <a:r>
              <a:rPr lang="en" sz="6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CC: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600" b="1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Slidesgo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600" b="1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Flaticon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 and infographics &amp; images by </a:t>
            </a:r>
            <a:r>
              <a:rPr lang="en" sz="600" b="1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Freepik</a:t>
            </a:r>
            <a:endParaRPr lang="en" sz="600" b="1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</p:txBody>
      </p:sp>
    </p:spTree>
    <p:extLst>
      <p:ext uri="{BB962C8B-B14F-4D97-AF65-F5344CB8AC3E}">
        <p14:creationId xmlns:p14="http://schemas.microsoft.com/office/powerpoint/2010/main" val="38776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/>
              <a:t>Presentation overview</a:t>
            </a:r>
            <a:endParaRPr lang="en-US"/>
          </a:p>
        </p:txBody>
      </p:sp>
      <p:graphicFrame>
        <p:nvGraphicFramePr>
          <p:cNvPr id="185" name="Google Shape;185;p31"/>
          <p:cNvGraphicFramePr/>
          <p:nvPr>
            <p:extLst>
              <p:ext uri="{D42A27DB-BD31-4B8C-83A1-F6EECF244321}">
                <p14:modId xmlns:p14="http://schemas.microsoft.com/office/powerpoint/2010/main" val="2320691903"/>
              </p:ext>
            </p:extLst>
          </p:nvPr>
        </p:nvGraphicFramePr>
        <p:xfrm>
          <a:off x="688550" y="1174406"/>
          <a:ext cx="7919400" cy="2481806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20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</a:rPr>
                        <a:t>Problem Description</a:t>
                      </a:r>
                      <a:endParaRPr sz="12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Question-Answering system for the NLB Group.</a:t>
                      </a:r>
                      <a:endParaRPr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</a:rPr>
                        <a:t>Proposed Solution</a:t>
                      </a:r>
                      <a:endParaRPr lang="en" sz="1200" b="1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Test various implementations of a QA LLM.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</a:rPr>
                        <a:t>Experimentation</a:t>
                      </a:r>
                      <a:endParaRPr lang="en" sz="1200" b="1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Model selection and fine-tuning methods. </a:t>
                      </a:r>
                      <a:endParaRPr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</a:rPr>
                        <a:t>Presentation of Results</a:t>
                      </a:r>
                      <a:endParaRPr lang="en" sz="1200" b="1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Metric scores for models and pipelines.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Epilogue"/>
                        </a:rPr>
                        <a:t>Discussion</a:t>
                      </a:r>
                      <a:endParaRPr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Usability and possible improvements.</a:t>
                      </a:r>
                      <a:endParaRPr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Questions </a:t>
                      </a:r>
                      <a:endParaRPr lang="en" sz="12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For any additional information, the project repository is available 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tkinson Hyperlegible"/>
                          <a:ea typeface="Atkinson Hyperlegible"/>
                          <a:cs typeface="Atkinson Hyperlegible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here.</a:t>
                      </a:r>
                      <a:endParaRPr lang="en-US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1303199" y="199191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" sz="4800"/>
              <a:t>Problem Description</a:t>
            </a:r>
            <a:endParaRPr lang="en-US" sz="4800"/>
          </a:p>
        </p:txBody>
      </p:sp>
      <p:sp>
        <p:nvSpPr>
          <p:cNvPr id="195" name="Google Shape;195;p32"/>
          <p:cNvSpPr txBox="1">
            <a:spLocks noGrp="1"/>
          </p:cNvSpPr>
          <p:nvPr>
            <p:ph type="subTitle" idx="1"/>
          </p:nvPr>
        </p:nvSpPr>
        <p:spPr>
          <a:xfrm>
            <a:off x="648066" y="2814124"/>
            <a:ext cx="7509834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sz="2000" b="1"/>
              <a:t>Extract from the Data Science Project Competition Website</a:t>
            </a:r>
          </a:p>
          <a:p>
            <a:pPr marL="0" indent="0">
              <a:lnSpc>
                <a:spcPct val="114999"/>
              </a:lnSpc>
            </a:pPr>
            <a:r>
              <a:rPr lang="en" sz="1200">
                <a:solidFill>
                  <a:srgbClr val="444444"/>
                </a:solidFill>
              </a:rPr>
              <a:t> In56ight, in collaboration with the NLB banking group, is exploring the idea of developing a chatbot that would be trained on data from annual reports and would be capable of answering different questions regarding the banking group performance.</a:t>
            </a:r>
            <a:endParaRPr lang="en" sz="1200"/>
          </a:p>
        </p:txBody>
      </p:sp>
      <p:cxnSp>
        <p:nvCxnSpPr>
          <p:cNvPr id="196" name="Google Shape;196;p32"/>
          <p:cNvCxnSpPr/>
          <p:nvPr/>
        </p:nvCxnSpPr>
        <p:spPr>
          <a:xfrm>
            <a:off x="-17825" y="1534838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/>
          <p:cNvCxnSpPr/>
          <p:nvPr/>
        </p:nvCxnSpPr>
        <p:spPr>
          <a:xfrm rot="10800000">
            <a:off x="8713341" y="-15731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2"/>
          <p:cNvSpPr txBox="1">
            <a:spLocks noGrp="1"/>
          </p:cNvSpPr>
          <p:nvPr>
            <p:ph type="subTitle" idx="2"/>
          </p:nvPr>
        </p:nvSpPr>
        <p:spPr>
          <a:xfrm>
            <a:off x="746750" y="4781782"/>
            <a:ext cx="1386600" cy="163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Year 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Proposed</a:t>
            </a:r>
            <a:r>
              <a:rPr lang="en"/>
              <a:t> </a:t>
            </a:r>
            <a:r>
              <a:rPr lang="en" b="1"/>
              <a:t>Solution</a:t>
            </a:r>
            <a:endParaRPr b="1"/>
          </a:p>
        </p:txBody>
      </p:sp>
      <p:sp>
        <p:nvSpPr>
          <p:cNvPr id="205" name="Google Shape;205;p33"/>
          <p:cNvSpPr txBox="1"/>
          <p:nvPr/>
        </p:nvSpPr>
        <p:spPr>
          <a:xfrm>
            <a:off x="782300" y="1147500"/>
            <a:ext cx="24432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dk1"/>
                </a:solidFill>
                <a:latin typeface="Epilogue"/>
              </a:rPr>
              <a:t>Question Answering</a:t>
            </a:r>
          </a:p>
          <a:p>
            <a:pPr algn="ctr"/>
            <a:r>
              <a:rPr lang="en" sz="1700" b="1">
                <a:solidFill>
                  <a:schemeClr val="dk1"/>
                </a:solidFill>
                <a:latin typeface="Epilogue"/>
              </a:rPr>
              <a:t>Dataset</a:t>
            </a:r>
          </a:p>
        </p:txBody>
      </p:sp>
      <p:sp>
        <p:nvSpPr>
          <p:cNvPr id="206" name="Google Shape;206;p33"/>
          <p:cNvSpPr txBox="1"/>
          <p:nvPr/>
        </p:nvSpPr>
        <p:spPr>
          <a:xfrm>
            <a:off x="782300" y="1675350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Atkinson Hyperlegible"/>
              </a:rPr>
              <a:t>Generation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782300" y="2321339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Atkinson Hyperlegible"/>
              </a:rPr>
              <a:t>Filtering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782300" y="2967331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err="1">
                <a:solidFill>
                  <a:schemeClr val="dk1"/>
                </a:solidFill>
                <a:ea typeface="Atkinson Hyperlegible"/>
              </a:rPr>
              <a:t>SQuAD</a:t>
            </a:r>
            <a:r>
              <a:rPr lang="en">
                <a:solidFill>
                  <a:schemeClr val="dk1"/>
                </a:solidFill>
                <a:ea typeface="Atkinson Hyperlegible"/>
              </a:rPr>
              <a:t> Formatting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409925" y="1147500"/>
            <a:ext cx="24432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dk1"/>
                </a:solidFill>
                <a:latin typeface="Epilogue"/>
              </a:rPr>
              <a:t>Context Retrieval</a:t>
            </a:r>
          </a:p>
        </p:txBody>
      </p:sp>
      <p:sp>
        <p:nvSpPr>
          <p:cNvPr id="210" name="Google Shape;210;p33"/>
          <p:cNvSpPr txBox="1"/>
          <p:nvPr/>
        </p:nvSpPr>
        <p:spPr>
          <a:xfrm>
            <a:off x="3409925" y="1675356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tkinson Hyperlegible"/>
                <a:sym typeface="Atkinson Hyperlegible"/>
              </a:rPr>
              <a:t>DPR</a:t>
            </a:r>
            <a:endParaRPr lang="en-US"/>
          </a:p>
        </p:txBody>
      </p:sp>
      <p:sp>
        <p:nvSpPr>
          <p:cNvPr id="211" name="Google Shape;211;p33"/>
          <p:cNvSpPr txBox="1"/>
          <p:nvPr/>
        </p:nvSpPr>
        <p:spPr>
          <a:xfrm>
            <a:off x="3409832" y="2321352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Atkinson Hyperlegible"/>
              </a:rPr>
              <a:t>Fine-tuning</a:t>
            </a:r>
          </a:p>
        </p:txBody>
      </p:sp>
      <p:sp>
        <p:nvSpPr>
          <p:cNvPr id="215" name="Google Shape;215;p33"/>
          <p:cNvSpPr txBox="1"/>
          <p:nvPr/>
        </p:nvSpPr>
        <p:spPr>
          <a:xfrm>
            <a:off x="6037550" y="1147500"/>
            <a:ext cx="24432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dk1"/>
                </a:solidFill>
                <a:latin typeface="Epilogue"/>
                <a:sym typeface="Epilogue"/>
              </a:rPr>
              <a:t>Large Language Models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6040928" y="1675356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Atkinson Hyperlegible"/>
                <a:sym typeface="Atkinson Hyperlegible"/>
              </a:rPr>
              <a:t>Extractive vs. Generative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17" name="Google Shape;217;p33"/>
          <p:cNvCxnSpPr>
            <a:cxnSpLocks/>
            <a:stCxn id="206" idx="2"/>
            <a:endCxn id="207" idx="0"/>
          </p:cNvCxnSpPr>
          <p:nvPr/>
        </p:nvCxnSpPr>
        <p:spPr>
          <a:xfrm>
            <a:off x="2003900" y="2116350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3"/>
          <p:cNvCxnSpPr>
            <a:stCxn id="207" idx="2"/>
            <a:endCxn id="208" idx="0"/>
          </p:cNvCxnSpPr>
          <p:nvPr/>
        </p:nvCxnSpPr>
        <p:spPr>
          <a:xfrm>
            <a:off x="2003900" y="2762339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3"/>
          <p:cNvCxnSpPr>
            <a:stCxn id="210" idx="2"/>
            <a:endCxn id="211" idx="0"/>
          </p:cNvCxnSpPr>
          <p:nvPr/>
        </p:nvCxnSpPr>
        <p:spPr>
          <a:xfrm>
            <a:off x="4631525" y="2116356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211;p33">
            <a:extLst>
              <a:ext uri="{FF2B5EF4-FFF2-40B4-BE49-F238E27FC236}">
                <a16:creationId xmlns:a16="http://schemas.microsoft.com/office/drawing/2014/main" id="{CD90CF2F-29CF-3934-B166-6B94B0DBC18E}"/>
              </a:ext>
            </a:extLst>
          </p:cNvPr>
          <p:cNvSpPr txBox="1"/>
          <p:nvPr/>
        </p:nvSpPr>
        <p:spPr>
          <a:xfrm>
            <a:off x="6040928" y="2300443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sym typeface="Atkinson Hyperlegible"/>
              </a:rPr>
              <a:t>Variant Selection</a:t>
            </a:r>
          </a:p>
        </p:txBody>
      </p:sp>
      <p:cxnSp>
        <p:nvCxnSpPr>
          <p:cNvPr id="3" name="Google Shape;219;p33">
            <a:extLst>
              <a:ext uri="{FF2B5EF4-FFF2-40B4-BE49-F238E27FC236}">
                <a16:creationId xmlns:a16="http://schemas.microsoft.com/office/drawing/2014/main" id="{ACD4A30D-3484-7518-A6A3-CA44E87A6178}"/>
              </a:ext>
            </a:extLst>
          </p:cNvPr>
          <p:cNvCxnSpPr>
            <a:cxnSpLocks/>
          </p:cNvCxnSpPr>
          <p:nvPr/>
        </p:nvCxnSpPr>
        <p:spPr>
          <a:xfrm>
            <a:off x="7264078" y="2095447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08;p33">
            <a:extLst>
              <a:ext uri="{FF2B5EF4-FFF2-40B4-BE49-F238E27FC236}">
                <a16:creationId xmlns:a16="http://schemas.microsoft.com/office/drawing/2014/main" id="{1E785879-1D1A-7DB6-C65E-581BF899FC60}"/>
              </a:ext>
            </a:extLst>
          </p:cNvPr>
          <p:cNvSpPr txBox="1"/>
          <p:nvPr/>
        </p:nvSpPr>
        <p:spPr>
          <a:xfrm>
            <a:off x="782299" y="3607964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Atkinson Hyperlegible"/>
              </a:rPr>
              <a:t>Expert Data</a:t>
            </a:r>
          </a:p>
        </p:txBody>
      </p:sp>
      <p:sp>
        <p:nvSpPr>
          <p:cNvPr id="5" name="Google Shape;211;p33">
            <a:extLst>
              <a:ext uri="{FF2B5EF4-FFF2-40B4-BE49-F238E27FC236}">
                <a16:creationId xmlns:a16="http://schemas.microsoft.com/office/drawing/2014/main" id="{D90CC53A-F83F-5687-24DB-11EB267D2B98}"/>
              </a:ext>
            </a:extLst>
          </p:cNvPr>
          <p:cNvSpPr txBox="1"/>
          <p:nvPr/>
        </p:nvSpPr>
        <p:spPr>
          <a:xfrm>
            <a:off x="6040928" y="2947683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tkinson Hyperlegible"/>
                <a:sym typeface="Atkinson Hyperlegible"/>
              </a:rPr>
              <a:t>Fine-tuning</a:t>
            </a:r>
            <a:endParaRPr lang="en" err="1">
              <a:solidFill>
                <a:schemeClr val="dk1"/>
              </a:solidFill>
              <a:latin typeface="Atkinson Hyperlegible"/>
            </a:endParaRPr>
          </a:p>
        </p:txBody>
      </p:sp>
      <p:cxnSp>
        <p:nvCxnSpPr>
          <p:cNvPr id="6" name="Google Shape;219;p33">
            <a:extLst>
              <a:ext uri="{FF2B5EF4-FFF2-40B4-BE49-F238E27FC236}">
                <a16:creationId xmlns:a16="http://schemas.microsoft.com/office/drawing/2014/main" id="{DB51DC37-066B-87B7-E995-916C64774FA2}"/>
              </a:ext>
            </a:extLst>
          </p:cNvPr>
          <p:cNvCxnSpPr>
            <a:cxnSpLocks/>
          </p:cNvCxnSpPr>
          <p:nvPr/>
        </p:nvCxnSpPr>
        <p:spPr>
          <a:xfrm>
            <a:off x="7264078" y="2742687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9;p33">
            <a:extLst>
              <a:ext uri="{FF2B5EF4-FFF2-40B4-BE49-F238E27FC236}">
                <a16:creationId xmlns:a16="http://schemas.microsoft.com/office/drawing/2014/main" id="{A540A4B1-628B-A98E-C91A-53A2C07929DD}"/>
              </a:ext>
            </a:extLst>
          </p:cNvPr>
          <p:cNvCxnSpPr>
            <a:cxnSpLocks/>
          </p:cNvCxnSpPr>
          <p:nvPr/>
        </p:nvCxnSpPr>
        <p:spPr>
          <a:xfrm>
            <a:off x="2003523" y="3403699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Experimentation</a:t>
            </a:r>
            <a:endParaRPr lang="en-US"/>
          </a:p>
        </p:txBody>
      </p:sp>
      <p:sp>
        <p:nvSpPr>
          <p:cNvPr id="553" name="Google Shape;553;p4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54" name="Google Shape;554;p43"/>
          <p:cNvSpPr txBox="1"/>
          <p:nvPr/>
        </p:nvSpPr>
        <p:spPr>
          <a:xfrm>
            <a:off x="3650850" y="2303759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Pipeline</a:t>
            </a:r>
            <a:endParaRPr sz="1700" b="1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55" name="Google Shape;555;p43"/>
          <p:cNvSpPr txBox="1"/>
          <p:nvPr/>
        </p:nvSpPr>
        <p:spPr>
          <a:xfrm>
            <a:off x="711650" y="3657331"/>
            <a:ext cx="1842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marR="0" lvl="0" indent="-18034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2020</a:t>
            </a:r>
            <a:endParaRPr lang="en-US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lvl="0" indent="-18034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2022</a:t>
            </a:r>
            <a:endParaRPr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lvl="0" indent="-1803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Combination</a:t>
            </a:r>
            <a:endParaRPr lang="en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indent="-180340">
              <a:lnSpc>
                <a:spcPct val="114999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</a:rPr>
              <a:t>Expert</a:t>
            </a:r>
          </a:p>
        </p:txBody>
      </p:sp>
      <p:sp>
        <p:nvSpPr>
          <p:cNvPr id="556" name="Google Shape;556;p43"/>
          <p:cNvSpPr txBox="1"/>
          <p:nvPr/>
        </p:nvSpPr>
        <p:spPr>
          <a:xfrm>
            <a:off x="711800" y="3232529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sym typeface="Epilogue"/>
              </a:rPr>
              <a:t>Datasets</a:t>
            </a:r>
            <a:endParaRPr lang="en-US"/>
          </a:p>
        </p:txBody>
      </p:sp>
      <p:sp>
        <p:nvSpPr>
          <p:cNvPr id="557" name="Google Shape;557;p43"/>
          <p:cNvSpPr txBox="1"/>
          <p:nvPr/>
        </p:nvSpPr>
        <p:spPr>
          <a:xfrm>
            <a:off x="2671175" y="4191562"/>
            <a:ext cx="1842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803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Fine-tuning</a:t>
            </a:r>
            <a:endParaRPr lang="en-US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indent="-180340">
              <a:lnSpc>
                <a:spcPct val="114999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Full train sets</a:t>
            </a:r>
            <a:endParaRPr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indent="-180340">
              <a:lnSpc>
                <a:spcPct val="115000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sym typeface="Atkinson Hyperlegible"/>
              </a:rPr>
              <a:t>Half train sets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2671175" y="3773707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sym typeface="Epilogue"/>
              </a:rPr>
              <a:t>Model</a:t>
            </a:r>
            <a:endParaRPr lang="en-US"/>
          </a:p>
        </p:txBody>
      </p:sp>
      <p:sp>
        <p:nvSpPr>
          <p:cNvPr id="559" name="Google Shape;559;p43"/>
          <p:cNvSpPr txBox="1"/>
          <p:nvPr/>
        </p:nvSpPr>
        <p:spPr>
          <a:xfrm>
            <a:off x="4630550" y="4199843"/>
            <a:ext cx="1842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803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Fine-tunning</a:t>
            </a:r>
            <a:endParaRPr lang="en-US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  <a:p>
            <a:pPr marL="137160" indent="-180340">
              <a:lnSpc>
                <a:spcPct val="115000"/>
              </a:lnSpc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</a:rPr>
              <a:t>Or not?</a:t>
            </a:r>
            <a:endParaRPr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4630550" y="3773707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DPR</a:t>
            </a:r>
            <a:endParaRPr lang="en" sz="1700" b="1">
              <a:solidFill>
                <a:schemeClr val="dk1"/>
              </a:solidFill>
              <a:latin typeface="Epilogue"/>
              <a:ea typeface="Epilogue"/>
              <a:cs typeface="Epilogue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6589900" y="3665614"/>
            <a:ext cx="1842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803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Combinations</a:t>
            </a:r>
            <a:endParaRPr lang="en-US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6589900" y="3232529"/>
            <a:ext cx="1842300" cy="36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Epilogue"/>
                <a:sym typeface="Epilogue"/>
              </a:rPr>
              <a:t>Full</a:t>
            </a:r>
            <a:endParaRPr lang="en-US"/>
          </a:p>
        </p:txBody>
      </p:sp>
      <p:cxnSp>
        <p:nvCxnSpPr>
          <p:cNvPr id="563" name="Google Shape;563;p43"/>
          <p:cNvCxnSpPr>
            <a:cxnSpLocks/>
          </p:cNvCxnSpPr>
          <p:nvPr/>
        </p:nvCxnSpPr>
        <p:spPr>
          <a:xfrm flipH="1">
            <a:off x="1632929" y="2793497"/>
            <a:ext cx="2653500" cy="407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43"/>
          <p:cNvCxnSpPr>
            <a:cxnSpLocks/>
          </p:cNvCxnSpPr>
          <p:nvPr/>
        </p:nvCxnSpPr>
        <p:spPr>
          <a:xfrm>
            <a:off x="3921695" y="2793497"/>
            <a:ext cx="3581152" cy="407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3"/>
          <p:cNvCxnSpPr>
            <a:cxnSpLocks/>
          </p:cNvCxnSpPr>
          <p:nvPr/>
        </p:nvCxnSpPr>
        <p:spPr>
          <a:xfrm flipH="1">
            <a:off x="3105208" y="2792498"/>
            <a:ext cx="969836" cy="979422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43"/>
          <p:cNvCxnSpPr>
            <a:cxnSpLocks/>
          </p:cNvCxnSpPr>
          <p:nvPr/>
        </p:nvCxnSpPr>
        <p:spPr>
          <a:xfrm>
            <a:off x="5093805" y="2792499"/>
            <a:ext cx="907057" cy="97942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43B0574-9133-56D7-367C-D286FBE8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10" y="1110426"/>
            <a:ext cx="4554097" cy="1104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Results</a:t>
            </a:r>
            <a:r>
              <a:rPr lang="en"/>
              <a:t>: Metrics</a:t>
            </a:r>
          </a:p>
        </p:txBody>
      </p:sp>
      <p:sp>
        <p:nvSpPr>
          <p:cNvPr id="704" name="Google Shape;704;p4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705" name="Google Shape;705;p48"/>
          <p:cNvGraphicFramePr/>
          <p:nvPr>
            <p:extLst>
              <p:ext uri="{D42A27DB-BD31-4B8C-83A1-F6EECF244321}">
                <p14:modId xmlns:p14="http://schemas.microsoft.com/office/powerpoint/2010/main" val="3909100644"/>
              </p:ext>
            </p:extLst>
          </p:nvPr>
        </p:nvGraphicFramePr>
        <p:xfrm>
          <a:off x="2089762" y="1294481"/>
          <a:ext cx="4962742" cy="3306114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144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1112756537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4172673210"/>
                    </a:ext>
                  </a:extLst>
                </a:gridCol>
                <a:gridCol w="585506">
                  <a:extLst>
                    <a:ext uri="{9D8B030D-6E8A-4147-A177-3AD203B41FA5}">
                      <a16:colId xmlns:a16="http://schemas.microsoft.com/office/drawing/2014/main" val="2699689615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Epilogue"/>
                        </a:rPr>
                        <a:t>Bert</a:t>
                      </a:r>
                      <a:endParaRPr lang="en-US" sz="700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Epilogue"/>
                        </a:rPr>
                        <a:t>Precision</a:t>
                      </a:r>
                      <a:endParaRPr sz="700" dirty="0"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Epilogue"/>
                        </a:rPr>
                        <a:t>Bert</a:t>
                      </a:r>
                      <a:endParaRPr lang="en-US" sz="700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Epilogue"/>
                        </a:rPr>
                        <a:t>Recall</a:t>
                      </a:r>
                      <a:endParaRPr sz="700" dirty="0"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Epilogue"/>
                        </a:rPr>
                        <a:t>Bert</a:t>
                      </a:r>
                      <a:endParaRPr lang="en-US" sz="700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Epilogue"/>
                        </a:rPr>
                        <a:t>F1</a:t>
                      </a:r>
                      <a:endParaRPr sz="700" dirty="0"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Bleu</a:t>
                      </a:r>
                      <a:endParaRPr lang="en" sz="7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SQuAD</a:t>
                      </a:r>
                      <a:endParaRPr lang="en" sz="700" b="1" dirty="0" err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Exact</a:t>
                      </a:r>
                      <a:endParaRPr lang="en" sz="7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SQuAD</a:t>
                      </a:r>
                      <a:endParaRPr lang="en" sz="700" b="1" dirty="0" err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F1</a:t>
                      </a:r>
                      <a:endParaRPr lang="en" sz="7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Distilbert</a:t>
                      </a:r>
                      <a:endParaRPr lang="en" sz="1200" err="1">
                        <a:solidFill>
                          <a:schemeClr val="dk1"/>
                        </a:solidFill>
                        <a:latin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86.98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86.94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86.93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4.76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11.58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RoBERTa</a:t>
                      </a:r>
                      <a:endParaRPr err="1"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88.15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87.33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87.63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4.61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4.76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21.53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tkinson Hyperlegible"/>
                        </a:rPr>
                        <a:t>T5-Small</a:t>
                      </a:r>
                      <a:endParaRPr dirty="0"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88.78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87.44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88.04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13.48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tkinson Hyperlegible"/>
                        </a:rPr>
                        <a:t>T5-Base</a:t>
                      </a:r>
                      <a:endParaRPr dirty="0"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86.11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88.20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87.06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24.60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Distilbert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87.41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87.19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87.25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4.76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16.87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64758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tkinson Hyperlegible"/>
                        </a:rPr>
                        <a:t>RoBERTa</a:t>
                      </a:r>
                      <a:endParaRPr lang="en-US" dirty="0" err="1"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88.78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87.75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88.21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5.1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14.29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27.57</a:t>
                      </a:r>
                      <a:endParaRPr dirty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054895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T5-Small</a:t>
                      </a:r>
                      <a:endParaRPr lang="en" sz="1200" dirty="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86.92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85.23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86.03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0.88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44141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T5-Base</a:t>
                      </a:r>
                      <a:endParaRPr lang="en" sz="1200" dirty="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85.45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87.42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86.38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18.75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 Black"/>
                          <a:ea typeface="Roboto Black"/>
                          <a:cs typeface="Roboto Black"/>
                        </a:rPr>
                        <a:t>/</a:t>
                      </a:r>
                      <a:endParaRPr sz="1100" dirty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34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C95F21-1C2E-8282-07CD-8EA86407C4B6}"/>
              </a:ext>
            </a:extLst>
          </p:cNvPr>
          <p:cNvSpPr txBox="1"/>
          <p:nvPr/>
        </p:nvSpPr>
        <p:spPr>
          <a:xfrm rot="16200000">
            <a:off x="627337" y="1686659"/>
            <a:ext cx="256478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Epilogue"/>
              </a:rPr>
              <a:t>DPR not fine-tunned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73389-6355-FB48-723A-EAC47278EFB6}"/>
              </a:ext>
            </a:extLst>
          </p:cNvPr>
          <p:cNvSpPr txBox="1"/>
          <p:nvPr/>
        </p:nvSpPr>
        <p:spPr>
          <a:xfrm rot="16200000">
            <a:off x="538127" y="300440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Epilogue"/>
              </a:rPr>
              <a:t>DPR fine-tuned</a:t>
            </a:r>
          </a:p>
        </p:txBody>
      </p:sp>
      <p:sp>
        <p:nvSpPr>
          <p:cNvPr id="5" name="Google Shape;647;p45">
            <a:extLst>
              <a:ext uri="{FF2B5EF4-FFF2-40B4-BE49-F238E27FC236}">
                <a16:creationId xmlns:a16="http://schemas.microsoft.com/office/drawing/2014/main" id="{EE9FDFCD-3417-58AE-D7A2-81DDE281022A}"/>
              </a:ext>
            </a:extLst>
          </p:cNvPr>
          <p:cNvSpPr txBox="1"/>
          <p:nvPr/>
        </p:nvSpPr>
        <p:spPr>
          <a:xfrm>
            <a:off x="605928" y="4619434"/>
            <a:ext cx="7931700" cy="22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50" b="1">
                <a:solidFill>
                  <a:schemeClr val="dk1"/>
                </a:solidFill>
                <a:latin typeface="Atkinson Hyperlegible"/>
                <a:sym typeface="Atkinson Hyperlegible"/>
              </a:rPr>
              <a:t>Extract from Table 4 of the report: </a:t>
            </a:r>
            <a:r>
              <a:rPr lang="en" sz="1050">
                <a:solidFill>
                  <a:schemeClr val="dk1"/>
                </a:solidFill>
                <a:latin typeface="Atkinson Hyperlegible"/>
                <a:sym typeface="Atkinson Hyperlegible"/>
              </a:rPr>
              <a:t>Pipeline performance using fine-tuned models (expert data only)</a:t>
            </a:r>
            <a:r>
              <a:rPr lang="en" sz="1050" b="1">
                <a:solidFill>
                  <a:schemeClr val="dk1"/>
                </a:solidFill>
                <a:latin typeface="Atkinson Hyperlegible"/>
                <a:sym typeface="Atkinson Hyperlegible"/>
              </a:rPr>
              <a:t> </a:t>
            </a:r>
            <a:endParaRPr lang="en" sz="1050">
              <a:solidFill>
                <a:schemeClr val="dk1"/>
              </a:solidFill>
              <a:latin typeface="Atkinson Hyperlegi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Results</a:t>
            </a:r>
            <a:r>
              <a:rPr lang="en"/>
              <a:t>: Qualitative Analysis</a:t>
            </a:r>
            <a:endParaRPr lang="en-US"/>
          </a:p>
        </p:txBody>
      </p:sp>
      <p:sp>
        <p:nvSpPr>
          <p:cNvPr id="704" name="Google Shape;704;p4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705" name="Google Shape;705;p48"/>
          <p:cNvGraphicFramePr/>
          <p:nvPr>
            <p:extLst>
              <p:ext uri="{D42A27DB-BD31-4B8C-83A1-F6EECF244321}">
                <p14:modId xmlns:p14="http://schemas.microsoft.com/office/powerpoint/2010/main" val="2211374459"/>
              </p:ext>
            </p:extLst>
          </p:nvPr>
        </p:nvGraphicFramePr>
        <p:xfrm>
          <a:off x="2258458" y="1424141"/>
          <a:ext cx="4630452" cy="3043472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999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1611379508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1112756537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4172673210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2699689615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1263933855"/>
                    </a:ext>
                  </a:extLst>
                </a:gridCol>
                <a:gridCol w="403490">
                  <a:extLst>
                    <a:ext uri="{9D8B030D-6E8A-4147-A177-3AD203B41FA5}">
                      <a16:colId xmlns:a16="http://schemas.microsoft.com/office/drawing/2014/main" val="1445702732"/>
                    </a:ext>
                  </a:extLst>
                </a:gridCol>
              </a:tblGrid>
              <a:tr h="2833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Correctness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Sensibility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"None"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1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2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3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</a:rPr>
                        <a:t>Avg[%]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1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2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3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Avg[%]</a:t>
                      </a: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7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738562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Distilbert</a:t>
                      </a:r>
                      <a:endParaRPr lang="en" sz="1200" err="1">
                        <a:solidFill>
                          <a:schemeClr val="dk1"/>
                        </a:solidFill>
                        <a:latin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13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9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RoBERTa</a:t>
                      </a:r>
                      <a:endParaRPr err="1"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13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9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T5-Small</a:t>
                      </a:r>
                      <a:endParaRPr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13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68.3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T5-Base</a:t>
                      </a:r>
                      <a:endParaRPr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13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9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Distilbert</a:t>
                      </a:r>
                      <a:endParaRPr lang="en" sz="1200" err="1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17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41.3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64758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Atkinson Hyperlegible"/>
                        </a:rPr>
                        <a:t>RoBERTa</a:t>
                      </a:r>
                      <a:endParaRPr lang="en-US" err="1"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18</a:t>
                      </a:r>
                      <a:endParaRPr b="0"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38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11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58.7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054895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T5-Small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16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41.3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12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7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44141"/>
                  </a:ext>
                </a:extLst>
              </a:tr>
              <a:tr h="2867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T5-Base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latin typeface="Roboto Black"/>
                          <a:ea typeface="Roboto Black"/>
                          <a:cs typeface="Roboto Black"/>
                        </a:rPr>
                        <a:t>17</a:t>
                      </a:r>
                      <a:endParaRPr sz="1100" b="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41.3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14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1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6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54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 Black"/>
                          <a:ea typeface="Roboto Black"/>
                          <a:cs typeface="Roboto Black"/>
                        </a:rPr>
                        <a:t>0</a:t>
                      </a:r>
                      <a:endParaRPr sz="11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34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C95F21-1C2E-8282-07CD-8EA86407C4B6}"/>
              </a:ext>
            </a:extLst>
          </p:cNvPr>
          <p:cNvSpPr txBox="1"/>
          <p:nvPr/>
        </p:nvSpPr>
        <p:spPr>
          <a:xfrm rot="16200000">
            <a:off x="850672" y="1486534"/>
            <a:ext cx="256478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Epilogue"/>
              </a:rPr>
              <a:t>2020/22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73389-6355-FB48-723A-EAC47278EFB6}"/>
              </a:ext>
            </a:extLst>
          </p:cNvPr>
          <p:cNvSpPr txBox="1"/>
          <p:nvPr/>
        </p:nvSpPr>
        <p:spPr>
          <a:xfrm rot="16200000">
            <a:off x="756853" y="265613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Epilogue"/>
              </a:rPr>
              <a:t>Expert</a:t>
            </a:r>
          </a:p>
        </p:txBody>
      </p:sp>
      <p:sp>
        <p:nvSpPr>
          <p:cNvPr id="5" name="Google Shape;647;p45">
            <a:extLst>
              <a:ext uri="{FF2B5EF4-FFF2-40B4-BE49-F238E27FC236}">
                <a16:creationId xmlns:a16="http://schemas.microsoft.com/office/drawing/2014/main" id="{EE9FDFCD-3417-58AE-D7A2-81DDE281022A}"/>
              </a:ext>
            </a:extLst>
          </p:cNvPr>
          <p:cNvSpPr txBox="1"/>
          <p:nvPr/>
        </p:nvSpPr>
        <p:spPr>
          <a:xfrm>
            <a:off x="564615" y="4521537"/>
            <a:ext cx="7931700" cy="22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50" b="1">
                <a:solidFill>
                  <a:schemeClr val="dk1"/>
                </a:solidFill>
                <a:latin typeface="Atkinson Hyperlegible"/>
                <a:sym typeface="Atkinson Hyperlegible"/>
              </a:rPr>
              <a:t>Table 5 of the report: </a:t>
            </a:r>
            <a:r>
              <a:rPr lang="en" sz="1050">
                <a:solidFill>
                  <a:schemeClr val="dk1"/>
                </a:solidFill>
                <a:latin typeface="Atkinson Hyperlegible"/>
                <a:sym typeface="Atkinson Hyperlegible"/>
              </a:rPr>
              <a:t>Qualitative analysis using defined metrics</a:t>
            </a:r>
            <a:endParaRPr lang="en" sz="1050">
              <a:solidFill>
                <a:schemeClr val="dk1"/>
              </a:solidFill>
              <a:latin typeface="Atkinson Hyperlegible"/>
            </a:endParaRPr>
          </a:p>
        </p:txBody>
      </p:sp>
    </p:spTree>
    <p:extLst>
      <p:ext uri="{BB962C8B-B14F-4D97-AF65-F5344CB8AC3E}">
        <p14:creationId xmlns:p14="http://schemas.microsoft.com/office/powerpoint/2010/main" val="14360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Results</a:t>
            </a:r>
            <a:r>
              <a:rPr lang="en"/>
              <a:t>: Qualitative Analysis</a:t>
            </a:r>
            <a:endParaRPr lang="en-US"/>
          </a:p>
        </p:txBody>
      </p:sp>
      <p:sp>
        <p:nvSpPr>
          <p:cNvPr id="704" name="Google Shape;704;p4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8D54B-B129-7ABF-34A6-7975CB34EE51}"/>
              </a:ext>
            </a:extLst>
          </p:cNvPr>
          <p:cNvSpPr txBox="1"/>
          <p:nvPr/>
        </p:nvSpPr>
        <p:spPr>
          <a:xfrm>
            <a:off x="640633" y="1304310"/>
            <a:ext cx="749402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Question</a:t>
            </a:r>
            <a:r>
              <a:rPr lang="en-US"/>
              <a:t>: How much did the bank reduce the use of paper in 2022 compared to the previous year?</a:t>
            </a:r>
          </a:p>
          <a:p>
            <a:r>
              <a:rPr lang="en-US" b="1"/>
              <a:t>Ground truth answer: </a:t>
            </a:r>
            <a:r>
              <a:rPr lang="en-US"/>
              <a:t>19%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C0F18-EEAA-4C13-79DE-2CD35EB33D0D}"/>
              </a:ext>
            </a:extLst>
          </p:cNvPr>
          <p:cNvSpPr txBox="1"/>
          <p:nvPr/>
        </p:nvSpPr>
        <p:spPr>
          <a:xfrm>
            <a:off x="640633" y="2170778"/>
            <a:ext cx="745715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Retrieved context: </a:t>
            </a:r>
            <a:r>
              <a:rPr lang="en-US"/>
              <a:t>In 2022, another step to achieving this goal has been made as paper usage (prints) was reduced by 17% compared to 2021. Thus, we saved 866 trees. Paper usage in NLB was lower by 26%, which is the highest reduction group – wide. All banking subsidiaries experienced reduction as well, ranging from 8% to 19%, respectively.</a:t>
            </a:r>
          </a:p>
          <a:p>
            <a:r>
              <a:rPr lang="en-US" b="1"/>
              <a:t>Our answer(s): </a:t>
            </a:r>
            <a:r>
              <a:rPr lang="en-US"/>
              <a:t>17%</a:t>
            </a:r>
          </a:p>
          <a:p>
            <a:r>
              <a:rPr lang="en-US" b="1"/>
              <a:t>ChatGPT answer: </a:t>
            </a:r>
            <a:r>
              <a:rPr lang="en-US"/>
              <a:t>Based on the given context, the bank reduced the use of paper by 17% compared to the previous year (2021). However, the exact amount of paper usage in 2021 or any specific quantity of paper used is not mentioned.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7578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0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/>
              <a:t>Discussion</a:t>
            </a:r>
          </a:p>
        </p:txBody>
      </p:sp>
      <p:graphicFrame>
        <p:nvGraphicFramePr>
          <p:cNvPr id="739" name="Google Shape;739;p50"/>
          <p:cNvGraphicFramePr/>
          <p:nvPr>
            <p:extLst>
              <p:ext uri="{D42A27DB-BD31-4B8C-83A1-F6EECF244321}">
                <p14:modId xmlns:p14="http://schemas.microsoft.com/office/powerpoint/2010/main" val="1478644715"/>
              </p:ext>
            </p:extLst>
          </p:nvPr>
        </p:nvGraphicFramePr>
        <p:xfrm>
          <a:off x="1115219" y="3350700"/>
          <a:ext cx="6913575" cy="829250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236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2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Epilogue"/>
                        </a:rPr>
                        <a:t>Possible Improvements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413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More high quality data</a:t>
                      </a:r>
                    </a:p>
                    <a:p>
                      <a:pPr marL="342900" lvl="0" indent="-2413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DPR improvements</a:t>
                      </a:r>
                    </a:p>
                    <a:p>
                      <a:pPr marL="342900" lvl="0" indent="-2413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Larger models</a:t>
                      </a:r>
                      <a:endParaRPr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0" name="Google Shape;740;p50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741" name="Google Shape;741;p50"/>
          <p:cNvGraphicFramePr/>
          <p:nvPr>
            <p:extLst>
              <p:ext uri="{D42A27DB-BD31-4B8C-83A1-F6EECF244321}">
                <p14:modId xmlns:p14="http://schemas.microsoft.com/office/powerpoint/2010/main" val="322848527"/>
              </p:ext>
            </p:extLst>
          </p:nvPr>
        </p:nvGraphicFramePr>
        <p:xfrm>
          <a:off x="1115219" y="2339227"/>
          <a:ext cx="6913575" cy="829250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236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Epilogue"/>
                        </a:rPr>
                        <a:t>Model Usefulness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4130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</a:rPr>
                        <a:t>Useful for more straightforward questions.</a:t>
                      </a:r>
                    </a:p>
                    <a:p>
                      <a:pPr marL="342900" lvl="0" indent="-241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Highly depended on the DPR model.</a:t>
                      </a:r>
                    </a:p>
                    <a:p>
                      <a:pPr marL="342900" lvl="0" indent="-2413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The pipeline requires improvements before production.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2" name="Google Shape;742;p50"/>
          <p:cNvGraphicFramePr/>
          <p:nvPr>
            <p:extLst>
              <p:ext uri="{D42A27DB-BD31-4B8C-83A1-F6EECF244321}">
                <p14:modId xmlns:p14="http://schemas.microsoft.com/office/powerpoint/2010/main" val="3310587764"/>
              </p:ext>
            </p:extLst>
          </p:nvPr>
        </p:nvGraphicFramePr>
        <p:xfrm>
          <a:off x="1115206" y="1341525"/>
          <a:ext cx="6913575" cy="829250"/>
        </p:xfrm>
        <a:graphic>
          <a:graphicData uri="http://schemas.openxmlformats.org/drawingml/2006/table">
            <a:tbl>
              <a:tblPr>
                <a:noFill/>
                <a:tableStyleId>{66D5AD68-E3B2-4311-B046-911A13E2DF9B}</a:tableStyleId>
              </a:tblPr>
              <a:tblGrid>
                <a:gridCol w="236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Epilogue"/>
                        </a:rPr>
                        <a:t>Findings about the Data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41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More data would be required.</a:t>
                      </a:r>
                      <a:endParaRPr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  <a:p>
                      <a:pPr marL="342900" lvl="0" indent="-241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Fine-tuning on expert data yields the most improvements.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  <a:p>
                      <a:pPr marL="342900" lvl="0" indent="-2413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Atkinson Hyperlegibl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tkinson Hyperlegible"/>
                          <a:ea typeface="Atkinson Hyperlegible"/>
                          <a:cs typeface="Atkinson Hyperlegible"/>
                        </a:rPr>
                        <a:t>Specific types of questions</a:t>
                      </a:r>
                      <a:endParaRPr lang="en" sz="120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rmal Research Work for High School by Slidesgo">
  <a:themeElements>
    <a:clrScheme name="Simple Light">
      <a:dk1>
        <a:srgbClr val="434343"/>
      </a:dk1>
      <a:lt1>
        <a:srgbClr val="F3F3F3"/>
      </a:lt1>
      <a:dk2>
        <a:srgbClr val="99999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Formal Research Work for High School by Slidesgo</vt:lpstr>
      <vt:lpstr>Question Answering Pipeline for Closed Domain Questions Research Work for Data Science Project Competition</vt:lpstr>
      <vt:lpstr>Presentation overview</vt:lpstr>
      <vt:lpstr>Problem Description</vt:lpstr>
      <vt:lpstr>Proposed Solution</vt:lpstr>
      <vt:lpstr>Experimentation</vt:lpstr>
      <vt:lpstr>Results: Metrics</vt:lpstr>
      <vt:lpstr>Results: Qualitative Analysis</vt:lpstr>
      <vt:lpstr>Results: Qualitative Analysis</vt:lpstr>
      <vt:lpstr>Discussion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Research Work for High School</dc:title>
  <cp:revision>9</cp:revision>
  <dcterms:modified xsi:type="dcterms:W3CDTF">2023-05-30T20:29:43Z</dcterms:modified>
</cp:coreProperties>
</file>