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9" r:id="rId6"/>
    <p:sldId id="274" r:id="rId7"/>
    <p:sldId id="281" r:id="rId8"/>
    <p:sldId id="282" r:id="rId9"/>
    <p:sldId id="276" r:id="rId10"/>
    <p:sldId id="283" r:id="rId11"/>
  </p:sldIdLst>
  <p:sldSz cx="9144000" cy="5143500" type="screen16x9"/>
  <p:notesSz cx="6858000" cy="9144000"/>
  <p:embeddedFontLst>
    <p:embeddedFont>
      <p:font typeface="Atkinson Hyperlegible" panose="020B0604020202020204" charset="0"/>
      <p:regular r:id="rId13"/>
      <p:bold r:id="rId14"/>
      <p:italic r:id="rId15"/>
      <p:boldItalic r:id="rId16"/>
    </p:embeddedFont>
    <p:embeddedFont>
      <p:font typeface="Epilogue" panose="020B0604020202020204" charset="0"/>
      <p:regular r:id="rId17"/>
      <p:bold r:id="rId18"/>
      <p:italic r:id="rId19"/>
      <p:boldItalic r:id="rId20"/>
    </p:embeddedFont>
    <p:embeddedFont>
      <p:font typeface="Roboto Black" panose="02000000000000000000" pitchFamily="2" charset="0"/>
      <p:bold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9FE0F1-BCCD-7BA2-7EDC-9976BB80072D}" v="1376" dt="2023-05-28T07:12:50.490"/>
    <p1510:client id="{1F926527-B14F-C005-6462-7E2673DE43DF}" v="6" dt="2023-05-28T17:35:37.868"/>
    <p1510:client id="{553C8720-758B-5DEF-5A60-195688D86093}" v="31" dt="2023-05-28T19:41:19.088"/>
    <p1510:client id="{70106792-7BC7-C00B-D5EB-C8400D1FB230}" v="1929" dt="2023-05-28T19:36:11.856"/>
    <p1510:client id="{7A0DE897-55DF-92F6-A4A6-71B7A5246ACA}" v="382" dt="2023-05-28T01:23:38.421"/>
    <p1510:client id="{7AE8BB21-01BF-EC84-D605-F50F11C286FC}" v="73" dt="2023-05-28T19:36:57.449"/>
    <p1510:client id="{A87FEA5C-094C-8B1C-935C-CA0637AC9925}" v="2" dt="2023-05-27T17:15:03.358"/>
    <p1510:client id="{DD45A03E-8DF3-4C8B-85B8-161651B397E5}" v="1032" dt="2023-05-27T19:06:46.932"/>
    <p1510:client id="{F5D24DF2-6B59-EAF6-463B-D27F55DAB5C0}" v="647" dt="2023-05-28T15:12:50.674"/>
    <p1510:client id="{FEC83EDE-BA41-2E42-5B68-7550F43C286B}" v="508" dt="2023-05-28T19:19:46.144"/>
  </p1510:revLst>
</p1510:revInfo>
</file>

<file path=ppt/tableStyles.xml><?xml version="1.0" encoding="utf-8"?>
<a:tblStyleLst xmlns:a="http://schemas.openxmlformats.org/drawingml/2006/main" def="{66D5AD68-E3B2-4311-B046-911A13E2DF9B}">
  <a:tblStyle styleId="{66D5AD68-E3B2-4311-B046-911A13E2DF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cc08ed7a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cc08ed7a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cc435f1c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cc435f1c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cc435f1c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2cc435f1c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2d0f337790_4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2d0f337790_4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2d0f337790_4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22d0f337790_4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2d0f337790_4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22d0f337790_4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088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2d0f337790_4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22d0f337790_4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219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22cc435f1c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22cc435f1c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91225" y="1739352"/>
            <a:ext cx="7775400" cy="18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91225" y="3550894"/>
            <a:ext cx="77754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722074" y="403769"/>
            <a:ext cx="3146400" cy="1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3"/>
          </p:nvPr>
        </p:nvSpPr>
        <p:spPr>
          <a:xfrm>
            <a:off x="6876084" y="403769"/>
            <a:ext cx="1438500" cy="1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cxnSp>
        <p:nvCxnSpPr>
          <p:cNvPr id="14" name="Google Shape;14;p2"/>
          <p:cNvCxnSpPr/>
          <p:nvPr/>
        </p:nvCxnSpPr>
        <p:spPr>
          <a:xfrm>
            <a:off x="8607850" y="-1369"/>
            <a:ext cx="0" cy="517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1"/>
          </p:nvPr>
        </p:nvSpPr>
        <p:spPr>
          <a:xfrm>
            <a:off x="1915200" y="3294956"/>
            <a:ext cx="53136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" name="Google Shape;71;p11"/>
          <p:cNvGrpSpPr/>
          <p:nvPr/>
        </p:nvGrpSpPr>
        <p:grpSpPr>
          <a:xfrm>
            <a:off x="-24747" y="-15656"/>
            <a:ext cx="9193500" cy="5172525"/>
            <a:chOff x="-24747" y="-20875"/>
            <a:chExt cx="9193500" cy="6896700"/>
          </a:xfrm>
        </p:grpSpPr>
        <p:cxnSp>
          <p:nvCxnSpPr>
            <p:cNvPr id="72" name="Google Shape;72;p11"/>
            <p:cNvCxnSpPr/>
            <p:nvPr/>
          </p:nvCxnSpPr>
          <p:spPr>
            <a:xfrm rot="10800000">
              <a:off x="-24747" y="6152375"/>
              <a:ext cx="919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11"/>
            <p:cNvCxnSpPr/>
            <p:nvPr/>
          </p:nvCxnSpPr>
          <p:spPr>
            <a:xfrm rot="10800000">
              <a:off x="434588" y="-2087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AND_TWO_COLUMNS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>
            <a:off x="688550" y="1199494"/>
            <a:ext cx="3541800" cy="30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78" name="Google Shape;78;p13"/>
          <p:cNvGrpSpPr/>
          <p:nvPr/>
        </p:nvGrpSpPr>
        <p:grpSpPr>
          <a:xfrm>
            <a:off x="-24747" y="-15656"/>
            <a:ext cx="9193500" cy="5172525"/>
            <a:chOff x="-24747" y="-20875"/>
            <a:chExt cx="9193500" cy="6896700"/>
          </a:xfrm>
        </p:grpSpPr>
        <p:cxnSp>
          <p:nvCxnSpPr>
            <p:cNvPr id="79" name="Google Shape;79;p13"/>
            <p:cNvCxnSpPr/>
            <p:nvPr/>
          </p:nvCxnSpPr>
          <p:spPr>
            <a:xfrm rot="10800000">
              <a:off x="-24747" y="6152375"/>
              <a:ext cx="919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13"/>
            <p:cNvCxnSpPr/>
            <p:nvPr/>
          </p:nvCxnSpPr>
          <p:spPr>
            <a:xfrm rot="10800000">
              <a:off x="434588" y="-2087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1"/>
          </p:nvPr>
        </p:nvSpPr>
        <p:spPr>
          <a:xfrm>
            <a:off x="620025" y="1650882"/>
            <a:ext cx="3895500" cy="30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2"/>
          </p:nvPr>
        </p:nvSpPr>
        <p:spPr>
          <a:xfrm>
            <a:off x="620019" y="1806849"/>
            <a:ext cx="3895500" cy="3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 b="1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3"/>
          </p:nvPr>
        </p:nvSpPr>
        <p:spPr>
          <a:xfrm>
            <a:off x="620025" y="2812732"/>
            <a:ext cx="3895500" cy="30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4"/>
          </p:nvPr>
        </p:nvSpPr>
        <p:spPr>
          <a:xfrm>
            <a:off x="620019" y="2968620"/>
            <a:ext cx="3895500" cy="3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 b="1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5"/>
          </p:nvPr>
        </p:nvSpPr>
        <p:spPr>
          <a:xfrm>
            <a:off x="620025" y="3974585"/>
            <a:ext cx="3895500" cy="30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6"/>
          </p:nvPr>
        </p:nvSpPr>
        <p:spPr>
          <a:xfrm>
            <a:off x="620019" y="4130392"/>
            <a:ext cx="3895500" cy="3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 b="1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7"/>
          </p:nvPr>
        </p:nvSpPr>
        <p:spPr>
          <a:xfrm>
            <a:off x="4533552" y="1650882"/>
            <a:ext cx="3895500" cy="30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8"/>
          </p:nvPr>
        </p:nvSpPr>
        <p:spPr>
          <a:xfrm>
            <a:off x="4533559" y="1806849"/>
            <a:ext cx="3895500" cy="3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 b="1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9"/>
          </p:nvPr>
        </p:nvSpPr>
        <p:spPr>
          <a:xfrm>
            <a:off x="4533554" y="2812732"/>
            <a:ext cx="3895500" cy="30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3"/>
          </p:nvPr>
        </p:nvSpPr>
        <p:spPr>
          <a:xfrm>
            <a:off x="4533559" y="2968620"/>
            <a:ext cx="3895500" cy="3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 b="1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4"/>
          </p:nvPr>
        </p:nvSpPr>
        <p:spPr>
          <a:xfrm>
            <a:off x="4533558" y="3974585"/>
            <a:ext cx="3895500" cy="30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15"/>
          </p:nvPr>
        </p:nvSpPr>
        <p:spPr>
          <a:xfrm>
            <a:off x="4533559" y="4130392"/>
            <a:ext cx="3895500" cy="3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 b="1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7" name="Google Shape;97;p14"/>
          <p:cNvGrpSpPr/>
          <p:nvPr/>
        </p:nvGrpSpPr>
        <p:grpSpPr>
          <a:xfrm>
            <a:off x="-24747" y="-15656"/>
            <a:ext cx="9193500" cy="5172525"/>
            <a:chOff x="-24747" y="-20875"/>
            <a:chExt cx="9193500" cy="6896700"/>
          </a:xfrm>
        </p:grpSpPr>
        <p:cxnSp>
          <p:nvCxnSpPr>
            <p:cNvPr id="98" name="Google Shape;98;p14"/>
            <p:cNvCxnSpPr/>
            <p:nvPr/>
          </p:nvCxnSpPr>
          <p:spPr>
            <a:xfrm rot="10800000">
              <a:off x="-24747" y="6152375"/>
              <a:ext cx="919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14"/>
            <p:cNvCxnSpPr/>
            <p:nvPr/>
          </p:nvCxnSpPr>
          <p:spPr>
            <a:xfrm rot="10800000">
              <a:off x="434588" y="-2087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title" idx="2" hasCustomPrompt="1"/>
          </p:nvPr>
        </p:nvSpPr>
        <p:spPr>
          <a:xfrm>
            <a:off x="654725" y="2988300"/>
            <a:ext cx="19026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4" name="Google Shape;104;p15"/>
          <p:cNvSpPr txBox="1">
            <a:spLocks noGrp="1"/>
          </p:cNvSpPr>
          <p:nvPr>
            <p:ph type="subTitle" idx="1"/>
          </p:nvPr>
        </p:nvSpPr>
        <p:spPr>
          <a:xfrm>
            <a:off x="654714" y="3618712"/>
            <a:ext cx="1902600" cy="2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 b="1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3"/>
          </p:nvPr>
        </p:nvSpPr>
        <p:spPr>
          <a:xfrm>
            <a:off x="654725" y="3766254"/>
            <a:ext cx="1902600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title" idx="4" hasCustomPrompt="1"/>
          </p:nvPr>
        </p:nvSpPr>
        <p:spPr>
          <a:xfrm>
            <a:off x="2632035" y="2988300"/>
            <a:ext cx="19026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5"/>
          </p:nvPr>
        </p:nvSpPr>
        <p:spPr>
          <a:xfrm>
            <a:off x="2632031" y="3618712"/>
            <a:ext cx="1902600" cy="2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 b="1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6"/>
          </p:nvPr>
        </p:nvSpPr>
        <p:spPr>
          <a:xfrm>
            <a:off x="2632037" y="3766254"/>
            <a:ext cx="1902600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title" idx="7" hasCustomPrompt="1"/>
          </p:nvPr>
        </p:nvSpPr>
        <p:spPr>
          <a:xfrm>
            <a:off x="4609356" y="2988300"/>
            <a:ext cx="19026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8"/>
          </p:nvPr>
        </p:nvSpPr>
        <p:spPr>
          <a:xfrm>
            <a:off x="4609358" y="3618712"/>
            <a:ext cx="1902600" cy="2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 b="1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9"/>
          </p:nvPr>
        </p:nvSpPr>
        <p:spPr>
          <a:xfrm>
            <a:off x="4609358" y="3766254"/>
            <a:ext cx="1902600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title" idx="13" hasCustomPrompt="1"/>
          </p:nvPr>
        </p:nvSpPr>
        <p:spPr>
          <a:xfrm>
            <a:off x="6586676" y="2988300"/>
            <a:ext cx="19026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14"/>
          </p:nvPr>
        </p:nvSpPr>
        <p:spPr>
          <a:xfrm>
            <a:off x="6586686" y="3618712"/>
            <a:ext cx="1902600" cy="2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 b="1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ubTitle" idx="15"/>
          </p:nvPr>
        </p:nvSpPr>
        <p:spPr>
          <a:xfrm>
            <a:off x="6586680" y="3766254"/>
            <a:ext cx="1902600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115" name="Google Shape;115;p15"/>
          <p:cNvGrpSpPr/>
          <p:nvPr/>
        </p:nvGrpSpPr>
        <p:grpSpPr>
          <a:xfrm>
            <a:off x="-47625" y="-14512"/>
            <a:ext cx="9240300" cy="5172525"/>
            <a:chOff x="-47625" y="-19350"/>
            <a:chExt cx="9240300" cy="6896700"/>
          </a:xfrm>
        </p:grpSpPr>
        <p:cxnSp>
          <p:nvCxnSpPr>
            <p:cNvPr id="116" name="Google Shape;116;p15"/>
            <p:cNvCxnSpPr/>
            <p:nvPr/>
          </p:nvCxnSpPr>
          <p:spPr>
            <a:xfrm>
              <a:off x="8716138" y="-19350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15"/>
            <p:cNvCxnSpPr/>
            <p:nvPr/>
          </p:nvCxnSpPr>
          <p:spPr>
            <a:xfrm rot="10800000">
              <a:off x="-47625" y="591175"/>
              <a:ext cx="9240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1" name="Google Shape;121;p16"/>
          <p:cNvGrpSpPr/>
          <p:nvPr/>
        </p:nvGrpSpPr>
        <p:grpSpPr>
          <a:xfrm flipH="1">
            <a:off x="-24747" y="-15656"/>
            <a:ext cx="9193500" cy="5172525"/>
            <a:chOff x="-24747" y="-20875"/>
            <a:chExt cx="9193500" cy="6896700"/>
          </a:xfrm>
        </p:grpSpPr>
        <p:cxnSp>
          <p:nvCxnSpPr>
            <p:cNvPr id="122" name="Google Shape;122;p16"/>
            <p:cNvCxnSpPr/>
            <p:nvPr/>
          </p:nvCxnSpPr>
          <p:spPr>
            <a:xfrm rot="10800000">
              <a:off x="-24747" y="6152375"/>
              <a:ext cx="919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16"/>
            <p:cNvCxnSpPr/>
            <p:nvPr/>
          </p:nvCxnSpPr>
          <p:spPr>
            <a:xfrm rot="10800000">
              <a:off x="434588" y="-2087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7"/>
          <p:cNvGrpSpPr/>
          <p:nvPr/>
        </p:nvGrpSpPr>
        <p:grpSpPr>
          <a:xfrm>
            <a:off x="-47625" y="-14512"/>
            <a:ext cx="9240300" cy="5172525"/>
            <a:chOff x="-47625" y="-19350"/>
            <a:chExt cx="9240300" cy="6896700"/>
          </a:xfrm>
        </p:grpSpPr>
        <p:cxnSp>
          <p:nvCxnSpPr>
            <p:cNvPr id="126" name="Google Shape;126;p17"/>
            <p:cNvCxnSpPr/>
            <p:nvPr/>
          </p:nvCxnSpPr>
          <p:spPr>
            <a:xfrm>
              <a:off x="8714374" y="-19350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17"/>
            <p:cNvCxnSpPr/>
            <p:nvPr/>
          </p:nvCxnSpPr>
          <p:spPr>
            <a:xfrm rot="10800000">
              <a:off x="-47625" y="591175"/>
              <a:ext cx="9240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3" name="Google Shape;133;p18"/>
          <p:cNvGrpSpPr/>
          <p:nvPr/>
        </p:nvGrpSpPr>
        <p:grpSpPr>
          <a:xfrm>
            <a:off x="-24747" y="-15656"/>
            <a:ext cx="9193500" cy="5172525"/>
            <a:chOff x="-24747" y="-20875"/>
            <a:chExt cx="9193500" cy="6896700"/>
          </a:xfrm>
        </p:grpSpPr>
        <p:cxnSp>
          <p:nvCxnSpPr>
            <p:cNvPr id="134" name="Google Shape;134;p18"/>
            <p:cNvCxnSpPr/>
            <p:nvPr/>
          </p:nvCxnSpPr>
          <p:spPr>
            <a:xfrm rot="10800000">
              <a:off x="-24747" y="6152375"/>
              <a:ext cx="919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8"/>
            <p:cNvCxnSpPr/>
            <p:nvPr/>
          </p:nvCxnSpPr>
          <p:spPr>
            <a:xfrm rot="10800000">
              <a:off x="434588" y="-2087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_1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/>
        </p:nvSpPr>
        <p:spPr>
          <a:xfrm>
            <a:off x="993350" y="3731260"/>
            <a:ext cx="37503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CREDITS:</a:t>
            </a:r>
            <a:r>
              <a:rPr lang="en" sz="13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This presentation template was created by </a:t>
            </a:r>
            <a:r>
              <a:rPr lang="en" sz="1300" b="1">
                <a:solidFill>
                  <a:schemeClr val="dk1"/>
                </a:solidFill>
                <a:uFill>
                  <a:noFill/>
                </a:uFill>
                <a:latin typeface="Atkinson Hyperlegible"/>
                <a:ea typeface="Atkinson Hyperlegible"/>
                <a:cs typeface="Atkinson Hyperlegible"/>
                <a:sym typeface="Atkinson Hyperlegibl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, and includes icons by </a:t>
            </a:r>
            <a:r>
              <a:rPr lang="en" sz="1300" b="1">
                <a:solidFill>
                  <a:schemeClr val="dk1"/>
                </a:solidFill>
                <a:uFill>
                  <a:noFill/>
                </a:uFill>
                <a:latin typeface="Atkinson Hyperlegible"/>
                <a:ea typeface="Atkinson Hyperlegible"/>
                <a:cs typeface="Atkinson Hyperlegible"/>
                <a:sym typeface="Atkinson Hyperlegibl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</a:t>
            </a:r>
            <a:r>
              <a:rPr lang="en" sz="13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and infographics &amp; images by </a:t>
            </a:r>
            <a:r>
              <a:rPr lang="en" sz="1300" b="1">
                <a:solidFill>
                  <a:schemeClr val="dk1"/>
                </a:solidFill>
                <a:uFill>
                  <a:noFill/>
                </a:uFill>
                <a:latin typeface="Atkinson Hyperlegible"/>
                <a:ea typeface="Atkinson Hyperlegible"/>
                <a:cs typeface="Atkinson Hyperlegible"/>
                <a:sym typeface="Atkinson Hyperlegibl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00" b="1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993350" y="933865"/>
            <a:ext cx="4035900" cy="8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993350" y="1790561"/>
            <a:ext cx="4035900" cy="1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2"/>
          </p:nvPr>
        </p:nvSpPr>
        <p:spPr>
          <a:xfrm>
            <a:off x="722074" y="403769"/>
            <a:ext cx="3146400" cy="1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3"/>
          </p:nvPr>
        </p:nvSpPr>
        <p:spPr>
          <a:xfrm>
            <a:off x="6876084" y="403769"/>
            <a:ext cx="1438500" cy="1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142" name="Google Shape;142;p19"/>
          <p:cNvGrpSpPr/>
          <p:nvPr/>
        </p:nvGrpSpPr>
        <p:grpSpPr>
          <a:xfrm>
            <a:off x="-49500" y="-1369"/>
            <a:ext cx="9193500" cy="5172525"/>
            <a:chOff x="-49500" y="-1825"/>
            <a:chExt cx="9193500" cy="6896700"/>
          </a:xfrm>
        </p:grpSpPr>
        <p:cxnSp>
          <p:nvCxnSpPr>
            <p:cNvPr id="143" name="Google Shape;143;p19"/>
            <p:cNvCxnSpPr/>
            <p:nvPr/>
          </p:nvCxnSpPr>
          <p:spPr>
            <a:xfrm>
              <a:off x="-49500" y="1043282"/>
              <a:ext cx="919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19"/>
            <p:cNvCxnSpPr/>
            <p:nvPr/>
          </p:nvCxnSpPr>
          <p:spPr>
            <a:xfrm>
              <a:off x="6550450" y="-182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0"/>
          <p:cNvGrpSpPr/>
          <p:nvPr/>
        </p:nvGrpSpPr>
        <p:grpSpPr>
          <a:xfrm>
            <a:off x="-47625" y="-14512"/>
            <a:ext cx="9240300" cy="5172525"/>
            <a:chOff x="-47625" y="-19350"/>
            <a:chExt cx="9240300" cy="6896700"/>
          </a:xfrm>
        </p:grpSpPr>
        <p:cxnSp>
          <p:nvCxnSpPr>
            <p:cNvPr id="147" name="Google Shape;147;p20"/>
            <p:cNvCxnSpPr/>
            <p:nvPr/>
          </p:nvCxnSpPr>
          <p:spPr>
            <a:xfrm>
              <a:off x="8716138" y="-19350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20"/>
            <p:cNvCxnSpPr/>
            <p:nvPr/>
          </p:nvCxnSpPr>
          <p:spPr>
            <a:xfrm rot="10800000">
              <a:off x="-47625" y="591175"/>
              <a:ext cx="9240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-24747" y="-15656"/>
            <a:ext cx="9193500" cy="5172525"/>
            <a:chOff x="-24747" y="-20875"/>
            <a:chExt cx="9193500" cy="6896700"/>
          </a:xfrm>
        </p:grpSpPr>
        <p:cxnSp>
          <p:nvCxnSpPr>
            <p:cNvPr id="19" name="Google Shape;19;p3"/>
            <p:cNvCxnSpPr/>
            <p:nvPr/>
          </p:nvCxnSpPr>
          <p:spPr>
            <a:xfrm rot="10800000">
              <a:off x="-24747" y="6152375"/>
              <a:ext cx="919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3"/>
            <p:cNvCxnSpPr/>
            <p:nvPr/>
          </p:nvCxnSpPr>
          <p:spPr>
            <a:xfrm rot="10800000">
              <a:off x="434588" y="-2087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21"/>
          <p:cNvGrpSpPr/>
          <p:nvPr/>
        </p:nvGrpSpPr>
        <p:grpSpPr>
          <a:xfrm>
            <a:off x="-24747" y="-15656"/>
            <a:ext cx="9193500" cy="5172525"/>
            <a:chOff x="-24747" y="-20875"/>
            <a:chExt cx="9193500" cy="6896700"/>
          </a:xfrm>
        </p:grpSpPr>
        <p:cxnSp>
          <p:nvCxnSpPr>
            <p:cNvPr id="151" name="Google Shape;151;p21"/>
            <p:cNvCxnSpPr/>
            <p:nvPr/>
          </p:nvCxnSpPr>
          <p:spPr>
            <a:xfrm rot="10800000">
              <a:off x="-24747" y="6152375"/>
              <a:ext cx="919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21"/>
            <p:cNvCxnSpPr/>
            <p:nvPr/>
          </p:nvCxnSpPr>
          <p:spPr>
            <a:xfrm rot="10800000">
              <a:off x="434588" y="-2087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 flipH="1">
            <a:off x="-24747" y="-15656"/>
            <a:ext cx="9193500" cy="5172525"/>
            <a:chOff x="-24747" y="-20875"/>
            <a:chExt cx="9193500" cy="6896700"/>
          </a:xfrm>
        </p:grpSpPr>
        <p:cxnSp>
          <p:nvCxnSpPr>
            <p:cNvPr id="23" name="Google Shape;23;p4"/>
            <p:cNvCxnSpPr/>
            <p:nvPr/>
          </p:nvCxnSpPr>
          <p:spPr>
            <a:xfrm rot="10800000">
              <a:off x="-24747" y="6152375"/>
              <a:ext cx="919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4"/>
            <p:cNvCxnSpPr/>
            <p:nvPr/>
          </p:nvCxnSpPr>
          <p:spPr>
            <a:xfrm rot="10800000">
              <a:off x="434588" y="-2087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536150" y="1194844"/>
            <a:ext cx="8071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717125" y="1670351"/>
            <a:ext cx="3611100" cy="28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18700" y="1670351"/>
            <a:ext cx="3611100" cy="28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-47525" y="-1369"/>
            <a:ext cx="9245100" cy="5172525"/>
            <a:chOff x="-47525" y="-1825"/>
            <a:chExt cx="9245100" cy="6896700"/>
          </a:xfrm>
        </p:grpSpPr>
        <p:cxnSp>
          <p:nvCxnSpPr>
            <p:cNvPr id="34" name="Google Shape;34;p5"/>
            <p:cNvCxnSpPr/>
            <p:nvPr/>
          </p:nvCxnSpPr>
          <p:spPr>
            <a:xfrm rot="10800000">
              <a:off x="-47525" y="591175"/>
              <a:ext cx="924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5"/>
            <p:cNvCxnSpPr/>
            <p:nvPr/>
          </p:nvCxnSpPr>
          <p:spPr>
            <a:xfrm>
              <a:off x="427851" y="-182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-47525" y="-1369"/>
            <a:ext cx="9245100" cy="5172525"/>
            <a:chOff x="-47525" y="-1825"/>
            <a:chExt cx="9245100" cy="6896700"/>
          </a:xfrm>
        </p:grpSpPr>
        <p:cxnSp>
          <p:nvCxnSpPr>
            <p:cNvPr id="40" name="Google Shape;40;p6"/>
            <p:cNvCxnSpPr/>
            <p:nvPr/>
          </p:nvCxnSpPr>
          <p:spPr>
            <a:xfrm rot="10800000">
              <a:off x="-47525" y="591175"/>
              <a:ext cx="924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6"/>
            <p:cNvCxnSpPr/>
            <p:nvPr/>
          </p:nvCxnSpPr>
          <p:spPr>
            <a:xfrm>
              <a:off x="427851" y="-182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-47625" y="-14512"/>
            <a:ext cx="9240300" cy="5172525"/>
            <a:chOff x="-47625" y="-19350"/>
            <a:chExt cx="9240300" cy="6896700"/>
          </a:xfrm>
        </p:grpSpPr>
        <p:cxnSp>
          <p:nvCxnSpPr>
            <p:cNvPr id="44" name="Google Shape;44;p7"/>
            <p:cNvCxnSpPr/>
            <p:nvPr/>
          </p:nvCxnSpPr>
          <p:spPr>
            <a:xfrm>
              <a:off x="8716138" y="-19350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7"/>
            <p:cNvCxnSpPr/>
            <p:nvPr/>
          </p:nvCxnSpPr>
          <p:spPr>
            <a:xfrm rot="10800000">
              <a:off x="-47625" y="591175"/>
              <a:ext cx="9240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719425" y="1833803"/>
            <a:ext cx="4566600" cy="23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" name="Google Shape;52;p8"/>
          <p:cNvGrpSpPr/>
          <p:nvPr/>
        </p:nvGrpSpPr>
        <p:grpSpPr>
          <a:xfrm>
            <a:off x="-24747" y="-15656"/>
            <a:ext cx="9193500" cy="5172525"/>
            <a:chOff x="-24747" y="-20875"/>
            <a:chExt cx="9193500" cy="6896700"/>
          </a:xfrm>
        </p:grpSpPr>
        <p:cxnSp>
          <p:nvCxnSpPr>
            <p:cNvPr id="53" name="Google Shape;53;p8"/>
            <p:cNvCxnSpPr/>
            <p:nvPr/>
          </p:nvCxnSpPr>
          <p:spPr>
            <a:xfrm rot="10800000">
              <a:off x="-24747" y="6152375"/>
              <a:ext cx="919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8"/>
            <p:cNvCxnSpPr/>
            <p:nvPr/>
          </p:nvCxnSpPr>
          <p:spPr>
            <a:xfrm rot="10800000">
              <a:off x="434588" y="-2087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1303199" y="1991918"/>
            <a:ext cx="68547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1303200" y="2814124"/>
            <a:ext cx="6854700" cy="11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46750" y="4781782"/>
            <a:ext cx="1386600" cy="1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5309049" y="4781782"/>
            <a:ext cx="3146400" cy="1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8714374" y="-14512"/>
            <a:ext cx="0" cy="517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" name="Google Shape;64;p10"/>
          <p:cNvGrpSpPr/>
          <p:nvPr/>
        </p:nvGrpSpPr>
        <p:grpSpPr>
          <a:xfrm flipH="1">
            <a:off x="-24747" y="-15656"/>
            <a:ext cx="9193500" cy="5172525"/>
            <a:chOff x="-24747" y="-20875"/>
            <a:chExt cx="9193500" cy="6896700"/>
          </a:xfrm>
        </p:grpSpPr>
        <p:cxnSp>
          <p:nvCxnSpPr>
            <p:cNvPr id="65" name="Google Shape;65;p10"/>
            <p:cNvCxnSpPr/>
            <p:nvPr/>
          </p:nvCxnSpPr>
          <p:spPr>
            <a:xfrm rot="10800000">
              <a:off x="-24747" y="6152375"/>
              <a:ext cx="919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0"/>
            <p:cNvCxnSpPr/>
            <p:nvPr/>
          </p:nvCxnSpPr>
          <p:spPr>
            <a:xfrm rot="10800000">
              <a:off x="434588" y="-2087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36150" y="1023394"/>
            <a:ext cx="8071800" cy="3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Char char="●"/>
              <a:defRPr sz="1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Char char="○"/>
              <a:defRPr sz="1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Char char="■"/>
              <a:defRPr sz="1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Char char="●"/>
              <a:defRPr sz="1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Char char="○"/>
              <a:defRPr sz="1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Char char="■"/>
              <a:defRPr sz="1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Char char="●"/>
              <a:defRPr sz="1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Char char="○"/>
              <a:defRPr sz="1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Char char="■"/>
              <a:defRPr sz="1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algn="r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lvl="2" algn="r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lvl="3" algn="r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lvl="4" algn="r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lvl="5" algn="r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lvl="6" algn="r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lvl="7" algn="r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lvl="8" algn="r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huggingface.co/SpeedaRJ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eedaRJ/DS-Project-in516ht-Chatbo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ctrTitle"/>
          </p:nvPr>
        </p:nvSpPr>
        <p:spPr>
          <a:xfrm>
            <a:off x="691225" y="1739352"/>
            <a:ext cx="7775400" cy="18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000" b="1"/>
              <a:t>Question Answering Pipeline for Closed Domain Questions </a:t>
            </a:r>
            <a:r>
              <a:rPr lang="en" sz="2800"/>
              <a:t>Research Work for Data Science Project Competition</a:t>
            </a:r>
            <a:endParaRPr lang="en-US" sz="2800"/>
          </a:p>
        </p:txBody>
      </p:sp>
      <p:cxnSp>
        <p:nvCxnSpPr>
          <p:cNvPr id="178" name="Google Shape;178;p30"/>
          <p:cNvCxnSpPr/>
          <p:nvPr/>
        </p:nvCxnSpPr>
        <p:spPr>
          <a:xfrm>
            <a:off x="-17825" y="1422863"/>
            <a:ext cx="9193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30"/>
          <p:cNvSpPr txBox="1">
            <a:spLocks noGrp="1"/>
          </p:cNvSpPr>
          <p:nvPr>
            <p:ph type="subTitle" idx="3"/>
          </p:nvPr>
        </p:nvSpPr>
        <p:spPr>
          <a:xfrm>
            <a:off x="6876084" y="403769"/>
            <a:ext cx="1438500" cy="1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Year 2023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37BD2-D275-0B14-2730-2963057EFF4A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/>
              <a:t>Luka </a:t>
            </a:r>
            <a:r>
              <a:rPr lang="en-US" err="1"/>
              <a:t>Škodnik</a:t>
            </a:r>
            <a:r>
              <a:rPr lang="en-US"/>
              <a:t>, Robert Jutreša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FB56E-C1AA-4968-9AEC-4A310C2A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814" y="1002720"/>
            <a:ext cx="5330381" cy="858300"/>
          </a:xfrm>
        </p:spPr>
        <p:txBody>
          <a:bodyPr/>
          <a:lstStyle/>
          <a:p>
            <a:r>
              <a:rPr lang="en-US" sz="3600" b="1"/>
              <a:t>Thank you for your attention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A6BAC-110F-B2CB-58A4-1695563E2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471" y="2300091"/>
            <a:ext cx="4035900" cy="1107600"/>
          </a:xfrm>
        </p:spPr>
        <p:txBody>
          <a:bodyPr/>
          <a:lstStyle/>
          <a:p>
            <a:r>
              <a:rPr lang="en-US" dirty="0"/>
              <a:t>All models are available on </a:t>
            </a:r>
            <a:r>
              <a:rPr lang="en-US" b="1" dirty="0">
                <a:hlinkClick r:id="rId2"/>
              </a:rPr>
              <a:t>HuggingFace</a:t>
            </a:r>
            <a:r>
              <a:rPr lang="en-US" b="1" dirty="0">
                <a:hlinkClick r:id="rId2"/>
              </a:rPr>
              <a:t>.</a:t>
            </a:r>
            <a:endParaRPr lang="en-US" b="1" dirty="0"/>
          </a:p>
          <a:p>
            <a:pPr>
              <a:lnSpc>
                <a:spcPct val="114999"/>
              </a:lnSpc>
            </a:pPr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7D51DB1-93FA-EF16-D605-59ED0D69C0FA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en-US" sz="1400"/>
              <a:t>Luka </a:t>
            </a:r>
            <a:r>
              <a:rPr lang="en-US" sz="1400" err="1"/>
              <a:t>Škodnik</a:t>
            </a:r>
            <a:r>
              <a:rPr lang="en-US" sz="1400"/>
              <a:t>, Robert </a:t>
            </a:r>
            <a:r>
              <a:rPr lang="en-US" sz="1400" err="1"/>
              <a:t>Jutreša</a:t>
            </a:r>
            <a:endParaRPr lang="en-US" err="1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67F550A-AC54-1D97-14A9-B0087C986AB2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en" sz="1400"/>
              <a:t>Year 2023</a:t>
            </a:r>
            <a:endParaRPr lang="en-US" sz="1400"/>
          </a:p>
        </p:txBody>
      </p:sp>
      <p:pic>
        <p:nvPicPr>
          <p:cNvPr id="6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761E1119-B7F0-E1AB-49FD-8D7C350B7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63" y="3407689"/>
            <a:ext cx="4037682" cy="855116"/>
          </a:xfrm>
          <a:prstGeom prst="rect">
            <a:avLst/>
          </a:prstGeom>
        </p:spPr>
      </p:pic>
      <p:sp>
        <p:nvSpPr>
          <p:cNvPr id="7" name="Google Shape;821;p53">
            <a:extLst>
              <a:ext uri="{FF2B5EF4-FFF2-40B4-BE49-F238E27FC236}">
                <a16:creationId xmlns:a16="http://schemas.microsoft.com/office/drawing/2014/main" id="{5F41821E-6408-75FF-96C5-FBBB7340DA98}"/>
              </a:ext>
            </a:extLst>
          </p:cNvPr>
          <p:cNvSpPr txBox="1"/>
          <p:nvPr/>
        </p:nvSpPr>
        <p:spPr>
          <a:xfrm>
            <a:off x="6628222" y="875966"/>
            <a:ext cx="24291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12700">
              <a:lnSpc>
                <a:spcPct val="115000"/>
              </a:lnSpc>
            </a:pPr>
            <a:r>
              <a:rPr lang="en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Special thanks to</a:t>
            </a:r>
            <a:endParaRPr lang="en-US" b="1">
              <a:solidFill>
                <a:schemeClr val="dk1"/>
              </a:solidFill>
              <a:latin typeface="Epilogue"/>
              <a:ea typeface="Epilogue"/>
              <a:cs typeface="Epilogue"/>
            </a:endParaRPr>
          </a:p>
        </p:txBody>
      </p:sp>
      <p:sp>
        <p:nvSpPr>
          <p:cNvPr id="8" name="Google Shape;822;p53">
            <a:extLst>
              <a:ext uri="{FF2B5EF4-FFF2-40B4-BE49-F238E27FC236}">
                <a16:creationId xmlns:a16="http://schemas.microsoft.com/office/drawing/2014/main" id="{EA28B777-39F2-978C-9C1B-9AA1536ACBFD}"/>
              </a:ext>
            </a:extLst>
          </p:cNvPr>
          <p:cNvSpPr txBox="1"/>
          <p:nvPr/>
        </p:nvSpPr>
        <p:spPr>
          <a:xfrm>
            <a:off x="6628231" y="1132807"/>
            <a:ext cx="3062569" cy="921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20040" indent="-271780">
              <a:lnSpc>
                <a:spcPct val="115000"/>
              </a:lnSpc>
              <a:buClr>
                <a:schemeClr val="dk2"/>
              </a:buClr>
              <a:buSzPts val="1400"/>
              <a:buFont typeface="Atkinson Hyperlegible"/>
              <a:buChar char="●"/>
            </a:pPr>
            <a:r>
              <a:rPr lang="en" sz="11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prof. dr. Marko Robnik </a:t>
            </a:r>
            <a:r>
              <a:rPr lang="en" sz="1100" err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Šikonja</a:t>
            </a:r>
            <a:endParaRPr lang="en-US" sz="110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</a:endParaRPr>
          </a:p>
          <a:p>
            <a:pPr marL="320040" indent="-271780">
              <a:lnSpc>
                <a:spcPct val="115000"/>
              </a:lnSpc>
              <a:buClr>
                <a:schemeClr val="dk2"/>
              </a:buClr>
              <a:buSzPts val="1400"/>
              <a:buFont typeface="Atkinson Hyperlegible"/>
              <a:buChar char="●"/>
            </a:pPr>
            <a:r>
              <a:rPr lang="en" sz="11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dr. Branislava </a:t>
            </a:r>
            <a:r>
              <a:rPr lang="en" sz="1100" err="1">
                <a:solidFill>
                  <a:schemeClr val="dk1"/>
                </a:solidFill>
                <a:latin typeface="Atkinson Hyperlegible"/>
                <a:ea typeface="Atkinson Hyperlegible"/>
                <a:cs typeface="Segoe UI"/>
                <a:sym typeface="Atkinson Hyperlegible"/>
              </a:rPr>
              <a:t>Šandrih</a:t>
            </a:r>
            <a:r>
              <a:rPr lang="en" sz="1100">
                <a:solidFill>
                  <a:schemeClr val="dk1"/>
                </a:solidFill>
                <a:latin typeface="Atkinson Hyperlegible"/>
                <a:ea typeface="Atkinson Hyperlegible"/>
                <a:cs typeface="Segoe UI"/>
                <a:sym typeface="Atkinson Hyperlegible"/>
              </a:rPr>
              <a:t> Todorović</a:t>
            </a:r>
            <a:endParaRPr sz="110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</a:endParaRPr>
          </a:p>
          <a:p>
            <a:pPr marL="320040" indent="-271780">
              <a:lnSpc>
                <a:spcPct val="114999"/>
              </a:lnSpc>
              <a:buClr>
                <a:schemeClr val="dk2"/>
              </a:buClr>
              <a:buSzPts val="1400"/>
              <a:buFont typeface="Atkinson Hyperlegible"/>
              <a:buChar char="●"/>
            </a:pPr>
            <a:r>
              <a:rPr lang="en" sz="11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Grega </a:t>
            </a:r>
            <a:r>
              <a:rPr lang="en" sz="1100" err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Jerkič</a:t>
            </a:r>
            <a:r>
              <a:rPr lang="en" sz="11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 and In615ht</a:t>
            </a:r>
            <a:endParaRPr sz="110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</a:endParaRPr>
          </a:p>
        </p:txBody>
      </p:sp>
      <p:sp>
        <p:nvSpPr>
          <p:cNvPr id="9" name="Google Shape;836;p54">
            <a:extLst>
              <a:ext uri="{FF2B5EF4-FFF2-40B4-BE49-F238E27FC236}">
                <a16:creationId xmlns:a16="http://schemas.microsoft.com/office/drawing/2014/main" id="{DC3E6216-9D4E-2FE6-4ADD-BF9E14E0EC5B}"/>
              </a:ext>
            </a:extLst>
          </p:cNvPr>
          <p:cNvSpPr txBox="1"/>
          <p:nvPr/>
        </p:nvSpPr>
        <p:spPr>
          <a:xfrm>
            <a:off x="6628000" y="4792086"/>
            <a:ext cx="2428277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300"/>
              </a:spcBef>
            </a:pPr>
            <a:r>
              <a:rPr lang="en" sz="6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CC:</a:t>
            </a:r>
            <a:r>
              <a:rPr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This presentation template was created by </a:t>
            </a:r>
            <a:r>
              <a:rPr lang="en" sz="600" b="1" err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Slidesgo</a:t>
            </a:r>
            <a:r>
              <a:rPr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, and includes icons by </a:t>
            </a:r>
            <a:r>
              <a:rPr lang="en" sz="600" b="1" err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Flaticon</a:t>
            </a:r>
            <a:r>
              <a:rPr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 and infographics &amp; images by </a:t>
            </a:r>
            <a:r>
              <a:rPr lang="en" sz="600" b="1" err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Freepik</a:t>
            </a:r>
            <a:endParaRPr lang="en" sz="600" b="1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</a:endParaRPr>
          </a:p>
        </p:txBody>
      </p:sp>
    </p:spTree>
    <p:extLst>
      <p:ext uri="{BB962C8B-B14F-4D97-AF65-F5344CB8AC3E}">
        <p14:creationId xmlns:p14="http://schemas.microsoft.com/office/powerpoint/2010/main" val="38776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"/>
              <a:t>Presentation overview</a:t>
            </a:r>
            <a:endParaRPr lang="en-US"/>
          </a:p>
        </p:txBody>
      </p:sp>
      <p:graphicFrame>
        <p:nvGraphicFramePr>
          <p:cNvPr id="185" name="Google Shape;185;p31"/>
          <p:cNvGraphicFramePr/>
          <p:nvPr>
            <p:extLst>
              <p:ext uri="{D42A27DB-BD31-4B8C-83A1-F6EECF244321}">
                <p14:modId xmlns:p14="http://schemas.microsoft.com/office/powerpoint/2010/main" val="2320691903"/>
              </p:ext>
            </p:extLst>
          </p:nvPr>
        </p:nvGraphicFramePr>
        <p:xfrm>
          <a:off x="688550" y="1174406"/>
          <a:ext cx="7919400" cy="2481806"/>
        </p:xfrm>
        <a:graphic>
          <a:graphicData uri="http://schemas.openxmlformats.org/drawingml/2006/table">
            <a:tbl>
              <a:tblPr>
                <a:noFill/>
                <a:tableStyleId>{66D5AD68-E3B2-4311-B046-911A13E2DF9B}</a:tableStyleId>
              </a:tblPr>
              <a:tblGrid>
                <a:gridCol w="201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Epilogue"/>
                          <a:ea typeface="Epilogue"/>
                          <a:cs typeface="Epilogue"/>
                        </a:rPr>
                        <a:t>Problem Description</a:t>
                      </a:r>
                      <a:endParaRPr sz="1200" b="1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tkinson Hyperlegible"/>
                        </a:rPr>
                        <a:t>Question-Answering system for the NLB Group.</a:t>
                      </a:r>
                      <a:endParaRPr>
                        <a:sym typeface="Atkinson Hyperlegibl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Epilogue"/>
                          <a:ea typeface="Epilogue"/>
                          <a:cs typeface="Epilogue"/>
                        </a:rPr>
                        <a:t>Proposed Solution</a:t>
                      </a:r>
                      <a:endParaRPr lang="en" sz="1200" b="1">
                        <a:solidFill>
                          <a:schemeClr val="dk1"/>
                        </a:solidFill>
                        <a:uFill>
                          <a:noFill/>
                        </a:u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tkinson Hyperlegible"/>
                        </a:rPr>
                        <a:t>Test various implementations of a QA LLM.</a:t>
                      </a:r>
                      <a:endParaRPr lang="en" sz="1200">
                        <a:solidFill>
                          <a:schemeClr val="dk1"/>
                        </a:solidFill>
                        <a:latin typeface="Atkinson Hyperlegible"/>
                        <a:sym typeface="Atkinson Hyperlegibl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Epilogue"/>
                          <a:ea typeface="Epilogue"/>
                          <a:cs typeface="Epilogue"/>
                        </a:rPr>
                        <a:t>Experimentation</a:t>
                      </a:r>
                      <a:endParaRPr lang="en" sz="1200" b="1">
                        <a:solidFill>
                          <a:schemeClr val="dk1"/>
                        </a:solidFill>
                        <a:uFill>
                          <a:noFill/>
                        </a:u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tkinson Hyperlegible"/>
                          <a:ea typeface="Atkinson Hyperlegible"/>
                          <a:cs typeface="Atkinson Hyperlegible"/>
                        </a:rPr>
                        <a:t>Model selection and fine-tuning methods. </a:t>
                      </a:r>
                      <a:endParaRPr sz="1200">
                        <a:solidFill>
                          <a:schemeClr val="dk1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7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Epilogue"/>
                        </a:rPr>
                        <a:t>Presentation of Results</a:t>
                      </a:r>
                      <a:endParaRPr lang="en" sz="1200" b="1">
                        <a:solidFill>
                          <a:schemeClr val="dk1"/>
                        </a:solidFill>
                        <a:uFill>
                          <a:noFill/>
                        </a:uFill>
                        <a:latin typeface="Epilogue"/>
                        <a:sym typeface="Epilogu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tkinson Hyperlegible"/>
                          <a:ea typeface="Atkinson Hyperlegible"/>
                          <a:cs typeface="Atkinson Hyperlegible"/>
                        </a:rPr>
                        <a:t>Metric scores for models and pipelines.</a:t>
                      </a:r>
                      <a:endParaRPr lang="en" sz="1200">
                        <a:solidFill>
                          <a:schemeClr val="dk1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250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Epilogue"/>
                        </a:rPr>
                        <a:t>Discussion</a:t>
                      </a:r>
                      <a:endParaRPr>
                        <a:sym typeface="Epilogu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tkinson Hyperlegible"/>
                        </a:rPr>
                        <a:t>Usability and possible improvements.</a:t>
                      </a:r>
                      <a:endParaRPr>
                        <a:sym typeface="Atkinson Hyperlegibl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</a:rPr>
                        <a:t>Questions </a:t>
                      </a:r>
                      <a:endParaRPr lang="en" sz="1200" b="1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tkinson Hyperlegible"/>
                          <a:ea typeface="Atkinson Hyperlegible"/>
                          <a:cs typeface="Atkinson Hyperlegible"/>
                        </a:rPr>
                        <a:t>For any additional information, the project repository is available 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tkinson Hyperlegible"/>
                          <a:ea typeface="Atkinson Hyperlegible"/>
                          <a:cs typeface="Atkinson Hyperlegible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here.</a:t>
                      </a:r>
                      <a:endParaRPr lang="en-US" sz="1200">
                        <a:solidFill>
                          <a:schemeClr val="dk1"/>
                        </a:solidFill>
                        <a:latin typeface="Atkinson Hyperlegible"/>
                        <a:ea typeface="Atkinson Hyperlegible"/>
                        <a:cs typeface="Atkinson Hyperlegibl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9" name="Google Shape;189;p31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1303199" y="1991918"/>
            <a:ext cx="68547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1100"/>
            </a:pPr>
            <a:r>
              <a:rPr lang="en" sz="4800"/>
              <a:t>Problem Description</a:t>
            </a:r>
            <a:endParaRPr lang="en-US" sz="4800"/>
          </a:p>
        </p:txBody>
      </p:sp>
      <p:sp>
        <p:nvSpPr>
          <p:cNvPr id="195" name="Google Shape;195;p32"/>
          <p:cNvSpPr txBox="1">
            <a:spLocks noGrp="1"/>
          </p:cNvSpPr>
          <p:nvPr>
            <p:ph type="subTitle" idx="1"/>
          </p:nvPr>
        </p:nvSpPr>
        <p:spPr>
          <a:xfrm>
            <a:off x="648066" y="2814124"/>
            <a:ext cx="7509834" cy="11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en" sz="2000" b="1"/>
              <a:t>Extract from the Data Science Project Competition Website</a:t>
            </a:r>
          </a:p>
          <a:p>
            <a:pPr marL="0" indent="0">
              <a:lnSpc>
                <a:spcPct val="114999"/>
              </a:lnSpc>
            </a:pPr>
            <a:r>
              <a:rPr lang="en" sz="1200">
                <a:solidFill>
                  <a:srgbClr val="444444"/>
                </a:solidFill>
              </a:rPr>
              <a:t> In56ight, in collaboration with the NLB banking group, is exploring the idea of developing a chatbot that would be trained on data from annual reports and would be capable of answering different questions regarding the banking group performance.</a:t>
            </a:r>
            <a:endParaRPr lang="en" sz="1200"/>
          </a:p>
        </p:txBody>
      </p:sp>
      <p:cxnSp>
        <p:nvCxnSpPr>
          <p:cNvPr id="196" name="Google Shape;196;p32"/>
          <p:cNvCxnSpPr/>
          <p:nvPr/>
        </p:nvCxnSpPr>
        <p:spPr>
          <a:xfrm>
            <a:off x="-17825" y="1534838"/>
            <a:ext cx="9193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2"/>
          <p:cNvCxnSpPr/>
          <p:nvPr/>
        </p:nvCxnSpPr>
        <p:spPr>
          <a:xfrm rot="10800000">
            <a:off x="8713341" y="-15731"/>
            <a:ext cx="0" cy="517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32"/>
          <p:cNvSpPr txBox="1">
            <a:spLocks noGrp="1"/>
          </p:cNvSpPr>
          <p:nvPr>
            <p:ph type="subTitle" idx="2"/>
          </p:nvPr>
        </p:nvSpPr>
        <p:spPr>
          <a:xfrm>
            <a:off x="746750" y="4781782"/>
            <a:ext cx="1386600" cy="1635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Year 2023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/>
              <a:t>Proposed</a:t>
            </a:r>
            <a:r>
              <a:rPr lang="en"/>
              <a:t> </a:t>
            </a:r>
            <a:r>
              <a:rPr lang="en" b="1"/>
              <a:t>Solution</a:t>
            </a:r>
            <a:endParaRPr b="1"/>
          </a:p>
        </p:txBody>
      </p:sp>
      <p:sp>
        <p:nvSpPr>
          <p:cNvPr id="205" name="Google Shape;205;p33"/>
          <p:cNvSpPr txBox="1"/>
          <p:nvPr/>
        </p:nvSpPr>
        <p:spPr>
          <a:xfrm>
            <a:off x="782300" y="1147500"/>
            <a:ext cx="24432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700" b="1" dirty="0">
                <a:solidFill>
                  <a:schemeClr val="dk1"/>
                </a:solidFill>
                <a:latin typeface="Epilogue"/>
              </a:rPr>
              <a:t>Question Answering</a:t>
            </a:r>
          </a:p>
          <a:p>
            <a:pPr algn="ctr"/>
            <a:r>
              <a:rPr lang="en" sz="1700" b="1" dirty="0">
                <a:solidFill>
                  <a:schemeClr val="dk1"/>
                </a:solidFill>
                <a:latin typeface="Epilogue"/>
              </a:rPr>
              <a:t>Dataset</a:t>
            </a:r>
          </a:p>
        </p:txBody>
      </p:sp>
      <p:sp>
        <p:nvSpPr>
          <p:cNvPr id="206" name="Google Shape;206;p33"/>
          <p:cNvSpPr txBox="1"/>
          <p:nvPr/>
        </p:nvSpPr>
        <p:spPr>
          <a:xfrm>
            <a:off x="782300" y="1675350"/>
            <a:ext cx="24432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en">
                <a:solidFill>
                  <a:schemeClr val="dk1"/>
                </a:solidFill>
                <a:latin typeface="Atkinson Hyperlegible"/>
              </a:rPr>
              <a:t>Generation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782300" y="2321339"/>
            <a:ext cx="24432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en" dirty="0">
                <a:solidFill>
                  <a:schemeClr val="dk1"/>
                </a:solidFill>
                <a:latin typeface="Atkinson Hyperlegible"/>
              </a:rPr>
              <a:t>Filtering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782300" y="2967331"/>
            <a:ext cx="24432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 err="1">
                <a:solidFill>
                  <a:schemeClr val="dk1"/>
                </a:solidFill>
                <a:ea typeface="Atkinson Hyperlegible"/>
              </a:rPr>
              <a:t>SQuAD</a:t>
            </a:r>
            <a:r>
              <a:rPr lang="en" dirty="0">
                <a:solidFill>
                  <a:schemeClr val="dk1"/>
                </a:solidFill>
                <a:ea typeface="Atkinson Hyperlegible"/>
              </a:rPr>
              <a:t> Formatting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3409925" y="1147500"/>
            <a:ext cx="24432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700" b="1">
                <a:solidFill>
                  <a:schemeClr val="dk1"/>
                </a:solidFill>
                <a:latin typeface="Epilogue"/>
              </a:rPr>
              <a:t>Context Retrieval</a:t>
            </a:r>
          </a:p>
        </p:txBody>
      </p:sp>
      <p:sp>
        <p:nvSpPr>
          <p:cNvPr id="210" name="Google Shape;210;p33"/>
          <p:cNvSpPr txBox="1"/>
          <p:nvPr/>
        </p:nvSpPr>
        <p:spPr>
          <a:xfrm>
            <a:off x="3409925" y="1675356"/>
            <a:ext cx="24432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tkinson Hyperlegible"/>
                <a:sym typeface="Atkinson Hyperlegible"/>
              </a:rPr>
              <a:t>DPR</a:t>
            </a:r>
            <a:endParaRPr lang="en-US"/>
          </a:p>
        </p:txBody>
      </p:sp>
      <p:sp>
        <p:nvSpPr>
          <p:cNvPr id="211" name="Google Shape;211;p33"/>
          <p:cNvSpPr txBox="1"/>
          <p:nvPr/>
        </p:nvSpPr>
        <p:spPr>
          <a:xfrm>
            <a:off x="3409832" y="2321352"/>
            <a:ext cx="24432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en">
                <a:solidFill>
                  <a:schemeClr val="dk1"/>
                </a:solidFill>
                <a:latin typeface="Atkinson Hyperlegible"/>
              </a:rPr>
              <a:t>Fine-tuning</a:t>
            </a:r>
          </a:p>
        </p:txBody>
      </p:sp>
      <p:sp>
        <p:nvSpPr>
          <p:cNvPr id="215" name="Google Shape;215;p33"/>
          <p:cNvSpPr txBox="1"/>
          <p:nvPr/>
        </p:nvSpPr>
        <p:spPr>
          <a:xfrm>
            <a:off x="6037550" y="1147500"/>
            <a:ext cx="24432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700" b="1">
                <a:solidFill>
                  <a:schemeClr val="dk1"/>
                </a:solidFill>
                <a:latin typeface="Epilogue"/>
                <a:sym typeface="Epilogue"/>
              </a:rPr>
              <a:t>Large Language Models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216" name="Google Shape;216;p33"/>
          <p:cNvSpPr txBox="1"/>
          <p:nvPr/>
        </p:nvSpPr>
        <p:spPr>
          <a:xfrm>
            <a:off x="6040928" y="1675356"/>
            <a:ext cx="24432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en">
                <a:solidFill>
                  <a:schemeClr val="dk1"/>
                </a:solidFill>
                <a:latin typeface="Atkinson Hyperlegible"/>
                <a:sym typeface="Atkinson Hyperlegible"/>
              </a:rPr>
              <a:t>Extractive vs. Generative</a:t>
            </a:r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217" name="Google Shape;217;p33"/>
          <p:cNvCxnSpPr>
            <a:cxnSpLocks/>
            <a:stCxn id="206" idx="2"/>
            <a:endCxn id="207" idx="0"/>
          </p:cNvCxnSpPr>
          <p:nvPr/>
        </p:nvCxnSpPr>
        <p:spPr>
          <a:xfrm>
            <a:off x="2003900" y="2116350"/>
            <a:ext cx="0" cy="20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33"/>
          <p:cNvCxnSpPr>
            <a:stCxn id="207" idx="2"/>
            <a:endCxn id="208" idx="0"/>
          </p:cNvCxnSpPr>
          <p:nvPr/>
        </p:nvCxnSpPr>
        <p:spPr>
          <a:xfrm>
            <a:off x="2003900" y="2762339"/>
            <a:ext cx="0" cy="20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33"/>
          <p:cNvCxnSpPr>
            <a:stCxn id="210" idx="2"/>
            <a:endCxn id="211" idx="0"/>
          </p:cNvCxnSpPr>
          <p:nvPr/>
        </p:nvCxnSpPr>
        <p:spPr>
          <a:xfrm>
            <a:off x="4631525" y="2116356"/>
            <a:ext cx="0" cy="20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33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Google Shape;211;p33">
            <a:extLst>
              <a:ext uri="{FF2B5EF4-FFF2-40B4-BE49-F238E27FC236}">
                <a16:creationId xmlns:a16="http://schemas.microsoft.com/office/drawing/2014/main" id="{CD90CF2F-29CF-3934-B166-6B94B0DBC18E}"/>
              </a:ext>
            </a:extLst>
          </p:cNvPr>
          <p:cNvSpPr txBox="1"/>
          <p:nvPr/>
        </p:nvSpPr>
        <p:spPr>
          <a:xfrm>
            <a:off x="6040928" y="2300443"/>
            <a:ext cx="24432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sym typeface="Atkinson Hyperlegible"/>
              </a:rPr>
              <a:t>Variant</a:t>
            </a:r>
            <a:r>
              <a:rPr lang="en" dirty="0">
                <a:solidFill>
                  <a:schemeClr val="dk1"/>
                </a:solidFill>
                <a:sym typeface="Atkinson Hyperlegible"/>
              </a:rPr>
              <a:t> Selection</a:t>
            </a:r>
          </a:p>
        </p:txBody>
      </p:sp>
      <p:cxnSp>
        <p:nvCxnSpPr>
          <p:cNvPr id="3" name="Google Shape;219;p33">
            <a:extLst>
              <a:ext uri="{FF2B5EF4-FFF2-40B4-BE49-F238E27FC236}">
                <a16:creationId xmlns:a16="http://schemas.microsoft.com/office/drawing/2014/main" id="{ACD4A30D-3484-7518-A6A3-CA44E87A6178}"/>
              </a:ext>
            </a:extLst>
          </p:cNvPr>
          <p:cNvCxnSpPr>
            <a:cxnSpLocks/>
          </p:cNvCxnSpPr>
          <p:nvPr/>
        </p:nvCxnSpPr>
        <p:spPr>
          <a:xfrm>
            <a:off x="7264078" y="2095447"/>
            <a:ext cx="0" cy="20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208;p33">
            <a:extLst>
              <a:ext uri="{FF2B5EF4-FFF2-40B4-BE49-F238E27FC236}">
                <a16:creationId xmlns:a16="http://schemas.microsoft.com/office/drawing/2014/main" id="{1E785879-1D1A-7DB6-C65E-581BF899FC60}"/>
              </a:ext>
            </a:extLst>
          </p:cNvPr>
          <p:cNvSpPr txBox="1"/>
          <p:nvPr/>
        </p:nvSpPr>
        <p:spPr>
          <a:xfrm>
            <a:off x="782299" y="3607964"/>
            <a:ext cx="24432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ea typeface="Atkinson Hyperlegible"/>
              </a:rPr>
              <a:t>Expert Data</a:t>
            </a:r>
          </a:p>
        </p:txBody>
      </p:sp>
      <p:sp>
        <p:nvSpPr>
          <p:cNvPr id="5" name="Google Shape;211;p33">
            <a:extLst>
              <a:ext uri="{FF2B5EF4-FFF2-40B4-BE49-F238E27FC236}">
                <a16:creationId xmlns:a16="http://schemas.microsoft.com/office/drawing/2014/main" id="{D90CC53A-F83F-5687-24DB-11EB267D2B98}"/>
              </a:ext>
            </a:extLst>
          </p:cNvPr>
          <p:cNvSpPr txBox="1"/>
          <p:nvPr/>
        </p:nvSpPr>
        <p:spPr>
          <a:xfrm>
            <a:off x="6040928" y="2947683"/>
            <a:ext cx="24432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tkinson Hyperlegible"/>
                <a:sym typeface="Atkinson Hyperlegible"/>
              </a:rPr>
              <a:t>Fine-tuning</a:t>
            </a:r>
            <a:endParaRPr lang="en" err="1">
              <a:solidFill>
                <a:schemeClr val="dk1"/>
              </a:solidFill>
              <a:latin typeface="Atkinson Hyperlegible"/>
            </a:endParaRPr>
          </a:p>
        </p:txBody>
      </p:sp>
      <p:cxnSp>
        <p:nvCxnSpPr>
          <p:cNvPr id="6" name="Google Shape;219;p33">
            <a:extLst>
              <a:ext uri="{FF2B5EF4-FFF2-40B4-BE49-F238E27FC236}">
                <a16:creationId xmlns:a16="http://schemas.microsoft.com/office/drawing/2014/main" id="{DB51DC37-066B-87B7-E995-916C64774FA2}"/>
              </a:ext>
            </a:extLst>
          </p:cNvPr>
          <p:cNvCxnSpPr>
            <a:cxnSpLocks/>
          </p:cNvCxnSpPr>
          <p:nvPr/>
        </p:nvCxnSpPr>
        <p:spPr>
          <a:xfrm>
            <a:off x="7264078" y="2742687"/>
            <a:ext cx="0" cy="20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9;p33">
            <a:extLst>
              <a:ext uri="{FF2B5EF4-FFF2-40B4-BE49-F238E27FC236}">
                <a16:creationId xmlns:a16="http://schemas.microsoft.com/office/drawing/2014/main" id="{A540A4B1-628B-A98E-C91A-53A2C07929DD}"/>
              </a:ext>
            </a:extLst>
          </p:cNvPr>
          <p:cNvCxnSpPr>
            <a:cxnSpLocks/>
          </p:cNvCxnSpPr>
          <p:nvPr/>
        </p:nvCxnSpPr>
        <p:spPr>
          <a:xfrm>
            <a:off x="2003523" y="3403699"/>
            <a:ext cx="0" cy="20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3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Experimentation</a:t>
            </a:r>
            <a:endParaRPr lang="en-US"/>
          </a:p>
        </p:txBody>
      </p:sp>
      <p:sp>
        <p:nvSpPr>
          <p:cNvPr id="553" name="Google Shape;553;p43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54" name="Google Shape;554;p43"/>
          <p:cNvSpPr txBox="1"/>
          <p:nvPr/>
        </p:nvSpPr>
        <p:spPr>
          <a:xfrm>
            <a:off x="3650850" y="2303759"/>
            <a:ext cx="1842300" cy="364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Pipeline</a:t>
            </a:r>
            <a:endParaRPr sz="1700" b="1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555" name="Google Shape;555;p43"/>
          <p:cNvSpPr txBox="1"/>
          <p:nvPr/>
        </p:nvSpPr>
        <p:spPr>
          <a:xfrm>
            <a:off x="711650" y="3657331"/>
            <a:ext cx="18423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" marR="0" lvl="0" indent="-18034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tkinson Hyperlegible"/>
              <a:buChar char="●"/>
            </a:pPr>
            <a:r>
              <a:rPr lang="en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2020</a:t>
            </a:r>
            <a:endParaRPr lang="en-US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</a:endParaRPr>
          </a:p>
          <a:p>
            <a:pPr marL="137160" lvl="0" indent="-18034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tkinson Hyperlegible"/>
              <a:buChar char="●"/>
            </a:pPr>
            <a:r>
              <a:rPr lang="en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2022</a:t>
            </a:r>
            <a:endParaRPr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</a:endParaRPr>
          </a:p>
          <a:p>
            <a:pPr marL="137160" lvl="0" indent="-18034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tkinson Hyperlegible"/>
              <a:buChar char="●"/>
            </a:pPr>
            <a:r>
              <a:rPr lang="en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Combination</a:t>
            </a:r>
            <a:endParaRPr lang="en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</a:endParaRPr>
          </a:p>
          <a:p>
            <a:pPr marL="137160" indent="-180340">
              <a:lnSpc>
                <a:spcPct val="114999"/>
              </a:lnSpc>
              <a:buClr>
                <a:schemeClr val="dk2"/>
              </a:buClr>
              <a:buSzPts val="1400"/>
              <a:buFont typeface="Atkinson Hyperlegible"/>
              <a:buChar char="●"/>
            </a:pPr>
            <a:r>
              <a:rPr lang="en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</a:rPr>
              <a:t>Expert</a:t>
            </a:r>
          </a:p>
        </p:txBody>
      </p:sp>
      <p:sp>
        <p:nvSpPr>
          <p:cNvPr id="556" name="Google Shape;556;p43"/>
          <p:cNvSpPr txBox="1"/>
          <p:nvPr/>
        </p:nvSpPr>
        <p:spPr>
          <a:xfrm>
            <a:off x="711800" y="3232529"/>
            <a:ext cx="1842300" cy="364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Epilogue"/>
                <a:sym typeface="Epilogue"/>
              </a:rPr>
              <a:t>Datasets</a:t>
            </a:r>
            <a:endParaRPr lang="en-US"/>
          </a:p>
        </p:txBody>
      </p:sp>
      <p:sp>
        <p:nvSpPr>
          <p:cNvPr id="557" name="Google Shape;557;p43"/>
          <p:cNvSpPr txBox="1"/>
          <p:nvPr/>
        </p:nvSpPr>
        <p:spPr>
          <a:xfrm>
            <a:off x="2671175" y="4191562"/>
            <a:ext cx="18423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" lvl="0" indent="-18034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tkinson Hyperlegible"/>
              <a:buChar char="●"/>
            </a:pPr>
            <a:r>
              <a:rPr lang="en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Fine-tuning</a:t>
            </a:r>
            <a:endParaRPr lang="en-US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</a:endParaRPr>
          </a:p>
          <a:p>
            <a:pPr marL="137160" indent="-180340">
              <a:lnSpc>
                <a:spcPct val="114999"/>
              </a:lnSpc>
              <a:buClr>
                <a:schemeClr val="dk2"/>
              </a:buClr>
              <a:buSzPts val="1400"/>
              <a:buFont typeface="Atkinson Hyperlegible"/>
              <a:buChar char="●"/>
            </a:pPr>
            <a:r>
              <a:rPr lang="en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Full train sets</a:t>
            </a:r>
            <a:endParaRPr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</a:endParaRPr>
          </a:p>
          <a:p>
            <a:pPr marL="137160" indent="-180340">
              <a:lnSpc>
                <a:spcPct val="115000"/>
              </a:lnSpc>
              <a:buClr>
                <a:schemeClr val="dk2"/>
              </a:buClr>
              <a:buSzPts val="1400"/>
              <a:buFont typeface="Atkinson Hyperlegible"/>
              <a:buChar char="●"/>
            </a:pPr>
            <a:r>
              <a:rPr lang="en">
                <a:solidFill>
                  <a:schemeClr val="dk1"/>
                </a:solidFill>
                <a:latin typeface="Atkinson Hyperlegible"/>
                <a:sym typeface="Atkinson Hyperlegible"/>
              </a:rPr>
              <a:t>Half train sets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8" name="Google Shape;558;p43"/>
          <p:cNvSpPr txBox="1"/>
          <p:nvPr/>
        </p:nvSpPr>
        <p:spPr>
          <a:xfrm>
            <a:off x="2671175" y="3773707"/>
            <a:ext cx="1842300" cy="364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Epilogue"/>
                <a:sym typeface="Epilogue"/>
              </a:rPr>
              <a:t>Model</a:t>
            </a:r>
            <a:endParaRPr lang="en-US"/>
          </a:p>
        </p:txBody>
      </p:sp>
      <p:sp>
        <p:nvSpPr>
          <p:cNvPr id="559" name="Google Shape;559;p43"/>
          <p:cNvSpPr txBox="1"/>
          <p:nvPr/>
        </p:nvSpPr>
        <p:spPr>
          <a:xfrm>
            <a:off x="4630550" y="4199843"/>
            <a:ext cx="18423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" lvl="0" indent="-18034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tkinson Hyperlegible"/>
              <a:buChar char="●"/>
            </a:pPr>
            <a:r>
              <a:rPr lang="en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Fine-tunning</a:t>
            </a:r>
            <a:endParaRPr lang="en-US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</a:endParaRPr>
          </a:p>
          <a:p>
            <a:pPr marL="137160" indent="-180340">
              <a:lnSpc>
                <a:spcPct val="115000"/>
              </a:lnSpc>
              <a:buClr>
                <a:schemeClr val="dk2"/>
              </a:buClr>
              <a:buSzPts val="1400"/>
              <a:buFont typeface="Atkinson Hyperlegible"/>
              <a:buChar char="●"/>
            </a:pPr>
            <a:r>
              <a:rPr lang="en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</a:rPr>
              <a:t>Or not?</a:t>
            </a:r>
            <a:endParaRPr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</a:endParaRPr>
          </a:p>
        </p:txBody>
      </p:sp>
      <p:sp>
        <p:nvSpPr>
          <p:cNvPr id="560" name="Google Shape;560;p43"/>
          <p:cNvSpPr txBox="1"/>
          <p:nvPr/>
        </p:nvSpPr>
        <p:spPr>
          <a:xfrm>
            <a:off x="4630550" y="3773707"/>
            <a:ext cx="1842300" cy="364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7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DPR</a:t>
            </a:r>
            <a:endParaRPr lang="en" sz="1700" b="1">
              <a:solidFill>
                <a:schemeClr val="dk1"/>
              </a:solidFill>
              <a:latin typeface="Epilogue"/>
              <a:ea typeface="Epilogue"/>
              <a:cs typeface="Epilogue"/>
            </a:endParaRPr>
          </a:p>
        </p:txBody>
      </p:sp>
      <p:sp>
        <p:nvSpPr>
          <p:cNvPr id="561" name="Google Shape;561;p43"/>
          <p:cNvSpPr txBox="1"/>
          <p:nvPr/>
        </p:nvSpPr>
        <p:spPr>
          <a:xfrm>
            <a:off x="6589900" y="3665614"/>
            <a:ext cx="18423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" lvl="0" indent="-18034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tkinson Hyperlegible"/>
              <a:buChar char="●"/>
            </a:pPr>
            <a:r>
              <a:rPr lang="en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Combinations</a:t>
            </a:r>
            <a:endParaRPr lang="en-US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</a:endParaRPr>
          </a:p>
        </p:txBody>
      </p:sp>
      <p:sp>
        <p:nvSpPr>
          <p:cNvPr id="562" name="Google Shape;562;p43"/>
          <p:cNvSpPr txBox="1"/>
          <p:nvPr/>
        </p:nvSpPr>
        <p:spPr>
          <a:xfrm>
            <a:off x="6589900" y="3232529"/>
            <a:ext cx="1842300" cy="364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Epilogue"/>
                <a:sym typeface="Epilogue"/>
              </a:rPr>
              <a:t>Full</a:t>
            </a:r>
            <a:endParaRPr lang="en-US"/>
          </a:p>
        </p:txBody>
      </p:sp>
      <p:cxnSp>
        <p:nvCxnSpPr>
          <p:cNvPr id="563" name="Google Shape;563;p43"/>
          <p:cNvCxnSpPr>
            <a:cxnSpLocks/>
          </p:cNvCxnSpPr>
          <p:nvPr/>
        </p:nvCxnSpPr>
        <p:spPr>
          <a:xfrm flipH="1">
            <a:off x="1632929" y="2793497"/>
            <a:ext cx="2653500" cy="4077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6" name="Google Shape;566;p43"/>
          <p:cNvCxnSpPr>
            <a:cxnSpLocks/>
          </p:cNvCxnSpPr>
          <p:nvPr/>
        </p:nvCxnSpPr>
        <p:spPr>
          <a:xfrm>
            <a:off x="3921695" y="2793497"/>
            <a:ext cx="3581152" cy="4077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8" name="Google Shape;568;p43"/>
          <p:cNvCxnSpPr>
            <a:cxnSpLocks/>
          </p:cNvCxnSpPr>
          <p:nvPr/>
        </p:nvCxnSpPr>
        <p:spPr>
          <a:xfrm flipH="1">
            <a:off x="3105208" y="2792498"/>
            <a:ext cx="969836" cy="979422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0" name="Google Shape;570;p43"/>
          <p:cNvCxnSpPr>
            <a:cxnSpLocks/>
          </p:cNvCxnSpPr>
          <p:nvPr/>
        </p:nvCxnSpPr>
        <p:spPr>
          <a:xfrm>
            <a:off x="5093805" y="2792499"/>
            <a:ext cx="907057" cy="97942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443B0574-9133-56D7-367C-D286FBE8C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310" y="1110426"/>
            <a:ext cx="4554097" cy="11048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8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/>
              <a:t>Results</a:t>
            </a:r>
            <a:r>
              <a:rPr lang="en"/>
              <a:t>: Metrics</a:t>
            </a:r>
          </a:p>
        </p:txBody>
      </p:sp>
      <p:sp>
        <p:nvSpPr>
          <p:cNvPr id="704" name="Google Shape;704;p48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705" name="Google Shape;705;p48"/>
          <p:cNvGraphicFramePr/>
          <p:nvPr>
            <p:extLst>
              <p:ext uri="{D42A27DB-BD31-4B8C-83A1-F6EECF244321}">
                <p14:modId xmlns:p14="http://schemas.microsoft.com/office/powerpoint/2010/main" val="1875847217"/>
              </p:ext>
            </p:extLst>
          </p:nvPr>
        </p:nvGraphicFramePr>
        <p:xfrm>
          <a:off x="2089762" y="1294481"/>
          <a:ext cx="4962742" cy="3306114"/>
        </p:xfrm>
        <a:graphic>
          <a:graphicData uri="http://schemas.openxmlformats.org/drawingml/2006/table">
            <a:tbl>
              <a:tblPr>
                <a:noFill/>
                <a:tableStyleId>{66D5AD68-E3B2-4311-B046-911A13E2DF9B}</a:tableStyleId>
              </a:tblPr>
              <a:tblGrid>
                <a:gridCol w="1449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506">
                  <a:extLst>
                    <a:ext uri="{9D8B030D-6E8A-4147-A177-3AD203B41FA5}">
                      <a16:colId xmlns:a16="http://schemas.microsoft.com/office/drawing/2014/main" val="1112756537"/>
                    </a:ext>
                  </a:extLst>
                </a:gridCol>
                <a:gridCol w="585506">
                  <a:extLst>
                    <a:ext uri="{9D8B030D-6E8A-4147-A177-3AD203B41FA5}">
                      <a16:colId xmlns:a16="http://schemas.microsoft.com/office/drawing/2014/main" val="4172673210"/>
                    </a:ext>
                  </a:extLst>
                </a:gridCol>
                <a:gridCol w="585506">
                  <a:extLst>
                    <a:ext uri="{9D8B030D-6E8A-4147-A177-3AD203B41FA5}">
                      <a16:colId xmlns:a16="http://schemas.microsoft.com/office/drawing/2014/main" val="2699689615"/>
                    </a:ext>
                  </a:extLst>
                </a:gridCol>
              </a:tblGrid>
              <a:tr h="347026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>
                    <a:lnL w="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dk1"/>
                          </a:solidFill>
                          <a:latin typeface="Epilogue"/>
                        </a:rPr>
                        <a:t>Bert</a:t>
                      </a:r>
                      <a:endParaRPr lang="en-US" sz="70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dk1"/>
                          </a:solidFill>
                          <a:latin typeface="Epilogue"/>
                        </a:rPr>
                        <a:t>Precision</a:t>
                      </a:r>
                      <a:endParaRPr sz="700">
                        <a:sym typeface="Epilogue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dk1"/>
                          </a:solidFill>
                          <a:latin typeface="Epilogue"/>
                        </a:rPr>
                        <a:t>Bert</a:t>
                      </a:r>
                      <a:endParaRPr lang="en-US" sz="70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dk1"/>
                          </a:solidFill>
                          <a:latin typeface="Epilogue"/>
                        </a:rPr>
                        <a:t>Recall</a:t>
                      </a:r>
                      <a:endParaRPr sz="700">
                        <a:sym typeface="Epilogue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dk1"/>
                          </a:solidFill>
                          <a:latin typeface="Epilogue"/>
                        </a:rPr>
                        <a:t>Bert.F1</a:t>
                      </a:r>
                      <a:endParaRPr sz="700">
                        <a:sym typeface="Epilogue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</a:rPr>
                        <a:t>Bleu</a:t>
                      </a:r>
                      <a:endParaRPr lang="en" sz="700" b="1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err="1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</a:rPr>
                        <a:t>SQuAD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</a:rPr>
                        <a:t>Exact</a:t>
                      </a:r>
                      <a:endParaRPr lang="en" sz="700" b="1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err="1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</a:rPr>
                        <a:t>SQuAD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</a:rPr>
                        <a:t>F1</a:t>
                      </a:r>
                      <a:endParaRPr lang="en" sz="700" b="1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02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err="1">
                          <a:solidFill>
                            <a:schemeClr val="dk1"/>
                          </a:solidFill>
                          <a:latin typeface="Atkinson Hyperlegible"/>
                        </a:rPr>
                        <a:t>Distilbert</a:t>
                      </a:r>
                      <a:endParaRPr lang="en" sz="1200" err="1">
                        <a:solidFill>
                          <a:schemeClr val="dk1"/>
                        </a:solidFill>
                        <a:latin typeface="Atkinson Hyperlegible"/>
                        <a:sym typeface="Atkinson Hyperlegible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86.98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86.94</a:t>
                      </a:r>
                      <a:endParaRPr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86.93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0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4.76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11.58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02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err="1">
                          <a:solidFill>
                            <a:schemeClr val="dk1"/>
                          </a:solidFill>
                          <a:latin typeface="Atkinson Hyperlegible"/>
                        </a:rPr>
                        <a:t>RoBERTa</a:t>
                      </a:r>
                      <a:endParaRPr err="1">
                        <a:sym typeface="Atkinson Hyperlegible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88.15</a:t>
                      </a:r>
                      <a:endParaRPr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87.33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87.63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4.61</a:t>
                      </a:r>
                      <a:endParaRPr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4.76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21.53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02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tkinson Hyperlegible"/>
                        </a:rPr>
                        <a:t>T5-Small</a:t>
                      </a:r>
                      <a:endParaRPr>
                        <a:sym typeface="Atkinson Hyperlegible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88.78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87.44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88.04</a:t>
                      </a:r>
                      <a:endParaRPr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13.48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/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/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02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tkinson Hyperlegible"/>
                        </a:rPr>
                        <a:t>T5-Base</a:t>
                      </a:r>
                      <a:endParaRPr>
                        <a:sym typeface="Atkinson Hyperlegible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86.11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88.20</a:t>
                      </a:r>
                      <a:endParaRPr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87.06</a:t>
                      </a:r>
                      <a:endParaRPr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24.60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/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/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9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>
                        <a:solidFill>
                          <a:schemeClr val="dk1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02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err="1">
                          <a:solidFill>
                            <a:schemeClr val="dk1"/>
                          </a:solidFill>
                          <a:latin typeface="Atkinson Hyperlegible"/>
                          <a:ea typeface="Atkinson Hyperlegible"/>
                          <a:cs typeface="Atkinson Hyperlegible"/>
                        </a:rPr>
                        <a:t>Distilbert</a:t>
                      </a:r>
                      <a:endParaRPr lang="en" sz="1200" err="1">
                        <a:solidFill>
                          <a:schemeClr val="dk1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87.41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87.19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87.25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0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4.76</a:t>
                      </a:r>
                      <a:endParaRPr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16.87</a:t>
                      </a:r>
                      <a:endParaRPr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364758"/>
                  </a:ext>
                </a:extLst>
              </a:tr>
              <a:tr h="34702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err="1">
                          <a:solidFill>
                            <a:schemeClr val="dk1"/>
                          </a:solidFill>
                          <a:latin typeface="Atkinson Hyperlegible"/>
                        </a:rPr>
                        <a:t>RoBERTa</a:t>
                      </a:r>
                      <a:endParaRPr lang="en-US" err="1">
                        <a:sym typeface="Atkinson Hyperlegible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88.78</a:t>
                      </a:r>
                      <a:endParaRPr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87.75</a:t>
                      </a:r>
                      <a:endParaRPr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88.21</a:t>
                      </a:r>
                      <a:endParaRPr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5.1</a:t>
                      </a:r>
                      <a:endParaRPr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14.29</a:t>
                      </a:r>
                      <a:endParaRPr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27.57</a:t>
                      </a:r>
                      <a:endParaRPr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054895"/>
                  </a:ext>
                </a:extLst>
              </a:tr>
              <a:tr h="34702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tkinson Hyperlegible"/>
                          <a:ea typeface="Atkinson Hyperlegible"/>
                          <a:cs typeface="Atkinson Hyperlegible"/>
                        </a:rPr>
                        <a:t>T5-Small</a:t>
                      </a:r>
                      <a:endParaRPr lang="en" sz="1200">
                        <a:solidFill>
                          <a:schemeClr val="dk1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86.92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85.23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86.03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0.88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/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/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544141"/>
                  </a:ext>
                </a:extLst>
              </a:tr>
              <a:tr h="34702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tkinson Hyperlegible"/>
                          <a:ea typeface="Atkinson Hyperlegible"/>
                          <a:cs typeface="Atkinson Hyperlegible"/>
                        </a:rPr>
                        <a:t>T5-Base</a:t>
                      </a:r>
                      <a:endParaRPr lang="en" sz="1200">
                        <a:solidFill>
                          <a:schemeClr val="dk1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85.45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87.42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86.38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18.75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/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/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03444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2C95F21-1C2E-8282-07CD-8EA86407C4B6}"/>
              </a:ext>
            </a:extLst>
          </p:cNvPr>
          <p:cNvSpPr txBox="1"/>
          <p:nvPr/>
        </p:nvSpPr>
        <p:spPr>
          <a:xfrm rot="16200000">
            <a:off x="627337" y="1686659"/>
            <a:ext cx="256478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>
                <a:latin typeface="Epilogue"/>
              </a:rPr>
              <a:t>DPR not fine-tunned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A73389-6355-FB48-723A-EAC47278EFB6}"/>
              </a:ext>
            </a:extLst>
          </p:cNvPr>
          <p:cNvSpPr txBox="1"/>
          <p:nvPr/>
        </p:nvSpPr>
        <p:spPr>
          <a:xfrm rot="16200000">
            <a:off x="538127" y="3004407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>
                <a:latin typeface="Epilogue"/>
              </a:rPr>
              <a:t>DPR fine-tuned</a:t>
            </a:r>
          </a:p>
        </p:txBody>
      </p:sp>
      <p:sp>
        <p:nvSpPr>
          <p:cNvPr id="5" name="Google Shape;647;p45">
            <a:extLst>
              <a:ext uri="{FF2B5EF4-FFF2-40B4-BE49-F238E27FC236}">
                <a16:creationId xmlns:a16="http://schemas.microsoft.com/office/drawing/2014/main" id="{EE9FDFCD-3417-58AE-D7A2-81DDE281022A}"/>
              </a:ext>
            </a:extLst>
          </p:cNvPr>
          <p:cNvSpPr txBox="1"/>
          <p:nvPr/>
        </p:nvSpPr>
        <p:spPr>
          <a:xfrm>
            <a:off x="605928" y="4619434"/>
            <a:ext cx="7931700" cy="22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50" b="1">
                <a:solidFill>
                  <a:schemeClr val="dk1"/>
                </a:solidFill>
                <a:latin typeface="Atkinson Hyperlegible"/>
                <a:sym typeface="Atkinson Hyperlegible"/>
              </a:rPr>
              <a:t>Extract from Table 4 of the report: </a:t>
            </a:r>
            <a:r>
              <a:rPr lang="en" sz="1050">
                <a:solidFill>
                  <a:schemeClr val="dk1"/>
                </a:solidFill>
                <a:latin typeface="Atkinson Hyperlegible"/>
                <a:sym typeface="Atkinson Hyperlegible"/>
              </a:rPr>
              <a:t>Pipeline performance using fine-tuned models (expert data only)</a:t>
            </a:r>
            <a:r>
              <a:rPr lang="en" sz="1050" b="1">
                <a:solidFill>
                  <a:schemeClr val="dk1"/>
                </a:solidFill>
                <a:latin typeface="Atkinson Hyperlegible"/>
                <a:sym typeface="Atkinson Hyperlegible"/>
              </a:rPr>
              <a:t> </a:t>
            </a:r>
            <a:endParaRPr lang="en" sz="1050">
              <a:solidFill>
                <a:schemeClr val="dk1"/>
              </a:solidFill>
              <a:latin typeface="Atkinson Hyperlegib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8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/>
              <a:t>Results</a:t>
            </a:r>
            <a:r>
              <a:rPr lang="en"/>
              <a:t>: Qualitative Analysis</a:t>
            </a:r>
            <a:endParaRPr lang="en-US"/>
          </a:p>
        </p:txBody>
      </p:sp>
      <p:sp>
        <p:nvSpPr>
          <p:cNvPr id="704" name="Google Shape;704;p48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705" name="Google Shape;705;p48"/>
          <p:cNvGraphicFramePr/>
          <p:nvPr>
            <p:extLst>
              <p:ext uri="{D42A27DB-BD31-4B8C-83A1-F6EECF244321}">
                <p14:modId xmlns:p14="http://schemas.microsoft.com/office/powerpoint/2010/main" val="2211374459"/>
              </p:ext>
            </p:extLst>
          </p:nvPr>
        </p:nvGraphicFramePr>
        <p:xfrm>
          <a:off x="2258458" y="1424141"/>
          <a:ext cx="4630452" cy="3043472"/>
        </p:xfrm>
        <a:graphic>
          <a:graphicData uri="http://schemas.openxmlformats.org/drawingml/2006/table">
            <a:tbl>
              <a:tblPr>
                <a:noFill/>
                <a:tableStyleId>{66D5AD68-E3B2-4311-B046-911A13E2DF9B}</a:tableStyleId>
              </a:tblPr>
              <a:tblGrid>
                <a:gridCol w="999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490">
                  <a:extLst>
                    <a:ext uri="{9D8B030D-6E8A-4147-A177-3AD203B41FA5}">
                      <a16:colId xmlns:a16="http://schemas.microsoft.com/office/drawing/2014/main" val="1611379508"/>
                    </a:ext>
                  </a:extLst>
                </a:gridCol>
                <a:gridCol w="403490">
                  <a:extLst>
                    <a:ext uri="{9D8B030D-6E8A-4147-A177-3AD203B41FA5}">
                      <a16:colId xmlns:a16="http://schemas.microsoft.com/office/drawing/2014/main" val="1112756537"/>
                    </a:ext>
                  </a:extLst>
                </a:gridCol>
                <a:gridCol w="403490">
                  <a:extLst>
                    <a:ext uri="{9D8B030D-6E8A-4147-A177-3AD203B41FA5}">
                      <a16:colId xmlns:a16="http://schemas.microsoft.com/office/drawing/2014/main" val="4172673210"/>
                    </a:ext>
                  </a:extLst>
                </a:gridCol>
                <a:gridCol w="403490">
                  <a:extLst>
                    <a:ext uri="{9D8B030D-6E8A-4147-A177-3AD203B41FA5}">
                      <a16:colId xmlns:a16="http://schemas.microsoft.com/office/drawing/2014/main" val="2699689615"/>
                    </a:ext>
                  </a:extLst>
                </a:gridCol>
                <a:gridCol w="403490">
                  <a:extLst>
                    <a:ext uri="{9D8B030D-6E8A-4147-A177-3AD203B41FA5}">
                      <a16:colId xmlns:a16="http://schemas.microsoft.com/office/drawing/2014/main" val="1263933855"/>
                    </a:ext>
                  </a:extLst>
                </a:gridCol>
                <a:gridCol w="403490">
                  <a:extLst>
                    <a:ext uri="{9D8B030D-6E8A-4147-A177-3AD203B41FA5}">
                      <a16:colId xmlns:a16="http://schemas.microsoft.com/office/drawing/2014/main" val="1445702732"/>
                    </a:ext>
                  </a:extLst>
                </a:gridCol>
              </a:tblGrid>
              <a:tr h="283392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>
                    <a:lnL w="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dk1"/>
                          </a:solidFill>
                          <a:latin typeface="Epilogue"/>
                        </a:rPr>
                        <a:t>Correctness</a:t>
                      </a:r>
                      <a:endParaRPr lang="en" sz="700" b="1">
                        <a:solidFill>
                          <a:schemeClr val="dk1"/>
                        </a:solidFill>
                        <a:latin typeface="Epilogue"/>
                        <a:sym typeface="Epilogue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" sz="700" b="1">
                        <a:solidFill>
                          <a:schemeClr val="dk1"/>
                        </a:solidFill>
                        <a:latin typeface="Epilogue"/>
                        <a:sym typeface="Epilogue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ym typeface="Epilogue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700" b="1">
                        <a:solidFill>
                          <a:schemeClr val="dk1"/>
                        </a:solidFill>
                        <a:latin typeface="Epilogue"/>
                        <a:sym typeface="Epilogu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</a:rPr>
                        <a:t>Sensibility</a:t>
                      </a:r>
                      <a:endParaRPr lang="en" sz="700" b="1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" sz="700" b="1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ym typeface="Epilogue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700" b="1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</a:rPr>
                        <a:t>"None"</a:t>
                      </a:r>
                      <a:endParaRPr lang="en" sz="700" b="1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392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dk1"/>
                          </a:solidFill>
                          <a:latin typeface="Epilogue"/>
                        </a:rPr>
                        <a:t>1</a:t>
                      </a:r>
                      <a:endParaRPr lang="en" sz="700" b="1">
                        <a:solidFill>
                          <a:schemeClr val="dk1"/>
                        </a:solidFill>
                        <a:latin typeface="Epilogue"/>
                        <a:sym typeface="Epilogue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dk1"/>
                          </a:solidFill>
                          <a:latin typeface="Epilogue"/>
                        </a:rPr>
                        <a:t>2</a:t>
                      </a:r>
                      <a:endParaRPr lang="en" sz="700" b="1">
                        <a:solidFill>
                          <a:schemeClr val="dk1"/>
                        </a:solidFill>
                        <a:latin typeface="Epilogue"/>
                        <a:sym typeface="Epilogue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dk1"/>
                          </a:solidFill>
                          <a:latin typeface="Epilogue"/>
                        </a:rPr>
                        <a:t>3</a:t>
                      </a:r>
                      <a:endParaRPr lang="en" sz="700" b="1">
                        <a:solidFill>
                          <a:schemeClr val="dk1"/>
                        </a:solidFill>
                        <a:latin typeface="Epilogue"/>
                        <a:sym typeface="Epilogue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dk1"/>
                          </a:solidFill>
                          <a:latin typeface="Epilogue"/>
                        </a:rPr>
                        <a:t>Avg[%]</a:t>
                      </a:r>
                      <a:endParaRPr lang="en" sz="700" b="1">
                        <a:solidFill>
                          <a:schemeClr val="dk1"/>
                        </a:solidFill>
                        <a:latin typeface="Epilogue"/>
                        <a:sym typeface="Epilogue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</a:rPr>
                        <a:t>1</a:t>
                      </a:r>
                      <a:endParaRPr lang="en" sz="700" b="1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</a:rPr>
                        <a:t>2</a:t>
                      </a:r>
                      <a:endParaRPr lang="en" sz="700" b="1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</a:rPr>
                        <a:t>3</a:t>
                      </a:r>
                      <a:endParaRPr lang="en" sz="700" b="1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</a:rPr>
                        <a:t>Avg[%]</a:t>
                      </a:r>
                      <a:endParaRPr lang="en" sz="700" b="1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700" b="1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738562"/>
                  </a:ext>
                </a:extLst>
              </a:tr>
              <a:tr h="28672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err="1">
                          <a:solidFill>
                            <a:schemeClr val="dk1"/>
                          </a:solidFill>
                          <a:latin typeface="Atkinson Hyperlegible"/>
                        </a:rPr>
                        <a:t>Distilbert</a:t>
                      </a:r>
                      <a:endParaRPr lang="en" sz="1200" err="1">
                        <a:solidFill>
                          <a:schemeClr val="dk1"/>
                        </a:solidFill>
                        <a:latin typeface="Atkinson Hyperlegible"/>
                        <a:sym typeface="Atkinson Hyperlegible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>
                          <a:latin typeface="Roboto Black"/>
                          <a:ea typeface="Roboto Black"/>
                          <a:cs typeface="Roboto Black"/>
                        </a:rPr>
                        <a:t>13</a:t>
                      </a:r>
                      <a:endParaRPr sz="1100" b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1</a:t>
                      </a:r>
                      <a:endParaRPr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7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57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7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5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9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70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0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72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err="1">
                          <a:solidFill>
                            <a:schemeClr val="dk1"/>
                          </a:solidFill>
                          <a:latin typeface="Atkinson Hyperlegible"/>
                        </a:rPr>
                        <a:t>RoBERTa</a:t>
                      </a:r>
                      <a:endParaRPr err="1">
                        <a:sym typeface="Atkinson Hyperlegible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>
                          <a:latin typeface="Roboto Black"/>
                          <a:ea typeface="Roboto Black"/>
                          <a:cs typeface="Roboto Black"/>
                        </a:rPr>
                        <a:t>13</a:t>
                      </a:r>
                      <a:endParaRPr sz="1100" b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1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7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57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7</a:t>
                      </a:r>
                      <a:endParaRPr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5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9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70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0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72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tkinson Hyperlegible"/>
                        </a:rPr>
                        <a:t>T5-Small</a:t>
                      </a:r>
                      <a:endParaRPr>
                        <a:sym typeface="Atkinson Hyperlegible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>
                          <a:latin typeface="Roboto Black"/>
                          <a:ea typeface="Roboto Black"/>
                          <a:cs typeface="Roboto Black"/>
                        </a:rPr>
                        <a:t>13</a:t>
                      </a:r>
                      <a:endParaRPr sz="1100" b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1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7</a:t>
                      </a:r>
                      <a:endParaRPr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57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7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6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8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68.3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0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72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tkinson Hyperlegible"/>
                        </a:rPr>
                        <a:t>T5-Base</a:t>
                      </a:r>
                      <a:endParaRPr>
                        <a:sym typeface="Atkinson Hyperlegible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>
                          <a:latin typeface="Roboto Black"/>
                          <a:ea typeface="Roboto Black"/>
                          <a:cs typeface="Roboto Black"/>
                        </a:rPr>
                        <a:t>13</a:t>
                      </a:r>
                      <a:endParaRPr sz="1100" b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1</a:t>
                      </a:r>
                      <a:endParaRPr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7</a:t>
                      </a:r>
                      <a:endParaRPr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57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7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5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9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70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0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33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>
                        <a:solidFill>
                          <a:schemeClr val="dk1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72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err="1">
                          <a:solidFill>
                            <a:schemeClr val="dk1"/>
                          </a:solidFill>
                          <a:latin typeface="Atkinson Hyperlegible"/>
                          <a:ea typeface="Atkinson Hyperlegible"/>
                          <a:cs typeface="Atkinson Hyperlegible"/>
                        </a:rPr>
                        <a:t>Distilbert</a:t>
                      </a:r>
                      <a:endParaRPr lang="en" sz="1200" err="1">
                        <a:solidFill>
                          <a:schemeClr val="dk1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>
                          <a:latin typeface="Roboto Black"/>
                          <a:ea typeface="Roboto Black"/>
                          <a:cs typeface="Roboto Black"/>
                        </a:rPr>
                        <a:t>17</a:t>
                      </a:r>
                      <a:endParaRPr sz="1100" b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3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1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41.3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8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6</a:t>
                      </a:r>
                      <a:endParaRPr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7</a:t>
                      </a:r>
                      <a:endParaRPr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65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0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364758"/>
                  </a:ext>
                </a:extLst>
              </a:tr>
              <a:tr h="28672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err="1">
                          <a:solidFill>
                            <a:schemeClr val="dk1"/>
                          </a:solidFill>
                          <a:latin typeface="Atkinson Hyperlegible"/>
                        </a:rPr>
                        <a:t>RoBERTa</a:t>
                      </a:r>
                      <a:endParaRPr lang="en-US" err="1">
                        <a:sym typeface="Atkinson Hyperlegible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>
                          <a:latin typeface="Roboto Black"/>
                          <a:ea typeface="Roboto Black"/>
                          <a:cs typeface="Roboto Black"/>
                        </a:rPr>
                        <a:t>18</a:t>
                      </a:r>
                      <a:endParaRPr b="0"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3</a:t>
                      </a:r>
                      <a:endParaRPr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0</a:t>
                      </a:r>
                      <a:endParaRPr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38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11</a:t>
                      </a:r>
                      <a:endParaRPr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4</a:t>
                      </a:r>
                      <a:endParaRPr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6</a:t>
                      </a:r>
                      <a:endParaRPr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58.7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0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054895"/>
                  </a:ext>
                </a:extLst>
              </a:tr>
              <a:tr h="28672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tkinson Hyperlegible"/>
                          <a:ea typeface="Atkinson Hyperlegible"/>
                          <a:cs typeface="Atkinson Hyperlegible"/>
                        </a:rPr>
                        <a:t>T5-Small</a:t>
                      </a:r>
                      <a:endParaRPr lang="en" sz="1200">
                        <a:solidFill>
                          <a:schemeClr val="dk1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>
                          <a:latin typeface="Roboto Black"/>
                          <a:ea typeface="Roboto Black"/>
                          <a:cs typeface="Roboto Black"/>
                        </a:rPr>
                        <a:t>16</a:t>
                      </a:r>
                      <a:endParaRPr sz="1100" b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5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0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41.3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12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3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6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57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7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544141"/>
                  </a:ext>
                </a:extLst>
              </a:tr>
              <a:tr h="28672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tkinson Hyperlegible"/>
                          <a:ea typeface="Atkinson Hyperlegible"/>
                          <a:cs typeface="Atkinson Hyperlegible"/>
                        </a:rPr>
                        <a:t>T5-Base</a:t>
                      </a:r>
                      <a:endParaRPr lang="en" sz="1200">
                        <a:solidFill>
                          <a:schemeClr val="dk1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>
                          <a:latin typeface="Roboto Black"/>
                          <a:ea typeface="Roboto Black"/>
                          <a:cs typeface="Roboto Black"/>
                        </a:rPr>
                        <a:t>17</a:t>
                      </a:r>
                      <a:endParaRPr sz="1100" b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3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1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41.3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14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1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6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54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0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03444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2C95F21-1C2E-8282-07CD-8EA86407C4B6}"/>
              </a:ext>
            </a:extLst>
          </p:cNvPr>
          <p:cNvSpPr txBox="1"/>
          <p:nvPr/>
        </p:nvSpPr>
        <p:spPr>
          <a:xfrm rot="16200000">
            <a:off x="850672" y="1486534"/>
            <a:ext cx="256478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>
                <a:latin typeface="Epilogue"/>
              </a:rPr>
              <a:t>2020/22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A73389-6355-FB48-723A-EAC47278EFB6}"/>
              </a:ext>
            </a:extLst>
          </p:cNvPr>
          <p:cNvSpPr txBox="1"/>
          <p:nvPr/>
        </p:nvSpPr>
        <p:spPr>
          <a:xfrm rot="16200000">
            <a:off x="756853" y="2656132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>
                <a:latin typeface="Epilogue"/>
              </a:rPr>
              <a:t>Expert</a:t>
            </a:r>
          </a:p>
        </p:txBody>
      </p:sp>
      <p:sp>
        <p:nvSpPr>
          <p:cNvPr id="5" name="Google Shape;647;p45">
            <a:extLst>
              <a:ext uri="{FF2B5EF4-FFF2-40B4-BE49-F238E27FC236}">
                <a16:creationId xmlns:a16="http://schemas.microsoft.com/office/drawing/2014/main" id="{EE9FDFCD-3417-58AE-D7A2-81DDE281022A}"/>
              </a:ext>
            </a:extLst>
          </p:cNvPr>
          <p:cNvSpPr txBox="1"/>
          <p:nvPr/>
        </p:nvSpPr>
        <p:spPr>
          <a:xfrm>
            <a:off x="564615" y="4521537"/>
            <a:ext cx="7931700" cy="22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50" b="1">
                <a:solidFill>
                  <a:schemeClr val="dk1"/>
                </a:solidFill>
                <a:latin typeface="Atkinson Hyperlegible"/>
                <a:sym typeface="Atkinson Hyperlegible"/>
              </a:rPr>
              <a:t>Table 5 of the report: </a:t>
            </a:r>
            <a:r>
              <a:rPr lang="en" sz="1050">
                <a:solidFill>
                  <a:schemeClr val="dk1"/>
                </a:solidFill>
                <a:latin typeface="Atkinson Hyperlegible"/>
                <a:sym typeface="Atkinson Hyperlegible"/>
              </a:rPr>
              <a:t>Qualitative analysis using defined metrics</a:t>
            </a:r>
            <a:endParaRPr lang="en" sz="1050">
              <a:solidFill>
                <a:schemeClr val="dk1"/>
              </a:solidFill>
              <a:latin typeface="Atkinson Hyperlegible"/>
            </a:endParaRPr>
          </a:p>
        </p:txBody>
      </p:sp>
    </p:spTree>
    <p:extLst>
      <p:ext uri="{BB962C8B-B14F-4D97-AF65-F5344CB8AC3E}">
        <p14:creationId xmlns:p14="http://schemas.microsoft.com/office/powerpoint/2010/main" val="14360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8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/>
              <a:t>Results</a:t>
            </a:r>
            <a:r>
              <a:rPr lang="en"/>
              <a:t>: Qualitative Analysis</a:t>
            </a:r>
            <a:endParaRPr lang="en-US"/>
          </a:p>
        </p:txBody>
      </p:sp>
      <p:sp>
        <p:nvSpPr>
          <p:cNvPr id="704" name="Google Shape;704;p48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68D54B-B129-7ABF-34A6-7975CB34EE51}"/>
              </a:ext>
            </a:extLst>
          </p:cNvPr>
          <p:cNvSpPr txBox="1"/>
          <p:nvPr/>
        </p:nvSpPr>
        <p:spPr>
          <a:xfrm>
            <a:off x="640633" y="1304310"/>
            <a:ext cx="7494023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Question</a:t>
            </a:r>
            <a:r>
              <a:rPr lang="en-US"/>
              <a:t>: How much did the bank reduce the use of paper in 2022 compared to the previous year?</a:t>
            </a:r>
          </a:p>
          <a:p>
            <a:r>
              <a:rPr lang="en-US" b="1"/>
              <a:t>Ground truth answer: </a:t>
            </a:r>
            <a:r>
              <a:rPr lang="en-US"/>
              <a:t>19%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C0F18-EEAA-4C13-79DE-2CD35EB33D0D}"/>
              </a:ext>
            </a:extLst>
          </p:cNvPr>
          <p:cNvSpPr txBox="1"/>
          <p:nvPr/>
        </p:nvSpPr>
        <p:spPr>
          <a:xfrm>
            <a:off x="640633" y="2170778"/>
            <a:ext cx="7457152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Retrieved context: </a:t>
            </a:r>
            <a:r>
              <a:rPr lang="en-US"/>
              <a:t>In 2022, another step to achieving this goal has been made as paper usage (prints) was reduced by 17% compared to 2021. Thus, we saved 866 trees. Paper usage in NLB was lower by 26%, which is the highest reduction group – wide. All banking subsidiaries experienced reduction as well, ranging from 8% to 19%, respectively.</a:t>
            </a:r>
          </a:p>
          <a:p>
            <a:r>
              <a:rPr lang="en-US" b="1"/>
              <a:t>Our answer(s): </a:t>
            </a:r>
            <a:r>
              <a:rPr lang="en-US"/>
              <a:t>17%</a:t>
            </a:r>
          </a:p>
          <a:p>
            <a:r>
              <a:rPr lang="en-US" b="1"/>
              <a:t>ChatGPT answer: </a:t>
            </a:r>
            <a:r>
              <a:rPr lang="en-US"/>
              <a:t>Based on the given context, the bank reduced the use of paper by 17% compared to the previous year (2021). However, the exact amount of paper usage in 2021 or any specific quantity of paper used is not mentioned.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75781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0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/>
              <a:t>Discussion</a:t>
            </a:r>
          </a:p>
        </p:txBody>
      </p:sp>
      <p:graphicFrame>
        <p:nvGraphicFramePr>
          <p:cNvPr id="739" name="Google Shape;739;p50"/>
          <p:cNvGraphicFramePr/>
          <p:nvPr>
            <p:extLst>
              <p:ext uri="{D42A27DB-BD31-4B8C-83A1-F6EECF244321}">
                <p14:modId xmlns:p14="http://schemas.microsoft.com/office/powerpoint/2010/main" val="1478644715"/>
              </p:ext>
            </p:extLst>
          </p:nvPr>
        </p:nvGraphicFramePr>
        <p:xfrm>
          <a:off x="1115219" y="3350700"/>
          <a:ext cx="6913575" cy="829250"/>
        </p:xfrm>
        <a:graphic>
          <a:graphicData uri="http://schemas.openxmlformats.org/drawingml/2006/table">
            <a:tbl>
              <a:tblPr>
                <a:noFill/>
                <a:tableStyleId>{66D5AD68-E3B2-4311-B046-911A13E2DF9B}</a:tableStyleId>
              </a:tblPr>
              <a:tblGrid>
                <a:gridCol w="236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92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Epilogue"/>
                        </a:rPr>
                        <a:t>Possible Improvements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4130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200"/>
                        <a:buFont typeface="Atkinson Hyperlegible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tkinson Hyperlegible"/>
                        </a:rPr>
                        <a:t>More high quality data</a:t>
                      </a:r>
                    </a:p>
                    <a:p>
                      <a:pPr marL="342900" lvl="0" indent="-24130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200"/>
                        <a:buFont typeface="Atkinson Hyperlegible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tkinson Hyperlegible"/>
                        </a:rPr>
                        <a:t>DPR improvements</a:t>
                      </a:r>
                    </a:p>
                    <a:p>
                      <a:pPr marL="342900" lvl="0" indent="-24130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200"/>
                        <a:buFont typeface="Atkinson Hyperlegible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tkinson Hyperlegible"/>
                          <a:ea typeface="Atkinson Hyperlegible"/>
                          <a:cs typeface="Atkinson Hyperlegible"/>
                        </a:rPr>
                        <a:t>Larger models</a:t>
                      </a:r>
                      <a:endParaRPr sz="1200">
                        <a:solidFill>
                          <a:schemeClr val="dk1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0" name="Google Shape;740;p50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741" name="Google Shape;741;p50"/>
          <p:cNvGraphicFramePr/>
          <p:nvPr>
            <p:extLst>
              <p:ext uri="{D42A27DB-BD31-4B8C-83A1-F6EECF244321}">
                <p14:modId xmlns:p14="http://schemas.microsoft.com/office/powerpoint/2010/main" val="322848527"/>
              </p:ext>
            </p:extLst>
          </p:nvPr>
        </p:nvGraphicFramePr>
        <p:xfrm>
          <a:off x="1115219" y="2339227"/>
          <a:ext cx="6913575" cy="829250"/>
        </p:xfrm>
        <a:graphic>
          <a:graphicData uri="http://schemas.openxmlformats.org/drawingml/2006/table">
            <a:tbl>
              <a:tblPr>
                <a:noFill/>
                <a:tableStyleId>{66D5AD68-E3B2-4311-B046-911A13E2DF9B}</a:tableStyleId>
              </a:tblPr>
              <a:tblGrid>
                <a:gridCol w="236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9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Epilogue"/>
                        </a:rPr>
                        <a:t>Model Usefulness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41300" algn="l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200"/>
                        <a:buFont typeface="Atkinson Hyperlegible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tkinson Hyperlegible"/>
                        </a:rPr>
                        <a:t>Useful for more straightforward questions.</a:t>
                      </a:r>
                    </a:p>
                    <a:p>
                      <a:pPr marL="342900" lvl="0" indent="-2413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Atkinson Hyperlegible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tkinson Hyperlegible"/>
                          <a:ea typeface="Atkinson Hyperlegible"/>
                          <a:cs typeface="Atkinson Hyperlegible"/>
                        </a:rPr>
                        <a:t>Highly depended on the DPR model.</a:t>
                      </a:r>
                    </a:p>
                    <a:p>
                      <a:pPr marL="342900" lvl="0" indent="-24130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200"/>
                        <a:buFont typeface="Atkinson Hyperlegible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tkinson Hyperlegible"/>
                          <a:ea typeface="Atkinson Hyperlegible"/>
                          <a:cs typeface="Atkinson Hyperlegible"/>
                        </a:rPr>
                        <a:t>The pipeline requires improvements before production.</a:t>
                      </a:r>
                      <a:endParaRPr lang="en" sz="1200">
                        <a:solidFill>
                          <a:schemeClr val="dk1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2" name="Google Shape;742;p50"/>
          <p:cNvGraphicFramePr/>
          <p:nvPr>
            <p:extLst>
              <p:ext uri="{D42A27DB-BD31-4B8C-83A1-F6EECF244321}">
                <p14:modId xmlns:p14="http://schemas.microsoft.com/office/powerpoint/2010/main" val="3310587764"/>
              </p:ext>
            </p:extLst>
          </p:nvPr>
        </p:nvGraphicFramePr>
        <p:xfrm>
          <a:off x="1115206" y="1341525"/>
          <a:ext cx="6913575" cy="829250"/>
        </p:xfrm>
        <a:graphic>
          <a:graphicData uri="http://schemas.openxmlformats.org/drawingml/2006/table">
            <a:tbl>
              <a:tblPr>
                <a:noFill/>
                <a:tableStyleId>{66D5AD68-E3B2-4311-B046-911A13E2DF9B}</a:tableStyleId>
              </a:tblPr>
              <a:tblGrid>
                <a:gridCol w="236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9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Epilogue"/>
                        </a:rPr>
                        <a:t>Findings about the Data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413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Atkinson Hyperlegible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tkinson Hyperlegible"/>
                          <a:ea typeface="Atkinson Hyperlegible"/>
                          <a:cs typeface="Atkinson Hyperlegible"/>
                        </a:rPr>
                        <a:t>More data would be required.</a:t>
                      </a:r>
                      <a:endParaRPr sz="1200">
                        <a:solidFill>
                          <a:schemeClr val="dk1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  <a:p>
                      <a:pPr marL="342900" lvl="0" indent="-2413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Atkinson Hyperlegible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tkinson Hyperlegible"/>
                          <a:ea typeface="Atkinson Hyperlegible"/>
                          <a:cs typeface="Atkinson Hyperlegible"/>
                        </a:rPr>
                        <a:t>Fine-tuning on expert data yields the most improvements.</a:t>
                      </a:r>
                      <a:endParaRPr lang="en" sz="1200">
                        <a:solidFill>
                          <a:schemeClr val="dk1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  <a:p>
                      <a:pPr marL="342900" lvl="0" indent="-2413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Atkinson Hyperlegible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tkinson Hyperlegible"/>
                          <a:ea typeface="Atkinson Hyperlegible"/>
                          <a:cs typeface="Atkinson Hyperlegible"/>
                        </a:rPr>
                        <a:t>Specific types of questions</a:t>
                      </a:r>
                      <a:endParaRPr lang="en" sz="1200">
                        <a:solidFill>
                          <a:schemeClr val="dk1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ormal Research Work for High School by Slidesgo">
  <a:themeElements>
    <a:clrScheme name="Simple Light">
      <a:dk1>
        <a:srgbClr val="434343"/>
      </a:dk1>
      <a:lt1>
        <a:srgbClr val="F3F3F3"/>
      </a:lt1>
      <a:dk2>
        <a:srgbClr val="999999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Formal Research Work for High School by Slidesgo</vt:lpstr>
      <vt:lpstr>Question Answering Pipeline for Closed Domain Questions Research Work for Data Science Project Competition</vt:lpstr>
      <vt:lpstr>Presentation overview</vt:lpstr>
      <vt:lpstr>Problem Description</vt:lpstr>
      <vt:lpstr>Proposed Solution</vt:lpstr>
      <vt:lpstr>Experimentation</vt:lpstr>
      <vt:lpstr>Results: Metrics</vt:lpstr>
      <vt:lpstr>Results: Qualitative Analysis</vt:lpstr>
      <vt:lpstr>Results: Qualitative Analysis</vt:lpstr>
      <vt:lpstr>Discussion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Research Work for High School</dc:title>
  <cp:revision>30</cp:revision>
  <dcterms:modified xsi:type="dcterms:W3CDTF">2023-05-28T19:41:29Z</dcterms:modified>
</cp:coreProperties>
</file>