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8"/>
  </p:notesMasterIdLst>
  <p:sldIdLst>
    <p:sldId id="300" r:id="rId3"/>
    <p:sldId id="302" r:id="rId4"/>
    <p:sldId id="320" r:id="rId5"/>
    <p:sldId id="301" r:id="rId6"/>
    <p:sldId id="25910" r:id="rId7"/>
    <p:sldId id="25890" r:id="rId8"/>
    <p:sldId id="25903" r:id="rId9"/>
    <p:sldId id="25900" r:id="rId10"/>
    <p:sldId id="326" r:id="rId11"/>
    <p:sldId id="25904" r:id="rId12"/>
    <p:sldId id="25906" r:id="rId13"/>
    <p:sldId id="25907" r:id="rId14"/>
    <p:sldId id="25901" r:id="rId15"/>
    <p:sldId id="325" r:id="rId16"/>
    <p:sldId id="25909" r:id="rId17"/>
  </p:sldIdLst>
  <p:sldSz cx="12192000" cy="6858000"/>
  <p:notesSz cx="6858000" cy="9144000"/>
  <p:custDataLst>
    <p:tags r:id="rId19"/>
  </p:custDataLst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52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0077"/>
    <a:srgbClr val="28007D"/>
    <a:srgbClr val="23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00D2C-8DBF-F643-73E0-F185DF241002}" v="739" dt="2023-06-05T11:10:35.736"/>
    <p1510:client id="{12B670E7-65BE-B1BA-4097-FEB2DD443061}" v="2" dt="2023-06-05T09:19:22.649"/>
    <p1510:client id="{204EC539-BDA0-2598-C62D-358648C2518B}" v="225" dt="2023-06-05T11:22:51.468"/>
    <p1510:client id="{31513637-FEBC-120B-147E-7260630E1B02}" v="1112" dt="2023-06-05T10:07:55.367"/>
    <p1510:client id="{42BFA9E8-5BA5-ECEE-5D57-0FC827F492E0}" v="508" dt="2023-06-05T09:53:39.210"/>
    <p1510:client id="{477EA140-E1BC-441E-4246-1961FA6EAD71}" v="105" dt="2023-06-05T09:25:48.412"/>
    <p1510:client id="{6FDFFAD5-2C9B-864A-ACB6-4F7BA69887C7}" v="214" dt="2023-06-05T15:16:34.485"/>
    <p1510:client id="{78722F6D-C606-CC6F-40DC-9B04D51DEF82}" v="738" dt="2023-06-05T15:05:44.994"/>
    <p1510:client id="{E4F0431C-F44C-288B-9EAC-159D34EE1BB6}" v="464" dt="2023-06-05T16:03:50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orient="horz" pos="15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A1B2C-99EA-48CD-8B96-34083B218032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1FB9-B598-4764-B45E-B538C01162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612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1FB9-B598-4764-B45E-B538C0116290}" type="slidenum">
              <a:rPr lang="sl-SI" smtClean="0"/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3970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2814D1B-5757-4DC1-8DDC-60B89A6F4A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6173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2814D1B-5757-4DC1-8DDC-60B89A6F4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0" y="360000"/>
            <a:ext cx="11131200" cy="731933"/>
          </a:xfrm>
        </p:spPr>
        <p:txBody>
          <a:bodyPr vert="horz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4000" indent="-144000">
              <a:spcBef>
                <a:spcPts val="40"/>
              </a:spcBef>
              <a:defRPr/>
            </a:lvl1pPr>
            <a:lvl2pPr>
              <a:spcBef>
                <a:spcPts val="40"/>
              </a:spcBef>
              <a:defRPr/>
            </a:lvl2pPr>
            <a:lvl3pPr>
              <a:spcBef>
                <a:spcPts val="40"/>
              </a:spcBef>
              <a:defRPr/>
            </a:lvl3pPr>
            <a:lvl4pPr>
              <a:spcBef>
                <a:spcPts val="40"/>
              </a:spcBef>
              <a:defRPr/>
            </a:lvl4pPr>
            <a:lvl5pPr>
              <a:spcBef>
                <a:spcPts val="40"/>
              </a:spcBef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371792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a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-93600"/>
            <a:ext cx="12193200" cy="70443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EBE1CEA-C2EB-46F8-8813-DDA161BB04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1827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EBE1CEA-C2EB-46F8-8813-DDA161BB0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FC374-C7CE-44DB-80DA-C3E497E0A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FABFB-D960-4827-A99E-1FF56FC4539E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26677-BBA2-4ADE-8896-9ED49D2548B6}"/>
              </a:ext>
            </a:extLst>
          </p:cNvPr>
          <p:cNvSpPr/>
          <p:nvPr userDrawn="1"/>
        </p:nvSpPr>
        <p:spPr>
          <a:xfrm>
            <a:off x="8616280" y="13446"/>
            <a:ext cx="3562273" cy="658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91874-FE6F-4720-8BD3-E66D6CF3A8EE}"/>
              </a:ext>
            </a:extLst>
          </p:cNvPr>
          <p:cNvSpPr/>
          <p:nvPr userDrawn="1"/>
        </p:nvSpPr>
        <p:spPr>
          <a:xfrm>
            <a:off x="6456040" y="0"/>
            <a:ext cx="4320480" cy="65839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753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6C16CCF-AAB8-4CCA-BAAD-19E0DA9EFA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4739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6C16CCF-AAB8-4CCA-BAAD-19E0DA9EFA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1172-22A7-42EB-8F46-5A6AEE8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D70CA-15A1-4561-8048-5447F7B728EE}"/>
              </a:ext>
            </a:extLst>
          </p:cNvPr>
          <p:cNvSpPr/>
          <p:nvPr userDrawn="1"/>
        </p:nvSpPr>
        <p:spPr>
          <a:xfrm>
            <a:off x="8616280" y="0"/>
            <a:ext cx="35622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91A207-65C3-48FC-B212-98F931538AC1}"/>
              </a:ext>
            </a:extLst>
          </p:cNvPr>
          <p:cNvSpPr/>
          <p:nvPr userDrawn="1"/>
        </p:nvSpPr>
        <p:spPr>
          <a:xfrm>
            <a:off x="6096000" y="0"/>
            <a:ext cx="5040560" cy="685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FF6CFC-0E02-422A-A05C-84457603E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247453"/>
            <a:ext cx="5472608" cy="1325563"/>
          </a:xfrm>
        </p:spPr>
        <p:txBody>
          <a:bodyPr vert="horz"/>
          <a:lstStyle>
            <a:lvl1pPr>
              <a:defRPr b="1">
                <a:solidFill>
                  <a:srgbClr val="28007D"/>
                </a:solidFill>
                <a:latin typeface="Frutiger" panose="00000400000000000000" pitchFamily="2" charset="0"/>
              </a:defRPr>
            </a:lvl1pPr>
          </a:lstStyle>
          <a:p>
            <a:r>
              <a:rPr lang="sl-SI"/>
              <a:t>Naslov poglavja</a:t>
            </a:r>
          </a:p>
        </p:txBody>
      </p:sp>
    </p:spTree>
    <p:extLst>
      <p:ext uri="{BB962C8B-B14F-4D97-AF65-F5344CB8AC3E}">
        <p14:creationId xmlns:p14="http://schemas.microsoft.com/office/powerpoint/2010/main" val="284752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6C16CCF-AAB8-4CCA-BAAD-19E0DA9EFA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4739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6C16CCF-AAB8-4CCA-BAAD-19E0DA9EFA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1172-22A7-42EB-8F46-5A6AEE8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D70CA-15A1-4561-8048-5447F7B728EE}"/>
              </a:ext>
            </a:extLst>
          </p:cNvPr>
          <p:cNvSpPr/>
          <p:nvPr userDrawn="1"/>
        </p:nvSpPr>
        <p:spPr>
          <a:xfrm>
            <a:off x="8616280" y="0"/>
            <a:ext cx="356227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91A207-65C3-48FC-B212-98F931538AC1}"/>
              </a:ext>
            </a:extLst>
          </p:cNvPr>
          <p:cNvSpPr/>
          <p:nvPr userDrawn="1"/>
        </p:nvSpPr>
        <p:spPr>
          <a:xfrm>
            <a:off x="6096000" y="0"/>
            <a:ext cx="5040560" cy="685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FF6CFC-0E02-422A-A05C-84457603E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247453"/>
            <a:ext cx="5472608" cy="1325563"/>
          </a:xfrm>
        </p:spPr>
        <p:txBody>
          <a:bodyPr vert="horz"/>
          <a:lstStyle>
            <a:lvl1pPr>
              <a:defRPr b="1">
                <a:solidFill>
                  <a:srgbClr val="28007D"/>
                </a:solidFill>
                <a:latin typeface="Frutiger" panose="00000400000000000000" pitchFamily="2" charset="0"/>
              </a:defRPr>
            </a:lvl1pPr>
          </a:lstStyle>
          <a:p>
            <a:r>
              <a:rPr lang="sl-SI"/>
              <a:t>Naslov poglavja</a:t>
            </a:r>
          </a:p>
        </p:txBody>
      </p:sp>
    </p:spTree>
    <p:extLst>
      <p:ext uri="{BB962C8B-B14F-4D97-AF65-F5344CB8AC3E}">
        <p14:creationId xmlns:p14="http://schemas.microsoft.com/office/powerpoint/2010/main" val="281407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28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6C16CCF-AAB8-4CCA-BAAD-19E0DA9EFA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15563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6C16CCF-AAB8-4CCA-BAAD-19E0DA9EFA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1172-22A7-42EB-8F46-5A6AEE8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D70CA-15A1-4561-8048-5447F7B728EE}"/>
              </a:ext>
            </a:extLst>
          </p:cNvPr>
          <p:cNvSpPr/>
          <p:nvPr userDrawn="1"/>
        </p:nvSpPr>
        <p:spPr>
          <a:xfrm>
            <a:off x="8616280" y="0"/>
            <a:ext cx="356227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91A207-65C3-48FC-B212-98F931538AC1}"/>
              </a:ext>
            </a:extLst>
          </p:cNvPr>
          <p:cNvSpPr/>
          <p:nvPr userDrawn="1"/>
        </p:nvSpPr>
        <p:spPr>
          <a:xfrm>
            <a:off x="6096000" y="0"/>
            <a:ext cx="504056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4495FC6-1B96-4688-923B-B62F657D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247453"/>
            <a:ext cx="5472608" cy="1325563"/>
          </a:xfr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Frutiger" panose="00000400000000000000" pitchFamily="2" charset="0"/>
              </a:defRPr>
            </a:lvl1pPr>
          </a:lstStyle>
          <a:p>
            <a:r>
              <a:rPr lang="sl-SI"/>
              <a:t>Naslov poglavja</a:t>
            </a:r>
          </a:p>
        </p:txBody>
      </p:sp>
    </p:spTree>
    <p:extLst>
      <p:ext uri="{BB962C8B-B14F-4D97-AF65-F5344CB8AC3E}">
        <p14:creationId xmlns:p14="http://schemas.microsoft.com/office/powerpoint/2010/main" val="4021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D90D-8D94-40F1-BF01-BD00910E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A7D6-EEF5-4F87-ADB1-1D8A6EA8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6A28-809C-4071-ABA4-359DD87F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D4F3-3BEC-48CE-A7AC-E639475F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49C8-5533-4342-93DF-CAB4BD1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294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9111-0D07-4C77-9A48-0FA07827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3C6D-183F-409C-9AD3-2A35C045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4747-3998-4247-9E0A-A7303DD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634-B63B-493B-B92B-D163A1B4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D251-E3F8-4C92-A828-C68C0ED3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010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EB8D-73F0-4EDC-BF52-516AFD15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1DCF-B713-449E-9E64-B61381E7C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39BDA-9250-4BA2-880F-A5CE05BFF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F9DF1-5341-4359-92A9-D5F83EB9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5D8D2-95FD-43B5-BD1C-4F123CBF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46A9-74A9-4BF0-BCC3-17022E6E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75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2F20-42E4-4287-B72E-9029EA32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7C95-F8C9-4EC1-B093-477AD0C5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AE784-C7AB-4645-B5F5-8C50CD3F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ABB0B-816D-481E-9CA1-07BBFF850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E82B6-5AD0-452D-B8D8-2E04566E1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6906D-AE9D-407C-88CA-9B442F13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BFCA1-1678-49D8-9EF9-14FC4F80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B6068-F8CD-406D-83B8-8F368CA0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2013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14EE-9DB0-4D4B-86B9-3F199BA7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BFAE8-EF43-4A56-A23C-17F43B09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6C304-F6C4-46C4-AD96-537C5AA2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D9F62-A89C-481A-B9E2-778E401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535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8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582" y="1368532"/>
            <a:ext cx="10963267" cy="936104"/>
          </a:xfrm>
        </p:spPr>
        <p:txBody>
          <a:bodyPr wrap="none" anchor="t" anchorCtr="0">
            <a:noAutofit/>
          </a:bodyPr>
          <a:lstStyle>
            <a:lvl1pPr algn="l">
              <a:defRPr sz="5600" b="0"/>
            </a:lvl1pPr>
          </a:lstStyle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912" y="3544550"/>
            <a:ext cx="10956588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sl-SI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21644" y="2276872"/>
            <a:ext cx="10952805" cy="1008112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60918" y="5991050"/>
            <a:ext cx="5087540" cy="174254"/>
          </a:xfrm>
        </p:spPr>
        <p:txBody>
          <a:bodyPr tIns="0" bIns="0"/>
          <a:lstStyle>
            <a:lvl1pPr marL="0" indent="0">
              <a:buNone/>
              <a:defRPr sz="1200"/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576000" indent="0">
              <a:buNone/>
              <a:defRPr/>
            </a:lvl5pPr>
          </a:lstStyle>
          <a:p>
            <a:pPr lvl="0"/>
            <a:r>
              <a:rPr lang="sl-SI"/>
              <a:t>Jurij Kodre, januar 2023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28131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4D65-B1F3-4BD8-A91F-86747B67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EC57E-8E58-4356-B481-4848A741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33D9B-84C1-4044-886B-54024D8A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7241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D297-3DCB-401A-97D9-7B6D8894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9810-9938-4A68-9EFB-F50EF482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5AB9-9281-4BE8-95FF-179DBBA4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A9B5-DFE8-4189-9CEC-F55CC5C1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F01F1-5846-45F1-8C04-6721E61F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DB0F-D26F-412B-B76E-9F5B4A2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8009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D916-9AFB-43F9-8D4F-7CDBF35C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631E3-8B6F-4011-972F-44230E53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D881E-EC44-47E6-9648-FD7D66540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ABF4-C2C3-40AC-8CD9-ABF41202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C2D1-7B22-4659-8BF8-6F5E3C6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FDA4-C58E-4B82-BA08-BC92A3DD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054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0714-58BC-4ECC-8950-32295453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37301-5AD3-429E-AA0B-9B34B30A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A909-D4C8-4D58-8082-BBD484EC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7A56-C7FA-48B0-8E80-426C9CAF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B300-8C37-4B87-A6CC-CA4CBCC3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4352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BF0C5-D52C-4D93-9AF6-BB076DBB5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E0F88-890A-4516-98EF-E4BBC86D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A610-0155-4FAA-8F01-EF422200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3D1645-761F-43CF-91DD-FE306493498B}" type="datetimeFigureOut">
              <a:rPr lang="sl-SI" smtClean="0"/>
              <a:t>5. 06. 2023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3A84-E1EA-41BE-9A45-275DCD1A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6B13-EE23-47C9-B9A6-6BE77756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5268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05B1-DB19-44AE-9705-5B627807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EC3CF-4685-44A6-8F39-2A5B044E8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29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bg>
      <p:bgPr>
        <a:solidFill>
          <a:srgbClr val="230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7F694F71-1450-41BC-B89B-0B4A3B1EFD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3051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7F694F71-1450-41BC-B89B-0B4A3B1EF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21644" y="2276872"/>
            <a:ext cx="10952805" cy="1008112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60918" y="5991050"/>
            <a:ext cx="5087540" cy="174254"/>
          </a:xfrm>
        </p:spPr>
        <p:txBody>
          <a:bodyPr tIns="0" bIns="0"/>
          <a:lstStyle>
            <a:lvl1pPr marL="0" indent="0">
              <a:buNone/>
              <a:defRPr sz="1200"/>
            </a:lvl1pPr>
            <a:lvl2pPr marL="144000" indent="0">
              <a:buNone/>
              <a:defRPr/>
            </a:lvl2pPr>
            <a:lvl3pPr marL="288000" indent="0">
              <a:buNone/>
              <a:defRPr/>
            </a:lvl3pPr>
            <a:lvl4pPr marL="432000" indent="0">
              <a:buNone/>
              <a:defRPr/>
            </a:lvl4pPr>
            <a:lvl5pPr marL="576000" indent="0">
              <a:buNone/>
              <a:defRPr/>
            </a:lvl5pPr>
          </a:lstStyle>
          <a:p>
            <a:pPr lvl="0"/>
            <a:r>
              <a:rPr lang="sl-SI"/>
              <a:t>Jurij Kodre, januar 2023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smtClean="0"/>
              <a:pPr/>
              <a:t>‹#›</a:t>
            </a:fld>
            <a:endParaRPr lang="sl-S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1E589-BB11-40ED-A22F-2B3AD9B4FF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299"/>
          <a:stretch/>
        </p:blipFill>
        <p:spPr>
          <a:xfrm>
            <a:off x="521644" y="0"/>
            <a:ext cx="11789692" cy="3879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E905D8-F2CA-4BCD-9D27-A551FB4DA618}"/>
              </a:ext>
            </a:extLst>
          </p:cNvPr>
          <p:cNvSpPr/>
          <p:nvPr userDrawn="1"/>
        </p:nvSpPr>
        <p:spPr>
          <a:xfrm>
            <a:off x="0" y="3789039"/>
            <a:ext cx="12311335" cy="3096345"/>
          </a:xfrm>
          <a:prstGeom prst="rect">
            <a:avLst/>
          </a:prstGeom>
          <a:solidFill>
            <a:srgbClr val="23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0F577-354E-474B-A0E2-16DA25B4AD58}"/>
              </a:ext>
            </a:extLst>
          </p:cNvPr>
          <p:cNvSpPr txBox="1"/>
          <p:nvPr userDrawn="1"/>
        </p:nvSpPr>
        <p:spPr>
          <a:xfrm>
            <a:off x="342652" y="4387965"/>
            <a:ext cx="899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>
                <a:solidFill>
                  <a:schemeClr val="bg1"/>
                </a:solidFill>
                <a:latin typeface="Frutiger" panose="00000400000000000000" pitchFamily="2" charset="0"/>
              </a:rPr>
              <a:t>Metode testiranja kvalitete modelov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C954D-0FFB-477B-8ECE-8C5EBB92AA8D}"/>
              </a:ext>
            </a:extLst>
          </p:cNvPr>
          <p:cNvSpPr txBox="1"/>
          <p:nvPr userDrawn="1"/>
        </p:nvSpPr>
        <p:spPr>
          <a:xfrm>
            <a:off x="342653" y="5175123"/>
            <a:ext cx="39604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>
                <a:solidFill>
                  <a:schemeClr val="tx2">
                    <a:lumMod val="65000"/>
                  </a:schemeClr>
                </a:solidFill>
                <a:latin typeface="Frutiger" panose="00000400000000000000" pitchFamily="2" charset="0"/>
              </a:rPr>
              <a:t>Jurij Kodre, NLB </a:t>
            </a:r>
            <a:r>
              <a:rPr lang="sl-SI" sz="2400" err="1">
                <a:solidFill>
                  <a:schemeClr val="tx2">
                    <a:lumMod val="65000"/>
                  </a:schemeClr>
                </a:solidFill>
                <a:latin typeface="Frutiger" panose="00000400000000000000" pitchFamily="2" charset="0"/>
              </a:rPr>
              <a:t>d.d</a:t>
            </a:r>
            <a:r>
              <a:rPr lang="sl-SI" sz="2400">
                <a:solidFill>
                  <a:schemeClr val="tx2">
                    <a:lumMod val="65000"/>
                  </a:schemeClr>
                </a:solidFill>
                <a:latin typeface="Frutiger" panose="00000400000000000000" pitchFamily="2" charset="0"/>
              </a:rPr>
              <a:t>.</a:t>
            </a:r>
          </a:p>
          <a:p>
            <a:r>
              <a:rPr lang="sl-SI" sz="1400">
                <a:solidFill>
                  <a:schemeClr val="tx2">
                    <a:lumMod val="65000"/>
                  </a:schemeClr>
                </a:solidFill>
                <a:latin typeface="Frutiger" panose="00000400000000000000" pitchFamily="2" charset="0"/>
              </a:rPr>
              <a:t>Maj 2023</a:t>
            </a:r>
          </a:p>
        </p:txBody>
      </p:sp>
    </p:spTree>
    <p:extLst>
      <p:ext uri="{BB962C8B-B14F-4D97-AF65-F5344CB8AC3E}">
        <p14:creationId xmlns:p14="http://schemas.microsoft.com/office/powerpoint/2010/main" val="157722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evi ve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0" y="360000"/>
            <a:ext cx="11131200" cy="1368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9" y="1980000"/>
            <a:ext cx="6579789" cy="37800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7617350" y="1980000"/>
            <a:ext cx="3905999" cy="37800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22679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ni ve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0" y="360000"/>
            <a:ext cx="11131200" cy="1368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3872" y="1980000"/>
            <a:ext cx="6579789" cy="37800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367" y="1980000"/>
            <a:ext cx="3906000" cy="37800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9415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0" y="360000"/>
            <a:ext cx="11131200" cy="136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422" y="3276000"/>
            <a:ext cx="5220000" cy="2520000"/>
          </a:xfrm>
        </p:spPr>
        <p:txBody>
          <a:bodyPr wrap="square"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2834" y="3276000"/>
            <a:ext cx="5220000" cy="2520280"/>
          </a:xfrm>
        </p:spPr>
        <p:txBody>
          <a:bodyPr wrap="square">
            <a:no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200"/>
            </a:lvl4pPr>
            <a:lvl5pPr>
              <a:spcBef>
                <a:spcPts val="6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0422" y="1846943"/>
            <a:ext cx="1776000" cy="13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sl-SI" noProof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819332" y="1846943"/>
            <a:ext cx="2713502" cy="13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sl-SI" noProof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593896" y="1846943"/>
            <a:ext cx="1776000" cy="13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sl-SI" noProof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37370" y="1846943"/>
            <a:ext cx="2171016" cy="13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sl-SI" noProof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875860" y="1846943"/>
            <a:ext cx="1776000" cy="133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sl-SI" noProof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16449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Work\NLB\Preza\popr2\Picture1-16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6551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64621" y="0"/>
            <a:ext cx="6829921" cy="6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l-SI" noProof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03" y="876002"/>
            <a:ext cx="4429072" cy="4838998"/>
          </a:xfrm>
          <a:noFill/>
        </p:spPr>
        <p:txBody>
          <a:bodyPr wrap="square" anchor="ctr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7991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646646" y="5529912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646646" y="1340769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200" y="360000"/>
            <a:ext cx="11131200" cy="748508"/>
          </a:xfrm>
        </p:spPr>
        <p:txBody>
          <a:bodyPr/>
          <a:lstStyle>
            <a:lvl1pPr>
              <a:defRPr/>
            </a:lvl1pPr>
          </a:lstStyle>
          <a:p>
            <a:r>
              <a:rPr lang="sl-SI" noProof="0"/>
              <a:t>Agenda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646646" y="1759682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646646" y="2178597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14" hasCustomPrompt="1"/>
          </p:nvPr>
        </p:nvSpPr>
        <p:spPr>
          <a:xfrm>
            <a:off x="646646" y="2597511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15" hasCustomPrompt="1"/>
          </p:nvPr>
        </p:nvSpPr>
        <p:spPr>
          <a:xfrm>
            <a:off x="646646" y="3016425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49" name="Text Placeholder 4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46" y="3435338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50" name="Text Placeholder 42"/>
          <p:cNvSpPr>
            <a:spLocks noGrp="1"/>
          </p:cNvSpPr>
          <p:nvPr>
            <p:ph type="body" sz="quarter" idx="17" hasCustomPrompt="1"/>
          </p:nvPr>
        </p:nvSpPr>
        <p:spPr>
          <a:xfrm>
            <a:off x="646646" y="3854252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51" name="Text Placeholder 42"/>
          <p:cNvSpPr>
            <a:spLocks noGrp="1"/>
          </p:cNvSpPr>
          <p:nvPr>
            <p:ph type="body" sz="quarter" idx="18" hasCustomPrompt="1"/>
          </p:nvPr>
        </p:nvSpPr>
        <p:spPr>
          <a:xfrm>
            <a:off x="646646" y="4273167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52" name="Text Placeholder 42"/>
          <p:cNvSpPr>
            <a:spLocks noGrp="1"/>
          </p:cNvSpPr>
          <p:nvPr>
            <p:ph type="body" sz="quarter" idx="19" hasCustomPrompt="1"/>
          </p:nvPr>
        </p:nvSpPr>
        <p:spPr>
          <a:xfrm>
            <a:off x="646646" y="4692081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53" name="Text Placeholder 42"/>
          <p:cNvSpPr>
            <a:spLocks noGrp="1"/>
          </p:cNvSpPr>
          <p:nvPr>
            <p:ph type="body" sz="quarter" idx="20" hasCustomPrompt="1"/>
          </p:nvPr>
        </p:nvSpPr>
        <p:spPr>
          <a:xfrm>
            <a:off x="646646" y="5110995"/>
            <a:ext cx="10080000" cy="360363"/>
          </a:xfrm>
        </p:spPr>
        <p:txBody>
          <a:bodyPr wrap="none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l-SI" noProof="0" err="1"/>
              <a:t>Click</a:t>
            </a:r>
            <a:r>
              <a:rPr lang="sl-SI" noProof="0"/>
              <a:t> to </a:t>
            </a:r>
            <a:r>
              <a:rPr lang="sl-SI" noProof="0" err="1"/>
              <a:t>add</a:t>
            </a:r>
            <a:r>
              <a:rPr lang="sl-SI" noProof="0"/>
              <a:t> agenda </a:t>
            </a:r>
            <a:r>
              <a:rPr lang="sl-SI" noProof="0" err="1"/>
              <a:t>item</a:t>
            </a:r>
            <a:endParaRPr lang="sl-SI" noProof="0"/>
          </a:p>
        </p:txBody>
      </p:sp>
      <p:sp>
        <p:nvSpPr>
          <p:cNvPr id="54" name="Text Placeholder 42"/>
          <p:cNvSpPr>
            <a:spLocks noGrp="1"/>
          </p:cNvSpPr>
          <p:nvPr>
            <p:ph type="body" sz="quarter" idx="21" hasCustomPrompt="1"/>
          </p:nvPr>
        </p:nvSpPr>
        <p:spPr>
          <a:xfrm>
            <a:off x="10579766" y="1340769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55" name="Text Placeholder 42"/>
          <p:cNvSpPr>
            <a:spLocks noGrp="1"/>
          </p:cNvSpPr>
          <p:nvPr>
            <p:ph type="body" sz="quarter" idx="22" hasCustomPrompt="1"/>
          </p:nvPr>
        </p:nvSpPr>
        <p:spPr>
          <a:xfrm>
            <a:off x="10579766" y="1759682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56" name="Text Placeholder 42"/>
          <p:cNvSpPr>
            <a:spLocks noGrp="1"/>
          </p:cNvSpPr>
          <p:nvPr>
            <p:ph type="body" sz="quarter" idx="23" hasCustomPrompt="1"/>
          </p:nvPr>
        </p:nvSpPr>
        <p:spPr>
          <a:xfrm>
            <a:off x="10579766" y="2178597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57" name="Text Placeholder 42"/>
          <p:cNvSpPr>
            <a:spLocks noGrp="1"/>
          </p:cNvSpPr>
          <p:nvPr>
            <p:ph type="body" sz="quarter" idx="24" hasCustomPrompt="1"/>
          </p:nvPr>
        </p:nvSpPr>
        <p:spPr>
          <a:xfrm>
            <a:off x="10579766" y="2597511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58" name="Text Placeholder 42"/>
          <p:cNvSpPr>
            <a:spLocks noGrp="1"/>
          </p:cNvSpPr>
          <p:nvPr>
            <p:ph type="body" sz="quarter" idx="25" hasCustomPrompt="1"/>
          </p:nvPr>
        </p:nvSpPr>
        <p:spPr>
          <a:xfrm>
            <a:off x="10579766" y="3016425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59" name="Text Placeholder 42"/>
          <p:cNvSpPr>
            <a:spLocks noGrp="1"/>
          </p:cNvSpPr>
          <p:nvPr>
            <p:ph type="body" sz="quarter" idx="26" hasCustomPrompt="1"/>
          </p:nvPr>
        </p:nvSpPr>
        <p:spPr>
          <a:xfrm>
            <a:off x="10579766" y="3435338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60" name="Text Placeholder 42"/>
          <p:cNvSpPr>
            <a:spLocks noGrp="1"/>
          </p:cNvSpPr>
          <p:nvPr>
            <p:ph type="body" sz="quarter" idx="27" hasCustomPrompt="1"/>
          </p:nvPr>
        </p:nvSpPr>
        <p:spPr>
          <a:xfrm>
            <a:off x="10579766" y="3854252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61" name="Text Placeholder 42"/>
          <p:cNvSpPr>
            <a:spLocks noGrp="1"/>
          </p:cNvSpPr>
          <p:nvPr>
            <p:ph type="body" sz="quarter" idx="28" hasCustomPrompt="1"/>
          </p:nvPr>
        </p:nvSpPr>
        <p:spPr>
          <a:xfrm>
            <a:off x="10579766" y="4273167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62" name="Text Placeholder 42"/>
          <p:cNvSpPr>
            <a:spLocks noGrp="1"/>
          </p:cNvSpPr>
          <p:nvPr>
            <p:ph type="body" sz="quarter" idx="29" hasCustomPrompt="1"/>
          </p:nvPr>
        </p:nvSpPr>
        <p:spPr>
          <a:xfrm>
            <a:off x="10579766" y="4692081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63" name="Text Placeholder 42"/>
          <p:cNvSpPr>
            <a:spLocks noGrp="1"/>
          </p:cNvSpPr>
          <p:nvPr>
            <p:ph type="body" sz="quarter" idx="30" hasCustomPrompt="1"/>
          </p:nvPr>
        </p:nvSpPr>
        <p:spPr>
          <a:xfrm>
            <a:off x="10579766" y="5110995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64" name="Text Placeholder 42"/>
          <p:cNvSpPr>
            <a:spLocks noGrp="1"/>
          </p:cNvSpPr>
          <p:nvPr>
            <p:ph type="body" sz="quarter" idx="31" hasCustomPrompt="1"/>
          </p:nvPr>
        </p:nvSpPr>
        <p:spPr>
          <a:xfrm>
            <a:off x="10579766" y="5529912"/>
            <a:ext cx="960000" cy="360363"/>
          </a:xfrm>
        </p:spPr>
        <p:txBody>
          <a:bodyPr wrap="none">
            <a:noAutofit/>
          </a:bodyPr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sl-SI" noProof="0" err="1"/>
              <a:t>page</a:t>
            </a:r>
            <a:endParaRPr lang="sl-SI" noProof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364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241305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FCA42F1-0FDF-482D-A05E-17AAB568A1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543822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50" imgH="350" progId="TCLayout.ActiveDocument.1">
                  <p:embed/>
                </p:oleObj>
              </mc:Choice>
              <mc:Fallback>
                <p:oleObj name="think-cell Slide" r:id="rId15" imgW="350" imgH="35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FCA42F1-0FDF-482D-A05E-17AAB568A1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943600"/>
            <a:ext cx="1219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0502" y="360000"/>
            <a:ext cx="11131200" cy="136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sl-SI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633" y="1980000"/>
            <a:ext cx="10884682" cy="378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11027" y="6648067"/>
            <a:ext cx="1632181" cy="1825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4FABFB-D960-4827-A99E-1FF56FC4539E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1585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0" r:id="rId3"/>
    <p:sldLayoutId id="2147483652" r:id="rId4"/>
    <p:sldLayoutId id="2147483659" r:id="rId5"/>
    <p:sldLayoutId id="2147483658" r:id="rId6"/>
    <p:sldLayoutId id="2147483654" r:id="rId7"/>
    <p:sldLayoutId id="2147483657" r:id="rId8"/>
    <p:sldLayoutId id="2147483656" r:id="rId9"/>
    <p:sldLayoutId id="2147483655" r:id="rId10"/>
    <p:sldLayoutId id="2147483661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400" b="1" kern="1200">
          <a:solidFill>
            <a:schemeClr val="tx1"/>
          </a:solidFill>
          <a:latin typeface="Frutiger" panose="00000400000000000000" pitchFamily="2" charset="0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" panose="00000400000000000000" pitchFamily="2" charset="0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" panose="00000400000000000000" pitchFamily="2" charset="0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utiger" panose="00000400000000000000" pitchFamily="2" charset="0"/>
          <a:ea typeface="+mn-ea"/>
          <a:cs typeface="+mn-cs"/>
        </a:defRPr>
      </a:lvl3pPr>
      <a:lvl4pPr marL="576000" indent="-1440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Frutiger" panose="00000400000000000000" pitchFamily="2" charset="0"/>
          <a:ea typeface="+mn-ea"/>
          <a:cs typeface="+mn-cs"/>
        </a:defRPr>
      </a:lvl4pPr>
      <a:lvl5pPr marL="720000" indent="-1440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Frutige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11DA8F0-C8B8-4721-8ACB-E3BEE4B5F7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34057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11DA8F0-C8B8-4721-8ACB-E3BEE4B5F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0D9C0-DC6E-4690-B029-76CEB143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1752A-6AC5-48EE-8E02-37DC8D47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5FE0-6F20-4B89-9FE8-FA970AEF1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A00E-B720-4600-A2CF-A950F6FCE8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478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5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7.png"/><Relationship Id="rId2" Type="http://schemas.microsoft.com/office/2007/relationships/media" Target="../media/media1.mp4"/><Relationship Id="rId1" Type="http://schemas.openxmlformats.org/officeDocument/2006/relationships/tags" Target="../tags/tag20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hyperlink" Target="https://github.com/SpeedaRJ/DS-Project-in516ht-Chatbot" TargetMode="Externa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74191B5-B62D-4695-9432-16B2972404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6775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74191B5-B62D-4695-9432-16B2972404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BE0F54-8B3B-F2AE-D1A9-4F433C8CA7F5}"/>
              </a:ext>
            </a:extLst>
          </p:cNvPr>
          <p:cNvSpPr txBox="1"/>
          <p:nvPr/>
        </p:nvSpPr>
        <p:spPr>
          <a:xfrm>
            <a:off x="393289" y="4366470"/>
            <a:ext cx="8805793" cy="1631216"/>
          </a:xfrm>
          <a:prstGeom prst="rect">
            <a:avLst/>
          </a:prstGeom>
          <a:solidFill>
            <a:srgbClr val="270077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cs typeface="Arial"/>
              </a:rPr>
              <a:t>Question Answering Pipeline for Closed Domain Questions</a:t>
            </a:r>
          </a:p>
          <a:p>
            <a:r>
              <a:rPr lang="en-US" sz="2800">
                <a:solidFill>
                  <a:schemeClr val="bg1"/>
                </a:solidFill>
                <a:cs typeface="Arial"/>
              </a:rPr>
              <a:t>Research work for Data Science Project competition</a:t>
            </a:r>
            <a:endParaRPr lang="en-US" sz="28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52BC12-D6FD-4A56-F16F-B64B477BA60E}"/>
              </a:ext>
            </a:extLst>
          </p:cNvPr>
          <p:cNvSpPr>
            <a:spLocks noGrp="1"/>
          </p:cNvSpPr>
          <p:nvPr/>
        </p:nvSpPr>
        <p:spPr>
          <a:xfrm>
            <a:off x="107558" y="243995"/>
            <a:ext cx="31464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Luka </a:t>
            </a:r>
            <a:r>
              <a:rPr lang="en-US" sz="1600" dirty="0" err="1">
                <a:solidFill>
                  <a:schemeClr val="bg1"/>
                </a:solidFill>
              </a:rPr>
              <a:t>Škodnik</a:t>
            </a:r>
            <a:r>
              <a:rPr lang="en-US" sz="1600" dirty="0">
                <a:solidFill>
                  <a:schemeClr val="bg1"/>
                </a:solidFill>
              </a:rPr>
              <a:t>, Robert Jutreša</a:t>
            </a:r>
          </a:p>
        </p:txBody>
      </p:sp>
      <p:sp>
        <p:nvSpPr>
          <p:cNvPr id="6" name="Google Shape;179;p30">
            <a:extLst>
              <a:ext uri="{FF2B5EF4-FFF2-40B4-BE49-F238E27FC236}">
                <a16:creationId xmlns:a16="http://schemas.microsoft.com/office/drawing/2014/main" id="{06B409EF-4EE9-BF47-AD1E-D5952714DCFE}"/>
              </a:ext>
            </a:extLst>
          </p:cNvPr>
          <p:cNvSpPr txBox="1">
            <a:spLocks noGrp="1"/>
          </p:cNvSpPr>
          <p:nvPr/>
        </p:nvSpPr>
        <p:spPr>
          <a:xfrm>
            <a:off x="7226358" y="243995"/>
            <a:ext cx="14385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None/>
              <a:defRPr sz="15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June 2023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1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ED8DDFA7-C754-485E-95E9-AE2F9F1B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Results</a:t>
            </a:r>
            <a:r>
              <a:rPr lang="en-US" b="0" dirty="0"/>
              <a:t>: Qualitative analysis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>
                <a:latin typeface="Frutiger" panose="00000400000000000000" pitchFamily="2" charset="0"/>
              </a:rPr>
              <a:pPr/>
              <a:t>10</a:t>
            </a:fld>
            <a:endParaRPr lang="sl-SI" noProof="0">
              <a:latin typeface="Frutiger" panose="000004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14157-84C5-8A24-5DD4-56F710765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30526"/>
              </p:ext>
            </p:extLst>
          </p:nvPr>
        </p:nvGraphicFramePr>
        <p:xfrm>
          <a:off x="2947012" y="1559212"/>
          <a:ext cx="6299419" cy="40803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9211">
                  <a:extLst>
                    <a:ext uri="{9D8B030D-6E8A-4147-A177-3AD203B41FA5}">
                      <a16:colId xmlns:a16="http://schemas.microsoft.com/office/drawing/2014/main" val="208766105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607636122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2466243110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221338398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2027202526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997363488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1048439082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116986327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2076372243"/>
                    </a:ext>
                  </a:extLst>
                </a:gridCol>
                <a:gridCol w="548912">
                  <a:extLst>
                    <a:ext uri="{9D8B030D-6E8A-4147-A177-3AD203B41FA5}">
                      <a16:colId xmlns:a16="http://schemas.microsoft.com/office/drawing/2014/main" val="4169395805"/>
                    </a:ext>
                  </a:extLst>
                </a:gridCol>
              </a:tblGrid>
              <a:tr h="32520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Correctness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700" u="none" strike="noStrike">
                          <a:effectLst/>
                        </a:rPr>
                        <a:t>​</a:t>
                      </a:r>
                      <a:endParaRPr lang="en-US" sz="700" b="1" i="0" u="none" strike="noStrike">
                        <a:solidFill>
                          <a:srgbClr val="434343"/>
                        </a:solidFill>
                        <a:effectLst/>
                        <a:latin typeface="Epilogue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Sensibility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700" u="none" strike="noStrike">
                          <a:effectLst/>
                        </a:rPr>
                        <a:t>​</a:t>
                      </a:r>
                      <a:endParaRPr lang="en-US" sz="700" b="1" i="0" u="none" strike="noStrike">
                        <a:solidFill>
                          <a:srgbClr val="434343"/>
                        </a:solidFill>
                        <a:effectLst/>
                        <a:latin typeface="Epilogu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"None"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571115"/>
                  </a:ext>
                </a:extLst>
              </a:tr>
              <a:tr h="32520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Avg[%]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Avg[%]</a:t>
                      </a:r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700" u="none" strike="noStrike">
                          <a:effectLst/>
                        </a:rPr>
                        <a:t>​</a:t>
                      </a:r>
                      <a:endParaRPr lang="en-US" sz="700" b="1" i="0" u="none" strike="noStrike">
                        <a:solidFill>
                          <a:srgbClr val="434343"/>
                        </a:solidFill>
                        <a:effectLst/>
                        <a:latin typeface="Epilogue"/>
                      </a:endParaRPr>
                    </a:p>
                  </a:txBody>
                  <a:tcPr anchor="ctr">
                    <a:solidFill>
                      <a:srgbClr val="230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06771"/>
                  </a:ext>
                </a:extLst>
              </a:tr>
              <a:tr h="3006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Distilbert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9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605008"/>
                  </a:ext>
                </a:extLst>
              </a:tr>
              <a:tr h="3006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RoBERTa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9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627765"/>
                  </a:ext>
                </a:extLst>
              </a:tr>
              <a:tr h="4479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T5-Small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68.3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145799"/>
                  </a:ext>
                </a:extLst>
              </a:tr>
              <a:tr h="30065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T5-Base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9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362219"/>
                  </a:ext>
                </a:extLst>
              </a:tr>
              <a:tr h="288386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u="none" strike="noStrike">
                          <a:effectLst/>
                        </a:rPr>
                        <a:t>​</a:t>
                      </a:r>
                      <a:endParaRPr lang="en-US" sz="1200" b="0" i="0" u="none" strike="noStrike">
                        <a:solidFill>
                          <a:srgbClr val="434343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2066"/>
                  </a:ext>
                </a:extLst>
              </a:tr>
              <a:tr h="4479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Distilbert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41.3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668242"/>
                  </a:ext>
                </a:extLst>
              </a:tr>
              <a:tr h="4479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RoBERTa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58.7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728615"/>
                  </a:ext>
                </a:extLst>
              </a:tr>
              <a:tr h="4479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T5-Small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41.3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89617"/>
                  </a:ext>
                </a:extLst>
              </a:tr>
              <a:tr h="4479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T5-Base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41.3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955822"/>
                  </a:ext>
                </a:extLst>
              </a:tr>
            </a:tbl>
          </a:graphicData>
        </a:graphic>
      </p:graphicFrame>
      <p:sp>
        <p:nvSpPr>
          <p:cNvPr id="5" name="Google Shape;647;p45">
            <a:extLst>
              <a:ext uri="{FF2B5EF4-FFF2-40B4-BE49-F238E27FC236}">
                <a16:creationId xmlns:a16="http://schemas.microsoft.com/office/drawing/2014/main" id="{86CB7DB0-622C-D475-FB72-906E2F08BEB2}"/>
              </a:ext>
            </a:extLst>
          </p:cNvPr>
          <p:cNvSpPr txBox="1"/>
          <p:nvPr/>
        </p:nvSpPr>
        <p:spPr>
          <a:xfrm>
            <a:off x="2947012" y="5673791"/>
            <a:ext cx="7931700" cy="22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Table 5 of the report: </a:t>
            </a:r>
            <a:r>
              <a:rPr lang="en" sz="1050">
                <a:solidFill>
                  <a:schemeClr val="dk1"/>
                </a:solidFill>
                <a:latin typeface="Atkinson Hyperlegible"/>
                <a:sym typeface="Atkinson Hyperlegible"/>
              </a:rPr>
              <a:t>Qualitative analysis using defined metrics</a:t>
            </a:r>
            <a:endParaRPr lang="en" sz="1050">
              <a:solidFill>
                <a:schemeClr val="dk1"/>
              </a:solidFill>
              <a:latin typeface="Atkinson Hyperlegib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22C8C-6C6C-191E-6831-15F81EE05B05}"/>
              </a:ext>
            </a:extLst>
          </p:cNvPr>
          <p:cNvSpPr txBox="1"/>
          <p:nvPr/>
        </p:nvSpPr>
        <p:spPr>
          <a:xfrm rot="16200000">
            <a:off x="2272671" y="4424591"/>
            <a:ext cx="10139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Arial"/>
              </a:rPr>
              <a:t>Expert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C0891-E5D1-C560-DAF4-E350763A18A7}"/>
              </a:ext>
            </a:extLst>
          </p:cNvPr>
          <p:cNvSpPr txBox="1"/>
          <p:nvPr/>
        </p:nvSpPr>
        <p:spPr>
          <a:xfrm rot="16200000">
            <a:off x="2087089" y="2390863"/>
            <a:ext cx="139495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Arial"/>
              </a:rPr>
              <a:t>2020/22</a:t>
            </a:r>
          </a:p>
        </p:txBody>
      </p:sp>
    </p:spTree>
    <p:extLst>
      <p:ext uri="{BB962C8B-B14F-4D97-AF65-F5344CB8AC3E}">
        <p14:creationId xmlns:p14="http://schemas.microsoft.com/office/powerpoint/2010/main" val="263253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ED8DDFA7-C754-485E-95E9-AE2F9F1B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>
                <a:latin typeface="Frutiger"/>
              </a:rPr>
              <a:t>Results</a:t>
            </a:r>
            <a:r>
              <a:rPr lang="en-GB" b="0">
                <a:latin typeface="Frutiger"/>
              </a:rPr>
              <a:t>: Qualitative analysis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>
                <a:latin typeface="Frutiger" panose="00000400000000000000" pitchFamily="2" charset="0"/>
              </a:rPr>
              <a:pPr/>
              <a:t>11</a:t>
            </a:fld>
            <a:endParaRPr lang="sl-SI" noProof="0">
              <a:latin typeface="Frutiger" panose="000004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B2996-4493-2404-8BD2-D309978283FA}"/>
              </a:ext>
            </a:extLst>
          </p:cNvPr>
          <p:cNvSpPr txBox="1"/>
          <p:nvPr/>
        </p:nvSpPr>
        <p:spPr>
          <a:xfrm>
            <a:off x="528484" y="1548580"/>
            <a:ext cx="109383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Question</a:t>
            </a:r>
            <a:r>
              <a:rPr lang="en-US">
                <a:cs typeface="Arial"/>
              </a:rPr>
              <a:t>: How much did the bank reduce the use of paper in 2022 compared to the previous year?</a:t>
            </a:r>
          </a:p>
          <a:p>
            <a:r>
              <a:rPr lang="en-US" b="1">
                <a:cs typeface="Arial"/>
              </a:rPr>
              <a:t>Ground truth answer</a:t>
            </a:r>
            <a:r>
              <a:rPr lang="en-US">
                <a:cs typeface="Arial"/>
              </a:rPr>
              <a:t>: 19%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54791-7B92-24F5-4F11-2FE0AF71BB03}"/>
              </a:ext>
            </a:extLst>
          </p:cNvPr>
          <p:cNvSpPr txBox="1"/>
          <p:nvPr/>
        </p:nvSpPr>
        <p:spPr>
          <a:xfrm>
            <a:off x="528483" y="2415048"/>
            <a:ext cx="111104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Retrieved context</a:t>
            </a:r>
            <a:r>
              <a:rPr lang="en-US">
                <a:cs typeface="Arial"/>
              </a:rPr>
              <a:t>: In 2022, another step to achieving this goal has been made as paper usage (prints) was reduced by 17% compared to 2021. Thus, we saved 866 trees. Paper usage in NLB was lower by 26%, which is the highest reduction group – wide. All banking subsidiaries experienced </a:t>
            </a:r>
            <a:r>
              <a:rPr lang="en-US" err="1">
                <a:cs typeface="Arial"/>
              </a:rPr>
              <a:t>rediction</a:t>
            </a:r>
            <a:r>
              <a:rPr lang="en-US">
                <a:cs typeface="Arial"/>
              </a:rPr>
              <a:t> as well ranging from 8% to 19%, respectively.</a:t>
            </a:r>
          </a:p>
          <a:p>
            <a:r>
              <a:rPr lang="en-US" b="1">
                <a:cs typeface="Arial"/>
              </a:rPr>
              <a:t>Our answer(s)</a:t>
            </a:r>
            <a:r>
              <a:rPr lang="en-US">
                <a:cs typeface="Arial"/>
              </a:rPr>
              <a:t>: 17%</a:t>
            </a:r>
          </a:p>
          <a:p>
            <a:r>
              <a:rPr lang="en-US" b="1">
                <a:cs typeface="Arial"/>
              </a:rPr>
              <a:t>ChatGPT answer</a:t>
            </a:r>
            <a:r>
              <a:rPr lang="en-US">
                <a:cs typeface="Arial"/>
              </a:rPr>
              <a:t>: Based on the given context, the bank reduced the use of paper by 17% compared to the previous year (2021). However, the exact amount of paper usage in 2021 or any specific quantity of paper used is not mentioned.</a:t>
            </a:r>
          </a:p>
        </p:txBody>
      </p:sp>
    </p:spTree>
    <p:extLst>
      <p:ext uri="{BB962C8B-B14F-4D97-AF65-F5344CB8AC3E}">
        <p14:creationId xmlns:p14="http://schemas.microsoft.com/office/powerpoint/2010/main" val="243198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ED8DDFA7-C754-485E-95E9-AE2F9F1B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sl-SI" dirty="0"/>
              <a:t>Demo</a:t>
            </a:r>
            <a:endParaRPr lang="sl-SI" b="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>
                <a:latin typeface="Frutiger" panose="00000400000000000000" pitchFamily="2" charset="0"/>
              </a:rPr>
              <a:pPr/>
              <a:t>12</a:t>
            </a:fld>
            <a:endParaRPr lang="sl-SI" noProof="0">
              <a:latin typeface="Frutiger" panose="00000400000000000000" pitchFamily="2" charset="0"/>
            </a:endParaRPr>
          </a:p>
        </p:txBody>
      </p:sp>
      <p:pic>
        <p:nvPicPr>
          <p:cNvPr id="3" name="2023-06-05 18-00-46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0CA366B-950B-7DA9-325D-8E88049BF90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7"/>
          <a:srcRect t="6956" b="3752"/>
          <a:stretch/>
        </p:blipFill>
        <p:spPr>
          <a:xfrm>
            <a:off x="1443137" y="1158278"/>
            <a:ext cx="9303326" cy="46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4C7F2C-4905-4E18-921C-2BE7069AD8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4C7F2C-4905-4E18-921C-2BE7069AD8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E93A044-0C8C-4946-A768-6EA948B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7276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7666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>
                <a:latin typeface="Frutiger" panose="00000400000000000000" pitchFamily="2" charset="0"/>
              </a:rPr>
              <a:pPr/>
              <a:t>14</a:t>
            </a:fld>
            <a:endParaRPr lang="sl-SI" noProof="0">
              <a:latin typeface="Frutiger" panose="00000400000000000000" pitchFamily="2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E91091B-6260-895F-3883-252D7A1B5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2706"/>
              </p:ext>
            </p:extLst>
          </p:nvPr>
        </p:nvGraphicFramePr>
        <p:xfrm>
          <a:off x="1147590" y="1017485"/>
          <a:ext cx="9893860" cy="140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391">
                  <a:extLst>
                    <a:ext uri="{9D8B030D-6E8A-4147-A177-3AD203B41FA5}">
                      <a16:colId xmlns:a16="http://schemas.microsoft.com/office/drawing/2014/main" val="2885401831"/>
                    </a:ext>
                  </a:extLst>
                </a:gridCol>
                <a:gridCol w="6518469">
                  <a:extLst>
                    <a:ext uri="{9D8B030D-6E8A-4147-A177-3AD203B41FA5}">
                      <a16:colId xmlns:a16="http://schemas.microsoft.com/office/drawing/2014/main" val="3677402545"/>
                    </a:ext>
                  </a:extLst>
                </a:gridCol>
              </a:tblGrid>
              <a:tr h="14078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u="none" strike="noStrike">
                          <a:effectLst/>
                        </a:rPr>
                        <a:t>Findings about the Data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More data would be required.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</a:p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Fine-tuning on expert data yields the most improvements.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</a:p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Specific types of questions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1758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65DCA4-71C5-EB7C-DB6D-03ADCFBC2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14869"/>
              </p:ext>
            </p:extLst>
          </p:nvPr>
        </p:nvGraphicFramePr>
        <p:xfrm>
          <a:off x="1147590" y="2550242"/>
          <a:ext cx="9900002" cy="134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486">
                  <a:extLst>
                    <a:ext uri="{9D8B030D-6E8A-4147-A177-3AD203B41FA5}">
                      <a16:colId xmlns:a16="http://schemas.microsoft.com/office/drawing/2014/main" val="3479520363"/>
                    </a:ext>
                  </a:extLst>
                </a:gridCol>
                <a:gridCol w="6522516">
                  <a:extLst>
                    <a:ext uri="{9D8B030D-6E8A-4147-A177-3AD203B41FA5}">
                      <a16:colId xmlns:a16="http://schemas.microsoft.com/office/drawing/2014/main" val="1809157504"/>
                    </a:ext>
                  </a:extLst>
                </a:gridCol>
              </a:tblGrid>
              <a:tr h="134574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u="none" strike="noStrike">
                          <a:effectLst/>
                        </a:rPr>
                        <a:t>Model Usefulness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Useful for more straightforward questions.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</a:p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Highly depended on the DPR model.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</a:p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The pipeline requires improvements before production.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589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F131A16-C325-C214-713E-59126B9C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63011"/>
              </p:ext>
            </p:extLst>
          </p:nvPr>
        </p:nvGraphicFramePr>
        <p:xfrm>
          <a:off x="1143000" y="4022468"/>
          <a:ext cx="9906175" cy="124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592">
                  <a:extLst>
                    <a:ext uri="{9D8B030D-6E8A-4147-A177-3AD203B41FA5}">
                      <a16:colId xmlns:a16="http://schemas.microsoft.com/office/drawing/2014/main" val="3457769402"/>
                    </a:ext>
                  </a:extLst>
                </a:gridCol>
                <a:gridCol w="6526583">
                  <a:extLst>
                    <a:ext uri="{9D8B030D-6E8A-4147-A177-3AD203B41FA5}">
                      <a16:colId xmlns:a16="http://schemas.microsoft.com/office/drawing/2014/main" val="3897031981"/>
                    </a:ext>
                  </a:extLst>
                </a:gridCol>
              </a:tblGrid>
              <a:tr h="12417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u="none" strike="noStrike">
                          <a:effectLst/>
                        </a:rPr>
                        <a:t>Possible Improvements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More high quality data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</a:p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DPR improvements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</a:p>
                    <a:p>
                      <a:pPr marL="342900" lvl="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Larger models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90517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8AE7E58-26EF-3D7F-2D8C-31C630F7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635B-6EE7-1B4A-7E92-F55D8DEC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utiger"/>
              </a:rPr>
              <a:t>Thank you for your attention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BD6A4-E8FC-3A0E-9C41-F72C002AFBFF}"/>
              </a:ext>
            </a:extLst>
          </p:cNvPr>
          <p:cNvSpPr txBox="1"/>
          <p:nvPr/>
        </p:nvSpPr>
        <p:spPr>
          <a:xfrm>
            <a:off x="7452303" y="2247453"/>
            <a:ext cx="47297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Special thanks to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prof. dr. Marko Robnik </a:t>
            </a:r>
            <a:r>
              <a:rPr lang="en-US" err="1">
                <a:ea typeface="Calibri"/>
                <a:cs typeface="Calibri"/>
              </a:rPr>
              <a:t>Šikonja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dr. Branislava </a:t>
            </a:r>
            <a:r>
              <a:rPr lang="en-US" err="1">
                <a:ea typeface="Calibri"/>
                <a:cs typeface="Calibri"/>
              </a:rPr>
              <a:t>Šandrih</a:t>
            </a:r>
            <a:r>
              <a:rPr lang="en-US">
                <a:ea typeface="Calibri"/>
                <a:cs typeface="Calibri"/>
              </a:rPr>
              <a:t> Todorović, NLB </a:t>
            </a:r>
            <a:r>
              <a:rPr lang="en-US" err="1">
                <a:ea typeface="Calibri"/>
                <a:cs typeface="Calibri"/>
              </a:rPr>
              <a:t>d.o.o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Grega </a:t>
            </a:r>
            <a:r>
              <a:rPr lang="en-US" err="1">
                <a:ea typeface="Calibri"/>
                <a:cs typeface="Calibri"/>
              </a:rPr>
              <a:t>Jerkič</a:t>
            </a:r>
            <a:r>
              <a:rPr lang="en-US">
                <a:ea typeface="Calibri"/>
                <a:cs typeface="Calibri"/>
              </a:rPr>
              <a:t> and In516ht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Jurij </a:t>
            </a:r>
            <a:r>
              <a:rPr lang="en-US" err="1">
                <a:ea typeface="Calibri"/>
                <a:cs typeface="Calibri"/>
              </a:rPr>
              <a:t>Kodre</a:t>
            </a:r>
            <a:r>
              <a:rPr lang="en-US">
                <a:ea typeface="Calibri"/>
                <a:cs typeface="Calibri"/>
              </a:rPr>
              <a:t>, NLB </a:t>
            </a:r>
            <a:r>
              <a:rPr lang="en-US" err="1">
                <a:ea typeface="Calibri"/>
                <a:cs typeface="Calibri"/>
              </a:rPr>
              <a:t>d.o.o</a:t>
            </a:r>
          </a:p>
        </p:txBody>
      </p:sp>
    </p:spTree>
    <p:extLst>
      <p:ext uri="{BB962C8B-B14F-4D97-AF65-F5344CB8AC3E}">
        <p14:creationId xmlns:p14="http://schemas.microsoft.com/office/powerpoint/2010/main" val="426927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2076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ED8DDFA7-C754-485E-95E9-AE2F9F1B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Presentation overview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/>
              <a:pPr/>
              <a:t>2</a:t>
            </a:fld>
            <a:endParaRPr lang="sl-SI" noProof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527930-0F32-95E2-B327-B67C7E4AB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88022"/>
              </p:ext>
            </p:extLst>
          </p:nvPr>
        </p:nvGraphicFramePr>
        <p:xfrm>
          <a:off x="675968" y="1355315"/>
          <a:ext cx="7239000" cy="32289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854256437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3082047134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Problem Description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Question-Answering system for the NLB Group.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505600"/>
                  </a:ext>
                </a:extLst>
              </a:tr>
              <a:tr h="4667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>
                          <a:effectLst/>
                          <a:latin typeface="Atkinson Hyperlegible"/>
                        </a:rPr>
                        <a:t>Motivation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>
                          <a:effectLst/>
                          <a:latin typeface="Atkinson Hyperlegible"/>
                        </a:rPr>
                        <a:t>Process optimization and ESG.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82925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Implemented Solution</a:t>
                      </a:r>
                      <a:endParaRPr lang="en-US" sz="1200"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Datasets, models and pipelines.</a:t>
                      </a:r>
                      <a:endParaRPr lang="en-US" sz="1200"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20859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Presentation of Results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0" i="0">
                        <a:solidFill>
                          <a:srgbClr val="757575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Metric scores and Qualitative Analysis for models and pipelines.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0" i="0">
                        <a:solidFill>
                          <a:srgbClr val="757575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36799"/>
                  </a:ext>
                </a:extLst>
              </a:tr>
              <a:tr h="4667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>
                          <a:effectLst/>
                          <a:latin typeface="Atkinson Hyperlegible"/>
                        </a:rPr>
                        <a:t>Demo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>
                          <a:effectLst/>
                          <a:latin typeface="Atkinson Hyperlegible"/>
                        </a:rPr>
                        <a:t>Quick demonstration of β application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88271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Discussion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0" i="0">
                        <a:solidFill>
                          <a:srgbClr val="757575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Usability and possible improvements.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0" i="0">
                        <a:solidFill>
                          <a:srgbClr val="757575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2389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Questions 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0" i="0">
                        <a:solidFill>
                          <a:srgbClr val="757575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>
                          <a:effectLst/>
                          <a:latin typeface="Atkinson Hyperlegible"/>
                        </a:rPr>
                        <a:t>For any additional information, the project repository is available on </a:t>
                      </a:r>
                      <a:r>
                        <a:rPr lang="en-US" sz="1200" u="sng" strike="noStrike">
                          <a:effectLst/>
                          <a:latin typeface="Atkinson Hyperlegible"/>
                          <a:hlinkClick r:id="rId5"/>
                        </a:rPr>
                        <a:t>GitHub.</a:t>
                      </a:r>
                      <a:r>
                        <a:rPr lang="en-US" sz="1200">
                          <a:effectLst/>
                          <a:latin typeface="Atkinson Hyperlegible"/>
                        </a:rPr>
                        <a:t>​​</a:t>
                      </a:r>
                      <a:endParaRPr lang="en-US" b="0" i="0">
                        <a:solidFill>
                          <a:srgbClr val="757575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83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4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4C7F2C-4905-4E18-921C-2BE7069AD8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1423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4C7F2C-4905-4E18-921C-2BE7069AD8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E93A044-0C8C-4946-A768-6EA948B8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64" y="2106114"/>
            <a:ext cx="5079317" cy="1325563"/>
          </a:xfrm>
        </p:spPr>
        <p:txBody>
          <a:bodyPr vert="horz">
            <a:normAutofit/>
          </a:bodyPr>
          <a:lstStyle/>
          <a:p>
            <a:r>
              <a:rPr lang="sl-SI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8851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17333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ED8DDFA7-C754-485E-95E9-AE2F9F1B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0" y="1779532"/>
            <a:ext cx="11131200" cy="731933"/>
          </a:xfrm>
        </p:spPr>
        <p:txBody>
          <a:bodyPr vert="horz">
            <a:normAutofit/>
          </a:bodyPr>
          <a:lstStyle/>
          <a:p>
            <a:r>
              <a:rPr lang="sl-SI" sz="4800" dirty="0"/>
              <a:t>Problem </a:t>
            </a:r>
            <a:r>
              <a:rPr lang="en-US" sz="4800" dirty="0"/>
              <a:t>Description</a:t>
            </a:r>
            <a:endParaRPr lang="en-US" sz="4800" dirty="0">
              <a:latin typeface="Frutiger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/>
              <a:pPr/>
              <a:t>4</a:t>
            </a:fld>
            <a:endParaRPr lang="sl-SI" noProof="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114F4FB7-2B52-F10A-D939-7D3D2801636C}"/>
              </a:ext>
            </a:extLst>
          </p:cNvPr>
          <p:cNvSpPr txBox="1">
            <a:spLocks noGrp="1"/>
          </p:cNvSpPr>
          <p:nvPr/>
        </p:nvSpPr>
        <p:spPr>
          <a:xfrm>
            <a:off x="531308" y="2513012"/>
            <a:ext cx="11153913" cy="150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19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tkinson Hyperlegible"/>
              <a:buNone/>
              <a:defRPr sz="21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 algn="l">
              <a:buSzPts val="1100"/>
            </a:pPr>
            <a:r>
              <a:rPr lang="en" sz="2800" b="1">
                <a:latin typeface="Arial"/>
              </a:rPr>
              <a:t>Extract from the Data Science Project Competition Website</a:t>
            </a:r>
            <a:endParaRPr lang="en-US" sz="2800">
              <a:latin typeface="Arial"/>
            </a:endParaRPr>
          </a:p>
          <a:p>
            <a:pPr marL="0" indent="0" algn="l">
              <a:lnSpc>
                <a:spcPct val="114999"/>
              </a:lnSpc>
            </a:pPr>
            <a:r>
              <a:rPr lang="en" sz="1800">
                <a:solidFill>
                  <a:srgbClr val="444444"/>
                </a:solidFill>
              </a:rPr>
              <a:t>In56ight, in collaboration with the NLB banking group, is exploring the idea of developing a chatbot that would be trained on data from annual reports and would be capable of answering different questions regarding the banking group performance.</a:t>
            </a:r>
            <a:endParaRPr lang="en" sz="1800"/>
          </a:p>
        </p:txBody>
      </p:sp>
    </p:spTree>
    <p:extLst>
      <p:ext uri="{BB962C8B-B14F-4D97-AF65-F5344CB8AC3E}">
        <p14:creationId xmlns:p14="http://schemas.microsoft.com/office/powerpoint/2010/main" val="401872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8DC3-441D-BB57-B37E-9AFAFD2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248C-06AE-0E1F-86D8-F41E357E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33" y="1402355"/>
            <a:ext cx="10884682" cy="818033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Arial"/>
                <a:cs typeface="Arial"/>
              </a:rPr>
              <a:t>Thousands of employees check NLB policy documents daily.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Arial"/>
                <a:cs typeface="Arial"/>
              </a:rPr>
              <a:t>Saving as little as 15 minutes per employee is a big deal.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Quickly extract relevant information from various reports.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CB023-3668-482B-2B7E-7C08992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/>
              <a:pPr/>
              <a:t>5</a:t>
            </a:fld>
            <a:endParaRPr lang="sl-SI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D5C23D-223D-6893-31DE-703480438CA6}"/>
              </a:ext>
            </a:extLst>
          </p:cNvPr>
          <p:cNvSpPr txBox="1">
            <a:spLocks/>
          </p:cNvSpPr>
          <p:nvPr/>
        </p:nvSpPr>
        <p:spPr>
          <a:xfrm>
            <a:off x="527971" y="2650916"/>
            <a:ext cx="11131200" cy="7319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Frutiger" panose="00000400000000000000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ESG - A very important world-wide topic for companies</a:t>
            </a:r>
            <a:endParaRPr lang="en-US" sz="2400" dirty="0">
              <a:latin typeface="Frutig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4D8BD-AB23-9B65-703D-2B7259F57A33}"/>
              </a:ext>
            </a:extLst>
          </p:cNvPr>
          <p:cNvSpPr txBox="1">
            <a:spLocks/>
          </p:cNvSpPr>
          <p:nvPr/>
        </p:nvSpPr>
        <p:spPr>
          <a:xfrm>
            <a:off x="646404" y="3429029"/>
            <a:ext cx="10884682" cy="81803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144000" indent="-144000" algn="l" defTabSz="914400" rtl="0" eaLnBrk="1" latinLnBrk="0" hangingPunct="1">
              <a:spcBef>
                <a:spcPts val="4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rutiger" panose="00000400000000000000" pitchFamily="2" charset="0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spcBef>
                <a:spcPts val="4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rutiger" panose="00000400000000000000" pitchFamily="2" charset="0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spcBef>
                <a:spcPts val="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rutiger" panose="00000400000000000000" pitchFamily="2" charset="0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spcBef>
                <a:spcPts val="4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rutiger" panose="00000400000000000000" pitchFamily="2" charset="0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spcBef>
                <a:spcPts val="4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rutige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Environmental, Social and Governance</a:t>
            </a:r>
          </a:p>
          <a:p>
            <a:pPr marL="457200" indent="-457200">
              <a:spcBef>
                <a:spcPts val="0"/>
              </a:spcBef>
              <a:buAutoNum type="alphaLcPeriod"/>
            </a:pPr>
            <a:r>
              <a:rPr lang="en-US">
                <a:latin typeface="Arial"/>
                <a:cs typeface="Arial"/>
              </a:rPr>
              <a:t>Efficiency</a:t>
            </a:r>
          </a:p>
          <a:p>
            <a:pPr marL="457200" indent="-457200">
              <a:spcBef>
                <a:spcPts val="0"/>
              </a:spcBef>
              <a:buAutoNum type="alphaLcPeriod"/>
            </a:pPr>
            <a:r>
              <a:rPr lang="en-US">
                <a:latin typeface="Arial"/>
                <a:cs typeface="Arial"/>
              </a:rPr>
              <a:t>Customer and employee relations</a:t>
            </a:r>
            <a:endParaRPr lang="en-US">
              <a:cs typeface="Arial"/>
            </a:endParaRPr>
          </a:p>
          <a:p>
            <a:pPr marL="457200" indent="-457200">
              <a:spcBef>
                <a:spcPts val="0"/>
              </a:spcBef>
              <a:buAutoNum type="alphaLcPeriod"/>
            </a:pPr>
            <a:r>
              <a:rPr lang="en-US">
                <a:latin typeface="Arial"/>
                <a:cs typeface="Arial"/>
              </a:rPr>
              <a:t>Leadership</a:t>
            </a:r>
            <a:endParaRPr lang="en-US">
              <a:cs typeface="Arial"/>
            </a:endParaRP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7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4C7F2C-4905-4E18-921C-2BE7069AD8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4915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4C7F2C-4905-4E18-921C-2BE7069AD8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E93A044-0C8C-4946-A768-6EA948B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Implemented Solution</a:t>
            </a:r>
            <a:endParaRPr lang="en-US" dirty="0">
              <a:latin typeface="Frutiger"/>
            </a:endParaRPr>
          </a:p>
        </p:txBody>
      </p:sp>
    </p:spTree>
    <p:extLst>
      <p:ext uri="{BB962C8B-B14F-4D97-AF65-F5344CB8AC3E}">
        <p14:creationId xmlns:p14="http://schemas.microsoft.com/office/powerpoint/2010/main" val="10925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ED8DDFA7-C754-485E-95E9-AE2F9F1B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sl-SI" err="1">
                <a:latin typeface="Frutiger"/>
              </a:rPr>
              <a:t>Solution</a:t>
            </a:r>
            <a:endParaRPr lang="sl-SI" err="1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dirty="0" smtClean="0">
                <a:latin typeface="Frutiger" panose="00000400000000000000" pitchFamily="2" charset="0"/>
              </a:rPr>
              <a:pPr/>
              <a:t>7</a:t>
            </a:fld>
            <a:endParaRPr lang="sl-SI" noProof="0">
              <a:latin typeface="Frutiger" panose="00000400000000000000" pitchFamily="2" charset="0"/>
            </a:endParaRPr>
          </a:p>
        </p:txBody>
      </p:sp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406FDC39-97E5-E583-983A-EA5346AA4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421" y="1097208"/>
            <a:ext cx="8239810" cy="2020136"/>
          </a:xfrm>
          <a:prstGeom prst="rect">
            <a:avLst/>
          </a:prstGeom>
        </p:spPr>
      </p:pic>
      <p:sp>
        <p:nvSpPr>
          <p:cNvPr id="20" name="Google Shape;209;p33">
            <a:extLst>
              <a:ext uri="{FF2B5EF4-FFF2-40B4-BE49-F238E27FC236}">
                <a16:creationId xmlns:a16="http://schemas.microsoft.com/office/drawing/2014/main" id="{C1C9A3C6-BCEA-1B92-D13A-5C34D4C79698}"/>
              </a:ext>
            </a:extLst>
          </p:cNvPr>
          <p:cNvSpPr txBox="1"/>
          <p:nvPr/>
        </p:nvSpPr>
        <p:spPr>
          <a:xfrm>
            <a:off x="5012163" y="3032480"/>
            <a:ext cx="24432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sl-S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700" b="1" dirty="0">
                <a:solidFill>
                  <a:schemeClr val="dk1"/>
                </a:solidFill>
                <a:latin typeface="Epilogue"/>
              </a:rPr>
              <a:t>Context Retrieval</a:t>
            </a:r>
          </a:p>
        </p:txBody>
      </p:sp>
      <p:sp>
        <p:nvSpPr>
          <p:cNvPr id="21" name="Google Shape;210;p33">
            <a:extLst>
              <a:ext uri="{FF2B5EF4-FFF2-40B4-BE49-F238E27FC236}">
                <a16:creationId xmlns:a16="http://schemas.microsoft.com/office/drawing/2014/main" id="{5B8DA53C-F33F-4BE8-1ED9-354EC6E5C58D}"/>
              </a:ext>
            </a:extLst>
          </p:cNvPr>
          <p:cNvSpPr txBox="1"/>
          <p:nvPr/>
        </p:nvSpPr>
        <p:spPr>
          <a:xfrm>
            <a:off x="5012163" y="3560336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sl-S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tkinson Hyperlegible"/>
                <a:sym typeface="Atkinson Hyperlegible"/>
              </a:rPr>
              <a:t>DPR</a:t>
            </a:r>
            <a:endParaRPr lang="en-US" sz="1400">
              <a:solidFill>
                <a:schemeClr val="dk1"/>
              </a:solidFill>
            </a:endParaRPr>
          </a:p>
        </p:txBody>
      </p:sp>
      <p:sp>
        <p:nvSpPr>
          <p:cNvPr id="22" name="Google Shape;211;p33">
            <a:extLst>
              <a:ext uri="{FF2B5EF4-FFF2-40B4-BE49-F238E27FC236}">
                <a16:creationId xmlns:a16="http://schemas.microsoft.com/office/drawing/2014/main" id="{F767AA37-270E-6B10-7411-48875CC7F162}"/>
              </a:ext>
            </a:extLst>
          </p:cNvPr>
          <p:cNvSpPr txBox="1"/>
          <p:nvPr/>
        </p:nvSpPr>
        <p:spPr>
          <a:xfrm>
            <a:off x="5012070" y="4206332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sl-S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n" sz="1400">
                <a:solidFill>
                  <a:schemeClr val="dk1"/>
                </a:solidFill>
                <a:latin typeface="Atkinson Hyperlegible"/>
              </a:rPr>
              <a:t>DPR Data Formatting</a:t>
            </a:r>
          </a:p>
        </p:txBody>
      </p:sp>
      <p:cxnSp>
        <p:nvCxnSpPr>
          <p:cNvPr id="30" name="Google Shape;219;p33">
            <a:extLst>
              <a:ext uri="{FF2B5EF4-FFF2-40B4-BE49-F238E27FC236}">
                <a16:creationId xmlns:a16="http://schemas.microsoft.com/office/drawing/2014/main" id="{A12EF818-F01D-2657-6A1F-992C391E3561}"/>
              </a:ext>
            </a:extLst>
          </p:cNvPr>
          <p:cNvCxnSpPr>
            <a:cxnSpLocks/>
          </p:cNvCxnSpPr>
          <p:nvPr/>
        </p:nvCxnSpPr>
        <p:spPr>
          <a:xfrm>
            <a:off x="6233763" y="4001336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682AC6-BC61-4B25-F72C-7BD5031F458D}"/>
              </a:ext>
            </a:extLst>
          </p:cNvPr>
          <p:cNvGrpSpPr/>
          <p:nvPr/>
        </p:nvGrpSpPr>
        <p:grpSpPr>
          <a:xfrm>
            <a:off x="8140785" y="2015405"/>
            <a:ext cx="2446578" cy="2241183"/>
            <a:chOff x="7647656" y="2497659"/>
            <a:chExt cx="2446578" cy="2241183"/>
          </a:xfrm>
        </p:grpSpPr>
        <p:sp>
          <p:nvSpPr>
            <p:cNvPr id="23" name="Google Shape;215;p33">
              <a:extLst>
                <a:ext uri="{FF2B5EF4-FFF2-40B4-BE49-F238E27FC236}">
                  <a16:creationId xmlns:a16="http://schemas.microsoft.com/office/drawing/2014/main" id="{FC5BBA44-3DDC-2932-4316-9A097008A8EA}"/>
                </a:ext>
              </a:extLst>
            </p:cNvPr>
            <p:cNvSpPr txBox="1"/>
            <p:nvPr/>
          </p:nvSpPr>
          <p:spPr>
            <a:xfrm>
              <a:off x="7647656" y="2497659"/>
              <a:ext cx="24432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1700" b="1" dirty="0">
                  <a:solidFill>
                    <a:schemeClr val="dk1"/>
                  </a:solidFill>
                  <a:latin typeface="Epilogue"/>
                  <a:sym typeface="Epilogue"/>
                </a:rPr>
                <a:t>Large Language Models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24" name="Google Shape;216;p33">
              <a:extLst>
                <a:ext uri="{FF2B5EF4-FFF2-40B4-BE49-F238E27FC236}">
                  <a16:creationId xmlns:a16="http://schemas.microsoft.com/office/drawing/2014/main" id="{B6B6E0B4-BB74-373A-6680-EB302E365066}"/>
                </a:ext>
              </a:extLst>
            </p:cNvPr>
            <p:cNvSpPr txBox="1"/>
            <p:nvPr/>
          </p:nvSpPr>
          <p:spPr>
            <a:xfrm>
              <a:off x="7651034" y="3025515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999"/>
                </a:lnSpc>
              </a:pPr>
              <a:r>
                <a:rPr lang="en" sz="1400">
                  <a:solidFill>
                    <a:schemeClr val="dk1"/>
                  </a:solidFill>
                  <a:latin typeface="Atkinson Hyperlegible"/>
                  <a:sym typeface="Atkinson Hyperlegible"/>
                </a:rPr>
                <a:t>Extractive vs. Generative</a:t>
              </a:r>
              <a:endParaRPr lang="en-US" sz="1400">
                <a:solidFill>
                  <a:schemeClr val="dk1"/>
                </a:solidFill>
                <a:cs typeface="Arial"/>
              </a:endParaRPr>
            </a:p>
          </p:txBody>
        </p:sp>
        <p:sp>
          <p:nvSpPr>
            <p:cNvPr id="31" name="Google Shape;211;p33">
              <a:extLst>
                <a:ext uri="{FF2B5EF4-FFF2-40B4-BE49-F238E27FC236}">
                  <a16:creationId xmlns:a16="http://schemas.microsoft.com/office/drawing/2014/main" id="{FB956975-B37D-92E2-354C-A7316600913A}"/>
                </a:ext>
              </a:extLst>
            </p:cNvPr>
            <p:cNvSpPr txBox="1"/>
            <p:nvPr/>
          </p:nvSpPr>
          <p:spPr>
            <a:xfrm>
              <a:off x="7651034" y="3650602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1400">
                  <a:solidFill>
                    <a:schemeClr val="dk1"/>
                  </a:solidFill>
                  <a:latin typeface="Atkinson Hyperlegible"/>
                  <a:sym typeface="Atkinson Hyperlegible"/>
                </a:rPr>
                <a:t>Variant Selection</a:t>
              </a:r>
              <a:endParaRPr lang="en" sz="1400">
                <a:solidFill>
                  <a:schemeClr val="dk1"/>
                </a:solidFill>
                <a:latin typeface="Atkinson Hyperlegible"/>
                <a:cs typeface="Arial"/>
              </a:endParaRPr>
            </a:p>
          </p:txBody>
        </p:sp>
        <p:cxnSp>
          <p:nvCxnSpPr>
            <p:cNvPr id="32" name="Google Shape;219;p33">
              <a:extLst>
                <a:ext uri="{FF2B5EF4-FFF2-40B4-BE49-F238E27FC236}">
                  <a16:creationId xmlns:a16="http://schemas.microsoft.com/office/drawing/2014/main" id="{83255400-B0B1-6931-EF96-7489EA3CF449}"/>
                </a:ext>
              </a:extLst>
            </p:cNvPr>
            <p:cNvCxnSpPr>
              <a:cxnSpLocks/>
            </p:cNvCxnSpPr>
            <p:nvPr/>
          </p:nvCxnSpPr>
          <p:spPr>
            <a:xfrm>
              <a:off x="8874184" y="3445606"/>
              <a:ext cx="0" cy="20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211;p33">
              <a:extLst>
                <a:ext uri="{FF2B5EF4-FFF2-40B4-BE49-F238E27FC236}">
                  <a16:creationId xmlns:a16="http://schemas.microsoft.com/office/drawing/2014/main" id="{C4FDA896-8F14-AB21-7B1C-881D632C075F}"/>
                </a:ext>
              </a:extLst>
            </p:cNvPr>
            <p:cNvSpPr txBox="1"/>
            <p:nvPr/>
          </p:nvSpPr>
          <p:spPr>
            <a:xfrm>
              <a:off x="7651034" y="4297842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999"/>
                </a:lnSpc>
              </a:pPr>
              <a:r>
                <a:rPr lang="en" sz="1400">
                  <a:solidFill>
                    <a:schemeClr val="dk1"/>
                  </a:solidFill>
                  <a:latin typeface="Atkinson Hyperlegible"/>
                  <a:sym typeface="Atkinson Hyperlegible"/>
                </a:rPr>
                <a:t>Fine-tuning </a:t>
              </a:r>
              <a:r>
                <a:rPr lang="en" sz="1000">
                  <a:solidFill>
                    <a:schemeClr val="dk1"/>
                  </a:solidFill>
                  <a:latin typeface="Atkinson Hyperlegible"/>
                  <a:sym typeface="Atkinson Hyperlegible"/>
                </a:rPr>
                <a:t>(full, half)</a:t>
              </a:r>
              <a:endParaRPr lang="en-US" sz="1000">
                <a:solidFill>
                  <a:schemeClr val="dk1"/>
                </a:solidFill>
              </a:endParaRPr>
            </a:p>
          </p:txBody>
        </p:sp>
        <p:cxnSp>
          <p:nvCxnSpPr>
            <p:cNvPr id="35" name="Google Shape;219;p33">
              <a:extLst>
                <a:ext uri="{FF2B5EF4-FFF2-40B4-BE49-F238E27FC236}">
                  <a16:creationId xmlns:a16="http://schemas.microsoft.com/office/drawing/2014/main" id="{6B832104-BD38-5C0E-9F40-F424A9D6BB9C}"/>
                </a:ext>
              </a:extLst>
            </p:cNvPr>
            <p:cNvCxnSpPr>
              <a:cxnSpLocks/>
            </p:cNvCxnSpPr>
            <p:nvPr/>
          </p:nvCxnSpPr>
          <p:spPr>
            <a:xfrm>
              <a:off x="8874184" y="4092846"/>
              <a:ext cx="0" cy="20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0F647B-7997-BD11-F524-C80C225BE572}"/>
              </a:ext>
            </a:extLst>
          </p:cNvPr>
          <p:cNvGrpSpPr/>
          <p:nvPr/>
        </p:nvGrpSpPr>
        <p:grpSpPr>
          <a:xfrm>
            <a:off x="528718" y="1249081"/>
            <a:ext cx="2452380" cy="3544114"/>
            <a:chOff x="528718" y="1093009"/>
            <a:chExt cx="2452380" cy="3544114"/>
          </a:xfrm>
        </p:grpSpPr>
        <p:sp>
          <p:nvSpPr>
            <p:cNvPr id="2" name="Google Shape;205;p33">
              <a:extLst>
                <a:ext uri="{FF2B5EF4-FFF2-40B4-BE49-F238E27FC236}">
                  <a16:creationId xmlns:a16="http://schemas.microsoft.com/office/drawing/2014/main" id="{1957ABDD-5940-351B-FAF6-2EEE735B3656}"/>
                </a:ext>
              </a:extLst>
            </p:cNvPr>
            <p:cNvSpPr txBox="1"/>
            <p:nvPr/>
          </p:nvSpPr>
          <p:spPr>
            <a:xfrm>
              <a:off x="528719" y="1093009"/>
              <a:ext cx="24432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1700" b="1">
                  <a:solidFill>
                    <a:schemeClr val="dk1"/>
                  </a:solidFill>
                  <a:latin typeface="Epilogue"/>
                </a:rPr>
                <a:t>Question Answering</a:t>
              </a:r>
            </a:p>
            <a:p>
              <a:pPr algn="ctr"/>
              <a:r>
                <a:rPr lang="en" sz="1700" b="1">
                  <a:solidFill>
                    <a:schemeClr val="dk1"/>
                  </a:solidFill>
                  <a:latin typeface="Epilogue"/>
                </a:rPr>
                <a:t>Dataset</a:t>
              </a:r>
            </a:p>
          </p:txBody>
        </p:sp>
        <p:sp>
          <p:nvSpPr>
            <p:cNvPr id="3" name="Google Shape;206;p33">
              <a:extLst>
                <a:ext uri="{FF2B5EF4-FFF2-40B4-BE49-F238E27FC236}">
                  <a16:creationId xmlns:a16="http://schemas.microsoft.com/office/drawing/2014/main" id="{AE17B6F6-D65B-3E13-510C-D46BB66F614D}"/>
                </a:ext>
              </a:extLst>
            </p:cNvPr>
            <p:cNvSpPr txBox="1"/>
            <p:nvPr/>
          </p:nvSpPr>
          <p:spPr>
            <a:xfrm>
              <a:off x="528719" y="1620859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999"/>
                </a:lnSpc>
              </a:pPr>
              <a:r>
                <a:rPr lang="en" sz="1400">
                  <a:solidFill>
                    <a:schemeClr val="dk1"/>
                  </a:solidFill>
                  <a:latin typeface="Atkinson Hyperlegible"/>
                </a:rPr>
                <a:t>Generation</a:t>
              </a:r>
              <a:r>
                <a:rPr lang="en" sz="1600">
                  <a:solidFill>
                    <a:schemeClr val="dk1"/>
                  </a:solidFill>
                  <a:latin typeface="Atkinson Hyperlegible"/>
                  <a:cs typeface="Arial"/>
                </a:rPr>
                <a:t> </a:t>
              </a:r>
              <a:r>
                <a:rPr lang="en" sz="1000">
                  <a:solidFill>
                    <a:schemeClr val="dk1"/>
                  </a:solidFill>
                  <a:latin typeface="Atkinson Hyperlegible"/>
                  <a:cs typeface="Arial"/>
                </a:rPr>
                <a:t>(2020, 2022)</a:t>
              </a:r>
              <a:endParaRPr lang="en-US" sz="1000">
                <a:solidFill>
                  <a:schemeClr val="dk1"/>
                </a:solidFill>
                <a:cs typeface="Arial"/>
              </a:endParaRPr>
            </a:p>
          </p:txBody>
        </p:sp>
        <p:sp>
          <p:nvSpPr>
            <p:cNvPr id="17" name="Google Shape;207;p33">
              <a:extLst>
                <a:ext uri="{FF2B5EF4-FFF2-40B4-BE49-F238E27FC236}">
                  <a16:creationId xmlns:a16="http://schemas.microsoft.com/office/drawing/2014/main" id="{BD392F6B-73F3-A901-78E7-D84FB87D3194}"/>
                </a:ext>
              </a:extLst>
            </p:cNvPr>
            <p:cNvSpPr txBox="1"/>
            <p:nvPr/>
          </p:nvSpPr>
          <p:spPr>
            <a:xfrm>
              <a:off x="528719" y="2266848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4999"/>
                </a:lnSpc>
              </a:pPr>
              <a:r>
                <a:rPr lang="en" sz="1400">
                  <a:solidFill>
                    <a:schemeClr val="dk1"/>
                  </a:solidFill>
                  <a:latin typeface="Atkinson Hyperlegible"/>
                </a:rPr>
                <a:t>Filtering</a:t>
              </a:r>
              <a:endParaRPr lang="en-US" sz="1400">
                <a:solidFill>
                  <a:schemeClr val="dk1"/>
                </a:solidFill>
                <a:cs typeface="Arial"/>
              </a:endParaRPr>
            </a:p>
          </p:txBody>
        </p:sp>
        <p:sp>
          <p:nvSpPr>
            <p:cNvPr id="18" name="Google Shape;208;p33">
              <a:extLst>
                <a:ext uri="{FF2B5EF4-FFF2-40B4-BE49-F238E27FC236}">
                  <a16:creationId xmlns:a16="http://schemas.microsoft.com/office/drawing/2014/main" id="{B7D10F9F-DDF8-CDA1-1CAB-DB5A58E49E21}"/>
                </a:ext>
              </a:extLst>
            </p:cNvPr>
            <p:cNvSpPr txBox="1"/>
            <p:nvPr/>
          </p:nvSpPr>
          <p:spPr>
            <a:xfrm>
              <a:off x="528719" y="2912840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1400" err="1">
                  <a:solidFill>
                    <a:schemeClr val="dk1"/>
                  </a:solidFill>
                  <a:latin typeface="Atkinson Hyperlegible"/>
                  <a:ea typeface="Atkinson Hyperlegible"/>
                </a:rPr>
                <a:t>SQuAD</a:t>
              </a:r>
              <a:r>
                <a:rPr lang="en" sz="1400">
                  <a:solidFill>
                    <a:schemeClr val="dk1"/>
                  </a:solidFill>
                  <a:latin typeface="Atkinson Hyperlegible"/>
                  <a:ea typeface="Atkinson Hyperlegible"/>
                </a:rPr>
                <a:t> Data Formatting</a:t>
              </a:r>
              <a:endParaRPr lang="en-US" sz="1400">
                <a:solidFill>
                  <a:schemeClr val="dk1"/>
                </a:solidFill>
                <a:latin typeface="Atkinson Hyperlegible"/>
                <a:cs typeface="Arial"/>
              </a:endParaRPr>
            </a:p>
          </p:txBody>
        </p:sp>
        <p:cxnSp>
          <p:nvCxnSpPr>
            <p:cNvPr id="27" name="Google Shape;217;p33">
              <a:extLst>
                <a:ext uri="{FF2B5EF4-FFF2-40B4-BE49-F238E27FC236}">
                  <a16:creationId xmlns:a16="http://schemas.microsoft.com/office/drawing/2014/main" id="{3A7789AE-CDD6-049B-C267-26B0CAEB06D4}"/>
                </a:ext>
              </a:extLst>
            </p:cNvPr>
            <p:cNvCxnSpPr>
              <a:cxnSpLocks/>
            </p:cNvCxnSpPr>
            <p:nvPr/>
          </p:nvCxnSpPr>
          <p:spPr>
            <a:xfrm>
              <a:off x="1750319" y="2061859"/>
              <a:ext cx="0" cy="20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18;p33">
              <a:extLst>
                <a:ext uri="{FF2B5EF4-FFF2-40B4-BE49-F238E27FC236}">
                  <a16:creationId xmlns:a16="http://schemas.microsoft.com/office/drawing/2014/main" id="{C2B69AD9-D962-9E18-7188-420D25D92A37}"/>
                </a:ext>
              </a:extLst>
            </p:cNvPr>
            <p:cNvCxnSpPr>
              <a:cxnSpLocks/>
            </p:cNvCxnSpPr>
            <p:nvPr/>
          </p:nvCxnSpPr>
          <p:spPr>
            <a:xfrm>
              <a:off x="1750319" y="2707848"/>
              <a:ext cx="0" cy="20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208;p33">
              <a:extLst>
                <a:ext uri="{FF2B5EF4-FFF2-40B4-BE49-F238E27FC236}">
                  <a16:creationId xmlns:a16="http://schemas.microsoft.com/office/drawing/2014/main" id="{53E51962-7948-9D62-350C-6D2F93F92705}"/>
                </a:ext>
              </a:extLst>
            </p:cNvPr>
            <p:cNvSpPr txBox="1"/>
            <p:nvPr/>
          </p:nvSpPr>
          <p:spPr>
            <a:xfrm>
              <a:off x="528718" y="3553473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1400">
                  <a:solidFill>
                    <a:schemeClr val="dk1"/>
                  </a:solidFill>
                  <a:latin typeface="Atkinson Hyperlegible"/>
                  <a:ea typeface="Atkinson Hyperlegible"/>
                </a:rPr>
                <a:t>Expert Data</a:t>
              </a:r>
              <a:endParaRPr lang="en" sz="1400">
                <a:solidFill>
                  <a:schemeClr val="dk1"/>
                </a:solidFill>
                <a:latin typeface="Atkinson Hyperlegible"/>
                <a:ea typeface="Atkinson Hyperlegible"/>
                <a:cs typeface="Arial"/>
              </a:endParaRPr>
            </a:p>
          </p:txBody>
        </p:sp>
        <p:cxnSp>
          <p:nvCxnSpPr>
            <p:cNvPr id="36" name="Google Shape;219;p33">
              <a:extLst>
                <a:ext uri="{FF2B5EF4-FFF2-40B4-BE49-F238E27FC236}">
                  <a16:creationId xmlns:a16="http://schemas.microsoft.com/office/drawing/2014/main" id="{193BCC78-2EFC-1867-980D-820A95B2D1A3}"/>
                </a:ext>
              </a:extLst>
            </p:cNvPr>
            <p:cNvCxnSpPr>
              <a:cxnSpLocks/>
            </p:cNvCxnSpPr>
            <p:nvPr/>
          </p:nvCxnSpPr>
          <p:spPr>
            <a:xfrm>
              <a:off x="1749942" y="3349208"/>
              <a:ext cx="0" cy="20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208;p33">
              <a:extLst>
                <a:ext uri="{FF2B5EF4-FFF2-40B4-BE49-F238E27FC236}">
                  <a16:creationId xmlns:a16="http://schemas.microsoft.com/office/drawing/2014/main" id="{49A78174-9D3F-31CE-A1EC-C413A0634F06}"/>
                </a:ext>
              </a:extLst>
            </p:cNvPr>
            <p:cNvSpPr txBox="1"/>
            <p:nvPr/>
          </p:nvSpPr>
          <p:spPr>
            <a:xfrm>
              <a:off x="537898" y="4196123"/>
              <a:ext cx="2443200" cy="44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sl-SI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" sz="1400">
                  <a:solidFill>
                    <a:schemeClr val="dk1"/>
                  </a:solidFill>
                  <a:latin typeface="Atkinson Hyperlegible"/>
                  <a:ea typeface="Atkinson Hyperlegible"/>
                </a:rPr>
                <a:t>Combining Generated Data</a:t>
              </a:r>
              <a:endParaRPr lang="en" sz="1400">
                <a:solidFill>
                  <a:schemeClr val="dk1"/>
                </a:solidFill>
                <a:latin typeface="Atkinson Hyperlegible"/>
                <a:ea typeface="Atkinson Hyperlegible"/>
                <a:cs typeface="Arial"/>
              </a:endParaRPr>
            </a:p>
          </p:txBody>
        </p:sp>
        <p:cxnSp>
          <p:nvCxnSpPr>
            <p:cNvPr id="41" name="Google Shape;219;p33">
              <a:extLst>
                <a:ext uri="{FF2B5EF4-FFF2-40B4-BE49-F238E27FC236}">
                  <a16:creationId xmlns:a16="http://schemas.microsoft.com/office/drawing/2014/main" id="{40F35D41-AB2E-8541-A742-1671BD57223A}"/>
                </a:ext>
              </a:extLst>
            </p:cNvPr>
            <p:cNvCxnSpPr>
              <a:cxnSpLocks/>
            </p:cNvCxnSpPr>
            <p:nvPr/>
          </p:nvCxnSpPr>
          <p:spPr>
            <a:xfrm>
              <a:off x="1759122" y="3991858"/>
              <a:ext cx="0" cy="20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211;p33">
            <a:extLst>
              <a:ext uri="{FF2B5EF4-FFF2-40B4-BE49-F238E27FC236}">
                <a16:creationId xmlns:a16="http://schemas.microsoft.com/office/drawing/2014/main" id="{4199E3FE-CEB8-17AE-9DE3-801F0CF8828A}"/>
              </a:ext>
            </a:extLst>
          </p:cNvPr>
          <p:cNvSpPr txBox="1"/>
          <p:nvPr/>
        </p:nvSpPr>
        <p:spPr>
          <a:xfrm>
            <a:off x="5012069" y="4858163"/>
            <a:ext cx="2443200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sl-S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en" sz="1400">
                <a:solidFill>
                  <a:schemeClr val="dk1"/>
                </a:solidFill>
                <a:latin typeface="Atkinson Hyperlegible"/>
              </a:rPr>
              <a:t>Fine-tuning</a:t>
            </a:r>
          </a:p>
        </p:txBody>
      </p:sp>
      <p:cxnSp>
        <p:nvCxnSpPr>
          <p:cNvPr id="46" name="Google Shape;219;p33">
            <a:extLst>
              <a:ext uri="{FF2B5EF4-FFF2-40B4-BE49-F238E27FC236}">
                <a16:creationId xmlns:a16="http://schemas.microsoft.com/office/drawing/2014/main" id="{9A8E41EA-AF80-438E-852C-E900DB5F7D37}"/>
              </a:ext>
            </a:extLst>
          </p:cNvPr>
          <p:cNvCxnSpPr>
            <a:cxnSpLocks/>
          </p:cNvCxnSpPr>
          <p:nvPr/>
        </p:nvCxnSpPr>
        <p:spPr>
          <a:xfrm>
            <a:off x="6233762" y="4653167"/>
            <a:ext cx="0" cy="2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894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4C7F2C-4905-4E18-921C-2BE7069AD8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4C7F2C-4905-4E18-921C-2BE7069AD8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E93A044-0C8C-4946-A768-6EA948B8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9" y="2284324"/>
            <a:ext cx="5472608" cy="1325563"/>
          </a:xfrm>
        </p:spPr>
        <p:txBody>
          <a:bodyPr vert="horz">
            <a:normAutofit/>
          </a:bodyPr>
          <a:lstStyle/>
          <a:p>
            <a:r>
              <a:rPr lang="sl-SI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9179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>
            <a:extLst>
              <a:ext uri="{FF2B5EF4-FFF2-40B4-BE49-F238E27FC236}">
                <a16:creationId xmlns:a16="http://schemas.microsoft.com/office/drawing/2014/main" id="{41695129-A4CE-43C5-B420-ECDDFDF315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8" name="Object 27" hidden="1">
                        <a:extLst>
                          <a:ext uri="{FF2B5EF4-FFF2-40B4-BE49-F238E27FC236}">
                            <a16:creationId xmlns:a16="http://schemas.microsoft.com/office/drawing/2014/main" id="{41695129-A4CE-43C5-B420-ECDDFDF3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ED8DDFA7-C754-485E-95E9-AE2F9F1B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Results</a:t>
            </a:r>
            <a:r>
              <a:rPr lang="en-US" b="0" dirty="0"/>
              <a:t>:</a:t>
            </a:r>
            <a:r>
              <a:rPr lang="en-US" dirty="0"/>
              <a:t> </a:t>
            </a:r>
            <a:r>
              <a:rPr lang="en-US" b="0" dirty="0"/>
              <a:t>Metrics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FABFB-D960-4827-A99E-1FF56FC4539E}" type="slidenum">
              <a:rPr lang="sl-SI" noProof="0" smtClean="0">
                <a:latin typeface="Frutiger" panose="00000400000000000000" pitchFamily="2" charset="0"/>
              </a:rPr>
              <a:pPr/>
              <a:t>9</a:t>
            </a:fld>
            <a:endParaRPr lang="sl-SI" noProof="0">
              <a:latin typeface="Frutiger" panose="000004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D78C6-D0E2-477A-CA92-7C52FAC27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5903"/>
              </p:ext>
            </p:extLst>
          </p:nvPr>
        </p:nvGraphicFramePr>
        <p:xfrm>
          <a:off x="3227024" y="1290484"/>
          <a:ext cx="5738964" cy="39901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133752621"/>
                    </a:ext>
                  </a:extLst>
                </a:gridCol>
                <a:gridCol w="675824">
                  <a:extLst>
                    <a:ext uri="{9D8B030D-6E8A-4147-A177-3AD203B41FA5}">
                      <a16:colId xmlns:a16="http://schemas.microsoft.com/office/drawing/2014/main" val="3125439117"/>
                    </a:ext>
                  </a:extLst>
                </a:gridCol>
                <a:gridCol w="675824">
                  <a:extLst>
                    <a:ext uri="{9D8B030D-6E8A-4147-A177-3AD203B41FA5}">
                      <a16:colId xmlns:a16="http://schemas.microsoft.com/office/drawing/2014/main" val="2827783965"/>
                    </a:ext>
                  </a:extLst>
                </a:gridCol>
                <a:gridCol w="675824">
                  <a:extLst>
                    <a:ext uri="{9D8B030D-6E8A-4147-A177-3AD203B41FA5}">
                      <a16:colId xmlns:a16="http://schemas.microsoft.com/office/drawing/2014/main" val="848226316"/>
                    </a:ext>
                  </a:extLst>
                </a:gridCol>
                <a:gridCol w="675824">
                  <a:extLst>
                    <a:ext uri="{9D8B030D-6E8A-4147-A177-3AD203B41FA5}">
                      <a16:colId xmlns:a16="http://schemas.microsoft.com/office/drawing/2014/main" val="4196749529"/>
                    </a:ext>
                  </a:extLst>
                </a:gridCol>
                <a:gridCol w="675824">
                  <a:extLst>
                    <a:ext uri="{9D8B030D-6E8A-4147-A177-3AD203B41FA5}">
                      <a16:colId xmlns:a16="http://schemas.microsoft.com/office/drawing/2014/main" val="2843028705"/>
                    </a:ext>
                  </a:extLst>
                </a:gridCol>
                <a:gridCol w="675824">
                  <a:extLst>
                    <a:ext uri="{9D8B030D-6E8A-4147-A177-3AD203B41FA5}">
                      <a16:colId xmlns:a16="http://schemas.microsoft.com/office/drawing/2014/main" val="4119896554"/>
                    </a:ext>
                  </a:extLst>
                </a:gridCol>
              </a:tblGrid>
              <a:tr h="47739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Bert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Precision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Bert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Recall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Bert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F1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Bleu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 err="1">
                          <a:effectLst/>
                        </a:rPr>
                        <a:t>SQuAD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Exact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u="none" strike="noStrike" err="1">
                          <a:effectLst/>
                        </a:rPr>
                        <a:t>SQuAD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700" u="none" strike="noStrike">
                          <a:effectLst/>
                        </a:rPr>
                        <a:t>F1</a:t>
                      </a:r>
                      <a:r>
                        <a:rPr lang="en-US" sz="7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777948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Distilbert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86.98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86.94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86.93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4.76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11.58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12386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RoBERTa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88.15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87.33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87.63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4.61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4.76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21.53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15004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T5-Small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88.78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87.44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88.04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13.48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419065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T5-Base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86.11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88.20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87.06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24.60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235997"/>
                  </a:ext>
                </a:extLst>
              </a:tr>
              <a:tr h="32063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u="none" strike="noStrike">
                          <a:effectLst/>
                        </a:rPr>
                        <a:t>​</a:t>
                      </a:r>
                      <a:endParaRPr lang="en-US" sz="1200" b="0" i="0" u="none" strike="noStrike">
                        <a:solidFill>
                          <a:srgbClr val="434343"/>
                        </a:solidFill>
                        <a:effectLst/>
                        <a:latin typeface="Atkinson Hyperlegible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100" u="none" strike="noStrike">
                          <a:effectLst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 Black" panose="02000000000000000000" pitchFamily="2" charset="0"/>
                      </a:endParaRPr>
                    </a:p>
                  </a:txBody>
                  <a:tcPr anchor="ctr">
                    <a:solidFill>
                      <a:srgbClr val="2800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0462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Distilbert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87.41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87.19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87.25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4.76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16.87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811788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 err="1">
                          <a:effectLst/>
                        </a:rPr>
                        <a:t>RoBERTa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88.78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87.75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88.21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5.1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14.29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27.57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8930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T5-Small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86.92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85.23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86.03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632518"/>
                  </a:ext>
                </a:extLst>
              </a:tr>
              <a:tr h="3990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u="none" strike="noStrike">
                          <a:effectLst/>
                        </a:rPr>
                        <a:t>T5-Base</a:t>
                      </a:r>
                      <a:r>
                        <a:rPr lang="en-US" sz="12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85.45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87.42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86.38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18.75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none" strike="noStrike">
                          <a:effectLst/>
                        </a:rPr>
                        <a:t>/</a:t>
                      </a:r>
                      <a:r>
                        <a:rPr lang="en-US" sz="1100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18171"/>
                  </a:ext>
                </a:extLst>
              </a:tr>
            </a:tbl>
          </a:graphicData>
        </a:graphic>
      </p:graphicFrame>
      <p:sp>
        <p:nvSpPr>
          <p:cNvPr id="2" name="Google Shape;647;p45">
            <a:extLst>
              <a:ext uri="{FF2B5EF4-FFF2-40B4-BE49-F238E27FC236}">
                <a16:creationId xmlns:a16="http://schemas.microsoft.com/office/drawing/2014/main" id="{0B732BD7-A2AD-75DB-9F02-A7B92359B553}"/>
              </a:ext>
            </a:extLst>
          </p:cNvPr>
          <p:cNvSpPr txBox="1"/>
          <p:nvPr/>
        </p:nvSpPr>
        <p:spPr>
          <a:xfrm>
            <a:off x="3227024" y="5295401"/>
            <a:ext cx="7940880" cy="22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Extract from Table 4 of the report: </a:t>
            </a:r>
            <a:r>
              <a:rPr lang="en" sz="1050">
                <a:solidFill>
                  <a:schemeClr val="dk1"/>
                </a:solidFill>
                <a:latin typeface="Atkinson Hyperlegible"/>
                <a:sym typeface="Atkinson Hyperlegible"/>
              </a:rPr>
              <a:t>Pipeline performance using fine-tuned models (expert data only)</a:t>
            </a:r>
            <a:r>
              <a:rPr lang="en" sz="1050" b="1">
                <a:solidFill>
                  <a:schemeClr val="dk1"/>
                </a:solidFill>
                <a:latin typeface="Atkinson Hyperlegible"/>
                <a:sym typeface="Atkinson Hyperlegible"/>
              </a:rPr>
              <a:t> </a:t>
            </a:r>
            <a:endParaRPr lang="en" sz="1050">
              <a:solidFill>
                <a:schemeClr val="dk1"/>
              </a:solidFill>
              <a:latin typeface="Atkinson Hyperlegib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A176-B295-2739-551E-37A57F67B7B9}"/>
              </a:ext>
            </a:extLst>
          </p:cNvPr>
          <p:cNvSpPr txBox="1"/>
          <p:nvPr/>
        </p:nvSpPr>
        <p:spPr>
          <a:xfrm rot="16200000">
            <a:off x="2366256" y="4204915"/>
            <a:ext cx="139495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Arial"/>
              </a:rPr>
              <a:t>DPR fine-tuned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2F109-7190-C04A-89B8-7085250360B2}"/>
              </a:ext>
            </a:extLst>
          </p:cNvPr>
          <p:cNvSpPr txBox="1"/>
          <p:nvPr/>
        </p:nvSpPr>
        <p:spPr>
          <a:xfrm rot="16200000">
            <a:off x="2227989" y="2370584"/>
            <a:ext cx="16714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cs typeface="Arial"/>
              </a:rPr>
              <a:t>DPR not fine-tuned</a:t>
            </a:r>
          </a:p>
        </p:txBody>
      </p:sp>
    </p:spTree>
    <p:extLst>
      <p:ext uri="{BB962C8B-B14F-4D97-AF65-F5344CB8AC3E}">
        <p14:creationId xmlns:p14="http://schemas.microsoft.com/office/powerpoint/2010/main" val="2798650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NLB 2015-Business">
      <a:dk1>
        <a:srgbClr val="757575"/>
      </a:dk1>
      <a:lt1>
        <a:srgbClr val="FFFFFF"/>
      </a:lt1>
      <a:dk2>
        <a:srgbClr val="FFFFFF"/>
      </a:dk2>
      <a:lt2>
        <a:srgbClr val="CCD32A"/>
      </a:lt2>
      <a:accent1>
        <a:srgbClr val="28007D"/>
      </a:accent1>
      <a:accent2>
        <a:srgbClr val="CCD32A"/>
      </a:accent2>
      <a:accent3>
        <a:srgbClr val="757575"/>
      </a:accent3>
      <a:accent4>
        <a:srgbClr val="937FBE"/>
      </a:accent4>
      <a:accent5>
        <a:srgbClr val="EEE895"/>
      </a:accent5>
      <a:accent6>
        <a:srgbClr val="BABABA"/>
      </a:accent6>
      <a:hlink>
        <a:srgbClr val="28007D"/>
      </a:hlink>
      <a:folHlink>
        <a:srgbClr val="28007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" id="{3F38F1A3-C93A-44B0-A283-27915FA14264}" vid="{DC770F77-7ABE-4307-99E1-11C558C38D0B}"/>
    </a:ext>
  </a:extLst>
</a:theme>
</file>

<file path=ppt/theme/theme2.xml><?xml version="1.0" encoding="utf-8"?>
<a:theme xmlns:a="http://schemas.openxmlformats.org/drawingml/2006/main" name="Custom Design">
  <a:themeElements>
    <a:clrScheme name="NLB">
      <a:dk1>
        <a:srgbClr val="757575"/>
      </a:dk1>
      <a:lt1>
        <a:srgbClr val="FFFFFF"/>
      </a:lt1>
      <a:dk2>
        <a:srgbClr val="FFFFFF"/>
      </a:dk2>
      <a:lt2>
        <a:srgbClr val="CCD32A"/>
      </a:lt2>
      <a:accent1>
        <a:srgbClr val="28007D"/>
      </a:accent1>
      <a:accent2>
        <a:srgbClr val="CCD32A"/>
      </a:accent2>
      <a:accent3>
        <a:srgbClr val="757575"/>
      </a:accent3>
      <a:accent4>
        <a:srgbClr val="937FBE"/>
      </a:accent4>
      <a:accent5>
        <a:srgbClr val="EEE895"/>
      </a:accent5>
      <a:accent6>
        <a:srgbClr val="BABABA"/>
      </a:accent6>
      <a:hlink>
        <a:srgbClr val="28007D"/>
      </a:hlink>
      <a:folHlink>
        <a:srgbClr val="280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902</Words>
  <Application>Microsoft Office PowerPoint</Application>
  <PresentationFormat>Širokozaslonsko</PresentationFormat>
  <Paragraphs>275</Paragraphs>
  <Slides>15</Slides>
  <Notes>1</Notes>
  <HiddenSlides>0</HiddenSlides>
  <MMClips>1</MMClips>
  <ScaleCrop>false</ScaleCrop>
  <HeadingPairs>
    <vt:vector size="8" baseType="variant">
      <vt:variant>
        <vt:lpstr>Uporabljene pisave</vt:lpstr>
      </vt:variant>
      <vt:variant>
        <vt:i4>8</vt:i4>
      </vt:variant>
      <vt:variant>
        <vt:lpstr>Tema</vt:lpstr>
      </vt:variant>
      <vt:variant>
        <vt:i4>2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26" baseType="lpstr">
      <vt:lpstr>Arial</vt:lpstr>
      <vt:lpstr>Arial,Sans-Serif</vt:lpstr>
      <vt:lpstr>Atkinson Hyperlegible</vt:lpstr>
      <vt:lpstr>Calibri</vt:lpstr>
      <vt:lpstr>Calibri Light</vt:lpstr>
      <vt:lpstr>Epilogue</vt:lpstr>
      <vt:lpstr>Frutiger</vt:lpstr>
      <vt:lpstr>Roboto Black</vt:lpstr>
      <vt:lpstr>Office Theme</vt:lpstr>
      <vt:lpstr>Custom Design</vt:lpstr>
      <vt:lpstr>think-cell Slide</vt:lpstr>
      <vt:lpstr>PowerPointova predstavitev</vt:lpstr>
      <vt:lpstr>Presentation overview</vt:lpstr>
      <vt:lpstr>Introduction</vt:lpstr>
      <vt:lpstr>Problem Description</vt:lpstr>
      <vt:lpstr>Motivation</vt:lpstr>
      <vt:lpstr>Implemented Solution</vt:lpstr>
      <vt:lpstr>Solution</vt:lpstr>
      <vt:lpstr>Results</vt:lpstr>
      <vt:lpstr>Results: Metrics</vt:lpstr>
      <vt:lpstr>Results: Qualitative analysis</vt:lpstr>
      <vt:lpstr>Results: Qualitative analysis</vt:lpstr>
      <vt:lpstr>Demo</vt:lpstr>
      <vt:lpstr>Discussion</vt:lpstr>
      <vt:lpstr>PowerPointova predstavitev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Kodre Jurij</dc:creator>
  <cp:lastModifiedBy>Razvoj Ellab</cp:lastModifiedBy>
  <cp:revision>11</cp:revision>
  <dcterms:created xsi:type="dcterms:W3CDTF">2023-01-07T17:07:18Z</dcterms:created>
  <dcterms:modified xsi:type="dcterms:W3CDTF">2023-06-05T16:18:45Z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fd63b3-eb6a-41e9-96bb-7c0e40480fbe_Enabled">
    <vt:lpwstr>true</vt:lpwstr>
  </property>
  <property fmtid="{D5CDD505-2E9C-101B-9397-08002B2CF9AE}" pid="3" name="MSIP_Label_adfd63b3-eb6a-41e9-96bb-7c0e40480fbe_SetDate">
    <vt:lpwstr>2023-01-07T17:41:32Z</vt:lpwstr>
  </property>
  <property fmtid="{D5CDD505-2E9C-101B-9397-08002B2CF9AE}" pid="4" name="MSIP_Label_adfd63b3-eb6a-41e9-96bb-7c0e40480fbe_Method">
    <vt:lpwstr>Privileged</vt:lpwstr>
  </property>
  <property fmtid="{D5CDD505-2E9C-101B-9397-08002B2CF9AE}" pid="5" name="MSIP_Label_adfd63b3-eb6a-41e9-96bb-7c0e40480fbe_Name">
    <vt:lpwstr>Samo za interno uporabo</vt:lpwstr>
  </property>
  <property fmtid="{D5CDD505-2E9C-101B-9397-08002B2CF9AE}" pid="6" name="MSIP_Label_adfd63b3-eb6a-41e9-96bb-7c0e40480fbe_SiteId">
    <vt:lpwstr>368e92b5-dfa0-4bce-9594-4c2e6fd2d1eb</vt:lpwstr>
  </property>
  <property fmtid="{D5CDD505-2E9C-101B-9397-08002B2CF9AE}" pid="7" name="MSIP_Label_adfd63b3-eb6a-41e9-96bb-7c0e40480fbe_ActionId">
    <vt:lpwstr>b79d0aef-d006-46bf-b1b5-0c6013fd67f5</vt:lpwstr>
  </property>
  <property fmtid="{D5CDD505-2E9C-101B-9397-08002B2CF9AE}" pid="8" name="MSIP_Label_adfd63b3-eb6a-41e9-96bb-7c0e40480fbe_ContentBits">
    <vt:lpwstr>0</vt:lpwstr>
  </property>
</Properties>
</file>