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6"/>
  </p:notesMasterIdLst>
  <p:sldIdLst>
    <p:sldId id="256" r:id="rId2"/>
    <p:sldId id="265" r:id="rId3"/>
    <p:sldId id="280" r:id="rId4"/>
    <p:sldId id="279" r:id="rId5"/>
    <p:sldId id="281" r:id="rId6"/>
    <p:sldId id="283" r:id="rId7"/>
    <p:sldId id="278" r:id="rId8"/>
    <p:sldId id="284" r:id="rId9"/>
    <p:sldId id="285" r:id="rId10"/>
    <p:sldId id="287" r:id="rId11"/>
    <p:sldId id="286" r:id="rId12"/>
    <p:sldId id="288" r:id="rId13"/>
    <p:sldId id="282" r:id="rId14"/>
    <p:sldId id="275" r:id="rId15"/>
  </p:sldIdLst>
  <p:sldSz cx="9144000" cy="5143500" type="screen16x9"/>
  <p:notesSz cx="6858000" cy="9144000"/>
  <p:embeddedFontLst>
    <p:embeddedFont>
      <p:font typeface="Kulim Park" panose="020B0604020202020204" charset="0"/>
      <p:regular r:id="rId17"/>
      <p:bold r:id="rId18"/>
      <p:italic r:id="rId19"/>
      <p:boldItalic r:id="rId20"/>
    </p:embeddedFont>
    <p:embeddedFont>
      <p:font typeface="Kulim Park SemiBold" panose="020B0604020202020204" charset="0"/>
      <p:regular r:id="rId21"/>
      <p:bold r:id="rId22"/>
      <p:italic r:id="rId23"/>
      <p:boldItalic r:id="rId24"/>
    </p:embeddedFont>
    <p:embeddedFont>
      <p:font typeface="Manrope" panose="020B0604020202020204" charset="0"/>
      <p:regular r:id="rId25"/>
      <p:bold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3A9A37-F28F-44FE-8A47-241DADF87F5F}">
  <a:tblStyle styleId="{233A9A37-F28F-44FE-8A47-241DADF87F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470030-7BAF-45A2-AF5E-E03EB653D20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37" d="100"/>
          <a:sy n="137" d="100"/>
        </p:scale>
        <p:origin x="8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ndra Botejue" userId="8a9ff0817897b29e" providerId="LiveId" clId="{AF6EDC50-651D-C84A-8250-8CA1BB2BC542}"/>
    <pc:docChg chg="modSld">
      <pc:chgData name="Amendra Botejue" userId="8a9ff0817897b29e" providerId="LiveId" clId="{AF6EDC50-651D-C84A-8250-8CA1BB2BC542}" dt="2022-07-31T07:38:48.757" v="5" actId="1076"/>
      <pc:docMkLst>
        <pc:docMk/>
      </pc:docMkLst>
      <pc:sldChg chg="modSp mod">
        <pc:chgData name="Amendra Botejue" userId="8a9ff0817897b29e" providerId="LiveId" clId="{AF6EDC50-651D-C84A-8250-8CA1BB2BC542}" dt="2022-07-30T21:58:24.489" v="3" actId="20577"/>
        <pc:sldMkLst>
          <pc:docMk/>
          <pc:sldMk cId="3710990266" sldId="280"/>
        </pc:sldMkLst>
        <pc:spChg chg="mod">
          <ac:chgData name="Amendra Botejue" userId="8a9ff0817897b29e" providerId="LiveId" clId="{AF6EDC50-651D-C84A-8250-8CA1BB2BC542}" dt="2022-07-30T21:58:24.489" v="3" actId="20577"/>
          <ac:spMkLst>
            <pc:docMk/>
            <pc:sldMk cId="3710990266" sldId="280"/>
            <ac:spMk id="3" creationId="{5346CC75-39CE-7A4C-1578-050A25AD73B0}"/>
          </ac:spMkLst>
        </pc:spChg>
      </pc:sldChg>
      <pc:sldChg chg="modSp mod">
        <pc:chgData name="Amendra Botejue" userId="8a9ff0817897b29e" providerId="LiveId" clId="{AF6EDC50-651D-C84A-8250-8CA1BB2BC542}" dt="2022-07-31T07:38:48.757" v="5" actId="1076"/>
        <pc:sldMkLst>
          <pc:docMk/>
          <pc:sldMk cId="2120175083" sldId="282"/>
        </pc:sldMkLst>
        <pc:spChg chg="mod">
          <ac:chgData name="Amendra Botejue" userId="8a9ff0817897b29e" providerId="LiveId" clId="{AF6EDC50-651D-C84A-8250-8CA1BB2BC542}" dt="2022-07-31T07:38:48.757" v="5" actId="1076"/>
          <ac:spMkLst>
            <pc:docMk/>
            <pc:sldMk cId="2120175083" sldId="282"/>
            <ac:spMk id="3" creationId="{EB196177-A4AC-E8F4-EB9B-A938355D928C}"/>
          </ac:spMkLst>
        </pc:spChg>
      </pc:sldChg>
    </pc:docChg>
  </pc:docChgLst>
  <pc:docChgLst>
    <pc:chgData name="Amendra Botejue" userId="8a9ff0817897b29e" providerId="LiveId" clId="{C7B8A63C-A0D5-45CE-91AD-C612C6BE58F5}"/>
    <pc:docChg chg="modSld">
      <pc:chgData name="Amendra Botejue" userId="8a9ff0817897b29e" providerId="LiveId" clId="{C7B8A63C-A0D5-45CE-91AD-C612C6BE58F5}" dt="2022-07-30T23:23:28.917" v="2" actId="1076"/>
      <pc:docMkLst>
        <pc:docMk/>
      </pc:docMkLst>
      <pc:sldChg chg="modSp mod">
        <pc:chgData name="Amendra Botejue" userId="8a9ff0817897b29e" providerId="LiveId" clId="{C7B8A63C-A0D5-45CE-91AD-C612C6BE58F5}" dt="2022-07-30T23:23:28.917" v="2" actId="1076"/>
        <pc:sldMkLst>
          <pc:docMk/>
          <pc:sldMk cId="2120175083" sldId="282"/>
        </pc:sldMkLst>
        <pc:spChg chg="mod">
          <ac:chgData name="Amendra Botejue" userId="8a9ff0817897b29e" providerId="LiveId" clId="{C7B8A63C-A0D5-45CE-91AD-C612C6BE58F5}" dt="2022-07-30T23:23:28.917" v="2" actId="1076"/>
          <ac:spMkLst>
            <pc:docMk/>
            <pc:sldMk cId="2120175083" sldId="282"/>
            <ac:spMk id="3" creationId="{EB196177-A4AC-E8F4-EB9B-A938355D92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ad612980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ead612980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ad612980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ead612980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293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ad612980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ead612980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301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ad612980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ead612980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203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ad612980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ead612980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382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ad612980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ead612980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434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ad612980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ead612980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09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3406877">
            <a:off x="3098060" y="-32126"/>
            <a:ext cx="7826090" cy="287785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23300" y="1383125"/>
            <a:ext cx="4510500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723300" y="2328475"/>
            <a:ext cx="43599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9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9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9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9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0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0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0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75" r:id="rId3"/>
    <p:sldLayoutId id="214748367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2195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SRI LANKA ECONOMY</a:t>
            </a:r>
            <a:br>
              <a:rPr lang="en-US" sz="6000" dirty="0">
                <a:latin typeface="Kulim Park"/>
                <a:ea typeface="Kulim Park"/>
                <a:cs typeface="Kulim Park"/>
                <a:sym typeface="Kulim Park"/>
              </a:rPr>
            </a:br>
            <a:r>
              <a:rPr lang="en-US" sz="6000" dirty="0">
                <a:latin typeface="Kulim Park"/>
                <a:ea typeface="Kulim Park"/>
                <a:cs typeface="Kulim Park"/>
                <a:sym typeface="Kulim Park"/>
              </a:rPr>
              <a:t>CURRENT STATUS</a:t>
            </a:r>
            <a:r>
              <a:rPr lang="en-US" dirty="0"/>
              <a:t> </a:t>
            </a:r>
            <a:r>
              <a:rPr lang="en-US" sz="3600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VISUALIZATION</a:t>
            </a:r>
            <a:endParaRPr lang="en-US" sz="3600" dirty="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182C9-E7F0-4862-ADEA-2E49033656EE}"/>
              </a:ext>
            </a:extLst>
          </p:cNvPr>
          <p:cNvSpPr txBox="1"/>
          <p:nvPr/>
        </p:nvSpPr>
        <p:spPr>
          <a:xfrm>
            <a:off x="3973607" y="463251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18880056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>
            <a:spLocks noGrp="1"/>
          </p:cNvSpPr>
          <p:nvPr>
            <p:ph type="title"/>
          </p:nvPr>
        </p:nvSpPr>
        <p:spPr>
          <a:xfrm>
            <a:off x="601527" y="-163285"/>
            <a:ext cx="7991937" cy="8356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UNEMPLOYMENT 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775CC-BFD4-1586-E309-11844B8C643D}"/>
              </a:ext>
            </a:extLst>
          </p:cNvPr>
          <p:cNvSpPr txBox="1"/>
          <p:nvPr/>
        </p:nvSpPr>
        <p:spPr>
          <a:xfrm>
            <a:off x="5533466" y="1136277"/>
            <a:ext cx="344244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Sri Lanka unemployment rate for 2021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5.40%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0.48% decline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2020.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Sri Lanka unemployment rate for 2020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5.88%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1.53% increase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2019.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Sri Lanka unemployment rate for 2019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4.35%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0.03% increase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2018.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3087C-F3B8-2D59-B809-6E68BEA2B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27" y="766483"/>
            <a:ext cx="4851028" cy="32474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429B6A-58F6-C973-5068-CB777182E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82" y="4013949"/>
            <a:ext cx="4504765" cy="75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82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>
            <a:spLocks noGrp="1"/>
          </p:cNvSpPr>
          <p:nvPr>
            <p:ph type="title"/>
          </p:nvPr>
        </p:nvSpPr>
        <p:spPr>
          <a:xfrm>
            <a:off x="601527" y="-163285"/>
            <a:ext cx="7991937" cy="8356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UNEMPLOYMENT RATE AGES 15-24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775CC-BFD4-1586-E309-11844B8C643D}"/>
              </a:ext>
            </a:extLst>
          </p:cNvPr>
          <p:cNvSpPr txBox="1"/>
          <p:nvPr/>
        </p:nvSpPr>
        <p:spPr>
          <a:xfrm>
            <a:off x="5231447" y="853247"/>
            <a:ext cx="34424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Sri Lanka youth unemployment rate for 2021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26.06%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0.52% increase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2020.</a:t>
            </a:r>
          </a:p>
          <a:p>
            <a:pPr algn="l"/>
            <a:endParaRPr lang="en-US" b="0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Sri Lanka youth unemployment rate for 2020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25.53%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4.27% increase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2019.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Sri Lanka youth unemployment rate for 2019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21.26%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0.44% increase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2018.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Sri Lanka youth unemployment rate for 2018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20.82%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3.16% increase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2017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BAECCB-A9CC-C170-A392-27C78FD3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27" y="672354"/>
            <a:ext cx="4559094" cy="31331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EA2335-51A0-D4E2-EB3E-A7EA676AF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3" y="3772430"/>
            <a:ext cx="4488268" cy="8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96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>
            <a:spLocks noGrp="1"/>
          </p:cNvSpPr>
          <p:nvPr>
            <p:ph type="title"/>
          </p:nvPr>
        </p:nvSpPr>
        <p:spPr>
          <a:xfrm>
            <a:off x="493951" y="-131502"/>
            <a:ext cx="8797967" cy="8356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IMPORTS VS EXPORTS VS MANUFACTURING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775CC-BFD4-1586-E309-11844B8C643D}"/>
              </a:ext>
            </a:extLst>
          </p:cNvPr>
          <p:cNvSpPr txBox="1"/>
          <p:nvPr/>
        </p:nvSpPr>
        <p:spPr>
          <a:xfrm>
            <a:off x="5486941" y="886864"/>
            <a:ext cx="34424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Sri Lanka manufacturing output for 2021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$15.20B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16.27% increase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2020.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Sri Lanka manufacturing output for 2020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$13.07B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3.8% decline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2019.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Sri Lanka manufacturing output for 2019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$13.59B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0.12% increase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2018.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Sri Lanka manufacturing output for 2018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$13.57B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1% increase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2017.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7ED6AD-64E3-1C88-78F4-9F3F2CCE7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27" y="986678"/>
            <a:ext cx="4819441" cy="31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6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196177-A4AC-E8F4-EB9B-A938355D9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276" y="1405219"/>
            <a:ext cx="7398724" cy="3355041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41414"/>
                </a:solidFill>
                <a:effectLst/>
                <a:latin typeface="ReithSans"/>
              </a:rPr>
              <a:t>At the end of its civil war in 2009, Sri Lanka chose to focus on providing goods to its domestic market, instead of trying to boost foreign trade.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41414"/>
              </a:solidFill>
              <a:effectLst/>
              <a:latin typeface="Reith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41414"/>
                </a:solidFill>
                <a:effectLst/>
                <a:latin typeface="ReithSans"/>
              </a:rPr>
              <a:t>This meant its income from exports to other countries remained low, while the bill for imports kept growing.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41414"/>
              </a:solidFill>
              <a:effectLst/>
              <a:latin typeface="Reith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41414"/>
                </a:solidFill>
                <a:effectLst/>
                <a:latin typeface="ReithSans"/>
              </a:rPr>
              <a:t>Sri Lanka now imports $3bn (£2.3bn) more than it exports every year, and that is why it has run out of foreign currency.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41414"/>
              </a:solidFill>
              <a:effectLst/>
              <a:latin typeface="Reith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41414"/>
                </a:solidFill>
                <a:effectLst/>
                <a:latin typeface="ReithSans"/>
              </a:rPr>
              <a:t>At the end of 2019, Sri Lanka had $7.6bn (£5.8bn) in foreign currency reserves, which have dropped to around $250m (£210m).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41414"/>
              </a:solidFill>
              <a:effectLst/>
              <a:latin typeface="ReithSans"/>
            </a:endParaRPr>
          </a:p>
          <a:p>
            <a:pPr marL="127000" indent="0"/>
            <a:br>
              <a:rPr lang="en-US" b="0" i="0" dirty="0">
                <a:solidFill>
                  <a:srgbClr val="141414"/>
                </a:solidFill>
                <a:effectLst/>
                <a:latin typeface="ReithSans"/>
              </a:rPr>
            </a:br>
            <a:endParaRPr lang="en-US" dirty="0"/>
          </a:p>
        </p:txBody>
      </p:sp>
      <p:sp>
        <p:nvSpPr>
          <p:cNvPr id="4" name="Google Shape;406;p43">
            <a:extLst>
              <a:ext uri="{FF2B5EF4-FFF2-40B4-BE49-F238E27FC236}">
                <a16:creationId xmlns:a16="http://schemas.microsoft.com/office/drawing/2014/main" id="{01392568-EFB9-C1BB-7ADC-E8822BDC30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299" y="287190"/>
            <a:ext cx="7869372" cy="8356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20175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BF28-F08B-E0BB-0BD4-95177E84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00" y="1935575"/>
            <a:ext cx="4510500" cy="9219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1943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>
            <a:spLocks noGrp="1"/>
          </p:cNvSpPr>
          <p:nvPr>
            <p:ph type="title"/>
          </p:nvPr>
        </p:nvSpPr>
        <p:spPr>
          <a:xfrm>
            <a:off x="723301" y="287190"/>
            <a:ext cx="4655524" cy="8356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INTRODUCTION</a:t>
            </a:r>
            <a:endParaRPr sz="3200" dirty="0"/>
          </a:p>
        </p:txBody>
      </p:sp>
      <p:sp>
        <p:nvSpPr>
          <p:cNvPr id="407" name="Google Shape;407;p43"/>
          <p:cNvSpPr txBox="1">
            <a:spLocks noGrp="1"/>
          </p:cNvSpPr>
          <p:nvPr>
            <p:ph type="subTitle" idx="1"/>
          </p:nvPr>
        </p:nvSpPr>
        <p:spPr>
          <a:xfrm>
            <a:off x="723301" y="1467488"/>
            <a:ext cx="5825418" cy="2734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main economic sectors of the country are tourism, tea export, apparel, textile, rice production and other agricultural products.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In addition to these economic sectors, overseas employment contributes highly in foreign exchange, 90% of expatriate Sri Lankans reside in the Middle East.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46CC75-39CE-7A4C-1578-050A25AD7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299" y="1122828"/>
            <a:ext cx="7008760" cy="3677771"/>
          </a:xfrm>
        </p:spPr>
        <p:txBody>
          <a:bodyPr/>
          <a:lstStyle/>
          <a:p>
            <a:pPr fontAlgn="base"/>
            <a:r>
              <a:rPr lang="en-US" b="1" i="0" dirty="0">
                <a:solidFill>
                  <a:srgbClr val="141414"/>
                </a:solidFill>
                <a:effectLst/>
                <a:latin typeface="ReithSans"/>
              </a:rPr>
              <a:t>What has been happening in Sri Lanka?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41414"/>
                </a:solidFill>
                <a:effectLst/>
                <a:latin typeface="ReithSans"/>
              </a:rPr>
              <a:t>People have been struggling with daily power cuts and shortages of basics such as fuel, food and </a:t>
            </a:r>
            <a:r>
              <a:rPr lang="en-US" b="1" i="0" dirty="0">
                <a:solidFill>
                  <a:srgbClr val="141414"/>
                </a:solidFill>
                <a:effectLst/>
                <a:latin typeface="inherit"/>
              </a:rPr>
              <a:t>medicines</a:t>
            </a:r>
            <a:r>
              <a:rPr lang="en-US" b="0" i="0" dirty="0">
                <a:solidFill>
                  <a:srgbClr val="141414"/>
                </a:solidFill>
                <a:effectLst/>
                <a:latin typeface="Reith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41414"/>
                </a:solidFill>
                <a:effectLst/>
                <a:latin typeface="ReithSans"/>
              </a:rPr>
              <a:t>Inflation is running at more than 50%.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41414"/>
                </a:solidFill>
                <a:effectLst/>
                <a:latin typeface="ReithSans"/>
              </a:rPr>
              <a:t>The country doesn't have enough fuel for essential services like buses, trains and medical vehicles, and officials say it doesn't have enough foreign currency to import more.</a:t>
            </a:r>
          </a:p>
          <a:p>
            <a:pPr algn="l" fontAlgn="base"/>
            <a:endParaRPr lang="en-US" b="1" i="0" dirty="0">
              <a:solidFill>
                <a:srgbClr val="141414"/>
              </a:solidFill>
              <a:effectLst/>
              <a:latin typeface="ReithSans"/>
            </a:endParaRPr>
          </a:p>
          <a:p>
            <a:pPr algn="l" fontAlgn="base"/>
            <a:r>
              <a:rPr lang="en-US" b="1" i="0" dirty="0">
                <a:solidFill>
                  <a:srgbClr val="141414"/>
                </a:solidFill>
                <a:effectLst/>
                <a:latin typeface="ReithSans"/>
              </a:rPr>
              <a:t>What happens when a country runs out of money?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41414"/>
                </a:solidFill>
                <a:effectLst/>
                <a:latin typeface="ReithSans"/>
              </a:rPr>
              <a:t>Sri Lanka is unable to buy the goods it needs from abroad.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41414"/>
                </a:solidFill>
                <a:effectLst/>
                <a:latin typeface="ReithSans"/>
              </a:rPr>
              <a:t>And </a:t>
            </a:r>
            <a:r>
              <a:rPr lang="en-US" b="0" i="0">
                <a:solidFill>
                  <a:srgbClr val="141414"/>
                </a:solidFill>
                <a:effectLst/>
                <a:latin typeface="ReithSans"/>
              </a:rPr>
              <a:t>in May </a:t>
            </a:r>
            <a:r>
              <a:rPr lang="en-US" b="0" i="0" dirty="0">
                <a:solidFill>
                  <a:srgbClr val="141414"/>
                </a:solidFill>
                <a:effectLst/>
                <a:latin typeface="ReithSans"/>
              </a:rPr>
              <a:t>it </a:t>
            </a:r>
            <a:r>
              <a:rPr lang="en-US" b="1" i="0" dirty="0">
                <a:solidFill>
                  <a:srgbClr val="141414"/>
                </a:solidFill>
                <a:effectLst/>
                <a:latin typeface="inherit"/>
              </a:rPr>
              <a:t>failed to make an interest payment on its foreign debt</a:t>
            </a:r>
            <a:r>
              <a:rPr lang="en-US" b="0" i="0" dirty="0">
                <a:solidFill>
                  <a:srgbClr val="141414"/>
                </a:solidFill>
                <a:effectLst/>
                <a:latin typeface="ReithSans"/>
              </a:rPr>
              <a:t> for the first time in its history.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Google Shape;406;p43">
            <a:extLst>
              <a:ext uri="{FF2B5EF4-FFF2-40B4-BE49-F238E27FC236}">
                <a16:creationId xmlns:a16="http://schemas.microsoft.com/office/drawing/2014/main" id="{6D9814E5-3D09-78B7-88B5-E1683F5FD0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301" y="287190"/>
            <a:ext cx="4655524" cy="8356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INTRODUCTION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71099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ri Lanka inflation">
            <a:extLst>
              <a:ext uri="{FF2B5EF4-FFF2-40B4-BE49-F238E27FC236}">
                <a16:creationId xmlns:a16="http://schemas.microsoft.com/office/drawing/2014/main" id="{D2604136-F03B-C8AE-4876-337C20D5E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69" y="424670"/>
            <a:ext cx="6151096" cy="451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1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196177-A4AC-E8F4-EB9B-A938355D9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299" y="1546413"/>
            <a:ext cx="6289342" cy="2353235"/>
          </a:xfrm>
        </p:spPr>
        <p:txBody>
          <a:bodyPr/>
          <a:lstStyle/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41414"/>
                </a:solidFill>
                <a:effectLst/>
                <a:latin typeface="ReithSans"/>
              </a:rPr>
              <a:t>The government blamed the Covid pandemic, which badly affected Sri Lanka's tourist trade - one of its biggest foreign currency earners.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41414"/>
                </a:solidFill>
                <a:effectLst/>
                <a:latin typeface="ReithSans"/>
              </a:rPr>
              <a:t>It also says tourists were frightened off by a series of deadly bomb attacks in 2019.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41414"/>
                </a:solidFill>
                <a:effectLst/>
                <a:latin typeface="ReithSans"/>
              </a:rPr>
              <a:t>However, many experts blame President Rajapaksa's poor economic mismanagement.</a:t>
            </a:r>
          </a:p>
          <a:p>
            <a:pPr marL="127000" indent="0"/>
            <a:br>
              <a:rPr lang="en-US" b="0" i="0" dirty="0">
                <a:solidFill>
                  <a:srgbClr val="141414"/>
                </a:solidFill>
                <a:effectLst/>
                <a:latin typeface="ReithSans"/>
              </a:rPr>
            </a:br>
            <a:endParaRPr lang="en-US" dirty="0"/>
          </a:p>
        </p:txBody>
      </p:sp>
      <p:sp>
        <p:nvSpPr>
          <p:cNvPr id="4" name="Google Shape;406;p43">
            <a:extLst>
              <a:ext uri="{FF2B5EF4-FFF2-40B4-BE49-F238E27FC236}">
                <a16:creationId xmlns:a16="http://schemas.microsoft.com/office/drawing/2014/main" id="{01392568-EFB9-C1BB-7ADC-E8822BDC30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299" y="287190"/>
            <a:ext cx="7869372" cy="8356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WHAT LED TO THE ECONOMIC CRISIS?</a:t>
            </a:r>
          </a:p>
        </p:txBody>
      </p:sp>
    </p:spTree>
    <p:extLst>
      <p:ext uri="{BB962C8B-B14F-4D97-AF65-F5344CB8AC3E}">
        <p14:creationId xmlns:p14="http://schemas.microsoft.com/office/powerpoint/2010/main" val="346238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BF28-F08B-E0BB-0BD4-95177E84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00" y="1935575"/>
            <a:ext cx="5126918" cy="921900"/>
          </a:xfrm>
        </p:spPr>
        <p:txBody>
          <a:bodyPr/>
          <a:lstStyle/>
          <a:p>
            <a:r>
              <a:rPr lang="en-US" dirty="0"/>
              <a:t>LET’S ANALYSE …</a:t>
            </a:r>
          </a:p>
        </p:txBody>
      </p:sp>
    </p:spTree>
    <p:extLst>
      <p:ext uri="{BB962C8B-B14F-4D97-AF65-F5344CB8AC3E}">
        <p14:creationId xmlns:p14="http://schemas.microsoft.com/office/powerpoint/2010/main" val="238657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>
            <a:spLocks noGrp="1"/>
          </p:cNvSpPr>
          <p:nvPr>
            <p:ph type="title"/>
          </p:nvPr>
        </p:nvSpPr>
        <p:spPr>
          <a:xfrm>
            <a:off x="723301" y="287190"/>
            <a:ext cx="4655524" cy="8356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DATASET</a:t>
            </a:r>
            <a:endParaRPr sz="3200" dirty="0"/>
          </a:p>
        </p:txBody>
      </p:sp>
      <p:sp>
        <p:nvSpPr>
          <p:cNvPr id="407" name="Google Shape;407;p43"/>
          <p:cNvSpPr txBox="1">
            <a:spLocks noGrp="1"/>
          </p:cNvSpPr>
          <p:nvPr>
            <p:ph type="subTitle" idx="1"/>
          </p:nvPr>
        </p:nvSpPr>
        <p:spPr>
          <a:xfrm>
            <a:off x="723300" y="1183341"/>
            <a:ext cx="7963499" cy="2574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dirty="0">
                <a:effectLst/>
                <a:latin typeface="Kulim Park" panose="020B0604020202020204" charset="0"/>
                <a:ea typeface="Calibri" panose="020F0502020204030204" pitchFamily="34" charset="0"/>
              </a:rPr>
              <a:t>This dataset contains of 62 records from 1960-2021</a:t>
            </a:r>
          </a:p>
          <a:p>
            <a:pPr marL="12700" marR="0" indent="-3429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Kulim Park" panose="020B0604020202020204" charset="0"/>
                <a:ea typeface="Calibri" panose="020F0502020204030204" pitchFamily="34" charset="0"/>
              </a:rPr>
              <a:t>Exports</a:t>
            </a:r>
            <a:r>
              <a:rPr lang="en-US" sz="1200" dirty="0">
                <a:latin typeface="Kulim Park" panose="020B0604020202020204" charset="0"/>
                <a:ea typeface="Calibri" panose="020F0502020204030204" pitchFamily="34" charset="0"/>
              </a:rPr>
              <a:t>/</a:t>
            </a:r>
            <a:r>
              <a:rPr lang="en-US" sz="1200" dirty="0">
                <a:effectLst/>
                <a:latin typeface="Kulim Park" panose="020B0604020202020204" charset="0"/>
                <a:ea typeface="Calibri" panose="020F0502020204030204" pitchFamily="34" charset="0"/>
              </a:rPr>
              <a:t>Imports		</a:t>
            </a:r>
          </a:p>
          <a:p>
            <a:pPr marL="12700" marR="0" indent="-3429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Kulim Park" panose="020B0604020202020204" charset="0"/>
                <a:ea typeface="Calibri" panose="020F0502020204030204" pitchFamily="34" charset="0"/>
              </a:rPr>
              <a:t>Foreign Direct Investment		</a:t>
            </a:r>
          </a:p>
          <a:p>
            <a:pPr marL="12700" marR="0" indent="-3429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Kulim Park" panose="020B0604020202020204" charset="0"/>
                <a:ea typeface="Calibri" panose="020F0502020204030204" pitchFamily="34" charset="0"/>
              </a:rPr>
              <a:t>Inflation Rate					</a:t>
            </a:r>
          </a:p>
          <a:p>
            <a:pPr marL="12700" marR="0" indent="-3429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Kulim Park" panose="020B0604020202020204" charset="0"/>
                <a:ea typeface="Calibri" panose="020F0502020204030204" pitchFamily="34" charset="0"/>
              </a:rPr>
              <a:t>Unemployment			</a:t>
            </a:r>
          </a:p>
          <a:p>
            <a:pPr marL="12700" marR="0" indent="-3429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Kulim Park" panose="020B0604020202020204" charset="0"/>
                <a:ea typeface="Calibri" panose="020F0502020204030204" pitchFamily="34" charset="0"/>
              </a:rPr>
              <a:t>Manufacturing Output	</a:t>
            </a:r>
          </a:p>
          <a:p>
            <a:pPr marL="12700" marR="0" indent="-3429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Kulim Park" panose="020B0604020202020204" charset="0"/>
                <a:ea typeface="Calibri" panose="020F0502020204030204" pitchFamily="34" charset="0"/>
              </a:rPr>
              <a:t>Economic Growth</a:t>
            </a:r>
            <a:endParaRPr lang="en-GB" sz="1200" dirty="0">
              <a:effectLst/>
              <a:latin typeface="Kulim Park" panose="020B060402020202020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Kulim Park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Kulim Park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Data extracted from URL: </a:t>
            </a:r>
            <a:r>
              <a:rPr lang="en-US" u="sng" dirty="0">
                <a:solidFill>
                  <a:srgbClr val="0563C1"/>
                </a:solidFill>
                <a:effectLst/>
                <a:latin typeface="Kulim Park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https://www.macrotrends.net/countries/LKA/sri-lanka/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Kulim Park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so many null values in this dataset.</a:t>
            </a:r>
            <a:endParaRPr lang="en-US" dirty="0">
              <a:effectLst/>
              <a:latin typeface="Kulim Park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9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EECE2B-D7F3-9D7D-7D53-9CB888DB8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25" y="3713652"/>
            <a:ext cx="4553374" cy="869541"/>
          </a:xfrm>
          <a:prstGeom prst="rect">
            <a:avLst/>
          </a:prstGeom>
        </p:spPr>
      </p:pic>
      <p:sp>
        <p:nvSpPr>
          <p:cNvPr id="406" name="Google Shape;406;p43"/>
          <p:cNvSpPr txBox="1">
            <a:spLocks noGrp="1"/>
          </p:cNvSpPr>
          <p:nvPr>
            <p:ph type="title"/>
          </p:nvPr>
        </p:nvSpPr>
        <p:spPr>
          <a:xfrm>
            <a:off x="601527" y="-163285"/>
            <a:ext cx="7991937" cy="8356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EXPORT &amp; IMPORTS WITH ECONOMIC GRWOTH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3F9AD-2172-D157-1ACA-848F66E3A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04" y="672354"/>
            <a:ext cx="4860317" cy="3162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5775CC-BFD4-1586-E309-11844B8C643D}"/>
              </a:ext>
            </a:extLst>
          </p:cNvPr>
          <p:cNvSpPr txBox="1"/>
          <p:nvPr/>
        </p:nvSpPr>
        <p:spPr>
          <a:xfrm>
            <a:off x="5567082" y="887506"/>
            <a:ext cx="357691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Sri Lanka exports for 2020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$13.03B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32.92% decline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2019.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</a:rPr>
              <a:t>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xports for 2019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$19.43B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4.14% decline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2018.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</a:rPr>
              <a:t>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xports for 2018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$20.27B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6.17% increase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2017.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444444"/>
              </a:solidFill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Sri Lanka imports for 2021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$21.39B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17.27% increase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2020.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</a:rPr>
              <a:t>I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mports for 2020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$18.24B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25.78% decline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2019.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</a:rPr>
              <a:t>I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mports for 2019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$24.57B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8.33% decline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2018.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5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>
            <a:spLocks noGrp="1"/>
          </p:cNvSpPr>
          <p:nvPr>
            <p:ph type="title"/>
          </p:nvPr>
        </p:nvSpPr>
        <p:spPr>
          <a:xfrm>
            <a:off x="601527" y="-163285"/>
            <a:ext cx="7991937" cy="8356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FOREIGN DIRECT INVESTMENT INFLOW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775CC-BFD4-1586-E309-11844B8C643D}"/>
              </a:ext>
            </a:extLst>
          </p:cNvPr>
          <p:cNvSpPr txBox="1"/>
          <p:nvPr/>
        </p:nvSpPr>
        <p:spPr>
          <a:xfrm>
            <a:off x="5526743" y="1035423"/>
            <a:ext cx="361725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Sri Lanka foreign direct investment for 2020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$0.43B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41.64% decline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2019.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</a:rPr>
              <a:t>F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oreign direct investment for 2019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$0.74B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53.94% decline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2018.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</a:rPr>
              <a:t>F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oreign direct investment for 2018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$1.61B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17.58% increase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2017.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</a:rPr>
              <a:t>F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oreign direct investment for 2017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$1.37B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53.03% increase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2016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713AF-71D5-FA78-93EC-B416A5CBC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27" y="1082489"/>
            <a:ext cx="4801922" cy="324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8853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769</Words>
  <Application>Microsoft Office PowerPoint</Application>
  <PresentationFormat>On-screen Show (16:9)</PresentationFormat>
  <Paragraphs>82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Kulim Park</vt:lpstr>
      <vt:lpstr>ReithSans</vt:lpstr>
      <vt:lpstr>Kulim Park SemiBold</vt:lpstr>
      <vt:lpstr>Roboto</vt:lpstr>
      <vt:lpstr>Manrope</vt:lpstr>
      <vt:lpstr>inherit</vt:lpstr>
      <vt:lpstr>Minimalist Korean Aesthetic Pitch Deck by Slidesgo</vt:lpstr>
      <vt:lpstr>SRI LANKA ECONOMY CURRENT STATUS VISUALIZATION</vt:lpstr>
      <vt:lpstr>INTRODUCTION</vt:lpstr>
      <vt:lpstr>INTRODUCTION</vt:lpstr>
      <vt:lpstr>PowerPoint Presentation</vt:lpstr>
      <vt:lpstr>WHAT LED TO THE ECONOMIC CRISIS?</vt:lpstr>
      <vt:lpstr>LET’S ANALYSE …</vt:lpstr>
      <vt:lpstr>DATASET</vt:lpstr>
      <vt:lpstr>EXPORT &amp; IMPORTS WITH ECONOMIC GRWOTH</vt:lpstr>
      <vt:lpstr>FOREIGN DIRECT INVESTMENT INFLOW</vt:lpstr>
      <vt:lpstr>UNEMPLOYMENT RATE</vt:lpstr>
      <vt:lpstr>UNEMPLOYMENT RATE AGES 15-24</vt:lpstr>
      <vt:lpstr>IMPORTS VS EXPORTS VS MANUFACTURING OUTPUT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YIELD PREDICTION VISUALIZATION</dc:title>
  <cp:lastModifiedBy>Amendra Botejue</cp:lastModifiedBy>
  <cp:revision>20</cp:revision>
  <dcterms:modified xsi:type="dcterms:W3CDTF">2022-07-31T10:07:49Z</dcterms:modified>
</cp:coreProperties>
</file>