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7" r:id="rId4"/>
    <p:sldId id="258" r:id="rId5"/>
    <p:sldId id="305" r:id="rId6"/>
    <p:sldId id="306" r:id="rId7"/>
    <p:sldId id="307" r:id="rId8"/>
    <p:sldId id="308" r:id="rId9"/>
    <p:sldId id="309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6" r:id="rId18"/>
    <p:sldId id="292" r:id="rId19"/>
    <p:sldId id="297" r:id="rId20"/>
    <p:sldId id="293" r:id="rId21"/>
    <p:sldId id="294" r:id="rId22"/>
    <p:sldId id="295" r:id="rId23"/>
    <p:sldId id="310" r:id="rId24"/>
    <p:sldId id="280" r:id="rId25"/>
  </p:sldIdLst>
  <p:sldSz cx="9144000" cy="6858000" type="screen4x3"/>
  <p:notesSz cx="6437313" cy="9432925"/>
  <p:custDataLst>
    <p:tags r:id="rId2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09314A-6ED2-4F13-9149-E13053380C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0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3BD754E-01A2-42C7-BF9A-BD786465B8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44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F439-96A3-4452-B014-8893ADD9A909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06D46-F6D4-4CAB-BF9E-A5AE15E54E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59E-1882-417E-BC28-4926C4061B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B1D-03D0-4513-A087-24133E2C7F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6F4E2-7585-45CE-8BA1-87A80ADDA4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8885D-E30C-4F49-9C51-CA5DA5FEC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C1161-4378-4F62-BABD-4D2CF4C8FF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60C04-363D-4EF9-A250-62985A2E78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7E9AF-96AA-47BA-B61E-F9F06B1EAB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97900-8506-4C26-B759-C006CBC844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4F09-32E7-4350-B9B2-ED2FE34AC7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C077C-D3DF-41C2-BBCA-0CE8A47BF6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7ABDC3B-A401-4DAC-B673-D111E84868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 dirty="0" smtClean="0">
                <a:solidFill>
                  <a:schemeClr val="hlink"/>
                </a:solidFill>
              </a:rPr>
              <a:t>G51WPS</a:t>
            </a:r>
            <a:br>
              <a:rPr lang="en-GB" sz="4000" dirty="0" smtClean="0">
                <a:solidFill>
                  <a:schemeClr val="hlink"/>
                </a:solidFill>
              </a:rPr>
            </a:br>
            <a:r>
              <a:rPr lang="en-GB" sz="4000" dirty="0" smtClean="0">
                <a:solidFill>
                  <a:schemeClr val="hlink"/>
                </a:solidFill>
              </a:rPr>
              <a:t>Web Programming and Scripting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</a:pPr>
            <a:r>
              <a:rPr lang="en-GB" dirty="0" smtClean="0"/>
              <a:t>Boriana Koleva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Room: C56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Phone: 84 66530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Email: B.Koleva@nottingham.ac.uk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Enabling Infrastructure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Networks and Communications </a:t>
            </a:r>
          </a:p>
          <a:p>
            <a:pPr eaLnBrk="1" hangingPunct="1"/>
            <a:r>
              <a:rPr lang="en-GB" smtClean="0"/>
              <a:t>The Internet </a:t>
            </a:r>
          </a:p>
          <a:p>
            <a:pPr eaLnBrk="1" hangingPunct="1"/>
            <a:r>
              <a:rPr lang="en-GB" smtClean="0"/>
              <a:t>The World Wide Web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Computer Communications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Early computers (1950s and early 1960s)</a:t>
            </a:r>
            <a:r>
              <a:rPr lang="en-US" sz="2600" smtClean="0"/>
              <a:t> </a:t>
            </a:r>
            <a:r>
              <a:rPr lang="en-GB" sz="2600" smtClean="0"/>
              <a:t>were isolated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600" smtClean="0"/>
              <a:t>Remote access and peripherals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Connected to a central computer via dedicated lines or telephone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Share resources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600" smtClean="0"/>
              <a:t>From the late 1960’s onwards computers were connected to other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Via dedicated lines or telephone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Share information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Internet Origins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ARPA Networking Project (ARPANET) - late 1960s and early 1970s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Wide area network to share computing facilities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“Internetworking”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900" smtClean="0"/>
              <a:t>Network reliability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900" smtClean="0"/>
              <a:t>For ARPA-funded research organizations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000" smtClean="0"/>
              <a:t> National Science Foundation internet (NSFnet) - 1986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900" smtClean="0"/>
              <a:t>Initially connected five supercomputer centres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900" smtClean="0"/>
              <a:t>By early 1990s it was the network for all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900" smtClean="0"/>
              <a:t>Became the Internet backbone</a:t>
            </a:r>
            <a:endParaRPr lang="en-US" sz="190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000" smtClean="0"/>
              <a:t>In 1990’s ban on commercial use of the Internet was lifted leading to an explosive growth of “e-commerce”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Internet and the WWW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The WWW is one service running over the Internet - it is not synonymous!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600" dirty="0" smtClean="0"/>
              <a:t>Before the WWW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Internet was used by scientists, researchers, large (usually governmental) </a:t>
            </a:r>
            <a:r>
              <a:rPr lang="en-US" sz="2400" dirty="0" err="1" smtClean="0"/>
              <a:t>organisations</a:t>
            </a:r>
            <a:r>
              <a:rPr lang="en-US" sz="2400" dirty="0" smtClean="0"/>
              <a:t>, and amateur enthusiasts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Commerce on the Internet was almost unknown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600" dirty="0" smtClean="0"/>
              <a:t>The WWW is now the major conduit to the Internet and the major vehicle for e-commerce, but this is not what it was designed for!</a:t>
            </a: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WWW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38" y="1868488"/>
            <a:ext cx="7604125" cy="4151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800" smtClean="0"/>
              <a:t>Allows a user anywhere on the Internet to search for and retrieve documents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800" smtClean="0"/>
              <a:t>1989 WWW proposal by group led by Tim Berners-Lee at CERN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800" smtClean="0"/>
              <a:t>Late 1990 prototype implemented on NeXT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800" smtClean="0"/>
              <a:t>1991 WWW released to the rest of the world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GB" sz="2800" smtClean="0"/>
              <a:t>Documents in the form of hypertext</a:t>
            </a:r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Hypertext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765300"/>
            <a:ext cx="5045075" cy="118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600" smtClean="0"/>
              <a:t>“Non-linear reading and writing” 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Ted Nelson</a:t>
            </a:r>
            <a:endParaRPr lang="en-US" sz="2400" smtClean="0"/>
          </a:p>
          <a:p>
            <a:pPr eaLnBrk="1" hangingPunct="1"/>
            <a:endParaRPr lang="en-GB" sz="26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362200"/>
            <a:ext cx="453707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 descr="20%"/>
          <p:cNvSpPr txBox="1">
            <a:spLocks noChangeArrowheads="1"/>
          </p:cNvSpPr>
          <p:nvPr/>
        </p:nvSpPr>
        <p:spPr bwMode="auto">
          <a:xfrm>
            <a:off x="1187450" y="3079750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2" name="Text Box 6" descr="20%"/>
          <p:cNvSpPr txBox="1">
            <a:spLocks noChangeArrowheads="1"/>
          </p:cNvSpPr>
          <p:nvPr/>
        </p:nvSpPr>
        <p:spPr bwMode="auto">
          <a:xfrm>
            <a:off x="285750" y="3706813"/>
            <a:ext cx="561975" cy="652462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3" name="Text Box 7" descr="20%"/>
          <p:cNvSpPr txBox="1">
            <a:spLocks noChangeArrowheads="1"/>
          </p:cNvSpPr>
          <p:nvPr/>
        </p:nvSpPr>
        <p:spPr bwMode="auto">
          <a:xfrm>
            <a:off x="2638425" y="2911475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4" name="Text Box 8" descr="20%"/>
          <p:cNvSpPr txBox="1">
            <a:spLocks noChangeArrowheads="1"/>
          </p:cNvSpPr>
          <p:nvPr/>
        </p:nvSpPr>
        <p:spPr bwMode="auto">
          <a:xfrm>
            <a:off x="3827463" y="3511550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5" name="Text Box 10" descr="20%"/>
          <p:cNvSpPr txBox="1">
            <a:spLocks noChangeArrowheads="1"/>
          </p:cNvSpPr>
          <p:nvPr/>
        </p:nvSpPr>
        <p:spPr bwMode="auto">
          <a:xfrm>
            <a:off x="1946275" y="4060825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6" name="Text Box 11" descr="20%"/>
          <p:cNvSpPr txBox="1">
            <a:spLocks noChangeArrowheads="1"/>
          </p:cNvSpPr>
          <p:nvPr/>
        </p:nvSpPr>
        <p:spPr bwMode="auto">
          <a:xfrm>
            <a:off x="2873375" y="5118100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7" name="Text Box 12" descr="20%"/>
          <p:cNvSpPr txBox="1">
            <a:spLocks noChangeArrowheads="1"/>
          </p:cNvSpPr>
          <p:nvPr/>
        </p:nvSpPr>
        <p:spPr bwMode="auto">
          <a:xfrm>
            <a:off x="3983038" y="4765675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8" name="Text Box 14" descr="20%"/>
          <p:cNvSpPr txBox="1">
            <a:spLocks noChangeArrowheads="1"/>
          </p:cNvSpPr>
          <p:nvPr/>
        </p:nvSpPr>
        <p:spPr bwMode="auto">
          <a:xfrm>
            <a:off x="1068388" y="4699000"/>
            <a:ext cx="561975" cy="652463"/>
          </a:xfrm>
          <a:prstGeom prst="rect">
            <a:avLst/>
          </a:prstGeom>
          <a:pattFill prst="pct20">
            <a:fgClr>
              <a:srgbClr val="DDDDDD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</a:p>
          <a:p>
            <a:pPr eaLnBrk="0" hangingPunct="0">
              <a:spcBef>
                <a:spcPct val="50000"/>
              </a:spcBef>
            </a:pPr>
            <a:r>
              <a:rPr lang="en-GB" sz="800">
                <a:latin typeface="Tahoma" pitchFamily="34" charset="0"/>
              </a:rPr>
              <a:t>A page of text</a:t>
            </a:r>
            <a:endParaRPr lang="en-US" sz="800">
              <a:latin typeface="Tahoma" pitchFamily="34" charset="0"/>
            </a:endParaRP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 flipV="1">
            <a:off x="822325" y="3743325"/>
            <a:ext cx="561975" cy="2873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>
            <a:off x="823913" y="4044950"/>
            <a:ext cx="468312" cy="6000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1" name="Line 17"/>
          <p:cNvSpPr>
            <a:spLocks noChangeShapeType="1"/>
          </p:cNvSpPr>
          <p:nvPr/>
        </p:nvSpPr>
        <p:spPr bwMode="auto">
          <a:xfrm>
            <a:off x="1449388" y="3757613"/>
            <a:ext cx="0" cy="9128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V="1">
            <a:off x="1762125" y="3235325"/>
            <a:ext cx="876300" cy="1555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 flipH="1" flipV="1">
            <a:off x="3213100" y="3325813"/>
            <a:ext cx="614363" cy="4841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 flipH="1">
            <a:off x="2298700" y="3562350"/>
            <a:ext cx="522288" cy="4556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3001963" y="3560763"/>
            <a:ext cx="1243012" cy="1189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>
            <a:off x="2508250" y="4344988"/>
            <a:ext cx="677863" cy="7699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1606550" y="4997450"/>
            <a:ext cx="1266825" cy="3794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>
            <a:off x="2533650" y="4357688"/>
            <a:ext cx="1423988" cy="6016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World Wide Web</a:t>
            </a:r>
          </a:p>
        </p:txBody>
      </p:sp>
      <p:pic>
        <p:nvPicPr>
          <p:cNvPr id="25603" name="Picture 4" descr="server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3522663"/>
            <a:ext cx="1363663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 descr="pc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9638" y="3670300"/>
            <a:ext cx="129698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2871788" y="4073525"/>
            <a:ext cx="261937" cy="2492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7"/>
          <p:cNvSpPr>
            <a:spLocks noChangeArrowheads="1"/>
          </p:cNvSpPr>
          <p:nvPr/>
        </p:nvSpPr>
        <p:spPr bwMode="auto">
          <a:xfrm>
            <a:off x="3767138" y="4081463"/>
            <a:ext cx="261937" cy="2492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AutoShape 8"/>
          <p:cNvSpPr>
            <a:spLocks noChangeArrowheads="1"/>
          </p:cNvSpPr>
          <p:nvPr/>
        </p:nvSpPr>
        <p:spPr bwMode="auto">
          <a:xfrm>
            <a:off x="4778375" y="4062413"/>
            <a:ext cx="261938" cy="2492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utoShape 9"/>
          <p:cNvSpPr>
            <a:spLocks noChangeArrowheads="1"/>
          </p:cNvSpPr>
          <p:nvPr/>
        </p:nvSpPr>
        <p:spPr bwMode="auto">
          <a:xfrm>
            <a:off x="5216525" y="4057650"/>
            <a:ext cx="261938" cy="2492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utoShape 10"/>
          <p:cNvSpPr>
            <a:spLocks noChangeArrowheads="1"/>
          </p:cNvSpPr>
          <p:nvPr/>
        </p:nvSpPr>
        <p:spPr bwMode="auto">
          <a:xfrm>
            <a:off x="5656263" y="4062413"/>
            <a:ext cx="261937" cy="2492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AutoShape 11"/>
          <p:cNvSpPr>
            <a:spLocks noChangeArrowheads="1"/>
          </p:cNvSpPr>
          <p:nvPr/>
        </p:nvSpPr>
        <p:spPr bwMode="auto">
          <a:xfrm>
            <a:off x="4178300" y="4089400"/>
            <a:ext cx="457200" cy="234950"/>
          </a:xfrm>
          <a:prstGeom prst="rightArrow">
            <a:avLst>
              <a:gd name="adj1" fmla="val 50000"/>
              <a:gd name="adj2" fmla="val 4864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AutoShape 12"/>
          <p:cNvSpPr>
            <a:spLocks noChangeArrowheads="1"/>
          </p:cNvSpPr>
          <p:nvPr/>
        </p:nvSpPr>
        <p:spPr bwMode="auto">
          <a:xfrm>
            <a:off x="3322638" y="4067175"/>
            <a:ext cx="261937" cy="2492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1422400" y="2454275"/>
            <a:ext cx="2090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GB" sz="2000">
                <a:solidFill>
                  <a:schemeClr val="hlink"/>
                </a:solidFill>
                <a:latin typeface="Tahoma" pitchFamily="34" charset="0"/>
              </a:rPr>
              <a:t>HTTP Server </a:t>
            </a:r>
          </a:p>
          <a:p>
            <a:pPr eaLnBrk="0" hangingPunct="0">
              <a:spcBef>
                <a:spcPct val="10000"/>
              </a:spcBef>
            </a:pPr>
            <a:r>
              <a:rPr lang="en-GB" sz="2000">
                <a:solidFill>
                  <a:schemeClr val="hlink"/>
                </a:solidFill>
                <a:latin typeface="Tahoma" pitchFamily="34" charset="0"/>
              </a:rPr>
              <a:t>Apache </a:t>
            </a:r>
          </a:p>
          <a:p>
            <a:pPr eaLnBrk="0" hangingPunct="0">
              <a:spcBef>
                <a:spcPct val="10000"/>
              </a:spcBef>
            </a:pPr>
            <a:r>
              <a:rPr lang="en-GB" sz="2000">
                <a:solidFill>
                  <a:schemeClr val="hlink"/>
                </a:solidFill>
                <a:latin typeface="Tahoma" pitchFamily="34" charset="0"/>
              </a:rPr>
              <a:t>MS IIS</a:t>
            </a:r>
            <a:endParaRPr lang="en-US" sz="20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5849938" y="2181673"/>
            <a:ext cx="266541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GB" sz="2000" dirty="0">
                <a:solidFill>
                  <a:schemeClr val="hlink"/>
                </a:solidFill>
                <a:latin typeface="Tahoma" pitchFamily="34" charset="0"/>
              </a:rPr>
              <a:t>Client</a:t>
            </a:r>
          </a:p>
          <a:p>
            <a:pPr eaLnBrk="0" hangingPunct="0">
              <a:spcBef>
                <a:spcPct val="10000"/>
              </a:spcBef>
            </a:pPr>
            <a:r>
              <a:rPr lang="en-GB" sz="2000" dirty="0" smtClean="0">
                <a:solidFill>
                  <a:schemeClr val="hlink"/>
                </a:solidFill>
                <a:latin typeface="Tahoma" pitchFamily="34" charset="0"/>
              </a:rPr>
              <a:t>Chrome</a:t>
            </a:r>
          </a:p>
          <a:p>
            <a:pPr eaLnBrk="0" hangingPunct="0">
              <a:spcBef>
                <a:spcPct val="10000"/>
              </a:spcBef>
            </a:pPr>
            <a:r>
              <a:rPr lang="en-GB" sz="2000" dirty="0" smtClean="0">
                <a:solidFill>
                  <a:schemeClr val="hlink"/>
                </a:solidFill>
                <a:latin typeface="Tahoma" pitchFamily="34" charset="0"/>
              </a:rPr>
              <a:t>Firefox</a:t>
            </a:r>
            <a:endParaRPr lang="en-GB" sz="2000" dirty="0">
              <a:solidFill>
                <a:schemeClr val="hlink"/>
              </a:solidFill>
              <a:latin typeface="Tahoma" pitchFamily="34" charset="0"/>
            </a:endParaRPr>
          </a:p>
          <a:p>
            <a:pPr eaLnBrk="0" hangingPunct="0">
              <a:spcBef>
                <a:spcPct val="10000"/>
              </a:spcBef>
            </a:pPr>
            <a:r>
              <a:rPr lang="en-GB" sz="2000" dirty="0" smtClean="0">
                <a:solidFill>
                  <a:schemeClr val="hlink"/>
                </a:solidFill>
                <a:latin typeface="Tahoma" pitchFamily="34" charset="0"/>
              </a:rPr>
              <a:t>Internet </a:t>
            </a:r>
            <a:r>
              <a:rPr lang="en-GB" sz="2000" dirty="0">
                <a:solidFill>
                  <a:schemeClr val="hlink"/>
                </a:solidFill>
                <a:latin typeface="Tahoma" pitchFamily="34" charset="0"/>
              </a:rPr>
              <a:t>Explorer</a:t>
            </a:r>
            <a:endParaRPr lang="en-US" sz="2000" dirty="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1474788" y="2820988"/>
            <a:ext cx="14890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5941436" y="2531486"/>
            <a:ext cx="14890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3968750" y="3579813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ahoma" pitchFamily="34" charset="0"/>
              </a:rPr>
              <a:t>HTTP</a:t>
            </a:r>
            <a:endParaRPr lang="en-US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3721100" y="4479925"/>
            <a:ext cx="168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HTML data</a:t>
            </a:r>
            <a:endParaRPr lang="en-US">
              <a:latin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Web Programmer’s Toolbox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800" y="1757078"/>
            <a:ext cx="7548563" cy="4186237"/>
          </a:xfrm>
        </p:spPr>
        <p:txBody>
          <a:bodyPr/>
          <a:lstStyle/>
          <a:p>
            <a:pPr eaLnBrk="1" hangingPunct="1"/>
            <a:r>
              <a:rPr lang="en-GB" dirty="0" smtClean="0"/>
              <a:t>HTML/XHTML</a:t>
            </a:r>
          </a:p>
          <a:p>
            <a:pPr eaLnBrk="1" hangingPunct="1"/>
            <a:r>
              <a:rPr lang="en-GB" dirty="0" smtClean="0"/>
              <a:t>CSS</a:t>
            </a:r>
          </a:p>
          <a:p>
            <a:pPr eaLnBrk="1" hangingPunct="1"/>
            <a:r>
              <a:rPr lang="en-GB" dirty="0" smtClean="0"/>
              <a:t>XML</a:t>
            </a:r>
          </a:p>
          <a:p>
            <a:pPr eaLnBrk="1" hangingPunct="1"/>
            <a:r>
              <a:rPr lang="en-GB" dirty="0" smtClean="0"/>
              <a:t>JavaScript</a:t>
            </a:r>
          </a:p>
          <a:p>
            <a:pPr eaLnBrk="1" hangingPunct="1"/>
            <a:r>
              <a:rPr lang="en-GB" dirty="0" smtClean="0"/>
              <a:t>PHP</a:t>
            </a:r>
          </a:p>
          <a:p>
            <a:pPr eaLnBrk="1" hangingPunct="1"/>
            <a:r>
              <a:rPr lang="en-GB" dirty="0" smtClean="0"/>
              <a:t>Ajax</a:t>
            </a:r>
          </a:p>
          <a:p>
            <a:pPr eaLnBrk="1" hangingPunct="1">
              <a:spcBef>
                <a:spcPts val="1800"/>
              </a:spcBef>
            </a:pPr>
            <a:r>
              <a:rPr lang="en-GB" dirty="0" smtClean="0"/>
              <a:t>Web application frameworks - Ruby on Rails, </a:t>
            </a:r>
            <a:r>
              <a:rPr lang="en-GB" dirty="0" err="1" smtClean="0"/>
              <a:t>TurboGears</a:t>
            </a:r>
            <a:r>
              <a:rPr lang="en-GB" dirty="0" smtClean="0"/>
              <a:t>, </a:t>
            </a:r>
            <a:r>
              <a:rPr lang="en-GB" dirty="0" err="1" smtClean="0"/>
              <a:t>CakePHP</a:t>
            </a:r>
            <a:r>
              <a:rPr lang="en-GB" dirty="0" smtClean="0"/>
              <a:t>, ASP.NET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HTML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Describes the general form and layout of documents</a:t>
            </a:r>
          </a:p>
          <a:p>
            <a:pPr eaLnBrk="1" hangingPunct="1"/>
            <a:r>
              <a:rPr lang="en-GB" sz="2600" dirty="0" smtClean="0"/>
              <a:t>An XHTML document is a mix of content and controls</a:t>
            </a:r>
          </a:p>
          <a:p>
            <a:pPr lvl="1" eaLnBrk="1" hangingPunct="1"/>
            <a:r>
              <a:rPr lang="en-GB" sz="2400" dirty="0" smtClean="0"/>
              <a:t>Controls are tags and their attributes</a:t>
            </a:r>
          </a:p>
          <a:p>
            <a:pPr lvl="1" eaLnBrk="1" hangingPunct="1"/>
            <a:r>
              <a:rPr lang="en-GB" sz="2400" dirty="0" smtClean="0"/>
              <a:t>Tags often delimit content and specify something about how the content should be arranged in the document</a:t>
            </a:r>
          </a:p>
          <a:p>
            <a:pPr lvl="1" eaLnBrk="1" hangingPunct="1"/>
            <a:r>
              <a:rPr lang="en-GB" sz="2400" dirty="0" smtClean="0"/>
              <a:t>Attributes provide additional information about the content of a tag</a:t>
            </a:r>
          </a:p>
          <a:p>
            <a:pPr eaLnBrk="1" hangingPunct="1"/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1858963"/>
            <a:ext cx="7826375" cy="4160837"/>
          </a:xfrm>
        </p:spPr>
        <p:txBody>
          <a:bodyPr/>
          <a:lstStyle/>
          <a:p>
            <a:pPr eaLnBrk="1" hangingPunct="1"/>
            <a:r>
              <a:rPr lang="en-GB" smtClean="0"/>
              <a:t>A language for defining stylesheets that was developed for HTML</a:t>
            </a:r>
          </a:p>
          <a:p>
            <a:pPr eaLnBrk="1" hangingPunct="1"/>
            <a:r>
              <a:rPr lang="en-GB" smtClean="0"/>
              <a:t>Provide the means to control and change presentation of HTML documents</a:t>
            </a:r>
          </a:p>
          <a:p>
            <a:pPr eaLnBrk="1" hangingPunct="1"/>
            <a:r>
              <a:rPr lang="en-GB" smtClean="0"/>
              <a:t>Style sheets allow you to impose a standard style on a whole document, or even a whole collection of documents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goals, structure and contents</a:t>
            </a:r>
          </a:p>
          <a:p>
            <a:pPr eaLnBrk="1" hangingPunct="1">
              <a:spcBef>
                <a:spcPts val="1200"/>
              </a:spcBef>
            </a:pPr>
            <a:r>
              <a:rPr lang="en-GB" smtClean="0"/>
              <a:t>Practical matters</a:t>
            </a:r>
          </a:p>
          <a:p>
            <a:pPr eaLnBrk="1" hangingPunct="1">
              <a:spcBef>
                <a:spcPts val="1200"/>
              </a:spcBef>
            </a:pPr>
            <a:r>
              <a:rPr lang="en-GB" smtClean="0"/>
              <a:t>Initial introduction to some key ideas and issues, historical context</a:t>
            </a:r>
          </a:p>
          <a:p>
            <a:pPr eaLnBrk="1" hangingPunct="1"/>
            <a:endParaRPr lang="en-GB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XML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meta-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eaLnBrk="1" hangingPunct="1"/>
            <a:r>
              <a:rPr lang="en-GB" dirty="0" smtClean="0"/>
              <a:t>Used to create a new </a:t>
            </a:r>
            <a:r>
              <a:rPr lang="en-GB" dirty="0" err="1" smtClean="0"/>
              <a:t>markup</a:t>
            </a:r>
            <a:r>
              <a:rPr lang="en-GB" dirty="0" smtClean="0"/>
              <a:t> language for a particular purpose or area</a:t>
            </a:r>
          </a:p>
          <a:p>
            <a:pPr eaLnBrk="1" hangingPunct="1"/>
            <a:r>
              <a:rPr lang="en-GB" dirty="0" smtClean="0"/>
              <a:t>Because the tags are designed for a specific area, they can be meaningful</a:t>
            </a:r>
          </a:p>
          <a:p>
            <a:pPr eaLnBrk="1" hangingPunct="1"/>
            <a:r>
              <a:rPr lang="en-GB" dirty="0" smtClean="0"/>
              <a:t>No presentation details</a:t>
            </a:r>
          </a:p>
          <a:p>
            <a:pPr eaLnBrk="1" hangingPunct="1"/>
            <a:r>
              <a:rPr lang="en-GB" dirty="0" smtClean="0"/>
              <a:t>A simple and universal way of representing data of any textual kind</a:t>
            </a:r>
          </a:p>
          <a:p>
            <a:pPr eaLnBrk="1" hangingPunct="1"/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JavaScript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client-side HTML-embedded scripting  language</a:t>
            </a:r>
          </a:p>
          <a:p>
            <a:pPr eaLnBrk="1" hangingPunct="1"/>
            <a:r>
              <a:rPr lang="en-GB" dirty="0" smtClean="0"/>
              <a:t>Only related to Java through syntax</a:t>
            </a:r>
          </a:p>
          <a:p>
            <a:pPr eaLnBrk="1" hangingPunct="1"/>
            <a:r>
              <a:rPr lang="en-GB" dirty="0" smtClean="0"/>
              <a:t>Dynamically typed and not object-oriented</a:t>
            </a:r>
          </a:p>
          <a:p>
            <a:pPr eaLnBrk="1" hangingPunct="1"/>
            <a:r>
              <a:rPr lang="en-GB" dirty="0" smtClean="0"/>
              <a:t>Provides a way to access elements of HTML documents and dynamically change them</a:t>
            </a:r>
          </a:p>
          <a:p>
            <a:pPr eaLnBrk="1" hangingPunct="1"/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PHP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widely used server-side scripting language</a:t>
            </a:r>
          </a:p>
          <a:p>
            <a:pPr eaLnBrk="1" hangingPunct="1"/>
            <a:r>
              <a:rPr lang="en-GB" dirty="0" smtClean="0"/>
              <a:t>Similar to JavaScript</a:t>
            </a:r>
          </a:p>
          <a:p>
            <a:pPr eaLnBrk="1" hangingPunct="1"/>
            <a:r>
              <a:rPr lang="en-GB" dirty="0" smtClean="0"/>
              <a:t>Great for form processing and database access through the Web</a:t>
            </a:r>
          </a:p>
          <a:p>
            <a:pPr eaLnBrk="1" hangingPunct="1"/>
            <a:r>
              <a:rPr lang="en-GB" dirty="0" smtClean="0"/>
              <a:t>Free software released under the PHP License</a:t>
            </a:r>
          </a:p>
          <a:p>
            <a:pPr eaLnBrk="1" hangingPunct="1"/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325" y="1849437"/>
            <a:ext cx="7377257" cy="41819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</a:rPr>
              <a:t>Goal is to provide Web-based applications with high responsiveness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</a:rPr>
              <a:t>Achieved with two different approaches:</a:t>
            </a:r>
          </a:p>
          <a:p>
            <a:pPr marL="971550" lvl="1" indent="-514350">
              <a:buClr>
                <a:schemeClr val="tx1"/>
              </a:buClr>
              <a:buAutoNum type="arabicPeriod"/>
            </a:pPr>
            <a:r>
              <a:rPr lang="en-US" sz="2400" dirty="0" smtClean="0">
                <a:latin typeface="Arial" pitchFamily="34" charset="0"/>
              </a:rPr>
              <a:t>Client requests are handled asynchronously</a:t>
            </a:r>
          </a:p>
          <a:p>
            <a:pPr marL="971550" lvl="1" indent="-514350">
              <a:buClr>
                <a:schemeClr val="tx1"/>
              </a:buClr>
              <a:buAutoNum type="arabicPeriod"/>
            </a:pPr>
            <a:r>
              <a:rPr lang="en-US" sz="2400" dirty="0" smtClean="0">
                <a:latin typeface="Arial" pitchFamily="34" charset="0"/>
              </a:rPr>
              <a:t>Only small parts of the current document are updated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</a:rPr>
              <a:t>Does not use any new programming or markup languages</a:t>
            </a:r>
          </a:p>
          <a:p>
            <a:pPr lvl="1"/>
            <a:r>
              <a:rPr lang="en-US" sz="2400" dirty="0" smtClean="0">
                <a:latin typeface="Arial" pitchFamily="34" charset="0"/>
              </a:rPr>
              <a:t>Client side: JavaScript, XML, HTML, CSS</a:t>
            </a:r>
          </a:p>
          <a:p>
            <a:pPr lvl="1"/>
            <a:r>
              <a:rPr lang="en-US" sz="2400" dirty="0" smtClean="0">
                <a:latin typeface="Arial" pitchFamily="34" charset="0"/>
              </a:rPr>
              <a:t>Server side: any (PHP, </a:t>
            </a:r>
            <a:r>
              <a:rPr lang="en-US" sz="2400" dirty="0" err="1" smtClean="0">
                <a:latin typeface="Arial" pitchFamily="34" charset="0"/>
              </a:rPr>
              <a:t>servlets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</a:rPr>
              <a:t>ASP.NET,etc</a:t>
            </a:r>
            <a:r>
              <a:rPr lang="en-US" sz="2400" dirty="0" smtClean="0">
                <a:latin typeface="Arial" pitchFamily="34" charset="0"/>
              </a:rPr>
              <a:t>.)</a:t>
            </a:r>
          </a:p>
          <a:p>
            <a:pPr lvl="1"/>
            <a:endParaRPr lang="en-US" sz="2400" dirty="0" smtClean="0">
              <a:latin typeface="Arial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Course Content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Practical matters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Introduction to infrastructure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Computer communications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WWW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Introduction to the web programmer’s toolbox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HTML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CSS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XML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JavaScript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PHP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Ajax</a:t>
            </a:r>
          </a:p>
          <a:p>
            <a:pPr lvl="1" eaLnBrk="1" hangingPunct="1">
              <a:lnSpc>
                <a:spcPct val="80000"/>
              </a:lnSpc>
            </a:pPr>
            <a:endParaRPr lang="en-GB" sz="2000" dirty="0" smtClean="0"/>
          </a:p>
          <a:p>
            <a:pPr lvl="1" eaLnBrk="1" hangingPunct="1">
              <a:lnSpc>
                <a:spcPct val="80000"/>
              </a:lnSpc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1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Goals</a:t>
            </a:r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sz="2800" smtClean="0"/>
              <a:t>A general understanding of the fundamentals of the Internet and WWW</a:t>
            </a:r>
          </a:p>
          <a:p>
            <a:pPr eaLnBrk="1" hangingPunct="1">
              <a:spcBef>
                <a:spcPts val="1200"/>
              </a:spcBef>
            </a:pPr>
            <a:r>
              <a:rPr lang="en-GB" sz="2800" smtClean="0"/>
              <a:t>Knowledge and experience with the major web technologies</a:t>
            </a:r>
          </a:p>
          <a:p>
            <a:pPr eaLnBrk="1" hangingPunct="1">
              <a:spcBef>
                <a:spcPts val="1200"/>
              </a:spcBef>
            </a:pPr>
            <a:r>
              <a:rPr lang="en-GB" sz="2800" smtClean="0"/>
              <a:t>Introduction to terms and acronyms </a:t>
            </a:r>
          </a:p>
          <a:p>
            <a:pPr eaLnBrk="1" hangingPunct="1">
              <a:spcBef>
                <a:spcPts val="1200"/>
              </a:spcBef>
            </a:pPr>
            <a:r>
              <a:rPr lang="en-GB" sz="2800" smtClean="0"/>
              <a:t>Insight into what constitutes a well designed, usable web application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Contents</a:t>
            </a:r>
            <a:endParaRPr lang="en-GB" dirty="0" smtClean="0"/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784225" y="1847850"/>
            <a:ext cx="4138613" cy="4171950"/>
          </a:xfrm>
        </p:spPr>
        <p:txBody>
          <a:bodyPr/>
          <a:lstStyle/>
          <a:p>
            <a:pPr eaLnBrk="1" hangingPunct="1"/>
            <a:r>
              <a:rPr lang="en-GB" sz="2600" smtClean="0"/>
              <a:t>Infrastructure </a:t>
            </a:r>
          </a:p>
          <a:p>
            <a:pPr lvl="1" eaLnBrk="1" hangingPunct="1"/>
            <a:r>
              <a:rPr lang="en-GB" smtClean="0"/>
              <a:t>Networking basics: media, LANs and long distance comms</a:t>
            </a:r>
          </a:p>
          <a:p>
            <a:pPr lvl="1" eaLnBrk="1" hangingPunct="1"/>
            <a:r>
              <a:rPr lang="en-GB" smtClean="0"/>
              <a:t>TCP/IP protocols </a:t>
            </a:r>
          </a:p>
          <a:p>
            <a:pPr lvl="1" eaLnBrk="1" hangingPunct="1"/>
            <a:r>
              <a:rPr lang="en-GB" smtClean="0"/>
              <a:t>Client server paradigm, HTTP protocol, URLs, MIME types 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Web Programming</a:t>
            </a:r>
          </a:p>
          <a:p>
            <a:pPr lvl="1" eaLnBrk="1" hangingPunct="1"/>
            <a:r>
              <a:rPr lang="en-GB" b="1" dirty="0" smtClean="0"/>
              <a:t>HTML/XHTML</a:t>
            </a:r>
          </a:p>
          <a:p>
            <a:pPr lvl="1" eaLnBrk="1" hangingPunct="1"/>
            <a:r>
              <a:rPr lang="en-GB" b="1" dirty="0" smtClean="0"/>
              <a:t>CSS</a:t>
            </a:r>
          </a:p>
          <a:p>
            <a:pPr lvl="1" eaLnBrk="1" hangingPunct="1"/>
            <a:r>
              <a:rPr lang="en-GB" b="1" dirty="0" smtClean="0"/>
              <a:t>JavaScript</a:t>
            </a:r>
          </a:p>
          <a:p>
            <a:pPr lvl="1" eaLnBrk="1" hangingPunct="1"/>
            <a:r>
              <a:rPr lang="en-GB" b="1" dirty="0" smtClean="0"/>
              <a:t>PHP </a:t>
            </a:r>
          </a:p>
          <a:p>
            <a:pPr lvl="1" eaLnBrk="1" hangingPunct="1"/>
            <a:r>
              <a:rPr lang="en-GB" b="1" dirty="0" smtClean="0"/>
              <a:t>XML</a:t>
            </a:r>
          </a:p>
          <a:p>
            <a:pPr lvl="1" eaLnBrk="1" hangingPunct="1"/>
            <a:r>
              <a:rPr lang="en-GB" b="1" dirty="0" smtClean="0"/>
              <a:t>Ajax</a:t>
            </a:r>
          </a:p>
          <a:p>
            <a:pPr eaLnBrk="1" hangingPunct="1"/>
            <a:r>
              <a:rPr lang="en-GB" sz="2600" dirty="0" smtClean="0"/>
              <a:t>Web Design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85950"/>
            <a:ext cx="7291387" cy="4133850"/>
          </a:xfrm>
        </p:spPr>
        <p:txBody>
          <a:bodyPr/>
          <a:lstStyle/>
          <a:p>
            <a:pPr eaLnBrk="1" hangingPunct="1"/>
            <a:r>
              <a:rPr lang="en-US" dirty="0" smtClean="0"/>
              <a:t>Two lectures per week</a:t>
            </a:r>
            <a:endParaRPr lang="en-GB" dirty="0" smtClean="0"/>
          </a:p>
          <a:p>
            <a:pPr lvl="1" eaLnBrk="1" hangingPunct="1"/>
            <a:r>
              <a:rPr lang="en-GB" b="1" dirty="0" smtClean="0">
                <a:solidFill>
                  <a:schemeClr val="tx1"/>
                </a:solidFill>
              </a:rPr>
              <a:t>Monday 16:00-17:00 </a:t>
            </a:r>
            <a:r>
              <a:rPr lang="en-GB" dirty="0" smtClean="0"/>
              <a:t>in LT2    Exchange Building 	</a:t>
            </a:r>
          </a:p>
          <a:p>
            <a:pPr lvl="1" eaLnBrk="1" hangingPunct="1"/>
            <a:r>
              <a:rPr lang="en-GB" b="1" dirty="0" smtClean="0">
                <a:solidFill>
                  <a:schemeClr val="tx1"/>
                </a:solidFill>
              </a:rPr>
              <a:t>Thursday 16:00-17:00 </a:t>
            </a:r>
            <a:r>
              <a:rPr lang="en-GB" dirty="0" smtClean="0"/>
              <a:t>in LT3 Exchange Building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Lectures</a:t>
            </a:r>
            <a:endParaRPr lang="en-GB" dirty="0" smtClean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Assessment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1831975"/>
            <a:ext cx="7188200" cy="41608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Coursework - 50%</a:t>
            </a:r>
          </a:p>
          <a:p>
            <a:pPr lvl="1" eaLnBrk="1" hangingPunct="1"/>
            <a:r>
              <a:rPr lang="en-US" sz="2400" dirty="0" smtClean="0"/>
              <a:t>Web application programming + report</a:t>
            </a:r>
          </a:p>
          <a:p>
            <a:pPr lvl="1" eaLnBrk="1" hangingPunct="1"/>
            <a:r>
              <a:rPr lang="en-US" sz="2400" dirty="0" smtClean="0"/>
              <a:t>Set: 24 February</a:t>
            </a:r>
          </a:p>
          <a:p>
            <a:pPr lvl="1" eaLnBrk="1" hangingPunct="1"/>
            <a:r>
              <a:rPr lang="en-US" sz="2400" dirty="0" smtClean="0"/>
              <a:t>Due: 26 March</a:t>
            </a:r>
          </a:p>
          <a:p>
            <a:pPr lvl="1" eaLnBrk="1" hangingPunct="1"/>
            <a:r>
              <a:rPr lang="en-US" sz="2400" dirty="0" smtClean="0"/>
              <a:t>Mark + feedback: 16 April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Exam - 50% </a:t>
            </a:r>
          </a:p>
          <a:p>
            <a:pPr lvl="1" eaLnBrk="1" hangingPunct="1"/>
            <a:r>
              <a:rPr lang="en-GB" sz="2400" dirty="0" smtClean="0"/>
              <a:t>One hour written examination </a:t>
            </a:r>
          </a:p>
          <a:p>
            <a:pPr lvl="1" eaLnBrk="1" hangingPunct="1"/>
            <a:r>
              <a:rPr lang="en-GB" sz="2400" dirty="0" smtClean="0"/>
              <a:t>Sample paper will be provided </a:t>
            </a:r>
          </a:p>
          <a:p>
            <a:pPr lvl="1" eaLnBrk="1" hangingPunct="1"/>
            <a:r>
              <a:rPr lang="en-GB" sz="2400" dirty="0" smtClean="0"/>
              <a:t>Previous papers (+ sample solutions) still useful for revision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Labs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5 labs</a:t>
            </a:r>
          </a:p>
          <a:p>
            <a:pPr lvl="1" eaLnBrk="1" hangingPunct="1"/>
            <a:r>
              <a:rPr lang="en-GB" dirty="0" smtClean="0"/>
              <a:t>Thursday 13:00-15:00 in A32 Computer Science Building </a:t>
            </a:r>
          </a:p>
          <a:p>
            <a:pPr lvl="1" eaLnBrk="1" hangingPunct="1"/>
            <a:r>
              <a:rPr lang="en-GB" dirty="0" smtClean="0"/>
              <a:t>Not every week!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/>
              <a:t>4 informal exercises to gain experience with web technologies and 1 session for assistance with coursework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Lab Schedule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sz="2600" b="1" dirty="0" smtClean="0">
                <a:solidFill>
                  <a:schemeClr val="tx1"/>
                </a:solidFill>
              </a:rPr>
              <a:t>Lab 1</a:t>
            </a:r>
            <a:r>
              <a:rPr lang="en-GB" sz="2600" dirty="0" smtClean="0"/>
              <a:t>: 20 February – HTML exercise </a:t>
            </a:r>
          </a:p>
          <a:p>
            <a:pPr eaLnBrk="1" hangingPunct="1">
              <a:spcBef>
                <a:spcPts val="1200"/>
              </a:spcBef>
            </a:pPr>
            <a:r>
              <a:rPr lang="en-GB" sz="2600" b="1" dirty="0" smtClean="0">
                <a:solidFill>
                  <a:schemeClr val="tx1"/>
                </a:solidFill>
              </a:rPr>
              <a:t>Lab 2</a:t>
            </a:r>
            <a:r>
              <a:rPr lang="en-GB" sz="2600" dirty="0" smtClean="0"/>
              <a:t>: 27 February – CSS exercise</a:t>
            </a:r>
          </a:p>
          <a:p>
            <a:pPr eaLnBrk="1" hangingPunct="1">
              <a:spcBef>
                <a:spcPts val="1200"/>
              </a:spcBef>
            </a:pPr>
            <a:r>
              <a:rPr lang="en-GB" sz="2600" b="1" dirty="0" smtClean="0">
                <a:solidFill>
                  <a:schemeClr val="tx1"/>
                </a:solidFill>
              </a:rPr>
              <a:t>Lab 3</a:t>
            </a:r>
            <a:r>
              <a:rPr lang="en-GB" sz="2600" dirty="0" smtClean="0"/>
              <a:t>: 6 March – JavaScript exercise</a:t>
            </a:r>
          </a:p>
          <a:p>
            <a:pPr eaLnBrk="1" hangingPunct="1">
              <a:spcBef>
                <a:spcPts val="1200"/>
              </a:spcBef>
            </a:pPr>
            <a:r>
              <a:rPr lang="en-GB" sz="2600" b="1" dirty="0" smtClean="0">
                <a:solidFill>
                  <a:schemeClr val="tx1"/>
                </a:solidFill>
              </a:rPr>
              <a:t>Lab 4</a:t>
            </a:r>
            <a:r>
              <a:rPr lang="en-GB" sz="2600" dirty="0" smtClean="0"/>
              <a:t>: 13 March – </a:t>
            </a:r>
            <a:r>
              <a:rPr lang="en-GB" sz="2600" dirty="0"/>
              <a:t>PHP </a:t>
            </a:r>
            <a:r>
              <a:rPr lang="en-GB" sz="2600" dirty="0" smtClean="0"/>
              <a:t>exercise</a:t>
            </a:r>
          </a:p>
          <a:p>
            <a:pPr eaLnBrk="1" hangingPunct="1">
              <a:spcBef>
                <a:spcPts val="1200"/>
              </a:spcBef>
            </a:pPr>
            <a:r>
              <a:rPr lang="en-GB" sz="2600" b="1" dirty="0" smtClean="0">
                <a:solidFill>
                  <a:schemeClr val="tx1"/>
                </a:solidFill>
              </a:rPr>
              <a:t>Lab 5</a:t>
            </a:r>
            <a:r>
              <a:rPr lang="en-GB" sz="2600" dirty="0" smtClean="0"/>
              <a:t>: 20 March – </a:t>
            </a:r>
            <a:r>
              <a:rPr lang="en-GB" sz="2600" dirty="0"/>
              <a:t>coursework help</a:t>
            </a:r>
            <a:endParaRPr lang="en-GB" sz="2600" dirty="0" smtClean="0"/>
          </a:p>
          <a:p>
            <a:pPr eaLnBrk="1" hangingPunct="1"/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Text books and notes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85950"/>
            <a:ext cx="7207250" cy="41338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Supporting material available from: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chemeClr val="tx1"/>
                </a:solidFill>
              </a:rPr>
              <a:t>https://moodle.nottingham.ac.uk/</a:t>
            </a:r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sz="2800" dirty="0" smtClean="0"/>
              <a:t>Recommended Text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400" dirty="0" smtClean="0"/>
              <a:t>Programming the World Wide Web</a:t>
            </a:r>
            <a:r>
              <a:rPr lang="en-US" sz="2400" dirty="0" smtClean="0"/>
              <a:t>,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edition, </a:t>
            </a:r>
            <a:r>
              <a:rPr lang="en-GB" sz="2400" dirty="0" smtClean="0"/>
              <a:t>Robert W. </a:t>
            </a:r>
            <a:r>
              <a:rPr lang="en-GB" sz="2400" dirty="0" err="1" smtClean="0"/>
              <a:t>Sebesta</a:t>
            </a:r>
            <a:r>
              <a:rPr lang="en-GB" sz="2400" dirty="0" smtClean="0"/>
              <a:t>, 2012, Pearson Addison Wesley  </a:t>
            </a:r>
          </a:p>
          <a:p>
            <a:pPr lvl="1" eaLnBrk="1" hangingPunct="1">
              <a:spcBef>
                <a:spcPts val="600"/>
              </a:spcBef>
              <a:buNone/>
            </a:pPr>
            <a:endParaRPr lang="en-US" sz="24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0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2830136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ARTICIPANTSINLEADERBOARD" val="5"/>
  <p:tag name="AUTOADJUSTPARTRANGE" val="True"/>
  <p:tag name="PARTLISTDEFAULT" val="0"/>
  <p:tag name="DELIMITERS" val="3.1"/>
  <p:tag name="TASKPANEKEY" val="466fce12-807c-4424-94b1-8884f4106af2"/>
  <p:tag name="POWERPOINTVERSION" val="14.0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2298</TotalTime>
  <Words>866</Words>
  <Application>Microsoft Office PowerPoint</Application>
  <PresentationFormat>On-screen Show (4:3)</PresentationFormat>
  <Paragraphs>180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Echo</vt:lpstr>
      <vt:lpstr>G51WPS Web Programming and Scripting</vt:lpstr>
      <vt:lpstr>Introduction</vt:lpstr>
      <vt:lpstr>Course Goals</vt:lpstr>
      <vt:lpstr>Course Contents</vt:lpstr>
      <vt:lpstr>Lectures</vt:lpstr>
      <vt:lpstr>Assessment </vt:lpstr>
      <vt:lpstr>Labs</vt:lpstr>
      <vt:lpstr>Lab Schedule </vt:lpstr>
      <vt:lpstr>Text books and notes</vt:lpstr>
      <vt:lpstr>Enabling Infrastructure </vt:lpstr>
      <vt:lpstr>Computer Communications</vt:lpstr>
      <vt:lpstr>The Internet Origins </vt:lpstr>
      <vt:lpstr>The Internet and the WWW</vt:lpstr>
      <vt:lpstr>The WWW</vt:lpstr>
      <vt:lpstr>Hypertext</vt:lpstr>
      <vt:lpstr>World Wide Web</vt:lpstr>
      <vt:lpstr>Web Programmer’s Toolbox</vt:lpstr>
      <vt:lpstr>HTML</vt:lpstr>
      <vt:lpstr>CSS</vt:lpstr>
      <vt:lpstr>XML</vt:lpstr>
      <vt:lpstr>JavaScript</vt:lpstr>
      <vt:lpstr>PHP</vt:lpstr>
      <vt:lpstr>Ajax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N Koleva</cp:lastModifiedBy>
  <cp:revision>97</cp:revision>
  <cp:lastPrinted>1999-10-05T09:17:28Z</cp:lastPrinted>
  <dcterms:created xsi:type="dcterms:W3CDTF">1998-09-21T14:00:40Z</dcterms:created>
  <dcterms:modified xsi:type="dcterms:W3CDTF">2014-01-20T11:48:54Z</dcterms:modified>
</cp:coreProperties>
</file>