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1" r:id="rId3"/>
    <p:sldId id="281" r:id="rId4"/>
    <p:sldId id="285" r:id="rId5"/>
    <p:sldId id="304" r:id="rId6"/>
    <p:sldId id="297" r:id="rId7"/>
    <p:sldId id="298" r:id="rId8"/>
    <p:sldId id="305" r:id="rId9"/>
    <p:sldId id="299" r:id="rId10"/>
    <p:sldId id="300" r:id="rId11"/>
    <p:sldId id="301" r:id="rId12"/>
    <p:sldId id="302" r:id="rId13"/>
    <p:sldId id="303" r:id="rId14"/>
    <p:sldId id="286" r:id="rId15"/>
    <p:sldId id="288" r:id="rId16"/>
    <p:sldId id="289" r:id="rId17"/>
    <p:sldId id="290" r:id="rId18"/>
    <p:sldId id="291" r:id="rId19"/>
    <p:sldId id="292" r:id="rId20"/>
    <p:sldId id="293" r:id="rId21"/>
    <p:sldId id="306" r:id="rId22"/>
    <p:sldId id="294" r:id="rId23"/>
    <p:sldId id="295" r:id="rId24"/>
    <p:sldId id="296" r:id="rId25"/>
    <p:sldId id="307" r:id="rId26"/>
    <p:sldId id="308" r:id="rId27"/>
    <p:sldId id="280" r:id="rId28"/>
  </p:sldIdLst>
  <p:sldSz cx="9144000" cy="6858000" type="screen4x3"/>
  <p:notesSz cx="6437313" cy="94329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0033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9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89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48075" y="0"/>
            <a:ext cx="2789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61438"/>
            <a:ext cx="278923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48075" y="8961438"/>
            <a:ext cx="278923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4B9E142-3F31-42FB-90DF-34FA1831A2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19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57600" y="0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14388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38200" y="4495800"/>
            <a:ext cx="4724400" cy="426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91600"/>
            <a:ext cx="2819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57600" y="8991600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CD2F16A-59A4-4A17-9C00-0C5B50A2347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F56D90-941E-43CE-9155-6DC26F13AAAB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74AFC-A843-4232-A416-1AC5D603A3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C5A4-E5C9-4479-8544-C310E8DA6C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190500"/>
            <a:ext cx="1831975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3325" y="190500"/>
            <a:ext cx="53467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C3159-A31D-466F-8EBB-C15AC96628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3325" y="1849438"/>
            <a:ext cx="3589338" cy="4170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45063" y="1849438"/>
            <a:ext cx="3589337" cy="4170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13070-5C54-41A8-9EBE-D609D9694F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03325" y="1849438"/>
            <a:ext cx="3589338" cy="2008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45063" y="1849438"/>
            <a:ext cx="3589337" cy="2008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1203325" y="4010025"/>
            <a:ext cx="7331075" cy="2009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37A49-EA91-43B4-A692-009DC73171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53290-F39B-4CEB-948A-57E9C75A0A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62EDA-504A-437F-9BA1-74167488EA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3325" y="1849438"/>
            <a:ext cx="3589338" cy="4170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063" y="1849438"/>
            <a:ext cx="3589337" cy="4170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711D0-96D0-4AD9-91CC-5398DF5FCF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FBEAD-75C7-4D51-85DE-BFC96AE832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AA17-D6F8-4FC6-9E7D-CD28C1CDA5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BEDC2-F05D-4FFB-B3C5-D088FDE43B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C3ADF-C780-42EE-96D1-0E7FCFC687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C38C3-F278-43E4-843C-5FE0220471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3325" y="1849438"/>
            <a:ext cx="7331075" cy="41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1D473CDB-2E24-4CC0-B76D-FBD1939C18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7527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7528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7529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7530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4075" y="1341438"/>
            <a:ext cx="6769100" cy="187166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GB" sz="4000" smtClean="0">
                <a:solidFill>
                  <a:schemeClr val="hlink"/>
                </a:solidFill>
              </a:rPr>
              <a:t>Lecture 2 </a:t>
            </a:r>
            <a:br>
              <a:rPr lang="en-GB" sz="4000" smtClean="0">
                <a:solidFill>
                  <a:schemeClr val="hlink"/>
                </a:solidFill>
              </a:rPr>
            </a:br>
            <a:r>
              <a:rPr lang="en-GB" sz="4000" smtClean="0">
                <a:solidFill>
                  <a:schemeClr val="hlink"/>
                </a:solidFill>
              </a:rPr>
              <a:t>Computer Communications and Networks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15000"/>
              </a:spcBef>
            </a:pPr>
            <a:r>
              <a:rPr lang="en-GB" smtClean="0"/>
              <a:t>Boriana Koleva</a:t>
            </a:r>
          </a:p>
          <a:p>
            <a:pPr eaLnBrk="1" hangingPunct="1">
              <a:spcBef>
                <a:spcPct val="15000"/>
              </a:spcBef>
            </a:pPr>
            <a:r>
              <a:rPr lang="en-GB" smtClean="0"/>
              <a:t>Room: C56</a:t>
            </a:r>
          </a:p>
          <a:p>
            <a:pPr eaLnBrk="1" hangingPunct="1">
              <a:spcBef>
                <a:spcPct val="15000"/>
              </a:spcBef>
            </a:pPr>
            <a:r>
              <a:rPr lang="en-GB" smtClean="0"/>
              <a:t>Phone: 84 66530</a:t>
            </a:r>
          </a:p>
          <a:p>
            <a:pPr eaLnBrk="1" hangingPunct="1">
              <a:spcBef>
                <a:spcPct val="15000"/>
              </a:spcBef>
            </a:pPr>
            <a:r>
              <a:rPr lang="en-GB" smtClean="0"/>
              <a:t>Email: B.Koleva@nottingham.ac.uk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Sharing the Ether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744663"/>
            <a:ext cx="7246938" cy="3140075"/>
          </a:xfrm>
        </p:spPr>
        <p:txBody>
          <a:bodyPr/>
          <a:lstStyle/>
          <a:p>
            <a:pPr eaLnBrk="1" hangingPunct="1"/>
            <a:r>
              <a:rPr lang="en-GB" sz="2600" smtClean="0"/>
              <a:t>Data is divided into small chunks called “packets” which may be one of a number of standard types</a:t>
            </a:r>
          </a:p>
          <a:p>
            <a:pPr eaLnBrk="1" hangingPunct="1"/>
            <a:r>
              <a:rPr lang="en-GB" sz="2600" smtClean="0"/>
              <a:t>A packet sent from one computer propagates to either end of the cable</a:t>
            </a:r>
          </a:p>
          <a:p>
            <a:pPr eaLnBrk="1" hangingPunct="1"/>
            <a:r>
              <a:rPr lang="en-GB" sz="2600" smtClean="0"/>
              <a:t>The packet is ignored by every computer on the network except the destination computer</a:t>
            </a:r>
          </a:p>
          <a:p>
            <a:pPr eaLnBrk="1" hangingPunct="1"/>
            <a:endParaRPr lang="en-GB" sz="2600" smtClean="0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1552575" y="4989513"/>
            <a:ext cx="630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893888" y="5799138"/>
            <a:ext cx="522287" cy="30003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2927350" y="5811838"/>
            <a:ext cx="522288" cy="30003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905250" y="5799138"/>
            <a:ext cx="522288" cy="30003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4897438" y="5799138"/>
            <a:ext cx="522287" cy="30003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5851525" y="5811838"/>
            <a:ext cx="522288" cy="30003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6791325" y="5811838"/>
            <a:ext cx="522288" cy="30003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2179638" y="4989513"/>
            <a:ext cx="0" cy="822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3192463" y="4983163"/>
            <a:ext cx="0" cy="822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4171950" y="4983163"/>
            <a:ext cx="0" cy="822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5164138" y="4983163"/>
            <a:ext cx="0" cy="822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6118225" y="4995863"/>
            <a:ext cx="0" cy="822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7058025" y="4983163"/>
            <a:ext cx="0" cy="822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1562100" y="4889500"/>
            <a:ext cx="63246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V="1">
            <a:off x="4076700" y="4864100"/>
            <a:ext cx="0" cy="939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6019800" y="4902200"/>
            <a:ext cx="0" cy="914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Ethernet Co-ordination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600" smtClean="0"/>
              <a:t>Ethernet systems do not have a central controller telling computers when they can talk</a:t>
            </a:r>
          </a:p>
          <a:p>
            <a:pPr eaLnBrk="1" hangingPunct="1"/>
            <a:r>
              <a:rPr lang="en-GB" sz="2600" smtClean="0"/>
              <a:t>All computers on an Ethernet network use Carrier Sense Multiple Access (CSMA)</a:t>
            </a:r>
          </a:p>
          <a:p>
            <a:pPr lvl="1" eaLnBrk="1" hangingPunct="1"/>
            <a:r>
              <a:rPr lang="en-GB" sz="2400" smtClean="0"/>
              <a:t>The electrical activity that occurs during packet transmission is called the carrier</a:t>
            </a:r>
          </a:p>
          <a:p>
            <a:pPr lvl="1" eaLnBrk="1" hangingPunct="1"/>
            <a:r>
              <a:rPr lang="en-GB" sz="2400" smtClean="0"/>
              <a:t>Before transmitting a packet a computer checks for a carrier and only transmits when the network is quiet</a:t>
            </a:r>
          </a:p>
          <a:p>
            <a:pPr lvl="1" eaLnBrk="1" hangingPunct="1"/>
            <a:r>
              <a:rPr lang="en-GB" sz="2400" smtClean="0"/>
              <a:t>Checking for a carrier is called Carrier Sense</a:t>
            </a:r>
          </a:p>
          <a:p>
            <a:pPr lvl="1" eaLnBrk="1" hangingPunct="1"/>
            <a:r>
              <a:rPr lang="en-GB" sz="2400" smtClean="0"/>
              <a:t>The whole process is CSMA</a:t>
            </a:r>
          </a:p>
          <a:p>
            <a:pPr eaLnBrk="1" hangingPunct="1"/>
            <a:endParaRPr lang="en-GB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Collision Detection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649413"/>
            <a:ext cx="7331075" cy="4170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smtClean="0"/>
              <a:t>CSMA prevents computers from interrupting ongoing transmissions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CSMA does not prevent simultaneous transmissions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Simultaneous signals will interfere – this is called a collision, which will damage data in both packets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Ethernet has collision detection (CD)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The sending computer monitors the signal on the ether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If this signal differs from what was sent a collision must have occurred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The whole system is CSMA/CD</a:t>
            </a:r>
          </a:p>
          <a:p>
            <a:pPr eaLnBrk="1" hangingPunct="1">
              <a:lnSpc>
                <a:spcPct val="90000"/>
              </a:lnSpc>
            </a:pPr>
            <a:endParaRPr lang="en-GB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Collision Handling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800" y="1811338"/>
            <a:ext cx="7331075" cy="4170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smtClean="0"/>
              <a:t>When CSMA/CD detects a collision, both computers must re-send their data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This does not happed immediately (to avoid another collision)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Both computers wait a random amount of time (the maximum allowed is a part of the Ethernet standard)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The data is sent again, once the network is quite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If there is a second, collision the maximum delay is doubled, etc.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Exponential backoff</a:t>
            </a:r>
          </a:p>
          <a:p>
            <a:pPr eaLnBrk="1" hangingPunct="1">
              <a:lnSpc>
                <a:spcPct val="90000"/>
              </a:lnSpc>
            </a:pPr>
            <a:endParaRPr lang="en-GB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190500"/>
            <a:ext cx="7620000" cy="1527175"/>
          </a:xfrm>
        </p:spPr>
        <p:txBody>
          <a:bodyPr/>
          <a:lstStyle/>
          <a:p>
            <a:pPr eaLnBrk="1" hangingPunct="1"/>
            <a:r>
              <a:rPr lang="en-GB" sz="4000" smtClean="0"/>
              <a:t>Sending bits over long distance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78013"/>
            <a:ext cx="7835900" cy="4170362"/>
          </a:xfrm>
        </p:spPr>
        <p:txBody>
          <a:bodyPr/>
          <a:lstStyle/>
          <a:p>
            <a:pPr eaLnBrk="1" hangingPunct="1"/>
            <a:r>
              <a:rPr lang="en-GB" sz="2800" smtClean="0"/>
              <a:t>Encoding data as discrete voltage changes does nt work over long distance as the signal attenuates </a:t>
            </a:r>
          </a:p>
          <a:p>
            <a:pPr eaLnBrk="1" hangingPunct="1"/>
            <a:r>
              <a:rPr lang="en-GB" sz="2800" smtClean="0"/>
              <a:t>A continually oscillating wave travels further </a:t>
            </a:r>
          </a:p>
          <a:p>
            <a:pPr eaLnBrk="1" hangingPunct="1"/>
            <a:r>
              <a:rPr lang="en-GB" sz="2800" smtClean="0"/>
              <a:t>Bits of data are modulated onto a carrier wave  </a:t>
            </a:r>
          </a:p>
          <a:p>
            <a:pPr eaLnBrk="1" hangingPunct="1"/>
            <a:r>
              <a:rPr lang="en-GB" sz="2800" smtClean="0"/>
              <a:t>Modulation and demodulation is done by a modem</a:t>
            </a:r>
            <a:r>
              <a:rPr lang="en-GB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GB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Amplitude Modulation</a:t>
            </a:r>
          </a:p>
        </p:txBody>
      </p:sp>
      <p:pic>
        <p:nvPicPr>
          <p:cNvPr id="17411" name="Picture 3" descr="amplitudeModulation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39788" y="1849438"/>
            <a:ext cx="7404100" cy="4949825"/>
          </a:xfr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Frequency Modulation</a:t>
            </a:r>
          </a:p>
        </p:txBody>
      </p:sp>
      <p:pic>
        <p:nvPicPr>
          <p:cNvPr id="18435" name="Picture 3" descr="fm-modulation2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85850" y="1828800"/>
            <a:ext cx="7300913" cy="4735513"/>
          </a:xfr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120775" y="2035175"/>
            <a:ext cx="7758113" cy="11064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551113" y="5146675"/>
            <a:ext cx="1430337" cy="546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961188" y="5073650"/>
            <a:ext cx="914400" cy="663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Phase shift modulation </a:t>
            </a:r>
          </a:p>
        </p:txBody>
      </p:sp>
      <p:pic>
        <p:nvPicPr>
          <p:cNvPr id="19459" name="Picture 3" descr="phaseModulation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2216150"/>
            <a:ext cx="9144000" cy="4008438"/>
          </a:xfr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55738" y="436563"/>
            <a:ext cx="7494587" cy="106521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GB" smtClean="0"/>
              <a:t>Modems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0" y="1974850"/>
            <a:ext cx="7778750" cy="41751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GB" smtClean="0"/>
              <a:t>Hardware that takes bits and applies modulation is a </a:t>
            </a:r>
            <a:r>
              <a:rPr lang="en-GB" i="1" smtClean="0">
                <a:solidFill>
                  <a:schemeClr val="hlink"/>
                </a:solidFill>
              </a:rPr>
              <a:t>modulator</a:t>
            </a:r>
            <a:endParaRPr lang="en-GB" smtClean="0">
              <a:solidFill>
                <a:schemeClr val="hlink"/>
              </a:solidFill>
            </a:endParaRPr>
          </a:p>
          <a:p>
            <a:pPr eaLnBrk="1" hangingPunct="1"/>
            <a:r>
              <a:rPr lang="en-GB" smtClean="0"/>
              <a:t>Hardware that takes a modulated wave and extracts bits is a </a:t>
            </a:r>
            <a:r>
              <a:rPr lang="en-GB" i="1" smtClean="0">
                <a:solidFill>
                  <a:schemeClr val="hlink"/>
                </a:solidFill>
              </a:rPr>
              <a:t>demodulator</a:t>
            </a:r>
            <a:endParaRPr lang="en-GB" smtClean="0">
              <a:solidFill>
                <a:schemeClr val="hlink"/>
              </a:solidFill>
            </a:endParaRPr>
          </a:p>
          <a:p>
            <a:pPr eaLnBrk="1" hangingPunct="1"/>
            <a:r>
              <a:rPr lang="en-GB" smtClean="0"/>
              <a:t>Full duplex communication requires a combined modulator-demodulator (MODEM) at both 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8113" y="303213"/>
            <a:ext cx="7754937" cy="143351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GB" smtClean="0"/>
              <a:t>Example modem connection</a:t>
            </a:r>
          </a:p>
        </p:txBody>
      </p:sp>
      <p:pic>
        <p:nvPicPr>
          <p:cNvPr id="21507" name="Picture 3" descr="modemConnection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768475"/>
            <a:ext cx="9144000" cy="39751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Local communication</a:t>
            </a:r>
          </a:p>
          <a:p>
            <a:pPr lvl="1" eaLnBrk="1" hangingPunct="1"/>
            <a:r>
              <a:rPr lang="en-GB" smtClean="0"/>
              <a:t>Encoding data</a:t>
            </a:r>
          </a:p>
          <a:p>
            <a:pPr lvl="1" eaLnBrk="1" hangingPunct="1"/>
            <a:r>
              <a:rPr lang="en-GB" smtClean="0"/>
              <a:t>LANs</a:t>
            </a:r>
          </a:p>
          <a:p>
            <a:pPr eaLnBrk="1" hangingPunct="1"/>
            <a:r>
              <a:rPr lang="en-GB" smtClean="0"/>
              <a:t>Long Distance communication</a:t>
            </a:r>
          </a:p>
          <a:p>
            <a:pPr lvl="1" eaLnBrk="1" hangingPunct="1"/>
            <a:r>
              <a:rPr lang="en-GB" smtClean="0"/>
              <a:t>Modulation</a:t>
            </a:r>
          </a:p>
          <a:p>
            <a:pPr lvl="1" eaLnBrk="1" hangingPunct="1"/>
            <a:r>
              <a:rPr lang="en-GB" smtClean="0"/>
              <a:t>Modems and broadband connections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Dial-up modem configuration</a:t>
            </a:r>
          </a:p>
        </p:txBody>
      </p:sp>
      <p:pic>
        <p:nvPicPr>
          <p:cNvPr id="22531" name="Picture 3" descr="dialModem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-201613" y="2173288"/>
            <a:ext cx="9580563" cy="36417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Terminology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1792288"/>
            <a:ext cx="7559675" cy="4227512"/>
          </a:xfrm>
        </p:spPr>
        <p:txBody>
          <a:bodyPr/>
          <a:lstStyle/>
          <a:p>
            <a:pPr eaLnBrk="1" hangingPunct="1"/>
            <a:r>
              <a:rPr lang="en-GB" smtClean="0">
                <a:solidFill>
                  <a:schemeClr val="hlink"/>
                </a:solidFill>
              </a:rPr>
              <a:t>Bandwidth</a:t>
            </a:r>
            <a:r>
              <a:rPr lang="en-GB" smtClean="0"/>
              <a:t> – the number of signals per second that a medium can accommodate</a:t>
            </a:r>
          </a:p>
          <a:p>
            <a:pPr eaLnBrk="1" hangingPunct="1"/>
            <a:r>
              <a:rPr lang="en-GB" smtClean="0">
                <a:solidFill>
                  <a:schemeClr val="tx1"/>
                </a:solidFill>
              </a:rPr>
              <a:t>Multiplexing</a:t>
            </a:r>
            <a:r>
              <a:rPr lang="en-GB" smtClean="0"/>
              <a:t> - several logical connections share a single physical connection </a:t>
            </a:r>
          </a:p>
          <a:p>
            <a:pPr eaLnBrk="1" hangingPunct="1"/>
            <a:r>
              <a:rPr lang="en-GB" smtClean="0">
                <a:solidFill>
                  <a:schemeClr val="tx1"/>
                </a:solidFill>
              </a:rPr>
              <a:t>Broadband</a:t>
            </a:r>
            <a:r>
              <a:rPr lang="en-GB" smtClean="0"/>
              <a:t> - a transmission method which supports a relatively wide range of frequencies which may be divided into channels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dsl-network"/>
          <p:cNvPicPr>
            <a:picLocks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27088" y="1819275"/>
            <a:ext cx="3529012" cy="4681538"/>
          </a:xfrm>
          <a:noFill/>
        </p:spPr>
      </p:pic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1476375" y="190500"/>
            <a:ext cx="7440613" cy="1509713"/>
          </a:xfrm>
        </p:spPr>
        <p:txBody>
          <a:bodyPr/>
          <a:lstStyle/>
          <a:p>
            <a:pPr eaLnBrk="1" hangingPunct="1"/>
            <a:r>
              <a:rPr lang="en-GB" smtClean="0"/>
              <a:t>Digital Subscriber Line (DSL)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27538" y="1766888"/>
            <a:ext cx="4537075" cy="4105275"/>
          </a:xfrm>
        </p:spPr>
        <p:txBody>
          <a:bodyPr/>
          <a:lstStyle/>
          <a:p>
            <a:pPr eaLnBrk="1" hangingPunct="1"/>
            <a:r>
              <a:rPr lang="en-GB" sz="2400" smtClean="0"/>
              <a:t>Uses the two-wire local loop from the local telephone exchange to homes</a:t>
            </a:r>
          </a:p>
          <a:p>
            <a:pPr eaLnBrk="1" hangingPunct="1"/>
            <a:r>
              <a:rPr lang="en-GB" sz="2400" smtClean="0"/>
              <a:t>Normal telephone lines are limited to the frequency range of human voices (0-3400 Hz)</a:t>
            </a:r>
          </a:p>
          <a:p>
            <a:pPr eaLnBrk="1" hangingPunct="1"/>
            <a:r>
              <a:rPr lang="en-GB" sz="2400" smtClean="0"/>
              <a:t>DSL uses the entire bandwidth of the local loop</a:t>
            </a:r>
          </a:p>
          <a:p>
            <a:pPr eaLnBrk="1" hangingPunct="1"/>
            <a:r>
              <a:rPr lang="en-GB" sz="2400" smtClean="0"/>
              <a:t>However, capacity decreases with connection distance </a:t>
            </a:r>
          </a:p>
          <a:p>
            <a:pPr lvl="1" eaLnBrk="1" hangingPunct="1"/>
            <a:r>
              <a:rPr lang="en-GB" sz="2400" smtClean="0"/>
              <a:t>limit 18,000 feet (5,460 m)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075" y="4514850"/>
            <a:ext cx="1104900" cy="46196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GB" sz="1200" b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Telephone exchange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1450" y="104775"/>
            <a:ext cx="7620000" cy="1582738"/>
          </a:xfrm>
        </p:spPr>
        <p:txBody>
          <a:bodyPr/>
          <a:lstStyle/>
          <a:p>
            <a:pPr eaLnBrk="1" hangingPunct="1"/>
            <a:r>
              <a:rPr lang="en-GB" smtClean="0"/>
              <a:t>Digital Subscriber Line (DSL)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128838"/>
            <a:ext cx="8353425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smtClean="0"/>
              <a:t>DMT (Discrete MultiTone) divides the data into 247 separate channels, each 4 KHz wide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800" smtClean="0"/>
          </a:p>
          <a:p>
            <a:pPr eaLnBrk="1" hangingPunct="1">
              <a:lnSpc>
                <a:spcPct val="90000"/>
              </a:lnSpc>
            </a:pPr>
            <a:endParaRPr lang="en-GB" sz="2800" smtClean="0"/>
          </a:p>
          <a:p>
            <a:pPr eaLnBrk="1" hangingPunct="1">
              <a:lnSpc>
                <a:spcPct val="90000"/>
              </a:lnSpc>
            </a:pPr>
            <a:endParaRPr lang="en-GB" sz="2800" smtClean="0"/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equivalent of 247 modems connected to your computer at once!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Channel 0 is used for voice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Usually 80-90% of the rest of the channels are used for</a:t>
            </a:r>
            <a:r>
              <a:rPr lang="en-GB" smtClean="0"/>
              <a:t> </a:t>
            </a:r>
            <a:r>
              <a:rPr lang="en-GB" sz="2400" smtClean="0"/>
              <a:t>downstream communication (Asymmetrical DSL)</a:t>
            </a:r>
          </a:p>
        </p:txBody>
      </p:sp>
      <p:pic>
        <p:nvPicPr>
          <p:cNvPr id="25604" name="Picture 4" descr="dsl-dm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3127375"/>
            <a:ext cx="5905500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219950" cy="1504950"/>
          </a:xfrm>
        </p:spPr>
        <p:txBody>
          <a:bodyPr/>
          <a:lstStyle/>
          <a:p>
            <a:pPr eaLnBrk="1" hangingPunct="1"/>
            <a:r>
              <a:rPr lang="en-GB" smtClean="0"/>
              <a:t>Digital Subscriber Line (DSL)</a:t>
            </a:r>
          </a:p>
        </p:txBody>
      </p:sp>
      <p:sp>
        <p:nvSpPr>
          <p:cNvPr id="26627" name="Text Placeholder 25"/>
          <p:cNvSpPr>
            <a:spLocks noGrp="1"/>
          </p:cNvSpPr>
          <p:nvPr>
            <p:ph type="body" sz="half" idx="3"/>
          </p:nvPr>
        </p:nvSpPr>
        <p:spPr>
          <a:xfrm>
            <a:off x="895350" y="2247900"/>
            <a:ext cx="7639050" cy="3771900"/>
          </a:xfrm>
        </p:spPr>
        <p:txBody>
          <a:bodyPr/>
          <a:lstStyle/>
          <a:p>
            <a:pPr eaLnBrk="1" hangingPunct="1"/>
            <a:r>
              <a:rPr lang="en-GB" sz="2800" smtClean="0"/>
              <a:t>ADSL speed – max. downstream 8 Mbps  and max. upstream 1 Mbps  </a:t>
            </a:r>
          </a:p>
          <a:p>
            <a:pPr lvl="1" eaLnBrk="1" hangingPunct="1"/>
            <a:r>
              <a:rPr lang="en-GB" sz="2400" smtClean="0"/>
              <a:t>up to distance of 2 km</a:t>
            </a:r>
          </a:p>
          <a:p>
            <a:pPr eaLnBrk="1" hangingPunct="1">
              <a:spcBef>
                <a:spcPts val="1200"/>
              </a:spcBef>
            </a:pPr>
            <a:r>
              <a:rPr lang="en-GB" sz="2800" smtClean="0"/>
              <a:t>ADSL2+ can deliver up to 24 Mbps  (downstream)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0"/>
            <a:ext cx="7010400" cy="1527175"/>
          </a:xfrm>
        </p:spPr>
        <p:txBody>
          <a:bodyPr/>
          <a:lstStyle/>
          <a:p>
            <a:r>
              <a:rPr lang="en-GB" smtClean="0"/>
              <a:t>Cable Connection</a:t>
            </a:r>
          </a:p>
        </p:txBody>
      </p:sp>
      <p:pic>
        <p:nvPicPr>
          <p:cNvPr id="27651" name="Picture 4" descr="cableNetwotk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47813" y="1196975"/>
            <a:ext cx="5392737" cy="5661025"/>
          </a:xfrm>
          <a:noFill/>
        </p:spPr>
      </p:pic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4572000" y="3933825"/>
            <a:ext cx="201612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Cable television</a:t>
            </a:r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auto">
          <a:xfrm>
            <a:off x="4572000" y="6381750"/>
            <a:ext cx="262731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Fixed telephone system</a:t>
            </a:r>
          </a:p>
        </p:txBody>
      </p:sp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6948488" y="1412875"/>
            <a:ext cx="1800225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rgbClr val="CC3300"/>
                </a:solidFill>
              </a:rPr>
              <a:t>- </a:t>
            </a:r>
            <a:r>
              <a:rPr lang="en-GB"/>
              <a:t>A single cable is shared by many houses</a:t>
            </a:r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6948488" y="2492375"/>
            <a:ext cx="1944687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rgbClr val="CC3300"/>
                </a:solidFill>
              </a:rPr>
              <a:t>+</a:t>
            </a:r>
            <a:r>
              <a:rPr lang="en-GB"/>
              <a:t> Bandwidth of coax much higher than TP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cableSpectr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1916113"/>
            <a:ext cx="6192838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Cable Connection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671638"/>
            <a:ext cx="7800975" cy="45767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600" smtClean="0"/>
              <a:t>Sharing the cable for Internet and TV</a:t>
            </a:r>
          </a:p>
          <a:p>
            <a:pPr>
              <a:lnSpc>
                <a:spcPct val="80000"/>
              </a:lnSpc>
            </a:pPr>
            <a:endParaRPr lang="en-GB" sz="2600" smtClean="0"/>
          </a:p>
          <a:p>
            <a:pPr>
              <a:lnSpc>
                <a:spcPct val="80000"/>
              </a:lnSpc>
            </a:pPr>
            <a:endParaRPr lang="en-GB" sz="2600" smtClean="0"/>
          </a:p>
          <a:p>
            <a:pPr>
              <a:lnSpc>
                <a:spcPct val="80000"/>
              </a:lnSpc>
            </a:pPr>
            <a:endParaRPr lang="en-GB" sz="2600" smtClean="0"/>
          </a:p>
          <a:p>
            <a:pPr>
              <a:lnSpc>
                <a:spcPct val="80000"/>
              </a:lnSpc>
            </a:pPr>
            <a:endParaRPr lang="en-GB" sz="2600" smtClean="0"/>
          </a:p>
          <a:p>
            <a:pPr>
              <a:lnSpc>
                <a:spcPct val="80000"/>
              </a:lnSpc>
            </a:pPr>
            <a:endParaRPr lang="en-GB" sz="2600" smtClean="0"/>
          </a:p>
          <a:p>
            <a:pPr>
              <a:lnSpc>
                <a:spcPct val="80000"/>
              </a:lnSpc>
            </a:pPr>
            <a:endParaRPr lang="en-GB" sz="2600" smtClean="0"/>
          </a:p>
          <a:p>
            <a:pPr>
              <a:lnSpc>
                <a:spcPct val="80000"/>
              </a:lnSpc>
            </a:pPr>
            <a:r>
              <a:rPr lang="en-GB" sz="2600" smtClean="0"/>
              <a:t>To cope with long coaxial cables analog modulation is needed  </a:t>
            </a:r>
          </a:p>
          <a:p>
            <a:pPr>
              <a:lnSpc>
                <a:spcPct val="80000"/>
              </a:lnSpc>
            </a:pPr>
            <a:r>
              <a:rPr lang="en-GB" sz="2600" smtClean="0"/>
              <a:t>A cable modem connect a computer (through USB or Ethernet interface) to the cable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Summary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Local communication</a:t>
            </a:r>
          </a:p>
          <a:p>
            <a:pPr lvl="1" eaLnBrk="1" hangingPunct="1"/>
            <a:r>
              <a:rPr lang="en-GB" smtClean="0"/>
              <a:t>Encoding data</a:t>
            </a:r>
          </a:p>
          <a:p>
            <a:pPr lvl="1" eaLnBrk="1" hangingPunct="1"/>
            <a:r>
              <a:rPr lang="en-GB" smtClean="0"/>
              <a:t>LANs</a:t>
            </a:r>
          </a:p>
          <a:p>
            <a:pPr lvl="2" eaLnBrk="1" hangingPunct="1"/>
            <a:r>
              <a:rPr lang="en-GB" smtClean="0"/>
              <a:t>Topologies</a:t>
            </a:r>
          </a:p>
          <a:p>
            <a:pPr lvl="2" eaLnBrk="1" hangingPunct="1"/>
            <a:r>
              <a:rPr lang="en-GB" smtClean="0"/>
              <a:t>Ethernet (wiring schemes and coordination)</a:t>
            </a:r>
          </a:p>
          <a:p>
            <a:pPr eaLnBrk="1" hangingPunct="1"/>
            <a:r>
              <a:rPr lang="en-GB" smtClean="0"/>
              <a:t>Long Distance communication</a:t>
            </a:r>
          </a:p>
          <a:p>
            <a:pPr lvl="1" eaLnBrk="1" hangingPunct="1"/>
            <a:r>
              <a:rPr lang="en-GB" smtClean="0"/>
              <a:t>Modulation</a:t>
            </a:r>
          </a:p>
          <a:p>
            <a:pPr lvl="1" eaLnBrk="1" hangingPunct="1"/>
            <a:r>
              <a:rPr lang="en-GB" smtClean="0"/>
              <a:t>Modems and broadband connections</a:t>
            </a:r>
          </a:p>
          <a:p>
            <a:pPr lvl="1" eaLnBrk="1" hangingPunct="1">
              <a:buFontTx/>
              <a:buNone/>
            </a:pPr>
            <a:endParaRPr lang="en-GB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Transmission Media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Copper Wires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Twisted Pair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Coaxial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Fibre Optic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Radio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Microwave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Infrared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Satellites</a:t>
            </a:r>
            <a:r>
              <a:rPr lang="en-GB" smtClean="0">
                <a:solidFill>
                  <a:schemeClr val="folHlink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GB" sz="2600" smtClean="0">
              <a:solidFill>
                <a:schemeClr val="folHlink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00925" y="1914525"/>
            <a:ext cx="5429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9888" y="2062163"/>
            <a:ext cx="32289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9950" y="2759075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9963" y="2733675"/>
            <a:ext cx="706437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Transmitting data over short distance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Changes in electric current used to transmit bits over short distance </a:t>
            </a:r>
          </a:p>
          <a:p>
            <a:pPr lvl="1" eaLnBrk="1" hangingPunct="1"/>
            <a:r>
              <a:rPr lang="en-GB" smtClean="0"/>
              <a:t>E.g. RS-232 (serial port)</a:t>
            </a:r>
          </a:p>
          <a:p>
            <a:pPr eaLnBrk="1" hangingPunct="1"/>
            <a:endParaRPr lang="en-GB" smtClean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 flipH="1">
            <a:off x="1668463" y="3937000"/>
            <a:ext cx="12700" cy="1958975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2336800" y="4897438"/>
            <a:ext cx="0" cy="796925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1668463" y="4916488"/>
            <a:ext cx="665162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2325688" y="5705475"/>
            <a:ext cx="249237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92388" y="4924425"/>
            <a:ext cx="0" cy="796925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78100" y="4918075"/>
            <a:ext cx="2476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6154" name="Group 10"/>
          <p:cNvGrpSpPr>
            <a:grpSpLocks/>
          </p:cNvGrpSpPr>
          <p:nvPr/>
        </p:nvGrpSpPr>
        <p:grpSpPr bwMode="auto">
          <a:xfrm flipV="1">
            <a:off x="2832100" y="4132263"/>
            <a:ext cx="266700" cy="804862"/>
            <a:chOff x="1593" y="2473"/>
            <a:chExt cx="168" cy="507"/>
          </a:xfrm>
        </p:grpSpPr>
        <p:sp>
          <p:nvSpPr>
            <p:cNvPr id="6181" name="Line 11"/>
            <p:cNvSpPr>
              <a:spLocks noChangeShapeType="1"/>
            </p:cNvSpPr>
            <p:nvPr/>
          </p:nvSpPr>
          <p:spPr bwMode="auto">
            <a:xfrm>
              <a:off x="1600" y="2473"/>
              <a:ext cx="0" cy="502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82" name="Line 12"/>
            <p:cNvSpPr>
              <a:spLocks noChangeShapeType="1"/>
            </p:cNvSpPr>
            <p:nvPr/>
          </p:nvSpPr>
          <p:spPr bwMode="auto">
            <a:xfrm>
              <a:off x="1593" y="2976"/>
              <a:ext cx="157" cy="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83" name="Line 13"/>
            <p:cNvSpPr>
              <a:spLocks noChangeShapeType="1"/>
            </p:cNvSpPr>
            <p:nvPr/>
          </p:nvSpPr>
          <p:spPr bwMode="auto">
            <a:xfrm>
              <a:off x="1761" y="2478"/>
              <a:ext cx="0" cy="502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155" name="Line 14"/>
          <p:cNvSpPr>
            <a:spLocks noChangeShapeType="1"/>
          </p:cNvSpPr>
          <p:nvPr/>
        </p:nvSpPr>
        <p:spPr bwMode="auto">
          <a:xfrm>
            <a:off x="3111500" y="4926013"/>
            <a:ext cx="2476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56" name="Line 15"/>
          <p:cNvSpPr>
            <a:spLocks noChangeShapeType="1"/>
          </p:cNvSpPr>
          <p:nvPr/>
        </p:nvSpPr>
        <p:spPr bwMode="auto">
          <a:xfrm>
            <a:off x="3636963" y="4937125"/>
            <a:ext cx="2476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57" name="Line 16"/>
          <p:cNvSpPr>
            <a:spLocks noChangeShapeType="1"/>
          </p:cNvSpPr>
          <p:nvPr/>
        </p:nvSpPr>
        <p:spPr bwMode="auto">
          <a:xfrm>
            <a:off x="3371850" y="4906963"/>
            <a:ext cx="0" cy="796925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58" name="Line 17"/>
          <p:cNvSpPr>
            <a:spLocks noChangeShapeType="1"/>
          </p:cNvSpPr>
          <p:nvPr/>
        </p:nvSpPr>
        <p:spPr bwMode="auto">
          <a:xfrm>
            <a:off x="3360738" y="5705475"/>
            <a:ext cx="249237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59" name="Line 18"/>
          <p:cNvSpPr>
            <a:spLocks noChangeShapeType="1"/>
          </p:cNvSpPr>
          <p:nvPr/>
        </p:nvSpPr>
        <p:spPr bwMode="auto">
          <a:xfrm>
            <a:off x="3627438" y="4924425"/>
            <a:ext cx="0" cy="796925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6160" name="Group 19"/>
          <p:cNvGrpSpPr>
            <a:grpSpLocks/>
          </p:cNvGrpSpPr>
          <p:nvPr/>
        </p:nvGrpSpPr>
        <p:grpSpPr bwMode="auto">
          <a:xfrm flipV="1">
            <a:off x="3889375" y="4140200"/>
            <a:ext cx="266700" cy="804863"/>
            <a:chOff x="1593" y="2473"/>
            <a:chExt cx="168" cy="507"/>
          </a:xfrm>
        </p:grpSpPr>
        <p:sp>
          <p:nvSpPr>
            <p:cNvPr id="6178" name="Line 20"/>
            <p:cNvSpPr>
              <a:spLocks noChangeShapeType="1"/>
            </p:cNvSpPr>
            <p:nvPr/>
          </p:nvSpPr>
          <p:spPr bwMode="auto">
            <a:xfrm>
              <a:off x="1600" y="2473"/>
              <a:ext cx="0" cy="502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79" name="Line 21"/>
            <p:cNvSpPr>
              <a:spLocks noChangeShapeType="1"/>
            </p:cNvSpPr>
            <p:nvPr/>
          </p:nvSpPr>
          <p:spPr bwMode="auto">
            <a:xfrm>
              <a:off x="1593" y="2976"/>
              <a:ext cx="157" cy="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80" name="Line 22"/>
            <p:cNvSpPr>
              <a:spLocks noChangeShapeType="1"/>
            </p:cNvSpPr>
            <p:nvPr/>
          </p:nvSpPr>
          <p:spPr bwMode="auto">
            <a:xfrm>
              <a:off x="1761" y="2478"/>
              <a:ext cx="0" cy="502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161" name="Line 23"/>
          <p:cNvSpPr>
            <a:spLocks noChangeShapeType="1"/>
          </p:cNvSpPr>
          <p:nvPr/>
        </p:nvSpPr>
        <p:spPr bwMode="auto">
          <a:xfrm>
            <a:off x="4176713" y="4916488"/>
            <a:ext cx="1724025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6162" name="Group 24"/>
          <p:cNvGrpSpPr>
            <a:grpSpLocks/>
          </p:cNvGrpSpPr>
          <p:nvPr/>
        </p:nvGrpSpPr>
        <p:grpSpPr bwMode="auto">
          <a:xfrm flipV="1">
            <a:off x="5915025" y="4125913"/>
            <a:ext cx="266700" cy="804862"/>
            <a:chOff x="1593" y="2473"/>
            <a:chExt cx="168" cy="507"/>
          </a:xfrm>
        </p:grpSpPr>
        <p:sp>
          <p:nvSpPr>
            <p:cNvPr id="6175" name="Line 25"/>
            <p:cNvSpPr>
              <a:spLocks noChangeShapeType="1"/>
            </p:cNvSpPr>
            <p:nvPr/>
          </p:nvSpPr>
          <p:spPr bwMode="auto">
            <a:xfrm>
              <a:off x="1600" y="2473"/>
              <a:ext cx="0" cy="502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76" name="Line 26"/>
            <p:cNvSpPr>
              <a:spLocks noChangeShapeType="1"/>
            </p:cNvSpPr>
            <p:nvPr/>
          </p:nvSpPr>
          <p:spPr bwMode="auto">
            <a:xfrm>
              <a:off x="1593" y="2976"/>
              <a:ext cx="157" cy="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77" name="Line 27"/>
            <p:cNvSpPr>
              <a:spLocks noChangeShapeType="1"/>
            </p:cNvSpPr>
            <p:nvPr/>
          </p:nvSpPr>
          <p:spPr bwMode="auto">
            <a:xfrm>
              <a:off x="1761" y="2478"/>
              <a:ext cx="0" cy="502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163" name="Line 28"/>
          <p:cNvSpPr>
            <a:spLocks noChangeShapeType="1"/>
          </p:cNvSpPr>
          <p:nvPr/>
        </p:nvSpPr>
        <p:spPr bwMode="auto">
          <a:xfrm flipV="1">
            <a:off x="6175375" y="4916488"/>
            <a:ext cx="744538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6164" name="Group 29"/>
          <p:cNvGrpSpPr>
            <a:grpSpLocks/>
          </p:cNvGrpSpPr>
          <p:nvPr/>
        </p:nvGrpSpPr>
        <p:grpSpPr bwMode="auto">
          <a:xfrm flipV="1">
            <a:off x="6919913" y="4125913"/>
            <a:ext cx="266700" cy="804862"/>
            <a:chOff x="1593" y="2473"/>
            <a:chExt cx="168" cy="507"/>
          </a:xfrm>
        </p:grpSpPr>
        <p:sp>
          <p:nvSpPr>
            <p:cNvPr id="6172" name="Line 30"/>
            <p:cNvSpPr>
              <a:spLocks noChangeShapeType="1"/>
            </p:cNvSpPr>
            <p:nvPr/>
          </p:nvSpPr>
          <p:spPr bwMode="auto">
            <a:xfrm>
              <a:off x="1600" y="2473"/>
              <a:ext cx="0" cy="502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73" name="Line 31"/>
            <p:cNvSpPr>
              <a:spLocks noChangeShapeType="1"/>
            </p:cNvSpPr>
            <p:nvPr/>
          </p:nvSpPr>
          <p:spPr bwMode="auto">
            <a:xfrm>
              <a:off x="1593" y="2976"/>
              <a:ext cx="157" cy="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74" name="Line 32"/>
            <p:cNvSpPr>
              <a:spLocks noChangeShapeType="1"/>
            </p:cNvSpPr>
            <p:nvPr/>
          </p:nvSpPr>
          <p:spPr bwMode="auto">
            <a:xfrm>
              <a:off x="1761" y="2478"/>
              <a:ext cx="0" cy="502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165" name="Line 33"/>
          <p:cNvSpPr>
            <a:spLocks noChangeShapeType="1"/>
          </p:cNvSpPr>
          <p:nvPr/>
        </p:nvSpPr>
        <p:spPr bwMode="auto">
          <a:xfrm>
            <a:off x="7192963" y="4914900"/>
            <a:ext cx="1241425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166" name="Text Box 34"/>
          <p:cNvSpPr txBox="1">
            <a:spLocks noChangeArrowheads="1"/>
          </p:cNvSpPr>
          <p:nvPr/>
        </p:nvSpPr>
        <p:spPr bwMode="auto">
          <a:xfrm>
            <a:off x="1144588" y="3440113"/>
            <a:ext cx="1423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>
                <a:latin typeface="Tahoma" pitchFamily="34" charset="0"/>
              </a:rPr>
              <a:t>Voltage</a:t>
            </a:r>
            <a:endParaRPr lang="en-US">
              <a:latin typeface="Tahoma" pitchFamily="34" charset="0"/>
            </a:endParaRPr>
          </a:p>
        </p:txBody>
      </p:sp>
      <p:sp>
        <p:nvSpPr>
          <p:cNvPr id="6167" name="Text Box 35"/>
          <p:cNvSpPr txBox="1">
            <a:spLocks noChangeArrowheads="1"/>
          </p:cNvSpPr>
          <p:nvPr/>
        </p:nvSpPr>
        <p:spPr bwMode="auto">
          <a:xfrm>
            <a:off x="1339850" y="3844925"/>
            <a:ext cx="56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>
                <a:latin typeface="Tahoma" pitchFamily="34" charset="0"/>
              </a:rPr>
              <a:t>+</a:t>
            </a:r>
            <a:endParaRPr lang="en-US">
              <a:latin typeface="Tahoma" pitchFamily="34" charset="0"/>
            </a:endParaRPr>
          </a:p>
        </p:txBody>
      </p:sp>
      <p:sp>
        <p:nvSpPr>
          <p:cNvPr id="6168" name="Text Box 36"/>
          <p:cNvSpPr txBox="1">
            <a:spLocks noChangeArrowheads="1"/>
          </p:cNvSpPr>
          <p:nvPr/>
        </p:nvSpPr>
        <p:spPr bwMode="auto">
          <a:xfrm>
            <a:off x="1322388" y="5367338"/>
            <a:ext cx="561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>
                <a:latin typeface="Tahoma" pitchFamily="34" charset="0"/>
              </a:rPr>
              <a:t>-</a:t>
            </a:r>
            <a:endParaRPr lang="en-US">
              <a:latin typeface="Tahoma" pitchFamily="34" charset="0"/>
            </a:endParaRPr>
          </a:p>
        </p:txBody>
      </p:sp>
      <p:sp>
        <p:nvSpPr>
          <p:cNvPr id="6169" name="Text Box 37"/>
          <p:cNvSpPr txBox="1">
            <a:spLocks noChangeArrowheads="1"/>
          </p:cNvSpPr>
          <p:nvPr/>
        </p:nvSpPr>
        <p:spPr bwMode="auto">
          <a:xfrm>
            <a:off x="2308225" y="5986463"/>
            <a:ext cx="6099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>
                <a:latin typeface="Tahoma" pitchFamily="34" charset="0"/>
              </a:rPr>
              <a:t>1     0      1      0                          0            0</a:t>
            </a:r>
            <a:endParaRPr lang="en-US">
              <a:latin typeface="Tahoma" pitchFamily="34" charset="0"/>
            </a:endParaRPr>
          </a:p>
        </p:txBody>
      </p:sp>
      <p:sp>
        <p:nvSpPr>
          <p:cNvPr id="6170" name="Text Box 38"/>
          <p:cNvSpPr txBox="1">
            <a:spLocks noChangeArrowheads="1"/>
          </p:cNvSpPr>
          <p:nvPr/>
        </p:nvSpPr>
        <p:spPr bwMode="auto">
          <a:xfrm>
            <a:off x="7651750" y="4954588"/>
            <a:ext cx="979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>
                <a:latin typeface="Tahoma" pitchFamily="34" charset="0"/>
              </a:rPr>
              <a:t>Time</a:t>
            </a:r>
            <a:endParaRPr lang="en-US">
              <a:latin typeface="Tahoma" pitchFamily="34" charset="0"/>
            </a:endParaRPr>
          </a:p>
        </p:txBody>
      </p:sp>
      <p:sp>
        <p:nvSpPr>
          <p:cNvPr id="6171" name="Line 39"/>
          <p:cNvSpPr>
            <a:spLocks noChangeShapeType="1"/>
          </p:cNvSpPr>
          <p:nvPr/>
        </p:nvSpPr>
        <p:spPr bwMode="auto">
          <a:xfrm>
            <a:off x="1693863" y="6353175"/>
            <a:ext cx="6870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620000" cy="1565275"/>
          </a:xfrm>
        </p:spPr>
        <p:txBody>
          <a:bodyPr/>
          <a:lstStyle/>
          <a:p>
            <a:pPr eaLnBrk="1" hangingPunct="1"/>
            <a:r>
              <a:rPr lang="en-US" sz="3800" smtClean="0"/>
              <a:t>Shared Communication Channels</a:t>
            </a:r>
            <a:endParaRPr lang="en-GB" sz="38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Early local networks used dedicated links between each pair of computers</a:t>
            </a:r>
          </a:p>
          <a:p>
            <a:pPr lvl="1" eaLnBrk="1" hangingPunct="1"/>
            <a:r>
              <a:rPr lang="en-GB" sz="2400" smtClean="0"/>
              <a:t>But poor scalability</a:t>
            </a:r>
          </a:p>
          <a:p>
            <a:pPr eaLnBrk="1" hangingPunct="1"/>
            <a:r>
              <a:rPr lang="en-US" sz="2600" smtClean="0"/>
              <a:t>Shared LANs invented in the 1960s</a:t>
            </a:r>
          </a:p>
          <a:p>
            <a:pPr eaLnBrk="1" hangingPunct="1"/>
            <a:r>
              <a:rPr lang="en-US" sz="2600" smtClean="0"/>
              <a:t>Rely on computers sharing a single medium</a:t>
            </a:r>
          </a:p>
          <a:p>
            <a:pPr eaLnBrk="1" hangingPunct="1"/>
            <a:r>
              <a:rPr lang="en-US" sz="2600" smtClean="0"/>
              <a:t>Computers coordinate their access</a:t>
            </a:r>
          </a:p>
          <a:p>
            <a:pPr eaLnBrk="1" hangingPunct="1"/>
            <a:r>
              <a:rPr lang="en-US" sz="2600" smtClean="0"/>
              <a:t>Low cost</a:t>
            </a:r>
          </a:p>
          <a:p>
            <a:pPr eaLnBrk="1" hangingPunct="1"/>
            <a:r>
              <a:rPr lang="en-US" sz="2600" smtClean="0"/>
              <a:t>But not suitable for wide area - communication delays inhibit coordination</a:t>
            </a:r>
          </a:p>
          <a:p>
            <a:pPr eaLnBrk="1" hangingPunct="1"/>
            <a:endParaRPr lang="en-GB" sz="26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b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405313"/>
            <a:ext cx="9144000" cy="268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 descr="st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34963" y="2370138"/>
            <a:ext cx="6010276" cy="315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 descr="ri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16450" y="2514600"/>
            <a:ext cx="48196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Local Area Network (LAN)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How are computers wired together in a LAN? – 3 common topologies </a:t>
            </a:r>
          </a:p>
          <a:p>
            <a:pPr eaLnBrk="1" hangingPunct="1"/>
            <a:endParaRPr lang="en-GB" smtClean="0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562475" y="3714750"/>
            <a:ext cx="6286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003366"/>
                </a:solidFill>
              </a:rPr>
              <a:t>hub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457325" y="3343275"/>
            <a:ext cx="13335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rgbClr val="003366"/>
                </a:solidFill>
              </a:rPr>
              <a:t>Star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7188200" y="3616325"/>
            <a:ext cx="13335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rgbClr val="003366"/>
                </a:solidFill>
              </a:rPr>
              <a:t>Ring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254375" y="5130800"/>
            <a:ext cx="24955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rgbClr val="003366"/>
                </a:solidFill>
              </a:rPr>
              <a:t>Bus </a:t>
            </a:r>
            <a:r>
              <a:rPr lang="en-GB">
                <a:solidFill>
                  <a:srgbClr val="003366"/>
                </a:solidFill>
              </a:rPr>
              <a:t>(shared cable)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Ethernet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830388"/>
            <a:ext cx="7521575" cy="4189412"/>
          </a:xfrm>
        </p:spPr>
        <p:txBody>
          <a:bodyPr/>
          <a:lstStyle/>
          <a:p>
            <a:pPr eaLnBrk="1" hangingPunct="1"/>
            <a:r>
              <a:rPr lang="en-GB" smtClean="0"/>
              <a:t>Ethernet is a bus LAN topology</a:t>
            </a:r>
          </a:p>
          <a:p>
            <a:pPr eaLnBrk="1" hangingPunct="1"/>
            <a:r>
              <a:rPr lang="en-GB" smtClean="0"/>
              <a:t>Invented at Xerox PARC in the early ’70s</a:t>
            </a:r>
          </a:p>
          <a:p>
            <a:pPr eaLnBrk="1" hangingPunct="1"/>
            <a:r>
              <a:rPr lang="en-GB" smtClean="0"/>
              <a:t>Developed commercially by 3COM later</a:t>
            </a:r>
          </a:p>
          <a:p>
            <a:pPr eaLnBrk="1" hangingPunct="1"/>
            <a:r>
              <a:rPr lang="en-GB" smtClean="0"/>
              <a:t>Standards controlled by IEEE</a:t>
            </a:r>
          </a:p>
          <a:p>
            <a:pPr eaLnBrk="1" hangingPunct="1"/>
            <a:r>
              <a:rPr lang="en-GB" smtClean="0"/>
              <a:t>Today it is the most widely used network topology for LANs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620000" cy="1555750"/>
          </a:xfrm>
        </p:spPr>
        <p:txBody>
          <a:bodyPr/>
          <a:lstStyle/>
          <a:p>
            <a:pPr eaLnBrk="1" hangingPunct="1"/>
            <a:r>
              <a:rPr lang="en-GB" sz="4000" smtClean="0"/>
              <a:t>Older Ethernet wiring schemes</a:t>
            </a:r>
            <a:r>
              <a:rPr lang="en-GB" smtClean="0"/>
              <a:t> </a:t>
            </a:r>
          </a:p>
        </p:txBody>
      </p:sp>
      <p:pic>
        <p:nvPicPr>
          <p:cNvPr id="10243" name="Picture 4" descr="ThickEWiring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786188" y="1806575"/>
            <a:ext cx="4835525" cy="2898775"/>
          </a:xfrm>
          <a:noFill/>
        </p:spPr>
      </p:pic>
      <p:pic>
        <p:nvPicPr>
          <p:cNvPr id="10244" name="Picture 5" descr="thinEwir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8063" y="4411663"/>
            <a:ext cx="5275262" cy="205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Text Box 15"/>
          <p:cNvSpPr txBox="1">
            <a:spLocks noChangeArrowheads="1"/>
          </p:cNvSpPr>
          <p:nvPr/>
        </p:nvSpPr>
        <p:spPr bwMode="auto">
          <a:xfrm>
            <a:off x="952500" y="2057400"/>
            <a:ext cx="300037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0246" name="Rectangle 16"/>
          <p:cNvSpPr>
            <a:spLocks noChangeArrowheads="1"/>
          </p:cNvSpPr>
          <p:nvPr/>
        </p:nvSpPr>
        <p:spPr bwMode="auto">
          <a:xfrm>
            <a:off x="676275" y="2108200"/>
            <a:ext cx="3295650" cy="410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GB" sz="2400"/>
              <a:t>“Thick” Ethernet</a:t>
            </a:r>
          </a:p>
          <a:p>
            <a:pPr lvl="1">
              <a:buFontTx/>
              <a:buChar char="•"/>
            </a:pPr>
            <a:r>
              <a:rPr lang="en-GB" sz="2400">
                <a:solidFill>
                  <a:schemeClr val="tx2"/>
                </a:solidFill>
              </a:rPr>
              <a:t> The original Ethernet standard</a:t>
            </a:r>
          </a:p>
          <a:p>
            <a:pPr lvl="1">
              <a:buFontTx/>
              <a:buChar char="•"/>
            </a:pPr>
            <a:r>
              <a:rPr lang="en-GB" sz="2400">
                <a:solidFill>
                  <a:schemeClr val="tx2"/>
                </a:solidFill>
              </a:rPr>
              <a:t> Coaxial cable – computers connected via transceivers</a:t>
            </a:r>
          </a:p>
          <a:p>
            <a:pPr lvl="1"/>
            <a:endParaRPr lang="en-GB" sz="2400">
              <a:solidFill>
                <a:schemeClr val="tx2"/>
              </a:solidFill>
            </a:endParaRPr>
          </a:p>
          <a:p>
            <a:r>
              <a:rPr lang="en-GB" sz="2400"/>
              <a:t>“Thin” Ethernet</a:t>
            </a:r>
          </a:p>
          <a:p>
            <a:pPr lvl="1">
              <a:buFontTx/>
              <a:buChar char="•"/>
            </a:pPr>
            <a:r>
              <a:rPr lang="en-GB" sz="2400">
                <a:solidFill>
                  <a:schemeClr val="tx2"/>
                </a:solidFill>
              </a:rPr>
              <a:t> Coaxial cable – computers directly connected via BNC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wistedPairWiring"/>
          <p:cNvPicPr>
            <a:picLocks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808163"/>
            <a:ext cx="6437313" cy="3903662"/>
          </a:xfrm>
          <a:noFill/>
        </p:spPr>
      </p:pic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Twisted Pair Ethernet</a:t>
            </a:r>
          </a:p>
        </p:txBody>
      </p:sp>
      <p:pic>
        <p:nvPicPr>
          <p:cNvPr id="11268" name="Picture 4" descr="10BaseTphoto"/>
          <p:cNvPicPr>
            <a:picLocks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851525" y="2043113"/>
            <a:ext cx="2300288" cy="3706812"/>
          </a:xfrm>
          <a:noFill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914400" y="5448300"/>
            <a:ext cx="5359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sz="2000">
                <a:solidFill>
                  <a:schemeClr val="tx2"/>
                </a:solidFill>
                <a:latin typeface="Tahoma" pitchFamily="34" charset="0"/>
              </a:rPr>
              <a:t>Is twisted pair Ethernet a bus or star?</a:t>
            </a:r>
          </a:p>
          <a:p>
            <a:pPr lvl="1" eaLnBrk="0" hangingPunct="0">
              <a:buFontTx/>
              <a:buChar char="•"/>
            </a:pPr>
            <a:r>
              <a:rPr lang="en-GB" sz="2000">
                <a:solidFill>
                  <a:schemeClr val="tx2"/>
                </a:solidFill>
                <a:latin typeface="Tahoma" pitchFamily="34" charset="0"/>
              </a:rPr>
              <a:t>  Logically it is a bus</a:t>
            </a:r>
          </a:p>
          <a:p>
            <a:pPr lvl="1" eaLnBrk="0" hangingPunct="0">
              <a:buFontTx/>
              <a:buChar char="•"/>
            </a:pPr>
            <a:r>
              <a:rPr lang="en-GB" sz="2000">
                <a:solidFill>
                  <a:schemeClr val="tx2"/>
                </a:solidFill>
                <a:latin typeface="Tahoma" pitchFamily="34" charset="0"/>
              </a:rPr>
              <a:t>  Physically it is a star</a:t>
            </a:r>
            <a:endParaRPr lang="en-GB" sz="20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2118</TotalTime>
  <Words>877</Words>
  <Application>Microsoft Office PowerPoint</Application>
  <PresentationFormat>On-screen Show (4:3)</PresentationFormat>
  <Paragraphs>148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Wingdings</vt:lpstr>
      <vt:lpstr>Times New Roman</vt:lpstr>
      <vt:lpstr>Tahoma</vt:lpstr>
      <vt:lpstr>Echo</vt:lpstr>
      <vt:lpstr>Lecture 2  Computer Communications and Networks </vt:lpstr>
      <vt:lpstr>Introduction</vt:lpstr>
      <vt:lpstr>Transmission Media</vt:lpstr>
      <vt:lpstr>Transmitting data over short distance </vt:lpstr>
      <vt:lpstr>Shared Communication Channels</vt:lpstr>
      <vt:lpstr>Local Area Network (LAN)</vt:lpstr>
      <vt:lpstr>Ethernet</vt:lpstr>
      <vt:lpstr>Older Ethernet wiring schemes </vt:lpstr>
      <vt:lpstr>Twisted Pair Ethernet</vt:lpstr>
      <vt:lpstr>Sharing the Ether</vt:lpstr>
      <vt:lpstr>Ethernet Co-ordination</vt:lpstr>
      <vt:lpstr>Collision Detection</vt:lpstr>
      <vt:lpstr>Collision Handling</vt:lpstr>
      <vt:lpstr>Sending bits over long distance</vt:lpstr>
      <vt:lpstr>Amplitude Modulation</vt:lpstr>
      <vt:lpstr>Frequency Modulation</vt:lpstr>
      <vt:lpstr>Phase shift modulation </vt:lpstr>
      <vt:lpstr>Modems</vt:lpstr>
      <vt:lpstr>Example modem connection</vt:lpstr>
      <vt:lpstr>Dial-up modem configuration</vt:lpstr>
      <vt:lpstr>Terminology</vt:lpstr>
      <vt:lpstr>Digital Subscriber Line (DSL)</vt:lpstr>
      <vt:lpstr>Digital Subscriber Line (DSL)</vt:lpstr>
      <vt:lpstr>Digital Subscriber Line (DSL)</vt:lpstr>
      <vt:lpstr>Cable Connection</vt:lpstr>
      <vt:lpstr>Cable Connection</vt:lpstr>
      <vt:lpstr>Summary</vt:lpstr>
    </vt:vector>
  </TitlesOfParts>
  <Company>University of Nottingham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Transmission Media</dc:title>
  <dc:creator>Steve Benford</dc:creator>
  <cp:lastModifiedBy>Boriana Koleva</cp:lastModifiedBy>
  <cp:revision>69</cp:revision>
  <cp:lastPrinted>1999-10-05T09:17:28Z</cp:lastPrinted>
  <dcterms:created xsi:type="dcterms:W3CDTF">1998-09-21T14:00:40Z</dcterms:created>
  <dcterms:modified xsi:type="dcterms:W3CDTF">2013-01-23T15:07:38Z</dcterms:modified>
</cp:coreProperties>
</file>