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2" r:id="rId9"/>
    <p:sldId id="270" r:id="rId10"/>
    <p:sldId id="263" r:id="rId11"/>
    <p:sldId id="265" r:id="rId12"/>
    <p:sldId id="268" r:id="rId13"/>
    <p:sldId id="261" r:id="rId14"/>
    <p:sldId id="280" r:id="rId15"/>
    <p:sldId id="271" r:id="rId16"/>
    <p:sldId id="272" r:id="rId17"/>
    <p:sldId id="273" r:id="rId18"/>
    <p:sldId id="274" r:id="rId19"/>
    <p:sldId id="276" r:id="rId20"/>
    <p:sldId id="279" r:id="rId21"/>
    <p:sldId id="275" r:id="rId22"/>
    <p:sldId id="277" r:id="rId23"/>
    <p:sldId id="278" r:id="rId24"/>
    <p:sldId id="269" r:id="rId25"/>
  </p:sldIdLst>
  <p:sldSz cx="9144000" cy="6858000" type="screen4x3"/>
  <p:notesSz cx="6437313" cy="94329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96" y="-1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48075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48075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fld id="{A9050224-93D8-484C-82AD-1191732C9C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43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57600" y="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14388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38200" y="4495800"/>
            <a:ext cx="4724400" cy="426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160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7600" y="89916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9AA828F3-AE37-CB47-91C0-8531AE9F37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09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DD7B08-36B0-DE48-A73F-B0B363F795F9}" type="slidenum">
              <a:rPr lang="en-GB">
                <a:latin typeface="Times New Roman" charset="0"/>
              </a:rPr>
              <a:pPr eaLnBrk="1" hangingPunct="1"/>
              <a:t>1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ea typeface="+mn-ea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ea typeface="+mn-ea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ea typeface="+mn-ea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ea typeface="+mn-ea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361EBBC8-34AB-5F44-9F4C-D5A2E710DF0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0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67C23-8200-E04B-87FB-B965043CBE6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77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90500"/>
            <a:ext cx="183197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325" y="190500"/>
            <a:ext cx="5346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5B7D3-EFE2-C747-88D4-D558726DE0F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63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6FA07-8105-6149-83E9-5720CD2E0DB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65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1471F-C0EE-3243-9DC1-3803D5925CF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7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325" y="1849438"/>
            <a:ext cx="3589338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3" y="1849438"/>
            <a:ext cx="3589337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1D439-BB53-9840-A721-E307B21E206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3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2ECA7-F6D3-8345-99F7-DCBFFF9C70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55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0C137-DA39-D14F-995B-3735339DCED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7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E55FE-6373-B045-B8F0-86AD52C95B0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3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579D0-D7B5-CA4F-A926-80A05DDF9B5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21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35743-846E-6F47-AFAD-F436DBA94A2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85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3325" y="1849438"/>
            <a:ext cx="7331075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D515AF7-6B0E-2F43-8981-7D7D8163C49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ea typeface="+mn-ea"/>
            </a:endParaRPr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ea typeface="+mn-ea"/>
            </a:endParaRPr>
          </a:p>
        </p:txBody>
      </p:sp>
      <p:sp>
        <p:nvSpPr>
          <p:cNvPr id="107529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ea typeface="+mn-ea"/>
            </a:endParaRPr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3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.koleva@nottingham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341438"/>
            <a:ext cx="6769100" cy="18716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4000">
                <a:solidFill>
                  <a:schemeClr val="hlink"/>
                </a:solidFill>
                <a:latin typeface="Arial" charset="0"/>
              </a:rPr>
              <a:t>Lecture 4 </a:t>
            </a:r>
            <a:br>
              <a:rPr lang="en-GB" sz="4000">
                <a:solidFill>
                  <a:schemeClr val="hlink"/>
                </a:solidFill>
                <a:latin typeface="Arial" charset="0"/>
              </a:rPr>
            </a:br>
            <a:r>
              <a:rPr lang="en-GB" sz="4000">
                <a:solidFill>
                  <a:schemeClr val="hlink"/>
                </a:solidFill>
                <a:latin typeface="Arial" charset="0"/>
              </a:rPr>
              <a:t>Web browsers, servers and HTTP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5000"/>
              </a:spcBef>
              <a:buFont typeface="Wingdings" charset="0"/>
              <a:buNone/>
            </a:pPr>
            <a:r>
              <a:rPr lang="en-GB" dirty="0">
                <a:latin typeface="Arial" charset="0"/>
              </a:rPr>
              <a:t>Boriana Koleva</a:t>
            </a:r>
          </a:p>
          <a:p>
            <a:pPr eaLnBrk="1" hangingPunct="1">
              <a:spcBef>
                <a:spcPct val="15000"/>
              </a:spcBef>
              <a:buFont typeface="Wingdings" charset="0"/>
              <a:buNone/>
            </a:pPr>
            <a:r>
              <a:rPr lang="en-GB" dirty="0">
                <a:latin typeface="Arial" charset="0"/>
              </a:rPr>
              <a:t>Room: </a:t>
            </a:r>
            <a:r>
              <a:rPr lang="en-GB" dirty="0" smtClean="0">
                <a:latin typeface="Arial" charset="0"/>
              </a:rPr>
              <a:t>C56</a:t>
            </a:r>
            <a:endParaRPr lang="en-GB" dirty="0">
              <a:latin typeface="Arial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GB" dirty="0">
                <a:latin typeface="Arial" charset="0"/>
              </a:rPr>
              <a:t>Email: </a:t>
            </a:r>
            <a:r>
              <a:rPr lang="en-US" dirty="0">
                <a:solidFill>
                  <a:schemeClr val="accent1"/>
                </a:solidFill>
                <a:latin typeface="Arial" charset="0"/>
                <a:hlinkClick r:id="rId3"/>
              </a:rPr>
              <a:t>B.Koleva@nottingham.ac.uk</a:t>
            </a:r>
            <a:endParaRPr lang="en-US" dirty="0">
              <a:solidFill>
                <a:schemeClr val="accent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Additional Server Features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Virtual document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Part of servable document collection stored outside the document root </a:t>
            </a:r>
          </a:p>
          <a:p>
            <a:pPr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Virtual hosting 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Support for more than one site on a computer</a:t>
            </a:r>
          </a:p>
          <a:p>
            <a:pPr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Proxy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Serve documents that are in the document root of other machines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>
                <a:latin typeface="Arial" charset="0"/>
              </a:rPr>
              <a:t>Multipurpose Internet Mail </a:t>
            </a:r>
            <a:br>
              <a:rPr lang="fr-FR" sz="4000">
                <a:latin typeface="Arial" charset="0"/>
              </a:rPr>
            </a:br>
            <a:r>
              <a:rPr lang="fr-FR" sz="4000">
                <a:latin typeface="Arial" charset="0"/>
              </a:rPr>
              <a:t>      Extensions (MIME)</a:t>
            </a:r>
            <a:endParaRPr lang="en-GB" sz="4000">
              <a:latin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925638"/>
            <a:ext cx="7331075" cy="4170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Originally developed for email</a:t>
            </a:r>
          </a:p>
          <a:p>
            <a:pPr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Used to specify document types transmitted over the Web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MIME type attached by the server to the beginning of the document</a:t>
            </a:r>
          </a:p>
          <a:p>
            <a:pPr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 Type specifications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Form: type/subtype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Examples: text/plain, text/html, image/gif, image/jpeg</a:t>
            </a:r>
          </a:p>
          <a:p>
            <a:pPr lvl="1" eaLnBrk="1" hangingPunct="1">
              <a:lnSpc>
                <a:spcPct val="90000"/>
              </a:lnSpc>
            </a:pPr>
            <a:endParaRPr lang="en-GB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MIME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Server gets type from the requested file name</a:t>
            </a:r>
            <a:r>
              <a:rPr lang="ja-JP" altLang="en-GB" sz="2600">
                <a:latin typeface="Arial" charset="0"/>
              </a:rPr>
              <a:t>’</a:t>
            </a:r>
            <a:r>
              <a:rPr lang="en-GB" sz="2600">
                <a:latin typeface="Arial" charset="0"/>
              </a:rPr>
              <a:t>s suffix (.html implies text/html)</a:t>
            </a:r>
          </a:p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Browser gets the type explicitly from the server</a:t>
            </a:r>
          </a:p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Experimental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Subtype begins with x-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e.g. video/x-msvideo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Experimental types require the server to send a helper application or plug-in so the browser can deal with the file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World Wide Web Overview </a:t>
            </a:r>
          </a:p>
        </p:txBody>
      </p:sp>
      <p:pic>
        <p:nvPicPr>
          <p:cNvPr id="15363" name="Picture 4" descr="server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522663"/>
            <a:ext cx="1363663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" descr="pc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3670300"/>
            <a:ext cx="1296987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2871788" y="4425950"/>
            <a:ext cx="233362" cy="173038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7"/>
          <p:cNvSpPr>
            <a:spLocks noChangeArrowheads="1"/>
          </p:cNvSpPr>
          <p:nvPr/>
        </p:nvSpPr>
        <p:spPr bwMode="auto">
          <a:xfrm>
            <a:off x="3767138" y="4433888"/>
            <a:ext cx="233362" cy="173037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utoShape 8"/>
          <p:cNvSpPr>
            <a:spLocks noChangeArrowheads="1"/>
          </p:cNvSpPr>
          <p:nvPr/>
        </p:nvSpPr>
        <p:spPr bwMode="auto">
          <a:xfrm>
            <a:off x="4778375" y="4414838"/>
            <a:ext cx="233363" cy="173037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utoShape 9"/>
          <p:cNvSpPr>
            <a:spLocks noChangeArrowheads="1"/>
          </p:cNvSpPr>
          <p:nvPr/>
        </p:nvSpPr>
        <p:spPr bwMode="auto">
          <a:xfrm>
            <a:off x="5216525" y="4410075"/>
            <a:ext cx="233363" cy="173038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AutoShape 10"/>
          <p:cNvSpPr>
            <a:spLocks noChangeArrowheads="1"/>
          </p:cNvSpPr>
          <p:nvPr/>
        </p:nvSpPr>
        <p:spPr bwMode="auto">
          <a:xfrm>
            <a:off x="5656263" y="4414838"/>
            <a:ext cx="233362" cy="173037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AutoShape 11"/>
          <p:cNvSpPr>
            <a:spLocks noChangeArrowheads="1"/>
          </p:cNvSpPr>
          <p:nvPr/>
        </p:nvSpPr>
        <p:spPr bwMode="auto">
          <a:xfrm>
            <a:off x="4178300" y="4437063"/>
            <a:ext cx="407988" cy="163512"/>
          </a:xfrm>
          <a:prstGeom prst="rightArrow">
            <a:avLst>
              <a:gd name="adj1" fmla="val 50000"/>
              <a:gd name="adj2" fmla="val 6237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AutoShape 12"/>
          <p:cNvSpPr>
            <a:spLocks noChangeArrowheads="1"/>
          </p:cNvSpPr>
          <p:nvPr/>
        </p:nvSpPr>
        <p:spPr bwMode="auto">
          <a:xfrm>
            <a:off x="3322638" y="4419600"/>
            <a:ext cx="233362" cy="173038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1422400" y="2454275"/>
            <a:ext cx="20907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GB" sz="2000">
                <a:solidFill>
                  <a:schemeClr val="hlink"/>
                </a:solidFill>
                <a:latin typeface="Tahoma" charset="0"/>
              </a:rPr>
              <a:t>HTTP Server </a:t>
            </a:r>
          </a:p>
          <a:p>
            <a:pPr>
              <a:spcBef>
                <a:spcPct val="10000"/>
              </a:spcBef>
            </a:pPr>
            <a:r>
              <a:rPr lang="en-GB" sz="2000">
                <a:solidFill>
                  <a:schemeClr val="hlink"/>
                </a:solidFill>
                <a:latin typeface="Tahoma" charset="0"/>
              </a:rPr>
              <a:t>Apache </a:t>
            </a:r>
          </a:p>
          <a:p>
            <a:pPr>
              <a:spcBef>
                <a:spcPct val="10000"/>
              </a:spcBef>
            </a:pPr>
            <a:r>
              <a:rPr lang="en-GB" sz="2000">
                <a:solidFill>
                  <a:schemeClr val="hlink"/>
                </a:solidFill>
                <a:latin typeface="Tahoma" charset="0"/>
              </a:rPr>
              <a:t>MS IIS</a:t>
            </a:r>
            <a:endParaRPr lang="en-US" sz="2000">
              <a:solidFill>
                <a:schemeClr val="hlink"/>
              </a:solidFill>
              <a:latin typeface="Tahoma" charset="0"/>
            </a:endParaRP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5849938" y="2551113"/>
            <a:ext cx="26654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GB" sz="2000" dirty="0">
                <a:solidFill>
                  <a:schemeClr val="hlink"/>
                </a:solidFill>
                <a:latin typeface="Tahoma" charset="0"/>
              </a:rPr>
              <a:t>Client</a:t>
            </a:r>
          </a:p>
          <a:p>
            <a:pPr>
              <a:spcBef>
                <a:spcPct val="10000"/>
              </a:spcBef>
            </a:pPr>
            <a:r>
              <a:rPr lang="en-GB" sz="2000" dirty="0" smtClean="0">
                <a:solidFill>
                  <a:schemeClr val="hlink"/>
                </a:solidFill>
                <a:latin typeface="Tahoma" charset="0"/>
              </a:rPr>
              <a:t>Firefox</a:t>
            </a:r>
            <a:endParaRPr lang="en-GB" sz="2000" dirty="0">
              <a:solidFill>
                <a:schemeClr val="hlink"/>
              </a:solidFill>
              <a:latin typeface="Tahoma" charset="0"/>
            </a:endParaRPr>
          </a:p>
          <a:p>
            <a:pPr>
              <a:spcBef>
                <a:spcPct val="10000"/>
              </a:spcBef>
            </a:pPr>
            <a:r>
              <a:rPr lang="en-GB" sz="2000" dirty="0" smtClean="0">
                <a:solidFill>
                  <a:schemeClr val="hlink"/>
                </a:solidFill>
                <a:latin typeface="Tahoma" charset="0"/>
              </a:rPr>
              <a:t>Internet </a:t>
            </a:r>
            <a:r>
              <a:rPr lang="en-GB" sz="2000" dirty="0">
                <a:solidFill>
                  <a:schemeClr val="hlink"/>
                </a:solidFill>
                <a:latin typeface="Tahoma" charset="0"/>
              </a:rPr>
              <a:t>Explorer</a:t>
            </a:r>
            <a:endParaRPr lang="en-US" sz="2000" dirty="0">
              <a:solidFill>
                <a:schemeClr val="hlink"/>
              </a:solidFill>
              <a:latin typeface="Tahoma" charset="0"/>
            </a:endParaRPr>
          </a:p>
        </p:txBody>
      </p:sp>
      <p:sp>
        <p:nvSpPr>
          <p:cNvPr id="15374" name="Line 15"/>
          <p:cNvSpPr>
            <a:spLocks noChangeShapeType="1"/>
          </p:cNvSpPr>
          <p:nvPr/>
        </p:nvSpPr>
        <p:spPr bwMode="auto">
          <a:xfrm>
            <a:off x="1474788" y="2820988"/>
            <a:ext cx="14890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>
            <a:off x="5922963" y="2919413"/>
            <a:ext cx="14890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3559175" y="3417888"/>
            <a:ext cx="1822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hlink"/>
                </a:solidFill>
                <a:latin typeface="Tahoma" charset="0"/>
              </a:rPr>
              <a:t>HTTP request (URL)</a:t>
            </a:r>
            <a:endParaRPr lang="en-US">
              <a:solidFill>
                <a:schemeClr val="hlink"/>
              </a:solidFill>
              <a:latin typeface="Tahoma" charset="0"/>
            </a:endParaRP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3502025" y="462280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>
                <a:latin typeface="Tahoma" charset="0"/>
              </a:rPr>
              <a:t>HTTP response (HTML data)</a:t>
            </a:r>
            <a:endParaRPr lang="en-US">
              <a:latin typeface="Tahoma" charset="0"/>
            </a:endParaRPr>
          </a:p>
        </p:txBody>
      </p:sp>
      <p:sp>
        <p:nvSpPr>
          <p:cNvPr id="15378" name="AutoShape 19"/>
          <p:cNvSpPr>
            <a:spLocks noChangeArrowheads="1"/>
          </p:cNvSpPr>
          <p:nvPr/>
        </p:nvSpPr>
        <p:spPr bwMode="auto">
          <a:xfrm>
            <a:off x="2859088" y="4089400"/>
            <a:ext cx="233362" cy="173038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AutoShape 20"/>
          <p:cNvSpPr>
            <a:spLocks noChangeArrowheads="1"/>
          </p:cNvSpPr>
          <p:nvPr/>
        </p:nvSpPr>
        <p:spPr bwMode="auto">
          <a:xfrm>
            <a:off x="3754438" y="4097338"/>
            <a:ext cx="233362" cy="173037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AutoShape 21"/>
          <p:cNvSpPr>
            <a:spLocks noChangeArrowheads="1"/>
          </p:cNvSpPr>
          <p:nvPr/>
        </p:nvSpPr>
        <p:spPr bwMode="auto">
          <a:xfrm>
            <a:off x="4765675" y="4078288"/>
            <a:ext cx="233363" cy="173037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AutoShape 22"/>
          <p:cNvSpPr>
            <a:spLocks noChangeArrowheads="1"/>
          </p:cNvSpPr>
          <p:nvPr/>
        </p:nvSpPr>
        <p:spPr bwMode="auto">
          <a:xfrm>
            <a:off x="5203825" y="4073525"/>
            <a:ext cx="233363" cy="173038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AutoShape 23"/>
          <p:cNvSpPr>
            <a:spLocks noChangeArrowheads="1"/>
          </p:cNvSpPr>
          <p:nvPr/>
        </p:nvSpPr>
        <p:spPr bwMode="auto">
          <a:xfrm flipH="1">
            <a:off x="4165600" y="4100513"/>
            <a:ext cx="407988" cy="163512"/>
          </a:xfrm>
          <a:prstGeom prst="rightArrow">
            <a:avLst>
              <a:gd name="adj1" fmla="val 50000"/>
              <a:gd name="adj2" fmla="val 6237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AutoShape 24"/>
          <p:cNvSpPr>
            <a:spLocks noChangeArrowheads="1"/>
          </p:cNvSpPr>
          <p:nvPr/>
        </p:nvSpPr>
        <p:spPr bwMode="auto">
          <a:xfrm>
            <a:off x="3309938" y="4083050"/>
            <a:ext cx="233362" cy="173038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AutoShape 25"/>
          <p:cNvSpPr>
            <a:spLocks noChangeArrowheads="1"/>
          </p:cNvSpPr>
          <p:nvPr/>
        </p:nvSpPr>
        <p:spPr bwMode="auto">
          <a:xfrm>
            <a:off x="5653088" y="4068763"/>
            <a:ext cx="233362" cy="173037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486650" cy="1489075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Design Paradigm of the WWW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>
                <a:latin typeface="Arial" charset="0"/>
              </a:rPr>
              <a:t>WWW is a global hypertext system</a:t>
            </a:r>
          </a:p>
          <a:p>
            <a:pPr eaLnBrk="1" hangingPunct="1"/>
            <a:r>
              <a:rPr lang="en-GB" sz="2600">
                <a:latin typeface="Arial" charset="0"/>
              </a:rPr>
              <a:t>The page is the basic unit of the WWW</a:t>
            </a:r>
          </a:p>
          <a:p>
            <a:pPr eaLnBrk="1" hangingPunct="1"/>
            <a:r>
              <a:rPr lang="en-GB" sz="2600">
                <a:latin typeface="Arial" charset="0"/>
              </a:rPr>
              <a:t>Each page has a unique identifier – the URL</a:t>
            </a:r>
          </a:p>
          <a:p>
            <a:pPr eaLnBrk="1" hangingPunct="1"/>
            <a:r>
              <a:rPr lang="en-GB" sz="2600">
                <a:latin typeface="Arial" charset="0"/>
              </a:rPr>
              <a:t>Pages may contain links to data of any type</a:t>
            </a:r>
          </a:p>
          <a:p>
            <a:pPr eaLnBrk="1" hangingPunct="1"/>
            <a:r>
              <a:rPr lang="en-GB" sz="2600">
                <a:latin typeface="Arial" charset="0"/>
              </a:rPr>
              <a:t>Some data (e.g. images) may be interpreted by the browser and displayed </a:t>
            </a:r>
            <a:r>
              <a:rPr lang="ja-JP" altLang="en-GB" sz="2600">
                <a:latin typeface="Arial" charset="0"/>
              </a:rPr>
              <a:t>“</a:t>
            </a:r>
            <a:r>
              <a:rPr lang="en-GB" sz="2600">
                <a:latin typeface="Arial" charset="0"/>
              </a:rPr>
              <a:t>inline</a:t>
            </a:r>
            <a:r>
              <a:rPr lang="ja-JP" altLang="en-GB" sz="2600">
                <a:latin typeface="Arial" charset="0"/>
              </a:rPr>
              <a:t>”</a:t>
            </a:r>
            <a:endParaRPr lang="en-GB" sz="2600">
              <a:latin typeface="Arial" charset="0"/>
            </a:endParaRPr>
          </a:p>
          <a:p>
            <a:pPr eaLnBrk="1" hangingPunct="1"/>
            <a:r>
              <a:rPr lang="en-GB" sz="2600">
                <a:latin typeface="Arial" charset="0"/>
              </a:rPr>
              <a:t>Pages may contain links to other URLs</a:t>
            </a:r>
          </a:p>
          <a:p>
            <a:pPr eaLnBrk="1" hangingPunct="1">
              <a:buFont typeface="Wingdings" charset="0"/>
              <a:buNone/>
            </a:pPr>
            <a:endParaRPr lang="en-GB" sz="2600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The HTTP Protocol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Invented by Tim Berners-Lee in 1990</a:t>
            </a:r>
          </a:p>
          <a:p>
            <a:pPr eaLnBrk="1" hangingPunct="1"/>
            <a:r>
              <a:rPr lang="en-GB">
                <a:latin typeface="Arial" charset="0"/>
              </a:rPr>
              <a:t>RFC 1945 (1996) - HTTP/1.0</a:t>
            </a:r>
          </a:p>
          <a:p>
            <a:pPr eaLnBrk="1" hangingPunct="1"/>
            <a:r>
              <a:rPr lang="en-GB">
                <a:latin typeface="Arial" charset="0"/>
              </a:rPr>
              <a:t>RFC 2068 (1997) - HTTP/1.1</a:t>
            </a:r>
          </a:p>
          <a:p>
            <a:pPr eaLnBrk="1" hangingPunct="1"/>
            <a:r>
              <a:rPr lang="en-GB">
                <a:latin typeface="Arial" charset="0"/>
              </a:rPr>
              <a:t>RFC 2616 (1999) - HTTP/1.1 </a:t>
            </a:r>
          </a:p>
          <a:p>
            <a:pPr lvl="1" eaLnBrk="1" hangingPunct="1"/>
            <a:r>
              <a:rPr lang="en-GB">
                <a:latin typeface="Arial" charset="0"/>
              </a:rPr>
              <a:t>(update to 2068)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Features of HTTP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808163"/>
            <a:ext cx="8323262" cy="4819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Application level, client-server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Primarily for distributed hypermedia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Flexible - thus has many other uses - e.g.: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>
                <a:latin typeface="Arial" charset="0"/>
              </a:rPr>
              <a:t>Nameservers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>
                <a:latin typeface="Arial" charset="0"/>
              </a:rPr>
              <a:t>Distributed &amp; collaborative document management systems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HTTP is small and fast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Minimal performance overhead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Easy to implement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HTTP is a stateless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Each request is an independent transaction - unrelated to any previous requests (unlike session-based protocols, e.g. FTP)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Advantage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>
                <a:latin typeface="Arial" charset="0"/>
              </a:rPr>
              <a:t>Simplifies server design - information about previous transactions does not need to be stored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Disadvantage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>
                <a:latin typeface="Arial" charset="0"/>
              </a:rPr>
              <a:t>More information must be included in each request</a:t>
            </a:r>
          </a:p>
          <a:p>
            <a:pPr eaLnBrk="1" hangingPunct="1">
              <a:lnSpc>
                <a:spcPct val="80000"/>
              </a:lnSpc>
            </a:pPr>
            <a:endParaRPr lang="en-GB" sz="2100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HTTP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1849438"/>
            <a:ext cx="7559675" cy="4170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On the Internet HTTP usually uses TCP/IP connections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TCP Port 80 is the default (though others can be specified)</a:t>
            </a:r>
          </a:p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HTTP uses a Request/Response paradigm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Client establishes a connection to the server, and sends it a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Server responds to the request by generating a response (which may or may not contain content)</a:t>
            </a:r>
          </a:p>
          <a:p>
            <a:pPr eaLnBrk="1" hangingPunct="1">
              <a:lnSpc>
                <a:spcPct val="90000"/>
              </a:lnSpc>
            </a:pPr>
            <a:endParaRPr lang="en-GB" sz="26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HTTP Request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100">
                <a:latin typeface="Arial" charset="0"/>
              </a:rPr>
              <a:t>Delivered from a client to a server containing instructions for the server</a:t>
            </a:r>
          </a:p>
          <a:p>
            <a:pPr eaLnBrk="1" hangingPunct="1">
              <a:lnSpc>
                <a:spcPct val="90000"/>
              </a:lnSpc>
            </a:pPr>
            <a:r>
              <a:rPr lang="en-GB" sz="2100">
                <a:latin typeface="Arial" charset="0"/>
              </a:rPr>
              <a:t>Contains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>
                <a:latin typeface="Arial" charset="0"/>
              </a:rPr>
              <a:t>the method to be applied to the data resource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>
                <a:latin typeface="Arial" charset="0"/>
              </a:rPr>
              <a:t>the identifier of the resource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>
                <a:latin typeface="Arial" charset="0"/>
              </a:rPr>
              <a:t>the protocol version in use</a:t>
            </a:r>
          </a:p>
          <a:p>
            <a:pPr eaLnBrk="1" hangingPunct="1">
              <a:lnSpc>
                <a:spcPct val="90000"/>
              </a:lnSpc>
            </a:pPr>
            <a:r>
              <a:rPr lang="en-GB" sz="2100">
                <a:latin typeface="Arial" charset="0"/>
              </a:rPr>
              <a:t>Most commonly used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>
                <a:latin typeface="Arial" charset="0"/>
              </a:rPr>
              <a:t>GET - Fetch a document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>
                <a:latin typeface="Arial" charset="0"/>
              </a:rPr>
              <a:t>HEAD - Fetch just the header of the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>
                <a:latin typeface="Arial" charset="0"/>
              </a:rPr>
              <a:t>POST - Execute the document, using the data in body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>
                <a:latin typeface="Arial" charset="0"/>
              </a:rPr>
              <a:t>PUT - Store a new document on the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>
                <a:latin typeface="Arial" charset="0"/>
              </a:rPr>
              <a:t>DELETE - Remove a document from the server</a:t>
            </a:r>
          </a:p>
          <a:p>
            <a:pPr eaLnBrk="1" hangingPunct="1">
              <a:lnSpc>
                <a:spcPct val="90000"/>
              </a:lnSpc>
            </a:pPr>
            <a:endParaRPr lang="en-GB" sz="2100"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Request message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06488" y="2332038"/>
            <a:ext cx="6416675" cy="18843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METHOD  /path-to-resource  HTTP/version-number</a:t>
            </a:r>
          </a:p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Header-Name-1: value</a:t>
            </a:r>
          </a:p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Header-Name-2: value</a:t>
            </a:r>
          </a:p>
          <a:p>
            <a:pPr>
              <a:spcBef>
                <a:spcPct val="10000"/>
              </a:spcBef>
            </a:pPr>
            <a:endParaRPr lang="en-GB">
              <a:latin typeface="Tahoma" charset="0"/>
            </a:endParaRPr>
          </a:p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[optional request body] </a:t>
            </a:r>
          </a:p>
          <a:p>
            <a:pPr>
              <a:spcBef>
                <a:spcPct val="10000"/>
              </a:spcBef>
            </a:pPr>
            <a:endParaRPr lang="en-GB">
              <a:latin typeface="Tahoma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150938" y="1901825"/>
            <a:ext cx="5589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1">
                <a:solidFill>
                  <a:schemeClr val="tx2"/>
                </a:solidFill>
                <a:latin typeface="Tahoma" charset="0"/>
              </a:rPr>
              <a:t>General request message structure</a:t>
            </a:r>
            <a:r>
              <a:rPr lang="en-GB">
                <a:latin typeface="Tahoma" charset="0"/>
              </a:rPr>
              <a:t> 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168525" y="4749800"/>
            <a:ext cx="5618163" cy="16938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GET /index.html  HTTP/1.1 </a:t>
            </a:r>
          </a:p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Host: www.cs.nott.ac.uk </a:t>
            </a:r>
          </a:p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Accept: text/*</a:t>
            </a:r>
          </a:p>
          <a:p>
            <a:pPr>
              <a:spcBef>
                <a:spcPct val="10000"/>
              </a:spcBef>
            </a:pPr>
            <a:r>
              <a:rPr lang="en-US">
                <a:latin typeface="Tahoma" charset="0"/>
              </a:rPr>
              <a:t>User-Agent: Mozilla/2.02Gold (WinNT; I)</a:t>
            </a:r>
          </a:p>
          <a:p>
            <a:pPr>
              <a:spcBef>
                <a:spcPct val="50000"/>
              </a:spcBef>
            </a:pPr>
            <a:endParaRPr lang="en-GB">
              <a:latin typeface="Tahoma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182813" y="4351338"/>
            <a:ext cx="5059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1">
                <a:solidFill>
                  <a:schemeClr val="tx2"/>
                </a:solidFill>
                <a:latin typeface="Tahoma" charset="0"/>
              </a:rPr>
              <a:t>Example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Client-server paradigm  </a:t>
            </a:r>
          </a:p>
          <a:p>
            <a:pPr eaLnBrk="1" hangingPunct="1"/>
            <a:r>
              <a:rPr lang="en-GB">
                <a:latin typeface="Arial" charset="0"/>
              </a:rPr>
              <a:t>Web browsers</a:t>
            </a:r>
          </a:p>
          <a:p>
            <a:pPr eaLnBrk="1" hangingPunct="1"/>
            <a:r>
              <a:rPr lang="en-GB">
                <a:latin typeface="Arial" charset="0"/>
              </a:rPr>
              <a:t>Web servers</a:t>
            </a:r>
          </a:p>
          <a:p>
            <a:pPr eaLnBrk="1" hangingPunct="1"/>
            <a:r>
              <a:rPr lang="en-GB">
                <a:latin typeface="Arial" charset="0"/>
              </a:rPr>
              <a:t>URLs </a:t>
            </a:r>
          </a:p>
          <a:p>
            <a:pPr eaLnBrk="1" hangingPunct="1"/>
            <a:r>
              <a:rPr lang="en-GB">
                <a:latin typeface="Arial" charset="0"/>
              </a:rPr>
              <a:t>MIME</a:t>
            </a:r>
          </a:p>
          <a:p>
            <a:pPr eaLnBrk="1" hangingPunct="1"/>
            <a:r>
              <a:rPr lang="en-GB">
                <a:latin typeface="Arial" charset="0"/>
              </a:rPr>
              <a:t>HTTP </a:t>
            </a:r>
          </a:p>
          <a:p>
            <a:pPr eaLnBrk="1" hangingPunct="1"/>
            <a:r>
              <a:rPr lang="ja-JP" altLang="en-GB">
                <a:latin typeface="Arial" charset="0"/>
              </a:rPr>
              <a:t>‘</a:t>
            </a:r>
            <a:r>
              <a:rPr lang="en-GB">
                <a:latin typeface="Arial" charset="0"/>
              </a:rPr>
              <a:t>Warriors of the net</a:t>
            </a:r>
            <a:r>
              <a:rPr lang="ja-JP" altLang="en-GB">
                <a:latin typeface="Arial" charset="0"/>
              </a:rPr>
              <a:t>’</a:t>
            </a:r>
            <a:r>
              <a:rPr lang="en-GB">
                <a:latin typeface="Arial" charset="0"/>
              </a:rPr>
              <a:t> video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telnet HTTP request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A browsers is not necessary to communicate with a web server</a:t>
            </a:r>
          </a:p>
          <a:p>
            <a:pPr eaLnBrk="1" hangingPunct="1">
              <a:buFont typeface="Wingdings" charset="0"/>
              <a:buNone/>
            </a:pPr>
            <a:r>
              <a:rPr lang="en-GB">
                <a:latin typeface="Arial" charset="0"/>
              </a:rPr>
              <a:t>&gt; telnet blanca.uccs.edu http</a:t>
            </a:r>
          </a:p>
          <a:p>
            <a:pPr eaLnBrk="1" hangingPunct="1">
              <a:buFont typeface="Wingdings" charset="0"/>
              <a:buNone/>
            </a:pPr>
            <a:endParaRPr lang="en-GB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GB">
                <a:latin typeface="Arial" charset="0"/>
              </a:rPr>
              <a:t>  GET /respond.html HTTP/1.1</a:t>
            </a:r>
          </a:p>
          <a:p>
            <a:pPr eaLnBrk="1" hangingPunct="1">
              <a:buFont typeface="Wingdings" charset="0"/>
              <a:buNone/>
            </a:pPr>
            <a:r>
              <a:rPr lang="en-GB">
                <a:latin typeface="Arial" charset="0"/>
              </a:rPr>
              <a:t>  Host: blanca.uccs.edu</a:t>
            </a:r>
          </a:p>
          <a:p>
            <a:pPr eaLnBrk="1" hangingPunct="1">
              <a:buFont typeface="Wingdings" charset="0"/>
              <a:buNone/>
            </a:pPr>
            <a:endParaRPr lang="en-GB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HTTP Response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Message generated by a server after receiving and interpreting a request</a:t>
            </a:r>
          </a:p>
          <a:p>
            <a:pPr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Responses contain: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Status line with the protocol version, a status code, and a </a:t>
            </a:r>
            <a:r>
              <a:rPr lang="ja-JP" altLang="en-GB">
                <a:latin typeface="Arial" charset="0"/>
              </a:rPr>
              <a:t>“</a:t>
            </a:r>
            <a:r>
              <a:rPr lang="en-GB">
                <a:latin typeface="Arial" charset="0"/>
              </a:rPr>
              <a:t>reason phrase</a:t>
            </a:r>
            <a:r>
              <a:rPr lang="ja-JP" altLang="en-GB">
                <a:latin typeface="Arial" charset="0"/>
              </a:rPr>
              <a:t>”</a:t>
            </a:r>
            <a:endParaRPr lang="en-GB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Response-Header (containing information about the server)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Entity Header (meta-information)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Arial" charset="0"/>
              </a:rPr>
              <a:t>Entity Body (data)</a:t>
            </a:r>
          </a:p>
          <a:p>
            <a:pPr eaLnBrk="1" hangingPunct="1">
              <a:lnSpc>
                <a:spcPct val="90000"/>
              </a:lnSpc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Response message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01650" y="2362200"/>
            <a:ext cx="5487988" cy="24336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HTTP/version-number  status-code  message </a:t>
            </a:r>
          </a:p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Response-Header-Name-1: value</a:t>
            </a:r>
          </a:p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Response-Header-Name-2: value</a:t>
            </a:r>
          </a:p>
          <a:p>
            <a:r>
              <a:rPr lang="en-GB">
                <a:latin typeface="Tahoma" charset="0"/>
              </a:rPr>
              <a:t>Entity-Header-Name-1: value</a:t>
            </a:r>
          </a:p>
          <a:p>
            <a:r>
              <a:rPr lang="en-GB">
                <a:latin typeface="Tahoma" charset="0"/>
              </a:rPr>
              <a:t>Entity-Header-Name-2: value</a:t>
            </a:r>
          </a:p>
          <a:p>
            <a:pPr>
              <a:spcBef>
                <a:spcPct val="10000"/>
              </a:spcBef>
            </a:pPr>
            <a:endParaRPr lang="en-GB">
              <a:latin typeface="Tahoma" charset="0"/>
            </a:endParaRPr>
          </a:p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[optional entity body] </a:t>
            </a:r>
          </a:p>
          <a:p>
            <a:pPr>
              <a:spcBef>
                <a:spcPct val="10000"/>
              </a:spcBef>
            </a:pPr>
            <a:endParaRPr lang="en-GB">
              <a:latin typeface="Tahoma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28688" y="2019300"/>
            <a:ext cx="5589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1">
                <a:solidFill>
                  <a:schemeClr val="tx2"/>
                </a:solidFill>
                <a:latin typeface="Tahoma" charset="0"/>
              </a:rPr>
              <a:t>General response message structure</a:t>
            </a:r>
            <a:r>
              <a:rPr lang="en-GB">
                <a:latin typeface="Tahoma" charset="0"/>
              </a:rPr>
              <a:t> 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822700" y="3851275"/>
            <a:ext cx="5026025" cy="2789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>
                <a:latin typeface="Tahoma" charset="0"/>
              </a:rPr>
              <a:t>HTTP/1.1  200  OK</a:t>
            </a:r>
          </a:p>
          <a:p>
            <a:pPr>
              <a:spcBef>
                <a:spcPct val="10000"/>
              </a:spcBef>
            </a:pPr>
            <a:r>
              <a:rPr lang="en-US">
                <a:latin typeface="Tahoma" charset="0"/>
              </a:rPr>
              <a:t>Server: Apache (Red-Hat/Linux)</a:t>
            </a:r>
          </a:p>
          <a:p>
            <a:pPr>
              <a:spcBef>
                <a:spcPct val="10000"/>
              </a:spcBef>
            </a:pPr>
            <a:r>
              <a:rPr lang="en-US">
                <a:latin typeface="Tahoma" charset="0"/>
              </a:rPr>
              <a:t>Content-Type: text/html</a:t>
            </a:r>
          </a:p>
          <a:p>
            <a:pPr>
              <a:spcBef>
                <a:spcPct val="10000"/>
              </a:spcBef>
            </a:pPr>
            <a:r>
              <a:rPr lang="en-US">
                <a:latin typeface="Tahoma" charset="0"/>
              </a:rPr>
              <a:t>Content-Length: 9934</a:t>
            </a:r>
          </a:p>
          <a:p>
            <a:pPr>
              <a:spcBef>
                <a:spcPct val="10000"/>
              </a:spcBef>
            </a:pPr>
            <a:endParaRPr lang="en-GB">
              <a:latin typeface="Tahoma" charset="0"/>
            </a:endParaRPr>
          </a:p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&lt;HTML&gt; </a:t>
            </a:r>
          </a:p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&lt;HEAD&gt; </a:t>
            </a:r>
          </a:p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&lt;TITLE&gt;School of Computer Science&lt;/TITLE&gt;  </a:t>
            </a:r>
          </a:p>
          <a:p>
            <a:pPr>
              <a:spcBef>
                <a:spcPct val="10000"/>
              </a:spcBef>
            </a:pPr>
            <a:r>
              <a:rPr lang="en-GB">
                <a:latin typeface="Tahoma" charset="0"/>
              </a:rPr>
              <a:t>…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015038" y="3484563"/>
            <a:ext cx="2212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1">
                <a:solidFill>
                  <a:schemeClr val="tx2"/>
                </a:solidFill>
                <a:latin typeface="Tahoma" charset="0"/>
              </a:rPr>
              <a:t>Example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Some HTTP Status Codes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35150"/>
            <a:ext cx="7745412" cy="45323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200 : OK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201 : Created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202 : Accepted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204 : No Content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301 : Moved Permanently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302 : Moved Temporarily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400 : Bad Request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401 : Unauthorized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403 : Forbidden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404 : Not Found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500 : Internal Server Error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503 : Service Unavailable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Summary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Client-server paradigm  </a:t>
            </a:r>
          </a:p>
          <a:p>
            <a:pPr eaLnBrk="1" hangingPunct="1"/>
            <a:r>
              <a:rPr lang="en-GB">
                <a:latin typeface="Arial" charset="0"/>
              </a:rPr>
              <a:t>Web browsers</a:t>
            </a:r>
          </a:p>
          <a:p>
            <a:pPr eaLnBrk="1" hangingPunct="1"/>
            <a:r>
              <a:rPr lang="en-GB">
                <a:latin typeface="Arial" charset="0"/>
              </a:rPr>
              <a:t>Web servers</a:t>
            </a:r>
          </a:p>
          <a:p>
            <a:pPr eaLnBrk="1" hangingPunct="1"/>
            <a:r>
              <a:rPr lang="en-GB">
                <a:latin typeface="Arial" charset="0"/>
              </a:rPr>
              <a:t>URLs </a:t>
            </a:r>
          </a:p>
          <a:p>
            <a:pPr eaLnBrk="1" hangingPunct="1"/>
            <a:r>
              <a:rPr lang="en-GB">
                <a:latin typeface="Arial" charset="0"/>
              </a:rPr>
              <a:t>MIME types</a:t>
            </a:r>
          </a:p>
          <a:p>
            <a:pPr eaLnBrk="1" hangingPunct="1"/>
            <a:r>
              <a:rPr lang="en-GB">
                <a:latin typeface="Arial" charset="0"/>
              </a:rPr>
              <a:t>HTTP protocol</a:t>
            </a:r>
          </a:p>
          <a:p>
            <a:pPr lvl="1" eaLnBrk="1" hangingPunct="1"/>
            <a:r>
              <a:rPr lang="en-GB">
                <a:latin typeface="Arial" charset="0"/>
              </a:rPr>
              <a:t>Requests and responses  </a:t>
            </a:r>
          </a:p>
          <a:p>
            <a:pPr eaLnBrk="1" hangingPunct="1">
              <a:buFont typeface="Wingdings" charset="0"/>
              <a:buNone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client server paradigm</a:t>
            </a:r>
            <a:endParaRPr lang="en-GB"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</a:rPr>
              <a:t>A widely used form of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</a:rPr>
              <a:t>Server application waits passively for contact from clients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</a:rPr>
              <a:t>A server provides a specific service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</a:rPr>
              <a:t>Client application actively initiates contact with the server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</a:rPr>
              <a:t>Information can flow in both directions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</a:rPr>
              <a:t>Typical situation is many clients interacting with each server</a:t>
            </a:r>
            <a:endParaRPr lang="en-GB" sz="280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Web Browsers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650" y="1820863"/>
            <a:ext cx="7673975" cy="4598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Browsers are clients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always initiate, servers react </a:t>
            </a:r>
          </a:p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Allow user to browse resources available on server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either existing or dynamically built documents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 Mosaic - NCSA (Univ. of Illinois), in early 1993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First to use a GUI, led to explosion of Web 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Initially for X-Windows, under UNIX, but was ported to other platforms by late 1993</a:t>
            </a:r>
          </a:p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Current common browsers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Firefox, Internet Explorer, Google Chrome, Safari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Web Servers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Provide responses to browser requests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All communications between browsers and servers use Hypertext Transfer Protocol (HTTP)</a:t>
            </a:r>
          </a:p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Web servers run as background processes in the operating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Monitor a communications port on the host, accepting HTTP messages when they appear</a:t>
            </a:r>
          </a:p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Common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Apache, Internet Information Server (IIS), Google Web 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00025"/>
            <a:ext cx="7772400" cy="1489075"/>
          </a:xfrm>
        </p:spPr>
        <p:txBody>
          <a:bodyPr/>
          <a:lstStyle/>
          <a:p>
            <a:pPr eaLnBrk="1" hangingPunct="1"/>
            <a:r>
              <a:rPr lang="en-GB" sz="3800">
                <a:latin typeface="Arial" charset="0"/>
              </a:rPr>
              <a:t>Uniform Resource Locators (URLs)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620838"/>
            <a:ext cx="7493000" cy="50085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Standard way of specifying entities on networks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First part -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terminated by colon ( : 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common protocols are http, ftp, mailto, telnet,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i.e.: http: ftp: mailto: telnet: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Second part - varies according to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mailto - e-mail address e.g.: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>
                <a:latin typeface="Arial" charset="0"/>
              </a:rPr>
              <a:t>mailto: David.Brailsford@nottingham.ac.uk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resource-oriented protocols (http, ftp etc)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>
                <a:latin typeface="Arial" charset="0"/>
              </a:rPr>
              <a:t>Host name + domain names (preceded by //)</a:t>
            </a:r>
          </a:p>
          <a:p>
            <a:pPr lvl="3" eaLnBrk="1" hangingPunct="1">
              <a:lnSpc>
                <a:spcPct val="80000"/>
              </a:lnSpc>
            </a:pPr>
            <a:r>
              <a:rPr lang="en-GB" sz="1600">
                <a:latin typeface="Arial" charset="0"/>
              </a:rPr>
              <a:t>may optionally include username, password and port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>
                <a:latin typeface="Arial" charset="0"/>
              </a:rPr>
              <a:t>Pathname (usually related to the path of a file on the server)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>
                <a:latin typeface="Arial" charset="0"/>
              </a:rPr>
              <a:t>i.e. //fully-qualified-domain-name/path-to-document</a:t>
            </a:r>
          </a:p>
          <a:p>
            <a:pPr eaLnBrk="1" hangingPunct="1">
              <a:lnSpc>
                <a:spcPct val="80000"/>
              </a:lnSpc>
            </a:pPr>
            <a:r>
              <a:rPr lang="en-GB" sz="2100">
                <a:latin typeface="Arial" charset="0"/>
              </a:rPr>
              <a:t>Optional third parts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Query string (preceded by ?)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>
                <a:latin typeface="Arial" charset="0"/>
              </a:rPr>
              <a:t>Fragment identifier (preceded by #)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Example URLs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1854200"/>
            <a:ext cx="8243888" cy="42338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GB" sz="2100" dirty="0" err="1" smtClean="0">
                <a:latin typeface="Arial" charset="0"/>
              </a:rPr>
              <a:t>mailto:boriana.koleva@</a:t>
            </a:r>
            <a:r>
              <a:rPr lang="en-GB" sz="2100" dirty="0" err="1">
                <a:latin typeface="Arial" charset="0"/>
              </a:rPr>
              <a:t>nottingham.ac.uk</a:t>
            </a:r>
            <a:endParaRPr lang="en-GB" sz="21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GB" sz="2100" dirty="0">
                <a:latin typeface="Arial" charset="0"/>
              </a:rPr>
              <a:t>http://</a:t>
            </a:r>
            <a:r>
              <a:rPr lang="en-GB" sz="2100" dirty="0" err="1" smtClean="0">
                <a:latin typeface="Arial" charset="0"/>
              </a:rPr>
              <a:t>www.cs.nott.ac.uk</a:t>
            </a:r>
            <a:r>
              <a:rPr lang="en-GB" sz="2100" dirty="0">
                <a:latin typeface="Arial" charset="0"/>
              </a:rPr>
              <a:t>/~</a:t>
            </a:r>
            <a:r>
              <a:rPr lang="en-GB" sz="2100" dirty="0" err="1">
                <a:latin typeface="Arial" charset="0"/>
              </a:rPr>
              <a:t>bnk</a:t>
            </a:r>
            <a:r>
              <a:rPr lang="en-GB" sz="2100" dirty="0">
                <a:latin typeface="Arial" charset="0"/>
              </a:rPr>
              <a:t>/</a:t>
            </a:r>
            <a:r>
              <a:rPr lang="en-GB" sz="2100" dirty="0" err="1">
                <a:latin typeface="Arial" charset="0"/>
              </a:rPr>
              <a:t>index.html</a:t>
            </a:r>
            <a:endParaRPr lang="en-GB" sz="21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GB" sz="2100" dirty="0">
                <a:latin typeface="Arial" charset="0"/>
              </a:rPr>
              <a:t>http://www.nottingham.ac.uk:80/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GB" sz="2100" dirty="0">
                <a:latin typeface="Arial" charset="0"/>
              </a:rPr>
              <a:t>http://acomputer.cs.nott.ac.uk:8799/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GB" sz="2100" dirty="0">
                <a:latin typeface="Arial" charset="0"/>
              </a:rPr>
              <a:t>http://</a:t>
            </a:r>
            <a:r>
              <a:rPr lang="en-GB" sz="2100" dirty="0" err="1">
                <a:latin typeface="Arial" charset="0"/>
              </a:rPr>
              <a:t>uname:pword@acomputer.cs.nott.ac.uk</a:t>
            </a:r>
            <a:r>
              <a:rPr lang="en-GB" sz="2100" dirty="0">
                <a:latin typeface="Arial" charset="0"/>
              </a:rPr>
              <a:t>/private/</a:t>
            </a:r>
            <a:r>
              <a:rPr lang="en-GB" sz="2100" dirty="0" err="1">
                <a:latin typeface="Arial" charset="0"/>
              </a:rPr>
              <a:t>secret.html</a:t>
            </a:r>
            <a:endParaRPr lang="en-GB" sz="21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GB" sz="2100" dirty="0">
                <a:latin typeface="Arial" charset="0"/>
              </a:rPr>
              <a:t>http://</a:t>
            </a:r>
            <a:r>
              <a:rPr lang="en-GB" sz="2100" dirty="0" err="1">
                <a:latin typeface="Arial" charset="0"/>
              </a:rPr>
              <a:t>acomputer.cs.nott.ac.uk</a:t>
            </a:r>
            <a:r>
              <a:rPr lang="en-GB" sz="2100" dirty="0">
                <a:latin typeface="Arial" charset="0"/>
              </a:rPr>
              <a:t>/</a:t>
            </a:r>
            <a:r>
              <a:rPr lang="en-GB" sz="2100" dirty="0" err="1">
                <a:latin typeface="Arial" charset="0"/>
              </a:rPr>
              <a:t>dbase?stuff</a:t>
            </a:r>
            <a:endParaRPr lang="en-GB" sz="21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GB" sz="2100" dirty="0">
                <a:latin typeface="Arial" charset="0"/>
              </a:rPr>
              <a:t>http://</a:t>
            </a:r>
            <a:r>
              <a:rPr lang="en-GB" sz="2100" dirty="0" err="1">
                <a:latin typeface="Arial" charset="0"/>
              </a:rPr>
              <a:t>acomputer.cs.nott.ac.uk</a:t>
            </a:r>
            <a:r>
              <a:rPr lang="en-GB" sz="2100" dirty="0">
                <a:latin typeface="Arial" charset="0"/>
              </a:rPr>
              <a:t>/</a:t>
            </a:r>
            <a:r>
              <a:rPr lang="en-GB" sz="2100" dirty="0" err="1">
                <a:latin typeface="Arial" charset="0"/>
              </a:rPr>
              <a:t>myfile.html#third</a:t>
            </a:r>
            <a:endParaRPr lang="en-GB" sz="21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GB" sz="2100" dirty="0">
                <a:latin typeface="Arial" charset="0"/>
              </a:rPr>
              <a:t>ftp://</a:t>
            </a:r>
            <a:r>
              <a:rPr lang="en-GB" sz="2100" dirty="0" err="1">
                <a:latin typeface="Arial" charset="0"/>
              </a:rPr>
              <a:t>uname:pword@acomputer.cs.nott.ac.uk</a:t>
            </a:r>
            <a:r>
              <a:rPr lang="en-GB" sz="2100" dirty="0">
                <a:latin typeface="Arial" charset="0"/>
              </a:rPr>
              <a:t>/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GB" sz="2100" dirty="0">
                <a:latin typeface="Arial" charset="0"/>
              </a:rPr>
              <a:t>ftp://</a:t>
            </a:r>
            <a:r>
              <a:rPr lang="en-GB" sz="2100" dirty="0" err="1">
                <a:latin typeface="Arial" charset="0"/>
              </a:rPr>
              <a:t>acomputer.cs.nott.ac.uk</a:t>
            </a:r>
            <a:r>
              <a:rPr lang="en-GB" sz="2100" dirty="0">
                <a:latin typeface="Arial" charset="0"/>
              </a:rPr>
              <a:t>/</a:t>
            </a:r>
          </a:p>
          <a:p>
            <a:pPr eaLnBrk="1" hangingPunct="1">
              <a:lnSpc>
                <a:spcPct val="80000"/>
              </a:lnSpc>
            </a:pPr>
            <a:endParaRPr lang="en-GB" sz="21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505700" cy="1527175"/>
          </a:xfrm>
        </p:spPr>
        <p:txBody>
          <a:bodyPr/>
          <a:lstStyle/>
          <a:p>
            <a:pPr eaLnBrk="1" hangingPunct="1"/>
            <a:r>
              <a:rPr lang="en-GB" sz="4000">
                <a:latin typeface="Arial" charset="0"/>
              </a:rPr>
              <a:t>General Server Characteristics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025" y="1839913"/>
            <a:ext cx="7740650" cy="4170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Web servers have two main directories: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1. Server root (server system software)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2. Document root (servable documents)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>
                <a:latin typeface="Arial" charset="0"/>
              </a:rPr>
              <a:t>This will map to the URL of the full domain name, e.g.: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http://www.cs.nott.ac.uk/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User document root directory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>
                <a:latin typeface="Arial" charset="0"/>
              </a:rPr>
              <a:t>Directories of a standard name in the users home directory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>
                <a:latin typeface="Arial" charset="0"/>
              </a:rPr>
              <a:t>Usually this is called public_html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>
                <a:latin typeface="Arial" charset="0"/>
              </a:rPr>
              <a:t>The URL is then mapped as </a:t>
            </a:r>
            <a:r>
              <a:rPr lang="en-GB" sz="2000" i="1">
                <a:latin typeface="Arial" charset="0"/>
              </a:rPr>
              <a:t>~username</a:t>
            </a:r>
            <a:r>
              <a:rPr lang="en-GB" sz="2000">
                <a:latin typeface="Arial" charset="0"/>
              </a:rPr>
              <a:t>  e.g.: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http://www.cs.nott.ac.uk/~bnk/</a:t>
            </a:r>
          </a:p>
          <a:p>
            <a:pPr lvl="1" eaLnBrk="1" hangingPunct="1">
              <a:lnSpc>
                <a:spcPct val="90000"/>
              </a:lnSpc>
            </a:pPr>
            <a:endParaRPr lang="en-GB" sz="2400">
              <a:solidFill>
                <a:schemeClr val="tx1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40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40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620000" cy="1546225"/>
          </a:xfrm>
        </p:spPr>
        <p:txBody>
          <a:bodyPr/>
          <a:lstStyle/>
          <a:p>
            <a:pPr eaLnBrk="1" hangingPunct="1"/>
            <a:r>
              <a:rPr lang="en-GB" sz="4000">
                <a:latin typeface="Arial" charset="0"/>
              </a:rPr>
              <a:t>General Server Characteristics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483475" cy="4170362"/>
          </a:xfrm>
        </p:spPr>
        <p:txBody>
          <a:bodyPr/>
          <a:lstStyle/>
          <a:p>
            <a:pPr eaLnBrk="1" hangingPunct="1"/>
            <a:r>
              <a:rPr lang="en-GB" sz="2600">
                <a:latin typeface="Arial" charset="0"/>
              </a:rPr>
              <a:t>Document root is accessed indirectly by clients</a:t>
            </a:r>
          </a:p>
          <a:p>
            <a:pPr lvl="1" eaLnBrk="1" hangingPunct="1"/>
            <a:r>
              <a:rPr lang="en-GB" sz="2400">
                <a:latin typeface="Arial" charset="0"/>
              </a:rPr>
              <a:t>Its actual location is set by the server  configuration file</a:t>
            </a:r>
          </a:p>
          <a:p>
            <a:pPr lvl="1" eaLnBrk="1" hangingPunct="1"/>
            <a:r>
              <a:rPr lang="en-GB" sz="2400">
                <a:latin typeface="Arial" charset="0"/>
              </a:rPr>
              <a:t>Requests are mapped to the actual location</a:t>
            </a:r>
          </a:p>
          <a:p>
            <a:pPr lvl="2" eaLnBrk="1" hangingPunct="1"/>
            <a:r>
              <a:rPr lang="en-GB" sz="2000">
                <a:latin typeface="Arial" charset="0"/>
              </a:rPr>
              <a:t>E.g. doc root is </a:t>
            </a:r>
            <a:r>
              <a:rPr lang="en-GB" sz="2000">
                <a:latin typeface="Courier New" charset="0"/>
              </a:rPr>
              <a:t>topdocs</a:t>
            </a:r>
            <a:r>
              <a:rPr lang="en-GB" sz="2000">
                <a:latin typeface="Arial" charset="0"/>
              </a:rPr>
              <a:t> and stored in </a:t>
            </a:r>
            <a:r>
              <a:rPr lang="en-GB" sz="2000">
                <a:latin typeface="Courier New" charset="0"/>
              </a:rPr>
              <a:t>/admin/web</a:t>
            </a:r>
          </a:p>
          <a:p>
            <a:pPr lvl="2" eaLnBrk="1" hangingPunct="1"/>
            <a:r>
              <a:rPr lang="en-GB" sz="2000">
                <a:latin typeface="Arial" charset="0"/>
              </a:rPr>
              <a:t>Site is</a:t>
            </a:r>
            <a:r>
              <a:rPr lang="en-GB" sz="2000">
                <a:latin typeface="Courier New" charset="0"/>
              </a:rPr>
              <a:t> http://www.flowers.com</a:t>
            </a:r>
          </a:p>
          <a:p>
            <a:pPr lvl="2" eaLnBrk="1" hangingPunct="1"/>
            <a:r>
              <a:rPr lang="en-GB" sz="2000">
                <a:latin typeface="Arial" charset="0"/>
              </a:rPr>
              <a:t>When there is a request for </a:t>
            </a:r>
            <a:r>
              <a:rPr lang="en-GB" sz="2000">
                <a:latin typeface="Courier New" charset="0"/>
              </a:rPr>
              <a:t>http://www.flowers.com/bulbs/tulips.html</a:t>
            </a:r>
          </a:p>
          <a:p>
            <a:pPr lvl="2" eaLnBrk="1" hangingPunct="1"/>
            <a:r>
              <a:rPr lang="en-GB" sz="2000">
                <a:latin typeface="Arial" charset="0"/>
              </a:rPr>
              <a:t>Server searches for file with address </a:t>
            </a:r>
          </a:p>
          <a:p>
            <a:pPr lvl="2" eaLnBrk="1" hangingPunct="1">
              <a:buFontTx/>
              <a:buNone/>
            </a:pPr>
            <a:r>
              <a:rPr lang="en-GB" sz="2000">
                <a:latin typeface="Courier New" charset="0"/>
              </a:rPr>
              <a:t>/admin/web/topdocs/bulbs/tulips.html</a:t>
            </a:r>
            <a:r>
              <a:rPr lang="en-GB" sz="2000">
                <a:latin typeface="Arial" charset="0"/>
              </a:rPr>
              <a:t>  </a:t>
            </a:r>
          </a:p>
          <a:p>
            <a:pPr eaLnBrk="1" hangingPunct="1"/>
            <a:endParaRPr lang="en-GB" sz="260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2233</TotalTime>
  <Words>1439</Words>
  <Application>Microsoft Macintosh PowerPoint</Application>
  <PresentationFormat>On-screen Show (4:3)</PresentationFormat>
  <Paragraphs>226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Wingdings</vt:lpstr>
      <vt:lpstr>Times New Roman</vt:lpstr>
      <vt:lpstr>Courier New</vt:lpstr>
      <vt:lpstr>Tahoma</vt:lpstr>
      <vt:lpstr>Echo</vt:lpstr>
      <vt:lpstr>Lecture 4  Web browsers, servers and HTTP</vt:lpstr>
      <vt:lpstr>Overview</vt:lpstr>
      <vt:lpstr>The client server paradigm</vt:lpstr>
      <vt:lpstr>Web Browsers</vt:lpstr>
      <vt:lpstr>Web Servers </vt:lpstr>
      <vt:lpstr>Uniform Resource Locators (URLs)</vt:lpstr>
      <vt:lpstr>Example URLs</vt:lpstr>
      <vt:lpstr>General Server Characteristics</vt:lpstr>
      <vt:lpstr>General Server Characteristics</vt:lpstr>
      <vt:lpstr>Additional Server Features </vt:lpstr>
      <vt:lpstr>Multipurpose Internet Mail        Extensions (MIME)</vt:lpstr>
      <vt:lpstr>MIME </vt:lpstr>
      <vt:lpstr>World Wide Web Overview </vt:lpstr>
      <vt:lpstr>Design Paradigm of the WWW</vt:lpstr>
      <vt:lpstr>The HTTP Protocol </vt:lpstr>
      <vt:lpstr>Features of HTTP</vt:lpstr>
      <vt:lpstr>HTTP Operation</vt:lpstr>
      <vt:lpstr>HTTP Request</vt:lpstr>
      <vt:lpstr>Request message</vt:lpstr>
      <vt:lpstr>telnet HTTP request</vt:lpstr>
      <vt:lpstr>HTTP Response </vt:lpstr>
      <vt:lpstr>Response message</vt:lpstr>
      <vt:lpstr>Some HTTP Status Codes </vt:lpstr>
      <vt:lpstr>Summary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Media</dc:title>
  <dc:creator>Steve Benford</dc:creator>
  <cp:lastModifiedBy>Boriana Koleva</cp:lastModifiedBy>
  <cp:revision>78</cp:revision>
  <cp:lastPrinted>1999-10-05T09:17:28Z</cp:lastPrinted>
  <dcterms:created xsi:type="dcterms:W3CDTF">1998-09-21T14:00:40Z</dcterms:created>
  <dcterms:modified xsi:type="dcterms:W3CDTF">2013-02-06T10:18:26Z</dcterms:modified>
</cp:coreProperties>
</file>