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87" r:id="rId19"/>
    <p:sldId id="286" r:id="rId20"/>
    <p:sldId id="288" r:id="rId21"/>
    <p:sldId id="314" r:id="rId22"/>
    <p:sldId id="316" r:id="rId23"/>
    <p:sldId id="294" r:id="rId24"/>
    <p:sldId id="269" r:id="rId25"/>
  </p:sldIdLst>
  <p:sldSz cx="9144000" cy="6858000" type="screen4x3"/>
  <p:notesSz cx="6437313" cy="9432925"/>
  <p:custDataLst>
    <p:tags r:id="rId2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6" y="-1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FF7075E-9AD3-47BC-BAE7-CBCBF78082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6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07CC950-701B-4CBF-B499-403D7E754C8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2F9-3EB2-478D-B497-D594F34D8F9E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8548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8549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8550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9C0C4C4D-3625-4B41-9409-93D1FFD43B6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8552" name="Oval 1032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8553" name="Oval 1033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8554" name="Oval 1034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D1D00-5204-44ED-8168-95372D72532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41065-8DFA-4DB4-8E71-70CE17711A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F4FF7-7990-49B0-A0B1-A671C358A75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1CAE-B322-4AEB-BEB5-98701039500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94244-55E0-4A4A-BB20-B88930566D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FC829-CE0F-4DC5-899F-13F54E2838D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6EF4B-F78B-4045-BA36-E15314573F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512DE-D7EA-4E76-80CB-912DE3363BF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181D-324F-4B8F-A63E-CEF3DC57F0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EA021-97DA-46C4-BA73-2BF5E5019B7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58C31ED-4667-4BEF-B77B-CD9FC7EA8A5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mailto:b.koleva@nottingham.ac.uk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simpl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heading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blockquot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imag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WPS/lin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validator.w3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www.cs.nott.ac.uk/~bn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  <a:ln/>
        </p:spPr>
        <p:txBody>
          <a:bodyPr lIns="92075" tIns="46038" rIns="92075" bIns="46038"/>
          <a:lstStyle/>
          <a:p>
            <a:r>
              <a:rPr lang="en-GB" sz="4000" dirty="0">
                <a:solidFill>
                  <a:schemeClr val="hlink"/>
                </a:solidFill>
              </a:rPr>
              <a:t>Lecture 5 </a:t>
            </a:r>
            <a:br>
              <a:rPr lang="en-GB" sz="4000" dirty="0">
                <a:solidFill>
                  <a:schemeClr val="hlink"/>
                </a:solidFill>
              </a:rPr>
            </a:br>
            <a:r>
              <a:rPr lang="en-GB" sz="4000" dirty="0" smtClean="0">
                <a:solidFill>
                  <a:schemeClr val="hlink"/>
                </a:solidFill>
              </a:rPr>
              <a:t>HTML</a:t>
            </a:r>
            <a:endParaRPr lang="en-GB" sz="4000" dirty="0">
              <a:solidFill>
                <a:schemeClr val="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15000"/>
              </a:spcBef>
            </a:pPr>
            <a:r>
              <a:rPr lang="en-GB" dirty="0"/>
              <a:t>Boriana Koleva</a:t>
            </a:r>
          </a:p>
          <a:p>
            <a:pPr>
              <a:spcBef>
                <a:spcPct val="15000"/>
              </a:spcBef>
            </a:pPr>
            <a:r>
              <a:rPr lang="en-GB" dirty="0"/>
              <a:t>Room: </a:t>
            </a:r>
            <a:r>
              <a:rPr lang="en-GB" dirty="0" smtClean="0"/>
              <a:t>C56</a:t>
            </a:r>
            <a:endParaRPr lang="en-GB" dirty="0"/>
          </a:p>
          <a:p>
            <a:pPr>
              <a:spcBef>
                <a:spcPct val="15000"/>
              </a:spcBef>
            </a:pPr>
            <a:r>
              <a:rPr lang="en-GB" dirty="0" smtClean="0"/>
              <a:t>Email:</a:t>
            </a:r>
            <a:r>
              <a:rPr lang="en-US" dirty="0">
                <a:solidFill>
                  <a:schemeClr val="accent1"/>
                </a:solidFill>
                <a:latin typeface="Arial" charset="0"/>
                <a:hlinkClick r:id="rId4"/>
              </a:rPr>
              <a:t>B.Koleva@nottingham.ac.uk</a:t>
            </a:r>
            <a:endParaRPr lang="en-US" dirty="0">
              <a:solidFill>
                <a:schemeClr val="accent1"/>
              </a:solidFill>
              <a:latin typeface="Arial" charset="0"/>
            </a:endParaRPr>
          </a:p>
          <a:p>
            <a:pPr>
              <a:spcBef>
                <a:spcPct val="15000"/>
              </a:spcBef>
            </a:pPr>
            <a:r>
              <a:rPr lang="en-GB" dirty="0" smtClean="0"/>
              <a:t> 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HTML Document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868488"/>
            <a:ext cx="7797800" cy="4151312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&lt;!DOCTYPE html PUBLIC "-//W3C//DTD HTML 4.01//EN" "http://www.w3.org/TR/html4/strict.dtd"&gt;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	&lt;title&gt; … &lt;/title&gt;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	&lt;meta http-equiv="Content-Type" 				content="text/html;charset=utf-8"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Text Markup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540625" cy="4170362"/>
          </a:xfrm>
        </p:spPr>
        <p:txBody>
          <a:bodyPr/>
          <a:lstStyle/>
          <a:p>
            <a:pPr eaLnBrk="1" hangingPunct="1"/>
            <a:r>
              <a:rPr lang="en-GB" sz="2600" smtClean="0"/>
              <a:t>Paragraph Elements: </a:t>
            </a:r>
            <a:r>
              <a:rPr lang="en-GB" sz="2600" smtClean="0">
                <a:latin typeface="Courier New" pitchFamily="49" charset="0"/>
              </a:rPr>
              <a:t>&lt;p&gt;</a:t>
            </a:r>
          </a:p>
          <a:p>
            <a:pPr lvl="1" eaLnBrk="1" hangingPunct="1"/>
            <a:r>
              <a:rPr lang="en-GB" sz="2400" smtClean="0"/>
              <a:t>Text is normally placed in paragraph elements</a:t>
            </a:r>
          </a:p>
          <a:p>
            <a:pPr lvl="1" eaLnBrk="1" hangingPunct="1"/>
            <a:r>
              <a:rPr lang="en-GB" sz="2400" smtClean="0"/>
              <a:t>The browser puts as many words of the paragraph’s content as will fit in each line</a:t>
            </a:r>
          </a:p>
          <a:p>
            <a:pPr lvl="1" eaLnBrk="1" hangingPunct="1">
              <a:buFontTx/>
              <a:buNone/>
            </a:pPr>
            <a:r>
              <a:rPr lang="en-GB" sz="2000" smtClean="0">
                <a:latin typeface="Courier New" pitchFamily="49" charset="0"/>
              </a:rPr>
              <a:t>&lt;p&gt; </a:t>
            </a:r>
          </a:p>
          <a:p>
            <a:pPr lvl="1" eaLnBrk="1" hangingPunct="1">
              <a:buFontTx/>
              <a:buNone/>
            </a:pPr>
            <a:r>
              <a:rPr lang="en-GB" sz="2000" smtClean="0">
                <a:latin typeface="Courier New" pitchFamily="49" charset="0"/>
              </a:rPr>
              <a:t>	Greetings!</a:t>
            </a:r>
          </a:p>
          <a:p>
            <a:pPr lvl="1" eaLnBrk="1" hangingPunct="1">
              <a:buFontTx/>
              <a:buNone/>
            </a:pPr>
            <a:r>
              <a:rPr lang="en-GB" sz="2000" smtClean="0">
                <a:latin typeface="Courier New" pitchFamily="49" charset="0"/>
              </a:rPr>
              <a:t>&lt;/p&gt;</a:t>
            </a:r>
          </a:p>
          <a:p>
            <a:pPr lvl="1" eaLnBrk="1" hangingPunct="1"/>
            <a:r>
              <a:rPr lang="en-GB" sz="2400" smtClean="0"/>
              <a:t>Simple HTML example </a:t>
            </a:r>
          </a:p>
          <a:p>
            <a:pPr lvl="1" eaLnBrk="1" hangingPunct="1">
              <a:buFontTx/>
              <a:buNone/>
            </a:pPr>
            <a:r>
              <a:rPr lang="en-GB" sz="1900" smtClean="0"/>
              <a:t>	</a:t>
            </a:r>
            <a:r>
              <a:rPr lang="en-GB" sz="2000" smtClean="0">
                <a:hlinkClick r:id="rId3"/>
              </a:rPr>
              <a:t>http://www.cs.nott.ac.uk/~bnk/WPS/simple.html</a:t>
            </a:r>
            <a:endParaRPr lang="en-GB" sz="2000" smtClean="0"/>
          </a:p>
          <a:p>
            <a:pPr lvl="1" eaLnBrk="1" hangingPunct="1">
              <a:buFontTx/>
              <a:buNone/>
            </a:pPr>
            <a:endParaRPr lang="en-GB" sz="2000" smtClean="0"/>
          </a:p>
          <a:p>
            <a:pPr eaLnBrk="1" hangingPunct="1">
              <a:buFont typeface="Wingdings" pitchFamily="2" charset="2"/>
              <a:buNone/>
            </a:pPr>
            <a:endParaRPr lang="en-GB" sz="20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Text Markup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850" y="1830388"/>
            <a:ext cx="7645400" cy="4179887"/>
          </a:xfrm>
        </p:spPr>
        <p:txBody>
          <a:bodyPr/>
          <a:lstStyle/>
          <a:p>
            <a:pPr eaLnBrk="1" hangingPunct="1"/>
            <a:r>
              <a:rPr lang="en-GB" sz="2600" dirty="0" smtClean="0"/>
              <a:t>Line breaks: </a:t>
            </a:r>
            <a:r>
              <a:rPr lang="en-GB" sz="2600" dirty="0" smtClean="0">
                <a:latin typeface="Courier New" pitchFamily="49" charset="0"/>
              </a:rPr>
              <a:t>&lt;</a:t>
            </a:r>
            <a:r>
              <a:rPr lang="en-GB" sz="2600" dirty="0" err="1" smtClean="0">
                <a:latin typeface="Courier New" pitchFamily="49" charset="0"/>
              </a:rPr>
              <a:t>br</a:t>
            </a:r>
            <a:r>
              <a:rPr lang="en-GB" sz="2600" dirty="0" smtClean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GB" sz="2600" dirty="0" smtClean="0"/>
              <a:t>Horizontal rules: </a:t>
            </a:r>
            <a:r>
              <a:rPr lang="en-GB" sz="2600" dirty="0" smtClean="0">
                <a:latin typeface="Courier New" pitchFamily="49" charset="0"/>
              </a:rPr>
              <a:t>&lt;</a:t>
            </a:r>
            <a:r>
              <a:rPr lang="en-GB" sz="2600" dirty="0" err="1" smtClean="0">
                <a:latin typeface="Courier New" pitchFamily="49" charset="0"/>
              </a:rPr>
              <a:t>hr</a:t>
            </a:r>
            <a:r>
              <a:rPr lang="en-GB" sz="2600" dirty="0" smtClean="0">
                <a:latin typeface="Courier New" pitchFamily="49" charset="0"/>
              </a:rPr>
              <a:t>&gt;</a:t>
            </a:r>
            <a:r>
              <a:rPr lang="en-GB" sz="2600" dirty="0" smtClean="0"/>
              <a:t> </a:t>
            </a:r>
          </a:p>
          <a:p>
            <a:pPr eaLnBrk="1" hangingPunct="1"/>
            <a:r>
              <a:rPr lang="en-GB" sz="2600" dirty="0" smtClean="0"/>
              <a:t>Headings </a:t>
            </a:r>
          </a:p>
          <a:p>
            <a:pPr lvl="1" eaLnBrk="1" hangingPunct="1"/>
            <a:r>
              <a:rPr lang="en-GB" sz="2400" dirty="0" smtClean="0"/>
              <a:t>Six sizes, 1 - 6, specified with </a:t>
            </a:r>
            <a:r>
              <a:rPr lang="en-GB" sz="2400" dirty="0" smtClean="0">
                <a:latin typeface="Courier New" pitchFamily="49" charset="0"/>
              </a:rPr>
              <a:t>&lt;h1&gt;</a:t>
            </a:r>
            <a:r>
              <a:rPr lang="en-GB" sz="2400" dirty="0" smtClean="0"/>
              <a:t> to </a:t>
            </a:r>
            <a:r>
              <a:rPr lang="en-GB" sz="2400" dirty="0" smtClean="0">
                <a:latin typeface="Courier New" pitchFamily="49" charset="0"/>
              </a:rPr>
              <a:t>&lt;h6&gt;</a:t>
            </a:r>
          </a:p>
          <a:p>
            <a:pPr lvl="2" eaLnBrk="1" hangingPunct="1"/>
            <a:r>
              <a:rPr lang="en-GB" sz="2000" dirty="0" smtClean="0"/>
              <a:t>1, 2, and 3 use font sizes that are larger than the default font size</a:t>
            </a:r>
          </a:p>
          <a:p>
            <a:pPr lvl="2" eaLnBrk="1" hangingPunct="1"/>
            <a:r>
              <a:rPr lang="en-GB" sz="2000" dirty="0" smtClean="0"/>
              <a:t>4 uses the default size</a:t>
            </a:r>
          </a:p>
          <a:p>
            <a:pPr lvl="2" eaLnBrk="1" hangingPunct="1"/>
            <a:r>
              <a:rPr lang="en-GB" sz="2000" dirty="0" smtClean="0"/>
              <a:t>5 and 6 use smaller font sizes</a:t>
            </a:r>
          </a:p>
          <a:p>
            <a:pPr lvl="1" eaLnBrk="1" hangingPunct="1"/>
            <a:r>
              <a:rPr lang="en-GB" sz="2400" dirty="0" smtClean="0"/>
              <a:t>Headings example</a:t>
            </a:r>
            <a:r>
              <a:rPr lang="en-GB" sz="20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GB" sz="1700" dirty="0" smtClean="0"/>
              <a:t>	</a:t>
            </a:r>
            <a:r>
              <a:rPr lang="en-GB" sz="2000" dirty="0" smtClean="0">
                <a:hlinkClick r:id="rId3"/>
              </a:rPr>
              <a:t>http://www.cs.nott.ac.uk/~bnk/WPS/headings.html</a:t>
            </a:r>
            <a:endParaRPr lang="en-GB" sz="2000" dirty="0" smtClean="0"/>
          </a:p>
          <a:p>
            <a:pPr lvl="1" eaLnBrk="1" hangingPunct="1">
              <a:buFontTx/>
              <a:buNone/>
            </a:pPr>
            <a:endParaRPr lang="en-GB" sz="1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Text Markup 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849438"/>
            <a:ext cx="7778750" cy="4437062"/>
          </a:xfrm>
        </p:spPr>
        <p:txBody>
          <a:bodyPr/>
          <a:lstStyle/>
          <a:p>
            <a:pPr eaLnBrk="1" hangingPunct="1"/>
            <a:r>
              <a:rPr lang="en-GB" sz="2200" smtClean="0"/>
              <a:t>Blockquotes: </a:t>
            </a:r>
            <a:r>
              <a:rPr lang="en-GB" sz="2200" smtClean="0">
                <a:latin typeface="Courier New" pitchFamily="49" charset="0"/>
              </a:rPr>
              <a:t>&lt;blockquote&gt;</a:t>
            </a:r>
            <a:endParaRPr lang="en-GB" sz="2200" smtClean="0"/>
          </a:p>
          <a:p>
            <a:pPr lvl="1" eaLnBrk="1" hangingPunct="1"/>
            <a:r>
              <a:rPr lang="en-GB" sz="2000" smtClean="0"/>
              <a:t>To set a block of text off from the normal flow and appearance of text</a:t>
            </a:r>
          </a:p>
          <a:p>
            <a:pPr lvl="1" eaLnBrk="1" hangingPunct="1"/>
            <a:r>
              <a:rPr lang="en-GB" sz="2000" smtClean="0"/>
              <a:t>Browsers often indent, and sometimes italicize</a:t>
            </a:r>
          </a:p>
          <a:p>
            <a:pPr lvl="1" eaLnBrk="1" hangingPunct="1">
              <a:buFontTx/>
              <a:buNone/>
            </a:pPr>
            <a:r>
              <a:rPr lang="en-GB" sz="2000" smtClean="0"/>
              <a:t>	</a:t>
            </a:r>
            <a:r>
              <a:rPr lang="en-GB" sz="2000" smtClean="0">
                <a:hlinkClick r:id="rId3"/>
              </a:rPr>
              <a:t>http://www.cs.nott.ac.uk/~bnk/WPS/blockquote.html</a:t>
            </a:r>
            <a:endParaRPr lang="en-GB" sz="2000" smtClean="0"/>
          </a:p>
          <a:p>
            <a:pPr eaLnBrk="1" hangingPunct="1">
              <a:spcBef>
                <a:spcPct val="40000"/>
              </a:spcBef>
            </a:pPr>
            <a:r>
              <a:rPr lang="en-GB" sz="2200" smtClean="0"/>
              <a:t>Font Styles and Sizes (can be nested)</a:t>
            </a:r>
          </a:p>
          <a:p>
            <a:pPr lvl="1" eaLnBrk="1" hangingPunct="1"/>
            <a:r>
              <a:rPr lang="en-GB" sz="2000" smtClean="0"/>
              <a:t>Boldface: </a:t>
            </a:r>
            <a:r>
              <a:rPr lang="en-GB" sz="2000" smtClean="0">
                <a:latin typeface="Courier New" pitchFamily="49" charset="0"/>
              </a:rPr>
              <a:t>&lt;b&gt;</a:t>
            </a:r>
          </a:p>
          <a:p>
            <a:pPr lvl="1" eaLnBrk="1" hangingPunct="1"/>
            <a:r>
              <a:rPr lang="en-GB" sz="2000" smtClean="0"/>
              <a:t>Italics: </a:t>
            </a:r>
            <a:r>
              <a:rPr lang="en-GB" sz="2000" smtClean="0">
                <a:latin typeface="Courier New" pitchFamily="49" charset="0"/>
              </a:rPr>
              <a:t>&lt;i&gt;</a:t>
            </a:r>
          </a:p>
          <a:p>
            <a:pPr lvl="1" eaLnBrk="1" hangingPunct="1"/>
            <a:r>
              <a:rPr lang="en-GB" sz="2000" smtClean="0"/>
              <a:t>Smaller: </a:t>
            </a:r>
            <a:r>
              <a:rPr lang="en-GB" sz="2000" smtClean="0">
                <a:latin typeface="Courier New" pitchFamily="49" charset="0"/>
              </a:rPr>
              <a:t>&lt;small&gt;</a:t>
            </a:r>
          </a:p>
          <a:p>
            <a:pPr lvl="1" eaLnBrk="1" hangingPunct="1"/>
            <a:r>
              <a:rPr lang="en-GB" sz="2000" smtClean="0"/>
              <a:t>Larger: </a:t>
            </a:r>
            <a:r>
              <a:rPr lang="en-GB" sz="2000" smtClean="0">
                <a:latin typeface="Courier New" pitchFamily="49" charset="0"/>
              </a:rPr>
              <a:t>&lt;big&gt; </a:t>
            </a:r>
            <a:r>
              <a:rPr lang="en-GB" sz="2000" smtClean="0">
                <a:solidFill>
                  <a:schemeClr val="tx1"/>
                </a:solidFill>
              </a:rPr>
              <a:t>(not supported in HTML5) </a:t>
            </a:r>
          </a:p>
          <a:p>
            <a:pPr lvl="1" eaLnBrk="1" hangingPunct="1"/>
            <a:r>
              <a:rPr lang="en-GB" sz="2000" smtClean="0"/>
              <a:t>Monospace: </a:t>
            </a:r>
            <a:r>
              <a:rPr lang="en-GB" sz="2000" smtClean="0">
                <a:latin typeface="Courier New" pitchFamily="49" charset="0"/>
              </a:rPr>
              <a:t>&lt;tt&gt; </a:t>
            </a:r>
            <a:r>
              <a:rPr lang="en-GB" sz="2000" smtClean="0">
                <a:solidFill>
                  <a:schemeClr val="tx1"/>
                </a:solidFill>
              </a:rPr>
              <a:t>(not supported in HTML5) </a:t>
            </a:r>
            <a:endParaRPr lang="en-GB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GB" sz="22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Text Markup 4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600" smtClean="0">
                <a:solidFill>
                  <a:schemeClr val="tx1"/>
                </a:solidFill>
              </a:rPr>
              <a:t>Example</a:t>
            </a:r>
            <a:r>
              <a:rPr lang="en-GB" sz="2600" smtClean="0"/>
              <a:t>: </a:t>
            </a:r>
            <a:r>
              <a:rPr lang="en-GB" sz="2200" smtClean="0">
                <a:latin typeface="Courier New" pitchFamily="49" charset="0"/>
              </a:rPr>
              <a:t>The &lt;big&gt; sleet &lt;big&gt; in &lt;big&gt; &lt;i&gt; Crete  &lt;/i&gt;&lt;br /&gt; lies &lt;/big&gt; completely &lt;/big&gt; in &lt;/big&gt; the street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600" smtClean="0">
                <a:solidFill>
                  <a:schemeClr val="tx1"/>
                </a:solidFill>
              </a:rPr>
              <a:t>Display</a:t>
            </a:r>
            <a:r>
              <a:rPr lang="en-GB" sz="2600" smtClean="0"/>
              <a:t>: </a:t>
            </a:r>
            <a:r>
              <a:rPr lang="en-GB" sz="1800" smtClean="0"/>
              <a:t>The</a:t>
            </a:r>
            <a:r>
              <a:rPr lang="en-GB" sz="2600" smtClean="0"/>
              <a:t> </a:t>
            </a:r>
            <a:r>
              <a:rPr lang="en-GB" sz="2400" smtClean="0"/>
              <a:t>sleet</a:t>
            </a:r>
            <a:r>
              <a:rPr lang="en-GB" sz="2600" smtClean="0"/>
              <a:t> </a:t>
            </a:r>
            <a:r>
              <a:rPr lang="en-GB" sz="2800" smtClean="0"/>
              <a:t>in</a:t>
            </a:r>
            <a:r>
              <a:rPr lang="en-GB" sz="2600" smtClean="0"/>
              <a:t> </a:t>
            </a:r>
            <a:r>
              <a:rPr lang="en-GB" sz="3600" i="1" smtClean="0"/>
              <a:t>Crete</a:t>
            </a:r>
            <a:r>
              <a:rPr lang="en-GB" sz="2600" smtClean="0"/>
              <a:t> 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GB" sz="3600" smtClean="0"/>
              <a:t>lies</a:t>
            </a:r>
            <a:r>
              <a:rPr lang="en-GB" sz="2600" smtClean="0"/>
              <a:t> </a:t>
            </a:r>
            <a:r>
              <a:rPr lang="en-GB" sz="2800" smtClean="0"/>
              <a:t>completely</a:t>
            </a:r>
            <a:r>
              <a:rPr lang="en-GB" sz="2600" smtClean="0"/>
              <a:t> </a:t>
            </a:r>
            <a:r>
              <a:rPr lang="en-GB" sz="2400" smtClean="0"/>
              <a:t>in</a:t>
            </a:r>
            <a:r>
              <a:rPr lang="en-GB" sz="2600" smtClean="0"/>
              <a:t> </a:t>
            </a:r>
            <a:r>
              <a:rPr lang="en-GB" sz="1800" smtClean="0"/>
              <a:t>the street</a:t>
            </a:r>
          </a:p>
          <a:p>
            <a:pPr eaLnBrk="1" hangingPunct="1">
              <a:spcBef>
                <a:spcPct val="30000"/>
              </a:spcBef>
            </a:pPr>
            <a:r>
              <a:rPr lang="en-GB" sz="2600" smtClean="0"/>
              <a:t>Subscripts: </a:t>
            </a:r>
            <a:r>
              <a:rPr lang="en-GB" sz="2600" smtClean="0">
                <a:latin typeface="Courier New" pitchFamily="49" charset="0"/>
              </a:rPr>
              <a:t>&lt;sub&gt;</a:t>
            </a:r>
            <a:r>
              <a:rPr lang="en-GB" sz="2600" smtClean="0"/>
              <a:t>   Superscripts: </a:t>
            </a:r>
            <a:r>
              <a:rPr lang="en-GB" sz="2600" smtClean="0">
                <a:latin typeface="Courier New" pitchFamily="49" charset="0"/>
              </a:rPr>
              <a:t>&lt;sup&gt;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600" smtClean="0">
                <a:solidFill>
                  <a:schemeClr val="tx1"/>
                </a:solidFill>
              </a:rPr>
              <a:t>Example</a:t>
            </a:r>
            <a:r>
              <a:rPr lang="en-GB" sz="2600" smtClean="0"/>
              <a:t>: </a:t>
            </a:r>
            <a:r>
              <a:rPr lang="en-GB" sz="2600" smtClean="0">
                <a:latin typeface="Courier New" pitchFamily="49" charset="0"/>
              </a:rPr>
              <a:t>x&lt;sub&gt;2&lt;/sub&gt;&lt;sup&gt;3&lt;/sup&gt;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600" smtClean="0">
                <a:solidFill>
                  <a:schemeClr val="tx1"/>
                </a:solidFill>
              </a:rPr>
              <a:t>Display</a:t>
            </a:r>
            <a:r>
              <a:rPr lang="en-GB" sz="2600" smtClean="0"/>
              <a:t>: x</a:t>
            </a:r>
            <a:r>
              <a:rPr lang="en-GB" sz="2600" baseline="-25000" smtClean="0"/>
              <a:t>2</a:t>
            </a:r>
            <a:r>
              <a:rPr lang="en-GB" sz="2600" baseline="30000" smtClean="0"/>
              <a:t>3</a:t>
            </a:r>
            <a:r>
              <a:rPr lang="en-GB" sz="2600" smtClean="0"/>
              <a:t>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Text Markup 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5" y="1747838"/>
            <a:ext cx="7435850" cy="4522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GB" sz="2600" smtClean="0"/>
              <a:t>Character Entities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endParaRPr lang="en-GB" sz="2600" smtClean="0"/>
          </a:p>
        </p:txBody>
      </p:sp>
      <p:pic>
        <p:nvPicPr>
          <p:cNvPr id="17412" name="Picture 4" descr="Sebesta_c02T0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300" y="2232025"/>
            <a:ext cx="73152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ight Brace 4"/>
          <p:cNvSpPr>
            <a:spLocks/>
          </p:cNvSpPr>
          <p:nvPr/>
        </p:nvSpPr>
        <p:spPr bwMode="auto">
          <a:xfrm>
            <a:off x="6172200" y="2705100"/>
            <a:ext cx="1800225" cy="1895475"/>
          </a:xfrm>
          <a:prstGeom prst="rightBrace">
            <a:avLst>
              <a:gd name="adj1" fmla="val 8331"/>
              <a:gd name="adj2" fmla="val 50000"/>
            </a:avLst>
          </a:prstGeom>
          <a:solidFill>
            <a:schemeClr val="bg1">
              <a:alpha val="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7839075" y="2943225"/>
            <a:ext cx="11715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/>
              <a:t>the only named character entity references in HTML5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849438"/>
            <a:ext cx="7940675" cy="4195762"/>
          </a:xfrm>
        </p:spPr>
        <p:txBody>
          <a:bodyPr/>
          <a:lstStyle/>
          <a:p>
            <a:pPr eaLnBrk="1" hangingPunct="1"/>
            <a:r>
              <a:rPr lang="en-GB" sz="2600" smtClean="0"/>
              <a:t>All modern web browsers can display images inline (i.e. embedded in the text)</a:t>
            </a:r>
          </a:p>
          <a:p>
            <a:pPr eaLnBrk="1" hangingPunct="1"/>
            <a:r>
              <a:rPr lang="en-GB" sz="2600" smtClean="0"/>
              <a:t>GIF (Graphic Interchange Format)</a:t>
            </a:r>
          </a:p>
          <a:p>
            <a:pPr lvl="1" eaLnBrk="1" hangingPunct="1"/>
            <a:r>
              <a:rPr lang="en-GB" sz="2400" smtClean="0"/>
              <a:t>8-bit color (256 different colors)</a:t>
            </a:r>
          </a:p>
          <a:p>
            <a:pPr eaLnBrk="1" hangingPunct="1"/>
            <a:r>
              <a:rPr lang="en-GB" sz="2600" smtClean="0"/>
              <a:t>JPEG (Joint Photographic Experts Group)</a:t>
            </a:r>
          </a:p>
          <a:p>
            <a:pPr lvl="1" eaLnBrk="1" hangingPunct="1"/>
            <a:r>
              <a:rPr lang="en-GB" sz="2400" smtClean="0"/>
              <a:t>24-bit colour (16 million different colours)</a:t>
            </a:r>
          </a:p>
          <a:p>
            <a:pPr eaLnBrk="1" hangingPunct="1"/>
            <a:r>
              <a:rPr lang="en-GB" sz="2600" smtClean="0"/>
              <a:t>Portable Network Graphics (PNG)</a:t>
            </a:r>
          </a:p>
          <a:p>
            <a:pPr lvl="1" eaLnBrk="1" hangingPunct="1"/>
            <a:r>
              <a:rPr lang="en-GB" sz="2400" smtClean="0"/>
              <a:t>Relatively new</a:t>
            </a:r>
          </a:p>
          <a:p>
            <a:pPr lvl="1" eaLnBrk="1" hangingPunct="1"/>
            <a:r>
              <a:rPr lang="en-GB" sz="2400" smtClean="0"/>
              <a:t>Designed for transferring images on the Internet</a:t>
            </a:r>
          </a:p>
          <a:p>
            <a:pPr eaLnBrk="1" hangingPunct="1"/>
            <a:endParaRPr lang="en-GB" sz="2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Images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445375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Images are inserted into a document with the </a:t>
            </a:r>
            <a:r>
              <a:rPr lang="en-GB" sz="2600" dirty="0" smtClean="0">
                <a:latin typeface="Courier New" pitchFamily="49" charset="0"/>
              </a:rPr>
              <a:t>&lt;</a:t>
            </a:r>
            <a:r>
              <a:rPr lang="en-GB" sz="2600" dirty="0" err="1" smtClean="0">
                <a:latin typeface="Courier New" pitchFamily="49" charset="0"/>
              </a:rPr>
              <a:t>img</a:t>
            </a:r>
            <a:r>
              <a:rPr lang="en-GB" sz="2600" dirty="0" smtClean="0">
                <a:latin typeface="Courier New" pitchFamily="49" charset="0"/>
              </a:rPr>
              <a:t>&gt;</a:t>
            </a:r>
            <a:r>
              <a:rPr lang="en-GB" sz="2600" dirty="0" smtClean="0"/>
              <a:t> tag with the </a:t>
            </a:r>
            <a:r>
              <a:rPr lang="en-GB" sz="2600" dirty="0" err="1" smtClean="0">
                <a:latin typeface="Courier New" pitchFamily="49" charset="0"/>
              </a:rPr>
              <a:t>src</a:t>
            </a:r>
            <a:r>
              <a:rPr lang="en-GB" sz="2600" dirty="0" smtClean="0"/>
              <a:t> attribute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The 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alt</a:t>
            </a:r>
            <a:r>
              <a:rPr lang="en-GB" sz="2600" dirty="0" smtClean="0"/>
              <a:t> attribute is required by HTML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(in HTML5 can be omitted when textual </a:t>
            </a:r>
            <a:r>
              <a:rPr lang="en-GB" sz="1800" dirty="0" err="1" smtClean="0">
                <a:solidFill>
                  <a:schemeClr val="accent1">
                    <a:lumMod val="50000"/>
                  </a:schemeClr>
                </a:solidFill>
              </a:rPr>
              <a:t>desc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. not available 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Non-graphical browsers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Browsers with images turned off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200" dirty="0" smtClean="0"/>
              <a:t>	 </a:t>
            </a:r>
            <a:r>
              <a:rPr lang="en-GB" sz="2200" dirty="0" smtClean="0">
                <a:latin typeface="Courier New" pitchFamily="49" charset="0"/>
              </a:rPr>
              <a:t>&lt;</a:t>
            </a:r>
            <a:r>
              <a:rPr lang="en-GB" sz="2200" dirty="0" err="1" smtClean="0">
                <a:latin typeface="Courier New" pitchFamily="49" charset="0"/>
              </a:rPr>
              <a:t>img</a:t>
            </a:r>
            <a:r>
              <a:rPr lang="en-GB" sz="2200" dirty="0" smtClean="0">
                <a:latin typeface="Courier New" pitchFamily="49" charset="0"/>
              </a:rPr>
              <a:t> </a:t>
            </a:r>
            <a:r>
              <a:rPr lang="en-GB" sz="2200" dirty="0" err="1" smtClean="0">
                <a:latin typeface="Courier New" pitchFamily="49" charset="0"/>
              </a:rPr>
              <a:t>src</a:t>
            </a:r>
            <a:r>
              <a:rPr lang="en-GB" sz="2200" dirty="0" smtClean="0">
                <a:latin typeface="Courier New" pitchFamily="49" charset="0"/>
              </a:rPr>
              <a:t> = “</a:t>
            </a:r>
            <a:r>
              <a:rPr lang="en-GB" sz="2200" dirty="0" err="1" smtClean="0">
                <a:latin typeface="Courier New" pitchFamily="49" charset="0"/>
              </a:rPr>
              <a:t>logo.jpg</a:t>
            </a:r>
            <a:r>
              <a:rPr lang="en-GB" sz="2200" dirty="0" smtClean="0"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200" dirty="0" smtClean="0">
                <a:latin typeface="Courier New" pitchFamily="49" charset="0"/>
              </a:rPr>
              <a:t>	 alt = “University of Nottingham Logo" /&gt;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600" dirty="0" smtClean="0"/>
              <a:t>The 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2600" dirty="0" smtClean="0"/>
              <a:t>tag has other optional attributes, including </a:t>
            </a:r>
            <a:r>
              <a:rPr lang="en-GB" sz="2600" dirty="0" smtClean="0">
                <a:latin typeface="Courier New" pitchFamily="49" charset="0"/>
              </a:rPr>
              <a:t>width</a:t>
            </a:r>
            <a:r>
              <a:rPr lang="en-GB" sz="2600" dirty="0" smtClean="0"/>
              <a:t> and </a:t>
            </a:r>
            <a:r>
              <a:rPr lang="en-GB" sz="2600" dirty="0" smtClean="0">
                <a:latin typeface="Courier New" pitchFamily="49" charset="0"/>
              </a:rPr>
              <a:t>height</a:t>
            </a:r>
            <a:r>
              <a:rPr lang="en-GB" sz="2600" dirty="0" smtClean="0"/>
              <a:t> (in pixels)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defRPr/>
            </a:pPr>
            <a:r>
              <a:rPr lang="en-GB" sz="2200" dirty="0" smtClean="0"/>
              <a:t>    </a:t>
            </a:r>
            <a:r>
              <a:rPr lang="en-GB" sz="2200" dirty="0" smtClean="0">
                <a:hlinkClick r:id="rId3"/>
              </a:rPr>
              <a:t>http://www.cs.nott.ac.uk/~bnk/WPS/image.html</a:t>
            </a:r>
            <a:endParaRPr lang="en-GB" sz="26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Linking on the Web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849313" y="2922588"/>
            <a:ext cx="2782887" cy="248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Document 1</a:t>
            </a:r>
          </a:p>
          <a:p>
            <a:pPr eaLnBrk="0" hangingPunct="0">
              <a:spcBef>
                <a:spcPct val="50000"/>
              </a:spcBef>
            </a:pPr>
            <a:endParaRPr lang="en-GB" sz="10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600">
                <a:latin typeface="Tahoma" pitchFamily="34" charset="0"/>
              </a:rPr>
              <a:t>Here is a link to </a:t>
            </a:r>
            <a:r>
              <a:rPr lang="en-GB" sz="1600" u="sng">
                <a:latin typeface="Tahoma" pitchFamily="34" charset="0"/>
              </a:rPr>
              <a:t>document 2</a:t>
            </a:r>
          </a:p>
          <a:p>
            <a:pPr eaLnBrk="0" hangingPunct="0">
              <a:spcBef>
                <a:spcPct val="50000"/>
              </a:spcBef>
            </a:pPr>
            <a:endParaRPr lang="en-GB" sz="1600" u="sng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16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16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 </a:t>
            </a:r>
          </a:p>
        </p:txBody>
      </p:sp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2298700" y="3575050"/>
            <a:ext cx="1306513" cy="3270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5454650" y="3948113"/>
            <a:ext cx="2782888" cy="248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Document 2</a:t>
            </a:r>
          </a:p>
          <a:p>
            <a:pPr eaLnBrk="0" hangingPunct="0">
              <a:spcBef>
                <a:spcPct val="50000"/>
              </a:spcBef>
            </a:pPr>
            <a:endParaRPr lang="en-GB" sz="10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600">
                <a:latin typeface="Tahoma" pitchFamily="34" charset="0"/>
              </a:rPr>
              <a:t>This is document 2.</a:t>
            </a:r>
            <a:endParaRPr lang="en-GB" sz="1600" u="sng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1600" u="sng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16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GB" sz="1600"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 </a:t>
            </a:r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>
            <a:off x="3590925" y="3717925"/>
            <a:ext cx="1830388" cy="70643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3684588" y="2530475"/>
            <a:ext cx="1214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Tahoma" pitchFamily="34" charset="0"/>
              </a:rPr>
              <a:t>Anchor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4414838" y="2895600"/>
            <a:ext cx="1514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Tahoma" pitchFamily="34" charset="0"/>
              </a:rPr>
              <a:t>Link (reference)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6608763" y="3078163"/>
            <a:ext cx="1462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Tahoma" pitchFamily="34" charset="0"/>
              </a:rPr>
              <a:t>Destination</a:t>
            </a:r>
          </a:p>
        </p:txBody>
      </p:sp>
      <p:sp>
        <p:nvSpPr>
          <p:cNvPr id="251915" name="Line 11"/>
          <p:cNvSpPr>
            <a:spLocks noChangeShapeType="1"/>
          </p:cNvSpPr>
          <p:nvPr/>
        </p:nvSpPr>
        <p:spPr bwMode="auto">
          <a:xfrm flipH="1">
            <a:off x="3055938" y="2870200"/>
            <a:ext cx="993775" cy="6397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 flipH="1">
            <a:off x="4494213" y="3522663"/>
            <a:ext cx="639762" cy="5095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7237413" y="3405188"/>
            <a:ext cx="0" cy="8620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1944688" y="2073275"/>
            <a:ext cx="1214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Tahoma" pitchFamily="34" charset="0"/>
              </a:rPr>
              <a:t>Source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347913" y="2401888"/>
            <a:ext cx="0" cy="8620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Hypertext Links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600"/>
              <a:t>Hypertext is the essence of the Web!</a:t>
            </a:r>
          </a:p>
          <a:p>
            <a:pPr>
              <a:lnSpc>
                <a:spcPct val="90000"/>
              </a:lnSpc>
            </a:pPr>
            <a:r>
              <a:rPr lang="en-GB" sz="2600"/>
              <a:t>A link is specified with the </a:t>
            </a:r>
            <a:r>
              <a:rPr lang="en-GB" sz="2600">
                <a:latin typeface="Courier New" pitchFamily="49" charset="0"/>
              </a:rPr>
              <a:t>href</a:t>
            </a:r>
            <a:r>
              <a:rPr lang="en-GB" sz="2600"/>
              <a:t> (hypertext reference) attribute of </a:t>
            </a:r>
            <a:r>
              <a:rPr lang="en-GB" sz="2600">
                <a:latin typeface="Courier New" pitchFamily="49" charset="0"/>
              </a:rPr>
              <a:t>&lt;a&gt;</a:t>
            </a:r>
            <a:r>
              <a:rPr lang="en-GB" sz="2600"/>
              <a:t> (the anchor tag)</a:t>
            </a:r>
          </a:p>
          <a:p>
            <a:pPr>
              <a:lnSpc>
                <a:spcPct val="90000"/>
              </a:lnSpc>
            </a:pPr>
            <a:r>
              <a:rPr lang="en-GB" sz="2600"/>
              <a:t>The content of </a:t>
            </a:r>
            <a:r>
              <a:rPr lang="en-GB" sz="2600">
                <a:latin typeface="Courier New" pitchFamily="49" charset="0"/>
              </a:rPr>
              <a:t>&lt;a&gt;</a:t>
            </a:r>
            <a:r>
              <a:rPr lang="en-GB" sz="2600"/>
              <a:t> is the visual link in the document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>
                <a:latin typeface="Courier New" pitchFamily="49" charset="0"/>
              </a:rPr>
              <a:t>  &lt;a href=“target.html”&gt;This is a link&lt;/a&gt;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600"/>
              <a:t>Relative addressing of targets is easier to maintain and more portable than absolute addressing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GB" sz="2600">
                <a:hlinkClick r:id="rId3"/>
              </a:rPr>
              <a:t>http://www.cs.nott.ac.uk/~bnk/WPS/link.html</a:t>
            </a:r>
            <a:endParaRPr lang="en-GB" sz="2600"/>
          </a:p>
          <a:p>
            <a:pPr>
              <a:lnSpc>
                <a:spcPct val="90000"/>
              </a:lnSpc>
            </a:pPr>
            <a:endParaRPr lang="en-GB" sz="260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Origins and evolution of HTML and XHTML</a:t>
            </a:r>
          </a:p>
          <a:p>
            <a:pPr>
              <a:lnSpc>
                <a:spcPct val="90000"/>
              </a:lnSpc>
            </a:pPr>
            <a:r>
              <a:rPr lang="en-GB" dirty="0"/>
              <a:t>Basic Syntax</a:t>
            </a:r>
          </a:p>
          <a:p>
            <a:pPr>
              <a:lnSpc>
                <a:spcPct val="90000"/>
              </a:lnSpc>
            </a:pPr>
            <a:r>
              <a:rPr lang="en-GB" dirty="0"/>
              <a:t>Standard document structure</a:t>
            </a:r>
          </a:p>
          <a:p>
            <a:pPr>
              <a:lnSpc>
                <a:spcPct val="90000"/>
              </a:lnSpc>
            </a:pPr>
            <a:r>
              <a:rPr lang="en-GB" dirty="0"/>
              <a:t>Basic text </a:t>
            </a:r>
            <a:r>
              <a:rPr lang="en-GB" dirty="0" err="1"/>
              <a:t>markup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Images</a:t>
            </a:r>
          </a:p>
          <a:p>
            <a:pPr>
              <a:lnSpc>
                <a:spcPct val="90000"/>
              </a:lnSpc>
            </a:pPr>
            <a:r>
              <a:rPr lang="en-GB" dirty="0"/>
              <a:t>Hypertext </a:t>
            </a:r>
            <a:r>
              <a:rPr lang="en-GB" dirty="0" smtClean="0"/>
              <a:t>links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Targets within Documents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849438"/>
            <a:ext cx="7775575" cy="4170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/>
              <a:t>If the target is not at the beginning of the document, the target spot must be marked </a:t>
            </a:r>
          </a:p>
          <a:p>
            <a:pPr>
              <a:lnSpc>
                <a:spcPct val="90000"/>
              </a:lnSpc>
            </a:pPr>
            <a:r>
              <a:rPr lang="en-GB" sz="2600"/>
              <a:t>Target labels can be defined in many different tags with the id attribute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600"/>
              <a:t>	</a:t>
            </a:r>
            <a:r>
              <a:rPr lang="en-GB" sz="2400">
                <a:latin typeface="Courier New" pitchFamily="49" charset="0"/>
              </a:rPr>
              <a:t>&lt;h1 id = "baskets"&gt; Baskets &lt;/h1&gt;</a:t>
            </a:r>
            <a:endParaRPr lang="en-GB" sz="2600"/>
          </a:p>
          <a:p>
            <a:pPr>
              <a:lnSpc>
                <a:spcPct val="90000"/>
              </a:lnSpc>
            </a:pPr>
            <a:r>
              <a:rPr lang="en-GB" sz="2600"/>
              <a:t>The link to an id must be preceded by a pound sign (#)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 target is in the same document,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>
                <a:latin typeface="Courier New" pitchFamily="49" charset="0"/>
              </a:rPr>
              <a:t>	&lt;a href = "#baskets"&gt; Baskets &lt;/a&gt;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target is in a different document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600">
                <a:latin typeface="Courier New" pitchFamily="49" charset="0"/>
              </a:rPr>
              <a:t>	</a:t>
            </a:r>
            <a:r>
              <a:rPr lang="en-GB" sz="2200">
                <a:latin typeface="Courier New" pitchFamily="49" charset="0"/>
              </a:rPr>
              <a:t>&lt;a href = "myAd.html#baskets”&gt; Baskets &lt;/a&gt;</a:t>
            </a:r>
          </a:p>
          <a:p>
            <a:pPr>
              <a:lnSpc>
                <a:spcPct val="90000"/>
              </a:lnSpc>
            </a:pPr>
            <a:endParaRPr lang="en-GB" sz="2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Image Hyperlinks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12825" y="1849438"/>
            <a:ext cx="7762875" cy="4170362"/>
          </a:xfrm>
        </p:spPr>
        <p:txBody>
          <a:bodyPr/>
          <a:lstStyle/>
          <a:p>
            <a:pPr eaLnBrk="1" hangingPunct="1"/>
            <a:r>
              <a:rPr lang="en-GB" sz="2600" smtClean="0"/>
              <a:t>Links can include images in their content</a:t>
            </a:r>
          </a:p>
          <a:p>
            <a:pPr eaLnBrk="1" hangingPunct="1">
              <a:buFont typeface="Wingdings" pitchFamily="2" charset="2"/>
              <a:buNone/>
            </a:pPr>
            <a:endParaRPr lang="en-GB" sz="26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&lt;a href = "c210data.html“&gt;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&lt;img src = "smallplane.jpg"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  alt = "Small picture of an airplane " 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    Info on C210 &lt;/a&gt;</a:t>
            </a:r>
          </a:p>
          <a:p>
            <a:pPr eaLnBrk="1" hangingPunct="1">
              <a:buFont typeface="Wingdings" pitchFamily="2" charset="2"/>
              <a:buNone/>
            </a:pPr>
            <a:endParaRPr lang="en-GB" sz="2200" smtClean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Validation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2078038"/>
            <a:ext cx="7305675" cy="1185862"/>
          </a:xfrm>
        </p:spPr>
        <p:txBody>
          <a:bodyPr/>
          <a:lstStyle/>
          <a:p>
            <a:pPr eaLnBrk="1" hangingPunct="1"/>
            <a:r>
              <a:rPr lang="en-GB" smtClean="0"/>
              <a:t> </a:t>
            </a:r>
            <a:r>
              <a:rPr lang="en-GB" sz="2600" smtClean="0"/>
              <a:t>W3C HTML Validation Service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z="2400" smtClean="0">
                <a:hlinkClick r:id="rId3"/>
              </a:rPr>
              <a:t>http://validator.w3.org/</a:t>
            </a:r>
            <a:r>
              <a:rPr lang="en-GB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Syntactic Differences between HTML &amp; XHTML</a:t>
            </a:r>
          </a:p>
        </p:txBody>
      </p:sp>
      <p:sp>
        <p:nvSpPr>
          <p:cNvPr id="259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3325" y="1976438"/>
            <a:ext cx="7331075" cy="4170362"/>
          </a:xfrm>
        </p:spPr>
        <p:txBody>
          <a:bodyPr/>
          <a:lstStyle/>
          <a:p>
            <a:r>
              <a:rPr lang="en-GB"/>
              <a:t>Case sensitivity</a:t>
            </a:r>
          </a:p>
          <a:p>
            <a:r>
              <a:rPr lang="en-GB"/>
              <a:t>Closing tags</a:t>
            </a:r>
          </a:p>
          <a:p>
            <a:r>
              <a:rPr lang="en-GB"/>
              <a:t>Quoted attribute values</a:t>
            </a:r>
          </a:p>
          <a:p>
            <a:r>
              <a:rPr lang="en-GB"/>
              <a:t>Explicit attribute values</a:t>
            </a:r>
          </a:p>
          <a:p>
            <a:r>
              <a:rPr lang="en-GB"/>
              <a:t>id and name attributes</a:t>
            </a:r>
          </a:p>
          <a:p>
            <a:r>
              <a:rPr lang="en-GB"/>
              <a:t> Element nesting</a:t>
            </a:r>
          </a:p>
          <a:p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dirty="0"/>
              <a:t>Origins and evolution of HTML and XHTML</a:t>
            </a:r>
          </a:p>
          <a:p>
            <a:r>
              <a:rPr lang="en-GB" sz="2600" dirty="0"/>
              <a:t>Basic syntax and standard document structure</a:t>
            </a:r>
          </a:p>
          <a:p>
            <a:r>
              <a:rPr lang="en-GB" sz="2600" dirty="0"/>
              <a:t>Basic text </a:t>
            </a:r>
            <a:r>
              <a:rPr lang="en-GB" sz="2600" dirty="0" err="1"/>
              <a:t>markup</a:t>
            </a:r>
            <a:endParaRPr lang="en-GB" sz="2600" dirty="0"/>
          </a:p>
          <a:p>
            <a:r>
              <a:rPr lang="en-GB" sz="2600" dirty="0"/>
              <a:t>Images</a:t>
            </a:r>
          </a:p>
          <a:p>
            <a:r>
              <a:rPr lang="en-GB" sz="2600" dirty="0"/>
              <a:t>Hypertext links</a:t>
            </a:r>
          </a:p>
          <a:p>
            <a:r>
              <a:rPr lang="en-GB" sz="2600" dirty="0" smtClean="0"/>
              <a:t>Validation </a:t>
            </a:r>
            <a:endParaRPr lang="en-GB" sz="2600" dirty="0"/>
          </a:p>
          <a:p>
            <a:r>
              <a:rPr lang="en-GB" sz="2600" dirty="0"/>
              <a:t>HTML vs. XHTML syntax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67600" cy="1508125"/>
          </a:xfrm>
        </p:spPr>
        <p:txBody>
          <a:bodyPr/>
          <a:lstStyle/>
          <a:p>
            <a:r>
              <a:rPr lang="en-GB"/>
              <a:t>Origins and Evolution of HTML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Hypertext Markup Language</a:t>
            </a:r>
          </a:p>
          <a:p>
            <a:r>
              <a:rPr lang="en-GB"/>
              <a:t>Developed for the delivery of hypertext on the WWW</a:t>
            </a:r>
          </a:p>
          <a:p>
            <a:r>
              <a:rPr lang="en-GB"/>
              <a:t>Built using SGML</a:t>
            </a:r>
          </a:p>
          <a:p>
            <a:r>
              <a:rPr lang="en-GB"/>
              <a:t>ASCII “Markup Language”</a:t>
            </a:r>
          </a:p>
          <a:p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Recent Versions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35138"/>
            <a:ext cx="7521575" cy="4856162"/>
          </a:xfrm>
        </p:spPr>
        <p:txBody>
          <a:bodyPr/>
          <a:lstStyle/>
          <a:p>
            <a:pPr eaLnBrk="1" hangingPunct="1"/>
            <a:r>
              <a:rPr lang="en-GB" sz="2400" dirty="0" smtClean="0"/>
              <a:t>HTML 4.0 – 1997</a:t>
            </a:r>
          </a:p>
          <a:p>
            <a:pPr lvl="1" eaLnBrk="1" hangingPunct="1"/>
            <a:r>
              <a:rPr lang="en-GB" sz="2000" dirty="0" smtClean="0"/>
              <a:t>Introduced many new features and deprecated many older features</a:t>
            </a:r>
          </a:p>
          <a:p>
            <a:pPr eaLnBrk="1" hangingPunct="1"/>
            <a:r>
              <a:rPr lang="en-GB" sz="2400" dirty="0" smtClean="0"/>
              <a:t>HTML 4.01 - 1999 - A </a:t>
            </a:r>
            <a:r>
              <a:rPr lang="en-GB" sz="2400" dirty="0" err="1" smtClean="0"/>
              <a:t>cleanup</a:t>
            </a:r>
            <a:r>
              <a:rPr lang="en-GB" sz="2400" dirty="0" smtClean="0"/>
              <a:t> of 4.0</a:t>
            </a:r>
          </a:p>
          <a:p>
            <a:pPr eaLnBrk="1" hangingPunct="1"/>
            <a:r>
              <a:rPr lang="en-GB" sz="2400" dirty="0" smtClean="0"/>
              <a:t>XHTML 1.0 - 2000</a:t>
            </a:r>
          </a:p>
          <a:p>
            <a:pPr lvl="1" eaLnBrk="1" hangingPunct="1"/>
            <a:r>
              <a:rPr lang="en-GB" sz="2000" dirty="0" smtClean="0"/>
              <a:t>Just 4.01 defined using XML, instead of SGML</a:t>
            </a:r>
          </a:p>
          <a:p>
            <a:pPr eaLnBrk="1" hangingPunct="1"/>
            <a:r>
              <a:rPr lang="en-GB" sz="2400" dirty="0" smtClean="0"/>
              <a:t>XHTML 1.1 – 2001</a:t>
            </a:r>
          </a:p>
          <a:p>
            <a:pPr lvl="1" eaLnBrk="1" hangingPunct="1"/>
            <a:r>
              <a:rPr lang="en-GB" sz="2000" dirty="0" smtClean="0"/>
              <a:t>Modularized 1.0, and drops frames</a:t>
            </a:r>
          </a:p>
          <a:p>
            <a:pPr eaLnBrk="1" hangingPunct="1"/>
            <a:r>
              <a:rPr lang="en-GB" sz="2400" dirty="0" smtClean="0"/>
              <a:t>XHTML 2.0 – development abandoned </a:t>
            </a:r>
          </a:p>
          <a:p>
            <a:pPr eaLnBrk="1" hangingPunct="1"/>
            <a:r>
              <a:rPr lang="en-GB" sz="2400" dirty="0" smtClean="0"/>
              <a:t>HTML 5.0 </a:t>
            </a:r>
          </a:p>
          <a:p>
            <a:pPr lvl="1" eaLnBrk="1" hangingPunct="1"/>
            <a:r>
              <a:rPr lang="en-GB" sz="2000" dirty="0"/>
              <a:t>W3C Candidate </a:t>
            </a:r>
            <a:r>
              <a:rPr lang="en-GB" sz="2000" dirty="0" smtClean="0"/>
              <a:t>Recommendation (as of December 2012)</a:t>
            </a:r>
          </a:p>
          <a:p>
            <a:pPr lvl="1" eaLnBrk="1" hangingPunct="1"/>
            <a:r>
              <a:rPr lang="en-GB" sz="2000" dirty="0" smtClean="0"/>
              <a:t>HTML and XHTML syntax</a:t>
            </a:r>
          </a:p>
          <a:p>
            <a:pPr lvl="1" eaLnBrk="1" hangingPunct="1"/>
            <a:endParaRPr lang="en-GB" sz="2200" dirty="0" smtClean="0"/>
          </a:p>
          <a:p>
            <a:pPr eaLnBrk="1" hangingPunct="1">
              <a:buFont typeface="Wingdings" pitchFamily="2" charset="2"/>
              <a:buNone/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HTML versus XHTML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57375"/>
            <a:ext cx="7493000" cy="4162425"/>
          </a:xfrm>
        </p:spPr>
        <p:txBody>
          <a:bodyPr/>
          <a:lstStyle/>
          <a:p>
            <a:pPr eaLnBrk="1" hangingPunct="1"/>
            <a:r>
              <a:rPr lang="en-GB" sz="2400" smtClean="0"/>
              <a:t>HTML has lax syntax rules, leading to sloppy      and sometime ambiguous documents</a:t>
            </a:r>
          </a:p>
          <a:p>
            <a:pPr eaLnBrk="1" hangingPunct="1"/>
            <a:r>
              <a:rPr lang="en-GB" sz="2400" smtClean="0"/>
              <a:t>XHTML syntax is much more strict, leading              to clean and clear documents in a standard form</a:t>
            </a:r>
          </a:p>
          <a:p>
            <a:pPr eaLnBrk="1" hangingPunct="1"/>
            <a:r>
              <a:rPr lang="en-GB" sz="2400" smtClean="0"/>
              <a:t>Even minor syntax errors will prevent a document labelled as XML from being rendered fully, whereas they would be ignored in the HTML syntax</a:t>
            </a:r>
          </a:p>
          <a:p>
            <a:pPr eaLnBrk="1" hangingPunct="1"/>
            <a:r>
              <a:rPr lang="en-GB" sz="2400" smtClean="0"/>
              <a:t>HTML compatible with most legacy Web browsers</a:t>
            </a:r>
          </a:p>
          <a:p>
            <a:pPr eaLnBrk="1" hangingPunct="1"/>
            <a:endParaRPr lang="en-GB" sz="2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Editing (X)HTML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857375"/>
            <a:ext cx="7943850" cy="4200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Creating HTML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Text editors (e.g. Notepad, </a:t>
            </a:r>
            <a:r>
              <a:rPr lang="en-GB" sz="2400" dirty="0" err="1" smtClean="0"/>
              <a:t>Emacs</a:t>
            </a:r>
            <a:r>
              <a:rPr lang="en-GB" sz="2400" dirty="0" smtClean="0"/>
              <a:t>, Crimson Editor)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Source code editors (e.g. Notepad++, </a:t>
            </a:r>
            <a:r>
              <a:rPr lang="en-GB" sz="2400" dirty="0" err="1" smtClean="0"/>
              <a:t>WebTide</a:t>
            </a:r>
            <a:r>
              <a:rPr lang="en-GB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Authoring tools (e.g. Microsoft Expression Web, Adobe </a:t>
            </a:r>
            <a:r>
              <a:rPr lang="en-GB" sz="2400" dirty="0" err="1" smtClean="0"/>
              <a:t>Dreamwaver</a:t>
            </a:r>
            <a:r>
              <a:rPr lang="en-GB" sz="2400" dirty="0" smtClean="0"/>
              <a:t>, </a:t>
            </a:r>
            <a:r>
              <a:rPr lang="en-GB" sz="2400" dirty="0" err="1" smtClean="0"/>
              <a:t>KompoZer</a:t>
            </a:r>
            <a:r>
              <a:rPr lang="en-GB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HTML files have .html extension 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dirty="0" smtClean="0"/>
              <a:t>The filename of your homepage should be </a:t>
            </a:r>
            <a:r>
              <a:rPr lang="en-GB" sz="2600" dirty="0" err="1" smtClean="0"/>
              <a:t>index.html</a:t>
            </a:r>
            <a:endParaRPr lang="en-GB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/>
              <a:t>If a browser does not request a specific file in a directory, normal Web server response is to return </a:t>
            </a:r>
            <a:r>
              <a:rPr lang="en-GB" sz="2400" dirty="0" err="1" smtClean="0"/>
              <a:t>index.html</a:t>
            </a:r>
            <a:endParaRPr lang="en-GB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400" dirty="0" smtClean="0">
                <a:hlinkClick r:id="rId3"/>
              </a:rPr>
              <a:t>http://www.cs.nott.ac.uk/~bnk/</a:t>
            </a:r>
            <a:r>
              <a:rPr lang="en-GB" sz="2400" dirty="0">
                <a:hlinkClick r:id="rId3"/>
              </a:rPr>
              <a:t> </a:t>
            </a:r>
            <a:endParaRPr lang="en-GB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Syntax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493000" cy="4560887"/>
          </a:xfrm>
        </p:spPr>
        <p:txBody>
          <a:bodyPr/>
          <a:lstStyle/>
          <a:p>
            <a:pPr eaLnBrk="1" hangingPunct="1"/>
            <a:r>
              <a:rPr lang="en-GB" sz="2600" smtClean="0"/>
              <a:t>Elements are defined by tags (markers)</a:t>
            </a:r>
          </a:p>
          <a:p>
            <a:pPr eaLnBrk="1" hangingPunct="1"/>
            <a:r>
              <a:rPr lang="en-GB" sz="2600" smtClean="0"/>
              <a:t>Tag format:</a:t>
            </a:r>
          </a:p>
          <a:p>
            <a:pPr lvl="1" eaLnBrk="1" hangingPunct="1"/>
            <a:r>
              <a:rPr lang="en-GB" sz="2400" smtClean="0"/>
              <a:t>Opening tag: &lt;name&gt;</a:t>
            </a:r>
          </a:p>
          <a:p>
            <a:pPr lvl="1" eaLnBrk="1" hangingPunct="1"/>
            <a:r>
              <a:rPr lang="en-GB" sz="2400" smtClean="0"/>
              <a:t>Closing tag: &lt;/name&gt;</a:t>
            </a:r>
          </a:p>
          <a:p>
            <a:pPr eaLnBrk="1" hangingPunct="1"/>
            <a:r>
              <a:rPr lang="en-GB" sz="2600" smtClean="0"/>
              <a:t>The opening tag and its closing tag together specify a container for the </a:t>
            </a:r>
            <a:r>
              <a:rPr lang="en-GB" sz="2600" i="1" smtClean="0">
                <a:solidFill>
                  <a:schemeClr val="tx1"/>
                </a:solidFill>
              </a:rPr>
              <a:t>content</a:t>
            </a:r>
            <a:r>
              <a:rPr lang="en-GB" sz="2600" smtClean="0"/>
              <a:t> they enclose</a:t>
            </a:r>
          </a:p>
          <a:p>
            <a:pPr lvl="1" eaLnBrk="1" hangingPunct="1"/>
            <a:r>
              <a:rPr lang="en-GB" sz="2400" smtClean="0"/>
              <a:t>E.g. </a:t>
            </a:r>
            <a:r>
              <a:rPr lang="en-GB" sz="2400" smtClean="0">
                <a:solidFill>
                  <a:schemeClr val="tx1"/>
                </a:solidFill>
              </a:rPr>
              <a:t>&lt;p&gt; Hello &lt;/p&gt;</a:t>
            </a:r>
          </a:p>
          <a:p>
            <a:pPr eaLnBrk="1" hangingPunct="1"/>
            <a:r>
              <a:rPr lang="en-GB" sz="2600" smtClean="0"/>
              <a:t>Not all tags have content</a:t>
            </a:r>
          </a:p>
          <a:p>
            <a:pPr lvl="1" eaLnBrk="1" hangingPunct="1"/>
            <a:r>
              <a:rPr lang="en-GB" sz="2400" smtClean="0"/>
              <a:t>E.g. </a:t>
            </a:r>
            <a:r>
              <a:rPr lang="en-GB" sz="2400" smtClean="0">
                <a:solidFill>
                  <a:schemeClr val="tx1"/>
                </a:solidFill>
              </a:rPr>
              <a:t>&lt;hr&gt;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Basic Syntax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The container and its content together are called an </a:t>
            </a:r>
            <a:r>
              <a:rPr lang="en-GB" sz="2600" i="1" dirty="0" smtClean="0">
                <a:solidFill>
                  <a:schemeClr val="tx1"/>
                </a:solidFill>
              </a:rPr>
              <a:t>element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If a tag has attributes, they appear between its name and the right bracket of the opening tag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E.g. &lt;</a:t>
            </a:r>
            <a:r>
              <a:rPr lang="en-GB" sz="2400" dirty="0" err="1" smtClean="0"/>
              <a:t>img</a:t>
            </a:r>
            <a:r>
              <a:rPr lang="en-GB" sz="2400" dirty="0" smtClean="0"/>
              <a:t> </a:t>
            </a:r>
            <a:r>
              <a:rPr lang="en-GB" sz="2400" dirty="0" err="1" smtClean="0"/>
              <a:t>src</a:t>
            </a:r>
            <a:r>
              <a:rPr lang="en-GB" sz="2400" dirty="0" smtClean="0"/>
              <a:t> = “c10.jpg”&gt;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Comment form: &lt;!-- … --&gt;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Browsers ignore comments, unrecognizable tags, line breaks, multiple spaces, and tabs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 smtClean="0"/>
              <a:t>Tags are just suggestions to the browser, even if they are recognized by the browser</a:t>
            </a:r>
          </a:p>
          <a:p>
            <a:pPr eaLnBrk="1" hangingPunct="1">
              <a:lnSpc>
                <a:spcPct val="90000"/>
              </a:lnSpc>
            </a:pPr>
            <a:endParaRPr lang="en-GB" sz="2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HTML Document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1592263"/>
            <a:ext cx="8074025" cy="4808537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An HTML document is composed of 3 parts: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GB" sz="2400" dirty="0" smtClean="0"/>
              <a:t>a line containing HTML version information, e.g.: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&lt;!DOCTYPE html PUBLIC "-//W3C//DTD HTML 4.01//EN" "http://www.w3.org/TR/html4/strict.dtd"&gt; 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		Note: 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 for HTML5 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en-GB" sz="2400" dirty="0" smtClean="0"/>
              <a:t>a declarative header section </a:t>
            </a:r>
          </a:p>
          <a:p>
            <a:pPr lvl="1" eaLnBrk="1" hangingPunct="1">
              <a:defRPr/>
            </a:pPr>
            <a:r>
              <a:rPr lang="en-GB" sz="2000" dirty="0" smtClean="0"/>
              <a:t>Delimited with the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GB" sz="2000" dirty="0" smtClean="0"/>
              <a:t>tag</a:t>
            </a:r>
          </a:p>
          <a:p>
            <a:pPr lvl="1" eaLnBrk="1" hangingPunct="1">
              <a:defRPr/>
            </a:pPr>
            <a:r>
              <a:rPr lang="en-GB" sz="2000" dirty="0" smtClean="0"/>
              <a:t>The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GB" sz="2000" dirty="0" smtClean="0"/>
              <a:t>tag is used to give the document a title</a:t>
            </a:r>
          </a:p>
          <a:p>
            <a:pPr lvl="2" eaLnBrk="1" hangingPunct="1">
              <a:defRPr/>
            </a:pPr>
            <a:r>
              <a:rPr lang="en-GB" sz="1700" dirty="0" smtClean="0"/>
              <a:t>normally displayed in the browser’s window title bar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GB" sz="2400" dirty="0" smtClean="0"/>
              <a:t>a body containing the document's actual content</a:t>
            </a:r>
          </a:p>
          <a:p>
            <a:pPr marL="857250" lvl="1" indent="-457200" eaLnBrk="1" hangingPunct="1">
              <a:buClr>
                <a:schemeClr val="accent6"/>
              </a:buClr>
              <a:buSzPct val="100000"/>
              <a:defRPr/>
            </a:pPr>
            <a:r>
              <a:rPr lang="en-GB" sz="2000" dirty="0" smtClean="0"/>
              <a:t>Delimited with the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&lt;body&gt; </a:t>
            </a:r>
            <a:r>
              <a:rPr lang="en-GB" sz="2000" dirty="0" smtClean="0"/>
              <a:t>tag</a:t>
            </a:r>
          </a:p>
          <a:p>
            <a:pPr eaLnBrk="1" hangingPunct="1">
              <a:defRPr/>
            </a:pPr>
            <a:r>
              <a:rPr lang="en-GB" sz="2400" dirty="0" smtClean="0"/>
              <a:t>After document type declaration, the remainder of an HTML document is contained by the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GB" sz="2400" dirty="0" smtClean="0"/>
              <a:t> element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  <p:tag name="TPVERSION" val="2008"/>
  <p:tag name="POWERPOINTVERSION" val="1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4337</TotalTime>
  <Words>1126</Words>
  <Application>Microsoft Macintosh PowerPoint</Application>
  <PresentationFormat>On-screen Show (4:3)</PresentationFormat>
  <Paragraphs>202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Echo</vt:lpstr>
      <vt:lpstr>Lecture 5  HTML</vt:lpstr>
      <vt:lpstr>Overview</vt:lpstr>
      <vt:lpstr>Origins and Evolution of HTML</vt:lpstr>
      <vt:lpstr>Recent Versions </vt:lpstr>
      <vt:lpstr>HTML versus XHTML</vt:lpstr>
      <vt:lpstr>Editing (X)HTML</vt:lpstr>
      <vt:lpstr>Basic Syntax</vt:lpstr>
      <vt:lpstr>Basic Syntax 2</vt:lpstr>
      <vt:lpstr>HTML Document Structure</vt:lpstr>
      <vt:lpstr>Basic HTML Document</vt:lpstr>
      <vt:lpstr>Basic Text Markup</vt:lpstr>
      <vt:lpstr>Basic Text Markup 2</vt:lpstr>
      <vt:lpstr>Basic Text Markup 3</vt:lpstr>
      <vt:lpstr>Basic Text Markup 4</vt:lpstr>
      <vt:lpstr>Basic Text Markup 5</vt:lpstr>
      <vt:lpstr>Images</vt:lpstr>
      <vt:lpstr>Images 2</vt:lpstr>
      <vt:lpstr>Linking on the Web</vt:lpstr>
      <vt:lpstr>Hypertext Links</vt:lpstr>
      <vt:lpstr>Targets within Documents</vt:lpstr>
      <vt:lpstr>Image Hyperlinks</vt:lpstr>
      <vt:lpstr>Validation</vt:lpstr>
      <vt:lpstr>Syntactic Differences between HTML &amp; XHTML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Koleva</cp:lastModifiedBy>
  <cp:revision>131</cp:revision>
  <cp:lastPrinted>1999-10-05T09:17:28Z</cp:lastPrinted>
  <dcterms:created xsi:type="dcterms:W3CDTF">1998-09-21T14:00:40Z</dcterms:created>
  <dcterms:modified xsi:type="dcterms:W3CDTF">2013-02-08T10:55:53Z</dcterms:modified>
</cp:coreProperties>
</file>