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72" r:id="rId4"/>
    <p:sldId id="296" r:id="rId5"/>
    <p:sldId id="271" r:id="rId6"/>
    <p:sldId id="297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99" r:id="rId16"/>
    <p:sldId id="283" r:id="rId17"/>
    <p:sldId id="284" r:id="rId18"/>
    <p:sldId id="285" r:id="rId19"/>
    <p:sldId id="286" r:id="rId20"/>
    <p:sldId id="300" r:id="rId21"/>
    <p:sldId id="289" r:id="rId22"/>
    <p:sldId id="288" r:id="rId23"/>
    <p:sldId id="290" r:id="rId24"/>
    <p:sldId id="291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269" r:id="rId33"/>
  </p:sldIdLst>
  <p:sldSz cx="9144000" cy="6858000" type="screen4x3"/>
  <p:notesSz cx="6437313" cy="9432925"/>
  <p:custDataLst>
    <p:tags r:id="rId36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89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48075" y="0"/>
            <a:ext cx="2789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61438"/>
            <a:ext cx="27892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48075" y="8961438"/>
            <a:ext cx="27892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5BA30A3-2FFC-4B39-88F8-95C67569CB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806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19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57600" y="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4388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38200" y="4495800"/>
            <a:ext cx="4724400" cy="426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91600"/>
            <a:ext cx="2819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57600" y="899160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63DF658-D9E8-4620-BD8B-38B5F4E1C8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13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508FB-189A-476B-B076-E290B6AC89C8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31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Oval 1032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" name="Oval 1033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" name="Oval 1034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85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85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5370F8-C639-4FB8-BE9F-A8582D22AA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4E8E5-6F72-4D0C-9A50-67A77EBD50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190500"/>
            <a:ext cx="183197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3325" y="190500"/>
            <a:ext cx="5346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FE3E1-C566-476D-A025-6BBD613FEC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FAB6C-1411-42EF-94AD-141EE6B6A8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23D1-A205-4739-968C-7835A834DA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3325" y="1849438"/>
            <a:ext cx="3589338" cy="4170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063" y="1849438"/>
            <a:ext cx="3589337" cy="4170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536B9-4D17-42ED-87F0-885EAEFCAE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FE589-2B92-42FF-AD82-0C705D8567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47638-3522-41B4-8CAC-01F73A2139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3B57F-57CB-4040-B40F-DAD7B1E44A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4100E-439C-44D0-B8B1-BCA9320DD5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FF213-CA85-4B7D-A304-0A24E4BD8E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3325" y="1849438"/>
            <a:ext cx="7331075" cy="41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898B51E7-1FFB-4B45-BCA7-BACCC46E26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7529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hyperlink" Target="mailto:B.Koleva@nottingham.ac.u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ott.ac.uk/~bnk/WPS/pseudo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ott.ac.uk/~bnk/WPS/fonts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hyperlink" Target="http://www.cs.nott.ac.uk/~bnk/WPS/fonts2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ott.ac.uk/~bnk/WPS/sequence_types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ott.ac.uk/~bnk/WPS/back_color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ott.ac.uk/~bnk/WPS/back_image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ott.ac.uk/~bnk/WPS/float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nott.ac.uk/~bnk/WPS/border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nott.ac.uk/~bnk/WPS/marpads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nott.ac.uk/~bnk/WPS/twocolumn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://webstyleguide.com/wsg3/index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1341438"/>
            <a:ext cx="6769100" cy="187166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z="4000" smtClean="0">
                <a:solidFill>
                  <a:schemeClr val="hlink"/>
                </a:solidFill>
              </a:rPr>
              <a:t>Lecture </a:t>
            </a:r>
            <a:r>
              <a:rPr lang="en-GB" sz="4000" smtClean="0">
                <a:solidFill>
                  <a:schemeClr val="hlink"/>
                </a:solidFill>
              </a:rPr>
              <a:t>8</a:t>
            </a:r>
            <a:r>
              <a:rPr lang="en-GB" sz="4000" smtClean="0">
                <a:solidFill>
                  <a:schemeClr val="hlink"/>
                </a:solidFill>
              </a:rPr>
              <a:t/>
            </a:r>
            <a:br>
              <a:rPr lang="en-GB" sz="4000" smtClean="0">
                <a:solidFill>
                  <a:schemeClr val="hlink"/>
                </a:solidFill>
              </a:rPr>
            </a:br>
            <a:r>
              <a:rPr lang="en-GB" sz="4000" smtClean="0">
                <a:solidFill>
                  <a:schemeClr val="hlink"/>
                </a:solidFill>
              </a:rPr>
              <a:t>Cascading Style Sheets (CSS)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5000"/>
              </a:spcBef>
            </a:pPr>
            <a:r>
              <a:rPr lang="en-GB" dirty="0" err="1" smtClean="0"/>
              <a:t>Boriana</a:t>
            </a:r>
            <a:r>
              <a:rPr lang="en-GB" dirty="0" smtClean="0"/>
              <a:t> </a:t>
            </a:r>
            <a:r>
              <a:rPr lang="en-GB" dirty="0" err="1" smtClean="0"/>
              <a:t>Koleva</a:t>
            </a:r>
            <a:endParaRPr lang="en-GB" dirty="0" smtClean="0"/>
          </a:p>
          <a:p>
            <a:pPr eaLnBrk="1" hangingPunct="1">
              <a:spcBef>
                <a:spcPct val="15000"/>
              </a:spcBef>
            </a:pPr>
            <a:r>
              <a:rPr lang="en-GB" dirty="0" smtClean="0"/>
              <a:t>Room: C56</a:t>
            </a:r>
          </a:p>
          <a:p>
            <a:pPr eaLnBrk="1" hangingPunct="1">
              <a:spcBef>
                <a:spcPct val="15000"/>
              </a:spcBef>
            </a:pPr>
            <a:r>
              <a:rPr lang="en-GB" dirty="0" smtClean="0"/>
              <a:t>Email: </a:t>
            </a:r>
            <a:r>
              <a:rPr lang="en-GB" dirty="0" smtClean="0">
                <a:hlinkClick r:id="rId4"/>
              </a:rPr>
              <a:t>B.Koleva@nottingham.ac.uk</a:t>
            </a:r>
            <a:r>
              <a:rPr lang="en-GB" dirty="0" smtClean="0"/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Simple Selector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smtClean="0"/>
              <a:t>The selector is a tag name or a list of tag names, separated by commas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Examples: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200" smtClean="0">
                <a:latin typeface="Courier New" pitchFamily="49" charset="0"/>
              </a:rPr>
              <a:t>h1 {font_size: 24pt;}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200" smtClean="0">
                <a:latin typeface="Courier New" pitchFamily="49" charset="0"/>
              </a:rPr>
              <a:t>h2, h3 {font_size: 20pt;}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Contextual selectors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Apply style only to elements in specified position in body of document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List element hierarchy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200" smtClean="0">
                <a:latin typeface="Courier New" pitchFamily="49" charset="0"/>
              </a:rPr>
              <a:t>body p b {font_size: 30pt} </a:t>
            </a:r>
            <a:r>
              <a:rPr lang="en-GB" sz="2400" smtClean="0"/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Class Selector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8"/>
            <a:ext cx="7445375" cy="4751387"/>
          </a:xfrm>
        </p:spPr>
        <p:txBody>
          <a:bodyPr/>
          <a:lstStyle/>
          <a:p>
            <a:pPr eaLnBrk="1" hangingPunct="1"/>
            <a:r>
              <a:rPr lang="en-GB" sz="2400" smtClean="0"/>
              <a:t>Used to allow different occurrences of the same tag to have different style specifications</a:t>
            </a:r>
          </a:p>
          <a:p>
            <a:pPr eaLnBrk="1" hangingPunct="1"/>
            <a:r>
              <a:rPr lang="en-GB" sz="2400" smtClean="0"/>
              <a:t>A style class has a name, which is attached to a tag name</a:t>
            </a:r>
          </a:p>
          <a:p>
            <a:pPr lvl="1" eaLnBrk="1" hangingPunct="1">
              <a:buFontTx/>
              <a:buNone/>
            </a:pPr>
            <a:r>
              <a:rPr lang="en-GB" sz="2200" smtClean="0">
                <a:latin typeface="Courier New" pitchFamily="49" charset="0"/>
              </a:rPr>
              <a:t>p.narrow {property/value list}</a:t>
            </a:r>
          </a:p>
          <a:p>
            <a:pPr lvl="1" eaLnBrk="1" hangingPunct="1">
              <a:buFontTx/>
              <a:buNone/>
            </a:pPr>
            <a:r>
              <a:rPr lang="en-GB" sz="2200" smtClean="0">
                <a:latin typeface="Courier New" pitchFamily="49" charset="0"/>
              </a:rPr>
              <a:t>p.wide {property/value list}</a:t>
            </a:r>
          </a:p>
          <a:p>
            <a:pPr eaLnBrk="1" hangingPunct="1"/>
            <a:r>
              <a:rPr lang="en-GB" sz="2400" smtClean="0"/>
              <a:t>The class you want on a particular occurrence of a tag is specified with the </a:t>
            </a:r>
            <a:r>
              <a:rPr lang="en-GB" sz="2400" smtClean="0">
                <a:latin typeface="Courier New" pitchFamily="49" charset="0"/>
              </a:rPr>
              <a:t>class</a:t>
            </a:r>
            <a:r>
              <a:rPr lang="en-GB" sz="2400" smtClean="0"/>
              <a:t> attribute of the tag</a:t>
            </a:r>
          </a:p>
          <a:p>
            <a:pPr lvl="1" eaLnBrk="1" hangingPunct="1">
              <a:buFontTx/>
              <a:buNone/>
            </a:pPr>
            <a:r>
              <a:rPr lang="en-GB" sz="2200" smtClean="0">
                <a:latin typeface="Courier New" pitchFamily="49" charset="0"/>
              </a:rPr>
              <a:t>&lt;p class = "narrow"&gt; ... &lt;/p&gt;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sz="2200" smtClean="0">
                <a:latin typeface="Courier New" pitchFamily="49" charset="0"/>
              </a:rPr>
              <a:t>    ...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sz="2200" smtClean="0">
                <a:latin typeface="Courier New" pitchFamily="49" charset="0"/>
              </a:rPr>
              <a:t>&lt;p class = "wide"&gt; ... &lt;/p&gt;</a:t>
            </a:r>
          </a:p>
          <a:p>
            <a:pPr eaLnBrk="1" hangingPunct="1">
              <a:buFont typeface="Wingdings" pitchFamily="2" charset="2"/>
              <a:buNone/>
            </a:pPr>
            <a:endParaRPr lang="en-GB" sz="2200" smtClean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Generic Selectors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smtClean="0"/>
              <a:t>A generic class can be defined if you want a style to apply to more than one kind of tag</a:t>
            </a:r>
          </a:p>
          <a:p>
            <a:pPr eaLnBrk="1" hangingPunct="1"/>
            <a:r>
              <a:rPr lang="en-GB" sz="2600" smtClean="0"/>
              <a:t>A generic class must be named, and the name must begin with a period</a:t>
            </a:r>
          </a:p>
          <a:p>
            <a:pPr lvl="1" eaLnBrk="1" hangingPunct="1">
              <a:buFontTx/>
              <a:buNone/>
            </a:pPr>
            <a:r>
              <a:rPr lang="en-GB" sz="2400" smtClean="0">
                <a:latin typeface="Courier New" pitchFamily="49" charset="0"/>
              </a:rPr>
              <a:t>.really-big { … }</a:t>
            </a:r>
          </a:p>
          <a:p>
            <a:pPr eaLnBrk="1" hangingPunct="1"/>
            <a:r>
              <a:rPr lang="en-GB" sz="2600" smtClean="0"/>
              <a:t>Use in body of doc like normal style class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>
                <a:latin typeface="Courier New" pitchFamily="49" charset="0"/>
              </a:rPr>
              <a:t>	&lt;h1 class = "really-big"&gt; … &lt;/h1&gt;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sz="2400" smtClean="0">
                <a:latin typeface="Courier New" pitchFamily="49" charset="0"/>
              </a:rPr>
              <a:t>   ...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sz="2400" smtClean="0">
                <a:latin typeface="Courier New" pitchFamily="49" charset="0"/>
              </a:rPr>
              <a:t>  &lt;p class = "really-big"&gt; … &lt;/p&gt;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latin typeface="Courier New" pitchFamily="49" charset="0"/>
              </a:rPr>
              <a:t>id</a:t>
            </a:r>
            <a:r>
              <a:rPr lang="en-GB" smtClean="0"/>
              <a:t> Selectors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smtClean="0"/>
              <a:t>An id selector allow the application of a style to one specific element</a:t>
            </a:r>
          </a:p>
          <a:p>
            <a:pPr eaLnBrk="1" hangingPunct="1"/>
            <a:r>
              <a:rPr lang="en-GB" sz="2600" smtClean="0"/>
              <a:t>General form:</a:t>
            </a:r>
          </a:p>
          <a:p>
            <a:pPr lvl="1" eaLnBrk="1" hangingPunct="1">
              <a:buFontTx/>
              <a:buNone/>
            </a:pPr>
            <a:r>
              <a:rPr lang="en-GB" sz="2400" smtClean="0">
                <a:latin typeface="Courier New" pitchFamily="49" charset="0"/>
              </a:rPr>
              <a:t> #specific-id {property-value list}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600" smtClean="0"/>
              <a:t>e.g. </a:t>
            </a:r>
            <a:r>
              <a:rPr lang="en-GB" sz="2600" smtClean="0">
                <a:latin typeface="Courier New" pitchFamily="49" charset="0"/>
              </a:rPr>
              <a:t>#section3 {font-size: 20}</a:t>
            </a:r>
          </a:p>
          <a:p>
            <a:pPr eaLnBrk="1" hangingPunct="1">
              <a:spcBef>
                <a:spcPct val="30000"/>
              </a:spcBef>
            </a:pPr>
            <a:r>
              <a:rPr lang="en-GB" sz="2600" smtClean="0"/>
              <a:t>In XHMTL doc: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smtClean="0">
                <a:latin typeface="Courier New" pitchFamily="49" charset="0"/>
              </a:rPr>
              <a:t> &lt;h2 id = “section3”&gt;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smtClean="0">
                <a:latin typeface="Courier New" pitchFamily="49" charset="0"/>
              </a:rPr>
              <a:t>	 3. Properties for sale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smtClean="0">
                <a:latin typeface="Courier New" pitchFamily="49" charset="0"/>
              </a:rPr>
              <a:t> &lt;/h2&gt; </a:t>
            </a:r>
            <a:endParaRPr lang="en-GB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Pseudo Classes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smtClean="0"/>
              <a:t>Pseudo classes are styles that apply when something happens, rather than because the target element simply exists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Names begin with colons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hover class applies when the mouse cursor is over the element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focus class applies when an element has focus</a:t>
            </a:r>
          </a:p>
          <a:p>
            <a:pPr eaLnBrk="1" hangingPunct="1">
              <a:lnSpc>
                <a:spcPct val="90000"/>
              </a:lnSpc>
            </a:pPr>
            <a:endParaRPr lang="en-GB" sz="2600" smtClean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038350" y="5172075"/>
            <a:ext cx="56673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tx2"/>
                </a:solidFill>
                <a:hlinkClick r:id="rId3"/>
              </a:rPr>
              <a:t>http://www.cs.nott.ac.uk/~bnk/WPS/pseudo.html</a:t>
            </a:r>
            <a:endParaRPr lang="en-GB" sz="200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Properties </a:t>
            </a:r>
          </a:p>
        </p:txBody>
      </p:sp>
      <p:sp>
        <p:nvSpPr>
          <p:cNvPr id="18435" name="Content Placeholder 3"/>
          <p:cNvSpPr>
            <a:spLocks noGrp="1"/>
          </p:cNvSpPr>
          <p:nvPr>
            <p:ph sz="half" idx="1"/>
          </p:nvPr>
        </p:nvSpPr>
        <p:spPr>
          <a:xfrm>
            <a:off x="1155700" y="2909888"/>
            <a:ext cx="3606800" cy="3160712"/>
          </a:xfrm>
        </p:spPr>
        <p:txBody>
          <a:bodyPr/>
          <a:lstStyle/>
          <a:p>
            <a:r>
              <a:rPr lang="en-GB" sz="2600" dirty="0" smtClean="0"/>
              <a:t>Background</a:t>
            </a:r>
          </a:p>
          <a:p>
            <a:r>
              <a:rPr lang="en-GB" sz="2600" dirty="0" smtClean="0"/>
              <a:t>Border and outline</a:t>
            </a:r>
          </a:p>
          <a:p>
            <a:r>
              <a:rPr lang="en-GB" sz="2600" dirty="0" smtClean="0"/>
              <a:t>Dimension</a:t>
            </a:r>
          </a:p>
          <a:p>
            <a:r>
              <a:rPr lang="en-GB" sz="2600" dirty="0" smtClean="0"/>
              <a:t>Font</a:t>
            </a:r>
          </a:p>
          <a:p>
            <a:r>
              <a:rPr lang="en-GB" sz="2600" dirty="0" smtClean="0"/>
              <a:t>Generated content</a:t>
            </a:r>
          </a:p>
          <a:p>
            <a:r>
              <a:rPr lang="en-GB" sz="2600" dirty="0" smtClean="0"/>
              <a:t>List</a:t>
            </a:r>
          </a:p>
          <a:p>
            <a:endParaRPr lang="en-GB" dirty="0" smtClean="0"/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1200150" y="1847850"/>
            <a:ext cx="761047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 dirty="0">
                <a:solidFill>
                  <a:schemeClr val="tx2"/>
                </a:solidFill>
              </a:rPr>
              <a:t>There are different properties in 12 </a:t>
            </a:r>
            <a:r>
              <a:rPr lang="en-GB" sz="2800" dirty="0" smtClean="0">
                <a:solidFill>
                  <a:schemeClr val="tx2"/>
                </a:solidFill>
              </a:rPr>
              <a:t>categories (CSS 2.1) and 28 (CSS3):</a:t>
            </a:r>
            <a:endParaRPr lang="en-GB" sz="2800" dirty="0">
              <a:solidFill>
                <a:schemeClr val="tx2"/>
              </a:solidFill>
            </a:endParaRPr>
          </a:p>
          <a:p>
            <a:endParaRPr lang="en-GB" dirty="0"/>
          </a:p>
        </p:txBody>
      </p:sp>
      <p:sp>
        <p:nvSpPr>
          <p:cNvPr id="18437" name="Content Placeholder 3"/>
          <p:cNvSpPr>
            <a:spLocks noGrp="1"/>
          </p:cNvSpPr>
          <p:nvPr>
            <p:ph sz="half" idx="1"/>
          </p:nvPr>
        </p:nvSpPr>
        <p:spPr>
          <a:xfrm>
            <a:off x="4841875" y="2897188"/>
            <a:ext cx="3606800" cy="3160712"/>
          </a:xfrm>
        </p:spPr>
        <p:txBody>
          <a:bodyPr/>
          <a:lstStyle/>
          <a:p>
            <a:r>
              <a:rPr lang="en-GB" sz="2600" dirty="0" smtClean="0"/>
              <a:t>Margin</a:t>
            </a:r>
          </a:p>
          <a:p>
            <a:r>
              <a:rPr lang="en-GB" sz="2600" dirty="0" smtClean="0"/>
              <a:t>Padding</a:t>
            </a:r>
          </a:p>
          <a:p>
            <a:r>
              <a:rPr lang="en-GB" sz="2600" dirty="0" smtClean="0"/>
              <a:t>Positioning</a:t>
            </a:r>
          </a:p>
          <a:p>
            <a:r>
              <a:rPr lang="en-GB" sz="2600" dirty="0" smtClean="0"/>
              <a:t>Print</a:t>
            </a:r>
          </a:p>
          <a:p>
            <a:r>
              <a:rPr lang="en-GB" sz="2600" dirty="0" smtClean="0"/>
              <a:t>Table</a:t>
            </a:r>
          </a:p>
          <a:p>
            <a:r>
              <a:rPr lang="en-GB" sz="2600" dirty="0" smtClean="0"/>
              <a:t>Text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Property Value Forms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8"/>
            <a:ext cx="7502525" cy="46180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600" b="1" dirty="0" smtClean="0">
                <a:solidFill>
                  <a:schemeClr val="tx1"/>
                </a:solidFill>
              </a:rPr>
              <a:t>Keywords</a:t>
            </a:r>
            <a:r>
              <a:rPr lang="en-GB" sz="2600" dirty="0" smtClean="0"/>
              <a:t> - </a:t>
            </a:r>
            <a:r>
              <a:rPr lang="en-GB" sz="2600" dirty="0" smtClean="0">
                <a:latin typeface="Courier New" pitchFamily="49" charset="0"/>
              </a:rPr>
              <a:t>left</a:t>
            </a:r>
            <a:r>
              <a:rPr lang="en-GB" sz="2600" dirty="0" smtClean="0"/>
              <a:t>, </a:t>
            </a:r>
            <a:r>
              <a:rPr lang="en-GB" sz="2600" dirty="0" smtClean="0">
                <a:latin typeface="Courier New" pitchFamily="49" charset="0"/>
              </a:rPr>
              <a:t>small</a:t>
            </a:r>
            <a:r>
              <a:rPr lang="en-GB" sz="2600" dirty="0" smtClean="0"/>
              <a:t>, …</a:t>
            </a:r>
          </a:p>
          <a:p>
            <a:pPr eaLnBrk="1" hangingPunct="1">
              <a:lnSpc>
                <a:spcPct val="80000"/>
              </a:lnSpc>
            </a:pPr>
            <a:r>
              <a:rPr lang="en-GB" sz="2600" b="1" dirty="0" smtClean="0">
                <a:solidFill>
                  <a:schemeClr val="tx1"/>
                </a:solidFill>
              </a:rPr>
              <a:t>Length</a:t>
            </a:r>
            <a:r>
              <a:rPr lang="en-GB" sz="2600" dirty="0" smtClean="0"/>
              <a:t> - numbers, maybe with decimal points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Units: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2000" dirty="0" err="1" smtClean="0"/>
              <a:t>px</a:t>
            </a:r>
            <a:r>
              <a:rPr lang="en-GB" sz="2000" dirty="0" smtClean="0"/>
              <a:t> – pixels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2000" dirty="0" smtClean="0"/>
              <a:t>in – inches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2000" dirty="0" smtClean="0"/>
              <a:t>cm – </a:t>
            </a:r>
            <a:r>
              <a:rPr lang="en-GB" sz="2000" dirty="0" err="1" smtClean="0"/>
              <a:t>centimeters</a:t>
            </a:r>
            <a:endParaRPr lang="en-GB" sz="2000" dirty="0" smtClean="0"/>
          </a:p>
          <a:p>
            <a:pPr lvl="2" eaLnBrk="1" hangingPunct="1">
              <a:lnSpc>
                <a:spcPct val="80000"/>
              </a:lnSpc>
            </a:pPr>
            <a:r>
              <a:rPr lang="en-GB" sz="2000" dirty="0" smtClean="0"/>
              <a:t>mm – </a:t>
            </a:r>
            <a:r>
              <a:rPr lang="en-GB" sz="2000" dirty="0" err="1" smtClean="0"/>
              <a:t>millimeters</a:t>
            </a:r>
            <a:endParaRPr lang="en-GB" sz="2000" dirty="0" smtClean="0"/>
          </a:p>
          <a:p>
            <a:pPr lvl="2" eaLnBrk="1" hangingPunct="1">
              <a:lnSpc>
                <a:spcPct val="80000"/>
              </a:lnSpc>
            </a:pPr>
            <a:r>
              <a:rPr lang="en-GB" sz="2000" dirty="0" smtClean="0"/>
              <a:t>pt – points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2000" dirty="0" smtClean="0"/>
              <a:t>pc </a:t>
            </a:r>
            <a:r>
              <a:rPr lang="en-GB" sz="2000" smtClean="0"/>
              <a:t>– picas </a:t>
            </a:r>
            <a:r>
              <a:rPr lang="en-GB" sz="2000" dirty="0" smtClean="0"/>
              <a:t>(12 points)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2000" dirty="0" err="1" smtClean="0"/>
              <a:t>em</a:t>
            </a:r>
            <a:r>
              <a:rPr lang="en-GB" sz="2000" dirty="0" smtClean="0"/>
              <a:t> – height of the letter ‘m’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2000" dirty="0" smtClean="0"/>
              <a:t>ex – height of the letter ‘x’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No space is allowed between the number and the unit specification, e.g.  1.5 in  is illegal!</a:t>
            </a:r>
          </a:p>
          <a:p>
            <a:pPr eaLnBrk="1" hangingPunct="1">
              <a:lnSpc>
                <a:spcPct val="80000"/>
              </a:lnSpc>
            </a:pPr>
            <a:endParaRPr lang="en-GB" sz="2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Property Value Forms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600" b="1" smtClean="0">
                <a:solidFill>
                  <a:schemeClr val="tx1"/>
                </a:solidFill>
              </a:rPr>
              <a:t>Percentage</a:t>
            </a:r>
            <a:r>
              <a:rPr lang="en-GB" sz="2600" smtClean="0"/>
              <a:t> - just a number followed immediately by a percent sign</a:t>
            </a:r>
          </a:p>
          <a:p>
            <a:pPr eaLnBrk="1" hangingPunct="1">
              <a:lnSpc>
                <a:spcPct val="80000"/>
              </a:lnSpc>
            </a:pPr>
            <a:r>
              <a:rPr lang="en-GB" sz="2600" b="1" smtClean="0">
                <a:solidFill>
                  <a:schemeClr val="tx1"/>
                </a:solidFill>
              </a:rPr>
              <a:t>URL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smtClean="0"/>
              <a:t>url(protocol://server/pathname)</a:t>
            </a:r>
          </a:p>
          <a:p>
            <a:pPr eaLnBrk="1" hangingPunct="1">
              <a:lnSpc>
                <a:spcPct val="80000"/>
              </a:lnSpc>
            </a:pPr>
            <a:r>
              <a:rPr lang="en-GB" sz="2600" b="1" smtClean="0">
                <a:solidFill>
                  <a:schemeClr val="tx1"/>
                </a:solidFill>
              </a:rPr>
              <a:t>Colors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smtClean="0"/>
              <a:t>Color name, e.g. white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smtClean="0"/>
              <a:t>Hex form: #XXXXXX, e.g. #FFFFFF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smtClean="0"/>
              <a:t>rgb(n1, n2, n3), e.g. rgb(255, 255, 255)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2000" smtClean="0"/>
              <a:t>Numbers can be decimal (0-255) or percentages</a:t>
            </a:r>
          </a:p>
          <a:p>
            <a:pPr eaLnBrk="1" hangingPunct="1">
              <a:lnSpc>
                <a:spcPct val="80000"/>
              </a:lnSpc>
            </a:pPr>
            <a:r>
              <a:rPr lang="en-GB" sz="2600" smtClean="0"/>
              <a:t>Property values are inherited by all nested tags, unless overridden</a:t>
            </a:r>
          </a:p>
          <a:p>
            <a:pPr eaLnBrk="1" hangingPunct="1">
              <a:lnSpc>
                <a:spcPct val="80000"/>
              </a:lnSpc>
            </a:pPr>
            <a:endParaRPr lang="en-GB" sz="2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Font Properties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782763"/>
            <a:ext cx="7331075" cy="41703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200" b="1" smtClean="0">
                <a:solidFill>
                  <a:schemeClr val="tx1"/>
                </a:solidFill>
                <a:latin typeface="Courier New" pitchFamily="49" charset="0"/>
              </a:rPr>
              <a:t>font-family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/>
              <a:t>Value is a list of font names - browser uses the first in the list it has</a:t>
            </a:r>
          </a:p>
          <a:p>
            <a:pPr eaLnBrk="1" hangingPunct="1">
              <a:lnSpc>
                <a:spcPct val="80000"/>
              </a:lnSpc>
            </a:pPr>
            <a:r>
              <a:rPr lang="en-GB" sz="2100" b="1" smtClean="0">
                <a:solidFill>
                  <a:schemeClr val="tx1"/>
                </a:solidFill>
                <a:latin typeface="Courier New" pitchFamily="49" charset="0"/>
              </a:rPr>
              <a:t>font-size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900" smtClean="0"/>
              <a:t>Possible values: a length number or a name,  such as smaller, xx-large, etc.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b="1" smtClean="0">
                <a:solidFill>
                  <a:schemeClr val="tx1"/>
                </a:solidFill>
                <a:latin typeface="Courier New" pitchFamily="49" charset="0"/>
              </a:rPr>
              <a:t>font-style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900" smtClean="0"/>
              <a:t>italic, oblique (useless), normal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b="1" smtClean="0">
                <a:solidFill>
                  <a:schemeClr val="tx1"/>
                </a:solidFill>
                <a:latin typeface="Courier New" pitchFamily="49" charset="0"/>
              </a:rPr>
              <a:t>font-weight</a:t>
            </a:r>
            <a:r>
              <a:rPr lang="en-GB" sz="2000" smtClean="0"/>
              <a:t> - degrees of boldness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900" smtClean="0"/>
              <a:t>bolder, lighter, bold, normal</a:t>
            </a:r>
          </a:p>
          <a:p>
            <a:pPr eaLnBrk="1" hangingPunct="1">
              <a:lnSpc>
                <a:spcPct val="80000"/>
              </a:lnSpc>
            </a:pPr>
            <a:r>
              <a:rPr lang="en-GB" sz="2100" b="1" smtClean="0">
                <a:solidFill>
                  <a:schemeClr val="tx1"/>
                </a:solidFill>
                <a:latin typeface="Courier New" pitchFamily="49" charset="0"/>
              </a:rPr>
              <a:t>font</a:t>
            </a:r>
            <a:r>
              <a:rPr lang="en-GB" sz="2100" smtClean="0">
                <a:latin typeface="Courier New" pitchFamily="49" charset="0"/>
              </a:rPr>
              <a:t> </a:t>
            </a:r>
            <a:r>
              <a:rPr lang="en-GB" sz="2100" smtClean="0"/>
              <a:t>- for specifying a list of font properties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900" smtClean="0"/>
              <a:t>font: bolder 14pt Arial Helvetica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900" smtClean="0"/>
              <a:t>Order must be: style, weight, size, font name(s)</a:t>
            </a:r>
          </a:p>
          <a:p>
            <a:pPr eaLnBrk="1" hangingPunct="1">
              <a:lnSpc>
                <a:spcPct val="80000"/>
              </a:lnSpc>
            </a:pPr>
            <a:endParaRPr lang="en-GB" sz="2100" smtClean="0"/>
          </a:p>
          <a:p>
            <a:pPr eaLnBrk="1" hangingPunct="1">
              <a:lnSpc>
                <a:spcPct val="80000"/>
              </a:lnSpc>
            </a:pPr>
            <a:endParaRPr lang="en-GB" sz="2100" smtClean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95450" y="5667375"/>
            <a:ext cx="5667375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GB" sz="2000">
                <a:solidFill>
                  <a:schemeClr val="tx2"/>
                </a:solidFill>
                <a:hlinkClick r:id="rId3"/>
              </a:rPr>
              <a:t>http://www.cs.nott.ac.uk/~bnk/WPS/fonts.html</a:t>
            </a:r>
            <a:endParaRPr lang="en-GB" sz="200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r>
              <a:rPr lang="en-GB" sz="2000">
                <a:solidFill>
                  <a:schemeClr val="tx2"/>
                </a:solidFill>
                <a:hlinkClick r:id="rId4"/>
              </a:rPr>
              <a:t>http://www.cs.nott.ac.uk/~bnk/WPS/fonts2.html</a:t>
            </a:r>
            <a:endParaRPr lang="en-GB" sz="200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List Properties </a:t>
            </a:r>
            <a:br>
              <a:rPr lang="en-GB" smtClean="0"/>
            </a:br>
            <a:r>
              <a:rPr lang="en-GB" sz="3800" b="1" smtClean="0">
                <a:solidFill>
                  <a:schemeClr val="tx1"/>
                </a:solidFill>
                <a:latin typeface="Courier New" pitchFamily="49" charset="0"/>
              </a:rPr>
              <a:t>list-style-type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763713"/>
            <a:ext cx="8388350" cy="4256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On unordered lists </a:t>
            </a:r>
            <a:r>
              <a:rPr lang="en-GB" sz="2400" smtClean="0">
                <a:latin typeface="Courier New" pitchFamily="49" charset="0"/>
              </a:rPr>
              <a:t>list-style-type</a:t>
            </a:r>
            <a:r>
              <a:rPr lang="en-GB" sz="2400" smtClean="0"/>
              <a:t> can be used to specify the shape of the bullets</a:t>
            </a:r>
            <a:r>
              <a:rPr lang="en-GB" sz="22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disc (default), square, or circle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smtClean="0"/>
              <a:t>Set it on either the </a:t>
            </a:r>
            <a:r>
              <a:rPr lang="en-GB" sz="2200" smtClean="0">
                <a:latin typeface="Courier New" pitchFamily="49" charset="0"/>
              </a:rPr>
              <a:t>&lt;ul&gt;</a:t>
            </a:r>
            <a:r>
              <a:rPr lang="en-GB" sz="2200" smtClean="0"/>
              <a:t> or </a:t>
            </a:r>
            <a:r>
              <a:rPr lang="en-GB" sz="2200" smtClean="0">
                <a:latin typeface="Courier New" pitchFamily="49" charset="0"/>
              </a:rPr>
              <a:t>&lt;li&gt;</a:t>
            </a:r>
            <a:r>
              <a:rPr lang="en-GB" sz="2200" smtClean="0"/>
              <a:t> tag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smtClean="0"/>
              <a:t> </a:t>
            </a:r>
            <a:r>
              <a:rPr lang="en-GB" sz="1900" smtClean="0">
                <a:latin typeface="Courier New" pitchFamily="49" charset="0"/>
              </a:rPr>
              <a:t>&lt;h3&gt; Fruit &lt;/h3&gt;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900" smtClean="0">
                <a:latin typeface="Courier New" pitchFamily="49" charset="0"/>
              </a:rPr>
              <a:t> &lt;ul&gt;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900" smtClean="0">
                <a:latin typeface="Courier New" pitchFamily="49" charset="0"/>
              </a:rPr>
              <a:t>     &lt;li style = "list-style-type: disc"&gt; Apple &lt;/li&gt;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900" smtClean="0">
                <a:latin typeface="Courier New" pitchFamily="49" charset="0"/>
              </a:rPr>
              <a:t>     &lt;li style = "list-style-type: square"&gt; Orange &lt;/li&gt;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900" smtClean="0">
                <a:latin typeface="Courier New" pitchFamily="49" charset="0"/>
              </a:rPr>
              <a:t>     &lt;li style = "list-style-type: circle"&gt; Pear &lt;/li&gt;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900" smtClean="0">
                <a:latin typeface="Courier New" pitchFamily="49" charset="0"/>
              </a:rPr>
              <a:t> &lt;/ul&gt;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On ordered lists </a:t>
            </a:r>
            <a:r>
              <a:rPr lang="en-GB" sz="2400" smtClean="0">
                <a:latin typeface="Courier New" pitchFamily="49" charset="0"/>
              </a:rPr>
              <a:t>list-style-type</a:t>
            </a:r>
            <a:r>
              <a:rPr lang="en-GB" sz="2400" smtClean="0"/>
              <a:t> can be used to change the sequence values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333500" y="5962650"/>
            <a:ext cx="6686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tx2"/>
                </a:solidFill>
                <a:hlinkClick r:id="rId3"/>
              </a:rPr>
              <a:t>http://www.cs.nott.ac.uk/~bnk/WPS/sequence_types.html</a:t>
            </a:r>
            <a:endParaRPr lang="en-GB" sz="200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8"/>
            <a:ext cx="7531100" cy="4160837"/>
          </a:xfrm>
        </p:spPr>
        <p:txBody>
          <a:bodyPr/>
          <a:lstStyle/>
          <a:p>
            <a:pPr eaLnBrk="1" hangingPunct="1"/>
            <a:r>
              <a:rPr lang="en-GB" dirty="0" smtClean="0"/>
              <a:t>Motivation</a:t>
            </a:r>
          </a:p>
          <a:p>
            <a:pPr eaLnBrk="1" hangingPunct="1"/>
            <a:r>
              <a:rPr lang="en-GB" dirty="0" smtClean="0"/>
              <a:t>Levels of style sheets</a:t>
            </a:r>
          </a:p>
          <a:p>
            <a:pPr eaLnBrk="1" hangingPunct="1"/>
            <a:r>
              <a:rPr lang="en-GB" dirty="0" smtClean="0"/>
              <a:t>Style specification formats</a:t>
            </a:r>
          </a:p>
          <a:p>
            <a:pPr eaLnBrk="1" hangingPunct="1"/>
            <a:r>
              <a:rPr lang="en-GB" dirty="0" smtClean="0"/>
              <a:t>Selector forms</a:t>
            </a:r>
          </a:p>
          <a:p>
            <a:pPr eaLnBrk="1" hangingPunct="1"/>
            <a:r>
              <a:rPr lang="en-GB" dirty="0" smtClean="0"/>
              <a:t>Property value forms </a:t>
            </a:r>
          </a:p>
          <a:p>
            <a:pPr eaLnBrk="1" hangingPunct="1"/>
            <a:r>
              <a:rPr lang="en-GB" dirty="0" smtClean="0"/>
              <a:t>Examples of properties – font, list, colour, background images, text </a:t>
            </a:r>
            <a:r>
              <a:rPr lang="en-GB" dirty="0" smtClean="0"/>
              <a:t>alignment</a:t>
            </a:r>
          </a:p>
          <a:p>
            <a:pPr eaLnBrk="1" hangingPunct="1"/>
            <a:r>
              <a:rPr lang="en-GB" dirty="0" smtClean="0"/>
              <a:t>Box model</a:t>
            </a:r>
            <a:endParaRPr lang="en-GB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Text and Background Colour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smtClean="0"/>
              <a:t>The </a:t>
            </a:r>
            <a:r>
              <a:rPr lang="en-GB" sz="2600" b="1" smtClean="0">
                <a:solidFill>
                  <a:schemeClr val="tx1"/>
                </a:solidFill>
                <a:latin typeface="Courier New" pitchFamily="49" charset="0"/>
              </a:rPr>
              <a:t>color</a:t>
            </a:r>
            <a:r>
              <a:rPr lang="en-GB" sz="2600" smtClean="0"/>
              <a:t> property specifies colour of text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sz="2200" smtClean="0">
                <a:latin typeface="Courier New" pitchFamily="49" charset="0"/>
              </a:rPr>
              <a:t>&lt;style type = “text/css”&gt;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sz="2200" smtClean="0">
                <a:latin typeface="Courier New" pitchFamily="49" charset="0"/>
              </a:rPr>
              <a:t>    th.red {color: red}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sz="2200" smtClean="0">
                <a:latin typeface="Courier New" pitchFamily="49" charset="0"/>
              </a:rPr>
              <a:t>    th.orange {color: orange}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sz="2200" smtClean="0">
                <a:latin typeface="Courier New" pitchFamily="49" charset="0"/>
              </a:rPr>
              <a:t>&lt;/style&gt;</a:t>
            </a:r>
          </a:p>
          <a:p>
            <a:pPr eaLnBrk="1" hangingPunct="1">
              <a:spcBef>
                <a:spcPct val="40000"/>
              </a:spcBef>
            </a:pPr>
            <a:r>
              <a:rPr lang="en-GB" sz="2600" smtClean="0"/>
              <a:t>The </a:t>
            </a:r>
            <a:r>
              <a:rPr lang="en-GB" sz="2600" b="1" smtClean="0">
                <a:solidFill>
                  <a:schemeClr val="tx1"/>
                </a:solidFill>
                <a:latin typeface="Courier New" pitchFamily="49" charset="0"/>
              </a:rPr>
              <a:t>background-color</a:t>
            </a:r>
            <a:r>
              <a:rPr lang="en-GB" sz="2600" smtClean="0"/>
              <a:t> property specifies the background colour of elements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GB" sz="2400" smtClean="0">
              <a:latin typeface="Courier New" pitchFamily="49" charset="0"/>
            </a:endParaRPr>
          </a:p>
          <a:p>
            <a:pPr eaLnBrk="1" hangingPunct="1"/>
            <a:endParaRPr lang="en-GB" sz="2600" smtClean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43050" y="5057775"/>
            <a:ext cx="63150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tx2"/>
                </a:solidFill>
                <a:hlinkClick r:id="rId3"/>
              </a:rPr>
              <a:t>http://www.cs.nott.ac.uk/~bnk/WPS/back_color.html</a:t>
            </a:r>
            <a:endParaRPr lang="en-GB" sz="200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Background Images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smtClean="0"/>
              <a:t>The </a:t>
            </a:r>
            <a:r>
              <a:rPr lang="en-GB" sz="2600" b="1" smtClean="0">
                <a:solidFill>
                  <a:schemeClr val="tx1"/>
                </a:solidFill>
                <a:latin typeface="Courier New" pitchFamily="49" charset="0"/>
              </a:rPr>
              <a:t>background-image</a:t>
            </a:r>
            <a:r>
              <a:rPr lang="en-GB" sz="2600" smtClean="0"/>
              <a:t> property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>
                <a:hlinkClick r:id="rId3"/>
              </a:rPr>
              <a:t>http://www.cs.nott.ac.uk/~bnk/WPS/back_image.html</a:t>
            </a:r>
            <a:endParaRPr lang="en-GB" sz="2400" smtClean="0"/>
          </a:p>
          <a:p>
            <a:pPr eaLnBrk="1" hangingPunct="1"/>
            <a:r>
              <a:rPr lang="en-GB" sz="2600" b="1" smtClean="0">
                <a:solidFill>
                  <a:schemeClr val="tx1"/>
                </a:solidFill>
                <a:latin typeface="Courier New" pitchFamily="49" charset="0"/>
              </a:rPr>
              <a:t>background-repeat</a:t>
            </a:r>
            <a:r>
              <a:rPr lang="en-GB" sz="2600" smtClean="0">
                <a:latin typeface="Courier New" pitchFamily="49" charset="0"/>
              </a:rPr>
              <a:t> </a:t>
            </a:r>
            <a:r>
              <a:rPr lang="en-GB" sz="2600" smtClean="0"/>
              <a:t>property </a:t>
            </a:r>
          </a:p>
          <a:p>
            <a:pPr lvl="1" eaLnBrk="1" hangingPunct="1"/>
            <a:r>
              <a:rPr lang="en-GB" sz="2400" smtClean="0"/>
              <a:t>Possible values: </a:t>
            </a:r>
            <a:r>
              <a:rPr lang="en-GB" sz="2400" smtClean="0">
                <a:latin typeface="Courier New" pitchFamily="49" charset="0"/>
              </a:rPr>
              <a:t>repeat</a:t>
            </a:r>
            <a:r>
              <a:rPr lang="en-GB" sz="2400" smtClean="0"/>
              <a:t> (default), </a:t>
            </a:r>
            <a:r>
              <a:rPr lang="en-GB" sz="2400" smtClean="0">
                <a:latin typeface="Courier New" pitchFamily="49" charset="0"/>
              </a:rPr>
              <a:t>no-repeat</a:t>
            </a:r>
            <a:r>
              <a:rPr lang="en-GB" sz="2400" smtClean="0"/>
              <a:t>, </a:t>
            </a:r>
            <a:r>
              <a:rPr lang="en-GB" sz="2400" smtClean="0">
                <a:latin typeface="Courier New" pitchFamily="49" charset="0"/>
              </a:rPr>
              <a:t>repeat-x</a:t>
            </a:r>
            <a:r>
              <a:rPr lang="en-GB" sz="2400" smtClean="0"/>
              <a:t>, or </a:t>
            </a:r>
            <a:r>
              <a:rPr lang="en-GB" sz="2400" smtClean="0">
                <a:latin typeface="Courier New" pitchFamily="49" charset="0"/>
              </a:rPr>
              <a:t>repeat-y</a:t>
            </a:r>
          </a:p>
          <a:p>
            <a:pPr eaLnBrk="1" hangingPunct="1"/>
            <a:r>
              <a:rPr lang="en-GB" sz="2600" b="1" smtClean="0">
                <a:solidFill>
                  <a:schemeClr val="tx1"/>
                </a:solidFill>
                <a:latin typeface="Courier New" pitchFamily="49" charset="0"/>
              </a:rPr>
              <a:t>background-position</a:t>
            </a:r>
            <a:r>
              <a:rPr lang="en-GB" sz="2600" smtClean="0"/>
              <a:t> property</a:t>
            </a:r>
          </a:p>
          <a:p>
            <a:pPr lvl="1" eaLnBrk="1" hangingPunct="1"/>
            <a:r>
              <a:rPr lang="en-GB" sz="2400" smtClean="0"/>
              <a:t>Possible values: </a:t>
            </a:r>
            <a:r>
              <a:rPr lang="en-GB" sz="2400" smtClean="0">
                <a:latin typeface="Courier New" pitchFamily="49" charset="0"/>
              </a:rPr>
              <a:t>top</a:t>
            </a:r>
            <a:r>
              <a:rPr lang="en-GB" sz="2400" smtClean="0"/>
              <a:t>, </a:t>
            </a:r>
            <a:r>
              <a:rPr lang="en-GB" sz="2400" smtClean="0">
                <a:latin typeface="Courier New" pitchFamily="49" charset="0"/>
              </a:rPr>
              <a:t>center</a:t>
            </a:r>
            <a:r>
              <a:rPr lang="en-GB" sz="2400" smtClean="0"/>
              <a:t>, </a:t>
            </a:r>
            <a:r>
              <a:rPr lang="en-GB" sz="2400" smtClean="0">
                <a:latin typeface="Courier New" pitchFamily="49" charset="0"/>
              </a:rPr>
              <a:t>bottom</a:t>
            </a:r>
            <a:r>
              <a:rPr lang="en-GB" sz="2400" smtClean="0"/>
              <a:t>, </a:t>
            </a:r>
            <a:r>
              <a:rPr lang="en-GB" sz="2400" smtClean="0">
                <a:latin typeface="Courier New" pitchFamily="49" charset="0"/>
              </a:rPr>
              <a:t>left</a:t>
            </a:r>
            <a:r>
              <a:rPr lang="en-GB" sz="2400" smtClean="0"/>
              <a:t>, or </a:t>
            </a:r>
            <a:r>
              <a:rPr lang="en-GB" sz="2400" smtClean="0">
                <a:latin typeface="Courier New" pitchFamily="49" charset="0"/>
              </a:rPr>
              <a:t>right</a:t>
            </a:r>
            <a:endParaRPr lang="en-GB" smtClean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Text Alignment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smtClean="0"/>
              <a:t>The </a:t>
            </a:r>
            <a:r>
              <a:rPr lang="en-GB" sz="2600" b="1" smtClean="0">
                <a:solidFill>
                  <a:schemeClr val="tx1"/>
                </a:solidFill>
                <a:latin typeface="Courier New" pitchFamily="49" charset="0"/>
              </a:rPr>
              <a:t>text-indent</a:t>
            </a:r>
            <a:r>
              <a:rPr lang="en-GB" sz="2600" smtClean="0"/>
              <a:t> property allows indentation </a:t>
            </a:r>
          </a:p>
          <a:p>
            <a:pPr lvl="1" eaLnBrk="1" hangingPunct="1"/>
            <a:r>
              <a:rPr lang="en-GB" sz="2400" smtClean="0"/>
              <a:t>Takes either a length or a % value</a:t>
            </a:r>
          </a:p>
          <a:p>
            <a:pPr eaLnBrk="1" hangingPunct="1"/>
            <a:r>
              <a:rPr lang="en-GB" sz="2600" smtClean="0"/>
              <a:t>The </a:t>
            </a:r>
            <a:r>
              <a:rPr lang="en-GB" sz="2600" b="1" smtClean="0">
                <a:solidFill>
                  <a:schemeClr val="tx1"/>
                </a:solidFill>
                <a:latin typeface="Courier New" pitchFamily="49" charset="0"/>
              </a:rPr>
              <a:t>text-align</a:t>
            </a:r>
            <a:r>
              <a:rPr lang="en-GB" sz="2600" smtClean="0"/>
              <a:t> property has the possible values, </a:t>
            </a:r>
            <a:r>
              <a:rPr lang="en-GB" sz="2600" smtClean="0">
                <a:latin typeface="Courier New" pitchFamily="49" charset="0"/>
              </a:rPr>
              <a:t>left</a:t>
            </a:r>
            <a:r>
              <a:rPr lang="en-GB" sz="2600" smtClean="0"/>
              <a:t> (the default), </a:t>
            </a:r>
            <a:r>
              <a:rPr lang="en-GB" sz="2600" smtClean="0">
                <a:latin typeface="Courier New" pitchFamily="49" charset="0"/>
              </a:rPr>
              <a:t>center</a:t>
            </a:r>
            <a:r>
              <a:rPr lang="en-GB" sz="2600" smtClean="0"/>
              <a:t>, </a:t>
            </a:r>
            <a:r>
              <a:rPr lang="en-GB" sz="2600" smtClean="0">
                <a:latin typeface="Courier New" pitchFamily="49" charset="0"/>
              </a:rPr>
              <a:t>right</a:t>
            </a:r>
            <a:r>
              <a:rPr lang="en-GB" sz="2600" smtClean="0"/>
              <a:t>, or </a:t>
            </a:r>
            <a:r>
              <a:rPr lang="en-GB" sz="2600" smtClean="0">
                <a:latin typeface="Courier New" pitchFamily="49" charset="0"/>
              </a:rPr>
              <a:t>justify</a:t>
            </a:r>
            <a:endParaRPr lang="en-GB" sz="2600" smtClean="0"/>
          </a:p>
          <a:p>
            <a:pPr eaLnBrk="1" hangingPunct="1"/>
            <a:r>
              <a:rPr lang="en-GB" sz="2600" smtClean="0"/>
              <a:t>Sometimes we want text to flow around another element - the </a:t>
            </a:r>
            <a:r>
              <a:rPr lang="en-GB" sz="2600" b="1" smtClean="0">
                <a:solidFill>
                  <a:schemeClr val="tx1"/>
                </a:solidFill>
                <a:latin typeface="Courier New" pitchFamily="49" charset="0"/>
              </a:rPr>
              <a:t>float</a:t>
            </a:r>
            <a:r>
              <a:rPr lang="en-GB" sz="2600" smtClean="0"/>
              <a:t> property</a:t>
            </a:r>
          </a:p>
          <a:p>
            <a:pPr lvl="1" eaLnBrk="1" hangingPunct="1"/>
            <a:r>
              <a:rPr lang="en-GB" sz="2400" smtClean="0"/>
              <a:t>values of </a:t>
            </a:r>
            <a:r>
              <a:rPr lang="en-GB" sz="2400" smtClean="0">
                <a:latin typeface="Courier New" pitchFamily="49" charset="0"/>
              </a:rPr>
              <a:t>left</a:t>
            </a:r>
            <a:r>
              <a:rPr lang="en-GB" sz="2400" smtClean="0"/>
              <a:t>, </a:t>
            </a:r>
            <a:r>
              <a:rPr lang="en-GB" sz="2400" smtClean="0">
                <a:latin typeface="Courier New" pitchFamily="49" charset="0"/>
              </a:rPr>
              <a:t>right</a:t>
            </a:r>
            <a:r>
              <a:rPr lang="en-GB" sz="2400" smtClean="0"/>
              <a:t>, and </a:t>
            </a:r>
            <a:r>
              <a:rPr lang="en-GB" sz="2400" smtClean="0">
                <a:latin typeface="Courier New" pitchFamily="49" charset="0"/>
              </a:rPr>
              <a:t>none</a:t>
            </a:r>
            <a:r>
              <a:rPr lang="en-GB" sz="2400" smtClean="0"/>
              <a:t> (the default)</a:t>
            </a:r>
          </a:p>
          <a:p>
            <a:pPr eaLnBrk="1" hangingPunct="1"/>
            <a:endParaRPr lang="en-GB" sz="2600" smtClean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828800" y="5772150"/>
            <a:ext cx="63150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tx2"/>
                </a:solidFill>
                <a:hlinkClick r:id="rId3"/>
              </a:rPr>
              <a:t>http://www.cs.nott.ac.uk/~bnk/WPS/float.html</a:t>
            </a:r>
            <a:endParaRPr lang="en-GB" sz="200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267575" cy="1546225"/>
          </a:xfrm>
        </p:spPr>
        <p:txBody>
          <a:bodyPr/>
          <a:lstStyle/>
          <a:p>
            <a:pPr eaLnBrk="1" hangingPunct="1"/>
            <a:r>
              <a:rPr lang="en-GB" smtClean="0"/>
              <a:t>The </a:t>
            </a:r>
            <a:r>
              <a:rPr lang="en-GB" sz="3800" smtClean="0">
                <a:latin typeface="Courier New" pitchFamily="49" charset="0"/>
              </a:rPr>
              <a:t>&lt;span&gt;</a:t>
            </a:r>
            <a:r>
              <a:rPr lang="en-GB" smtClean="0"/>
              <a:t> and </a:t>
            </a:r>
            <a:r>
              <a:rPr lang="en-GB" sz="3800" smtClean="0">
                <a:latin typeface="Courier New" pitchFamily="49" charset="0"/>
              </a:rPr>
              <a:t>&lt;div&gt;</a:t>
            </a:r>
            <a:r>
              <a:rPr lang="en-GB" smtClean="0"/>
              <a:t> tags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849438"/>
            <a:ext cx="7807325" cy="30178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600" dirty="0" smtClean="0"/>
              <a:t>One problem with the font properties is that they apply to whole elements, which are often too large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600" dirty="0" smtClean="0"/>
              <a:t>Solution: a new tag to define an element in the content of a larger element – </a:t>
            </a:r>
            <a:r>
              <a:rPr lang="en-GB" sz="26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&lt;span&gt;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600" dirty="0" smtClean="0"/>
              <a:t>The default meaning of </a:t>
            </a:r>
            <a:r>
              <a:rPr lang="en-GB" sz="2600" dirty="0" smtClean="0">
                <a:latin typeface="Courier New" pitchFamily="49" charset="0"/>
              </a:rPr>
              <a:t>&lt;span&gt;</a:t>
            </a:r>
            <a:r>
              <a:rPr lang="en-GB" sz="2600" dirty="0" smtClean="0"/>
              <a:t> is to leave the content as it is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GB" sz="2200" dirty="0" smtClean="0">
              <a:latin typeface="Courier New" pitchFamily="49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38175" y="4657725"/>
            <a:ext cx="8334375" cy="1739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GB">
                <a:solidFill>
                  <a:schemeClr val="tx2"/>
                </a:solidFill>
                <a:latin typeface="Courier New" pitchFamily="49" charset="0"/>
              </a:rPr>
              <a:t>&lt;style type = "text/css"&gt;</a:t>
            </a:r>
          </a:p>
          <a:p>
            <a:r>
              <a:rPr lang="en-GB">
                <a:solidFill>
                  <a:schemeClr val="tx2"/>
                </a:solidFill>
                <a:latin typeface="Courier New" pitchFamily="49" charset="0"/>
              </a:rPr>
              <a:t>  .bigred {font-size: 24pt; font-family: Ariel; color: red}</a:t>
            </a:r>
          </a:p>
          <a:p>
            <a:r>
              <a:rPr lang="en-GB">
                <a:solidFill>
                  <a:schemeClr val="tx2"/>
                </a:solidFill>
                <a:latin typeface="Courier New" pitchFamily="49" charset="0"/>
              </a:rPr>
              <a:t>&lt;/style&gt;</a:t>
            </a:r>
          </a:p>
          <a:p>
            <a:r>
              <a:rPr lang="en-GB">
                <a:solidFill>
                  <a:schemeClr val="tx2"/>
                </a:solidFill>
                <a:latin typeface="Courier New" pitchFamily="49" charset="0"/>
              </a:rPr>
              <a:t>…</a:t>
            </a:r>
          </a:p>
          <a:p>
            <a:r>
              <a:rPr lang="en-GB">
                <a:solidFill>
                  <a:schemeClr val="tx2"/>
                </a:solidFill>
                <a:latin typeface="Courier New" pitchFamily="49" charset="0"/>
              </a:rPr>
              <a:t> &lt;p&gt; Now is the &lt;span class = "bigred"&gt; best time &lt;/span&gt; ever! &lt;/p&gt;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</a:t>
            </a:r>
            <a:r>
              <a:rPr lang="en-GB" sz="3800" smtClean="0">
                <a:latin typeface="Courier New" pitchFamily="49" charset="0"/>
              </a:rPr>
              <a:t>&lt;span&gt;</a:t>
            </a:r>
            <a:r>
              <a:rPr lang="en-GB" smtClean="0"/>
              <a:t> and </a:t>
            </a:r>
            <a:r>
              <a:rPr lang="en-GB" sz="3800" smtClean="0">
                <a:latin typeface="Courier New" pitchFamily="49" charset="0"/>
              </a:rPr>
              <a:t>&lt;div&gt;</a:t>
            </a:r>
            <a:r>
              <a:rPr lang="en-GB" smtClean="0"/>
              <a:t> tags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600" dirty="0" smtClean="0"/>
              <a:t>The </a:t>
            </a:r>
            <a:r>
              <a:rPr lang="en-GB" sz="2600" dirty="0" smtClean="0">
                <a:latin typeface="Courier New" pitchFamily="49" charset="0"/>
              </a:rPr>
              <a:t>&lt;span&gt;</a:t>
            </a:r>
            <a:r>
              <a:rPr lang="en-GB" sz="2600" dirty="0" smtClean="0"/>
              <a:t> tag is similar to other HTML tags, they can be nested and they have </a:t>
            </a:r>
            <a:r>
              <a:rPr lang="en-GB" sz="2600" dirty="0" smtClean="0">
                <a:latin typeface="Courier New" pitchFamily="49" charset="0"/>
              </a:rPr>
              <a:t>id</a:t>
            </a:r>
            <a:r>
              <a:rPr lang="en-GB" sz="2600" dirty="0" smtClean="0"/>
              <a:t> and </a:t>
            </a:r>
            <a:r>
              <a:rPr lang="en-GB" sz="2600" dirty="0" smtClean="0">
                <a:latin typeface="Courier New" pitchFamily="49" charset="0"/>
              </a:rPr>
              <a:t>class</a:t>
            </a:r>
            <a:r>
              <a:rPr lang="en-GB" sz="2600" dirty="0" smtClean="0"/>
              <a:t> attributes</a:t>
            </a:r>
          </a:p>
          <a:p>
            <a:pPr eaLnBrk="1" hangingPunct="1">
              <a:defRPr/>
            </a:pPr>
            <a:r>
              <a:rPr lang="en-GB" sz="2600" dirty="0" smtClean="0"/>
              <a:t>Another tag that is useful for style specifications: </a:t>
            </a:r>
            <a:r>
              <a:rPr lang="en-GB" sz="26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&lt;div&gt;</a:t>
            </a:r>
          </a:p>
          <a:p>
            <a:pPr lvl="1" eaLnBrk="1" hangingPunct="1">
              <a:defRPr/>
            </a:pPr>
            <a:r>
              <a:rPr lang="en-GB" sz="2400" dirty="0" smtClean="0"/>
              <a:t>Used to create document sections (or divisions) for which style can be specified</a:t>
            </a:r>
          </a:p>
          <a:p>
            <a:pPr lvl="1" eaLnBrk="1" hangingPunct="1">
              <a:defRPr/>
            </a:pPr>
            <a:r>
              <a:rPr lang="en-GB" sz="2400" dirty="0" smtClean="0"/>
              <a:t>e.g., a section of five paragraphs for which you want some particular style</a:t>
            </a:r>
          </a:p>
          <a:p>
            <a:pPr eaLnBrk="1" hangingPunct="1">
              <a:defRPr/>
            </a:pPr>
            <a:endParaRPr lang="en-GB" sz="2600" dirty="0" smtClean="0"/>
          </a:p>
          <a:p>
            <a:pPr eaLnBrk="1" hangingPunct="1">
              <a:defRPr/>
            </a:pPr>
            <a:endParaRPr lang="en-GB" sz="2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The Box Model</a:t>
            </a:r>
            <a:endParaRPr lang="en-GB" altLang="en-US" smtClean="0">
              <a:ea typeface="ＭＳ Ｐゴシック" pitchFamily="34" charset="-128"/>
            </a:endParaRPr>
          </a:p>
        </p:txBody>
      </p:sp>
      <p:pic>
        <p:nvPicPr>
          <p:cNvPr id="18434" name="Content Placeholder 3" descr="C:\WINDOWS\Desktop\Oh_type\sebesta_www_ppt\sebesta_PPT_Art\Sebesta_c03f07.gif"/>
          <p:cNvPicPr preferRelativeResize="0"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7538" y="2478088"/>
            <a:ext cx="5962650" cy="4170362"/>
          </a:xfrm>
          <a:noFill/>
        </p:spPr>
      </p:pic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1022350" y="1628775"/>
            <a:ext cx="75501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en-GB" sz="2000" kern="0" dirty="0">
                <a:solidFill>
                  <a:schemeClr val="tx2"/>
                </a:solidFill>
                <a:latin typeface="+mn-lt"/>
                <a:ea typeface="+mn-ea"/>
              </a:rPr>
              <a:t>Each element in a document is considered to be a rectangular box consisting of content area, padding, a border and margins  </a:t>
            </a:r>
          </a:p>
        </p:txBody>
      </p:sp>
    </p:spTree>
    <p:extLst>
      <p:ext uri="{BB962C8B-B14F-4D97-AF65-F5344CB8AC3E}">
        <p14:creationId xmlns:p14="http://schemas.microsoft.com/office/powerpoint/2010/main" val="35134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smtClean="0">
                <a:ea typeface="ＭＳ Ｐゴシック" pitchFamily="34" charset="-128"/>
              </a:rPr>
              <a:t>Borders</a:t>
            </a:r>
            <a:endParaRPr lang="en-GB" altLang="en-US" smtClean="0">
              <a:ea typeface="ＭＳ Ｐゴシック" pitchFamily="34" charset="-128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876300" y="1857375"/>
            <a:ext cx="7924800" cy="4162425"/>
          </a:xfrm>
        </p:spPr>
        <p:txBody>
          <a:bodyPr/>
          <a:lstStyle/>
          <a:p>
            <a:r>
              <a:rPr lang="en-GB" altLang="en-US" sz="2800" smtClean="0">
                <a:ea typeface="ＭＳ Ｐゴシック" pitchFamily="34" charset="-128"/>
              </a:rPr>
              <a:t>Every element has a </a:t>
            </a:r>
            <a:r>
              <a:rPr lang="en-GB" altLang="en-US" sz="2800" b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border-style</a:t>
            </a:r>
            <a:r>
              <a:rPr lang="en-GB" altLang="en-US" sz="2800" smtClean="0">
                <a:ea typeface="ＭＳ Ｐゴシック" pitchFamily="34" charset="-128"/>
              </a:rPr>
              <a:t> property</a:t>
            </a:r>
            <a:endParaRPr lang="en-GB" altLang="en-US" smtClean="0">
              <a:ea typeface="ＭＳ Ｐゴシック" pitchFamily="34" charset="-128"/>
            </a:endParaRPr>
          </a:p>
          <a:p>
            <a:pPr lvl="1"/>
            <a:r>
              <a:rPr lang="en-GB" altLang="en-US" sz="2400" smtClean="0">
                <a:ea typeface="ＭＳ Ｐゴシック" pitchFamily="34" charset="-128"/>
              </a:rPr>
              <a:t>Controls whether the element has a border and if so, the style of the border</a:t>
            </a:r>
          </a:p>
          <a:p>
            <a:r>
              <a:rPr lang="en-GB" altLang="en-US" sz="2800" b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border-style</a:t>
            </a:r>
            <a:r>
              <a:rPr lang="en-GB" altLang="en-US" sz="2800" smtClean="0">
                <a:ea typeface="ＭＳ Ｐゴシック" pitchFamily="34" charset="-128"/>
              </a:rPr>
              <a:t> values: </a:t>
            </a:r>
          </a:p>
          <a:p>
            <a:pPr lvl="1"/>
            <a:r>
              <a:rPr lang="en-GB" altLang="en-US" sz="2600" smtClean="0">
                <a:ea typeface="ＭＳ Ｐゴシック" pitchFamily="34" charset="-128"/>
              </a:rPr>
              <a:t>none, dotted, dashed, solid, double, groove, ridge, inset, outset  </a:t>
            </a:r>
          </a:p>
          <a:p>
            <a:r>
              <a:rPr lang="en-GB" altLang="en-US" sz="2800" b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border-width</a:t>
            </a:r>
            <a:r>
              <a:rPr lang="en-GB" altLang="en-US" sz="2800" smtClean="0">
                <a:ea typeface="ＭＳ Ｐゴシック" pitchFamily="34" charset="-128"/>
              </a:rPr>
              <a:t> values: thin, medium (default), thick, or a length value in pixels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Border width can be specified for any of the four borders (e.g., </a:t>
            </a:r>
            <a:r>
              <a:rPr lang="en-US" altLang="en-US" sz="2400" smtClean="0">
                <a:latin typeface="Courier New" pitchFamily="49" charset="0"/>
                <a:ea typeface="ＭＳ Ｐゴシック" pitchFamily="34" charset="-128"/>
              </a:rPr>
              <a:t>border-top-width</a:t>
            </a:r>
            <a:r>
              <a:rPr lang="en-US" altLang="en-US" sz="2400" smtClean="0">
                <a:ea typeface="ＭＳ Ｐゴシック" pitchFamily="34" charset="-128"/>
              </a:rPr>
              <a:t>)</a:t>
            </a:r>
          </a:p>
          <a:p>
            <a:pPr lvl="1"/>
            <a:endParaRPr lang="en-GB" altLang="en-US" sz="2600" smtClean="0">
              <a:ea typeface="ＭＳ Ｐゴシック" pitchFamily="34" charset="-128"/>
            </a:endParaRPr>
          </a:p>
          <a:p>
            <a:endParaRPr lang="en-GB" altLang="en-US" sz="2800" smtClean="0">
              <a:ea typeface="ＭＳ Ｐゴシック" pitchFamily="34" charset="-128"/>
            </a:endParaRPr>
          </a:p>
          <a:p>
            <a:endParaRPr lang="en-GB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62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smtClean="0">
                <a:ea typeface="ＭＳ Ｐゴシック" pitchFamily="34" charset="-128"/>
              </a:rPr>
              <a:t>Borders</a:t>
            </a:r>
            <a:endParaRPr lang="en-GB" altLang="en-US" smtClean="0">
              <a:ea typeface="ＭＳ Ｐゴシック" pitchFamily="34" charset="-128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sz="2800" b="1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border-color</a:t>
            </a:r>
            <a:r>
              <a:rPr lang="en-US" altLang="en-US" dirty="0" smtClean="0">
                <a:ea typeface="ＭＳ Ｐゴシック" pitchFamily="34" charset="-128"/>
              </a:rPr>
              <a:t> – any color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Border color can be specified for any of the four borders (e.g., </a:t>
            </a:r>
            <a:r>
              <a:rPr lang="en-US" altLang="en-US" sz="2400" dirty="0" smtClean="0">
                <a:latin typeface="Courier New" pitchFamily="49" charset="0"/>
                <a:ea typeface="ＭＳ Ｐゴシック" pitchFamily="34" charset="-128"/>
              </a:rPr>
              <a:t>border-top-color</a:t>
            </a:r>
            <a:r>
              <a:rPr lang="en-US" altLang="en-US" sz="2400" dirty="0" smtClean="0">
                <a:ea typeface="ＭＳ Ｐゴシック" pitchFamily="34" charset="-128"/>
              </a:rPr>
              <a:t>)</a:t>
            </a:r>
            <a:endParaRPr lang="en-US" altLang="en-US" sz="2400" dirty="0" smtClean="0">
              <a:ea typeface="ＭＳ Ｐゴシック" pitchFamily="34" charset="-128"/>
            </a:endParaRPr>
          </a:p>
          <a:p>
            <a:pPr lvl="1">
              <a:buFontTx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lvl="1">
              <a:buFontTx/>
              <a:buNone/>
            </a:pPr>
            <a:r>
              <a:rPr lang="en-GB" altLang="en-US" sz="2400" dirty="0" smtClean="0">
                <a:ea typeface="ＭＳ Ｐゴシック" pitchFamily="34" charset="-128"/>
              </a:rPr>
              <a:t> </a:t>
            </a:r>
            <a:r>
              <a:rPr lang="en-GB" altLang="en-US" sz="2400" dirty="0" smtClean="0">
                <a:ea typeface="ＭＳ Ｐゴシック" pitchFamily="34" charset="-128"/>
                <a:hlinkClick r:id="rId2"/>
              </a:rPr>
              <a:t>http://www.cs.nott.ac.uk/~bnk/WPS/border.html</a:t>
            </a:r>
            <a:endParaRPr lang="en-US" alt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GB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41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ea typeface="ＭＳ Ｐゴシック" pitchFamily="34" charset="-128"/>
              </a:rPr>
              <a:t>Margins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smtClean="0">
                <a:ea typeface="ＭＳ Ｐゴシック" pitchFamily="34" charset="-128"/>
              </a:rPr>
              <a:t>The space between the border of an  element and its neighbor element</a:t>
            </a:r>
          </a:p>
          <a:p>
            <a:r>
              <a:rPr lang="en-US" altLang="en-US" sz="2600" smtClean="0">
                <a:ea typeface="ＭＳ Ｐゴシック" pitchFamily="34" charset="-128"/>
              </a:rPr>
              <a:t>The margins around an element can be set with </a:t>
            </a:r>
            <a:r>
              <a:rPr lang="en-US" altLang="en-US" sz="2600" b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margin-left</a:t>
            </a:r>
            <a:r>
              <a:rPr lang="en-US" altLang="en-US" sz="2600" smtClean="0">
                <a:ea typeface="ＭＳ Ｐゴシック" pitchFamily="34" charset="-128"/>
              </a:rPr>
              <a:t>, etc. - just assign them a length value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	</a:t>
            </a:r>
            <a:r>
              <a:rPr lang="en-US" altLang="en-US" sz="2400" smtClean="0">
                <a:latin typeface="Courier New" pitchFamily="49" charset="0"/>
                <a:ea typeface="ＭＳ Ｐゴシック" pitchFamily="34" charset="-128"/>
              </a:rPr>
              <a:t>&lt;img src = "c210.jpg" style = "float: right; margin-left: 0.35in; margin-bottom: 0.35in" /&gt;</a:t>
            </a:r>
          </a:p>
        </p:txBody>
      </p:sp>
    </p:spTree>
    <p:extLst>
      <p:ext uri="{BB962C8B-B14F-4D97-AF65-F5344CB8AC3E}">
        <p14:creationId xmlns:p14="http://schemas.microsoft.com/office/powerpoint/2010/main" val="21360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962150" y="1828800"/>
          <a:ext cx="5867400" cy="377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5248656" imgH="3377184" progId="Word.Document.8">
                  <p:embed/>
                </p:oleObj>
              </mc:Choice>
              <mc:Fallback>
                <p:oleObj name="Document" r:id="rId3" imgW="5248656" imgH="33771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1828800"/>
                        <a:ext cx="5867400" cy="377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273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Motivation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849438"/>
            <a:ext cx="7893050" cy="4170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Consider the management of a corporate web site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Site identity (look &amp; feel - e.g. corporate image) must be maintained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Changes in site identity must be implemented across the entire site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A mixture of content and appearance in a data set is difficult to maintain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err="1" smtClean="0"/>
              <a:t>Stylesheet</a:t>
            </a:r>
            <a:r>
              <a:rPr lang="en-GB" sz="2600" dirty="0" smtClean="0"/>
              <a:t> concept from DTP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HTML necessarily mixes style and content, but </a:t>
            </a:r>
            <a:r>
              <a:rPr lang="en-GB" sz="2600" dirty="0" err="1" smtClean="0"/>
              <a:t>stylesheets</a:t>
            </a:r>
            <a:r>
              <a:rPr lang="en-GB" sz="2600" dirty="0" smtClean="0"/>
              <a:t> help the separation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ea typeface="ＭＳ Ｐゴシック" pitchFamily="34" charset="-128"/>
              </a:rPr>
              <a:t>Padding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The distance between the content of an element and its border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Controlled by </a:t>
            </a:r>
            <a:r>
              <a:rPr lang="en-US" altLang="en-US" sz="2400" b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padding</a:t>
            </a:r>
            <a:r>
              <a:rPr lang="en-US" altLang="en-US" sz="2400" smtClean="0">
                <a:ea typeface="ＭＳ Ｐゴシック" pitchFamily="34" charset="-128"/>
              </a:rPr>
              <a:t>, </a:t>
            </a:r>
            <a:r>
              <a:rPr lang="en-US" altLang="en-US" sz="2400" b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padding-left</a:t>
            </a:r>
            <a:r>
              <a:rPr lang="en-US" altLang="en-US" sz="2400" smtClean="0">
                <a:ea typeface="ＭＳ Ｐゴシック" pitchFamily="34" charset="-128"/>
              </a:rPr>
              <a:t>, etc.</a:t>
            </a:r>
          </a:p>
          <a:p>
            <a:pPr lvl="2">
              <a:buFontTx/>
              <a:buNone/>
            </a:pPr>
            <a:endParaRPr lang="en-US" altLang="en-US" smtClean="0">
              <a:ea typeface="ＭＳ Ｐゴシック" pitchFamily="34" charset="-128"/>
              <a:hlinkClick r:id="rId2"/>
            </a:endParaRPr>
          </a:p>
          <a:p>
            <a:pPr lvl="1">
              <a:buFontTx/>
              <a:buNone/>
            </a:pPr>
            <a:r>
              <a:rPr lang="en-GB" altLang="en-US" sz="2400" smtClean="0">
                <a:ea typeface="ＭＳ Ｐゴシック" pitchFamily="34" charset="-128"/>
                <a:hlinkClick r:id="rId2"/>
              </a:rPr>
              <a:t>http://www.cs.nott.ac.uk/~bnk/WPS/marpads.html</a:t>
            </a:r>
            <a:endParaRPr lang="en-US" altLang="en-US" sz="2400" smtClean="0">
              <a:ea typeface="ＭＳ Ｐゴシック" pitchFamily="34" charset="-128"/>
            </a:endParaRPr>
          </a:p>
          <a:p>
            <a:pPr lvl="2">
              <a:buFontTx/>
              <a:buNone/>
            </a:pPr>
            <a:endParaRPr lang="en-US" altLang="en-US" sz="2000" smtClean="0">
              <a:ea typeface="ＭＳ Ｐゴシック" pitchFamily="34" charset="-128"/>
            </a:endParaRPr>
          </a:p>
          <a:p>
            <a:endParaRPr lang="en-GB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8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ea typeface="ＭＳ Ｐゴシック" pitchFamily="34" charset="-128"/>
              </a:rPr>
              <a:t>div tags with the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2800" dirty="0" smtClean="0">
                <a:ea typeface="+mn-ea"/>
              </a:rPr>
              <a:t>An example of a two-column page layout</a:t>
            </a:r>
          </a:p>
          <a:p>
            <a:pPr lvl="1">
              <a:defRPr/>
            </a:pPr>
            <a:r>
              <a:rPr lang="en-GB" sz="2400" dirty="0" smtClean="0"/>
              <a:t>Left-column navigation </a:t>
            </a:r>
          </a:p>
          <a:p>
            <a:pPr lvl="1">
              <a:defRPr/>
            </a:pPr>
            <a:r>
              <a:rPr lang="en-GB" sz="2400" dirty="0" smtClean="0"/>
              <a:t>Right-column logo and content </a:t>
            </a:r>
          </a:p>
          <a:p>
            <a:pPr lvl="1">
              <a:defRPr/>
            </a:pPr>
            <a:endParaRPr lang="en-GB" sz="2400" dirty="0" smtClean="0"/>
          </a:p>
          <a:p>
            <a:pPr lvl="1">
              <a:defRPr/>
            </a:pPr>
            <a:endParaRPr lang="en-GB" sz="2400" dirty="0" smtClean="0"/>
          </a:p>
          <a:p>
            <a:pPr marL="342900" lvl="1" indent="-342900">
              <a:buClr>
                <a:schemeClr val="accent1"/>
              </a:buClr>
              <a:buSzPct val="70000"/>
              <a:buFontTx/>
              <a:buNone/>
              <a:defRPr/>
            </a:pPr>
            <a:r>
              <a:rPr lang="en-GB" sz="2600" dirty="0" smtClean="0"/>
              <a:t> </a:t>
            </a:r>
            <a:r>
              <a:rPr lang="en-GB" sz="2400" dirty="0" smtClean="0">
                <a:hlinkClick r:id="rId2"/>
              </a:rPr>
              <a:t>http://www.cs.nott.ac.uk/~bnk/WPS/twocolumn.html</a:t>
            </a: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en-GB" sz="26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69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8"/>
            <a:ext cx="7369175" cy="45799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600" dirty="0" smtClean="0"/>
              <a:t>Motivation</a:t>
            </a:r>
          </a:p>
          <a:p>
            <a:pPr eaLnBrk="1" hangingPunct="1">
              <a:lnSpc>
                <a:spcPct val="80000"/>
              </a:lnSpc>
            </a:pPr>
            <a:r>
              <a:rPr lang="en-GB" sz="2600" dirty="0" smtClean="0"/>
              <a:t>Levels of style sheets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Inline, document, external</a:t>
            </a:r>
          </a:p>
          <a:p>
            <a:pPr eaLnBrk="1" hangingPunct="1">
              <a:lnSpc>
                <a:spcPct val="80000"/>
              </a:lnSpc>
            </a:pPr>
            <a:r>
              <a:rPr lang="en-GB" sz="2600" dirty="0" smtClean="0"/>
              <a:t>Selector </a:t>
            </a:r>
            <a:r>
              <a:rPr lang="en-GB" sz="2600" dirty="0" smtClean="0"/>
              <a:t>forms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Simple, class, generic, id, pseudo classes </a:t>
            </a:r>
          </a:p>
          <a:p>
            <a:pPr eaLnBrk="1" hangingPunct="1">
              <a:lnSpc>
                <a:spcPct val="80000"/>
              </a:lnSpc>
            </a:pPr>
            <a:r>
              <a:rPr lang="en-GB" sz="2600" dirty="0" smtClean="0"/>
              <a:t>Property value forms </a:t>
            </a:r>
          </a:p>
          <a:p>
            <a:pPr eaLnBrk="1" hangingPunct="1">
              <a:lnSpc>
                <a:spcPct val="80000"/>
              </a:lnSpc>
            </a:pPr>
            <a:r>
              <a:rPr lang="en-GB" sz="2600" dirty="0" smtClean="0"/>
              <a:t>Examples of properties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font, list, </a:t>
            </a:r>
            <a:r>
              <a:rPr lang="en-GB" sz="2400" dirty="0" err="1" smtClean="0"/>
              <a:t>color</a:t>
            </a:r>
            <a:r>
              <a:rPr lang="en-GB" sz="2400" dirty="0" smtClean="0"/>
              <a:t>, text alignment, background images </a:t>
            </a:r>
          </a:p>
          <a:p>
            <a:pPr eaLnBrk="1" hangingPunct="1">
              <a:lnSpc>
                <a:spcPct val="80000"/>
              </a:lnSpc>
            </a:pPr>
            <a:r>
              <a:rPr lang="en-GB" sz="2600" dirty="0" smtClean="0">
                <a:latin typeface="Courier New" pitchFamily="49" charset="0"/>
              </a:rPr>
              <a:t>&lt;span&gt;</a:t>
            </a:r>
            <a:r>
              <a:rPr lang="en-GB" sz="2600" dirty="0" smtClean="0"/>
              <a:t> and </a:t>
            </a:r>
            <a:r>
              <a:rPr lang="en-GB" sz="2600" dirty="0" smtClean="0">
                <a:latin typeface="Courier New" pitchFamily="49" charset="0"/>
              </a:rPr>
              <a:t>&lt;div&gt;</a:t>
            </a:r>
            <a:r>
              <a:rPr lang="en-GB" sz="2600" dirty="0" smtClean="0"/>
              <a:t> tags</a:t>
            </a:r>
          </a:p>
          <a:p>
            <a:pPr eaLnBrk="1" hangingPunct="1">
              <a:lnSpc>
                <a:spcPct val="80000"/>
              </a:lnSpc>
            </a:pPr>
            <a:r>
              <a:rPr lang="en-GB" sz="2600" dirty="0" smtClean="0"/>
              <a:t>Box model</a:t>
            </a:r>
            <a:endParaRPr lang="en-GB" sz="2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dirty="0" smtClean="0"/>
              <a:t>CSS provides the means to control and change presentation of HTML documents</a:t>
            </a:r>
          </a:p>
          <a:p>
            <a:pPr eaLnBrk="1" hangingPunct="1"/>
            <a:r>
              <a:rPr lang="en-GB" sz="2600" dirty="0" smtClean="0"/>
              <a:t>Style sheets allow you to impose a standard style on a whole document, or even a whole collection of documents </a:t>
            </a:r>
          </a:p>
          <a:p>
            <a:pPr eaLnBrk="1" hangingPunct="1">
              <a:spcBef>
                <a:spcPts val="1200"/>
              </a:spcBef>
            </a:pPr>
            <a:r>
              <a:rPr lang="en-GB" sz="2200" dirty="0" smtClean="0"/>
              <a:t>CSS1 specification – 1996 </a:t>
            </a:r>
          </a:p>
          <a:p>
            <a:pPr eaLnBrk="1" hangingPunct="1"/>
            <a:r>
              <a:rPr lang="en-GB" sz="2200" dirty="0" smtClean="0"/>
              <a:t>CSS2 specification - 1998</a:t>
            </a:r>
          </a:p>
          <a:p>
            <a:pPr eaLnBrk="1" hangingPunct="1"/>
            <a:r>
              <a:rPr lang="en-GB" sz="2200" dirty="0" smtClean="0"/>
              <a:t>CSS level 2 revision 1 (CSS 2.1) - 2011</a:t>
            </a:r>
          </a:p>
          <a:p>
            <a:pPr eaLnBrk="1" hangingPunct="1"/>
            <a:r>
              <a:rPr lang="en-GB" sz="2200" dirty="0" smtClean="0"/>
              <a:t>CSS3 specification – parts are W3C Recommendation others still under development </a:t>
            </a:r>
            <a:endParaRPr lang="en-GB" sz="2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Levels of Style Sheets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8"/>
            <a:ext cx="7378700" cy="4427537"/>
          </a:xfrm>
        </p:spPr>
        <p:txBody>
          <a:bodyPr/>
          <a:lstStyle/>
          <a:p>
            <a:pPr marL="495300" indent="-4953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600" dirty="0" smtClean="0"/>
              <a:t>There are three levels of style sheets</a:t>
            </a:r>
          </a:p>
          <a:p>
            <a:pPr marL="495300" indent="-4953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GB" sz="2600" b="1" dirty="0" smtClean="0">
                <a:solidFill>
                  <a:schemeClr val="tx1"/>
                </a:solidFill>
              </a:rPr>
              <a:t>Inline</a:t>
            </a:r>
            <a:r>
              <a:rPr lang="en-GB" sz="2600" dirty="0" smtClean="0"/>
              <a:t> - specified for a specific occurrence of a tag and apply only to that tag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GB" sz="2400" dirty="0" smtClean="0"/>
              <a:t>This is fine-grain style, which defeats the purpose of style sheets - uniform style</a:t>
            </a:r>
          </a:p>
          <a:p>
            <a:pPr marL="495300" indent="-4953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GB" sz="2600" b="1" dirty="0" smtClean="0">
                <a:solidFill>
                  <a:schemeClr val="tx1"/>
                </a:solidFill>
              </a:rPr>
              <a:t>Document-level</a:t>
            </a:r>
            <a:r>
              <a:rPr lang="en-GB" sz="2600" dirty="0" smtClean="0"/>
              <a:t> style sheets - apply to the  whole document in which they appear</a:t>
            </a:r>
          </a:p>
          <a:p>
            <a:pPr marL="495300" indent="-4953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GB" sz="2600" b="1" dirty="0" smtClean="0">
                <a:solidFill>
                  <a:schemeClr val="tx1"/>
                </a:solidFill>
              </a:rPr>
              <a:t>External style sheets</a:t>
            </a:r>
            <a:r>
              <a:rPr lang="en-GB" sz="2600" dirty="0" smtClean="0"/>
              <a:t> - can be applied to any number of documents</a:t>
            </a:r>
          </a:p>
          <a:p>
            <a:pPr marL="495300" indent="-495300" eaLnBrk="1" hangingPunct="1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  <a:buSzPct val="75000"/>
            </a:pPr>
            <a:r>
              <a:rPr lang="en-GB" sz="2600" dirty="0" smtClean="0"/>
              <a:t>When more than one style sheet applies to a specific tag in a document, the </a:t>
            </a:r>
            <a:r>
              <a:rPr lang="en-GB" sz="2600" dirty="0" smtClean="0"/>
              <a:t>final</a:t>
            </a:r>
            <a:r>
              <a:rPr lang="en-GB" sz="2600" dirty="0" smtClean="0"/>
              <a:t> level in the cascade has </a:t>
            </a:r>
            <a:r>
              <a:rPr lang="en-GB" sz="2600" dirty="0" smtClean="0"/>
              <a:t>precedence</a:t>
            </a:r>
          </a:p>
          <a:p>
            <a:pPr marL="495300" indent="-495300" eaLnBrk="1" hangingPunct="1">
              <a:lnSpc>
                <a:spcPct val="80000"/>
              </a:lnSpc>
            </a:pPr>
            <a:endParaRPr lang="en-GB" sz="2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CSS cascade hierarchy</a:t>
            </a:r>
          </a:p>
        </p:txBody>
      </p:sp>
      <p:pic>
        <p:nvPicPr>
          <p:cNvPr id="81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20788" y="1801813"/>
            <a:ext cx="6667500" cy="3771900"/>
          </a:xfrm>
          <a:noFill/>
        </p:spPr>
      </p:pic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1276350" y="5780088"/>
            <a:ext cx="730567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solidFill>
                  <a:schemeClr val="tx2"/>
                </a:solidFill>
              </a:rPr>
              <a:t>From</a:t>
            </a:r>
            <a:r>
              <a:rPr lang="en-GB" sz="1600" i="1">
                <a:solidFill>
                  <a:schemeClr val="tx2"/>
                </a:solidFill>
              </a:rPr>
              <a:t> Web Style Guide: Basic Design Principles for Creating Web Sites,</a:t>
            </a:r>
            <a:r>
              <a:rPr lang="en-GB" sz="1600">
                <a:solidFill>
                  <a:schemeClr val="tx2"/>
                </a:solidFill>
              </a:rPr>
              <a:t> by Patrick J. Lynch and Sarah Horton. </a:t>
            </a:r>
          </a:p>
          <a:p>
            <a:r>
              <a:rPr lang="en-GB" sz="1600">
                <a:hlinkClick r:id="rId4"/>
              </a:rPr>
              <a:t>http://webstyleguide.com/wsg3/index.html</a:t>
            </a:r>
            <a:r>
              <a:rPr lang="en-GB" sz="1600"/>
              <a:t> </a:t>
            </a:r>
          </a:p>
          <a:p>
            <a:r>
              <a:rPr lang="en-GB" sz="1600"/>
              <a:t> 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Inline Style Specification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600" dirty="0"/>
              <a:t>S</a:t>
            </a:r>
            <a:r>
              <a:rPr lang="en-GB" sz="2600" dirty="0" smtClean="0"/>
              <a:t>tyle </a:t>
            </a:r>
            <a:r>
              <a:rPr lang="en-GB" sz="2600" dirty="0" smtClean="0"/>
              <a:t>sheet appears as the value of the </a:t>
            </a:r>
            <a:r>
              <a:rPr lang="en-GB" sz="26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style</a:t>
            </a:r>
            <a:r>
              <a:rPr lang="en-GB" sz="2600" dirty="0" smtClean="0"/>
              <a:t> </a:t>
            </a:r>
            <a:r>
              <a:rPr lang="en-GB" sz="2600" dirty="0"/>
              <a:t>attribute in the tag itself</a:t>
            </a:r>
            <a:endParaRPr lang="en-GB" sz="2600" dirty="0" smtClean="0"/>
          </a:p>
          <a:p>
            <a:pPr eaLnBrk="1" hangingPunct="1">
              <a:defRPr/>
            </a:pPr>
            <a:r>
              <a:rPr lang="en-GB" sz="2600" dirty="0" smtClean="0"/>
              <a:t>General form: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sz="2600" dirty="0" smtClean="0">
                <a:latin typeface="Courier New" pitchFamily="49" charset="0"/>
              </a:rPr>
              <a:t>    style = "property_1: value_1;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sz="2600" dirty="0" smtClean="0">
                <a:latin typeface="Courier New" pitchFamily="49" charset="0"/>
              </a:rPr>
              <a:t>             property_2: value_2;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sz="2600" dirty="0" smtClean="0">
                <a:latin typeface="Courier New" pitchFamily="49" charset="0"/>
              </a:rPr>
              <a:t>             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sz="2600" dirty="0" smtClean="0">
                <a:latin typeface="Courier New" pitchFamily="49" charset="0"/>
              </a:rPr>
              <a:t>             </a:t>
            </a:r>
            <a:r>
              <a:rPr lang="en-GB" sz="2600" dirty="0" err="1" smtClean="0">
                <a:latin typeface="Courier New" pitchFamily="49" charset="0"/>
              </a:rPr>
              <a:t>property_n</a:t>
            </a:r>
            <a:r>
              <a:rPr lang="en-GB" sz="2600" dirty="0" smtClean="0">
                <a:latin typeface="Courier New" pitchFamily="49" charset="0"/>
              </a:rPr>
              <a:t>: </a:t>
            </a:r>
            <a:r>
              <a:rPr lang="en-GB" sz="2600" dirty="0" err="1" smtClean="0">
                <a:latin typeface="Courier New" pitchFamily="49" charset="0"/>
              </a:rPr>
              <a:t>value_n</a:t>
            </a:r>
            <a:r>
              <a:rPr lang="en-GB" sz="2600" dirty="0" smtClean="0">
                <a:latin typeface="Courier New" pitchFamily="49" charset="0"/>
              </a:rPr>
              <a:t>;"</a:t>
            </a:r>
          </a:p>
          <a:p>
            <a:pPr eaLnBrk="1" hangingPunct="1">
              <a:defRPr/>
            </a:pPr>
            <a:endParaRPr lang="en-GB" sz="2600" dirty="0" smtClean="0">
              <a:latin typeface="Courier New" pitchFamily="49" charset="0"/>
            </a:endParaRPr>
          </a:p>
          <a:p>
            <a:pPr eaLnBrk="1" hangingPunct="1">
              <a:defRPr/>
            </a:pPr>
            <a:endParaRPr lang="en-GB" sz="2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Document Style Specification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773238"/>
            <a:ext cx="7607300" cy="4513262"/>
          </a:xfrm>
        </p:spPr>
        <p:txBody>
          <a:bodyPr/>
          <a:lstStyle/>
          <a:p>
            <a:pPr eaLnBrk="1" hangingPunct="1">
              <a:defRPr/>
            </a:pPr>
            <a:r>
              <a:rPr lang="en-GB" sz="2600" dirty="0" smtClean="0"/>
              <a:t>Style </a:t>
            </a:r>
            <a:r>
              <a:rPr lang="en-GB" sz="2600" dirty="0" smtClean="0"/>
              <a:t>sheet appears as a list of rules that are the content of a </a:t>
            </a:r>
            <a:r>
              <a:rPr lang="en-GB" sz="26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&lt;style&gt;</a:t>
            </a:r>
            <a:r>
              <a:rPr lang="en-GB" sz="2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600" dirty="0"/>
              <a:t>tag in the </a:t>
            </a:r>
            <a:r>
              <a:rPr lang="en-GB" sz="2600" dirty="0">
                <a:solidFill>
                  <a:schemeClr val="tx1"/>
                </a:solidFill>
              </a:rPr>
              <a:t>head</a:t>
            </a:r>
            <a:r>
              <a:rPr lang="en-GB" sz="2600" dirty="0"/>
              <a:t> of the </a:t>
            </a:r>
            <a:r>
              <a:rPr lang="en-GB" sz="2600" dirty="0" smtClean="0"/>
              <a:t>document</a:t>
            </a:r>
            <a:endParaRPr lang="en-GB" sz="2600" dirty="0" smtClean="0"/>
          </a:p>
          <a:p>
            <a:pPr eaLnBrk="1" hangingPunct="1">
              <a:defRPr/>
            </a:pPr>
            <a:r>
              <a:rPr lang="en-GB" sz="2600" dirty="0" smtClean="0"/>
              <a:t>The </a:t>
            </a:r>
            <a:r>
              <a:rPr lang="en-GB" sz="2600" dirty="0" smtClean="0">
                <a:latin typeface="Courier New" pitchFamily="49" charset="0"/>
              </a:rPr>
              <a:t>&lt;style&gt;</a:t>
            </a:r>
            <a:r>
              <a:rPr lang="en-GB" sz="2600" dirty="0" smtClean="0"/>
              <a:t> tag must include the </a:t>
            </a:r>
            <a:r>
              <a:rPr lang="en-GB" sz="26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type</a:t>
            </a:r>
            <a:r>
              <a:rPr lang="en-GB" sz="2600" dirty="0" smtClean="0"/>
              <a:t> attribute, set to </a:t>
            </a:r>
            <a:r>
              <a:rPr lang="en-GB" sz="2600" dirty="0" smtClean="0">
                <a:latin typeface="Courier New" pitchFamily="49" charset="0"/>
              </a:rPr>
              <a:t>"</a:t>
            </a:r>
            <a:r>
              <a:rPr lang="en-GB" sz="26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text/</a:t>
            </a:r>
            <a:r>
              <a:rPr lang="en-GB" sz="26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css</a:t>
            </a:r>
            <a:r>
              <a:rPr lang="en-GB" sz="2600" dirty="0" smtClean="0">
                <a:latin typeface="Courier New" pitchFamily="49" charset="0"/>
              </a:rPr>
              <a:t>"</a:t>
            </a:r>
            <a:endParaRPr lang="en-GB" sz="2600" dirty="0" smtClean="0"/>
          </a:p>
          <a:p>
            <a:pPr lvl="1" eaLnBrk="1" hangingPunct="1">
              <a:buFontTx/>
              <a:buNone/>
              <a:defRPr/>
            </a:pPr>
            <a:r>
              <a:rPr lang="en-GB" sz="2200" dirty="0" smtClean="0">
                <a:latin typeface="Courier New" pitchFamily="49" charset="0"/>
              </a:rPr>
              <a:t>&lt;style type = "text/</a:t>
            </a:r>
            <a:r>
              <a:rPr lang="en-GB" sz="2200" dirty="0" err="1" smtClean="0">
                <a:latin typeface="Courier New" pitchFamily="49" charset="0"/>
              </a:rPr>
              <a:t>css</a:t>
            </a:r>
            <a:r>
              <a:rPr lang="en-GB" sz="2200" dirty="0" smtClean="0">
                <a:latin typeface="Courier New" pitchFamily="49" charset="0"/>
              </a:rPr>
              <a:t>"&gt;</a:t>
            </a:r>
          </a:p>
          <a:p>
            <a:pPr lvl="2" eaLnBrk="1" hangingPunct="1">
              <a:buFontTx/>
              <a:buNone/>
              <a:defRPr/>
            </a:pPr>
            <a:r>
              <a:rPr lang="en-GB" sz="2000" dirty="0" smtClean="0">
                <a:latin typeface="Courier New" pitchFamily="49" charset="0"/>
              </a:rPr>
              <a:t>rule list</a:t>
            </a:r>
          </a:p>
          <a:p>
            <a:pPr lvl="1" eaLnBrk="1" hangingPunct="1">
              <a:buFontTx/>
              <a:buNone/>
              <a:defRPr/>
            </a:pPr>
            <a:r>
              <a:rPr lang="en-GB" sz="2200" dirty="0" smtClean="0">
                <a:latin typeface="Courier New" pitchFamily="49" charset="0"/>
              </a:rPr>
              <a:t>&lt;/style&gt;</a:t>
            </a:r>
          </a:p>
          <a:p>
            <a:pPr eaLnBrk="1" hangingPunct="1">
              <a:defRPr/>
            </a:pPr>
            <a:r>
              <a:rPr lang="en-GB" sz="2600" dirty="0" smtClean="0"/>
              <a:t>Form of the rules: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sz="2200" dirty="0" smtClean="0">
                <a:latin typeface="Courier New" pitchFamily="49" charset="0"/>
              </a:rPr>
              <a:t>selector {property_1:value_1; property_2:value_2; …; </a:t>
            </a:r>
            <a:r>
              <a:rPr lang="en-GB" sz="2200" dirty="0" err="1" smtClean="0">
                <a:latin typeface="Courier New" pitchFamily="49" charset="0"/>
              </a:rPr>
              <a:t>property_n:value_n</a:t>
            </a:r>
            <a:r>
              <a:rPr lang="en-GB" sz="2200" dirty="0" smtClean="0">
                <a:latin typeface="Courier New" pitchFamily="49" charset="0"/>
              </a:rPr>
              <a:t>;}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External Style Sheet Specification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7"/>
            <a:ext cx="7416800" cy="41989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400" dirty="0"/>
              <a:t>External style sheets are in separate files, potentially on any server on the Internet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200" dirty="0"/>
              <a:t>Written as text files with the MIME type </a:t>
            </a:r>
            <a:r>
              <a:rPr lang="en-GB" sz="2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text/</a:t>
            </a:r>
            <a:r>
              <a:rPr lang="en-GB" sz="22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css</a:t>
            </a:r>
            <a:endParaRPr lang="en-GB" sz="2200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200" dirty="0"/>
              <a:t>A </a:t>
            </a:r>
            <a:r>
              <a:rPr lang="en-GB" sz="2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&lt;link&gt;</a:t>
            </a:r>
            <a:r>
              <a:rPr lang="en-GB" sz="2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200" dirty="0"/>
              <a:t>tag is used to specify that the browser is to fetch and use an external style sheet file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None/>
              <a:defRPr/>
            </a:pPr>
            <a:r>
              <a:rPr lang="en-GB" sz="2100" dirty="0">
                <a:latin typeface="Courier New" pitchFamily="49" charset="0"/>
              </a:rPr>
              <a:t>&lt;link </a:t>
            </a:r>
            <a:r>
              <a:rPr lang="en-GB" sz="2100" dirty="0" err="1">
                <a:latin typeface="Courier New" pitchFamily="49" charset="0"/>
              </a:rPr>
              <a:t>rel</a:t>
            </a:r>
            <a:r>
              <a:rPr lang="en-GB" sz="2100" dirty="0">
                <a:latin typeface="Courier New" pitchFamily="49" charset="0"/>
              </a:rPr>
              <a:t> = "</a:t>
            </a:r>
            <a:r>
              <a:rPr lang="en-GB" sz="2100" dirty="0" err="1">
                <a:latin typeface="Courier New" pitchFamily="49" charset="0"/>
              </a:rPr>
              <a:t>stylesheet</a:t>
            </a:r>
            <a:r>
              <a:rPr lang="en-GB" sz="2100" dirty="0">
                <a:latin typeface="Courier New" pitchFamily="49" charset="0"/>
              </a:rPr>
              <a:t>"  type = "text/</a:t>
            </a:r>
            <a:r>
              <a:rPr lang="en-GB" sz="2100" dirty="0" err="1">
                <a:latin typeface="Courier New" pitchFamily="49" charset="0"/>
              </a:rPr>
              <a:t>css</a:t>
            </a:r>
            <a:r>
              <a:rPr lang="en-GB" sz="2100" dirty="0">
                <a:latin typeface="Courier New" pitchFamily="49" charset="0"/>
              </a:rPr>
              <a:t>"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GB" sz="2100" dirty="0" err="1" smtClean="0">
                <a:latin typeface="Courier New" pitchFamily="49" charset="0"/>
              </a:rPr>
              <a:t>href</a:t>
            </a:r>
            <a:r>
              <a:rPr lang="en-GB" sz="2100" dirty="0" smtClean="0">
                <a:latin typeface="Courier New" pitchFamily="49" charset="0"/>
              </a:rPr>
              <a:t> = "</a:t>
            </a:r>
            <a:r>
              <a:rPr lang="en-GB" sz="2100" dirty="0">
                <a:latin typeface="Courier New" pitchFamily="49" charset="0"/>
              </a:rPr>
              <a:t>http://www.wherever.org/example.css</a:t>
            </a:r>
            <a:r>
              <a:rPr lang="en-GB" sz="2100" dirty="0" smtClean="0">
                <a:latin typeface="Courier New" pitchFamily="49" charset="0"/>
              </a:rPr>
              <a:t>"&gt;</a:t>
            </a:r>
            <a:endParaRPr lang="en-GB" dirty="0" smtClean="0"/>
          </a:p>
          <a:p>
            <a:pPr eaLnBrk="1" hangingPunct="1"/>
            <a:r>
              <a:rPr lang="en-GB" sz="2400" dirty="0" smtClean="0"/>
              <a:t>Form </a:t>
            </a:r>
            <a:r>
              <a:rPr lang="en-GB" sz="2400" dirty="0" smtClean="0"/>
              <a:t>is a list of style rules</a:t>
            </a:r>
          </a:p>
          <a:p>
            <a:pPr lvl="1" eaLnBrk="1" hangingPunct="1"/>
            <a:r>
              <a:rPr lang="en-GB" sz="2200" dirty="0" smtClean="0"/>
              <a:t>Like the content of a </a:t>
            </a:r>
            <a:r>
              <a:rPr lang="en-GB" sz="2200" dirty="0" smtClean="0">
                <a:latin typeface="Courier New" pitchFamily="49" charset="0"/>
              </a:rPr>
              <a:t>&lt;style&gt;</a:t>
            </a:r>
            <a:r>
              <a:rPr lang="en-GB" sz="2200" dirty="0" smtClean="0"/>
              <a:t> tag for document-level style sheets</a:t>
            </a:r>
          </a:p>
          <a:p>
            <a:pPr eaLnBrk="1" hangingPunct="1">
              <a:buFont typeface="Wingdings" pitchFamily="2" charset="2"/>
              <a:buNone/>
            </a:pPr>
            <a:endParaRPr lang="en-GB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ADDINALWAYSLOADED" val="False"/>
  <p:tag name="DEFAULTPORT" val="1001"/>
  <p:tag name="COUNTDOWNSTYLE" val="-1"/>
  <p:tag name="USEENTERPRISEMANAGER" val="False"/>
  <p:tag name="CHARTVALUEFORMAT" val="0%"/>
  <p:tag name="STDCHART" val="1"/>
  <p:tag name="BUBBLEVALUEFORMAT" val="0.0"/>
  <p:tag name="CUSTOMCELLBACKCOLOR1" val="-657956"/>
  <p:tag name="DISPLAYNAME" val="True"/>
  <p:tag name="GRIDSIZE" val="{Width=800, Height=600}"/>
  <p:tag name="RESETCHARTS" val="True"/>
  <p:tag name="ALLOWUSERFEEDBACK" val="True"/>
  <p:tag name="ZEROBASED" val="False"/>
  <p:tag name="EXPANDSHOWBAR" val="True"/>
  <p:tag name="ANSWERNOWTEXT" val="Answer Now"/>
  <p:tag name="NUMRESPONSES" val="1"/>
  <p:tag name="ROTATIONINTERVAL" val="2"/>
  <p:tag name="BUBBLENAMEVISIBLE" val="True"/>
  <p:tag name="CUSTOMCELLBACKCOLOR2" val="-13395457"/>
  <p:tag name="GRIDOPACITY" val="90"/>
  <p:tag name="CHARTLABELS" val="0"/>
  <p:tag name="INCORRECTPOINTVALUE" val="0"/>
  <p:tag name="CHARTSCALE" val="True"/>
  <p:tag name="ANSWERNOWSTYLE" val="-1"/>
  <p:tag name="TEAMSINLEADERBOARD" val="5"/>
  <p:tag name="CUSTOMCELLFORECOLOR" val="-16777216"/>
  <p:tag name="GRIDROTATIONINTERVAL" val="2"/>
  <p:tag name="PARTLISTDEFAULT" val="0"/>
  <p:tag name="AUTOADJUSTPARTRANGE" val="True"/>
  <p:tag name="RESPCOUNTERFORMAT" val="0"/>
  <p:tag name="AUTOADVANCE" val="False"/>
  <p:tag name="DEFAULTNUMTEAMS" val="5"/>
  <p:tag name="GRIDPOSITION" val="1"/>
  <p:tag name="REALTIMEBACKUP" val="False"/>
  <p:tag name="REQUIREPASSWORD" val="False"/>
  <p:tag name="AUTOUPDATEALIASES" val="True"/>
  <p:tag name="USESCHEMECOLORS" val="True"/>
  <p:tag name="INCLUDEPPT" val="True"/>
  <p:tag name="RESPTABLESTYLE" val="-1"/>
  <p:tag name="BUBBLEGROUPING" val="3"/>
  <p:tag name="INCLUDENONRESPONDERS" val="False"/>
  <p:tag name="COUNTDOWNSECONDS" val="10"/>
  <p:tag name="DISPLAYDEVICEID" val="True"/>
  <p:tag name="ENABLEPRESENTERVPAD" val="False"/>
  <p:tag name="POLLINGCYCLE" val="2"/>
  <p:tag name="MAXRESPONDERS" val="5"/>
  <p:tag name="BACKUPMAINTENANCE" val="7"/>
  <p:tag name="CUSTOMCELLBACKCOLOR4" val="-8355712"/>
  <p:tag name="SHOWBARVISIBLE" val="True"/>
  <p:tag name="REALTIMEBACKUPPATH" val="(None)"/>
  <p:tag name="DELIMITERS" val="3.1"/>
  <p:tag name="TPVERSION" val="2008"/>
  <p:tag name="POWERPOINTVERSION" val="1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3533</TotalTime>
  <Words>1770</Words>
  <Application>Microsoft Office PowerPoint</Application>
  <PresentationFormat>On-screen Show (4:3)</PresentationFormat>
  <Paragraphs>243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Echo</vt:lpstr>
      <vt:lpstr>Microsoft Word Document</vt:lpstr>
      <vt:lpstr>Lecture 8 Cascading Style Sheets (CSS)</vt:lpstr>
      <vt:lpstr>Overview</vt:lpstr>
      <vt:lpstr>Motivation</vt:lpstr>
      <vt:lpstr>CSS</vt:lpstr>
      <vt:lpstr>Levels of Style Sheets</vt:lpstr>
      <vt:lpstr>CSS cascade hierarchy</vt:lpstr>
      <vt:lpstr>Inline Style Specification</vt:lpstr>
      <vt:lpstr>Document Style Specification</vt:lpstr>
      <vt:lpstr>External Style Sheet Specification</vt:lpstr>
      <vt:lpstr>Simple Selector </vt:lpstr>
      <vt:lpstr>Class Selector </vt:lpstr>
      <vt:lpstr>Generic Selectors </vt:lpstr>
      <vt:lpstr>id Selectors </vt:lpstr>
      <vt:lpstr>Pseudo Classes </vt:lpstr>
      <vt:lpstr>Properties </vt:lpstr>
      <vt:lpstr>Property Value Forms</vt:lpstr>
      <vt:lpstr>Property Value Forms</vt:lpstr>
      <vt:lpstr>Font Properties </vt:lpstr>
      <vt:lpstr>List Properties  list-style-type</vt:lpstr>
      <vt:lpstr>Text and Background Colour</vt:lpstr>
      <vt:lpstr>Background Images </vt:lpstr>
      <vt:lpstr>Text Alignment</vt:lpstr>
      <vt:lpstr>The &lt;span&gt; and &lt;div&gt; tags</vt:lpstr>
      <vt:lpstr>The &lt;span&gt; and &lt;div&gt; tags</vt:lpstr>
      <vt:lpstr>The Box Model</vt:lpstr>
      <vt:lpstr>Borders</vt:lpstr>
      <vt:lpstr>Borders</vt:lpstr>
      <vt:lpstr>Margins</vt:lpstr>
      <vt:lpstr>PowerPoint Presentation</vt:lpstr>
      <vt:lpstr>Padding</vt:lpstr>
      <vt:lpstr>div tags with the box model</vt:lpstr>
      <vt:lpstr>Summary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Media</dc:title>
  <dc:creator>Steve Benford</dc:creator>
  <cp:lastModifiedBy>Boriana N Koleva</cp:lastModifiedBy>
  <cp:revision>168</cp:revision>
  <cp:lastPrinted>1999-10-05T09:17:28Z</cp:lastPrinted>
  <dcterms:created xsi:type="dcterms:W3CDTF">1998-09-21T14:00:40Z</dcterms:created>
  <dcterms:modified xsi:type="dcterms:W3CDTF">2014-02-10T17:46:41Z</dcterms:modified>
</cp:coreProperties>
</file>