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0" r:id="rId4"/>
    <p:sldId id="271" r:id="rId5"/>
    <p:sldId id="272" r:id="rId6"/>
    <p:sldId id="274" r:id="rId7"/>
    <p:sldId id="273" r:id="rId8"/>
    <p:sldId id="276" r:id="rId9"/>
    <p:sldId id="275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69" r:id="rId27"/>
  </p:sldIdLst>
  <p:sldSz cx="9144000" cy="6858000" type="screen4x3"/>
  <p:notesSz cx="6437313" cy="94329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48075" y="0"/>
            <a:ext cx="2789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8075" y="8961438"/>
            <a:ext cx="278923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8" tIns="46034" rIns="92068" bIns="460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FC7E7BA-9804-49BE-9D91-B528C751B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0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57600" y="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38200" y="4495800"/>
            <a:ext cx="4724400" cy="426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57600" y="899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CAEF267-F5A0-43C8-8E94-ABDDA94C45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D1188C-E524-4E96-999A-925E47CC86E1}" type="slidenum">
              <a:rPr lang="en-GB">
                <a:latin typeface="Times New Roman" pitchFamily="18" charset="0"/>
              </a:rPr>
              <a:pPr eaLnBrk="1" hangingPunct="1"/>
              <a:t>1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Oval 1032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1033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34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85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72A93B-8CCB-48D5-9802-F97A80FA5B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42B1-1E0A-4EBA-B1FB-73FBFFBA5D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90500"/>
            <a:ext cx="1831975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325" y="190500"/>
            <a:ext cx="5346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51C05-D3E3-4AC4-97B5-A0D89BDF89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7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3BA61-6A44-4FF5-8DF8-BC1873AB7E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5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DC063-6874-456B-888E-AB7E71EB54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6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325" y="1849438"/>
            <a:ext cx="3589338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849438"/>
            <a:ext cx="3589337" cy="417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F32DE-6BC9-440D-BCE6-6FF1AA47CF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A0C7B-B889-4D88-951F-65FA98FEE8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D2788-858E-4474-A3B4-D394FBF35E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B2A8-D7CD-4FCE-9D73-0893A31713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9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247E0-17C6-4AA1-8457-2F84A2034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27868-8880-45C2-A7C3-A38D006F79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3325" y="1849438"/>
            <a:ext cx="73310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849C514B-A48B-4C8E-88CB-C0A87EFB25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29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Koleva@nottingh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ww.cs.nott.ac.uk/~bnk/WPS/roots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border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dat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insert_nam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nott.ac.uk/~bnk/WPS/parameter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1341438"/>
            <a:ext cx="6769100" cy="1871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4000" smtClean="0">
                <a:solidFill>
                  <a:schemeClr val="hlink"/>
                </a:solidFill>
              </a:rPr>
              <a:t>Lecture 9</a:t>
            </a:r>
            <a:br>
              <a:rPr lang="en-GB" sz="4000" smtClean="0">
                <a:solidFill>
                  <a:schemeClr val="hlink"/>
                </a:solidFill>
              </a:rPr>
            </a:br>
            <a:r>
              <a:rPr lang="en-GB" sz="4000" smtClean="0">
                <a:solidFill>
                  <a:schemeClr val="hlink"/>
                </a:solidFill>
              </a:rPr>
              <a:t>The Basics of JavaScript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5000"/>
              </a:spcBef>
            </a:pPr>
            <a:r>
              <a:rPr lang="en-GB" dirty="0" smtClean="0"/>
              <a:t>Boriana Koleva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Room: C56</a:t>
            </a:r>
          </a:p>
          <a:p>
            <a:pPr eaLnBrk="1" hangingPunct="1">
              <a:spcBef>
                <a:spcPct val="15000"/>
              </a:spcBef>
            </a:pPr>
            <a:r>
              <a:rPr lang="en-GB" dirty="0" smtClean="0"/>
              <a:t>Email: </a:t>
            </a:r>
            <a:r>
              <a:rPr lang="en-GB" dirty="0" smtClean="0">
                <a:hlinkClick r:id="rId3"/>
              </a:rPr>
              <a:t>B.Koleva@nottingham.ac.uk</a:t>
            </a:r>
            <a:endParaRPr lang="en-GB" dirty="0" smtClean="0"/>
          </a:p>
          <a:p>
            <a:pPr eaLnBrk="1" hangingPunct="1">
              <a:spcBef>
                <a:spcPct val="15000"/>
              </a:spcBef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Primitives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830388"/>
            <a:ext cx="7531100" cy="2979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/>
              <a:t>All primitive values have one of the five types: Number, String, Boolean, Undefined, or Null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Number, String, and Boolean have wrapper objects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In the cases of Number and String, primitive values and objects are coerced back and forth so that primitive values can be treated essentially as if they were objects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endParaRPr lang="en-GB" sz="2600" smtClean="0"/>
          </a:p>
        </p:txBody>
      </p:sp>
      <p:pic>
        <p:nvPicPr>
          <p:cNvPr id="12292" name="Picture 4" descr="Sebesta_c04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973513"/>
            <a:ext cx="508952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Primitives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All numeric values are stored in double-precision floating point</a:t>
            </a:r>
          </a:p>
          <a:p>
            <a:pPr eaLnBrk="1" hangingPunct="1"/>
            <a:r>
              <a:rPr lang="en-GB" sz="2600" smtClean="0"/>
              <a:t>String literals are delimited by either ' or "</a:t>
            </a:r>
          </a:p>
          <a:p>
            <a:pPr eaLnBrk="1" hangingPunct="1"/>
            <a:r>
              <a:rPr lang="en-GB" sz="2600" smtClean="0"/>
              <a:t>Boolean values are true and false</a:t>
            </a:r>
          </a:p>
          <a:p>
            <a:pPr eaLnBrk="1" hangingPunct="1"/>
            <a:r>
              <a:rPr lang="en-GB" sz="2600" smtClean="0"/>
              <a:t>The only Null value is </a:t>
            </a:r>
            <a:r>
              <a:rPr lang="en-GB" sz="2600" smtClean="0">
                <a:latin typeface="Courier New" pitchFamily="49" charset="0"/>
              </a:rPr>
              <a:t>null</a:t>
            </a:r>
          </a:p>
          <a:p>
            <a:pPr eaLnBrk="1" hangingPunct="1"/>
            <a:r>
              <a:rPr lang="en-GB" sz="2600" smtClean="0"/>
              <a:t>The only Undefined value is </a:t>
            </a:r>
            <a:r>
              <a:rPr lang="en-GB" sz="2600" smtClean="0">
                <a:latin typeface="Courier New" pitchFamily="49" charset="0"/>
              </a:rPr>
              <a:t>undefined</a:t>
            </a:r>
          </a:p>
          <a:p>
            <a:pPr eaLnBrk="1" hangingPunct="1"/>
            <a:endParaRPr lang="en-GB" sz="2600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Declaring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69175" cy="4370387"/>
          </a:xfrm>
        </p:spPr>
        <p:txBody>
          <a:bodyPr/>
          <a:lstStyle/>
          <a:p>
            <a:pPr eaLnBrk="1" hangingPunct="1"/>
            <a:r>
              <a:rPr lang="en-GB" sz="2600" smtClean="0"/>
              <a:t>JavaScript is dynamically typed – any variable can be used for anything (primitive value or reference to any object)</a:t>
            </a:r>
          </a:p>
          <a:p>
            <a:pPr eaLnBrk="1" hangingPunct="1"/>
            <a:r>
              <a:rPr lang="en-GB" sz="2600" smtClean="0"/>
              <a:t>The interpreter determines the type of a particular occurrence of a variable</a:t>
            </a:r>
          </a:p>
          <a:p>
            <a:pPr eaLnBrk="1" hangingPunct="1"/>
            <a:r>
              <a:rPr lang="en-GB" sz="2600" smtClean="0"/>
              <a:t>Variables can be either implicitly or explicitly declared</a:t>
            </a:r>
          </a:p>
          <a:p>
            <a:pPr lvl="1" eaLnBrk="1" hangingPunct="1">
              <a:buFontTx/>
              <a:buNone/>
            </a:pPr>
            <a:r>
              <a:rPr lang="en-GB" sz="2400" smtClean="0">
                <a:latin typeface="Courier New" pitchFamily="49" charset="0"/>
              </a:rPr>
              <a:t>var sum = 0,</a:t>
            </a:r>
          </a:p>
          <a:p>
            <a:pPr lvl="1" eaLnBrk="1" hangingPunct="1">
              <a:buFontTx/>
              <a:buNone/>
            </a:pPr>
            <a:r>
              <a:rPr lang="en-GB" sz="2400" smtClean="0">
                <a:latin typeface="Courier New" pitchFamily="49" charset="0"/>
              </a:rPr>
              <a:t>    today = "Monday",</a:t>
            </a:r>
          </a:p>
          <a:p>
            <a:pPr lvl="1" eaLnBrk="1" hangingPunct="1">
              <a:buFontTx/>
              <a:buNone/>
            </a:pPr>
            <a:r>
              <a:rPr lang="en-GB" sz="2400" smtClean="0">
                <a:latin typeface="Courier New" pitchFamily="49" charset="0"/>
              </a:rPr>
              <a:t>    flag = false;</a:t>
            </a:r>
          </a:p>
          <a:p>
            <a:pPr lvl="1" eaLnBrk="1" hangingPunct="1">
              <a:buFontTx/>
              <a:buNone/>
            </a:pPr>
            <a:endParaRPr lang="en-GB" sz="2400" smtClean="0">
              <a:latin typeface="Courier New" pitchFamily="49" charset="0"/>
            </a:endParaRPr>
          </a:p>
          <a:p>
            <a:pPr eaLnBrk="1" hangingPunct="1"/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Numeric Operators </a:t>
            </a:r>
          </a:p>
        </p:txBody>
      </p:sp>
      <p:pic>
        <p:nvPicPr>
          <p:cNvPr id="15363" name="Picture 4" descr="Sebesta_c04T02"/>
          <p:cNvPicPr preferRelativeResize="0">
            <a:picLocks noGrp="1"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975" y="2435225"/>
            <a:ext cx="8142288" cy="2101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Courier New" pitchFamily="49" charset="0"/>
              </a:rPr>
              <a:t>Math</a:t>
            </a:r>
            <a:r>
              <a:rPr lang="en-GB" smtClean="0"/>
              <a:t> and </a:t>
            </a:r>
            <a:r>
              <a:rPr lang="en-GB" smtClean="0">
                <a:latin typeface="Courier New" pitchFamily="49" charset="0"/>
              </a:rPr>
              <a:t>Number</a:t>
            </a:r>
            <a:r>
              <a:rPr lang="en-GB" smtClean="0"/>
              <a:t> Objects 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65225" y="1773238"/>
            <a:ext cx="7150100" cy="2008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The</a:t>
            </a:r>
            <a:r>
              <a:rPr lang="en-GB" sz="2600" smtClean="0">
                <a:latin typeface="Courier New" pitchFamily="49" charset="0"/>
              </a:rPr>
              <a:t> Math </a:t>
            </a:r>
            <a:r>
              <a:rPr lang="en-GB" sz="2600" smtClean="0"/>
              <a:t>Object provides </a:t>
            </a:r>
            <a:r>
              <a:rPr lang="en-GB" sz="2600" smtClean="0">
                <a:latin typeface="Courier New" pitchFamily="49" charset="0"/>
              </a:rPr>
              <a:t>floor</a:t>
            </a:r>
            <a:r>
              <a:rPr lang="en-GB" sz="2600" smtClean="0"/>
              <a:t>, </a:t>
            </a:r>
            <a:r>
              <a:rPr lang="en-GB" sz="2600" smtClean="0">
                <a:latin typeface="Courier New" pitchFamily="49" charset="0"/>
              </a:rPr>
              <a:t>round</a:t>
            </a:r>
            <a:r>
              <a:rPr lang="en-GB" sz="2600" smtClean="0"/>
              <a:t>, </a:t>
            </a:r>
            <a:r>
              <a:rPr lang="en-GB" sz="2600" smtClean="0">
                <a:latin typeface="Courier New" pitchFamily="49" charset="0"/>
              </a:rPr>
              <a:t>max</a:t>
            </a:r>
            <a:r>
              <a:rPr lang="en-GB" sz="2600" smtClean="0"/>
              <a:t>, </a:t>
            </a:r>
            <a:r>
              <a:rPr lang="en-GB" sz="2600" smtClean="0">
                <a:latin typeface="Courier New" pitchFamily="49" charset="0"/>
              </a:rPr>
              <a:t>min</a:t>
            </a:r>
            <a:r>
              <a:rPr lang="en-GB" sz="2600" smtClean="0"/>
              <a:t>, trig functions,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e.g., </a:t>
            </a:r>
            <a:r>
              <a:rPr lang="en-GB" sz="2400" smtClean="0">
                <a:latin typeface="Courier New" pitchFamily="49" charset="0"/>
              </a:rPr>
              <a:t>Math.cos(x)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 </a:t>
            </a:r>
            <a:r>
              <a:rPr lang="en-GB" sz="2600" smtClean="0">
                <a:latin typeface="Courier New" pitchFamily="49" charset="0"/>
              </a:rPr>
              <a:t>Number</a:t>
            </a:r>
            <a:r>
              <a:rPr lang="en-GB" sz="2600" smtClean="0"/>
              <a:t> Object has some useful properties</a:t>
            </a:r>
          </a:p>
        </p:txBody>
      </p:sp>
      <p:pic>
        <p:nvPicPr>
          <p:cNvPr id="16388" name="Picture 8" descr="Sebesta_c04T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3779838"/>
            <a:ext cx="733107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Courier New" pitchFamily="49" charset="0"/>
              </a:rPr>
              <a:t>String</a:t>
            </a:r>
            <a:r>
              <a:rPr lang="en-GB" smtClean="0"/>
              <a:t> Object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611313"/>
            <a:ext cx="7331075" cy="4170362"/>
          </a:xfrm>
        </p:spPr>
        <p:txBody>
          <a:bodyPr/>
          <a:lstStyle/>
          <a:p>
            <a:pPr eaLnBrk="1" hangingPunct="1"/>
            <a:r>
              <a:rPr lang="en-GB" sz="2600" smtClean="0"/>
              <a:t>The number of characters in a string is stored in the </a:t>
            </a:r>
            <a:r>
              <a:rPr lang="en-GB" sz="2600" smtClean="0">
                <a:latin typeface="Courier New" pitchFamily="49" charset="0"/>
              </a:rPr>
              <a:t>length</a:t>
            </a:r>
            <a:r>
              <a:rPr lang="en-GB" sz="2600" smtClean="0"/>
              <a:t> property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var str = “George”;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GB" sz="2200" smtClean="0">
                <a:latin typeface="Courier New" pitchFamily="49" charset="0"/>
              </a:rPr>
              <a:t>var len = str.length;</a:t>
            </a:r>
            <a:r>
              <a:rPr lang="en-GB" sz="2400" smtClean="0"/>
              <a:t> </a:t>
            </a:r>
          </a:p>
          <a:p>
            <a:pPr eaLnBrk="1" hangingPunct="1"/>
            <a:r>
              <a:rPr lang="en-GB" sz="2600" smtClean="0"/>
              <a:t>Common methods:</a:t>
            </a:r>
          </a:p>
        </p:txBody>
      </p:sp>
      <p:pic>
        <p:nvPicPr>
          <p:cNvPr id="17412" name="Picture 4" descr="Sebesta_c04T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616325"/>
            <a:ext cx="8002588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Courier New" pitchFamily="49" charset="0"/>
              </a:rPr>
              <a:t>Date</a:t>
            </a:r>
            <a:r>
              <a:rPr lang="en-GB" smtClean="0"/>
              <a:t> Object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725613"/>
            <a:ext cx="7350125" cy="4570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100" smtClean="0"/>
              <a:t>Create one with the Date constructor (no params)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000" smtClean="0">
                <a:latin typeface="Courier New" pitchFamily="49" charset="0"/>
              </a:rPr>
              <a:t>var today = new Date();</a:t>
            </a:r>
            <a:r>
              <a:rPr lang="en-GB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100" smtClean="0"/>
              <a:t>Local time methods of Date: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toLocaleString – returns a string of the date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getDate – returns the day of the month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getMonth – returns the month of the year (0 – 11)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getDay – returns the day of the week (0 – 6)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getFullYear – returns the year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getTime – returns the number of milliseconds since January 1, 1970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getHours – returns the hour (0 – 23)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getMinutes – returns the minutes (0 – 59)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getMilliseconds – returns the millisecond (0 – 999)</a:t>
            </a:r>
          </a:p>
          <a:p>
            <a:pPr eaLnBrk="1" hangingPunct="1">
              <a:lnSpc>
                <a:spcPct val="90000"/>
              </a:lnSpc>
            </a:pPr>
            <a:endParaRPr lang="en-GB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Screen Output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858963"/>
            <a:ext cx="8502650" cy="4665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100" smtClean="0"/>
              <a:t>JavaScript models the HTML document with the </a:t>
            </a:r>
            <a:r>
              <a:rPr lang="en-GB" sz="2100" smtClean="0">
                <a:latin typeface="Courier New" pitchFamily="49" charset="0"/>
              </a:rPr>
              <a:t>Document</a:t>
            </a:r>
            <a:r>
              <a:rPr lang="en-GB" sz="2100" smtClean="0"/>
              <a:t> object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z="2100" smtClean="0"/>
              <a:t>The model for the browser display window is the </a:t>
            </a:r>
            <a:r>
              <a:rPr lang="en-GB" sz="2100" smtClean="0">
                <a:latin typeface="Courier New" pitchFamily="49" charset="0"/>
              </a:rPr>
              <a:t>Window</a:t>
            </a:r>
            <a:r>
              <a:rPr lang="en-GB" sz="2100" smtClean="0"/>
              <a:t> object  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The </a:t>
            </a:r>
            <a:r>
              <a:rPr lang="en-GB" sz="2000" smtClean="0">
                <a:latin typeface="Courier New" pitchFamily="49" charset="0"/>
              </a:rPr>
              <a:t>Window</a:t>
            </a:r>
            <a:r>
              <a:rPr lang="en-GB" sz="2000" smtClean="0"/>
              <a:t> object has two properties, </a:t>
            </a:r>
            <a:r>
              <a:rPr lang="en-GB" sz="2000" smtClean="0">
                <a:latin typeface="Courier New" pitchFamily="49" charset="0"/>
              </a:rPr>
              <a:t>document</a:t>
            </a:r>
            <a:r>
              <a:rPr lang="en-GB" sz="2000" smtClean="0"/>
              <a:t> and </a:t>
            </a:r>
            <a:r>
              <a:rPr lang="en-GB" sz="2000" smtClean="0">
                <a:latin typeface="Courier New" pitchFamily="49" charset="0"/>
              </a:rPr>
              <a:t>window</a:t>
            </a:r>
            <a:r>
              <a:rPr lang="en-GB" sz="2000" smtClean="0"/>
              <a:t>, which refer to the </a:t>
            </a:r>
            <a:r>
              <a:rPr lang="en-GB" sz="2000" smtClean="0">
                <a:latin typeface="Courier New" pitchFamily="49" charset="0"/>
              </a:rPr>
              <a:t>Document</a:t>
            </a:r>
            <a:r>
              <a:rPr lang="en-GB" sz="2000" smtClean="0"/>
              <a:t> and </a:t>
            </a:r>
            <a:r>
              <a:rPr lang="en-GB" sz="2000" smtClean="0">
                <a:latin typeface="Courier New" pitchFamily="49" charset="0"/>
              </a:rPr>
              <a:t>Window</a:t>
            </a:r>
            <a:r>
              <a:rPr lang="en-GB" sz="2000" smtClean="0"/>
              <a:t> objects, respectively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sz="2100" smtClean="0"/>
              <a:t>The </a:t>
            </a:r>
            <a:r>
              <a:rPr lang="en-GB" sz="2100" smtClean="0">
                <a:latin typeface="Courier New" pitchFamily="49" charset="0"/>
              </a:rPr>
              <a:t>Document</a:t>
            </a:r>
            <a:r>
              <a:rPr lang="en-GB" sz="2100" smtClean="0"/>
              <a:t> object has a method, </a:t>
            </a:r>
            <a:r>
              <a:rPr lang="en-GB" sz="2100" smtClean="0">
                <a:latin typeface="Courier New" pitchFamily="49" charset="0"/>
              </a:rPr>
              <a:t>write</a:t>
            </a:r>
            <a:r>
              <a:rPr lang="en-GB" sz="2100" smtClean="0"/>
              <a:t>, which dynamically creates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The parameter is a string, often concatenated from parts, some of which are variables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100" smtClean="0"/>
              <a:t>       </a:t>
            </a:r>
            <a:r>
              <a:rPr lang="en-GB" sz="2100" smtClean="0">
                <a:latin typeface="Courier New" pitchFamily="49" charset="0"/>
              </a:rPr>
              <a:t>document.write("Answer: “, result, "&lt;br&gt;");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The parameter is sent to the browser, so it can be anything that can appear in an HTML document (any HTML tags)</a:t>
            </a:r>
          </a:p>
          <a:p>
            <a:pPr eaLnBrk="1" hangingPunct="1">
              <a:lnSpc>
                <a:spcPct val="90000"/>
              </a:lnSpc>
            </a:pPr>
            <a:endParaRPr lang="en-GB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Screen Output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31075" cy="3408362"/>
          </a:xfrm>
        </p:spPr>
        <p:txBody>
          <a:bodyPr/>
          <a:lstStyle/>
          <a:p>
            <a:pPr marL="495300" indent="-495300" eaLnBrk="1" hangingPunct="1"/>
            <a:r>
              <a:rPr lang="en-GB" sz="2600" smtClean="0"/>
              <a:t>The </a:t>
            </a:r>
            <a:r>
              <a:rPr lang="en-GB" sz="2600" smtClean="0">
                <a:latin typeface="Courier New" pitchFamily="49" charset="0"/>
              </a:rPr>
              <a:t>Window</a:t>
            </a:r>
            <a:r>
              <a:rPr lang="en-GB" sz="2600" smtClean="0"/>
              <a:t> object has three methods for creating dialog boxes</a:t>
            </a:r>
          </a:p>
          <a:p>
            <a:pPr marL="495300" indent="-4953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GB" sz="2600" b="1" smtClean="0">
                <a:solidFill>
                  <a:schemeClr val="tx1"/>
                </a:solidFill>
              </a:rPr>
              <a:t>Alert </a:t>
            </a:r>
          </a:p>
          <a:p>
            <a:pPr marL="495300" indent="-495300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alert(“The sum is:” + sum + ”\n");</a:t>
            </a:r>
          </a:p>
          <a:p>
            <a:pPr marL="914400" lvl="1" indent="-457200" eaLnBrk="1" hangingPunct="1"/>
            <a:r>
              <a:rPr lang="en-GB" sz="2400" smtClean="0"/>
              <a:t>Parameter is plain text, not HTML</a:t>
            </a:r>
          </a:p>
          <a:p>
            <a:pPr marL="914400" lvl="1" indent="-457200" eaLnBrk="1" hangingPunct="1"/>
            <a:r>
              <a:rPr lang="en-GB" sz="2400" smtClean="0"/>
              <a:t>Opens a dialog box which displays the  parameter string and an OK button</a:t>
            </a:r>
          </a:p>
          <a:p>
            <a:pPr marL="1295400" lvl="2" indent="-381000" eaLnBrk="1" hangingPunct="1"/>
            <a:r>
              <a:rPr lang="en-GB" sz="2000" smtClean="0"/>
              <a:t>It waits for the user to press the OK button </a:t>
            </a:r>
          </a:p>
          <a:p>
            <a:pPr marL="495300" indent="-495300" eaLnBrk="1" hangingPunct="1"/>
            <a:endParaRPr lang="en-GB" sz="2600" smtClean="0"/>
          </a:p>
        </p:txBody>
      </p:sp>
      <p:pic>
        <p:nvPicPr>
          <p:cNvPr id="20484" name="Picture 4" descr="Sebesta_c04f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845050"/>
            <a:ext cx="72342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Screen Output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2"/>
            </a:pPr>
            <a:r>
              <a:rPr lang="en-GB" sz="2600" b="1" smtClean="0">
                <a:solidFill>
                  <a:schemeClr val="tx1"/>
                </a:solidFill>
              </a:rPr>
              <a:t>Confirm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   var question = confirm("Do you want to continue this download?");</a:t>
            </a:r>
          </a:p>
          <a:p>
            <a:pPr marL="990600" lvl="1" indent="-533400" eaLnBrk="1" hangingPunct="1"/>
            <a:r>
              <a:rPr lang="en-GB" sz="2400" smtClean="0"/>
              <a:t>Opens a dialog box and displays the parameter and two buttons, OK and Cancel</a:t>
            </a:r>
          </a:p>
          <a:p>
            <a:pPr marL="990600" lvl="1" indent="-533400" eaLnBrk="1" hangingPunct="1"/>
            <a:r>
              <a:rPr lang="en-GB" sz="2400" smtClean="0"/>
              <a:t>Returns a Boolean value, depending on which button was pressed (it waits for one)</a:t>
            </a:r>
          </a:p>
          <a:p>
            <a:pPr marL="571500" indent="-571500" eaLnBrk="1" hangingPunct="1"/>
            <a:endParaRPr lang="en-GB" sz="2600" smtClean="0"/>
          </a:p>
        </p:txBody>
      </p:sp>
      <p:pic>
        <p:nvPicPr>
          <p:cNvPr id="21508" name="Picture 5" descr="Sebesta_c04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4835525"/>
            <a:ext cx="34750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1820863"/>
            <a:ext cx="7626350" cy="4198937"/>
          </a:xfrm>
        </p:spPr>
        <p:txBody>
          <a:bodyPr/>
          <a:lstStyle/>
          <a:p>
            <a:pPr eaLnBrk="1" hangingPunct="1"/>
            <a:r>
              <a:rPr lang="en-GB" smtClean="0"/>
              <a:t>Overview of JavaScript </a:t>
            </a:r>
          </a:p>
          <a:p>
            <a:pPr eaLnBrk="1" hangingPunct="1"/>
            <a:r>
              <a:rPr lang="en-GB" smtClean="0"/>
              <a:t>Object Orientation</a:t>
            </a:r>
          </a:p>
          <a:p>
            <a:pPr eaLnBrk="1" hangingPunct="1"/>
            <a:r>
              <a:rPr lang="en-GB" smtClean="0"/>
              <a:t>Syntactic Characteristics </a:t>
            </a:r>
          </a:p>
          <a:p>
            <a:pPr eaLnBrk="1" hangingPunct="1"/>
            <a:r>
              <a:rPr lang="en-GB" smtClean="0"/>
              <a:t>Primitives, Operations and Expressions</a:t>
            </a:r>
          </a:p>
          <a:p>
            <a:pPr eaLnBrk="1" hangingPunct="1"/>
            <a:r>
              <a:rPr lang="en-GB" smtClean="0"/>
              <a:t>Math, Number, String and Date objects </a:t>
            </a:r>
          </a:p>
          <a:p>
            <a:pPr eaLnBrk="1" hangingPunct="1"/>
            <a:r>
              <a:rPr lang="en-GB" smtClean="0"/>
              <a:t>Screen Output</a:t>
            </a:r>
          </a:p>
          <a:p>
            <a:pPr eaLnBrk="1" hangingPunct="1"/>
            <a:r>
              <a:rPr lang="en-GB" smtClean="0"/>
              <a:t>Control Statements, Arrays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Screen Output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725613"/>
            <a:ext cx="8093075" cy="3094037"/>
          </a:xfrm>
        </p:spPr>
        <p:txBody>
          <a:bodyPr/>
          <a:lstStyle/>
          <a:p>
            <a:pPr marL="400050" indent="-400050" eaLnBrk="1" hangingPunct="1">
              <a:buClr>
                <a:schemeClr val="tx1"/>
              </a:buClr>
              <a:buSzTx/>
              <a:buFont typeface="Wingdings" pitchFamily="2" charset="2"/>
              <a:buAutoNum type="arabicPeriod" startAt="3"/>
            </a:pPr>
            <a:r>
              <a:rPr lang="en-GB" sz="2600" b="1" smtClean="0">
                <a:solidFill>
                  <a:schemeClr val="tx1"/>
                </a:solidFill>
              </a:rPr>
              <a:t>Prompt </a:t>
            </a:r>
          </a:p>
          <a:p>
            <a:pPr marL="400050" indent="-400050" eaLnBrk="1" hangingPunct="1">
              <a:buFont typeface="Wingdings" pitchFamily="2" charset="2"/>
              <a:buNone/>
            </a:pPr>
            <a:r>
              <a:rPr lang="en-GB" sz="2400" smtClean="0"/>
              <a:t>     </a:t>
            </a:r>
            <a:r>
              <a:rPr lang="en-GB" sz="2400" smtClean="0">
                <a:latin typeface="Courier New" pitchFamily="49" charset="0"/>
              </a:rPr>
              <a:t>prompt("What is your name?", “ ");</a:t>
            </a:r>
          </a:p>
          <a:p>
            <a:pPr marL="838200" lvl="1" indent="-381000" eaLnBrk="1" hangingPunct="1"/>
            <a:r>
              <a:rPr lang="en-GB" sz="2200" smtClean="0"/>
              <a:t>Opens a dialog box and displays its string parameter, along with a text box and two  buttons, OK and Cancel</a:t>
            </a:r>
          </a:p>
          <a:p>
            <a:pPr marL="838200" lvl="1" indent="-381000" eaLnBrk="1" hangingPunct="1"/>
            <a:r>
              <a:rPr lang="en-GB" sz="2200" smtClean="0"/>
              <a:t>The second parameter is for a default response if the user presses OK without typing a response in the text box (waits for OK)</a:t>
            </a:r>
          </a:p>
          <a:p>
            <a:pPr marL="400050" indent="-400050" eaLnBrk="1" hangingPunct="1"/>
            <a:endParaRPr lang="en-GB" sz="2200" smtClean="0"/>
          </a:p>
          <a:p>
            <a:pPr marL="400050" indent="-400050" eaLnBrk="1" hangingPunct="1"/>
            <a:endParaRPr lang="en-GB" smtClean="0"/>
          </a:p>
        </p:txBody>
      </p:sp>
      <p:pic>
        <p:nvPicPr>
          <p:cNvPr id="22532" name="Picture 4" descr="Sebesta_c04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524375"/>
            <a:ext cx="52578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95450" y="6038850"/>
            <a:ext cx="566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4"/>
              </a:rPr>
              <a:t>http://www.cs.nott.ac.uk/~bnk/WPS/roots.html</a:t>
            </a:r>
            <a:endParaRPr lang="en-GB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Conditionals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801813"/>
            <a:ext cx="7769225" cy="4217987"/>
          </a:xfrm>
        </p:spPr>
        <p:txBody>
          <a:bodyPr/>
          <a:lstStyle/>
          <a:p>
            <a:pPr eaLnBrk="1" hangingPunct="1"/>
            <a:r>
              <a:rPr lang="en-GB" sz="2600" smtClean="0"/>
              <a:t>Selection statements – “</a:t>
            </a:r>
            <a:r>
              <a:rPr lang="en-GB" sz="2600" smtClean="0">
                <a:latin typeface="Courier New" pitchFamily="49" charset="0"/>
              </a:rPr>
              <a:t>if</a:t>
            </a:r>
            <a:r>
              <a:rPr lang="en-GB" sz="2600" smtClean="0"/>
              <a:t>” and “</a:t>
            </a:r>
            <a:r>
              <a:rPr lang="en-GB" sz="2600" smtClean="0">
                <a:latin typeface="Courier New" pitchFamily="49" charset="0"/>
              </a:rPr>
              <a:t>if…else</a:t>
            </a:r>
            <a:r>
              <a:rPr lang="en-GB" sz="2600" smtClean="0"/>
              <a:t>“</a:t>
            </a:r>
            <a:r>
              <a:rPr lang="en-GB" smtClean="0"/>
              <a:t> </a:t>
            </a:r>
            <a:endParaRPr lang="en-GB" sz="26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if (a &gt; b)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  document.write(“a is greater than b &lt;br&gt;”);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else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  a = b;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  document.write(“a was not greater than b, now 		they are equal &lt;br&gt;”);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}</a:t>
            </a:r>
          </a:p>
          <a:p>
            <a:pPr eaLnBrk="1" hangingPunct="1"/>
            <a:r>
              <a:rPr lang="en-GB" sz="2600" smtClean="0"/>
              <a:t>The </a:t>
            </a:r>
            <a:r>
              <a:rPr lang="en-GB" sz="2600" smtClean="0">
                <a:latin typeface="Courier New" pitchFamily="49" charset="0"/>
              </a:rPr>
              <a:t>switch</a:t>
            </a:r>
            <a:r>
              <a:rPr lang="en-GB" sz="2600" smtClean="0"/>
              <a:t> statement</a:t>
            </a:r>
            <a:r>
              <a:rPr lang="en-GB" sz="260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GB" sz="2600" smtClean="0">
              <a:latin typeface="Courier New" pitchFamily="49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219200" y="5029200"/>
            <a:ext cx="596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2"/>
              </a:rPr>
              <a:t>http://www.cs.nott.ac.uk/~bnk/WPS/borders.html</a:t>
            </a:r>
            <a:endParaRPr lang="en-GB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600" smtClean="0"/>
              <a:t> </a:t>
            </a:r>
            <a:r>
              <a:rPr lang="en-GB" sz="2600" smtClean="0">
                <a:latin typeface="Courier New" pitchFamily="49" charset="0"/>
              </a:rPr>
              <a:t>while</a:t>
            </a:r>
            <a:r>
              <a:rPr lang="en-GB" sz="2600" smtClean="0"/>
              <a:t> </a:t>
            </a:r>
            <a:r>
              <a:rPr lang="en-GB" sz="2600" i="1" smtClean="0"/>
              <a:t>(control_expression)              statement or compound stmt</a:t>
            </a:r>
            <a:r>
              <a:rPr lang="en-GB" sz="2600" smtClean="0"/>
              <a:t>                                                    </a:t>
            </a:r>
          </a:p>
          <a:p>
            <a:pPr eaLnBrk="1" hangingPunct="1"/>
            <a:r>
              <a:rPr lang="en-GB" sz="2600" smtClean="0"/>
              <a:t> </a:t>
            </a:r>
            <a:r>
              <a:rPr lang="en-GB" sz="2600" smtClean="0">
                <a:latin typeface="Courier New" pitchFamily="49" charset="0"/>
              </a:rPr>
              <a:t>for</a:t>
            </a:r>
            <a:r>
              <a:rPr lang="en-GB" sz="2600" smtClean="0"/>
              <a:t> </a:t>
            </a:r>
            <a:r>
              <a:rPr lang="en-GB" sz="2600" i="1" smtClean="0"/>
              <a:t>(init; control; increment)              statement or cmpnd stmt</a:t>
            </a:r>
            <a:r>
              <a:rPr lang="en-GB" i="1" smtClean="0"/>
              <a:t> </a:t>
            </a:r>
          </a:p>
          <a:p>
            <a:pPr lvl="1" eaLnBrk="1" hangingPunct="1"/>
            <a:r>
              <a:rPr lang="en-GB" sz="2400" smtClean="0"/>
              <a:t>init can have declarations, but the scope of such variables is the whole script</a:t>
            </a:r>
          </a:p>
          <a:p>
            <a:pPr lvl="1" eaLnBrk="1" hangingPunct="1"/>
            <a:r>
              <a:rPr lang="en-GB" sz="2200" smtClean="0">
                <a:hlinkClick r:id="rId2"/>
              </a:rPr>
              <a:t>http://www.cs.nott.ac.uk/~bnk/WPS/date.html</a:t>
            </a:r>
            <a:endParaRPr lang="en-GB" sz="2200" smtClean="0"/>
          </a:p>
          <a:p>
            <a:pPr eaLnBrk="1" hangingPunct="1"/>
            <a:r>
              <a:rPr lang="en-GB" sz="2600" smtClean="0">
                <a:latin typeface="Courier New" pitchFamily="49" charset="0"/>
              </a:rPr>
              <a:t>do</a:t>
            </a:r>
            <a:r>
              <a:rPr lang="en-GB" sz="2600" smtClean="0"/>
              <a:t> </a:t>
            </a:r>
            <a:r>
              <a:rPr lang="en-GB" sz="2600" i="1" smtClean="0"/>
              <a:t>statement or compound                     </a:t>
            </a:r>
            <a:r>
              <a:rPr lang="en-GB" sz="2600" smtClean="0">
                <a:latin typeface="Courier New" pitchFamily="49" charset="0"/>
              </a:rPr>
              <a:t>while</a:t>
            </a:r>
            <a:r>
              <a:rPr lang="en-GB" sz="2600" smtClean="0"/>
              <a:t> </a:t>
            </a:r>
            <a:r>
              <a:rPr lang="en-GB" sz="2600" i="1" smtClean="0"/>
              <a:t>(control_expression)</a:t>
            </a:r>
          </a:p>
          <a:p>
            <a:pPr eaLnBrk="1" hangingPunct="1"/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1830388"/>
            <a:ext cx="7769225" cy="4189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smtClean="0"/>
              <a:t>Array elements can be primitive values or references to other objects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smtClean="0"/>
              <a:t>Array objects can be created in two ways, with </a:t>
            </a:r>
            <a:r>
              <a:rPr lang="en-GB" sz="2600" smtClean="0">
                <a:latin typeface="Courier New" pitchFamily="49" charset="0"/>
              </a:rPr>
              <a:t>new</a:t>
            </a:r>
            <a:r>
              <a:rPr lang="en-GB" sz="2600" smtClean="0"/>
              <a:t>, or by assigning an array literal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var myList = new Array(24, "bread", true);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var myList2 = new Array(24);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200" smtClean="0">
                <a:latin typeface="Courier New" pitchFamily="49" charset="0"/>
              </a:rPr>
              <a:t>   var myList3 = [24, "bread", true];</a:t>
            </a:r>
          </a:p>
          <a:p>
            <a:pPr eaLnBrk="1" hangingPunct="1">
              <a:lnSpc>
                <a:spcPct val="80000"/>
              </a:lnSpc>
            </a:pPr>
            <a:r>
              <a:rPr lang="en-GB" sz="2600" smtClean="0"/>
              <a:t>Length is </a:t>
            </a:r>
            <a:r>
              <a:rPr lang="en-GB" sz="2600" b="1" smtClean="0">
                <a:solidFill>
                  <a:schemeClr val="tx1"/>
                </a:solidFill>
              </a:rPr>
              <a:t>dynamic</a:t>
            </a:r>
            <a:r>
              <a:rPr lang="en-GB" sz="2600" smtClean="0"/>
              <a:t> - the </a:t>
            </a:r>
            <a:r>
              <a:rPr lang="en-GB" sz="2600" smtClean="0">
                <a:latin typeface="Courier New" pitchFamily="49" charset="0"/>
              </a:rPr>
              <a:t>length</a:t>
            </a:r>
            <a:r>
              <a:rPr lang="en-GB" sz="2600" smtClean="0"/>
              <a:t> property stores the 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length property is writeable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200" smtClean="0">
                <a:latin typeface="Courier New" pitchFamily="49" charset="0"/>
              </a:rPr>
              <a:t>myList.length = 150;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200" smtClean="0">
              <a:latin typeface="Courier New" pitchFamily="49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33525" y="5781675"/>
            <a:ext cx="661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2"/>
              </a:rPr>
              <a:t>http://www.cs.nott.ac.uk/~bnk/WPS/insert_names.html</a:t>
            </a:r>
            <a:endParaRPr lang="en-GB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69175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latin typeface="Courier New" pitchFamily="49" charset="0"/>
              </a:rPr>
              <a:t>function</a:t>
            </a:r>
            <a:r>
              <a:rPr lang="en-GB" sz="2400" smtClean="0"/>
              <a:t> function_name([formal_parameters])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/>
              <a:t>  -- body –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/>
              <a:t> }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Return value is the parameter of </a:t>
            </a:r>
            <a:r>
              <a:rPr lang="en-GB" sz="2600" smtClean="0">
                <a:latin typeface="Courier New" pitchFamily="49" charset="0"/>
              </a:rPr>
              <a:t>return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If there is no return or if return has no parameter, undefined is returned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We place all function definitions in the head of the 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Calls to functions appear in the document body 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Variables explicitly declared in a function are local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Functions – parameters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Parameters are passed by value, but when a reference variable is passed, the semantics are pass-by-reference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There is no type checking of parameters, nor is the number of parameters checked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excess actual parameters are ignored, excess formal parameters are set to undefined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All parameters are sent through a property array, </a:t>
            </a:r>
            <a:r>
              <a:rPr lang="en-GB" sz="2600" smtClean="0">
                <a:latin typeface="Courier New" pitchFamily="49" charset="0"/>
              </a:rPr>
              <a:t>arguments</a:t>
            </a:r>
            <a:r>
              <a:rPr lang="en-GB" sz="2600" smtClean="0"/>
              <a:t>, which has the </a:t>
            </a:r>
            <a:r>
              <a:rPr lang="en-GB" sz="2600" smtClean="0">
                <a:latin typeface="Courier New" pitchFamily="49" charset="0"/>
              </a:rPr>
              <a:t>length</a:t>
            </a:r>
            <a:r>
              <a:rPr lang="en-GB" sz="2600" smtClean="0"/>
              <a:t> property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09725" y="5743575"/>
            <a:ext cx="661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hlinkClick r:id="rId2"/>
              </a:rPr>
              <a:t>http://www.cs.nott.ac.uk/~bnk/WPS/parameters.html</a:t>
            </a:r>
            <a:endParaRPr lang="en-GB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3325" y="1849438"/>
            <a:ext cx="7369175" cy="4579937"/>
          </a:xfrm>
        </p:spPr>
        <p:txBody>
          <a:bodyPr/>
          <a:lstStyle/>
          <a:p>
            <a:pPr eaLnBrk="1" hangingPunct="1"/>
            <a:r>
              <a:rPr lang="en-GB" smtClean="0"/>
              <a:t>Overview of JavaScript </a:t>
            </a:r>
          </a:p>
          <a:p>
            <a:pPr eaLnBrk="1" hangingPunct="1"/>
            <a:r>
              <a:rPr lang="en-GB" smtClean="0"/>
              <a:t>Object Orientation</a:t>
            </a:r>
          </a:p>
          <a:p>
            <a:pPr eaLnBrk="1" hangingPunct="1"/>
            <a:r>
              <a:rPr lang="en-GB" smtClean="0"/>
              <a:t>Syntactic Characteristics </a:t>
            </a:r>
          </a:p>
          <a:p>
            <a:pPr eaLnBrk="1" hangingPunct="1"/>
            <a:r>
              <a:rPr lang="en-GB" smtClean="0"/>
              <a:t>Primitives, Operations and Expressions</a:t>
            </a:r>
          </a:p>
          <a:p>
            <a:pPr eaLnBrk="1" hangingPunct="1"/>
            <a:r>
              <a:rPr lang="en-GB" smtClean="0"/>
              <a:t>Math, Number, String and Date objects </a:t>
            </a:r>
          </a:p>
          <a:p>
            <a:pPr eaLnBrk="1" hangingPunct="1"/>
            <a:r>
              <a:rPr lang="en-GB" smtClean="0"/>
              <a:t>Screen Output</a:t>
            </a:r>
          </a:p>
          <a:p>
            <a:pPr eaLnBrk="1" hangingPunct="1"/>
            <a:r>
              <a:rPr lang="en-GB" smtClean="0"/>
              <a:t>Control Statements, Arrays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Origins of JavaScript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Originally developed by Netscape, as LiveScript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Became a joint venture of Netscape and Sun in 1995, renamed JavaScript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Now standardized by the European Computer Manufacturers Association as ECMA-262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An HTML-embedded scripting language 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We’ll call collections of JavaScript code </a:t>
            </a:r>
            <a:r>
              <a:rPr lang="en-GB" sz="2600" i="1" smtClean="0"/>
              <a:t>scripts</a:t>
            </a:r>
            <a:r>
              <a:rPr lang="en-GB" sz="2600" smtClean="0"/>
              <a:t>, not programs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and Java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and Java are only related through syntax</a:t>
            </a:r>
          </a:p>
          <a:p>
            <a:pPr eaLnBrk="1" hangingPunct="1"/>
            <a:r>
              <a:rPr lang="en-GB" smtClean="0"/>
              <a:t>JavaScript is dynamically typed</a:t>
            </a:r>
          </a:p>
          <a:p>
            <a:pPr eaLnBrk="1" hangingPunct="1"/>
            <a:r>
              <a:rPr lang="en-GB" smtClean="0"/>
              <a:t>JavaScript’s support for objects is very different</a:t>
            </a:r>
          </a:p>
          <a:p>
            <a:pPr eaLnBrk="1" hangingPunct="1"/>
            <a:r>
              <a:rPr lang="en-GB" smtClean="0"/>
              <a:t>JavaScript is interpreted</a:t>
            </a:r>
          </a:p>
          <a:p>
            <a:pPr lvl="1" eaLnBrk="1" hangingPunct="1"/>
            <a:r>
              <a:rPr lang="en-GB" smtClean="0"/>
              <a:t>Source code is embedded inside HTML doc, there is no 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Uses of JavaScript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Transfer of some load from server to client 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User interactions through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Events easily detected with JavaScript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E.g. validate user input 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The Document Object Model makes it possible to create dynamic HTML documents with JavaScript</a:t>
            </a:r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  <a:p>
            <a:pPr eaLnBrk="1" hangingPunct="1">
              <a:lnSpc>
                <a:spcPct val="90000"/>
              </a:lnSpc>
            </a:pPr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JavaScript Execution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JavaScript scripts are executed entirely by the browser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Once downloaded there is no exchange of information with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NB JavaScript programs can issue HTTP requests and load other pages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JavaScript scripts do not require the Java VM to be loaded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Thus JavaScript scripts tend to be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Object Orientation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849438"/>
            <a:ext cx="7769225" cy="4332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600" smtClean="0"/>
              <a:t>JavaScript is NOT an object-oriented programming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Rather object-based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GB" sz="2600" smtClean="0"/>
              <a:t>Does not support class-based inheritance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Cannot support polymorphism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GB" sz="2600" smtClean="0"/>
              <a:t>JavaScript objects are collections of properties, which are like the members of classes in Java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Data and method properties 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GB" sz="2600" smtClean="0"/>
              <a:t>JavaScript has primitives for simple types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GB" sz="2600" smtClean="0"/>
              <a:t>The root object in JavaScript is Object – all objects are derived from Object</a:t>
            </a:r>
          </a:p>
          <a:p>
            <a:pPr eaLnBrk="1" hangingPunct="1">
              <a:lnSpc>
                <a:spcPct val="80000"/>
              </a:lnSpc>
            </a:pPr>
            <a:endParaRPr lang="en-GB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Embedding in HTML docs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Either directly, as 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600" smtClean="0">
                <a:latin typeface="Courier New" pitchFamily="49" charset="0"/>
              </a:rPr>
              <a:t>  &lt;script type = “text/javascript”&gt;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600" smtClean="0">
                <a:latin typeface="Courier New" pitchFamily="49" charset="0"/>
              </a:rPr>
              <a:t>      -- JavaScript script –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600" smtClean="0">
                <a:latin typeface="Courier New" pitchFamily="49" charset="0"/>
              </a:rPr>
              <a:t>  &lt;/script&gt;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smtClean="0"/>
              <a:t>Or indirectly, as a file specified in the </a:t>
            </a:r>
            <a:r>
              <a:rPr lang="en-GB" smtClean="0">
                <a:latin typeface="Courier New" pitchFamily="49" charset="0"/>
              </a:rPr>
              <a:t>src</a:t>
            </a:r>
            <a:r>
              <a:rPr lang="en-GB" smtClean="0"/>
              <a:t> attribute of </a:t>
            </a:r>
            <a:r>
              <a:rPr lang="en-GB" smtClean="0">
                <a:latin typeface="Courier New" pitchFamily="49" charset="0"/>
              </a:rPr>
              <a:t>&lt;script&gt;</a:t>
            </a:r>
            <a:r>
              <a:rPr lang="en-GB" smtClean="0"/>
              <a:t>, as 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/>
              <a:t>     </a:t>
            </a:r>
            <a:r>
              <a:rPr lang="en-GB" sz="2600" smtClean="0">
                <a:latin typeface="Courier New" pitchFamily="49" charset="0"/>
              </a:rPr>
              <a:t>&lt;script type = “text/javascript”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600" smtClean="0">
                <a:latin typeface="Courier New" pitchFamily="49" charset="0"/>
              </a:rPr>
              <a:t>      src = “myScript.js”&gt;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600" smtClean="0">
                <a:latin typeface="Courier New" pitchFamily="49" charset="0"/>
              </a:rPr>
              <a:t>   &lt;/script&gt;</a:t>
            </a:r>
          </a:p>
          <a:p>
            <a:pPr eaLnBrk="1" hangingPunct="1">
              <a:lnSpc>
                <a:spcPct val="90000"/>
              </a:lnSpc>
            </a:pPr>
            <a:endParaRPr lang="en-GB" sz="2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Syntactic Characteristics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1820863"/>
            <a:ext cx="7683500" cy="4627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Identifier form: begin with a letter or underscore, followed by any number of letters, underscores, and digits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Case sensitive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25 reserved words, plus future reserved words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Comments: both // and /* … */  </a:t>
            </a:r>
          </a:p>
          <a:p>
            <a:pPr eaLnBrk="1" hangingPunct="1">
              <a:lnSpc>
                <a:spcPct val="80000"/>
              </a:lnSpc>
            </a:pPr>
            <a:r>
              <a:rPr lang="en-GB" sz="2100" dirty="0" smtClean="0"/>
              <a:t>Semicolons </a:t>
            </a:r>
            <a:r>
              <a:rPr lang="en-GB" sz="2100" dirty="0" smtClean="0"/>
              <a:t>can be a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They are “somewhat” optional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 smtClean="0"/>
              <a:t>Problem: When the end of the line can be the end of a statement – JavaScript puts a semicolon there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3762</TotalTime>
  <Words>1330</Words>
  <Application>Microsoft Office PowerPoint</Application>
  <PresentationFormat>On-screen Show (4:3)</PresentationFormat>
  <Paragraphs>178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Echo</vt:lpstr>
      <vt:lpstr>Lecture 9 The Basics of JavaScript </vt:lpstr>
      <vt:lpstr>Overview</vt:lpstr>
      <vt:lpstr>Origins of JavaScript</vt:lpstr>
      <vt:lpstr>JavaScript and Java</vt:lpstr>
      <vt:lpstr>Uses of JavaScript </vt:lpstr>
      <vt:lpstr>JavaScript Execution</vt:lpstr>
      <vt:lpstr>Object Orientation</vt:lpstr>
      <vt:lpstr>Embedding in HTML docs </vt:lpstr>
      <vt:lpstr>Syntactic Characteristics</vt:lpstr>
      <vt:lpstr>Primitives</vt:lpstr>
      <vt:lpstr>Primitives </vt:lpstr>
      <vt:lpstr>Declaring Variables</vt:lpstr>
      <vt:lpstr>Numeric Operators </vt:lpstr>
      <vt:lpstr>Math and Number Objects </vt:lpstr>
      <vt:lpstr>String Object </vt:lpstr>
      <vt:lpstr>Date Object </vt:lpstr>
      <vt:lpstr>Screen Output </vt:lpstr>
      <vt:lpstr>Screen Output</vt:lpstr>
      <vt:lpstr>Screen Output</vt:lpstr>
      <vt:lpstr>Screen Output</vt:lpstr>
      <vt:lpstr>Conditionals </vt:lpstr>
      <vt:lpstr>Loops</vt:lpstr>
      <vt:lpstr>Arrays</vt:lpstr>
      <vt:lpstr>Functions </vt:lpstr>
      <vt:lpstr>Functions – parameters </vt:lpstr>
      <vt:lpstr>Summary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Media</dc:title>
  <dc:creator>Steve Benford</dc:creator>
  <cp:lastModifiedBy>Boriana N Koleva</cp:lastModifiedBy>
  <cp:revision>185</cp:revision>
  <cp:lastPrinted>1999-10-05T09:17:28Z</cp:lastPrinted>
  <dcterms:created xsi:type="dcterms:W3CDTF">1998-09-21T14:00:40Z</dcterms:created>
  <dcterms:modified xsi:type="dcterms:W3CDTF">2014-02-24T14:53:22Z</dcterms:modified>
</cp:coreProperties>
</file>