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0" r:id="rId4"/>
    <p:sldId id="271" r:id="rId5"/>
    <p:sldId id="273" r:id="rId6"/>
    <p:sldId id="272" r:id="rId7"/>
    <p:sldId id="298" r:id="rId8"/>
    <p:sldId id="276" r:id="rId9"/>
    <p:sldId id="278" r:id="rId10"/>
    <p:sldId id="297" r:id="rId11"/>
    <p:sldId id="299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300" r:id="rId22"/>
    <p:sldId id="292" r:id="rId23"/>
    <p:sldId id="289" r:id="rId24"/>
    <p:sldId id="290" r:id="rId25"/>
    <p:sldId id="291" r:id="rId26"/>
    <p:sldId id="288" r:id="rId27"/>
    <p:sldId id="269" r:id="rId28"/>
  </p:sldIdLst>
  <p:sldSz cx="9144000" cy="6858000" type="screen4x3"/>
  <p:notesSz cx="6437313" cy="9432925"/>
  <p:custDataLst>
    <p:tags r:id="rId32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440" y="-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48075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48075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AF678C51-5263-40EC-988A-6328AC94A77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91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57600" y="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38200" y="4495800"/>
            <a:ext cx="4724400" cy="426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160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7600" y="89916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7C23CAB-9031-4822-9D81-C3DF10B02FF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4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2E437-09B3-46E2-807F-FFD24B620E48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8548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08549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08550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D152DA47-2D89-4AC6-981C-D4C8EC00675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8551" name="Line 1031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8552" name="Oval 1032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08553" name="Oval 1033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08554" name="Oval 1034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EA4A2-3637-42EC-AD80-6CE8E099152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90500"/>
            <a:ext cx="183197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325" y="190500"/>
            <a:ext cx="5346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02E08-55E0-4329-A9EE-599070A48D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AF2CB-D7BB-4BFA-812E-FFB43370EAC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7EFED-2364-48E8-81D3-1ECCFFE1B6C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325" y="1849438"/>
            <a:ext cx="3589338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3" y="1849438"/>
            <a:ext cx="3589337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0B734-4CF2-46DD-AC74-16D1E5896AA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2026A-A421-466A-BFCB-356821D53E6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ED8EA-07FC-4318-8B03-FD405EE177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3A82C-D2A2-4C11-958C-A14395C34A2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7FFB1-25D1-4517-BEFB-80EA71D2E58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4457D-4C83-4353-BC3E-24596ECC1EF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3325" y="1849438"/>
            <a:ext cx="7331075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n-GB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GB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5F30A67-5082-43EF-B850-82BB14E5ACD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07529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hyperlink" Target="mailto:B.Koleva@nottingham.ac.uk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cs.nott.ac.uk/~bnk/WPS/load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cs.nott.ac.uk/~bnk/WPS/radio_click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cs.nott.ac.uk/~bnk/WPS/pswd_chk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nott.ac.uk/~bnk/WPS/validator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cs.nott.ac.uk/~bnk/WPS/mover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tt.ac.uk/~bnk/WPS/dynColors.html" TargetMode="External"/><Relationship Id="rId4" Type="http://schemas.openxmlformats.org/officeDocument/2006/relationships/hyperlink" Target="http://www.cs.nott.ac.uk/~bnk/WPS/dynLink.html" TargetMode="External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cs.nott.ac.uk/~bnk/WPS/dynValue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cs.nott.ac.uk/~bnk/WPS/anywhere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341438"/>
            <a:ext cx="6769100" cy="1871662"/>
          </a:xfrm>
          <a:noFill/>
          <a:ln/>
        </p:spPr>
        <p:txBody>
          <a:bodyPr lIns="92075" tIns="46038" rIns="92075" bIns="46038"/>
          <a:lstStyle/>
          <a:p>
            <a:r>
              <a:rPr lang="en-GB" sz="4000" dirty="0">
                <a:solidFill>
                  <a:schemeClr val="hlink"/>
                </a:solidFill>
              </a:rPr>
              <a:t>Lecture </a:t>
            </a:r>
            <a:r>
              <a:rPr lang="en-GB" sz="4000" dirty="0" smtClean="0">
                <a:solidFill>
                  <a:schemeClr val="hlink"/>
                </a:solidFill>
              </a:rPr>
              <a:t>10</a:t>
            </a:r>
            <a:r>
              <a:rPr lang="en-GB" sz="4000" dirty="0">
                <a:solidFill>
                  <a:schemeClr val="hlink"/>
                </a:solidFill>
              </a:rPr>
              <a:t/>
            </a:r>
            <a:br>
              <a:rPr lang="en-GB" sz="4000" dirty="0">
                <a:solidFill>
                  <a:schemeClr val="hlink"/>
                </a:solidFill>
              </a:rPr>
            </a:br>
            <a:r>
              <a:rPr lang="en-GB" sz="4000" dirty="0">
                <a:solidFill>
                  <a:schemeClr val="hlink"/>
                </a:solidFill>
              </a:rPr>
              <a:t>JavaScript:</a:t>
            </a:r>
            <a:br>
              <a:rPr lang="en-GB" sz="4000" dirty="0">
                <a:solidFill>
                  <a:schemeClr val="hlink"/>
                </a:solidFill>
              </a:rPr>
            </a:br>
            <a:r>
              <a:rPr lang="en-GB" sz="4000" dirty="0">
                <a:solidFill>
                  <a:schemeClr val="hlink"/>
                </a:solidFill>
              </a:rPr>
              <a:t>DOM and Dynamic HTML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15000"/>
              </a:spcBef>
            </a:pPr>
            <a:r>
              <a:rPr lang="en-GB" dirty="0"/>
              <a:t>Boriana Koleva</a:t>
            </a:r>
          </a:p>
          <a:p>
            <a:pPr>
              <a:spcBef>
                <a:spcPct val="15000"/>
              </a:spcBef>
            </a:pPr>
            <a:r>
              <a:rPr lang="en-GB" dirty="0"/>
              <a:t>Room: </a:t>
            </a:r>
            <a:r>
              <a:rPr lang="en-GB" dirty="0" smtClean="0"/>
              <a:t>C56</a:t>
            </a:r>
            <a:endParaRPr lang="en-GB" dirty="0"/>
          </a:p>
          <a:p>
            <a:pPr>
              <a:spcBef>
                <a:spcPct val="15000"/>
              </a:spcBef>
            </a:pPr>
            <a:r>
              <a:rPr lang="en-GB" dirty="0" smtClean="0"/>
              <a:t>Email: </a:t>
            </a:r>
            <a:r>
              <a:rPr lang="en-GB" dirty="0" smtClean="0">
                <a:hlinkClick r:id="rId4"/>
              </a:rPr>
              <a:t>B.Koleva</a:t>
            </a:r>
            <a:r>
              <a:rPr lang="en-GB" dirty="0">
                <a:hlinkClick r:id="rId4"/>
              </a:rPr>
              <a:t>@</a:t>
            </a:r>
            <a:r>
              <a:rPr lang="en-GB" dirty="0" smtClean="0">
                <a:hlinkClick r:id="rId4"/>
              </a:rPr>
              <a:t>nottingham.ac.uk</a:t>
            </a:r>
            <a:endParaRPr lang="en-GB" dirty="0" smtClean="0"/>
          </a:p>
          <a:p>
            <a:pPr>
              <a:spcBef>
                <a:spcPct val="15000"/>
              </a:spcBef>
            </a:pPr>
            <a:endParaRPr lang="en-GB" dirty="0" smtClean="0"/>
          </a:p>
          <a:p>
            <a:pPr>
              <a:spcBef>
                <a:spcPct val="15000"/>
              </a:spcBef>
            </a:pPr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</a:t>
            </a:r>
            <a:r>
              <a:rPr lang="en-GB" dirty="0" smtClean="0"/>
              <a:t>Elements </a:t>
            </a:r>
            <a:r>
              <a:rPr lang="en-GB" dirty="0"/>
              <a:t>by T</a:t>
            </a:r>
            <a:r>
              <a:rPr lang="en-GB" dirty="0" smtClean="0"/>
              <a:t>ag or Class </a:t>
            </a:r>
            <a:r>
              <a:rPr lang="en-GB" dirty="0"/>
              <a:t>N</a:t>
            </a:r>
            <a:r>
              <a:rPr lang="en-GB" dirty="0" smtClean="0"/>
              <a:t>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/>
              <a:t>getElementsByTagName</a:t>
            </a:r>
            <a:r>
              <a:rPr lang="en-US" sz="2600" dirty="0"/>
              <a:t>() </a:t>
            </a:r>
            <a:endParaRPr lang="en-US" sz="2600" dirty="0" smtClean="0"/>
          </a:p>
          <a:p>
            <a:pPr lvl="1"/>
            <a:r>
              <a:rPr lang="en-US" sz="2400" dirty="0" smtClean="0"/>
              <a:t>returns </a:t>
            </a:r>
            <a:r>
              <a:rPr lang="en-US" sz="2400" dirty="0"/>
              <a:t>all elements with a specified tag </a:t>
            </a:r>
            <a:r>
              <a:rPr lang="en-US" sz="2400" dirty="0" smtClean="0"/>
              <a:t>name</a:t>
            </a:r>
          </a:p>
          <a:p>
            <a:pPr lvl="1"/>
            <a:r>
              <a:rPr lang="en-US" sz="2400" dirty="0" err="1">
                <a:latin typeface="Courier New"/>
                <a:cs typeface="Courier New"/>
              </a:rPr>
              <a:t>document.getElementsByTagName</a:t>
            </a:r>
            <a:r>
              <a:rPr lang="en-US" sz="2400" dirty="0">
                <a:latin typeface="Courier New"/>
                <a:cs typeface="Courier New"/>
              </a:rPr>
              <a:t>("p")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600" dirty="0" err="1"/>
              <a:t>getElementsByClassName</a:t>
            </a:r>
            <a:r>
              <a:rPr lang="en-US" sz="2600" dirty="0"/>
              <a:t>() </a:t>
            </a:r>
            <a:endParaRPr lang="en-US" sz="2600" dirty="0" smtClean="0"/>
          </a:p>
          <a:p>
            <a:pPr lvl="1"/>
            <a:r>
              <a:rPr lang="en-US" sz="2400" dirty="0"/>
              <a:t>to find </a:t>
            </a:r>
            <a:r>
              <a:rPr lang="en-US" sz="2400" dirty="0" smtClean="0"/>
              <a:t>all elements </a:t>
            </a:r>
            <a:r>
              <a:rPr lang="en-US" sz="2400" dirty="0"/>
              <a:t>with the same class </a:t>
            </a:r>
            <a:r>
              <a:rPr lang="en-US" sz="2400" dirty="0" smtClean="0"/>
              <a:t>name</a:t>
            </a:r>
          </a:p>
          <a:p>
            <a:pPr lvl="1"/>
            <a:r>
              <a:rPr lang="en-US" sz="2400" dirty="0" err="1" smtClean="0">
                <a:latin typeface="Courier New"/>
                <a:cs typeface="Courier New"/>
              </a:rPr>
              <a:t>document.getElementsByClassName</a:t>
            </a:r>
            <a:r>
              <a:rPr lang="en-US" sz="2400" dirty="0" smtClean="0">
                <a:latin typeface="Courier New"/>
                <a:cs typeface="Courier New"/>
              </a:rPr>
              <a:t> (</a:t>
            </a:r>
            <a:r>
              <a:rPr lang="en-US" sz="2400" dirty="0">
                <a:latin typeface="Courier New"/>
                <a:cs typeface="Courier New"/>
              </a:rPr>
              <a:t>"intro");</a:t>
            </a:r>
          </a:p>
        </p:txBody>
      </p:sp>
    </p:spTree>
    <p:extLst>
      <p:ext uri="{BB962C8B-B14F-4D97-AF65-F5344CB8AC3E}">
        <p14:creationId xmlns:p14="http://schemas.microsoft.com/office/powerpoint/2010/main" val="15366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Elements </a:t>
            </a:r>
            <a:r>
              <a:rPr lang="en-US" dirty="0"/>
              <a:t>by HTML </a:t>
            </a:r>
            <a:r>
              <a:rPr lang="en-US" dirty="0"/>
              <a:t>O</a:t>
            </a:r>
            <a:r>
              <a:rPr lang="en-US" dirty="0" smtClean="0"/>
              <a:t>bject </a:t>
            </a:r>
            <a:r>
              <a:rPr lang="en-US" dirty="0"/>
              <a:t>C</a:t>
            </a:r>
            <a:r>
              <a:rPr lang="en-US" dirty="0" smtClean="0"/>
              <a:t>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x = </a:t>
            </a:r>
            <a:r>
              <a:rPr lang="en-US" sz="1800" dirty="0" err="1">
                <a:latin typeface="Courier New"/>
                <a:cs typeface="Courier New"/>
              </a:rPr>
              <a:t>document.getElementById</a:t>
            </a:r>
            <a:r>
              <a:rPr lang="en-US" sz="1800" dirty="0">
                <a:latin typeface="Courier New"/>
                <a:cs typeface="Courier New"/>
              </a:rPr>
              <a:t>("frm1");</a:t>
            </a:r>
          </a:p>
          <a:p>
            <a:pPr marL="0" indent="0">
              <a:buNone/>
            </a:pPr>
            <a:r>
              <a:rPr lang="da-DK" sz="1800" dirty="0">
                <a:latin typeface="Courier New"/>
                <a:cs typeface="Courier New"/>
              </a:rPr>
              <a:t>var </a:t>
            </a:r>
            <a:r>
              <a:rPr lang="da-DK" sz="1800" dirty="0" err="1">
                <a:latin typeface="Courier New"/>
                <a:cs typeface="Courier New"/>
              </a:rPr>
              <a:t>txt</a:t>
            </a:r>
            <a:r>
              <a:rPr lang="da-DK" sz="1800" dirty="0">
                <a:latin typeface="Courier New"/>
                <a:cs typeface="Courier New"/>
              </a:rPr>
              <a:t> = "";</a:t>
            </a:r>
          </a:p>
          <a:p>
            <a:pPr marL="0" indent="0">
              <a:buNone/>
            </a:pPr>
            <a:r>
              <a:rPr lang="da-DK" sz="1800" dirty="0">
                <a:latin typeface="Courier New"/>
                <a:cs typeface="Courier New"/>
              </a:rPr>
              <a:t>for (var i=0;i&lt;</a:t>
            </a:r>
            <a:r>
              <a:rPr lang="da-DK" sz="1800" dirty="0" err="1">
                <a:latin typeface="Courier New"/>
                <a:cs typeface="Courier New"/>
              </a:rPr>
              <a:t>x.length;i</a:t>
            </a:r>
            <a:r>
              <a:rPr lang="da-DK" sz="1800" dirty="0">
                <a:latin typeface="Courier New"/>
                <a:cs typeface="Courier New"/>
              </a:rPr>
              <a:t>++</a:t>
            </a:r>
            <a:r>
              <a:rPr lang="da-DK" sz="1800" dirty="0" smtClean="0">
                <a:latin typeface="Courier New"/>
                <a:cs typeface="Courier New"/>
              </a:rPr>
              <a:t>){</a:t>
            </a:r>
            <a:endParaRPr lang="da-DK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800" dirty="0">
                <a:latin typeface="Courier New"/>
                <a:cs typeface="Courier New"/>
              </a:rPr>
              <a:t>	</a:t>
            </a:r>
            <a:r>
              <a:rPr lang="da-DK" sz="1800" dirty="0" err="1" smtClean="0">
                <a:latin typeface="Courier New"/>
                <a:cs typeface="Courier New"/>
              </a:rPr>
              <a:t>txt</a:t>
            </a:r>
            <a:r>
              <a:rPr lang="da-DK" sz="1800" dirty="0" smtClean="0">
                <a:latin typeface="Courier New"/>
                <a:cs typeface="Courier New"/>
              </a:rPr>
              <a:t> </a:t>
            </a:r>
            <a:r>
              <a:rPr lang="da-DK" sz="1800" dirty="0">
                <a:latin typeface="Courier New"/>
                <a:cs typeface="Courier New"/>
              </a:rPr>
              <a:t>= </a:t>
            </a:r>
            <a:r>
              <a:rPr lang="da-DK" sz="1800" dirty="0" err="1">
                <a:latin typeface="Courier New"/>
                <a:cs typeface="Courier New"/>
              </a:rPr>
              <a:t>txt</a:t>
            </a:r>
            <a:r>
              <a:rPr lang="da-DK" sz="1800" dirty="0">
                <a:latin typeface="Courier New"/>
                <a:cs typeface="Courier New"/>
              </a:rPr>
              <a:t> + </a:t>
            </a:r>
            <a:r>
              <a:rPr lang="da-DK" sz="1800" dirty="0" err="1">
                <a:latin typeface="Courier New"/>
                <a:cs typeface="Courier New"/>
              </a:rPr>
              <a:t>x.elements</a:t>
            </a:r>
            <a:r>
              <a:rPr lang="da-DK" sz="1800" dirty="0">
                <a:latin typeface="Courier New"/>
                <a:cs typeface="Courier New"/>
              </a:rPr>
              <a:t>[i].</a:t>
            </a:r>
            <a:r>
              <a:rPr lang="da-DK" sz="1800" dirty="0" err="1">
                <a:latin typeface="Courier New"/>
                <a:cs typeface="Courier New"/>
              </a:rPr>
              <a:t>value</a:t>
            </a:r>
            <a:r>
              <a:rPr lang="da-DK" sz="1800" dirty="0">
                <a:latin typeface="Courier New"/>
                <a:cs typeface="Courier New"/>
              </a:rPr>
              <a:t> + "&lt;</a:t>
            </a:r>
            <a:r>
              <a:rPr lang="da-DK" sz="1800" dirty="0" err="1">
                <a:latin typeface="Courier New"/>
                <a:cs typeface="Courier New"/>
              </a:rPr>
              <a:t>br</a:t>
            </a:r>
            <a:r>
              <a:rPr lang="da-DK" sz="1800" dirty="0">
                <a:latin typeface="Courier New"/>
                <a:cs typeface="Courier New"/>
              </a:rPr>
              <a:t>&gt;";</a:t>
            </a:r>
          </a:p>
          <a:p>
            <a:pPr marL="0" indent="0">
              <a:buNone/>
            </a:pPr>
            <a:r>
              <a:rPr lang="da-DK" sz="1800" dirty="0" smtClean="0">
                <a:latin typeface="Courier New"/>
                <a:cs typeface="Courier New"/>
              </a:rPr>
              <a:t>}</a:t>
            </a:r>
            <a:endParaRPr lang="da-DK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800" dirty="0" err="1" smtClean="0">
                <a:latin typeface="Courier New"/>
                <a:cs typeface="Courier New"/>
              </a:rPr>
              <a:t>document.getElementById</a:t>
            </a:r>
            <a:r>
              <a:rPr lang="da-DK" sz="1800" dirty="0">
                <a:latin typeface="Courier New"/>
                <a:cs typeface="Courier New"/>
              </a:rPr>
              <a:t>("demo").</a:t>
            </a:r>
            <a:r>
              <a:rPr lang="da-DK" sz="1800" dirty="0" err="1">
                <a:latin typeface="Courier New"/>
                <a:cs typeface="Courier New"/>
              </a:rPr>
              <a:t>innerHTML</a:t>
            </a:r>
            <a:r>
              <a:rPr lang="da-DK" sz="1800" dirty="0">
                <a:latin typeface="Courier New"/>
                <a:cs typeface="Courier New"/>
              </a:rPr>
              <a:t>=</a:t>
            </a:r>
            <a:r>
              <a:rPr lang="da-DK" sz="1800" dirty="0" err="1">
                <a:latin typeface="Courier New"/>
                <a:cs typeface="Courier New"/>
              </a:rPr>
              <a:t>txt</a:t>
            </a:r>
            <a:r>
              <a:rPr lang="da-DK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da-DK" sz="18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following HTML object collections are </a:t>
            </a:r>
            <a:r>
              <a:rPr lang="en-US" sz="2000" dirty="0" smtClean="0"/>
              <a:t>accessible:</a:t>
            </a:r>
            <a:endParaRPr lang="en-US" sz="2000" dirty="0"/>
          </a:p>
          <a:p>
            <a:pPr lvl="1"/>
            <a:r>
              <a:rPr lang="en-US" sz="1800" dirty="0" err="1"/>
              <a:t>document.anchors</a:t>
            </a:r>
            <a:endParaRPr lang="en-US" sz="1800" dirty="0"/>
          </a:p>
          <a:p>
            <a:pPr lvl="1"/>
            <a:r>
              <a:rPr lang="en-US" sz="1800" dirty="0" err="1"/>
              <a:t>document.forms</a:t>
            </a:r>
            <a:endParaRPr lang="en-US" sz="1800" dirty="0"/>
          </a:p>
          <a:p>
            <a:pPr lvl="1"/>
            <a:r>
              <a:rPr lang="en-US" sz="1800" dirty="0" err="1"/>
              <a:t>document.images</a:t>
            </a:r>
            <a:endParaRPr lang="en-US" sz="1800" dirty="0"/>
          </a:p>
          <a:p>
            <a:pPr lvl="1"/>
            <a:r>
              <a:rPr lang="en-US" sz="1800" dirty="0" err="1"/>
              <a:t>document.links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95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Events and Event Handling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600" dirty="0"/>
              <a:t>An </a:t>
            </a:r>
            <a:r>
              <a:rPr lang="en-GB" sz="2600" i="1" dirty="0">
                <a:solidFill>
                  <a:schemeClr val="tx1"/>
                </a:solidFill>
              </a:rPr>
              <a:t>event</a:t>
            </a:r>
            <a:r>
              <a:rPr lang="en-GB" sz="2600" dirty="0"/>
              <a:t> is a notification that something specific has occurred, either with the browser or an action of the browser user</a:t>
            </a:r>
          </a:p>
          <a:p>
            <a:pPr>
              <a:lnSpc>
                <a:spcPct val="80000"/>
              </a:lnSpc>
            </a:pPr>
            <a:r>
              <a:rPr lang="en-GB" sz="2600" dirty="0"/>
              <a:t>An </a:t>
            </a:r>
            <a:r>
              <a:rPr lang="en-GB" sz="2600" i="1" dirty="0">
                <a:solidFill>
                  <a:schemeClr val="tx1"/>
                </a:solidFill>
              </a:rPr>
              <a:t>event handler</a:t>
            </a:r>
            <a:r>
              <a:rPr lang="en-GB" sz="2600" dirty="0"/>
              <a:t> is a script that is implicitly executed in response to the appearance of an event</a:t>
            </a:r>
          </a:p>
          <a:p>
            <a:pPr>
              <a:lnSpc>
                <a:spcPct val="80000"/>
              </a:lnSpc>
            </a:pPr>
            <a:r>
              <a:rPr lang="en-GB" sz="2600" dirty="0"/>
              <a:t>The process of connecting an event handler to an event is called </a:t>
            </a:r>
            <a:r>
              <a:rPr lang="en-GB" sz="2600" dirty="0">
                <a:solidFill>
                  <a:schemeClr val="tx1"/>
                </a:solidFill>
              </a:rPr>
              <a:t>registration</a:t>
            </a:r>
          </a:p>
          <a:p>
            <a:pPr>
              <a:lnSpc>
                <a:spcPct val="80000"/>
              </a:lnSpc>
            </a:pPr>
            <a:r>
              <a:rPr lang="en-GB" sz="2600" dirty="0"/>
              <a:t>Don’t use </a:t>
            </a:r>
            <a:r>
              <a:rPr lang="en-GB" sz="2600" dirty="0" err="1">
                <a:latin typeface="Courier New" pitchFamily="49" charset="0"/>
              </a:rPr>
              <a:t>document.write</a:t>
            </a:r>
            <a:r>
              <a:rPr lang="en-GB" sz="2600" dirty="0"/>
              <a:t> in an event handler, because the output may go on top of the display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15200" cy="1527175"/>
          </a:xfrm>
        </p:spPr>
        <p:txBody>
          <a:bodyPr/>
          <a:lstStyle/>
          <a:p>
            <a:r>
              <a:rPr lang="en-GB" sz="4000"/>
              <a:t>Events and their Tag Attributes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93850" y="1849438"/>
            <a:ext cx="7369175" cy="46466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	 </a:t>
            </a:r>
            <a:r>
              <a:rPr lang="en-GB" sz="2100" b="1">
                <a:solidFill>
                  <a:schemeClr val="tx1"/>
                </a:solidFill>
              </a:rPr>
              <a:t>Event                    	Tag Attribute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      blur             	onblur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      change          	onchange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      click           		onclick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      focus           	onfocus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      load            	onload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      mousedown	onmousedown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      mousemove	onmousemove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      mouseout        	onmouseout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      mouseover       	onmouseover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      mouseup		onmouseup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      select          	onselect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      submit          	onsubmit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/>
              <a:t>      unload          	onunload</a:t>
            </a:r>
          </a:p>
          <a:p>
            <a:pPr>
              <a:lnSpc>
                <a:spcPct val="80000"/>
              </a:lnSpc>
            </a:pPr>
            <a:endParaRPr lang="en-GB" sz="210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Events, Attributes and Tags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/>
            <a:r>
              <a:rPr lang="en-GB" sz="2600"/>
              <a:t>The same attribute can appear in several different tags</a:t>
            </a:r>
          </a:p>
          <a:p>
            <a:pPr marL="914400" lvl="1" indent="-457200"/>
            <a:r>
              <a:rPr lang="en-GB" sz="2400"/>
              <a:t>e.g., The </a:t>
            </a:r>
            <a:r>
              <a:rPr lang="en-GB" sz="2400">
                <a:latin typeface="Courier New" pitchFamily="49" charset="0"/>
              </a:rPr>
              <a:t>onclick</a:t>
            </a:r>
            <a:r>
              <a:rPr lang="en-GB" sz="2400"/>
              <a:t> attribute can be in </a:t>
            </a:r>
            <a:r>
              <a:rPr lang="en-GB" sz="2400">
                <a:latin typeface="Courier New" pitchFamily="49" charset="0"/>
              </a:rPr>
              <a:t>&lt;a&gt;</a:t>
            </a:r>
            <a:r>
              <a:rPr lang="en-GB" sz="2400"/>
              <a:t> and </a:t>
            </a:r>
            <a:r>
              <a:rPr lang="en-GB" sz="2400">
                <a:latin typeface="Courier New" pitchFamily="49" charset="0"/>
              </a:rPr>
              <a:t>&lt;input&gt;</a:t>
            </a:r>
            <a:endParaRPr lang="en-GB" sz="2400"/>
          </a:p>
          <a:p>
            <a:pPr marL="495300" indent="-495300"/>
            <a:r>
              <a:rPr lang="en-GB" sz="2600"/>
              <a:t>A text element gets focus in three ways:</a:t>
            </a:r>
          </a:p>
          <a:p>
            <a:pPr marL="914400" lvl="1" indent="-4572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GB" sz="2400"/>
              <a:t>When the user puts the mouse cursor over it  and presses the left button</a:t>
            </a:r>
          </a:p>
          <a:p>
            <a:pPr marL="914400" lvl="1" indent="-4572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GB" sz="2400"/>
              <a:t>When the user tabs to the element</a:t>
            </a:r>
          </a:p>
          <a:p>
            <a:pPr marL="914400" lvl="1" indent="-4572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GB" sz="2400"/>
              <a:t>By executing the </a:t>
            </a:r>
            <a:r>
              <a:rPr lang="en-GB" sz="2400">
                <a:latin typeface="Courier New" pitchFamily="49" charset="0"/>
              </a:rPr>
              <a:t>focus</a:t>
            </a:r>
            <a:r>
              <a:rPr lang="en-GB" sz="2400"/>
              <a:t> method</a:t>
            </a:r>
          </a:p>
          <a:p>
            <a:pPr marL="495300" indent="-495300"/>
            <a:endParaRPr lang="en-GB" sz="260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5863" y="1887538"/>
            <a:ext cx="6119812" cy="4875212"/>
          </a:xfrm>
          <a:prstGeom prst="rect">
            <a:avLst/>
          </a:prstGeom>
          <a:noFill/>
        </p:spPr>
      </p:pic>
      <p:pic>
        <p:nvPicPr>
          <p:cNvPr id="350213" name="Picture 5" descr="Sebesta_c05T02_1of2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8700" y="49213"/>
            <a:ext cx="6400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81875" cy="1498600"/>
          </a:xfrm>
        </p:spPr>
        <p:txBody>
          <a:bodyPr/>
          <a:lstStyle/>
          <a:p>
            <a:r>
              <a:rPr lang="en-GB"/>
              <a:t>Registration of Event Handler 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30000"/>
              </a:spcAft>
            </a:pPr>
            <a:r>
              <a:rPr lang="en-GB"/>
              <a:t>By assigning the event handler script to an event tag attribute</a:t>
            </a:r>
          </a:p>
          <a:p>
            <a:pPr>
              <a:buFont typeface="Wingdings" pitchFamily="2" charset="2"/>
              <a:buNone/>
            </a:pPr>
            <a:r>
              <a:rPr lang="en-GB" sz="2200">
                <a:latin typeface="Courier New" pitchFamily="49" charset="0"/>
              </a:rPr>
              <a:t>  &lt;input type “button” name = “myButton” 	onclick = "alert('Mouse click!');“ /&gt;</a:t>
            </a:r>
          </a:p>
          <a:p>
            <a:pPr>
              <a:buFont typeface="Wingdings" pitchFamily="2" charset="2"/>
              <a:buNone/>
            </a:pPr>
            <a:r>
              <a:rPr lang="en-GB" sz="1000">
                <a:latin typeface="Courier New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GB" sz="2200">
                <a:latin typeface="Courier New" pitchFamily="49" charset="0"/>
              </a:rPr>
              <a:t>	&lt;input type “button” name = “myButton” 	onclick = "myHandler();"</a:t>
            </a:r>
            <a:r>
              <a:rPr lang="en-GB" sz="2200"/>
              <a:t> </a:t>
            </a:r>
            <a:r>
              <a:rPr lang="en-GB" sz="2200">
                <a:latin typeface="Courier New" pitchFamily="49" charset="0"/>
              </a:rPr>
              <a:t>/&gt;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29475" cy="1527175"/>
          </a:xfrm>
        </p:spPr>
        <p:txBody>
          <a:bodyPr/>
          <a:lstStyle/>
          <a:p>
            <a:r>
              <a:rPr lang="en-GB" sz="4000"/>
              <a:t>Handling Events from Body Elements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600"/>
              <a:t>Events most often created by body elements are </a:t>
            </a:r>
            <a:r>
              <a:rPr lang="en-GB" sz="2600">
                <a:latin typeface="Courier New" pitchFamily="49" charset="0"/>
              </a:rPr>
              <a:t>load</a:t>
            </a:r>
            <a:r>
              <a:rPr lang="en-GB" sz="2600"/>
              <a:t> and </a:t>
            </a:r>
            <a:r>
              <a:rPr lang="en-GB" sz="2600">
                <a:latin typeface="Courier New" pitchFamily="49" charset="0"/>
              </a:rPr>
              <a:t>unload</a:t>
            </a:r>
            <a:r>
              <a:rPr lang="en-GB"/>
              <a:t>  </a:t>
            </a:r>
          </a:p>
          <a:p>
            <a:r>
              <a:rPr lang="en-GB" sz="2600"/>
              <a:t>Example:</a:t>
            </a:r>
          </a:p>
          <a:p>
            <a:pPr lvl="1"/>
            <a:r>
              <a:rPr lang="en-GB" sz="2400"/>
              <a:t>the </a:t>
            </a:r>
            <a:r>
              <a:rPr lang="en-GB" sz="2400">
                <a:latin typeface="Courier New" pitchFamily="49" charset="0"/>
              </a:rPr>
              <a:t>load</a:t>
            </a:r>
            <a:r>
              <a:rPr lang="en-GB" sz="2400"/>
              <a:t> event - triggered when the loading of a document is completed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/>
              <a:t>	 </a:t>
            </a:r>
            <a:r>
              <a:rPr lang="en-GB" sz="2400">
                <a:hlinkClick r:id="rId3"/>
              </a:rPr>
              <a:t>http://www.cs.nott.ac.uk/~bnk/WPS/load.html</a:t>
            </a:r>
            <a:endParaRPr lang="en-GB" sz="240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GB" sz="240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Handling Events from Button</a:t>
            </a:r>
            <a:br>
              <a:rPr lang="en-GB" sz="4000"/>
            </a:br>
            <a:r>
              <a:rPr lang="en-GB" sz="4000"/>
              <a:t>Elements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801813"/>
            <a:ext cx="8016875" cy="4875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dirty="0"/>
              <a:t>Plain Buttons – use the </a:t>
            </a:r>
            <a:r>
              <a:rPr lang="en-GB" sz="2600" dirty="0" err="1">
                <a:latin typeface="Courier New" pitchFamily="49" charset="0"/>
              </a:rPr>
              <a:t>onclick</a:t>
            </a:r>
            <a:r>
              <a:rPr lang="en-GB" sz="2600" dirty="0"/>
              <a:t> property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Radio Buttons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Example:</a:t>
            </a:r>
            <a:endParaRPr lang="en-GB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200" dirty="0">
                <a:hlinkClick r:id="rId3"/>
              </a:rPr>
              <a:t>http://www.cs.nott.ac.uk/~bnk/WPS/radio_click.html</a:t>
            </a:r>
            <a:endParaRPr lang="en-GB" sz="2200" dirty="0"/>
          </a:p>
          <a:p>
            <a:pPr lvl="2">
              <a:lnSpc>
                <a:spcPct val="90000"/>
              </a:lnSpc>
            </a:pPr>
            <a:r>
              <a:rPr lang="en-GB" sz="2000" dirty="0"/>
              <a:t>The handler is registered in the </a:t>
            </a:r>
            <a:r>
              <a:rPr lang="en-GB" sz="2000" dirty="0" err="1"/>
              <a:t>markup</a:t>
            </a:r>
            <a:r>
              <a:rPr lang="en-GB" sz="2000" dirty="0"/>
              <a:t>, so the particular button that was clicked can be sent to the handler as a </a:t>
            </a:r>
            <a:r>
              <a:rPr lang="en-GB" sz="2000" dirty="0" smtClean="0"/>
              <a:t>parameter</a:t>
            </a:r>
            <a:endParaRPr lang="en-GB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/>
              <a:t>Handling Events from Textbox and Password Elements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454900" cy="4456112"/>
          </a:xfrm>
        </p:spPr>
        <p:txBody>
          <a:bodyPr/>
          <a:lstStyle/>
          <a:p>
            <a:pPr marL="571500" indent="-571500"/>
            <a:r>
              <a:rPr lang="en-GB" sz="2400"/>
              <a:t>Checking Form Input</a:t>
            </a:r>
          </a:p>
          <a:p>
            <a:pPr marL="990600" lvl="1" indent="-533400"/>
            <a:r>
              <a:rPr lang="en-GB" sz="2000"/>
              <a:t>A good use of JavaScript, because it finds errors in form input before it is sent to the server for processing</a:t>
            </a:r>
          </a:p>
          <a:p>
            <a:pPr marL="571500" indent="-571500"/>
            <a:r>
              <a:rPr lang="en-GB" sz="2400"/>
              <a:t>Things that must be done:</a:t>
            </a:r>
          </a:p>
          <a:p>
            <a:pPr marL="990600" lvl="1" indent="-533400">
              <a:buClr>
                <a:srgbClr val="777777"/>
              </a:buClr>
              <a:buFont typeface="Wingdings" pitchFamily="2" charset="2"/>
              <a:buAutoNum type="arabicPeriod"/>
            </a:pPr>
            <a:r>
              <a:rPr lang="en-GB" sz="2000"/>
              <a:t>Detect the error and produce an alert message</a:t>
            </a:r>
          </a:p>
          <a:p>
            <a:pPr marL="990600" lvl="1" indent="-533400">
              <a:buClr>
                <a:srgbClr val="777777"/>
              </a:buClr>
              <a:buFont typeface="Wingdings" pitchFamily="2" charset="2"/>
              <a:buAutoNum type="arabicPeriod"/>
            </a:pPr>
            <a:r>
              <a:rPr lang="en-GB" sz="2000"/>
              <a:t>Put the element in focus (the focus function) - puts the cursor in the element</a:t>
            </a:r>
          </a:p>
          <a:p>
            <a:pPr marL="990600" lvl="1" indent="-533400">
              <a:buClr>
                <a:srgbClr val="777777"/>
              </a:buClr>
              <a:buFont typeface="Wingdings" pitchFamily="2" charset="2"/>
              <a:buAutoNum type="arabicPeriod"/>
            </a:pPr>
            <a:r>
              <a:rPr lang="en-GB" sz="2000"/>
              <a:t>Select the element (the select function) - highlights the text in the element</a:t>
            </a:r>
          </a:p>
          <a:p>
            <a:pPr marL="571500" indent="-571500">
              <a:buClr>
                <a:srgbClr val="777777"/>
              </a:buClr>
            </a:pPr>
            <a:r>
              <a:rPr lang="en-GB" sz="2400"/>
              <a:t>To keep the form active after the event handler is finished, the handler must return </a:t>
            </a:r>
            <a:r>
              <a:rPr lang="en-GB" sz="2400">
                <a:latin typeface="Courier New" pitchFamily="49" charset="0"/>
              </a:rPr>
              <a:t>false</a:t>
            </a:r>
            <a:endParaRPr lang="en-GB" sz="220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1820863"/>
            <a:ext cx="7654925" cy="45513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600" dirty="0"/>
              <a:t>The Document Object Model (DOM)</a:t>
            </a:r>
          </a:p>
          <a:p>
            <a:pPr>
              <a:lnSpc>
                <a:spcPct val="80000"/>
              </a:lnSpc>
            </a:pPr>
            <a:r>
              <a:rPr lang="en-GB" sz="2600" dirty="0" smtClean="0"/>
              <a:t>HTML </a:t>
            </a:r>
            <a:r>
              <a:rPr lang="en-GB" sz="2600" dirty="0"/>
              <a:t>e</a:t>
            </a:r>
            <a:r>
              <a:rPr lang="en-GB" sz="2600" dirty="0" smtClean="0"/>
              <a:t>lement </a:t>
            </a:r>
            <a:r>
              <a:rPr lang="en-GB" sz="2600" dirty="0"/>
              <a:t>Access in JavaScript</a:t>
            </a:r>
          </a:p>
          <a:p>
            <a:pPr>
              <a:lnSpc>
                <a:spcPct val="80000"/>
              </a:lnSpc>
            </a:pPr>
            <a:r>
              <a:rPr lang="en-GB" sz="2600" dirty="0"/>
              <a:t>Events and Event Handling </a:t>
            </a:r>
            <a:endParaRPr lang="en-GB" sz="2600" dirty="0" smtClean="0"/>
          </a:p>
          <a:p>
            <a:pPr lvl="1">
              <a:lnSpc>
                <a:spcPct val="80000"/>
              </a:lnSpc>
            </a:pPr>
            <a:r>
              <a:rPr lang="en-GB" sz="2400" dirty="0" smtClean="0"/>
              <a:t>Handling </a:t>
            </a:r>
            <a:r>
              <a:rPr lang="en-GB" sz="2400" dirty="0"/>
              <a:t>events from Body Elements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Handling events from Button Elements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Handling events from Text Box and Password </a:t>
            </a:r>
            <a:r>
              <a:rPr lang="en-GB" sz="2400" dirty="0" smtClean="0"/>
              <a:t>Elements</a:t>
            </a:r>
          </a:p>
          <a:p>
            <a:pPr>
              <a:lnSpc>
                <a:spcPct val="80000"/>
              </a:lnSpc>
            </a:pPr>
            <a:r>
              <a:rPr lang="en-GB" sz="2600" dirty="0" smtClean="0"/>
              <a:t>Dynamic HTML</a:t>
            </a:r>
            <a:endParaRPr lang="en-GB" sz="2600" dirty="0"/>
          </a:p>
          <a:p>
            <a:pPr lvl="1">
              <a:lnSpc>
                <a:spcPct val="80000"/>
              </a:lnSpc>
            </a:pPr>
            <a:r>
              <a:rPr lang="en-GB" sz="2400" dirty="0"/>
              <a:t>Element positioning and moving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Changing Colours and Fonts 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Dynamic Content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Reacting to a Mouse Click</a:t>
            </a:r>
            <a:r>
              <a:rPr lang="en-GB" sz="2400" dirty="0">
                <a:solidFill>
                  <a:schemeClr val="tx1"/>
                </a:solidFill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dirty="0"/>
              <a:t>Handling Events from </a:t>
            </a:r>
            <a:r>
              <a:rPr lang="en-GB" sz="3800" dirty="0" smtClean="0"/>
              <a:t>Password </a:t>
            </a:r>
            <a:r>
              <a:rPr lang="en-GB" sz="3800" dirty="0"/>
              <a:t>Elements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49438"/>
            <a:ext cx="7654925" cy="4637087"/>
          </a:xfrm>
        </p:spPr>
        <p:txBody>
          <a:bodyPr/>
          <a:lstStyle/>
          <a:p>
            <a:pPr marL="571500" indent="-571500"/>
            <a:r>
              <a:rPr lang="en-GB" sz="2600" dirty="0"/>
              <a:t>Example </a:t>
            </a:r>
            <a:r>
              <a:rPr lang="en-GB" sz="2600" dirty="0" smtClean="0"/>
              <a:t> </a:t>
            </a:r>
            <a:r>
              <a:rPr lang="en-GB" sz="2600" dirty="0"/>
              <a:t>– comparing passwords</a:t>
            </a:r>
          </a:p>
          <a:p>
            <a:pPr marL="990600" lvl="1" indent="-533400"/>
            <a:r>
              <a:rPr lang="en-GB" sz="2200" dirty="0"/>
              <a:t>The form just has two password input boxes and Reset and Submit buttons</a:t>
            </a:r>
          </a:p>
          <a:p>
            <a:pPr marL="990600" lvl="1" indent="-533400"/>
            <a:r>
              <a:rPr lang="en-GB" sz="2200" dirty="0"/>
              <a:t>The event handler is triggered by the Submit </a:t>
            </a:r>
            <a:r>
              <a:rPr lang="en-GB" sz="2200" dirty="0" smtClean="0"/>
              <a:t>button</a:t>
            </a:r>
          </a:p>
          <a:p>
            <a:pPr marL="990600" lvl="1" indent="-533400"/>
            <a:r>
              <a:rPr lang="en-GB" sz="2200" dirty="0" smtClean="0"/>
              <a:t>The </a:t>
            </a:r>
            <a:r>
              <a:rPr lang="en-GB" sz="2200" dirty="0"/>
              <a:t>handler is registered by assigning it to a property of the JavaScript objects associated with the HTML </a:t>
            </a:r>
            <a:r>
              <a:rPr lang="en-GB" sz="2200" dirty="0" smtClean="0"/>
              <a:t>elements</a:t>
            </a:r>
          </a:p>
          <a:p>
            <a:pPr marL="990600" lvl="1" indent="-533400"/>
            <a:r>
              <a:rPr lang="en-GB" sz="2200" dirty="0" smtClean="0"/>
              <a:t>This </a:t>
            </a:r>
            <a:r>
              <a:rPr lang="en-GB" sz="2200" dirty="0"/>
              <a:t>registration must follow both the handler function and the HTML </a:t>
            </a:r>
            <a:r>
              <a:rPr lang="en-GB" sz="2200" dirty="0" smtClean="0"/>
              <a:t>form</a:t>
            </a:r>
            <a:endParaRPr lang="en-GB" sz="2200" dirty="0"/>
          </a:p>
          <a:p>
            <a:pPr marL="990600" lvl="1" indent="-533400">
              <a:spcBef>
                <a:spcPct val="0"/>
              </a:spcBef>
              <a:buFontTx/>
              <a:buNone/>
            </a:pPr>
            <a:r>
              <a:rPr lang="en-GB" dirty="0"/>
              <a:t> </a:t>
            </a:r>
            <a:r>
              <a:rPr lang="en-GB" sz="2200" dirty="0">
                <a:hlinkClick r:id="rId3"/>
              </a:rPr>
              <a:t>http://www.cs.nott.ac.uk/~bnk/WPS/pswd_chk.html</a:t>
            </a:r>
            <a:endParaRPr lang="en-GB" sz="2200" dirty="0"/>
          </a:p>
          <a:p>
            <a:pPr marL="990600" lvl="1" indent="-533400"/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dirty="0"/>
              <a:t>Handling Events from Textbox </a:t>
            </a:r>
            <a:r>
              <a:rPr lang="en-GB" sz="3800" dirty="0" smtClean="0"/>
              <a:t>Elements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spcBef>
                <a:spcPct val="40000"/>
              </a:spcBef>
            </a:pPr>
            <a:r>
              <a:rPr lang="en-GB" sz="2600" dirty="0"/>
              <a:t>Example </a:t>
            </a:r>
            <a:r>
              <a:rPr lang="en-GB" sz="2600" dirty="0" smtClean="0"/>
              <a:t> </a:t>
            </a:r>
            <a:r>
              <a:rPr lang="en-GB" sz="2600" dirty="0"/>
              <a:t>–  checking the format of a name and phone number</a:t>
            </a:r>
          </a:p>
          <a:p>
            <a:pPr marL="990600" lvl="1" indent="-533400"/>
            <a:r>
              <a:rPr lang="en-GB" sz="2200" dirty="0"/>
              <a:t>The event handler will be triggered by the </a:t>
            </a:r>
            <a:r>
              <a:rPr lang="en-GB" sz="2200" dirty="0">
                <a:latin typeface="Courier New" pitchFamily="49" charset="0"/>
              </a:rPr>
              <a:t>change</a:t>
            </a:r>
            <a:r>
              <a:rPr lang="en-GB" sz="2200" dirty="0"/>
              <a:t> event of the text boxes for the name and phone number </a:t>
            </a:r>
          </a:p>
          <a:p>
            <a:pPr marL="990600" lvl="1" indent="-533400">
              <a:buFontTx/>
              <a:buNone/>
            </a:pPr>
            <a:r>
              <a:rPr lang="en-GB" sz="2200" dirty="0">
                <a:hlinkClick r:id="rId2"/>
              </a:rPr>
              <a:t>http://www.cs.nott.ac.uk/~bnk/WPS/validator.html</a:t>
            </a: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6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</a:t>
            </a:r>
            <a:r>
              <a:rPr lang="en-GB" dirty="0" smtClean="0"/>
              <a:t>HTML </a:t>
            </a:r>
            <a:endParaRPr lang="en-GB" dirty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600" dirty="0" smtClean="0"/>
              <a:t>An HTML </a:t>
            </a:r>
            <a:r>
              <a:rPr lang="en-GB" sz="2600" dirty="0"/>
              <a:t>document whose tag attributes, tag contents, or element style  properties can be changed after the document has been and is still being displayed by a browser</a:t>
            </a:r>
          </a:p>
          <a:p>
            <a:r>
              <a:rPr lang="en-GB" sz="2600" dirty="0"/>
              <a:t>Such changes are made with an embedded script (JavaScript) that accesses the elements of the document as objects in the associated DOM structure </a:t>
            </a:r>
          </a:p>
          <a:p>
            <a:endParaRPr lang="en-GB" sz="2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Element Positioning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801813"/>
            <a:ext cx="7978775" cy="4370387"/>
          </a:xfrm>
        </p:spPr>
        <p:txBody>
          <a:bodyPr/>
          <a:lstStyle/>
          <a:p>
            <a:r>
              <a:rPr lang="en-GB" sz="2400"/>
              <a:t>The position of any element is dictated by the three style properties: </a:t>
            </a:r>
            <a:r>
              <a:rPr lang="en-GB" sz="2400">
                <a:latin typeface="Courier New" pitchFamily="49" charset="0"/>
              </a:rPr>
              <a:t>position</a:t>
            </a:r>
            <a:r>
              <a:rPr lang="en-GB" sz="2400"/>
              <a:t>,</a:t>
            </a:r>
            <a:r>
              <a:rPr lang="en-GB" sz="2400">
                <a:latin typeface="Courier New" pitchFamily="49" charset="0"/>
              </a:rPr>
              <a:t> left</a:t>
            </a:r>
            <a:r>
              <a:rPr lang="en-GB" sz="2400"/>
              <a:t>, and </a:t>
            </a:r>
            <a:r>
              <a:rPr lang="en-GB" sz="2400">
                <a:latin typeface="Courier New" pitchFamily="49" charset="0"/>
              </a:rPr>
              <a:t>top</a:t>
            </a:r>
          </a:p>
          <a:p>
            <a:pPr lvl="1"/>
            <a:r>
              <a:rPr lang="en-GB" sz="2000"/>
              <a:t>The three possible values of position are </a:t>
            </a:r>
            <a:r>
              <a:rPr lang="en-GB" sz="2000">
                <a:latin typeface="Courier New" pitchFamily="49" charset="0"/>
              </a:rPr>
              <a:t>absolute</a:t>
            </a:r>
            <a:r>
              <a:rPr lang="en-GB" sz="2000"/>
              <a:t>, </a:t>
            </a:r>
            <a:r>
              <a:rPr lang="en-GB" sz="2000">
                <a:latin typeface="Courier New" pitchFamily="49" charset="0"/>
              </a:rPr>
              <a:t>relative</a:t>
            </a:r>
            <a:r>
              <a:rPr lang="en-GB" sz="2000"/>
              <a:t>, and </a:t>
            </a:r>
            <a:r>
              <a:rPr lang="en-GB" sz="2000">
                <a:latin typeface="Courier New" pitchFamily="49" charset="0"/>
              </a:rPr>
              <a:t>static</a:t>
            </a:r>
            <a:r>
              <a:rPr lang="en-GB" sz="2400"/>
              <a:t> </a:t>
            </a:r>
          </a:p>
          <a:p>
            <a:pPr lvl="1">
              <a:buFontTx/>
              <a:buNone/>
            </a:pPr>
            <a:r>
              <a:rPr lang="en-GB" sz="2200">
                <a:latin typeface="Courier New" pitchFamily="49" charset="0"/>
              </a:rPr>
              <a:t>&lt;p style = "position: absolute; left: 50px; </a:t>
            </a:r>
          </a:p>
          <a:p>
            <a:pPr lvl="1">
              <a:buFontTx/>
              <a:buNone/>
            </a:pPr>
            <a:r>
              <a:rPr lang="en-GB" sz="2200">
                <a:latin typeface="Courier New" pitchFamily="49" charset="0"/>
              </a:rPr>
              <a:t>               top: 100px;"&gt;</a:t>
            </a:r>
          </a:p>
          <a:p>
            <a:r>
              <a:rPr lang="en-GB" sz="2400"/>
              <a:t>If </a:t>
            </a:r>
            <a:r>
              <a:rPr lang="en-GB" sz="2400">
                <a:latin typeface="Courier New" pitchFamily="49" charset="0"/>
              </a:rPr>
              <a:t>position</a:t>
            </a:r>
            <a:r>
              <a:rPr lang="en-GB" sz="2400"/>
              <a:t> is set to either </a:t>
            </a:r>
            <a:r>
              <a:rPr lang="en-GB" sz="2400">
                <a:latin typeface="Courier New" pitchFamily="49" charset="0"/>
              </a:rPr>
              <a:t>absolute</a:t>
            </a:r>
            <a:r>
              <a:rPr lang="en-GB" sz="2400"/>
              <a:t> or </a:t>
            </a:r>
            <a:r>
              <a:rPr lang="en-GB" sz="2400">
                <a:latin typeface="Courier New" pitchFamily="49" charset="0"/>
              </a:rPr>
              <a:t>relative</a:t>
            </a:r>
            <a:r>
              <a:rPr lang="en-GB" sz="2400"/>
              <a:t>, the element can be moved after it is displayed</a:t>
            </a:r>
          </a:p>
          <a:p>
            <a:pPr lvl="1"/>
            <a:r>
              <a:rPr lang="en-GB" sz="2000"/>
              <a:t>Just change the </a:t>
            </a:r>
            <a:r>
              <a:rPr lang="en-GB" sz="2000">
                <a:latin typeface="Courier New" pitchFamily="49" charset="0"/>
              </a:rPr>
              <a:t>top</a:t>
            </a:r>
            <a:r>
              <a:rPr lang="en-GB" sz="2000"/>
              <a:t> and </a:t>
            </a:r>
            <a:r>
              <a:rPr lang="en-GB" sz="2000">
                <a:latin typeface="Courier New" pitchFamily="49" charset="0"/>
              </a:rPr>
              <a:t>left</a:t>
            </a:r>
            <a:r>
              <a:rPr lang="en-GB" sz="2000"/>
              <a:t> property values with a script</a:t>
            </a:r>
          </a:p>
          <a:p>
            <a:pPr lvl="1">
              <a:buFontTx/>
              <a:buNone/>
            </a:pPr>
            <a:r>
              <a:rPr lang="en-GB" sz="2000">
                <a:hlinkClick r:id="rId3"/>
              </a:rPr>
              <a:t>http://www.cs.nott.ac.uk/~bnk/WPS/mover.html</a:t>
            </a:r>
            <a:endParaRPr lang="en-GB" sz="2000"/>
          </a:p>
          <a:p>
            <a:pPr>
              <a:buFont typeface="Wingdings" pitchFamily="2" charset="2"/>
              <a:buNone/>
            </a:pPr>
            <a:endParaRPr lang="en-GB" sz="200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Changing Colours and Fonts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600"/>
              <a:t>Colour example: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>
                <a:hlinkClick r:id="rId3"/>
              </a:rPr>
              <a:t>http://www.cs.nott.ac.uk/~bnk/WPS/dynColors.html</a:t>
            </a:r>
            <a:endParaRPr lang="en-GB" sz="2400"/>
          </a:p>
          <a:p>
            <a:pPr lvl="1">
              <a:lnSpc>
                <a:spcPct val="90000"/>
              </a:lnSpc>
            </a:pPr>
            <a:r>
              <a:rPr lang="en-GB" sz="2200"/>
              <a:t>The actual parameter </a:t>
            </a:r>
            <a:r>
              <a:rPr lang="en-GB" sz="2200">
                <a:latin typeface="Courier New" pitchFamily="49" charset="0"/>
              </a:rPr>
              <a:t>this.value</a:t>
            </a:r>
            <a:r>
              <a:rPr lang="en-GB" sz="2200"/>
              <a:t> works because at the time of the call, </a:t>
            </a:r>
            <a:r>
              <a:rPr lang="en-GB" sz="2200">
                <a:latin typeface="Courier New" pitchFamily="49" charset="0"/>
              </a:rPr>
              <a:t>this</a:t>
            </a:r>
            <a:r>
              <a:rPr lang="en-GB" sz="2200"/>
              <a:t> is a reference to the text box (the element in which the call is made)</a:t>
            </a:r>
          </a:p>
          <a:p>
            <a:pPr lvl="2">
              <a:lnSpc>
                <a:spcPct val="90000"/>
              </a:lnSpc>
            </a:pPr>
            <a:r>
              <a:rPr lang="en-GB" sz="2000"/>
              <a:t>So, </a:t>
            </a:r>
            <a:r>
              <a:rPr lang="en-GB" sz="2000">
                <a:latin typeface="Courier New" pitchFamily="49" charset="0"/>
              </a:rPr>
              <a:t>this.value</a:t>
            </a:r>
            <a:r>
              <a:rPr lang="en-GB" sz="2000"/>
              <a:t> is the name of the new colour</a:t>
            </a:r>
          </a:p>
          <a:p>
            <a:pPr>
              <a:lnSpc>
                <a:spcPct val="90000"/>
              </a:lnSpc>
            </a:pPr>
            <a:r>
              <a:rPr lang="en-GB" sz="2600"/>
              <a:t>Changing fonts example</a:t>
            </a:r>
            <a:r>
              <a:rPr lang="en-GB" sz="24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>
                <a:hlinkClick r:id="rId4"/>
              </a:rPr>
              <a:t>http://www.cs.nott.ac.uk/~bnk/WPS/dynLink.html</a:t>
            </a:r>
            <a:endParaRPr lang="en-GB" sz="2400"/>
          </a:p>
          <a:p>
            <a:pPr lvl="1">
              <a:lnSpc>
                <a:spcPct val="90000"/>
              </a:lnSpc>
            </a:pPr>
            <a:r>
              <a:rPr lang="en-GB" sz="2200"/>
              <a:t>We can change the font properties of a link by using the </a:t>
            </a:r>
            <a:r>
              <a:rPr lang="en-GB" sz="2200">
                <a:latin typeface="Courier New" pitchFamily="49" charset="0"/>
              </a:rPr>
              <a:t>mouseover</a:t>
            </a:r>
            <a:r>
              <a:rPr lang="en-GB" sz="2200"/>
              <a:t> and </a:t>
            </a:r>
            <a:r>
              <a:rPr lang="en-GB" sz="2200">
                <a:latin typeface="Courier New" pitchFamily="49" charset="0"/>
              </a:rPr>
              <a:t>mouseout</a:t>
            </a:r>
            <a:r>
              <a:rPr lang="en-GB" sz="2200"/>
              <a:t> events to trigger a script that makes the changes</a:t>
            </a:r>
          </a:p>
          <a:p>
            <a:pPr lvl="1">
              <a:lnSpc>
                <a:spcPct val="90000"/>
              </a:lnSpc>
            </a:pPr>
            <a:endParaRPr lang="en-GB" sz="220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 Content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content of an </a:t>
            </a:r>
            <a:r>
              <a:rPr lang="en-GB" dirty="0" smtClean="0"/>
              <a:t>HTML </a:t>
            </a:r>
            <a:r>
              <a:rPr lang="en-GB" dirty="0"/>
              <a:t>element is addressed with the </a:t>
            </a:r>
            <a:r>
              <a:rPr lang="en-GB" dirty="0">
                <a:latin typeface="Courier New" pitchFamily="49" charset="0"/>
              </a:rPr>
              <a:t>value</a:t>
            </a:r>
            <a:r>
              <a:rPr lang="en-GB" dirty="0"/>
              <a:t> property of its associated JavaScript object</a:t>
            </a:r>
          </a:p>
          <a:p>
            <a:pPr>
              <a:buFont typeface="Wingdings" pitchFamily="2" charset="2"/>
              <a:buNone/>
            </a:pPr>
            <a:r>
              <a:rPr lang="en-GB" sz="2400" dirty="0"/>
              <a:t>    </a:t>
            </a:r>
            <a:r>
              <a:rPr lang="en-GB" sz="2400" dirty="0">
                <a:hlinkClick r:id="rId3"/>
              </a:rPr>
              <a:t>http://www.cs.nott.ac.uk/~bnk/WPS/dynValue.html</a:t>
            </a:r>
            <a:endParaRPr lang="en-GB" dirty="0"/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Reacting to a Mouse Click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600"/>
              <a:t>A mouse click can be used to trigger an action, no matter where the mouse cursor is in the display</a:t>
            </a:r>
          </a:p>
          <a:p>
            <a:pPr>
              <a:buFont typeface="Wingdings" pitchFamily="2" charset="2"/>
              <a:buNone/>
            </a:pPr>
            <a:r>
              <a:rPr lang="en-GB" sz="2400"/>
              <a:t>   </a:t>
            </a:r>
            <a:r>
              <a:rPr lang="en-GB" sz="2400">
                <a:hlinkClick r:id="rId3"/>
              </a:rPr>
              <a:t>http://www.cs.nott.ac.uk/~bnk/WPS/anywhere.html</a:t>
            </a:r>
            <a:endParaRPr lang="en-GB"/>
          </a:p>
          <a:p>
            <a:pPr lvl="1"/>
            <a:r>
              <a:rPr lang="en-GB" sz="2400"/>
              <a:t>Uses event handlers for </a:t>
            </a:r>
            <a:r>
              <a:rPr lang="en-GB" sz="2400">
                <a:latin typeface="Courier New" pitchFamily="49" charset="0"/>
              </a:rPr>
              <a:t>onmousedown</a:t>
            </a:r>
            <a:r>
              <a:rPr lang="en-GB" sz="2400"/>
              <a:t> and </a:t>
            </a:r>
            <a:r>
              <a:rPr lang="en-GB" sz="2400">
                <a:latin typeface="Courier New" pitchFamily="49" charset="0"/>
              </a:rPr>
              <a:t>onmouseup </a:t>
            </a:r>
            <a:r>
              <a:rPr lang="en-GB" sz="2400"/>
              <a:t>to change the visibility attribute of the message</a:t>
            </a:r>
            <a:endParaRPr lang="en-GB" sz="220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369175" cy="45799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600" dirty="0"/>
              <a:t>The Document Object Model (DOM)</a:t>
            </a:r>
          </a:p>
          <a:p>
            <a:pPr>
              <a:lnSpc>
                <a:spcPct val="80000"/>
              </a:lnSpc>
            </a:pPr>
            <a:r>
              <a:rPr lang="en-GB" sz="2600" dirty="0"/>
              <a:t>Element Access in JavaScript</a:t>
            </a:r>
          </a:p>
          <a:p>
            <a:pPr>
              <a:lnSpc>
                <a:spcPct val="80000"/>
              </a:lnSpc>
            </a:pPr>
            <a:r>
              <a:rPr lang="en-GB" sz="2600" dirty="0"/>
              <a:t>Events and Event Handling 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Handling events from Body Elements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Handling events from Button Elements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Handling events from Text Box and Password Elements</a:t>
            </a:r>
          </a:p>
          <a:p>
            <a:pPr>
              <a:lnSpc>
                <a:spcPct val="80000"/>
              </a:lnSpc>
            </a:pPr>
            <a:r>
              <a:rPr lang="en-GB" sz="2600" dirty="0"/>
              <a:t>Dynamic </a:t>
            </a:r>
            <a:r>
              <a:rPr lang="en-GB" sz="2600" dirty="0" smtClean="0"/>
              <a:t>HTML</a:t>
            </a:r>
            <a:endParaRPr lang="en-GB" sz="2600" dirty="0"/>
          </a:p>
          <a:p>
            <a:pPr lvl="1">
              <a:lnSpc>
                <a:spcPct val="80000"/>
              </a:lnSpc>
            </a:pPr>
            <a:r>
              <a:rPr lang="en-GB" sz="2400" dirty="0"/>
              <a:t>Element positioning and moving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Changing Colours and Fonts 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Dynamic Content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Reacting to a Mouse Click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19075"/>
            <a:ext cx="7658100" cy="1470025"/>
          </a:xfrm>
        </p:spPr>
        <p:txBody>
          <a:bodyPr/>
          <a:lstStyle/>
          <a:p>
            <a:r>
              <a:rPr lang="en-GB" sz="3800"/>
              <a:t>JavaScript Execution Environment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01813"/>
            <a:ext cx="7893050" cy="4922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600" dirty="0"/>
              <a:t>The </a:t>
            </a:r>
            <a:r>
              <a:rPr lang="en-GB" sz="2600" dirty="0">
                <a:latin typeface="Courier New" pitchFamily="49" charset="0"/>
              </a:rPr>
              <a:t>Window</a:t>
            </a:r>
            <a:r>
              <a:rPr lang="en-GB" sz="2600" dirty="0"/>
              <a:t> object provides the largest enclosing referencing environment for scripts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GB" sz="2600" dirty="0"/>
              <a:t>Implicitly defined </a:t>
            </a:r>
            <a:r>
              <a:rPr lang="en-GB" sz="2600" dirty="0">
                <a:latin typeface="Courier New" pitchFamily="49" charset="0"/>
              </a:rPr>
              <a:t>Window</a:t>
            </a:r>
            <a:r>
              <a:rPr lang="en-GB" sz="2600" dirty="0"/>
              <a:t> properties: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GB" sz="2400" dirty="0">
                <a:latin typeface="Courier New" pitchFamily="49" charset="0"/>
              </a:rPr>
              <a:t>document</a:t>
            </a:r>
            <a:r>
              <a:rPr lang="en-GB" sz="2400" dirty="0"/>
              <a:t> - a reference to the </a:t>
            </a:r>
            <a:r>
              <a:rPr lang="en-GB" sz="2400" dirty="0">
                <a:latin typeface="Courier New" pitchFamily="49" charset="0"/>
              </a:rPr>
              <a:t>Document </a:t>
            </a:r>
            <a:r>
              <a:rPr lang="en-GB" sz="2400" dirty="0"/>
              <a:t>object that the window displays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GB" sz="2600" dirty="0" smtClean="0"/>
              <a:t>Every </a:t>
            </a:r>
            <a:r>
              <a:rPr lang="en-GB" sz="2600" dirty="0" smtClean="0">
                <a:latin typeface="Courier New" pitchFamily="49" charset="0"/>
              </a:rPr>
              <a:t>Document </a:t>
            </a:r>
            <a:r>
              <a:rPr lang="en-GB" sz="2600" dirty="0" smtClean="0"/>
              <a:t>object </a:t>
            </a:r>
            <a:r>
              <a:rPr lang="en-GB" sz="2600" dirty="0"/>
              <a:t>has: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GB" sz="2400" dirty="0">
                <a:latin typeface="Courier New" pitchFamily="49" charset="0"/>
              </a:rPr>
              <a:t>forms</a:t>
            </a:r>
            <a:r>
              <a:rPr lang="en-GB" sz="2400" dirty="0"/>
              <a:t> - an array of references to the forms of the </a:t>
            </a:r>
            <a:r>
              <a:rPr lang="en-GB" sz="2400" dirty="0" smtClean="0"/>
              <a:t>document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GB" sz="2400" dirty="0" smtClean="0"/>
              <a:t>Each </a:t>
            </a:r>
            <a:r>
              <a:rPr lang="en-GB" sz="2400" dirty="0">
                <a:latin typeface="Courier New" pitchFamily="49" charset="0"/>
              </a:rPr>
              <a:t>forms</a:t>
            </a:r>
            <a:r>
              <a:rPr lang="en-GB" sz="2400" dirty="0"/>
              <a:t> object has an </a:t>
            </a:r>
            <a:r>
              <a:rPr lang="en-GB" sz="2400" dirty="0">
                <a:latin typeface="Courier New" pitchFamily="49" charset="0"/>
              </a:rPr>
              <a:t>elements</a:t>
            </a:r>
            <a:r>
              <a:rPr lang="en-GB" sz="2400" dirty="0"/>
              <a:t> array, which has references to the form’s elements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latin typeface="Courier New" pitchFamily="49" charset="0"/>
              </a:rPr>
              <a:t>Document</a:t>
            </a:r>
            <a:r>
              <a:rPr lang="en-GB" sz="2400" dirty="0"/>
              <a:t> also has property arrays for anchors, links,  &amp; images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Document Object Model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600" dirty="0"/>
              <a:t>DOM 0 is supported by all JavaScript-enabled browsers (no written specification)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DOM 1 was released in 1998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DOM 2 issued in </a:t>
            </a:r>
            <a:r>
              <a:rPr lang="en-GB" sz="2600" dirty="0" smtClean="0"/>
              <a:t>2000</a:t>
            </a:r>
            <a:endParaRPr lang="en-GB" sz="2600" dirty="0"/>
          </a:p>
          <a:p>
            <a:pPr>
              <a:lnSpc>
                <a:spcPct val="90000"/>
              </a:lnSpc>
            </a:pPr>
            <a:r>
              <a:rPr lang="en-GB" sz="2600" dirty="0" smtClean="0"/>
              <a:t>DOM 3, issued 2004, </a:t>
            </a:r>
            <a:r>
              <a:rPr lang="en-GB" sz="2600" dirty="0"/>
              <a:t>is the latest W3C </a:t>
            </a:r>
            <a:r>
              <a:rPr lang="en-GB" sz="2600" dirty="0" smtClean="0"/>
              <a:t>specification    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The </a:t>
            </a:r>
            <a:r>
              <a:rPr lang="en-GB" sz="2600" dirty="0"/>
              <a:t>DOM is an abstract model that defines the interface between HTML documents and  application programs—an API</a:t>
            </a:r>
          </a:p>
          <a:p>
            <a:pPr>
              <a:lnSpc>
                <a:spcPct val="90000"/>
              </a:lnSpc>
            </a:pPr>
            <a:endParaRPr lang="en-GB" sz="2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Document Object Model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8075" y="1849438"/>
            <a:ext cx="7531100" cy="4170362"/>
          </a:xfrm>
        </p:spPr>
        <p:txBody>
          <a:bodyPr/>
          <a:lstStyle/>
          <a:p>
            <a:r>
              <a:rPr lang="en-GB" sz="2600" dirty="0"/>
              <a:t>A language that supports the DOM must have a binding to the DOM constructs</a:t>
            </a:r>
          </a:p>
          <a:p>
            <a:r>
              <a:rPr lang="en-GB" sz="2600" dirty="0"/>
              <a:t>In the JavaScript binding, </a:t>
            </a:r>
            <a:r>
              <a:rPr lang="en-GB" sz="2600" dirty="0" smtClean="0"/>
              <a:t>HTML </a:t>
            </a:r>
            <a:r>
              <a:rPr lang="en-GB" sz="2600" dirty="0"/>
              <a:t>elements are represented as objects and element attributes are represented as properties</a:t>
            </a:r>
          </a:p>
          <a:p>
            <a:r>
              <a:rPr lang="en-GB" sz="2600" dirty="0"/>
              <a:t>e.g.,  </a:t>
            </a:r>
            <a:r>
              <a:rPr lang="en-GB" sz="2100" dirty="0">
                <a:latin typeface="Courier New" pitchFamily="49" charset="0"/>
              </a:rPr>
              <a:t>&lt;input type = "text" name = "address"&gt;</a:t>
            </a:r>
          </a:p>
          <a:p>
            <a:pPr lvl="1"/>
            <a:r>
              <a:rPr lang="en-GB" sz="2400" dirty="0"/>
              <a:t>would be represented as an object with two properties, </a:t>
            </a:r>
            <a:r>
              <a:rPr lang="en-GB" sz="2400" dirty="0">
                <a:latin typeface="Courier New" pitchFamily="49" charset="0"/>
              </a:rPr>
              <a:t>type</a:t>
            </a:r>
            <a:r>
              <a:rPr lang="en-GB" sz="2400" dirty="0"/>
              <a:t> and </a:t>
            </a:r>
            <a:r>
              <a:rPr lang="en-GB" sz="2400" dirty="0">
                <a:latin typeface="Courier New" pitchFamily="49" charset="0"/>
              </a:rPr>
              <a:t>name</a:t>
            </a:r>
            <a:r>
              <a:rPr lang="en-GB" sz="2400" dirty="0"/>
              <a:t>, with the values </a:t>
            </a:r>
            <a:r>
              <a:rPr lang="en-GB" sz="2400" dirty="0">
                <a:latin typeface="Courier New" pitchFamily="49" charset="0"/>
              </a:rPr>
              <a:t>"text"</a:t>
            </a:r>
            <a:r>
              <a:rPr lang="en-GB" sz="2400" dirty="0"/>
              <a:t> and </a:t>
            </a:r>
            <a:r>
              <a:rPr lang="en-GB" sz="2400" dirty="0">
                <a:latin typeface="Courier New" pitchFamily="49" charset="0"/>
              </a:rPr>
              <a:t>"address"</a:t>
            </a:r>
            <a:r>
              <a:rPr lang="en-GB" sz="2400" dirty="0"/>
              <a:t>   </a:t>
            </a:r>
          </a:p>
          <a:p>
            <a:endParaRPr lang="en-GB" sz="2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DOM Structure 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830388"/>
            <a:ext cx="7874000" cy="4189412"/>
          </a:xfrm>
        </p:spPr>
        <p:txBody>
          <a:bodyPr/>
          <a:lstStyle/>
          <a:p>
            <a:r>
              <a:rPr lang="en-GB" sz="2600" dirty="0"/>
              <a:t>Documents in the DOM have a tree like structure</a:t>
            </a:r>
            <a:r>
              <a:rPr lang="en-GB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451100"/>
            <a:ext cx="6540500" cy="35797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Often, with JavaScript, you want to manipulate HTML </a:t>
            </a:r>
            <a:r>
              <a:rPr lang="en-US" sz="2600" dirty="0" smtClean="0"/>
              <a:t>elements</a:t>
            </a:r>
            <a:endParaRPr lang="en-US" sz="2600" dirty="0"/>
          </a:p>
          <a:p>
            <a:r>
              <a:rPr lang="en-US" sz="2600" dirty="0"/>
              <a:t>To do so, you have to find the </a:t>
            </a:r>
            <a:r>
              <a:rPr lang="en-US" sz="2600" dirty="0" smtClean="0"/>
              <a:t>elements:</a:t>
            </a:r>
            <a:endParaRPr lang="en-US" sz="2600" dirty="0"/>
          </a:p>
          <a:p>
            <a:pPr lvl="1"/>
            <a:r>
              <a:rPr lang="en-US" sz="2400" dirty="0"/>
              <a:t>Finding HTML elements by </a:t>
            </a:r>
            <a:r>
              <a:rPr lang="en-US" sz="2400" dirty="0" smtClean="0"/>
              <a:t>id</a:t>
            </a:r>
          </a:p>
          <a:p>
            <a:pPr lvl="1"/>
            <a:r>
              <a:rPr lang="en-US" sz="2400" dirty="0" smtClean="0"/>
              <a:t>Finding </a:t>
            </a:r>
            <a:r>
              <a:rPr lang="en-US" sz="2400" dirty="0"/>
              <a:t>HTML elements by tag name</a:t>
            </a:r>
          </a:p>
          <a:p>
            <a:pPr lvl="1"/>
            <a:r>
              <a:rPr lang="en-US" sz="2400" dirty="0"/>
              <a:t>Finding HTML elements by class name</a:t>
            </a:r>
          </a:p>
          <a:p>
            <a:pPr lvl="1"/>
            <a:r>
              <a:rPr lang="en-US" sz="2400" dirty="0"/>
              <a:t>Finding HTML elements by HTML object collections</a:t>
            </a:r>
          </a:p>
        </p:txBody>
      </p:sp>
    </p:spTree>
    <p:extLst>
      <p:ext uri="{BB962C8B-B14F-4D97-AF65-F5344CB8AC3E}">
        <p14:creationId xmlns:p14="http://schemas.microsoft.com/office/powerpoint/2010/main" val="59713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43775" cy="1527175"/>
          </a:xfrm>
        </p:spPr>
        <p:txBody>
          <a:bodyPr/>
          <a:lstStyle/>
          <a:p>
            <a:r>
              <a:rPr lang="en-GB" dirty="0" smtClean="0"/>
              <a:t>HTML Elements </a:t>
            </a:r>
            <a:r>
              <a:rPr lang="en-GB" dirty="0"/>
              <a:t>by </a:t>
            </a:r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1801813"/>
            <a:ext cx="7464425" cy="42179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GB" sz="2600" b="1" dirty="0" smtClean="0">
              <a:solidFill>
                <a:schemeClr val="tx1"/>
              </a:solidFill>
            </a:endParaRPr>
          </a:p>
          <a:p>
            <a:r>
              <a:rPr lang="en-GB" sz="2600" b="1" dirty="0" err="1" smtClean="0">
                <a:solidFill>
                  <a:schemeClr val="tx1"/>
                </a:solidFill>
              </a:rPr>
              <a:t>getElementById</a:t>
            </a:r>
            <a:r>
              <a:rPr lang="en-GB" sz="2600" dirty="0" smtClean="0"/>
              <a:t> </a:t>
            </a:r>
            <a:r>
              <a:rPr lang="en-GB" sz="2600" dirty="0"/>
              <a:t>Method (defined in DOM 1)</a:t>
            </a:r>
          </a:p>
          <a:p>
            <a:pPr lvl="1"/>
            <a:r>
              <a:rPr lang="en-GB" sz="2400" dirty="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GB" sz="2200" dirty="0">
                <a:latin typeface="Courier New" pitchFamily="49" charset="0"/>
              </a:rPr>
              <a:t>   &lt;form action = ""&gt;</a:t>
            </a:r>
          </a:p>
          <a:p>
            <a:pPr>
              <a:buFont typeface="Wingdings" pitchFamily="2" charset="2"/>
              <a:buNone/>
            </a:pPr>
            <a:r>
              <a:rPr lang="en-GB" sz="2200" dirty="0">
                <a:latin typeface="Courier New" pitchFamily="49" charset="0"/>
              </a:rPr>
              <a:t>     &lt;input type = "button"  id = "</a:t>
            </a:r>
            <a:r>
              <a:rPr lang="en-GB" sz="2200" dirty="0" err="1">
                <a:latin typeface="Courier New" pitchFamily="49" charset="0"/>
              </a:rPr>
              <a:t>pushMe</a:t>
            </a:r>
            <a:r>
              <a:rPr lang="en-GB" sz="2200" dirty="0">
                <a:latin typeface="Courier New" pitchFamily="49" charset="0"/>
              </a:rPr>
              <a:t>"&gt;</a:t>
            </a:r>
          </a:p>
          <a:p>
            <a:pPr>
              <a:buFont typeface="Wingdings" pitchFamily="2" charset="2"/>
              <a:buNone/>
            </a:pPr>
            <a:r>
              <a:rPr lang="en-GB" sz="2200" dirty="0">
                <a:latin typeface="Courier New" pitchFamily="49" charset="0"/>
              </a:rPr>
              <a:t>   &lt;/form&gt;</a:t>
            </a:r>
            <a:endParaRPr lang="en-GB" sz="2600" dirty="0">
              <a:latin typeface="Courier New" pitchFamily="49" charset="0"/>
            </a:endParaRPr>
          </a:p>
          <a:p>
            <a:pPr lvl="1"/>
            <a:r>
              <a:rPr lang="en-GB" sz="2400" dirty="0" err="1">
                <a:latin typeface="Courier New" pitchFamily="49" charset="0"/>
              </a:rPr>
              <a:t>document.getElementById</a:t>
            </a:r>
            <a:r>
              <a:rPr lang="en-GB" sz="2400" dirty="0">
                <a:latin typeface="Courier New" pitchFamily="49" charset="0"/>
              </a:rPr>
              <a:t>("</a:t>
            </a:r>
            <a:r>
              <a:rPr lang="en-GB" sz="2400" dirty="0" err="1">
                <a:latin typeface="Courier New" pitchFamily="49" charset="0"/>
              </a:rPr>
              <a:t>pushMe</a:t>
            </a:r>
            <a:r>
              <a:rPr lang="en-GB" sz="2400" dirty="0">
                <a:latin typeface="Courier New" pitchFamily="49" charset="0"/>
              </a:rPr>
              <a:t>")</a:t>
            </a:r>
            <a:endParaRPr lang="en-GB" sz="2400" dirty="0"/>
          </a:p>
          <a:p>
            <a:endParaRPr lang="en-GB" sz="2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1137152"/>
            <a:ext cx="7731125" cy="46847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Checkboxes and radio button have an implicit array, which has their name</a:t>
            </a:r>
            <a:r>
              <a:rPr lang="en-GB" sz="15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&lt;form id = "</a:t>
            </a:r>
            <a:r>
              <a:rPr lang="en-GB" sz="1800" dirty="0" err="1">
                <a:latin typeface="Courier New" pitchFamily="49" charset="0"/>
              </a:rPr>
              <a:t>toppingGroup</a:t>
            </a:r>
            <a:r>
              <a:rPr lang="en-GB" sz="1800" dirty="0">
                <a:latin typeface="Courier New" pitchFamily="49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  &lt;input type = "checkbox" name = "toppings"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        value = "olives"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  &lt;input type = "checkbox"  name = "toppings"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        value = "tomatoes"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&lt;/form&gt;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var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numChecked</a:t>
            </a:r>
            <a:r>
              <a:rPr lang="en-GB" sz="1800" dirty="0">
                <a:latin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var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dom</a:t>
            </a:r>
            <a:r>
              <a:rPr lang="en-GB" sz="1800" dirty="0">
                <a:latin typeface="Courier New" pitchFamily="49" charset="0"/>
              </a:rPr>
              <a:t> = </a:t>
            </a:r>
            <a:r>
              <a:rPr lang="en-GB" sz="1800" dirty="0" err="1">
                <a:latin typeface="Courier New" pitchFamily="49" charset="0"/>
              </a:rPr>
              <a:t>document.getElementById</a:t>
            </a:r>
            <a:r>
              <a:rPr lang="en-GB" sz="1800" dirty="0">
                <a:latin typeface="Courier New" pitchFamily="49" charset="0"/>
              </a:rPr>
              <a:t>("</a:t>
            </a:r>
            <a:r>
              <a:rPr lang="en-GB" sz="1800" dirty="0" err="1">
                <a:latin typeface="Courier New" pitchFamily="49" charset="0"/>
              </a:rPr>
              <a:t>toppingGroup</a:t>
            </a:r>
            <a:r>
              <a:rPr lang="en-GB" sz="1800" dirty="0">
                <a:latin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for (index = 0; index &lt; </a:t>
            </a:r>
            <a:r>
              <a:rPr lang="en-GB" sz="1800" dirty="0" err="1">
                <a:latin typeface="Courier New" pitchFamily="49" charset="0"/>
              </a:rPr>
              <a:t>dom.toppings.length</a:t>
            </a:r>
            <a:r>
              <a:rPr lang="en-GB" sz="1800" dirty="0">
                <a:latin typeface="Courier New" pitchFamily="49" charset="0"/>
              </a:rPr>
              <a:t>; index++)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  if (</a:t>
            </a:r>
            <a:r>
              <a:rPr lang="en-GB" sz="1800" dirty="0" err="1">
                <a:latin typeface="Courier New" pitchFamily="49" charset="0"/>
              </a:rPr>
              <a:t>dom.toppings</a:t>
            </a:r>
            <a:r>
              <a:rPr lang="en-GB" sz="1800" dirty="0">
                <a:latin typeface="Courier New" pitchFamily="49" charset="0"/>
              </a:rPr>
              <a:t>[index].checked]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    </a:t>
            </a:r>
            <a:r>
              <a:rPr lang="en-GB" sz="1800" dirty="0" err="1">
                <a:latin typeface="Courier New" pitchFamily="49" charset="0"/>
              </a:rPr>
              <a:t>numChecked</a:t>
            </a:r>
            <a:r>
              <a:rPr lang="en-GB" sz="1800" dirty="0">
                <a:latin typeface="Courier New" pitchFamily="49" charset="0"/>
              </a:rPr>
              <a:t>++;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  <p:tag name="TPVERSION" val="2008"/>
  <p:tag name="POWERPOINTVERSION" val="1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5053</TotalTime>
  <Words>1450</Words>
  <Application>Microsoft Macintosh PowerPoint</Application>
  <PresentationFormat>On-screen Show (4:3)</PresentationFormat>
  <Paragraphs>188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Echo</vt:lpstr>
      <vt:lpstr>Lecture 10 JavaScript: DOM and Dynamic HTML  </vt:lpstr>
      <vt:lpstr>Overview</vt:lpstr>
      <vt:lpstr>JavaScript Execution Environment</vt:lpstr>
      <vt:lpstr>The Document Object Model</vt:lpstr>
      <vt:lpstr>The Document Object Model</vt:lpstr>
      <vt:lpstr>DOM Structure </vt:lpstr>
      <vt:lpstr>Finding HTML Elements</vt:lpstr>
      <vt:lpstr>HTML Elements by id</vt:lpstr>
      <vt:lpstr>PowerPoint Presentation</vt:lpstr>
      <vt:lpstr>HTML Elements by Tag or Class Name</vt:lpstr>
      <vt:lpstr>HTML Elements by HTML Object Collections</vt:lpstr>
      <vt:lpstr>Events and Event Handling</vt:lpstr>
      <vt:lpstr>Events and their Tag Attributes</vt:lpstr>
      <vt:lpstr>Events, Attributes and Tags</vt:lpstr>
      <vt:lpstr>PowerPoint Presentation</vt:lpstr>
      <vt:lpstr>Registration of Event Handler </vt:lpstr>
      <vt:lpstr>Handling Events from Body Elements</vt:lpstr>
      <vt:lpstr>Handling Events from Button Elements</vt:lpstr>
      <vt:lpstr>Handling Events from Textbox and Password Elements</vt:lpstr>
      <vt:lpstr>Handling Events from Password Elements</vt:lpstr>
      <vt:lpstr>Handling Events from Textbox Elements</vt:lpstr>
      <vt:lpstr>Dynamic HTML </vt:lpstr>
      <vt:lpstr>Element Positioning</vt:lpstr>
      <vt:lpstr>Changing Colours and Fonts</vt:lpstr>
      <vt:lpstr>Dynamic Content</vt:lpstr>
      <vt:lpstr>Reacting to a Mouse Click</vt:lpstr>
      <vt:lpstr>Summary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Media</dc:title>
  <dc:creator>Steve Benford</dc:creator>
  <cp:lastModifiedBy>Boriana Koleva</cp:lastModifiedBy>
  <cp:revision>240</cp:revision>
  <cp:lastPrinted>1999-10-05T09:17:28Z</cp:lastPrinted>
  <dcterms:created xsi:type="dcterms:W3CDTF">1998-09-21T14:00:40Z</dcterms:created>
  <dcterms:modified xsi:type="dcterms:W3CDTF">2014-02-26T23:18:34Z</dcterms:modified>
</cp:coreProperties>
</file>