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8" r:id="rId3"/>
    <p:sldId id="271" r:id="rId4"/>
    <p:sldId id="273" r:id="rId5"/>
    <p:sldId id="279" r:id="rId6"/>
    <p:sldId id="281" r:id="rId7"/>
    <p:sldId id="274" r:id="rId8"/>
    <p:sldId id="277" r:id="rId9"/>
    <p:sldId id="275" r:id="rId10"/>
    <p:sldId id="306" r:id="rId11"/>
    <p:sldId id="307" r:id="rId12"/>
    <p:sldId id="286" r:id="rId13"/>
    <p:sldId id="285" r:id="rId14"/>
    <p:sldId id="282" r:id="rId15"/>
    <p:sldId id="309" r:id="rId16"/>
  </p:sldIdLst>
  <p:sldSz cx="9144000" cy="6858000" type="screen4x3"/>
  <p:notesSz cx="6437313" cy="9432925"/>
  <p:custDataLst>
    <p:tags r:id="rId2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77777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60" autoAdjust="0"/>
  </p:normalViewPr>
  <p:slideViewPr>
    <p:cSldViewPr snapToGrid="0">
      <p:cViewPr>
        <p:scale>
          <a:sx n="100" d="100"/>
          <a:sy n="100" d="100"/>
        </p:scale>
        <p:origin x="-3880" y="-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E0AC81B-0FF7-4084-B950-6A28F6E9DC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825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5A49C5E-A595-42BF-AE9C-EAD26EB2B7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63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82672-2C11-4D4F-BB77-381BFF5ED9C5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Oval 1032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1033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34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85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828A73-0C6C-4D49-A87B-622E828AE5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01363-9CB7-4A0A-A9FF-AFED008B9F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B202B-82C2-4B93-B25A-40C9CDA19D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F2325-8093-4501-9BFF-4D7F291E949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91EC1-BBB8-4D98-BEA7-4922D93E64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EC428-D22C-40F7-961A-E6264E0911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E83F6-5E5F-4B85-A183-BB700CA2AF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9098C-A93B-4E36-AE4D-BC8F07A18B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00BDE-353D-4BB0-8ADC-656E4274E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AB251-E65D-4963-9FC9-777CAC5F82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7ADED-6556-441F-8420-0E5856192F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834F-2926-48E1-AC43-DFA075D927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04FF2325-8093-4501-9BFF-4D7F291E94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mailto:B.Koleva@nottingham.ac.uk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4000" dirty="0" smtClean="0">
                <a:solidFill>
                  <a:schemeClr val="hlink"/>
                </a:solidFill>
              </a:rPr>
              <a:t>Lecture 11</a:t>
            </a:r>
            <a:br>
              <a:rPr lang="en-GB" sz="4000" dirty="0" smtClean="0">
                <a:solidFill>
                  <a:schemeClr val="hlink"/>
                </a:solidFill>
              </a:rPr>
            </a:br>
            <a:r>
              <a:rPr lang="en-GB" sz="4000" dirty="0" smtClean="0">
                <a:solidFill>
                  <a:schemeClr val="hlink"/>
                </a:solidFill>
              </a:rPr>
              <a:t>Server Side Interaction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5000"/>
              </a:spcBef>
            </a:pPr>
            <a:r>
              <a:rPr lang="en-GB" dirty="0" smtClean="0"/>
              <a:t>Boriana Koleva</a:t>
            </a:r>
          </a:p>
          <a:p>
            <a:pPr lvl="0" eaLnBrk="1" hangingPunct="1">
              <a:spcBef>
                <a:spcPct val="15000"/>
              </a:spcBef>
              <a:buClr>
                <a:srgbClr val="99CCCC"/>
              </a:buClr>
            </a:pPr>
            <a:r>
              <a:rPr lang="en-GB" dirty="0" smtClean="0"/>
              <a:t>Room: </a:t>
            </a:r>
            <a:r>
              <a:rPr lang="en-GB" dirty="0">
                <a:solidFill>
                  <a:srgbClr val="000000"/>
                </a:solidFill>
              </a:rPr>
              <a:t>C56</a:t>
            </a:r>
          </a:p>
          <a:p>
            <a:pPr lvl="0" eaLnBrk="1" hangingPunct="1">
              <a:spcBef>
                <a:spcPct val="15000"/>
              </a:spcBef>
              <a:buClr>
                <a:srgbClr val="99CCCC"/>
              </a:buClr>
            </a:pPr>
            <a:r>
              <a:rPr lang="en-GB" dirty="0">
                <a:solidFill>
                  <a:srgbClr val="000000"/>
                </a:solidFill>
              </a:rPr>
              <a:t>Email: </a:t>
            </a:r>
            <a:r>
              <a:rPr lang="en-GB" dirty="0">
                <a:solidFill>
                  <a:srgbClr val="000000"/>
                </a:solidFill>
                <a:hlinkClick r:id="rId4"/>
              </a:rPr>
              <a:t>B.Koleva@nottingham.ac.uk</a:t>
            </a:r>
            <a:endParaRPr lang="en-GB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JavaServer</a:t>
            </a:r>
            <a:r>
              <a:rPr lang="en-GB" dirty="0" smtClean="0"/>
              <a:t> Pages (JSP)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325" y="1714500"/>
            <a:ext cx="7312025" cy="4200525"/>
          </a:xfrm>
        </p:spPr>
        <p:txBody>
          <a:bodyPr/>
          <a:lstStyle/>
          <a:p>
            <a:r>
              <a:rPr lang="en-GB" sz="2600" dirty="0" smtClean="0"/>
              <a:t>Released in 1999 as Sun's answer to ASP and PHP</a:t>
            </a:r>
          </a:p>
          <a:p>
            <a:r>
              <a:rPr lang="en-GB" sz="2600" dirty="0" smtClean="0"/>
              <a:t>Architecturally, JSP may be viewed as a high-level abstraction of Java servlets</a:t>
            </a:r>
          </a:p>
          <a:p>
            <a:pPr lvl="1"/>
            <a:r>
              <a:rPr lang="en-GB" sz="2200" dirty="0" smtClean="0"/>
              <a:t>Instead of embedding HTML in Java code, code is embedded in HTML to provide the dynamic parts (</a:t>
            </a:r>
            <a:r>
              <a:rPr lang="en-US" sz="2200" dirty="0"/>
              <a:t>although the </a:t>
            </a:r>
            <a:r>
              <a:rPr lang="en-US" sz="2200" dirty="0" smtClean="0"/>
              <a:t>code can </a:t>
            </a:r>
            <a:r>
              <a:rPr lang="en-US" sz="2200" dirty="0"/>
              <a:t>be in a separate </a:t>
            </a:r>
            <a:r>
              <a:rPr lang="en-US" sz="2200" dirty="0" smtClean="0"/>
              <a:t>file)</a:t>
            </a:r>
          </a:p>
          <a:p>
            <a:r>
              <a:rPr lang="en-US" sz="2600" dirty="0"/>
              <a:t>JSP </a:t>
            </a:r>
            <a:r>
              <a:rPr lang="en-US" sz="2600" dirty="0" smtClean="0"/>
              <a:t>Documents</a:t>
            </a:r>
            <a:endParaRPr lang="en-US" sz="2600" dirty="0"/>
          </a:p>
          <a:p>
            <a:pPr lvl="1"/>
            <a:r>
              <a:rPr lang="en-US" sz="2200" dirty="0" smtClean="0"/>
              <a:t>Are </a:t>
            </a:r>
            <a:r>
              <a:rPr lang="en-US" sz="2200" dirty="0"/>
              <a:t>converted to servlets by the JSP container</a:t>
            </a:r>
          </a:p>
          <a:p>
            <a:endParaRPr lang="en-US" sz="2200" dirty="0"/>
          </a:p>
          <a:p>
            <a:pPr lvl="1"/>
            <a:endParaRPr lang="en-GB" sz="2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JavaServer</a:t>
            </a:r>
            <a:r>
              <a:rPr lang="en-GB" dirty="0" smtClean="0"/>
              <a:t> Pages (JSP)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Consist </a:t>
            </a:r>
            <a:r>
              <a:rPr lang="en-US" sz="2600" dirty="0"/>
              <a:t>of three different kinds of elements</a:t>
            </a:r>
            <a:r>
              <a:rPr lang="en-US" sz="26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Directives </a:t>
            </a:r>
            <a:r>
              <a:rPr lang="en-US" sz="2400" dirty="0"/>
              <a:t>– messages to the JSP </a:t>
            </a:r>
            <a:r>
              <a:rPr lang="en-US" sz="2400" dirty="0" smtClean="0"/>
              <a:t>container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HTML</a:t>
            </a:r>
            <a:r>
              <a:rPr lang="en-US" sz="2400" dirty="0"/>
              <a:t>, XHTML, or XML markup – </a:t>
            </a:r>
            <a:r>
              <a:rPr lang="en-US" sz="2400" dirty="0" smtClean="0"/>
              <a:t>called </a:t>
            </a:r>
            <a:r>
              <a:rPr lang="en-US" sz="2400" i="1" dirty="0" smtClean="0"/>
              <a:t>template text</a:t>
            </a:r>
          </a:p>
          <a:p>
            <a:pPr lvl="2"/>
            <a:r>
              <a:rPr lang="en-US" sz="2200" dirty="0" smtClean="0"/>
              <a:t>The </a:t>
            </a:r>
            <a:r>
              <a:rPr lang="en-US" sz="2200" dirty="0"/>
              <a:t>static part of the </a:t>
            </a:r>
            <a:r>
              <a:rPr lang="en-US" sz="2200" dirty="0" smtClean="0"/>
              <a:t>document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Action </a:t>
            </a:r>
            <a:r>
              <a:rPr lang="en-US" sz="2400" dirty="0"/>
              <a:t>elements </a:t>
            </a:r>
            <a:endParaRPr lang="en-GB" sz="2400" dirty="0"/>
          </a:p>
          <a:p>
            <a:pPr lvl="2"/>
            <a:r>
              <a:rPr lang="en-US" sz="2200" dirty="0"/>
              <a:t>Dynamically create </a:t>
            </a:r>
            <a:r>
              <a:rPr lang="en-US" sz="2200" dirty="0" smtClean="0"/>
              <a:t>content</a:t>
            </a:r>
          </a:p>
          <a:p>
            <a:pPr lvl="2"/>
            <a:r>
              <a:rPr lang="en-US" sz="2200" dirty="0" smtClean="0"/>
              <a:t>Have the form of a mark-up element </a:t>
            </a:r>
          </a:p>
          <a:p>
            <a:pPr lvl="2"/>
            <a:r>
              <a:rPr lang="en-US" sz="2200" dirty="0" smtClean="0"/>
              <a:t>Three different categories - standard, custom and JSP Standard Tag Library (JSTL)</a:t>
            </a:r>
            <a:endParaRPr lang="en-US" sz="2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.NET Framework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075" y="1839913"/>
            <a:ext cx="7673975" cy="4732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.NET Framework is  a collection of technologies for the development and deployment of .NET software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pre-coded solutions form the framework's class library and cover a large range of programming needs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Programs written for the .NET Framework execute in a software environment that manages the program's runtime requirements - Common Language Runtime (CLR) </a:t>
            </a:r>
          </a:p>
          <a:p>
            <a:pPr eaLnBrk="1" hangingPunct="1">
              <a:lnSpc>
                <a:spcPct val="90000"/>
              </a:lnSpc>
            </a:pPr>
            <a:r>
              <a:rPr lang="nl-NL" sz="2600" dirty="0" smtClean="0"/>
              <a:t>.NET languages from Microsoft:  </a:t>
            </a:r>
            <a:r>
              <a:rPr lang="en-US" sz="2800" dirty="0" smtClean="0">
                <a:solidFill>
                  <a:schemeClr val="tx1"/>
                </a:solidFill>
              </a:rPr>
              <a:t>VB </a:t>
            </a:r>
            <a:r>
              <a:rPr lang="en-US" sz="2800" dirty="0">
                <a:solidFill>
                  <a:schemeClr val="tx1"/>
                </a:solidFill>
              </a:rPr>
              <a:t>.NET, C++/CLI, </a:t>
            </a:r>
            <a:r>
              <a:rPr lang="en-US" sz="2800" dirty="0" err="1">
                <a:solidFill>
                  <a:schemeClr val="tx1"/>
                </a:solidFill>
              </a:rPr>
              <a:t>JScript</a:t>
            </a:r>
            <a:r>
              <a:rPr lang="en-US" sz="2800" dirty="0">
                <a:solidFill>
                  <a:schemeClr val="tx1"/>
                </a:solidFill>
              </a:rPr>
              <a:t> .NET, C#, F#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ASP.NET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Set of web application development technologies part of Microsoft's .NET platform</a:t>
            </a:r>
          </a:p>
          <a:p>
            <a:pPr eaLnBrk="1" hangingPunct="1"/>
            <a:r>
              <a:rPr lang="en-GB" sz="2600" dirty="0" smtClean="0"/>
              <a:t>Code can be embedded in ASP.NET documents, or can be separate in a code-behind file</a:t>
            </a:r>
          </a:p>
          <a:p>
            <a:pPr eaLnBrk="1" hangingPunct="1"/>
            <a:r>
              <a:rPr lang="en-GB" sz="2600" dirty="0" smtClean="0"/>
              <a:t>Any .NET language can be used</a:t>
            </a:r>
          </a:p>
          <a:p>
            <a:pPr eaLnBrk="1" hangingPunct="1"/>
            <a:r>
              <a:rPr lang="en-GB" sz="2600" dirty="0" smtClean="0"/>
              <a:t>Every ASP.NET document is compiled into a class</a:t>
            </a:r>
          </a:p>
          <a:p>
            <a:pPr eaLnBrk="1" hangingPunct="1">
              <a:buFont typeface="Wingdings" pitchFamily="2" charset="2"/>
              <a:buNone/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29500" cy="1517650"/>
          </a:xfrm>
        </p:spPr>
        <p:txBody>
          <a:bodyPr/>
          <a:lstStyle/>
          <a:p>
            <a:pPr eaLnBrk="1" hangingPunct="1"/>
            <a:r>
              <a:rPr lang="en-GB" sz="4000" smtClean="0"/>
              <a:t>Server-Side Embedded Scripts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811338"/>
            <a:ext cx="8102600" cy="4132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Many proprietary scripting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Often included as connectivity kits for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Sometimes as part of a dedicated web management system - e.g. Cold Fusion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Scripts are embedded into HTML/XHTML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HTML containing scripts is pre-processed, the scripts executed and the result served as standard HTML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PHP (PHP Hypertext Pre-processor)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Embedded “C-like” scripting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Platform independent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Open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Support for large number of databases (inc. </a:t>
            </a:r>
            <a:r>
              <a:rPr lang="en-GB" sz="2400" dirty="0" err="1" smtClean="0"/>
              <a:t>MySQL</a:t>
            </a:r>
            <a:r>
              <a:rPr lang="en-GB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39913"/>
            <a:ext cx="7569200" cy="4589462"/>
          </a:xfrm>
        </p:spPr>
        <p:txBody>
          <a:bodyPr/>
          <a:lstStyle/>
          <a:p>
            <a:pPr eaLnBrk="1" hangingPunct="1"/>
            <a:r>
              <a:rPr lang="en-GB" sz="2600" dirty="0" smtClean="0"/>
              <a:t>Purpose of Server-Side Scripting </a:t>
            </a:r>
          </a:p>
          <a:p>
            <a:pPr eaLnBrk="1" hangingPunct="1"/>
            <a:r>
              <a:rPr lang="en-GB" sz="2600" dirty="0" smtClean="0"/>
              <a:t>Example</a:t>
            </a:r>
            <a:r>
              <a:rPr lang="en-GB" sz="2600" dirty="0" smtClean="0"/>
              <a:t> </a:t>
            </a:r>
            <a:r>
              <a:rPr lang="en-GB" sz="2600" dirty="0" smtClean="0"/>
              <a:t>Server-Side Technologies </a:t>
            </a:r>
          </a:p>
          <a:p>
            <a:pPr lvl="1" eaLnBrk="1" hangingPunct="1"/>
            <a:r>
              <a:rPr lang="en-GB" sz="2400" dirty="0" smtClean="0"/>
              <a:t>CGI </a:t>
            </a:r>
            <a:endParaRPr lang="en-GB" sz="2400" dirty="0" smtClean="0"/>
          </a:p>
          <a:p>
            <a:pPr lvl="1" eaLnBrk="1" hangingPunct="1"/>
            <a:r>
              <a:rPr lang="en-GB" sz="2400" dirty="0" smtClean="0"/>
              <a:t>Java </a:t>
            </a:r>
            <a:r>
              <a:rPr lang="en-GB" sz="2400" dirty="0" smtClean="0"/>
              <a:t>Servlets and </a:t>
            </a:r>
            <a:r>
              <a:rPr lang="en-GB" sz="2400" dirty="0" err="1" smtClean="0"/>
              <a:t>JavaServer</a:t>
            </a:r>
            <a:r>
              <a:rPr lang="en-GB" sz="2400" dirty="0" smtClean="0"/>
              <a:t> Pages </a:t>
            </a:r>
          </a:p>
          <a:p>
            <a:pPr lvl="1" eaLnBrk="1" hangingPunct="1"/>
            <a:r>
              <a:rPr lang="en-GB" sz="2400" dirty="0" smtClean="0"/>
              <a:t>ASP.NET</a:t>
            </a:r>
          </a:p>
          <a:p>
            <a:pPr lvl="1" eaLnBrk="1" hangingPunct="1"/>
            <a:r>
              <a:rPr lang="en-GB" sz="2400" dirty="0" smtClean="0"/>
              <a:t>Embedded Scripts </a:t>
            </a:r>
          </a:p>
          <a:p>
            <a:pPr lvl="2" eaLnBrk="1" hangingPunct="1"/>
            <a:r>
              <a:rPr lang="en-GB" sz="2000" dirty="0" smtClean="0"/>
              <a:t>PHP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97750" cy="4494212"/>
          </a:xfrm>
        </p:spPr>
        <p:txBody>
          <a:bodyPr/>
          <a:lstStyle/>
          <a:p>
            <a:pPr eaLnBrk="1" hangingPunct="1"/>
            <a:r>
              <a:rPr lang="en-GB" sz="2600" dirty="0" smtClean="0"/>
              <a:t>Purpose of Server-Side Scripting </a:t>
            </a:r>
          </a:p>
          <a:p>
            <a:pPr eaLnBrk="1" hangingPunct="1"/>
            <a:r>
              <a:rPr lang="en-GB" sz="2600" dirty="0" smtClean="0"/>
              <a:t>Example Server-Side Technologies: </a:t>
            </a:r>
          </a:p>
          <a:p>
            <a:pPr lvl="1" eaLnBrk="1" hangingPunct="1"/>
            <a:r>
              <a:rPr lang="en-GB" sz="2400" dirty="0" smtClean="0"/>
              <a:t>CGI </a:t>
            </a:r>
            <a:endParaRPr lang="en-GB" sz="2400" dirty="0" smtClean="0"/>
          </a:p>
          <a:p>
            <a:pPr lvl="1" eaLnBrk="1" hangingPunct="1"/>
            <a:r>
              <a:rPr lang="en-GB" sz="2400" dirty="0" smtClean="0"/>
              <a:t>Java </a:t>
            </a:r>
            <a:r>
              <a:rPr lang="en-GB" sz="2400" dirty="0" smtClean="0"/>
              <a:t>Servlets and Java Server Pages </a:t>
            </a:r>
          </a:p>
          <a:p>
            <a:pPr lvl="1" eaLnBrk="1" hangingPunct="1"/>
            <a:r>
              <a:rPr lang="en-GB" sz="2400" dirty="0" smtClean="0"/>
              <a:t>ASP.NET</a:t>
            </a:r>
          </a:p>
          <a:p>
            <a:pPr lvl="1" eaLnBrk="1" hangingPunct="1"/>
            <a:r>
              <a:rPr lang="en-GB" sz="2400" dirty="0" smtClean="0"/>
              <a:t>Embedded Scripts </a:t>
            </a:r>
          </a:p>
          <a:p>
            <a:pPr lvl="2" eaLnBrk="1" hangingPunct="1"/>
            <a:r>
              <a:rPr lang="en-GB" sz="2000" dirty="0" smtClean="0"/>
              <a:t>PHP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World Wide Web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563688" y="5016500"/>
            <a:ext cx="1660525" cy="6000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89088" y="5002213"/>
            <a:ext cx="168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Software on Server</a:t>
            </a:r>
            <a:endParaRPr lang="en-US">
              <a:latin typeface="Tahoma" pitchFamily="34" charset="0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1608138" y="4241800"/>
            <a:ext cx="1541462" cy="547688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6" name="Picture 6" descr="pc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2538" y="2765425"/>
            <a:ext cx="129698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3295650" y="3152775"/>
            <a:ext cx="180975" cy="1698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4191000" y="3160713"/>
            <a:ext cx="180975" cy="1698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5202238" y="3141663"/>
            <a:ext cx="180975" cy="1698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5640388" y="3136900"/>
            <a:ext cx="180975" cy="1698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6080125" y="3141663"/>
            <a:ext cx="180975" cy="1698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4012" name="AutoShape 12"/>
          <p:cNvSpPr>
            <a:spLocks noChangeArrowheads="1"/>
          </p:cNvSpPr>
          <p:nvPr/>
        </p:nvSpPr>
        <p:spPr bwMode="auto">
          <a:xfrm rot="10800000">
            <a:off x="4521200" y="3146425"/>
            <a:ext cx="457200" cy="234950"/>
          </a:xfrm>
          <a:prstGeom prst="rightArrow">
            <a:avLst>
              <a:gd name="adj1" fmla="val 50000"/>
              <a:gd name="adj2" fmla="val 4864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3746500" y="3146425"/>
            <a:ext cx="180975" cy="1698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637338" y="2325688"/>
            <a:ext cx="15414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GB" sz="2000">
                <a:solidFill>
                  <a:schemeClr val="hlink"/>
                </a:solidFill>
                <a:latin typeface="Tahoma" pitchFamily="34" charset="0"/>
              </a:rPr>
              <a:t>Client</a:t>
            </a:r>
          </a:p>
          <a:p>
            <a:pPr eaLnBrk="0" hangingPunct="0">
              <a:spcBef>
                <a:spcPct val="10000"/>
              </a:spcBef>
            </a:pPr>
            <a:endParaRPr lang="en-US" sz="20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311650" y="2493963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solidFill>
                  <a:schemeClr val="hlink"/>
                </a:solidFill>
                <a:latin typeface="Tahoma" pitchFamily="34" charset="0"/>
              </a:rPr>
              <a:t>HTTP</a:t>
            </a:r>
            <a:endParaRPr lang="en-US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725613" y="4332288"/>
            <a:ext cx="168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dirty="0" smtClean="0">
                <a:latin typeface="Tahoma" pitchFamily="34" charset="0"/>
              </a:rPr>
              <a:t>HTML </a:t>
            </a:r>
            <a:r>
              <a:rPr lang="en-GB" dirty="0">
                <a:latin typeface="Tahoma" pitchFamily="34" charset="0"/>
              </a:rPr>
              <a:t>data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0257" name="Arc 17"/>
          <p:cNvSpPr>
            <a:spLocks/>
          </p:cNvSpPr>
          <p:nvPr/>
        </p:nvSpPr>
        <p:spPr bwMode="auto">
          <a:xfrm flipH="1">
            <a:off x="2362200" y="3538538"/>
            <a:ext cx="1100138" cy="719137"/>
          </a:xfrm>
          <a:custGeom>
            <a:avLst/>
            <a:gdLst>
              <a:gd name="T0" fmla="*/ 250485 w 21600"/>
              <a:gd name="T1" fmla="*/ 0 h 21033"/>
              <a:gd name="T2" fmla="*/ 1100138 w 21600"/>
              <a:gd name="T3" fmla="*/ 719137 h 21033"/>
              <a:gd name="T4" fmla="*/ 0 w 21600"/>
              <a:gd name="T5" fmla="*/ 719137 h 21033"/>
              <a:gd name="T6" fmla="*/ 0 60000 65536"/>
              <a:gd name="T7" fmla="*/ 0 60000 65536"/>
              <a:gd name="T8" fmla="*/ 0 60000 65536"/>
              <a:gd name="T9" fmla="*/ 0 w 21600"/>
              <a:gd name="T10" fmla="*/ 0 h 21033"/>
              <a:gd name="T11" fmla="*/ 21600 w 21600"/>
              <a:gd name="T12" fmla="*/ 21033 h 210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033" fill="none" extrusionOk="0">
                <a:moveTo>
                  <a:pt x="4917" y="0"/>
                </a:moveTo>
                <a:cubicBezTo>
                  <a:pt x="14689" y="2285"/>
                  <a:pt x="21600" y="10998"/>
                  <a:pt x="21600" y="21033"/>
                </a:cubicBezTo>
              </a:path>
              <a:path w="21600" h="21033" stroke="0" extrusionOk="0">
                <a:moveTo>
                  <a:pt x="4917" y="0"/>
                </a:moveTo>
                <a:cubicBezTo>
                  <a:pt x="14689" y="2285"/>
                  <a:pt x="21600" y="10998"/>
                  <a:pt x="21600" y="21033"/>
                </a:cubicBezTo>
                <a:lnTo>
                  <a:pt x="0" y="21033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662113" y="2135188"/>
            <a:ext cx="211613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GB" sz="2000">
                <a:solidFill>
                  <a:schemeClr val="hlink"/>
                </a:solidFill>
                <a:latin typeface="Tahoma" pitchFamily="34" charset="0"/>
              </a:rPr>
              <a:t>HTTP Server </a:t>
            </a:r>
          </a:p>
          <a:p>
            <a:pPr eaLnBrk="0" hangingPunct="0">
              <a:spcBef>
                <a:spcPct val="10000"/>
              </a:spcBef>
            </a:pPr>
            <a:endParaRPr lang="en-US" sz="2000">
              <a:solidFill>
                <a:schemeClr val="hlink"/>
              </a:solidFill>
              <a:latin typeface="Tahoma" pitchFamily="34" charset="0"/>
            </a:endParaRPr>
          </a:p>
        </p:txBody>
      </p:sp>
      <p:pic>
        <p:nvPicPr>
          <p:cNvPr id="10259" name="Picture 19" descr="server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4975" y="2630488"/>
            <a:ext cx="1363663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2303463" y="4760913"/>
            <a:ext cx="198437" cy="271462"/>
          </a:xfrm>
          <a:prstGeom prst="upDownArrow">
            <a:avLst>
              <a:gd name="adj1" fmla="val 50000"/>
              <a:gd name="adj2" fmla="val 2736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61" name="AutoShape 7"/>
          <p:cNvSpPr>
            <a:spLocks noChangeArrowheads="1"/>
          </p:cNvSpPr>
          <p:nvPr/>
        </p:nvSpPr>
        <p:spPr bwMode="auto">
          <a:xfrm>
            <a:off x="3305175" y="3467100"/>
            <a:ext cx="180975" cy="1698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AutoShape 8"/>
          <p:cNvSpPr>
            <a:spLocks noChangeArrowheads="1"/>
          </p:cNvSpPr>
          <p:nvPr/>
        </p:nvSpPr>
        <p:spPr bwMode="auto">
          <a:xfrm>
            <a:off x="4200525" y="3475038"/>
            <a:ext cx="180975" cy="1698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AutoShape 9"/>
          <p:cNvSpPr>
            <a:spLocks noChangeArrowheads="1"/>
          </p:cNvSpPr>
          <p:nvPr/>
        </p:nvSpPr>
        <p:spPr bwMode="auto">
          <a:xfrm>
            <a:off x="5211763" y="3455988"/>
            <a:ext cx="180975" cy="1698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AutoShape 10"/>
          <p:cNvSpPr>
            <a:spLocks noChangeArrowheads="1"/>
          </p:cNvSpPr>
          <p:nvPr/>
        </p:nvSpPr>
        <p:spPr bwMode="auto">
          <a:xfrm>
            <a:off x="5649913" y="3451225"/>
            <a:ext cx="180975" cy="1698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AutoShape 11"/>
          <p:cNvSpPr>
            <a:spLocks noChangeArrowheads="1"/>
          </p:cNvSpPr>
          <p:nvPr/>
        </p:nvSpPr>
        <p:spPr bwMode="auto">
          <a:xfrm>
            <a:off x="6089650" y="3455988"/>
            <a:ext cx="180975" cy="1698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AutoShape 12"/>
          <p:cNvSpPr>
            <a:spLocks noChangeArrowheads="1"/>
          </p:cNvSpPr>
          <p:nvPr/>
        </p:nvSpPr>
        <p:spPr bwMode="auto">
          <a:xfrm>
            <a:off x="4549775" y="3460750"/>
            <a:ext cx="457200" cy="234950"/>
          </a:xfrm>
          <a:prstGeom prst="rightArrow">
            <a:avLst>
              <a:gd name="adj1" fmla="val 50000"/>
              <a:gd name="adj2" fmla="val 4864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AutoShape 13"/>
          <p:cNvSpPr>
            <a:spLocks noChangeArrowheads="1"/>
          </p:cNvSpPr>
          <p:nvPr/>
        </p:nvSpPr>
        <p:spPr bwMode="auto">
          <a:xfrm>
            <a:off x="3756025" y="3460750"/>
            <a:ext cx="180975" cy="1698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TextBox 29"/>
          <p:cNvSpPr txBox="1">
            <a:spLocks noChangeArrowheads="1"/>
          </p:cNvSpPr>
          <p:nvPr/>
        </p:nvSpPr>
        <p:spPr bwMode="auto">
          <a:xfrm>
            <a:off x="3762375" y="2800350"/>
            <a:ext cx="251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/>
              <a:t>Request (inc. form data)</a:t>
            </a:r>
          </a:p>
        </p:txBody>
      </p:sp>
      <p:sp>
        <p:nvSpPr>
          <p:cNvPr id="10269" name="TextBox 30"/>
          <p:cNvSpPr txBox="1">
            <a:spLocks noChangeArrowheads="1"/>
          </p:cNvSpPr>
          <p:nvPr/>
        </p:nvSpPr>
        <p:spPr bwMode="auto">
          <a:xfrm>
            <a:off x="3724275" y="3676650"/>
            <a:ext cx="251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/>
              <a:t>Response </a:t>
            </a:r>
            <a:r>
              <a:rPr lang="en-GB" sz="1600" dirty="0" smtClean="0"/>
              <a:t>(HTML </a:t>
            </a:r>
            <a:r>
              <a:rPr lang="en-GB" sz="1600" dirty="0"/>
              <a:t>doc)</a:t>
            </a:r>
          </a:p>
        </p:txBody>
      </p:sp>
      <p:sp>
        <p:nvSpPr>
          <p:cNvPr id="10270" name="AutoShape 3"/>
          <p:cNvSpPr>
            <a:spLocks noChangeArrowheads="1"/>
          </p:cNvSpPr>
          <p:nvPr/>
        </p:nvSpPr>
        <p:spPr bwMode="auto">
          <a:xfrm>
            <a:off x="1606550" y="5805488"/>
            <a:ext cx="1541463" cy="54768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AutoShape 23"/>
          <p:cNvSpPr>
            <a:spLocks noChangeArrowheads="1"/>
          </p:cNvSpPr>
          <p:nvPr/>
        </p:nvSpPr>
        <p:spPr bwMode="auto">
          <a:xfrm>
            <a:off x="2303463" y="5603875"/>
            <a:ext cx="182562" cy="312738"/>
          </a:xfrm>
          <a:prstGeom prst="upDownArrow">
            <a:avLst>
              <a:gd name="adj1" fmla="val 50000"/>
              <a:gd name="adj2" fmla="val 34261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72" name="Text Box 4"/>
          <p:cNvSpPr txBox="1">
            <a:spLocks noChangeArrowheads="1"/>
          </p:cNvSpPr>
          <p:nvPr/>
        </p:nvSpPr>
        <p:spPr bwMode="auto">
          <a:xfrm>
            <a:off x="1773238" y="5897563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Database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800" smtClean="0"/>
              <a:t>Examples of Server Side Applications</a:t>
            </a:r>
            <a:r>
              <a:rPr lang="en-GB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2087563"/>
            <a:ext cx="7331075" cy="4170362"/>
          </a:xfrm>
        </p:spPr>
        <p:txBody>
          <a:bodyPr/>
          <a:lstStyle/>
          <a:p>
            <a:pPr eaLnBrk="1" hangingPunct="1"/>
            <a:r>
              <a:rPr lang="en-GB" smtClean="0"/>
              <a:t>Search systems</a:t>
            </a:r>
          </a:p>
          <a:p>
            <a:pPr eaLnBrk="1" hangingPunct="1"/>
            <a:r>
              <a:rPr lang="en-GB" smtClean="0"/>
              <a:t>Document management systems</a:t>
            </a:r>
          </a:p>
          <a:p>
            <a:pPr eaLnBrk="1" hangingPunct="1"/>
            <a:r>
              <a:rPr lang="en-GB" smtClean="0"/>
              <a:t>User registration/administration/profiles</a:t>
            </a:r>
          </a:p>
          <a:p>
            <a:pPr eaLnBrk="1" hangingPunct="1"/>
            <a:r>
              <a:rPr lang="en-GB" smtClean="0"/>
              <a:t>Transactions</a:t>
            </a:r>
          </a:p>
          <a:p>
            <a:pPr eaLnBrk="1" hangingPunct="1"/>
            <a:r>
              <a:rPr lang="en-GB" smtClean="0"/>
              <a:t>E-commerce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90500"/>
            <a:ext cx="7620000" cy="1517650"/>
          </a:xfrm>
        </p:spPr>
        <p:txBody>
          <a:bodyPr/>
          <a:lstStyle/>
          <a:p>
            <a:pPr eaLnBrk="1" hangingPunct="1"/>
            <a:r>
              <a:rPr lang="en-GB" sz="3800" dirty="0" smtClean="0"/>
              <a:t>Common </a:t>
            </a:r>
            <a:r>
              <a:rPr lang="en-GB" sz="3800" dirty="0" smtClean="0"/>
              <a:t>Gateway Interface (CGI)</a:t>
            </a:r>
            <a:r>
              <a:rPr lang="en-GB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dirty="0" smtClean="0"/>
              <a:t>(of </a:t>
            </a:r>
            <a:r>
              <a:rPr lang="en-GB" sz="3200" dirty="0" smtClean="0"/>
              <a:t>historical interest) </a:t>
            </a:r>
            <a:endParaRPr lang="en-GB" sz="32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677988"/>
            <a:ext cx="7683500" cy="3313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CGI allows browsers to request the execution of server-resident software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An HTTP request to run a CGI program specifies a program, rather than a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Servers can recognize such requests in two ways: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1. By the location of the requested file (special subdirectories for such files)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2. A server can be configured to recognize executable files by their file name extensions</a:t>
            </a:r>
            <a:endParaRPr lang="en-GB" smtClean="0"/>
          </a:p>
        </p:txBody>
      </p:sp>
      <p:pic>
        <p:nvPicPr>
          <p:cNvPr id="14340" name="Picture 4" descr="Sebesta_c10F01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475" y="4838700"/>
            <a:ext cx="812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CGI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A CGI program can produce a complete HTTP response, or just the URL of an existing document</a:t>
            </a:r>
          </a:p>
          <a:p>
            <a:pPr eaLnBrk="1" hangingPunct="1"/>
            <a:r>
              <a:rPr lang="en-GB" sz="2600" dirty="0" smtClean="0"/>
              <a:t>CGI programs often are stored in a directory named </a:t>
            </a:r>
            <a:r>
              <a:rPr lang="en-GB" sz="2600" dirty="0" err="1" smtClean="0">
                <a:latin typeface="Courier New" pitchFamily="49" charset="0"/>
              </a:rPr>
              <a:t>cgi</a:t>
            </a:r>
            <a:r>
              <a:rPr lang="en-GB" sz="2600" dirty="0" smtClean="0">
                <a:latin typeface="Courier New" pitchFamily="49" charset="0"/>
              </a:rPr>
              <a:t>-bin</a:t>
            </a:r>
          </a:p>
          <a:p>
            <a:pPr eaLnBrk="1" hangingPunct="1"/>
            <a:r>
              <a:rPr lang="en-GB" sz="2600" dirty="0" smtClean="0"/>
              <a:t>CGI programs may be written in </a:t>
            </a:r>
            <a:r>
              <a:rPr lang="en-GB" sz="2600" i="1" dirty="0" smtClean="0"/>
              <a:t>any </a:t>
            </a:r>
            <a:r>
              <a:rPr lang="en-GB" sz="2600" dirty="0" smtClean="0"/>
              <a:t>language</a:t>
            </a:r>
          </a:p>
          <a:p>
            <a:pPr eaLnBrk="1" hangingPunct="1"/>
            <a:r>
              <a:rPr lang="en-GB" sz="2600" dirty="0" smtClean="0"/>
              <a:t>Most </a:t>
            </a:r>
            <a:r>
              <a:rPr lang="en-GB" sz="2600" dirty="0" smtClean="0"/>
              <a:t>major languages have CGI libraries</a:t>
            </a:r>
          </a:p>
          <a:p>
            <a:pPr eaLnBrk="1" hangingPunct="1"/>
            <a:r>
              <a:rPr lang="en-GB" sz="2600" dirty="0" smtClean="0"/>
              <a:t>PERL is the most commonly used language for CGI</a:t>
            </a:r>
          </a:p>
          <a:p>
            <a:pPr eaLnBrk="1" hangingPunct="1"/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Java Servlets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A </a:t>
            </a:r>
            <a:r>
              <a:rPr lang="en-GB" sz="2600" dirty="0" err="1" smtClean="0"/>
              <a:t>servlet</a:t>
            </a:r>
            <a:r>
              <a:rPr lang="en-GB" sz="2600" dirty="0" smtClean="0"/>
              <a:t> is a compiled Java class</a:t>
            </a:r>
          </a:p>
          <a:p>
            <a:pPr eaLnBrk="1" hangingPunct="1"/>
            <a:r>
              <a:rPr lang="en-GB" sz="2600" dirty="0" smtClean="0"/>
              <a:t>Servlets are executed on the server system under the control of the Web server</a:t>
            </a:r>
          </a:p>
          <a:p>
            <a:pPr eaLnBrk="1" hangingPunct="1"/>
            <a:r>
              <a:rPr lang="en-GB" sz="2600" dirty="0" smtClean="0"/>
              <a:t>Servlets are managed by the </a:t>
            </a:r>
            <a:r>
              <a:rPr lang="en-GB" sz="2600" i="1" dirty="0" err="1" smtClean="0"/>
              <a:t>servlet</a:t>
            </a:r>
            <a:r>
              <a:rPr lang="en-GB" sz="2600" i="1" dirty="0" smtClean="0"/>
              <a:t> container </a:t>
            </a:r>
            <a:r>
              <a:rPr lang="en-GB" sz="2600" dirty="0" smtClean="0"/>
              <a:t>(also called</a:t>
            </a:r>
            <a:r>
              <a:rPr lang="en-GB" sz="2600" i="1" dirty="0" smtClean="0"/>
              <a:t> </a:t>
            </a:r>
            <a:r>
              <a:rPr lang="en-GB" sz="2600" i="1" dirty="0" err="1" smtClean="0"/>
              <a:t>servlet</a:t>
            </a:r>
            <a:r>
              <a:rPr lang="en-GB" sz="2600" i="1" dirty="0" smtClean="0"/>
              <a:t> engine</a:t>
            </a:r>
            <a:r>
              <a:rPr lang="en-GB" sz="2600" dirty="0" smtClean="0"/>
              <a:t>)</a:t>
            </a:r>
          </a:p>
          <a:p>
            <a:pPr eaLnBrk="1" hangingPunct="1"/>
            <a:r>
              <a:rPr lang="en-GB" sz="2600" dirty="0" smtClean="0"/>
              <a:t>Servlets are called through HTML</a:t>
            </a:r>
          </a:p>
          <a:p>
            <a:pPr eaLnBrk="1" hangingPunct="1"/>
            <a:r>
              <a:rPr lang="en-GB" sz="2600" dirty="0" smtClean="0"/>
              <a:t>Servlets receive requests and return responses, both of which are supported by the HTTP protocol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Java Servlets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When the Web server receives a request that is for a servlet, the request is passed to the servlet container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The container makes sure the servlet is loaded and calls it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The servlet call has two parameter objects, one with the request and one for the response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When the servlet is finished, the container reinitializes itself and returns control to the Web server</a:t>
            </a:r>
          </a:p>
          <a:p>
            <a:pPr eaLnBrk="1" hangingPunct="1">
              <a:lnSpc>
                <a:spcPct val="90000"/>
              </a:lnSpc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 Servlet Advantages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Can be faster than CGI, because they can run in the server process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Have direct access to Java APIs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Because they continue to run (unlike CGI programs), they can save state information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Have the usual benefits of being written in Java (platform independence, ease of programming)</a:t>
            </a:r>
          </a:p>
          <a:p>
            <a:pPr eaLnBrk="1" hangingPunct="1">
              <a:lnSpc>
                <a:spcPct val="90000"/>
              </a:lnSpc>
            </a:pPr>
            <a:endParaRPr lang="en-GB" sz="2600" dirty="0" smtClean="0"/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  <p:tag name="TPVERSION" val="2008"/>
  <p:tag name="POWERPOINTVERSION" val="1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5481</TotalTime>
  <Words>769</Words>
  <Application>Microsoft Macintosh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Echo</vt:lpstr>
      <vt:lpstr>Lecture 11 Server Side Interaction</vt:lpstr>
      <vt:lpstr>Overview</vt:lpstr>
      <vt:lpstr>World Wide Web</vt:lpstr>
      <vt:lpstr>Examples of Server Side Applications </vt:lpstr>
      <vt:lpstr>Common Gateway Interface (CGI)  (of historical interest) </vt:lpstr>
      <vt:lpstr>CGI</vt:lpstr>
      <vt:lpstr>Java Servlets </vt:lpstr>
      <vt:lpstr>Java Servlets</vt:lpstr>
      <vt:lpstr>Java Servlet Advantages</vt:lpstr>
      <vt:lpstr>JavaServer Pages (JSP)</vt:lpstr>
      <vt:lpstr>JavaServer Pages (JSP)</vt:lpstr>
      <vt:lpstr>.NET Framework </vt:lpstr>
      <vt:lpstr>ASP.NET</vt:lpstr>
      <vt:lpstr>Server-Side Embedded Scripts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Koleva</cp:lastModifiedBy>
  <cp:revision>285</cp:revision>
  <cp:lastPrinted>1999-10-05T09:17:28Z</cp:lastPrinted>
  <dcterms:created xsi:type="dcterms:W3CDTF">1998-09-21T14:00:40Z</dcterms:created>
  <dcterms:modified xsi:type="dcterms:W3CDTF">2014-02-28T22:17:01Z</dcterms:modified>
</cp:coreProperties>
</file>