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71" r:id="rId4"/>
    <p:sldId id="298" r:id="rId5"/>
    <p:sldId id="272" r:id="rId6"/>
    <p:sldId id="273" r:id="rId7"/>
    <p:sldId id="274" r:id="rId8"/>
    <p:sldId id="286" r:id="rId9"/>
    <p:sldId id="287" r:id="rId10"/>
    <p:sldId id="296" r:id="rId11"/>
    <p:sldId id="275" r:id="rId12"/>
    <p:sldId id="276" r:id="rId13"/>
    <p:sldId id="288" r:id="rId14"/>
    <p:sldId id="277" r:id="rId15"/>
    <p:sldId id="278" r:id="rId16"/>
    <p:sldId id="279" r:id="rId17"/>
    <p:sldId id="284" r:id="rId18"/>
    <p:sldId id="285" r:id="rId19"/>
    <p:sldId id="295" r:id="rId20"/>
    <p:sldId id="280" r:id="rId21"/>
    <p:sldId id="281" r:id="rId22"/>
    <p:sldId id="282" r:id="rId23"/>
    <p:sldId id="297" r:id="rId24"/>
    <p:sldId id="283" r:id="rId25"/>
    <p:sldId id="269" r:id="rId26"/>
  </p:sldIdLst>
  <p:sldSz cx="9144000" cy="6858000" type="screen4x3"/>
  <p:notesSz cx="6437313" cy="9432925"/>
  <p:custDataLst>
    <p:tags r:id="rId3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373" autoAdjust="0"/>
    <p:restoredTop sz="94660"/>
  </p:normalViewPr>
  <p:slideViewPr>
    <p:cSldViewPr snapToGrid="0">
      <p:cViewPr>
        <p:scale>
          <a:sx n="100" d="100"/>
          <a:sy n="100" d="100"/>
        </p:scale>
        <p:origin x="-4064" y="-1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ABE58-7245-40B8-A858-A1D8022B9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14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6F54A6A-FE2E-49B3-9D08-168F846437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8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123CE-56DA-429B-98BA-49067CA35ADA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80D46-9D18-4F4E-98E5-9A666A3335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CE34-0804-4B21-B319-641F1670A4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FF988-937D-49AD-B448-BEDC5EED9A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7E9F1-0E23-440B-978F-4CEDC176DE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8726B-085A-460C-B67D-6CF28BFF5B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265B5-FCAD-46D9-9059-09F108A18D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CC68C-CFE0-4090-9CE3-40276D5FA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110E-D588-4BA5-AD08-73C8FC9484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593AB-CB75-47F4-9BCC-CD82AB215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DF993-67CA-4C39-A048-A5AA115D2E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AB9C1-E19A-4019-8A8B-CDF5C0400D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FC9650B-4AF0-4076-96E2-373950A388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mailto:B.Koleva@nottingham.ac.uk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mysql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support.cs.nott.ac.uk/help/docs/databases/mysql/stand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vern.cs.nott.ac.uk/~bnk/WPS/dbConnect.php" TargetMode="External"/><Relationship Id="rId4" Type="http://schemas.openxmlformats.org/officeDocument/2006/relationships/hyperlink" Target="http://www.cs.nott.ac.uk/~bnk/WPS/dbConnect.pdf" TargetMode="External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dbForm.html" TargetMode="External"/><Relationship Id="rId4" Type="http://schemas.openxmlformats.org/officeDocument/2006/relationships/hyperlink" Target="http://www.cs.nott.ac.uk/~bnk/WPS/dbQuery.pdf" TargetMode="Externa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popcorn2.html" TargetMode="External"/><Relationship Id="rId4" Type="http://schemas.openxmlformats.org/officeDocument/2006/relationships/hyperlink" Target="http://www.cs.nott.ac.uk/~bnk/WPS/popcorn2.pdf" TargetMode="Externa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smtClean="0">
                <a:solidFill>
                  <a:schemeClr val="hlink"/>
                </a:solidFill>
              </a:rPr>
              <a:t>Lecture 13</a:t>
            </a:r>
            <a:br>
              <a:rPr lang="en-GB" sz="4000" smtClean="0">
                <a:solidFill>
                  <a:schemeClr val="hlink"/>
                </a:solidFill>
              </a:rPr>
            </a:br>
            <a:r>
              <a:rPr lang="en-GB" sz="4000" smtClean="0">
                <a:solidFill>
                  <a:schemeClr val="hlink"/>
                </a:solidFill>
              </a:rPr>
              <a:t>More PHP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dirty="0" smtClean="0"/>
              <a:t>Boriana Koleva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Room: C56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B.Koleva@nottingham.ac.uk</a:t>
            </a:r>
            <a:r>
              <a:rPr lang="en-GB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Cookies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Recall </a:t>
            </a:r>
            <a:r>
              <a:rPr lang="en-US" sz="2800" dirty="0"/>
              <a:t>that the HTTP protocol is </a:t>
            </a:r>
            <a:r>
              <a:rPr lang="en-US" sz="2800" dirty="0" smtClean="0"/>
              <a:t>stateless</a:t>
            </a:r>
          </a:p>
          <a:p>
            <a:pPr>
              <a:defRPr/>
            </a:pPr>
            <a:r>
              <a:rPr lang="en-US" sz="2800" dirty="0"/>
              <a:t>H</a:t>
            </a:r>
            <a:r>
              <a:rPr lang="en-US" sz="2800" dirty="0" smtClean="0"/>
              <a:t>owever</a:t>
            </a:r>
            <a:r>
              <a:rPr lang="en-US" sz="2800" dirty="0"/>
              <a:t>, </a:t>
            </a:r>
            <a:r>
              <a:rPr lang="en-US" sz="2800" dirty="0" smtClean="0"/>
              <a:t>sometimes useful </a:t>
            </a:r>
            <a:r>
              <a:rPr lang="en-US" sz="2800" dirty="0"/>
              <a:t>for a server to relate a request to </a:t>
            </a:r>
            <a:r>
              <a:rPr lang="en-US" sz="2800" dirty="0" smtClean="0"/>
              <a:t>earlier requests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Targeted advertising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Shopping baskets</a:t>
            </a:r>
            <a:endParaRPr lang="en-US" dirty="0"/>
          </a:p>
          <a:p>
            <a:pPr>
              <a:defRPr/>
            </a:pPr>
            <a:r>
              <a:rPr lang="en-US" sz="2800" dirty="0" smtClean="0"/>
              <a:t>A </a:t>
            </a:r>
            <a:r>
              <a:rPr lang="en-US" sz="2800" b="1" dirty="0">
                <a:solidFill>
                  <a:schemeClr val="tx1"/>
                </a:solidFill>
              </a:rPr>
              <a:t>cookie</a:t>
            </a:r>
            <a:r>
              <a:rPr lang="en-US" sz="2800" dirty="0"/>
              <a:t> is a name/value pair that is passed </a:t>
            </a:r>
            <a:r>
              <a:rPr lang="en-US" sz="2800" dirty="0" smtClean="0"/>
              <a:t>between </a:t>
            </a:r>
            <a:r>
              <a:rPr lang="en-US" sz="2800" dirty="0"/>
              <a:t>a browser and a server in the HTTP </a:t>
            </a:r>
            <a:r>
              <a:rPr lang="en-US" sz="2800" dirty="0" smtClean="0"/>
              <a:t>header</a:t>
            </a: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Cookies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11338"/>
            <a:ext cx="7702550" cy="466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Create a cookie with </a:t>
            </a:r>
            <a:r>
              <a:rPr lang="en-GB" sz="2600" dirty="0" err="1" smtClean="0">
                <a:latin typeface="Courier New" pitchFamily="49" charset="0"/>
              </a:rPr>
              <a:t>setcookie</a:t>
            </a:r>
            <a:endParaRPr lang="en-GB" sz="26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600" dirty="0" err="1" smtClean="0">
                <a:latin typeface="Courier New" pitchFamily="49" charset="0"/>
              </a:rPr>
              <a:t>setcookie</a:t>
            </a:r>
            <a:r>
              <a:rPr lang="en-GB" sz="2600" dirty="0" smtClean="0">
                <a:latin typeface="Courier New" pitchFamily="49" charset="0"/>
              </a:rPr>
              <a:t>(</a:t>
            </a:r>
            <a:r>
              <a:rPr lang="en-GB" sz="2600" dirty="0" err="1" smtClean="0">
                <a:latin typeface="Courier New" pitchFamily="49" charset="0"/>
              </a:rPr>
              <a:t>cookie_name</a:t>
            </a:r>
            <a:r>
              <a:rPr lang="en-GB" sz="2600" dirty="0" smtClean="0">
                <a:latin typeface="Courier New" pitchFamily="49" charset="0"/>
              </a:rPr>
              <a:t>, </a:t>
            </a:r>
            <a:r>
              <a:rPr lang="en-GB" sz="2600" dirty="0" err="1" smtClean="0">
                <a:latin typeface="Courier New" pitchFamily="49" charset="0"/>
              </a:rPr>
              <a:t>cookie_value</a:t>
            </a:r>
            <a:r>
              <a:rPr lang="en-GB" sz="2600" dirty="0" smtClean="0">
                <a:latin typeface="Courier New" pitchFamily="49" charset="0"/>
              </a:rPr>
              <a:t>, lifetime);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err="1" smtClean="0">
                <a:latin typeface="Courier New" pitchFamily="49" charset="0"/>
              </a:rPr>
              <a:t>setcookie</a:t>
            </a:r>
            <a:r>
              <a:rPr lang="en-GB" sz="2600" dirty="0" smtClean="0">
                <a:latin typeface="Courier New" pitchFamily="49" charset="0"/>
              </a:rPr>
              <a:t>("voted", "true", time() + 86400);</a:t>
            </a:r>
            <a:endParaRPr lang="en-GB" sz="2600" dirty="0" smtClean="0"/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Cookies must be created before any other HTML is created by the PHP document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Because cookies stored in HTTP header 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Cookies are obtained in a script the same way  form values are gotten, using the </a:t>
            </a:r>
            <a:r>
              <a:rPr lang="en-GB" sz="2600" dirty="0" smtClean="0">
                <a:latin typeface="Courier New" pitchFamily="49" charset="0"/>
              </a:rPr>
              <a:t>$_COOKIES</a:t>
            </a:r>
            <a:r>
              <a:rPr lang="en-GB" sz="2600" dirty="0" smtClean="0"/>
              <a:t> array (</a:t>
            </a:r>
            <a:r>
              <a:rPr lang="en-GB" sz="2400" dirty="0" smtClean="0"/>
              <a:t>cookie names as keys</a:t>
            </a:r>
            <a:r>
              <a:rPr lang="en-GB" sz="2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Use </a:t>
            </a:r>
            <a:r>
              <a:rPr lang="en-GB" sz="2400" dirty="0" err="1" smtClean="0">
                <a:latin typeface="Courier New" pitchFamily="49" charset="0"/>
              </a:rPr>
              <a:t>IsSet</a:t>
            </a:r>
            <a:r>
              <a:rPr lang="en-GB" sz="2400" dirty="0" smtClean="0"/>
              <a:t> to check if a particular cookie came with the request </a:t>
            </a:r>
          </a:p>
          <a:p>
            <a:pPr eaLnBrk="1" hangingPunct="1">
              <a:lnSpc>
                <a:spcPct val="8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Session Tracking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21550" cy="4541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/>
              <a:t>A session is the time span during which a </a:t>
            </a:r>
            <a:r>
              <a:rPr lang="en-GB" sz="2600" dirty="0" smtClean="0"/>
              <a:t>browser interacts </a:t>
            </a:r>
            <a:r>
              <a:rPr lang="en-GB" sz="2600" dirty="0"/>
              <a:t>with a particular </a:t>
            </a:r>
            <a:r>
              <a:rPr lang="en-GB" sz="2600" dirty="0" smtClean="0"/>
              <a:t>server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For session tracking, PHP creates and maintains a session tracking id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Create the id with a call to </a:t>
            </a:r>
            <a:r>
              <a:rPr lang="en-GB" sz="2600" dirty="0" err="1" smtClean="0">
                <a:latin typeface="Courier New" pitchFamily="49" charset="0"/>
              </a:rPr>
              <a:t>session_start</a:t>
            </a:r>
            <a:r>
              <a:rPr lang="en-GB" sz="2600" dirty="0" smtClean="0">
                <a:latin typeface="Courier New" pitchFamily="49" charset="0"/>
              </a:rPr>
              <a:t> </a:t>
            </a:r>
            <a:r>
              <a:rPr lang="en-GB" sz="2600" dirty="0" smtClean="0"/>
              <a:t>with no parameters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Subsequent calls to </a:t>
            </a:r>
            <a:r>
              <a:rPr lang="en-GB" sz="2600" dirty="0" err="1" smtClean="0">
                <a:latin typeface="Courier New" pitchFamily="49" charset="0"/>
              </a:rPr>
              <a:t>session_start</a:t>
            </a:r>
            <a:r>
              <a:rPr lang="en-GB" sz="2600" dirty="0" smtClean="0"/>
              <a:t> retrieve any session variables that were previously registered in the session (in </a:t>
            </a:r>
            <a:r>
              <a:rPr lang="en-GB" sz="2600" dirty="0" smtClean="0">
                <a:latin typeface="Courier New" pitchFamily="49" charset="0"/>
              </a:rPr>
              <a:t>$_SESSION</a:t>
            </a:r>
            <a:r>
              <a:rPr lang="en-GB" sz="2600" dirty="0" smtClean="0"/>
              <a:t> array)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Session variable are created or changed by assignments to the $_SESSION array</a:t>
            </a:r>
            <a:r>
              <a:rPr lang="en-GB" sz="29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Session Tracking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540625" cy="4170362"/>
          </a:xfrm>
        </p:spPr>
        <p:txBody>
          <a:bodyPr/>
          <a:lstStyle/>
          <a:p>
            <a:pPr eaLnBrk="1" hangingPunct="1"/>
            <a:r>
              <a:rPr lang="en-GB" sz="2600" dirty="0" smtClean="0"/>
              <a:t>Example: count number of pages visited</a:t>
            </a:r>
          </a:p>
          <a:p>
            <a:pPr lvl="1" eaLnBrk="1" hangingPunct="1"/>
            <a:r>
              <a:rPr lang="en-GB" sz="2400" dirty="0" smtClean="0"/>
              <a:t>Put the following code in all documents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</a:t>
            </a:r>
            <a:r>
              <a:rPr lang="en-GB" sz="2200" dirty="0" err="1" smtClean="0">
                <a:latin typeface="Courier New" pitchFamily="49" charset="0"/>
              </a:rPr>
              <a:t>session_start</a:t>
            </a:r>
            <a:r>
              <a:rPr lang="en-GB" sz="2200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if (!</a:t>
            </a:r>
            <a:r>
              <a:rPr lang="en-GB" sz="2200" dirty="0" err="1" smtClean="0">
                <a:latin typeface="Courier New" pitchFamily="49" charset="0"/>
              </a:rPr>
              <a:t>IsSet</a:t>
            </a:r>
            <a:r>
              <a:rPr lang="en-GB" sz="2200" dirty="0" smtClean="0">
                <a:latin typeface="Courier New" pitchFamily="49" charset="0"/>
              </a:rPr>
              <a:t>($_SESSION[“</a:t>
            </a:r>
            <a:r>
              <a:rPr lang="en-GB" sz="2200" dirty="0" err="1" smtClean="0">
                <a:latin typeface="Courier New" pitchFamily="49" charset="0"/>
              </a:rPr>
              <a:t>page_number</a:t>
            </a:r>
            <a:r>
              <a:rPr lang="en-GB" sz="2200" dirty="0" smtClean="0">
                <a:latin typeface="Courier New" pitchFamily="49" charset="0"/>
              </a:rPr>
              <a:t>”}))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      $_SESSION[“</a:t>
            </a:r>
            <a:r>
              <a:rPr lang="en-GB" sz="2200" dirty="0" err="1" smtClean="0">
                <a:latin typeface="Courier New" pitchFamily="49" charset="0"/>
              </a:rPr>
              <a:t>page_number</a:t>
            </a:r>
            <a:r>
              <a:rPr lang="en-GB" sz="2200" dirty="0" smtClean="0">
                <a:latin typeface="Courier New" pitchFamily="49" charset="0"/>
              </a:rPr>
              <a:t>”]=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$</a:t>
            </a:r>
            <a:r>
              <a:rPr lang="en-GB" sz="2200" dirty="0" err="1" smtClean="0">
                <a:latin typeface="Courier New" pitchFamily="49" charset="0"/>
              </a:rPr>
              <a:t>page_num</a:t>
            </a:r>
            <a:r>
              <a:rPr lang="en-GB" sz="2200" dirty="0" smtClean="0">
                <a:latin typeface="Courier New" pitchFamily="49" charset="0"/>
              </a:rPr>
              <a:t> = $_SESSION[“</a:t>
            </a:r>
            <a:r>
              <a:rPr lang="en-GB" sz="2200" dirty="0" err="1" smtClean="0">
                <a:latin typeface="Courier New" pitchFamily="49" charset="0"/>
              </a:rPr>
              <a:t>page_number</a:t>
            </a:r>
            <a:r>
              <a:rPr lang="en-GB" sz="2200" dirty="0" smtClean="0">
                <a:latin typeface="Courier New" pitchFamily="49" charset="0"/>
              </a:rPr>
              <a:t>”];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print("You have now visited $</a:t>
            </a:r>
            <a:r>
              <a:rPr lang="en-GB" sz="2200" dirty="0" err="1" smtClean="0">
                <a:latin typeface="Courier New" pitchFamily="49" charset="0"/>
              </a:rPr>
              <a:t>page_num</a:t>
            </a:r>
            <a:r>
              <a:rPr lang="en-GB" sz="2200" dirty="0" smtClean="0">
                <a:latin typeface="Courier New" pitchFamily="49" charset="0"/>
              </a:rPr>
              <a:t>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print(" page(s) &lt;</a:t>
            </a:r>
            <a:r>
              <a:rPr lang="en-GB" sz="2200" dirty="0" err="1" smtClean="0">
                <a:latin typeface="Courier New" pitchFamily="49" charset="0"/>
              </a:rPr>
              <a:t>br</a:t>
            </a:r>
            <a:r>
              <a:rPr lang="en-GB" sz="22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$_SESSION[“</a:t>
            </a:r>
            <a:r>
              <a:rPr lang="en-GB" sz="2200" dirty="0" err="1" smtClean="0">
                <a:latin typeface="Courier New" pitchFamily="49" charset="0"/>
              </a:rPr>
              <a:t>page_number</a:t>
            </a:r>
            <a:r>
              <a:rPr lang="en-GB" sz="2200" dirty="0" smtClean="0">
                <a:latin typeface="Courier New" pitchFamily="49" charset="0"/>
              </a:rPr>
              <a:t>”]++;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en-GB" sz="2200" dirty="0" smtClean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47650"/>
            <a:ext cx="7667625" cy="1460500"/>
          </a:xfrm>
        </p:spPr>
        <p:txBody>
          <a:bodyPr/>
          <a:lstStyle/>
          <a:p>
            <a:pPr eaLnBrk="1" hangingPunct="1"/>
            <a:r>
              <a:rPr lang="en-GB" sz="3800" smtClean="0"/>
              <a:t>Architectures for Database Access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639888"/>
            <a:ext cx="7397750" cy="494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 two-tier system has clients that are connected directly to the database server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Client tasks:</a:t>
            </a:r>
            <a:r>
              <a:rPr lang="en-GB" sz="26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Provide a way for users to submit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Run applications that use the results of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Display results of queries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Database server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Implement a data manipulation language, which can directly access and update the database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Problems </a:t>
            </a:r>
            <a:r>
              <a:rPr lang="en-GB" sz="2400" dirty="0"/>
              <a:t>with a two-tier </a:t>
            </a:r>
            <a:r>
              <a:rPr lang="en-GB" sz="2400" dirty="0" smtClean="0"/>
              <a:t>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keeping all clients current with application updates is difficult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47650"/>
            <a:ext cx="7667625" cy="1460500"/>
          </a:xfrm>
        </p:spPr>
        <p:txBody>
          <a:bodyPr/>
          <a:lstStyle/>
          <a:p>
            <a:pPr eaLnBrk="1" hangingPunct="1"/>
            <a:r>
              <a:rPr lang="en-GB" sz="3800" smtClean="0"/>
              <a:t>Architectures for Database Access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A solution to the problems of two-tier systems is to add a component in the middle </a:t>
            </a:r>
          </a:p>
          <a:p>
            <a:pPr lvl="1" eaLnBrk="1" hangingPunct="1"/>
            <a:r>
              <a:rPr lang="en-GB" sz="2400" smtClean="0"/>
              <a:t>create a three-tier system</a:t>
            </a:r>
          </a:p>
          <a:p>
            <a:pPr eaLnBrk="1" hangingPunct="1"/>
            <a:r>
              <a:rPr lang="en-GB" sz="2600" smtClean="0"/>
              <a:t>For Web-based database access, the middle tier can run applications (client just gets results)</a:t>
            </a:r>
          </a:p>
        </p:txBody>
      </p:sp>
      <p:pic>
        <p:nvPicPr>
          <p:cNvPr id="19460" name="Picture 4" descr="Sebesta_c14F06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275" y="4554538"/>
            <a:ext cx="8047038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47650"/>
            <a:ext cx="7667625" cy="1460500"/>
          </a:xfrm>
        </p:spPr>
        <p:txBody>
          <a:bodyPr/>
          <a:lstStyle/>
          <a:p>
            <a:pPr eaLnBrk="1" hangingPunct="1"/>
            <a:r>
              <a:rPr lang="en-GB" sz="3800" smtClean="0"/>
              <a:t>Architectures for Database Access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PHP &amp; Database Access</a:t>
            </a:r>
          </a:p>
          <a:p>
            <a:pPr lvl="1" eaLnBrk="1" hangingPunct="1"/>
            <a:r>
              <a:rPr lang="en-GB" dirty="0" smtClean="0"/>
              <a:t>An API for each specific database system (e.g. MySQL API)</a:t>
            </a:r>
          </a:p>
          <a:p>
            <a:pPr lvl="1" eaLnBrk="1" hangingPunct="1"/>
            <a:r>
              <a:rPr lang="en-GB" dirty="0" smtClean="0"/>
              <a:t>Convenient for Web access to databases, because PHP is run on the Web server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10450" cy="1555750"/>
          </a:xfrm>
        </p:spPr>
        <p:txBody>
          <a:bodyPr/>
          <a:lstStyle/>
          <a:p>
            <a:pPr eaLnBrk="1" hangingPunct="1"/>
            <a:r>
              <a:rPr lang="en-GB" smtClean="0"/>
              <a:t>The MySQL Database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687513"/>
            <a:ext cx="7969250" cy="4913312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 free, efficient, widely used SQL implementation</a:t>
            </a:r>
          </a:p>
          <a:p>
            <a:pPr eaLnBrk="1" hangingPunct="1"/>
            <a:r>
              <a:rPr lang="en-GB" sz="2400" dirty="0" smtClean="0"/>
              <a:t>Available from </a:t>
            </a:r>
            <a:r>
              <a:rPr lang="en-GB" sz="2400" dirty="0" smtClean="0">
                <a:hlinkClick r:id="rId3"/>
              </a:rPr>
              <a:t>http://www.mysql.org</a:t>
            </a:r>
            <a:endParaRPr lang="en-GB" sz="2400" dirty="0" smtClean="0"/>
          </a:p>
          <a:p>
            <a:pPr lvl="1" eaLnBrk="1" hangingPunct="1"/>
            <a:r>
              <a:rPr lang="en-GB" sz="2200" dirty="0" smtClean="0"/>
              <a:t>Installed on CS servers (Avon, Bann, Clyde, Mersey, Roach and Severn) </a:t>
            </a:r>
          </a:p>
          <a:p>
            <a:pPr eaLnBrk="1" hangingPunct="1"/>
            <a:r>
              <a:rPr lang="en-GB" sz="2400" dirty="0" smtClean="0"/>
              <a:t>You need to create an account</a:t>
            </a:r>
          </a:p>
          <a:p>
            <a:pPr lvl="1" eaLnBrk="1" hangingPunct="1"/>
            <a:r>
              <a:rPr lang="en-GB" sz="2200" dirty="0" err="1" smtClean="0"/>
              <a:t>create_mysql</a:t>
            </a:r>
            <a:r>
              <a:rPr lang="en-GB" sz="2200" dirty="0" smtClean="0"/>
              <a:t> </a:t>
            </a:r>
          </a:p>
          <a:p>
            <a:pPr lvl="1" eaLnBrk="1" hangingPunct="1"/>
            <a:r>
              <a:rPr lang="en-GB" sz="2200" dirty="0" err="1" smtClean="0"/>
              <a:t>Remeber</a:t>
            </a:r>
            <a:r>
              <a:rPr lang="en-GB" sz="2200" dirty="0" smtClean="0"/>
              <a:t> to make a note of the password you are given, you should change this as soon as you log into </a:t>
            </a:r>
            <a:r>
              <a:rPr lang="en-GB" sz="2200" i="1" dirty="0" err="1" smtClean="0"/>
              <a:t>mysql</a:t>
            </a:r>
            <a:endParaRPr lang="en-GB" sz="2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10450" cy="1555750"/>
          </a:xfrm>
        </p:spPr>
        <p:txBody>
          <a:bodyPr/>
          <a:lstStyle/>
          <a:p>
            <a:pPr eaLnBrk="1" hangingPunct="1"/>
            <a:r>
              <a:rPr lang="en-GB" smtClean="0"/>
              <a:t>The MySQL Database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849438"/>
            <a:ext cx="7702550" cy="4170362"/>
          </a:xfrm>
        </p:spPr>
        <p:txBody>
          <a:bodyPr/>
          <a:lstStyle/>
          <a:p>
            <a:pPr eaLnBrk="1" hangingPunct="1"/>
            <a:r>
              <a:rPr lang="en-GB" sz="2400" smtClean="0"/>
              <a:t>mysql [-u USERNAME] [DATABASE NAME] -p </a:t>
            </a:r>
          </a:p>
          <a:p>
            <a:pPr lvl="1" eaLnBrk="1" hangingPunct="1"/>
            <a:r>
              <a:rPr lang="en-GB" sz="2200" smtClean="0"/>
              <a:t>USERNAME is the MySQL username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z="2200" smtClean="0"/>
              <a:t>DATABASE NAME is the name of the database</a:t>
            </a:r>
          </a:p>
          <a:p>
            <a:pPr lvl="2" eaLnBrk="1" hangingPunct="1"/>
            <a:r>
              <a:rPr lang="en-GB" sz="2000" smtClean="0"/>
              <a:t>which is also usually the same as your Unix username</a:t>
            </a:r>
          </a:p>
          <a:p>
            <a:pPr lvl="1" eaLnBrk="1" hangingPunct="1"/>
            <a:r>
              <a:rPr lang="en-GB" sz="2200" smtClean="0"/>
              <a:t>the -p option ensures you are prompted for a password </a:t>
            </a:r>
          </a:p>
          <a:p>
            <a:pPr eaLnBrk="1" hangingPunct="1"/>
            <a:r>
              <a:rPr lang="en-GB" sz="2400" smtClean="0"/>
              <a:t>Change password with </a:t>
            </a:r>
          </a:p>
          <a:p>
            <a:pPr lvl="1" eaLnBrk="1" hangingPunct="1"/>
            <a:r>
              <a:rPr lang="en-GB" sz="2200" smtClean="0"/>
              <a:t>set PASSWORD=PASSWORD('YourNewPassword');</a:t>
            </a:r>
            <a:r>
              <a:rPr lang="en-GB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479550"/>
          </a:xfrm>
        </p:spPr>
        <p:txBody>
          <a:bodyPr/>
          <a:lstStyle/>
          <a:p>
            <a:pPr eaLnBrk="1" hangingPunct="1"/>
            <a:r>
              <a:rPr lang="en-GB" smtClean="0"/>
              <a:t>The MySQL Database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54900" cy="4732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Tables created with CREATE TABLE command</a:t>
            </a:r>
            <a:r>
              <a:rPr lang="en-GB" sz="26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Equipment 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INT UNSIGNED 	NOT NULL AUTO_INCREMENT PRIMARY KEY,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   	Equip  CHAR(10) );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To see the tables of a database: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 smtClean="0"/>
              <a:t>	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SHOW TABLES;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To see the description of a table (columns):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DESCRIBE Equipment;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Other commands – INSERT, SELECT, DROP, UPDATE, DELETE same as SQL commands</a:t>
            </a:r>
            <a:r>
              <a:rPr lang="en-GB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/>
              <a:t>MySQL</a:t>
            </a:r>
            <a:r>
              <a:rPr lang="en-GB" sz="2400" dirty="0" smtClean="0"/>
              <a:t> Reference Manual for version 4.0.13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>
                <a:hlinkClick r:id="rId3"/>
              </a:rPr>
              <a:t>http://support.cs.nott.ac.uk/help/docs/databases/mysql/standard/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97750" cy="4494212"/>
          </a:xfrm>
        </p:spPr>
        <p:txBody>
          <a:bodyPr/>
          <a:lstStyle/>
          <a:p>
            <a:pPr eaLnBrk="1" hangingPunct="1"/>
            <a:r>
              <a:rPr lang="en-GB" sz="2600" smtClean="0"/>
              <a:t>Form Handling</a:t>
            </a:r>
          </a:p>
          <a:p>
            <a:pPr eaLnBrk="1" hangingPunct="1"/>
            <a:r>
              <a:rPr lang="en-GB" sz="2600" smtClean="0"/>
              <a:t>Files</a:t>
            </a:r>
          </a:p>
          <a:p>
            <a:pPr eaLnBrk="1" hangingPunct="1"/>
            <a:r>
              <a:rPr lang="en-GB" sz="2600" smtClean="0"/>
              <a:t>Cookies</a:t>
            </a:r>
          </a:p>
          <a:p>
            <a:pPr eaLnBrk="1" hangingPunct="1"/>
            <a:r>
              <a:rPr lang="en-GB" sz="2600" smtClean="0"/>
              <a:t>Session Tracking </a:t>
            </a:r>
          </a:p>
          <a:p>
            <a:pPr eaLnBrk="1" hangingPunct="1"/>
            <a:r>
              <a:rPr lang="en-GB" sz="2600" smtClean="0"/>
              <a:t>Architectures for Database Access</a:t>
            </a:r>
          </a:p>
          <a:p>
            <a:pPr eaLnBrk="1" hangingPunct="1"/>
            <a:r>
              <a:rPr lang="en-GB" sz="2600" smtClean="0"/>
              <a:t>The MySQL Database System</a:t>
            </a:r>
          </a:p>
          <a:p>
            <a:pPr eaLnBrk="1" hangingPunct="1"/>
            <a:r>
              <a:rPr lang="en-GB" sz="2600" smtClean="0"/>
              <a:t>Database Access with PHP/MySQL</a:t>
            </a:r>
          </a:p>
          <a:p>
            <a:pPr eaLnBrk="1" hangingPunct="1"/>
            <a:endParaRPr lang="en-GB" sz="2600" smtClean="0"/>
          </a:p>
          <a:p>
            <a:pPr eaLnBrk="1" hangingPunct="1"/>
            <a:endParaRPr lang="en-GB" sz="2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180975"/>
            <a:ext cx="7743825" cy="1536700"/>
          </a:xfrm>
        </p:spPr>
        <p:txBody>
          <a:bodyPr/>
          <a:lstStyle/>
          <a:p>
            <a:pPr eaLnBrk="1" hangingPunct="1"/>
            <a:r>
              <a:rPr lang="en-GB" sz="3600" smtClean="0"/>
              <a:t>Database Access with PHP/MySQL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849438"/>
            <a:ext cx="7902575" cy="4779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To connect PHP to a database, use:  </a:t>
            </a:r>
            <a:r>
              <a:rPr lang="en-GB" sz="2000" dirty="0" err="1" smtClean="0">
                <a:latin typeface="Courier New" pitchFamily="49" charset="0"/>
              </a:rPr>
              <a:t>mysqli_connect</a:t>
            </a:r>
            <a:r>
              <a:rPr lang="en-GB" sz="2000" dirty="0" smtClean="0">
                <a:latin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</a:rPr>
              <a:t>host,username,password,dbname</a:t>
            </a:r>
            <a:r>
              <a:rPr lang="en-GB" sz="2000" dirty="0">
                <a:latin typeface="Courier New" pitchFamily="49" charset="0"/>
              </a:rPr>
              <a:t>)</a:t>
            </a:r>
            <a:r>
              <a:rPr lang="en-GB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Usually four parameters: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Host (default is </a:t>
            </a:r>
            <a:r>
              <a:rPr lang="en-GB" sz="2200" dirty="0" err="1" smtClean="0"/>
              <a:t>localhost</a:t>
            </a:r>
            <a:r>
              <a:rPr lang="en-GB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Username (default is the username of the PHP script)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Password (default is blank, which works if the database does not require a password)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Name of the selected database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Usually checked for failure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Terminate the connection to the database with</a:t>
            </a:r>
            <a:r>
              <a:rPr lang="en-GB" sz="2100" dirty="0" smtClean="0"/>
              <a:t> 	</a:t>
            </a:r>
            <a:r>
              <a:rPr lang="en-GB" sz="2200" dirty="0" err="1" smtClean="0">
                <a:latin typeface="Courier New" pitchFamily="49" charset="0"/>
              </a:rPr>
              <a:t>mysqli_close</a:t>
            </a:r>
            <a:endParaRPr lang="en-GB" sz="2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200" dirty="0" smtClean="0">
                <a:hlinkClick r:id="rId3"/>
              </a:rPr>
              <a:t>http://severn.cs.nott.ac.uk/~bnk/WPS/dbConnect.php</a:t>
            </a:r>
            <a:r>
              <a:rPr lang="en-GB" sz="2200" dirty="0" smtClean="0"/>
              <a:t>  </a:t>
            </a:r>
            <a:r>
              <a:rPr lang="en-GB" sz="2200" dirty="0" smtClean="0">
                <a:hlinkClick r:id="rId4"/>
              </a:rPr>
              <a:t>http://www.cs.nott.ac.uk/~bnk/WPS/dbConnect.pdf</a:t>
            </a:r>
            <a:r>
              <a:rPr lang="en-GB" sz="2200" dirty="0" smtClean="0"/>
              <a:t> </a:t>
            </a:r>
            <a:endParaRPr lang="en-GB" sz="2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180975"/>
            <a:ext cx="7743825" cy="1536700"/>
          </a:xfrm>
        </p:spPr>
        <p:txBody>
          <a:bodyPr/>
          <a:lstStyle/>
          <a:p>
            <a:pPr eaLnBrk="1" hangingPunct="1"/>
            <a:r>
              <a:rPr lang="en-GB" sz="3600" smtClean="0"/>
              <a:t>Database Access with PHP/MySQL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4" y="1849437"/>
            <a:ext cx="7654925" cy="4179887"/>
          </a:xfrm>
        </p:spPr>
        <p:txBody>
          <a:bodyPr/>
          <a:lstStyle/>
          <a:p>
            <a:pPr eaLnBrk="1" hangingPunct="1"/>
            <a:r>
              <a:rPr lang="en-GB" sz="2400" dirty="0" smtClean="0"/>
              <a:t>Requesting MySQL Operations</a:t>
            </a:r>
          </a:p>
          <a:p>
            <a:pPr lvl="1" eaLnBrk="1" hangingPunct="1"/>
            <a:r>
              <a:rPr lang="en-GB" sz="2200" dirty="0" smtClean="0"/>
              <a:t>Call </a:t>
            </a:r>
            <a:r>
              <a:rPr lang="en-GB" sz="2200" dirty="0" err="1" smtClean="0">
                <a:latin typeface="Courier New" pitchFamily="49" charset="0"/>
              </a:rPr>
              <a:t>mysqli_query</a:t>
            </a:r>
            <a:r>
              <a:rPr lang="en-GB" sz="2200" dirty="0" smtClean="0"/>
              <a:t> with 2 parameters (database link and an SQL command)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	$query = "SELECT * from States";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>
                <a:latin typeface="Courier New" pitchFamily="49" charset="0"/>
              </a:rPr>
              <a:t>	$result = </a:t>
            </a:r>
            <a:r>
              <a:rPr lang="en-GB" sz="2200" dirty="0" err="1" smtClean="0">
                <a:latin typeface="Courier New" pitchFamily="49" charset="0"/>
              </a:rPr>
              <a:t>mysqli_query</a:t>
            </a:r>
            <a:r>
              <a:rPr lang="en-GB" sz="2200" dirty="0" smtClean="0">
                <a:latin typeface="Courier New" pitchFamily="49" charset="0"/>
              </a:rPr>
              <a:t>($</a:t>
            </a:r>
            <a:r>
              <a:rPr lang="en-GB" sz="2200" dirty="0" err="1" smtClean="0">
                <a:latin typeface="Courier New" pitchFamily="49" charset="0"/>
              </a:rPr>
              <a:t>db</a:t>
            </a:r>
            <a:r>
              <a:rPr lang="en-GB" sz="2200" dirty="0" smtClean="0">
                <a:latin typeface="Courier New" pitchFamily="49" charset="0"/>
              </a:rPr>
              <a:t>, $query);</a:t>
            </a:r>
          </a:p>
          <a:p>
            <a:pPr eaLnBrk="1" hangingPunct="1"/>
            <a:r>
              <a:rPr lang="en-GB" sz="2400" dirty="0" smtClean="0"/>
              <a:t>Dealing with the result:</a:t>
            </a:r>
          </a:p>
          <a:p>
            <a:pPr lvl="1" eaLnBrk="1" hangingPunct="1"/>
            <a:r>
              <a:rPr lang="en-GB" sz="2200" dirty="0" smtClean="0"/>
              <a:t>The number of rows in the result </a:t>
            </a:r>
          </a:p>
          <a:p>
            <a:pPr lvl="1" eaLnBrk="1" hangingPunct="1">
              <a:buFontTx/>
              <a:buNone/>
            </a:pPr>
            <a:r>
              <a:rPr lang="en-GB" sz="2200" dirty="0" smtClean="0">
                <a:latin typeface="Courier New" pitchFamily="49" charset="0"/>
              </a:rPr>
              <a:t>$</a:t>
            </a:r>
            <a:r>
              <a:rPr lang="en-GB" sz="2200" dirty="0" err="1" smtClean="0">
                <a:latin typeface="Courier New" pitchFamily="49" charset="0"/>
              </a:rPr>
              <a:t>num_rows</a:t>
            </a:r>
            <a:r>
              <a:rPr lang="en-GB" sz="2200" dirty="0" smtClean="0">
                <a:latin typeface="Courier New" pitchFamily="49" charset="0"/>
              </a:rPr>
              <a:t> = </a:t>
            </a:r>
            <a:r>
              <a:rPr lang="en-GB" sz="2200" dirty="0" err="1" smtClean="0">
                <a:latin typeface="Courier New" pitchFamily="49" charset="0"/>
              </a:rPr>
              <a:t>mysqli_num_rows</a:t>
            </a:r>
            <a:r>
              <a:rPr lang="en-GB" sz="2200" dirty="0" smtClean="0">
                <a:latin typeface="Courier New" pitchFamily="49" charset="0"/>
              </a:rPr>
              <a:t>($result);</a:t>
            </a:r>
          </a:p>
          <a:p>
            <a:pPr lvl="1" eaLnBrk="1" hangingPunct="1"/>
            <a:r>
              <a:rPr lang="en-GB" sz="2200" dirty="0" smtClean="0"/>
              <a:t>The number of fields in a result row </a:t>
            </a:r>
          </a:p>
          <a:p>
            <a:pPr lvl="1" eaLnBrk="1" hangingPunct="1">
              <a:buFontTx/>
              <a:buNone/>
            </a:pPr>
            <a:r>
              <a:rPr lang="en-GB" sz="2200" dirty="0" smtClean="0">
                <a:latin typeface="Courier New" pitchFamily="49" charset="0"/>
              </a:rPr>
              <a:t>$</a:t>
            </a:r>
            <a:r>
              <a:rPr lang="en-GB" sz="2200" dirty="0" err="1" smtClean="0">
                <a:latin typeface="Courier New" pitchFamily="49" charset="0"/>
              </a:rPr>
              <a:t>num_fields</a:t>
            </a:r>
            <a:r>
              <a:rPr lang="en-GB" sz="2200" dirty="0" smtClean="0">
                <a:latin typeface="Courier New" pitchFamily="49" charset="0"/>
              </a:rPr>
              <a:t> = </a:t>
            </a:r>
            <a:r>
              <a:rPr lang="en-GB" sz="2200" dirty="0" err="1" smtClean="0">
                <a:latin typeface="Courier New" pitchFamily="49" charset="0"/>
              </a:rPr>
              <a:t>mysqli_num_fields</a:t>
            </a:r>
            <a:r>
              <a:rPr lang="en-GB" sz="2200" dirty="0" smtClean="0">
                <a:latin typeface="Courier New" pitchFamily="49" charset="0"/>
              </a:rPr>
              <a:t>($result);</a:t>
            </a:r>
            <a:endParaRPr lang="en-GB" sz="2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180975"/>
            <a:ext cx="7743825" cy="1536700"/>
          </a:xfrm>
        </p:spPr>
        <p:txBody>
          <a:bodyPr/>
          <a:lstStyle/>
          <a:p>
            <a:pPr eaLnBrk="1" hangingPunct="1"/>
            <a:r>
              <a:rPr lang="en-GB" sz="3600" smtClean="0"/>
              <a:t>Database Access with PHP/MySQL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830388"/>
            <a:ext cx="8007350" cy="4456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Dealing with the result (continued):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Get the rows with </a:t>
            </a:r>
            <a:r>
              <a:rPr lang="en-GB" sz="2200" dirty="0" err="1" smtClean="0">
                <a:latin typeface="Courier New" pitchFamily="49" charset="0"/>
              </a:rPr>
              <a:t>mysql_fetch_array</a:t>
            </a:r>
            <a:endParaRPr lang="en-GB" sz="22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GB" sz="2200" dirty="0" smtClean="0"/>
              <a:t>Returns an array of the next row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for ($</a:t>
            </a:r>
            <a:r>
              <a:rPr lang="en-GB" sz="2100" dirty="0" err="1" smtClean="0"/>
              <a:t>row_num</a:t>
            </a:r>
            <a:r>
              <a:rPr lang="en-GB" sz="2100" dirty="0" smtClean="0"/>
              <a:t> = 1; $</a:t>
            </a:r>
            <a:r>
              <a:rPr lang="en-GB" sz="2100" dirty="0" err="1" smtClean="0"/>
              <a:t>row_num</a:t>
            </a:r>
            <a:r>
              <a:rPr lang="en-GB" sz="2100" dirty="0" smtClean="0"/>
              <a:t> &lt; = $</a:t>
            </a:r>
            <a:r>
              <a:rPr lang="en-GB" sz="2100" dirty="0" err="1" smtClean="0"/>
              <a:t>num_rows</a:t>
            </a:r>
            <a:r>
              <a:rPr lang="en-GB" sz="2100" dirty="0" smtClean="0"/>
              <a:t>;  $</a:t>
            </a:r>
            <a:r>
              <a:rPr lang="en-GB" sz="2100" dirty="0" err="1" smtClean="0"/>
              <a:t>row_num</a:t>
            </a:r>
            <a:r>
              <a:rPr lang="en-GB" sz="2100" dirty="0" smtClean="0"/>
              <a:t>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     $row = </a:t>
            </a:r>
            <a:r>
              <a:rPr lang="en-GB" sz="2100" dirty="0" err="1" smtClean="0"/>
              <a:t>mysql_fetch_array</a:t>
            </a:r>
            <a:r>
              <a:rPr lang="en-GB" sz="2100" dirty="0" smtClean="0"/>
              <a:t>($result);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	print "&lt;p&gt; Result row number" . $</a:t>
            </a:r>
            <a:r>
              <a:rPr lang="en-GB" sz="2100" dirty="0" err="1" smtClean="0"/>
              <a:t>row_num</a:t>
            </a:r>
            <a:r>
              <a:rPr lang="en-GB" sz="2100" dirty="0" smtClean="0"/>
              <a:t> . " </a:t>
            </a:r>
            <a:r>
              <a:rPr lang="en-GB" sz="2100" dirty="0" err="1" smtClean="0"/>
              <a:t>State_id</a:t>
            </a:r>
            <a:r>
              <a:rPr lang="en-GB" sz="2100" dirty="0" smtClean="0"/>
              <a:t>: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    print </a:t>
            </a:r>
            <a:r>
              <a:rPr lang="en-GB" sz="2100" dirty="0" err="1" smtClean="0"/>
              <a:t>htmlspecialchars</a:t>
            </a:r>
            <a:r>
              <a:rPr lang="en-GB" sz="2100" dirty="0" smtClean="0"/>
              <a:t>($row["</a:t>
            </a:r>
            <a:r>
              <a:rPr lang="en-GB" sz="2100" dirty="0" err="1" smtClean="0"/>
              <a:t>State_id</a:t>
            </a:r>
            <a:r>
              <a:rPr lang="en-GB" sz="2100" dirty="0" smtClean="0"/>
              <a:t>"]);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    print "State: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    print </a:t>
            </a:r>
            <a:r>
              <a:rPr lang="en-GB" sz="2100" dirty="0" err="1" smtClean="0"/>
              <a:t>htmlspecialchars</a:t>
            </a:r>
            <a:r>
              <a:rPr lang="en-GB" sz="2100" dirty="0" smtClean="0"/>
              <a:t>($row["State"]);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    print “&lt;/p&gt;”;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>
                <a:hlinkClick r:id="rId3"/>
              </a:rPr>
              <a:t>http://www.cs.nott.ac.uk/~bnk/WPS/dbForm.html</a:t>
            </a:r>
            <a:r>
              <a:rPr lang="en-GB" sz="2100" dirty="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>
                <a:hlinkClick r:id="rId4"/>
              </a:rPr>
              <a:t>http://www.cs.nott.ac.uk/~bnk/WPS/dbQuery.pdf</a:t>
            </a:r>
            <a:r>
              <a:rPr lang="en-GB" sz="2100" dirty="0" smtClean="0"/>
              <a:t>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mysqli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mysql</a:t>
            </a:r>
            <a:r>
              <a:rPr lang="en-GB" dirty="0" smtClean="0"/>
              <a:t>) extension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</a:t>
            </a:r>
            <a:r>
              <a:rPr lang="en-GB" sz="2800" dirty="0" err="1"/>
              <a:t>mysqli</a:t>
            </a:r>
            <a:r>
              <a:rPr lang="en-GB" sz="2800" dirty="0"/>
              <a:t> </a:t>
            </a:r>
            <a:r>
              <a:rPr lang="en-GB" sz="2800" dirty="0" smtClean="0"/>
              <a:t>extension (MySQL </a:t>
            </a:r>
            <a:r>
              <a:rPr lang="en-GB" sz="2800" dirty="0"/>
              <a:t>improved </a:t>
            </a:r>
            <a:r>
              <a:rPr lang="en-GB" sz="2800" dirty="0" smtClean="0"/>
              <a:t>extension) </a:t>
            </a:r>
            <a:r>
              <a:rPr lang="en-GB" sz="2800" dirty="0"/>
              <a:t>was developed to take advantage of new features found in MySQL systems versions 4.1.3 and </a:t>
            </a:r>
            <a:r>
              <a:rPr lang="en-GB" sz="2800" dirty="0" smtClean="0"/>
              <a:t>newer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/>
              <a:t>mysqli</a:t>
            </a:r>
            <a:r>
              <a:rPr lang="en-GB" dirty="0"/>
              <a:t> extension is included with PHP versions 5 and </a:t>
            </a:r>
            <a:r>
              <a:rPr lang="en-GB" dirty="0" smtClean="0"/>
              <a:t>later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54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180975"/>
            <a:ext cx="7743825" cy="15367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Database Access with PHP/</a:t>
            </a:r>
            <a:r>
              <a:rPr lang="en-GB" sz="3600" dirty="0" err="1" smtClean="0"/>
              <a:t>MySQL</a:t>
            </a:r>
            <a:endParaRPr lang="en-GB" sz="36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78700" cy="4570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100" dirty="0" smtClean="0"/>
              <a:t>When values from a DB are to be put in HTML, you must worry about HTML special characters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E.g. “Apples &amp; grapes &lt;raisins too&gt;”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To get rid of the HTML special characters, use the PHP function, </a:t>
            </a:r>
            <a:r>
              <a:rPr lang="en-GB" sz="2000" dirty="0" err="1" smtClean="0">
                <a:latin typeface="Courier New" pitchFamily="49" charset="0"/>
              </a:rPr>
              <a:t>htmlspecialchars</a:t>
            </a:r>
            <a:r>
              <a:rPr lang="en-GB" sz="2000" dirty="0" smtClean="0">
                <a:latin typeface="Courier New" pitchFamily="49" charset="0"/>
              </a:rPr>
              <a:t>($</a:t>
            </a:r>
            <a:r>
              <a:rPr lang="en-GB" sz="2000" dirty="0" err="1" smtClean="0">
                <a:latin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Replaces the special characters in the string with their corresponding HTML entities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100" dirty="0" smtClean="0"/>
              <a:t>Another problem with PHP and HTML forms is the string special characters (″, ", \, and NULL), which could come from $_GET and $_POST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E.g. O’Reilly (value of textbox and returned in </a:t>
            </a:r>
            <a:r>
              <a:rPr lang="en-GB" sz="2000" dirty="0" smtClean="0">
                <a:latin typeface="Courier New" pitchFamily="49" charset="0"/>
              </a:rPr>
              <a:t>$_POST</a:t>
            </a:r>
            <a:r>
              <a:rPr lang="en-GB" sz="2000" dirty="0" smtClean="0"/>
              <a:t>)</a:t>
            </a:r>
            <a:endParaRPr lang="en-GB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To fix these, </a:t>
            </a:r>
            <a:r>
              <a:rPr lang="en-GB" sz="2000" dirty="0" err="1" smtClean="0">
                <a:latin typeface="Courier New" pitchFamily="49" charset="0"/>
              </a:rPr>
              <a:t>magic_quotes_gpc</a:t>
            </a:r>
            <a:r>
              <a:rPr lang="en-GB" sz="2000" dirty="0" smtClean="0"/>
              <a:t> in the </a:t>
            </a:r>
            <a:r>
              <a:rPr lang="en-GB" sz="2000" dirty="0" err="1" smtClean="0"/>
              <a:t>PHP.ini</a:t>
            </a:r>
            <a:r>
              <a:rPr lang="en-GB" sz="2000" dirty="0" smtClean="0"/>
              <a:t> file is set to ON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This backslashes these special characters</a:t>
            </a:r>
          </a:p>
          <a:p>
            <a:pPr eaLnBrk="1" hangingPunct="1">
              <a:lnSpc>
                <a:spcPct val="90000"/>
              </a:lnSpc>
            </a:pPr>
            <a:endParaRPr lang="en-GB" sz="21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39913"/>
            <a:ext cx="7569200" cy="4589462"/>
          </a:xfrm>
        </p:spPr>
        <p:txBody>
          <a:bodyPr/>
          <a:lstStyle/>
          <a:p>
            <a:pPr eaLnBrk="1" hangingPunct="1"/>
            <a:r>
              <a:rPr lang="en-GB" smtClean="0"/>
              <a:t>Form Handling</a:t>
            </a:r>
          </a:p>
          <a:p>
            <a:pPr eaLnBrk="1" hangingPunct="1"/>
            <a:r>
              <a:rPr lang="en-GB" smtClean="0"/>
              <a:t>Files</a:t>
            </a:r>
          </a:p>
          <a:p>
            <a:pPr eaLnBrk="1" hangingPunct="1"/>
            <a:r>
              <a:rPr lang="en-GB" smtClean="0"/>
              <a:t>Cookies</a:t>
            </a:r>
          </a:p>
          <a:p>
            <a:pPr eaLnBrk="1" hangingPunct="1"/>
            <a:r>
              <a:rPr lang="en-GB" smtClean="0"/>
              <a:t>Session Tracking </a:t>
            </a:r>
          </a:p>
          <a:p>
            <a:pPr eaLnBrk="1" hangingPunct="1"/>
            <a:r>
              <a:rPr lang="en-GB" smtClean="0"/>
              <a:t>Architectures for Database Access</a:t>
            </a:r>
          </a:p>
          <a:p>
            <a:pPr eaLnBrk="1" hangingPunct="1"/>
            <a:r>
              <a:rPr lang="en-GB" smtClean="0"/>
              <a:t>The MySQL Database System</a:t>
            </a:r>
          </a:p>
          <a:p>
            <a:pPr eaLnBrk="1" hangingPunct="1"/>
            <a:r>
              <a:rPr lang="en-GB" smtClean="0"/>
              <a:t>Database Access with PHP/MySQL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Form Handling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73238"/>
            <a:ext cx="7540625" cy="4837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Forms could be handled by the same document that creates the form, but that may be confusing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A separate document to handle the form can be specified as the value of the </a:t>
            </a:r>
            <a:r>
              <a:rPr lang="en-GB" sz="2200" dirty="0" smtClean="0">
                <a:latin typeface="Courier New" pitchFamily="49" charset="0"/>
              </a:rPr>
              <a:t>action</a:t>
            </a:r>
            <a:r>
              <a:rPr lang="en-GB" sz="2200" dirty="0" smtClean="0"/>
              <a:t> attribute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It does not matter whether GET or POST method is used to transmit the form data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PHP builds an array of the form values</a:t>
            </a:r>
            <a:r>
              <a:rPr lang="en-GB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$_GET for the GET method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$_POST for the POST method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subscripts are the widget names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 smtClean="0">
                <a:hlinkClick r:id="rId3"/>
              </a:rPr>
              <a:t>http://www.cs.nott.ac.uk/~bnk/WPS/popcorn2.html</a:t>
            </a:r>
            <a:r>
              <a:rPr lang="en-GB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 smtClean="0">
                <a:hlinkClick r:id="rId4"/>
              </a:rPr>
              <a:t>http://www.cs.nott.ac.uk/~bnk/WPS/popcorn2.pdf</a:t>
            </a:r>
            <a:endParaRPr lang="en-GB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200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Proper validation of form data is important to protect your form from hackers and spammers</a:t>
            </a:r>
            <a:r>
              <a:rPr lang="en-US" sz="2400" dirty="0" smtClean="0"/>
              <a:t>!</a:t>
            </a:r>
          </a:p>
          <a:p>
            <a:r>
              <a:rPr lang="en-US" sz="2400" dirty="0" err="1"/>
              <a:t>htmlspecialchars</a:t>
            </a:r>
            <a:r>
              <a:rPr lang="en-US" sz="2400" dirty="0"/>
              <a:t>(</a:t>
            </a:r>
            <a:r>
              <a:rPr lang="en-US" sz="2400" dirty="0" smtClean="0"/>
              <a:t>) - </a:t>
            </a:r>
            <a:r>
              <a:rPr lang="en-US" sz="2400" dirty="0"/>
              <a:t>converts special characters to HTML </a:t>
            </a:r>
            <a:r>
              <a:rPr lang="en-US" sz="2400" dirty="0" smtClean="0"/>
              <a:t>entities (e.g. </a:t>
            </a:r>
            <a:r>
              <a:rPr lang="en-US" sz="2400" dirty="0"/>
              <a:t>&lt; and &gt; </a:t>
            </a:r>
            <a:r>
              <a:rPr lang="en-US" sz="2400" dirty="0" smtClean="0"/>
              <a:t>to </a:t>
            </a:r>
            <a:r>
              <a:rPr lang="en-US" sz="2400" dirty="0"/>
              <a:t>&amp;</a:t>
            </a:r>
            <a:r>
              <a:rPr lang="en-US" sz="2400" dirty="0" err="1"/>
              <a:t>lt</a:t>
            </a:r>
            <a:r>
              <a:rPr lang="en-US" sz="2400" dirty="0"/>
              <a:t>; and &amp;</a:t>
            </a:r>
            <a:r>
              <a:rPr lang="en-US" sz="2400" dirty="0" err="1"/>
              <a:t>gt</a:t>
            </a:r>
            <a:r>
              <a:rPr lang="en-US" sz="2400" dirty="0" smtClean="0"/>
              <a:t>;)</a:t>
            </a:r>
          </a:p>
          <a:p>
            <a:pPr lvl="1"/>
            <a:r>
              <a:rPr lang="en-US" sz="2200" dirty="0"/>
              <a:t>prevents attackers from exploiting the code by injecting HTML or </a:t>
            </a:r>
            <a:r>
              <a:rPr lang="en-US" sz="2200" dirty="0" smtClean="0"/>
              <a:t>JavaScript </a:t>
            </a:r>
            <a:r>
              <a:rPr lang="en-US" sz="2200" dirty="0"/>
              <a:t>code </a:t>
            </a:r>
            <a:r>
              <a:rPr lang="en-US" sz="2200" dirty="0" smtClean="0"/>
              <a:t>in forms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>
                <a:latin typeface="Courier New"/>
                <a:cs typeface="Courier New"/>
              </a:rPr>
              <a:t>test_input</a:t>
            </a:r>
            <a:r>
              <a:rPr lang="en-US" sz="2400" dirty="0">
                <a:latin typeface="Courier New"/>
                <a:cs typeface="Courier New"/>
              </a:rPr>
              <a:t>($data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  $data = trim($data);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$</a:t>
            </a:r>
            <a:r>
              <a:rPr lang="en-US" sz="2400" dirty="0">
                <a:latin typeface="Courier New"/>
                <a:cs typeface="Courier New"/>
              </a:rPr>
              <a:t>data = </a:t>
            </a:r>
            <a:r>
              <a:rPr lang="en-US" sz="2400" dirty="0" err="1">
                <a:latin typeface="Courier New"/>
                <a:cs typeface="Courier New"/>
              </a:rPr>
              <a:t>stripslashes</a:t>
            </a:r>
            <a:r>
              <a:rPr lang="en-US" sz="2400" dirty="0">
                <a:latin typeface="Courier New"/>
                <a:cs typeface="Courier New"/>
              </a:rPr>
              <a:t>($data)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$data = </a:t>
            </a:r>
            <a:r>
              <a:rPr lang="en-US" sz="2400" dirty="0" err="1">
                <a:latin typeface="Courier New"/>
                <a:cs typeface="Courier New"/>
              </a:rPr>
              <a:t>htmlspecialchars</a:t>
            </a:r>
            <a:r>
              <a:rPr lang="en-US" sz="2400" dirty="0">
                <a:latin typeface="Courier New"/>
                <a:cs typeface="Courier New"/>
              </a:rPr>
              <a:t>($data)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return </a:t>
            </a:r>
            <a:r>
              <a:rPr lang="en-US" sz="2400" dirty="0">
                <a:latin typeface="Courier New"/>
                <a:cs typeface="Courier New"/>
              </a:rPr>
              <a:t>$data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331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811338"/>
            <a:ext cx="7845425" cy="4618037"/>
          </a:xfrm>
        </p:spPr>
        <p:txBody>
          <a:bodyPr/>
          <a:lstStyle/>
          <a:p>
            <a:pPr eaLnBrk="1" hangingPunct="1"/>
            <a:r>
              <a:rPr lang="en-GB" sz="2600" dirty="0" smtClean="0"/>
              <a:t>PHP is able to create, read and write files on the server system </a:t>
            </a:r>
          </a:p>
          <a:p>
            <a:pPr eaLnBrk="1" hangingPunct="1"/>
            <a:r>
              <a:rPr lang="en-GB" sz="2600" b="1" dirty="0" smtClean="0">
                <a:solidFill>
                  <a:schemeClr val="tx1"/>
                </a:solidFill>
              </a:rPr>
              <a:t>Opening a file</a:t>
            </a:r>
          </a:p>
          <a:p>
            <a:pPr lvl="1" eaLnBrk="1" hangingPunct="1"/>
            <a:r>
              <a:rPr lang="en-GB" sz="2400" dirty="0" smtClean="0"/>
              <a:t>Prepares file for use and associates a variable with the file for future reference</a:t>
            </a:r>
          </a:p>
          <a:p>
            <a:pPr lvl="1" eaLnBrk="1" hangingPunct="1"/>
            <a:r>
              <a:rPr lang="en-GB" sz="2200" dirty="0" smtClean="0">
                <a:latin typeface="Courier New" pitchFamily="49" charset="0"/>
              </a:rPr>
              <a:t>$</a:t>
            </a:r>
            <a:r>
              <a:rPr lang="en-GB" sz="2200" dirty="0" err="1" smtClean="0">
                <a:latin typeface="Courier New" pitchFamily="49" charset="0"/>
              </a:rPr>
              <a:t>fptr</a:t>
            </a:r>
            <a:r>
              <a:rPr lang="en-GB" sz="2200" dirty="0" smtClean="0">
                <a:latin typeface="Courier New" pitchFamily="49" charset="0"/>
              </a:rPr>
              <a:t> = </a:t>
            </a:r>
            <a:r>
              <a:rPr lang="en-GB" sz="2200" dirty="0" err="1" smtClean="0">
                <a:latin typeface="Courier New" pitchFamily="49" charset="0"/>
              </a:rPr>
              <a:t>fopen</a:t>
            </a:r>
            <a:r>
              <a:rPr lang="en-GB" sz="2200" dirty="0" smtClean="0">
                <a:latin typeface="Courier New" pitchFamily="49" charset="0"/>
              </a:rPr>
              <a:t>(filename, </a:t>
            </a:r>
            <a:r>
              <a:rPr lang="en-GB" sz="2200" dirty="0" err="1" smtClean="0">
                <a:latin typeface="Courier New" pitchFamily="49" charset="0"/>
              </a:rPr>
              <a:t>use_indicator</a:t>
            </a:r>
            <a:r>
              <a:rPr lang="en-GB" sz="2200" dirty="0" smtClean="0"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GB" sz="2400" dirty="0" smtClean="0"/>
              <a:t>Every open file has an internal pointer (where the next file operations should take place)</a:t>
            </a:r>
          </a:p>
          <a:p>
            <a:pPr lvl="1" eaLnBrk="1" hangingPunct="1"/>
            <a:r>
              <a:rPr lang="en-GB" sz="2400" dirty="0" smtClean="0"/>
              <a:t>Because </a:t>
            </a:r>
            <a:r>
              <a:rPr lang="en-GB" sz="2400" dirty="0" err="1" smtClean="0">
                <a:latin typeface="Courier New" pitchFamily="49" charset="0"/>
              </a:rPr>
              <a:t>fopen</a:t>
            </a:r>
            <a:r>
              <a:rPr lang="en-GB" sz="2400" dirty="0" smtClean="0"/>
              <a:t> could fail, use it with </a:t>
            </a:r>
            <a:r>
              <a:rPr lang="en-GB" sz="2400" dirty="0" smtClean="0">
                <a:latin typeface="Courier New" pitchFamily="49" charset="0"/>
              </a:rPr>
              <a:t>die</a:t>
            </a:r>
          </a:p>
          <a:p>
            <a:pPr lvl="1" eaLnBrk="1" hangingPunct="1">
              <a:buFontTx/>
              <a:buNone/>
            </a:pPr>
            <a:r>
              <a:rPr lang="en-GB" sz="2200" dirty="0" smtClean="0">
                <a:latin typeface="Courier New" pitchFamily="49" charset="0"/>
              </a:rPr>
              <a:t>$</a:t>
            </a:r>
            <a:r>
              <a:rPr lang="en-GB" sz="2200" dirty="0" err="1" smtClean="0">
                <a:latin typeface="Courier New" pitchFamily="49" charset="0"/>
              </a:rPr>
              <a:t>file_var</a:t>
            </a:r>
            <a:r>
              <a:rPr lang="en-GB" sz="2200" dirty="0" smtClean="0">
                <a:latin typeface="Courier New" pitchFamily="49" charset="0"/>
              </a:rPr>
              <a:t> = </a:t>
            </a:r>
            <a:r>
              <a:rPr lang="en-GB" sz="2200" dirty="0" err="1" smtClean="0">
                <a:latin typeface="Courier New" pitchFamily="49" charset="0"/>
              </a:rPr>
              <a:t>fopen</a:t>
            </a:r>
            <a:r>
              <a:rPr lang="en-GB" sz="2200" dirty="0" smtClean="0">
                <a:latin typeface="Courier New" pitchFamily="49" charset="0"/>
              </a:rPr>
              <a:t> (“</a:t>
            </a:r>
            <a:r>
              <a:rPr lang="en-GB" sz="2200" dirty="0" err="1" smtClean="0">
                <a:latin typeface="Courier New" pitchFamily="49" charset="0"/>
              </a:rPr>
              <a:t>test.dat</a:t>
            </a:r>
            <a:r>
              <a:rPr lang="en-GB" sz="2200" dirty="0" smtClean="0">
                <a:latin typeface="Courier New" pitchFamily="49" charset="0"/>
              </a:rPr>
              <a:t>”, “r”) or  die (“Error – </a:t>
            </a:r>
            <a:r>
              <a:rPr lang="en-GB" sz="2200" dirty="0" err="1" smtClean="0">
                <a:latin typeface="Courier New" pitchFamily="49" charset="0"/>
              </a:rPr>
              <a:t>test.dat</a:t>
            </a:r>
            <a:r>
              <a:rPr lang="en-GB" sz="2200" dirty="0" smtClean="0">
                <a:latin typeface="Courier New" pitchFamily="49" charset="0"/>
              </a:rPr>
              <a:t> can’t be opened”); </a:t>
            </a:r>
          </a:p>
          <a:p>
            <a:pPr lvl="1" eaLnBrk="1" hangingPunct="1">
              <a:buFontTx/>
              <a:buNone/>
            </a:pPr>
            <a:endParaRPr lang="en-GB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88000" y="-2374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 Use Indicators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48939"/>
              </p:ext>
            </p:extLst>
          </p:nvPr>
        </p:nvGraphicFramePr>
        <p:xfrm>
          <a:off x="1638300" y="1847848"/>
          <a:ext cx="6457949" cy="4162426"/>
        </p:xfrm>
        <a:graphic>
          <a:graphicData uri="http://schemas.openxmlformats.org/drawingml/2006/table">
            <a:tbl>
              <a:tblPr/>
              <a:tblGrid>
                <a:gridCol w="1291590"/>
                <a:gridCol w="5166359"/>
              </a:tblGrid>
              <a:tr h="26336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Modes</a:t>
                      </a:r>
                    </a:p>
                  </a:txBody>
                  <a:tcPr marL="22747" marR="22747" marT="22747" marB="2274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2747" marR="22747" marT="22747" marB="2274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23913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Read only. Starts at the beginning of the file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913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Read/Write. Starts at the beginning of the file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Write only. Opens and clears the contents of file; or creates a new file if it doesn't exist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Read/Write. Opens and clears the contents of file; or creates a new file if it doesn't exist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Append. Opens and writes to the end of the file or creates a new file if it doesn't exist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Read/Append. Preserves file content by writing to the end of the file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x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Write only. Creates a new file. Returns FALSE and an error if file already exists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7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  <a:latin typeface="verdana"/>
                        </a:rPr>
                        <a:t>x+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  <a:latin typeface="verdana"/>
                        </a:rPr>
                        <a:t>Read/Write. Creates a new file. Returns FALSE and an error if file already exists</a:t>
                      </a:r>
                    </a:p>
                  </a:txBody>
                  <a:tcPr marL="37912" marR="37912" marT="53077" marB="530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44663"/>
            <a:ext cx="7502525" cy="4808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Use </a:t>
            </a:r>
            <a:r>
              <a:rPr lang="en-GB" sz="2400" smtClean="0">
                <a:latin typeface="Courier New" pitchFamily="49" charset="0"/>
              </a:rPr>
              <a:t>file_exists(filename)</a:t>
            </a:r>
            <a:r>
              <a:rPr lang="en-GB" sz="2400" smtClean="0"/>
              <a:t> to determine whether file exists before trying to open it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Use </a:t>
            </a:r>
            <a:r>
              <a:rPr lang="en-GB" sz="2400" smtClean="0">
                <a:latin typeface="Courier New" pitchFamily="49" charset="0"/>
              </a:rPr>
              <a:t>fclose(file_var)</a:t>
            </a:r>
            <a:r>
              <a:rPr lang="en-GB" sz="2400" smtClean="0"/>
              <a:t> to close a file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b="1" smtClean="0">
                <a:solidFill>
                  <a:schemeClr val="tx1"/>
                </a:solidFill>
              </a:rPr>
              <a:t>Reading from a file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1. </a:t>
            </a:r>
            <a:r>
              <a:rPr lang="en-GB" sz="2200" smtClean="0"/>
              <a:t>Read all or part of the file into a string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latin typeface="Courier New" pitchFamily="49" charset="0"/>
              </a:rPr>
              <a:t>$str = fread($file_var, #bytes)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To read the whole file, use </a:t>
            </a:r>
            <a:r>
              <a:rPr lang="en-GB" sz="2000" smtClean="0">
                <a:latin typeface="Courier New" pitchFamily="49" charset="0"/>
              </a:rPr>
              <a:t>filesize(file_name)</a:t>
            </a:r>
            <a:r>
              <a:rPr lang="en-GB" sz="2000" smtClean="0"/>
              <a:t> as the second parameter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latin typeface="Courier New" pitchFamily="49" charset="0"/>
              </a:rPr>
              <a:t>$file_string = fread ($file_var, filesize(“test.dat”)); 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/>
              <a:t>2. Read the lines of the file into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latin typeface="Courier New" pitchFamily="49" charset="0"/>
              </a:rPr>
              <a:t>$file_lines = file(file_name);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Need not open or close the file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smtClean="0">
                <a:solidFill>
                  <a:schemeClr val="tx1"/>
                </a:solidFill>
              </a:rPr>
              <a:t>Reading from a file (continued)</a:t>
            </a:r>
            <a:r>
              <a:rPr lang="en-GB" sz="2000" b="1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/>
              <a:t>3. Read one line from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latin typeface="Courier New" pitchFamily="49" charset="0"/>
              </a:rPr>
              <a:t>$line = fgets(file_var, #bytes)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Reads characters until eoln, eof, or #bytes characters have been read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/>
              <a:t>4. Read one character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latin typeface="Courier New" pitchFamily="49" charset="0"/>
              </a:rPr>
              <a:t>$ch = fgetc(file_var)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Control reading lines or characters with eof detection using </a:t>
            </a:r>
            <a:r>
              <a:rPr lang="en-GB" sz="2000" smtClean="0">
                <a:latin typeface="Courier New" pitchFamily="49" charset="0"/>
              </a:rPr>
              <a:t>feof</a:t>
            </a:r>
            <a:r>
              <a:rPr lang="en-GB" sz="2000" smtClean="0"/>
              <a:t> (</a:t>
            </a:r>
            <a:r>
              <a:rPr lang="en-GB" sz="2000" smtClean="0">
                <a:latin typeface="Courier New" pitchFamily="49" charset="0"/>
              </a:rPr>
              <a:t>TRUE</a:t>
            </a:r>
            <a:r>
              <a:rPr lang="en-GB" sz="2000" smtClean="0"/>
              <a:t> for eof; </a:t>
            </a:r>
            <a:r>
              <a:rPr lang="en-GB" sz="2000" smtClean="0">
                <a:latin typeface="Courier New" pitchFamily="49" charset="0"/>
              </a:rPr>
              <a:t>FALSE</a:t>
            </a:r>
            <a:r>
              <a:rPr lang="en-GB" sz="2000" smtClean="0"/>
              <a:t> otherwise)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000" smtClean="0">
                <a:latin typeface="Courier New" pitchFamily="49" charset="0"/>
              </a:rPr>
              <a:t>   while(!feof($file_var))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000" smtClean="0">
                <a:latin typeface="Courier New" pitchFamily="49" charset="0"/>
              </a:rPr>
              <a:t>        $ch = fgetc($file_var);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000" smtClean="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Writing to a file</a:t>
            </a:r>
          </a:p>
          <a:p>
            <a:pPr lvl="1" eaLnBrk="1" hangingPunct="1"/>
            <a:r>
              <a:rPr lang="en-GB" sz="2400" smtClean="0"/>
              <a:t>$bytes_written = fwrite($file_var, $out_data);</a:t>
            </a:r>
          </a:p>
          <a:p>
            <a:pPr lvl="1" eaLnBrk="1" hangingPunct="1"/>
            <a:r>
              <a:rPr lang="en-GB" sz="2400" smtClean="0">
                <a:latin typeface="Courier New" pitchFamily="49" charset="0"/>
              </a:rPr>
              <a:t>fwrite</a:t>
            </a:r>
            <a:r>
              <a:rPr lang="en-GB" sz="2400" smtClean="0"/>
              <a:t> returns the number of bytes it wrote</a:t>
            </a:r>
            <a:endParaRPr lang="en-GB" sz="2200" smtClean="0"/>
          </a:p>
          <a:p>
            <a:pPr eaLnBrk="1" hangingPunct="1"/>
            <a:r>
              <a:rPr lang="en-GB" sz="2600" smtClean="0"/>
              <a:t>Files can be locked (to avoid interference from concurrent accesses) with </a:t>
            </a:r>
            <a:r>
              <a:rPr lang="en-GB" sz="2600" smtClean="0">
                <a:latin typeface="Courier New" pitchFamily="49" charset="0"/>
              </a:rPr>
              <a:t>flock</a:t>
            </a:r>
          </a:p>
          <a:p>
            <a:pPr lvl="1" eaLnBrk="1" hangingPunct="1"/>
            <a:r>
              <a:rPr lang="en-GB" sz="2400" smtClean="0"/>
              <a:t>Takes 2 parameters – file variable and intreger that specifies particular operation</a:t>
            </a:r>
          </a:p>
          <a:p>
            <a:pPr lvl="2" eaLnBrk="1" hangingPunct="1"/>
            <a:r>
              <a:rPr lang="en-GB" sz="2000" smtClean="0"/>
              <a:t>1 – file can be read by others</a:t>
            </a:r>
          </a:p>
          <a:p>
            <a:pPr lvl="2" eaLnBrk="1" hangingPunct="1"/>
            <a:r>
              <a:rPr lang="en-GB" sz="2000" smtClean="0"/>
              <a:t>2 – no other access  </a:t>
            </a:r>
            <a:r>
              <a:rPr lang="en-GB" sz="2000" smtClean="0">
                <a:latin typeface="Courier New" pitchFamily="49" charset="0"/>
              </a:rPr>
              <a:t> </a:t>
            </a:r>
          </a:p>
          <a:p>
            <a:pPr lvl="2" eaLnBrk="1" hangingPunct="1"/>
            <a:r>
              <a:rPr lang="en-GB" sz="2000" smtClean="0"/>
              <a:t>3 – unlocks file </a:t>
            </a:r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  <p:tag name="TPVERSION" val="2008"/>
  <p:tag name="POWERPOINTVERSION" val="1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6723</TotalTime>
  <Words>1687</Words>
  <Application>Microsoft Macintosh PowerPoint</Application>
  <PresentationFormat>On-screen Show (4:3)</PresentationFormat>
  <Paragraphs>221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Echo</vt:lpstr>
      <vt:lpstr>Lecture 13 More PHP </vt:lpstr>
      <vt:lpstr>Overview</vt:lpstr>
      <vt:lpstr>Form Handling</vt:lpstr>
      <vt:lpstr>Form Validation</vt:lpstr>
      <vt:lpstr>Files </vt:lpstr>
      <vt:lpstr>File Use Indicators </vt:lpstr>
      <vt:lpstr>Files</vt:lpstr>
      <vt:lpstr>Files</vt:lpstr>
      <vt:lpstr>Files</vt:lpstr>
      <vt:lpstr>Cookies</vt:lpstr>
      <vt:lpstr>Cookies</vt:lpstr>
      <vt:lpstr>Session Tracking</vt:lpstr>
      <vt:lpstr>Session Tracking</vt:lpstr>
      <vt:lpstr>Architectures for Database Access</vt:lpstr>
      <vt:lpstr>Architectures for Database Access</vt:lpstr>
      <vt:lpstr>Architectures for Database Access</vt:lpstr>
      <vt:lpstr>The MySQL Database System</vt:lpstr>
      <vt:lpstr>The MySQL Database System</vt:lpstr>
      <vt:lpstr>The MySQL Database System</vt:lpstr>
      <vt:lpstr>Database Access with PHP/MySQL</vt:lpstr>
      <vt:lpstr>Database Access with PHP/MySQL</vt:lpstr>
      <vt:lpstr>Database Access with PHP/MySQL</vt:lpstr>
      <vt:lpstr>mysqli (vs mysql) extension </vt:lpstr>
      <vt:lpstr>Database Access with PHP/MySQL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354</cp:revision>
  <cp:lastPrinted>1999-10-05T09:17:28Z</cp:lastPrinted>
  <dcterms:created xsi:type="dcterms:W3CDTF">1998-09-21T14:00:40Z</dcterms:created>
  <dcterms:modified xsi:type="dcterms:W3CDTF">2014-03-09T22:36:30Z</dcterms:modified>
</cp:coreProperties>
</file>