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48"/>
  </p:notesMasterIdLst>
  <p:handoutMasterIdLst>
    <p:handoutMasterId r:id="rId49"/>
  </p:handoutMasterIdLst>
  <p:sldIdLst>
    <p:sldId id="289" r:id="rId2"/>
    <p:sldId id="320" r:id="rId3"/>
    <p:sldId id="290" r:id="rId4"/>
    <p:sldId id="292" r:id="rId5"/>
    <p:sldId id="293" r:id="rId6"/>
    <p:sldId id="296" r:id="rId7"/>
    <p:sldId id="354" r:id="rId8"/>
    <p:sldId id="358" r:id="rId9"/>
    <p:sldId id="355" r:id="rId10"/>
    <p:sldId id="356" r:id="rId11"/>
    <p:sldId id="357" r:id="rId12"/>
    <p:sldId id="326" r:id="rId13"/>
    <p:sldId id="359" r:id="rId14"/>
    <p:sldId id="304" r:id="rId15"/>
    <p:sldId id="350" r:id="rId16"/>
    <p:sldId id="316" r:id="rId17"/>
    <p:sldId id="310" r:id="rId18"/>
    <p:sldId id="315" r:id="rId19"/>
    <p:sldId id="314" r:id="rId20"/>
    <p:sldId id="311" r:id="rId21"/>
    <p:sldId id="327" r:id="rId22"/>
    <p:sldId id="328" r:id="rId23"/>
    <p:sldId id="313" r:id="rId24"/>
    <p:sldId id="297" r:id="rId25"/>
    <p:sldId id="345" r:id="rId26"/>
    <p:sldId id="346" r:id="rId27"/>
    <p:sldId id="347" r:id="rId28"/>
    <p:sldId id="348" r:id="rId29"/>
    <p:sldId id="342" r:id="rId30"/>
    <p:sldId id="341" r:id="rId31"/>
    <p:sldId id="333" r:id="rId32"/>
    <p:sldId id="334" r:id="rId33"/>
    <p:sldId id="335" r:id="rId34"/>
    <p:sldId id="343" r:id="rId35"/>
    <p:sldId id="344" r:id="rId36"/>
    <p:sldId id="340" r:id="rId37"/>
    <p:sldId id="349" r:id="rId38"/>
    <p:sldId id="318" r:id="rId39"/>
    <p:sldId id="291" r:id="rId40"/>
    <p:sldId id="338" r:id="rId41"/>
    <p:sldId id="317" r:id="rId42"/>
    <p:sldId id="337" r:id="rId43"/>
    <p:sldId id="352" r:id="rId44"/>
    <p:sldId id="353" r:id="rId45"/>
    <p:sldId id="339" r:id="rId46"/>
    <p:sldId id="336" r:id="rId47"/>
  </p:sldIdLst>
  <p:sldSz cx="9144000" cy="6858000" type="screen4x3"/>
  <p:notesSz cx="6794500" cy="9906000"/>
  <p:embeddedFontLst>
    <p:embeddedFont>
      <p:font typeface="Tahoma" panose="020B0604030504040204" pitchFamily="34" charset="0"/>
      <p:regular r:id="rId50"/>
      <p:bold r:id="rId51"/>
    </p:embeddedFont>
  </p:embeddedFontLst>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79" autoAdjust="0"/>
  </p:normalViewPr>
  <p:slideViewPr>
    <p:cSldViewPr>
      <p:cViewPr>
        <p:scale>
          <a:sx n="75" d="100"/>
          <a:sy n="75" d="100"/>
        </p:scale>
        <p:origin x="-1278" y="-4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3170" cy="494839"/>
          </a:xfrm>
          <a:prstGeom prst="rect">
            <a:avLst/>
          </a:prstGeom>
          <a:noFill/>
          <a:ln w="9525">
            <a:noFill/>
            <a:miter lim="800000"/>
            <a:headEnd/>
            <a:tailEnd/>
          </a:ln>
          <a:effectLst/>
        </p:spPr>
        <p:txBody>
          <a:bodyPr vert="horz" wrap="square" lIns="93107" tIns="46552" rIns="93107" bIns="46552" numCol="1" anchor="t" anchorCtr="0" compatLnSpc="1">
            <a:prstTxWarp prst="textNoShape">
              <a:avLst/>
            </a:prstTxWarp>
          </a:bodyPr>
          <a:lstStyle>
            <a:lvl1pPr defTabSz="931307">
              <a:defRPr sz="1300"/>
            </a:lvl1pPr>
          </a:lstStyle>
          <a:p>
            <a:endParaRPr lang="en-US"/>
          </a:p>
        </p:txBody>
      </p:sp>
      <p:sp>
        <p:nvSpPr>
          <p:cNvPr id="15363" name="Rectangle 3"/>
          <p:cNvSpPr>
            <a:spLocks noGrp="1" noChangeArrowheads="1"/>
          </p:cNvSpPr>
          <p:nvPr>
            <p:ph type="dt" sz="quarter" idx="1"/>
          </p:nvPr>
        </p:nvSpPr>
        <p:spPr bwMode="auto">
          <a:xfrm>
            <a:off x="3851331" y="0"/>
            <a:ext cx="2943170" cy="494839"/>
          </a:xfrm>
          <a:prstGeom prst="rect">
            <a:avLst/>
          </a:prstGeom>
          <a:noFill/>
          <a:ln w="9525">
            <a:noFill/>
            <a:miter lim="800000"/>
            <a:headEnd/>
            <a:tailEnd/>
          </a:ln>
          <a:effectLst/>
        </p:spPr>
        <p:txBody>
          <a:bodyPr vert="horz" wrap="square" lIns="93107" tIns="46552" rIns="93107" bIns="46552" numCol="1" anchor="t" anchorCtr="0" compatLnSpc="1">
            <a:prstTxWarp prst="textNoShape">
              <a:avLst/>
            </a:prstTxWarp>
          </a:bodyPr>
          <a:lstStyle>
            <a:lvl1pPr algn="r" defTabSz="931307">
              <a:defRPr sz="1300"/>
            </a:lvl1pPr>
          </a:lstStyle>
          <a:p>
            <a:endParaRPr lang="en-US"/>
          </a:p>
        </p:txBody>
      </p:sp>
      <p:sp>
        <p:nvSpPr>
          <p:cNvPr id="15364" name="Rectangle 4"/>
          <p:cNvSpPr>
            <a:spLocks noGrp="1" noChangeArrowheads="1"/>
          </p:cNvSpPr>
          <p:nvPr>
            <p:ph type="ftr" sz="quarter" idx="2"/>
          </p:nvPr>
        </p:nvSpPr>
        <p:spPr bwMode="auto">
          <a:xfrm>
            <a:off x="0" y="9411161"/>
            <a:ext cx="2943170" cy="494839"/>
          </a:xfrm>
          <a:prstGeom prst="rect">
            <a:avLst/>
          </a:prstGeom>
          <a:noFill/>
          <a:ln w="9525">
            <a:noFill/>
            <a:miter lim="800000"/>
            <a:headEnd/>
            <a:tailEnd/>
          </a:ln>
          <a:effectLst/>
        </p:spPr>
        <p:txBody>
          <a:bodyPr vert="horz" wrap="square" lIns="93107" tIns="46552" rIns="93107" bIns="46552" numCol="1" anchor="b" anchorCtr="0" compatLnSpc="1">
            <a:prstTxWarp prst="textNoShape">
              <a:avLst/>
            </a:prstTxWarp>
          </a:bodyPr>
          <a:lstStyle>
            <a:lvl1pPr defTabSz="931307">
              <a:defRPr sz="1300"/>
            </a:lvl1pPr>
          </a:lstStyle>
          <a:p>
            <a:endParaRPr lang="en-US"/>
          </a:p>
        </p:txBody>
      </p:sp>
      <p:sp>
        <p:nvSpPr>
          <p:cNvPr id="15365" name="Rectangle 5"/>
          <p:cNvSpPr>
            <a:spLocks noGrp="1" noChangeArrowheads="1"/>
          </p:cNvSpPr>
          <p:nvPr>
            <p:ph type="sldNum" sz="quarter" idx="3"/>
          </p:nvPr>
        </p:nvSpPr>
        <p:spPr bwMode="auto">
          <a:xfrm>
            <a:off x="3851331" y="9411161"/>
            <a:ext cx="2943170" cy="494839"/>
          </a:xfrm>
          <a:prstGeom prst="rect">
            <a:avLst/>
          </a:prstGeom>
          <a:noFill/>
          <a:ln w="9525">
            <a:noFill/>
            <a:miter lim="800000"/>
            <a:headEnd/>
            <a:tailEnd/>
          </a:ln>
          <a:effectLst/>
        </p:spPr>
        <p:txBody>
          <a:bodyPr vert="horz" wrap="square" lIns="93107" tIns="46552" rIns="93107" bIns="46552" numCol="1" anchor="b" anchorCtr="0" compatLnSpc="1">
            <a:prstTxWarp prst="textNoShape">
              <a:avLst/>
            </a:prstTxWarp>
          </a:bodyPr>
          <a:lstStyle>
            <a:lvl1pPr algn="r" defTabSz="931307">
              <a:defRPr sz="1300"/>
            </a:lvl1pPr>
          </a:lstStyle>
          <a:p>
            <a:fld id="{69EB1295-17FF-4B4C-95AA-9C794CE30539}" type="slidenum">
              <a:rPr lang="en-US"/>
              <a:pPr/>
              <a:t>‹#›</a:t>
            </a:fld>
            <a:endParaRPr lang="en-US"/>
          </a:p>
        </p:txBody>
      </p:sp>
    </p:spTree>
    <p:extLst>
      <p:ext uri="{BB962C8B-B14F-4D97-AF65-F5344CB8AC3E}">
        <p14:creationId xmlns:p14="http://schemas.microsoft.com/office/powerpoint/2010/main" val="2038080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3170" cy="494839"/>
          </a:xfrm>
          <a:prstGeom prst="rect">
            <a:avLst/>
          </a:prstGeom>
          <a:noFill/>
          <a:ln w="9525">
            <a:noFill/>
            <a:miter lim="800000"/>
            <a:headEnd/>
            <a:tailEnd/>
          </a:ln>
          <a:effectLst/>
        </p:spPr>
        <p:txBody>
          <a:bodyPr vert="horz" wrap="square" lIns="93107" tIns="46552" rIns="93107" bIns="46552" numCol="1" anchor="t" anchorCtr="0" compatLnSpc="1">
            <a:prstTxWarp prst="textNoShape">
              <a:avLst/>
            </a:prstTxWarp>
          </a:bodyPr>
          <a:lstStyle>
            <a:lvl1pPr defTabSz="931307">
              <a:defRPr sz="1300"/>
            </a:lvl1pPr>
          </a:lstStyle>
          <a:p>
            <a:endParaRPr lang="en-US"/>
          </a:p>
        </p:txBody>
      </p:sp>
      <p:sp>
        <p:nvSpPr>
          <p:cNvPr id="1027" name="Rectangle 3"/>
          <p:cNvSpPr>
            <a:spLocks noGrp="1" noChangeArrowheads="1"/>
          </p:cNvSpPr>
          <p:nvPr>
            <p:ph type="dt" idx="1"/>
          </p:nvPr>
        </p:nvSpPr>
        <p:spPr bwMode="auto">
          <a:xfrm>
            <a:off x="3851331" y="0"/>
            <a:ext cx="2943170" cy="494839"/>
          </a:xfrm>
          <a:prstGeom prst="rect">
            <a:avLst/>
          </a:prstGeom>
          <a:noFill/>
          <a:ln w="9525">
            <a:noFill/>
            <a:miter lim="800000"/>
            <a:headEnd/>
            <a:tailEnd/>
          </a:ln>
          <a:effectLst/>
        </p:spPr>
        <p:txBody>
          <a:bodyPr vert="horz" wrap="square" lIns="93107" tIns="46552" rIns="93107" bIns="46552" numCol="1" anchor="t" anchorCtr="0" compatLnSpc="1">
            <a:prstTxWarp prst="textNoShape">
              <a:avLst/>
            </a:prstTxWarp>
          </a:bodyPr>
          <a:lstStyle>
            <a:lvl1pPr algn="r" defTabSz="931307">
              <a:defRPr sz="1300"/>
            </a:lvl1pPr>
          </a:lstStyle>
          <a:p>
            <a:endParaRPr lang="en-US"/>
          </a:p>
        </p:txBody>
      </p:sp>
      <p:sp>
        <p:nvSpPr>
          <p:cNvPr id="1028" name="Rectangle 4"/>
          <p:cNvSpPr>
            <a:spLocks noGrp="1" noRot="1" noChangeAspect="1" noChangeArrowheads="1" noTextEdit="1"/>
          </p:cNvSpPr>
          <p:nvPr>
            <p:ph type="sldImg" idx="2"/>
          </p:nvPr>
        </p:nvSpPr>
        <p:spPr bwMode="auto">
          <a:xfrm>
            <a:off x="923925" y="746125"/>
            <a:ext cx="4948238" cy="3711575"/>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05124" y="4705581"/>
            <a:ext cx="4984253" cy="4455088"/>
          </a:xfrm>
          <a:prstGeom prst="rect">
            <a:avLst/>
          </a:prstGeom>
          <a:noFill/>
          <a:ln w="9525">
            <a:noFill/>
            <a:miter lim="800000"/>
            <a:headEnd/>
            <a:tailEnd/>
          </a:ln>
          <a:effectLst/>
        </p:spPr>
        <p:txBody>
          <a:bodyPr vert="horz" wrap="square" lIns="93107" tIns="46552" rIns="93107" bIns="4655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ftr" sz="quarter" idx="4"/>
          </p:nvPr>
        </p:nvSpPr>
        <p:spPr bwMode="auto">
          <a:xfrm>
            <a:off x="0" y="9411161"/>
            <a:ext cx="2943170" cy="494839"/>
          </a:xfrm>
          <a:prstGeom prst="rect">
            <a:avLst/>
          </a:prstGeom>
          <a:noFill/>
          <a:ln w="9525">
            <a:noFill/>
            <a:miter lim="800000"/>
            <a:headEnd/>
            <a:tailEnd/>
          </a:ln>
          <a:effectLst/>
        </p:spPr>
        <p:txBody>
          <a:bodyPr vert="horz" wrap="square" lIns="93107" tIns="46552" rIns="93107" bIns="46552" numCol="1" anchor="b" anchorCtr="0" compatLnSpc="1">
            <a:prstTxWarp prst="textNoShape">
              <a:avLst/>
            </a:prstTxWarp>
          </a:bodyPr>
          <a:lstStyle>
            <a:lvl1pPr defTabSz="931307">
              <a:defRPr sz="1300"/>
            </a:lvl1pPr>
          </a:lstStyle>
          <a:p>
            <a:endParaRPr lang="en-US"/>
          </a:p>
        </p:txBody>
      </p:sp>
      <p:sp>
        <p:nvSpPr>
          <p:cNvPr id="1031" name="Rectangle 7"/>
          <p:cNvSpPr>
            <a:spLocks noGrp="1" noChangeArrowheads="1"/>
          </p:cNvSpPr>
          <p:nvPr>
            <p:ph type="sldNum" sz="quarter" idx="5"/>
          </p:nvPr>
        </p:nvSpPr>
        <p:spPr bwMode="auto">
          <a:xfrm>
            <a:off x="3851331" y="9411161"/>
            <a:ext cx="2943170" cy="494839"/>
          </a:xfrm>
          <a:prstGeom prst="rect">
            <a:avLst/>
          </a:prstGeom>
          <a:noFill/>
          <a:ln w="9525">
            <a:noFill/>
            <a:miter lim="800000"/>
            <a:headEnd/>
            <a:tailEnd/>
          </a:ln>
          <a:effectLst/>
        </p:spPr>
        <p:txBody>
          <a:bodyPr vert="horz" wrap="square" lIns="93107" tIns="46552" rIns="93107" bIns="46552" numCol="1" anchor="b" anchorCtr="0" compatLnSpc="1">
            <a:prstTxWarp prst="textNoShape">
              <a:avLst/>
            </a:prstTxWarp>
          </a:bodyPr>
          <a:lstStyle>
            <a:lvl1pPr algn="r" defTabSz="931307">
              <a:defRPr sz="1300"/>
            </a:lvl1pPr>
          </a:lstStyle>
          <a:p>
            <a:fld id="{9EE8C973-D9A1-4905-89D3-A6F72AD44E3B}" type="slidenum">
              <a:rPr lang="en-US"/>
              <a:pPr/>
              <a:t>‹#›</a:t>
            </a:fld>
            <a:endParaRPr lang="en-US"/>
          </a:p>
        </p:txBody>
      </p:sp>
    </p:spTree>
    <p:extLst>
      <p:ext uri="{BB962C8B-B14F-4D97-AF65-F5344CB8AC3E}">
        <p14:creationId xmlns:p14="http://schemas.microsoft.com/office/powerpoint/2010/main" val="18620459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D12BC-0390-44D7-9BB8-4344059F1EE4}" type="slidenum">
              <a:rPr lang="en-US"/>
              <a:pPr/>
              <a:t>1</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E47C9-9DA0-4A6B-A716-2D81B5EAA871}" type="slidenum">
              <a:rPr lang="en-US"/>
              <a:pPr/>
              <a:t>11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D633F-6ED0-4914-866B-ED187A3174F1}" type="slidenum">
              <a:rPr lang="en-US"/>
              <a:pPr/>
              <a:t>12</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F33349-568C-4B97-9844-F4306B275262}" type="slidenum">
              <a:rPr lang="en-US"/>
              <a:pPr/>
              <a:t>14</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F33349-568C-4B97-9844-F4306B275262}" type="slidenum">
              <a:rPr lang="en-US"/>
              <a:pPr/>
              <a:t>15</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402EF-1BEC-4F74-92E7-ED87C2D92538}" type="slidenum">
              <a:rPr lang="en-US"/>
              <a:pPr/>
              <a:t>16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FBDC3-955B-43BA-A10D-BC107C885EC7}" type="slidenum">
              <a:rPr lang="en-US"/>
              <a:pPr/>
              <a:t>17</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81B39-1D0A-4F7A-95B0-B0587FE10321}" type="slidenum">
              <a:rPr lang="en-US"/>
              <a:pPr/>
              <a:t>18</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66EDA-550C-47AF-A61E-CE7DC1D240B5}" type="slidenum">
              <a:rPr lang="en-US"/>
              <a:pPr/>
              <a:t>19</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E74C8-BF13-444F-85ED-D4365D98222C}" type="slidenum">
              <a:rPr lang="en-US"/>
              <a:pPr/>
              <a:t>20</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A4FD7-24B8-4075-94BD-72BDE3E43E61}" type="slidenum">
              <a:rPr lang="en-US"/>
              <a:pPr/>
              <a:t>21</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548A1-A9B2-4D65-A93F-FBEC99A08550}" type="slidenum">
              <a:rPr lang="en-US"/>
              <a:pPr/>
              <a:t>2</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B7992-2962-43FE-8C2E-6558C68BC7DD}" type="slidenum">
              <a:rPr lang="en-US"/>
              <a:pPr/>
              <a:t>22</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35D611-8D42-481D-9BD8-F996C55FD57C}" type="slidenum">
              <a:rPr lang="en-US"/>
              <a:pPr/>
              <a:t>23</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C378BD-8DDD-4F19-B3F4-16E8747DF34A}" type="slidenum">
              <a:rPr lang="en-US"/>
              <a:pPr/>
              <a:t>24</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61E0A-AB0C-4BC2-9EE6-FA978FF6A447}" type="slidenum">
              <a:rPr lang="en-US"/>
              <a:pPr/>
              <a:t>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FA7F3-31DD-4A5A-ADD4-9A80A00C978E}" type="slidenum">
              <a:rPr lang="en-US"/>
              <a:pPr/>
              <a:t>38</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91641-5EE2-42A1-93C0-7E475A50BDA0}" type="slidenum">
              <a:rPr lang="en-US"/>
              <a:pPr/>
              <a:t>39</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0417C-E47E-4719-9EEB-FF40938771E2}" type="slidenum">
              <a:rPr lang="en-US"/>
              <a:pPr/>
              <a:t>40</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0417C-E47E-4719-9EEB-FF40938771E2}" type="slidenum">
              <a:rPr lang="en-US"/>
              <a:pPr/>
              <a:t>41</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ED9358-7F7D-4A58-98EF-04C4DC51E4B6}" type="slidenum">
              <a:rPr lang="en-US"/>
              <a:pPr/>
              <a:t>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0417C-E47E-4719-9EEB-FF40938771E2}" type="slidenum">
              <a:rPr lang="en-US"/>
              <a:pPr/>
              <a:t>42</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0417C-E47E-4719-9EEB-FF40938771E2}" type="slidenum">
              <a:rPr lang="en-US"/>
              <a:pPr/>
              <a:t>43</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0417C-E47E-4719-9EEB-FF40938771E2}" type="slidenum">
              <a:rPr lang="en-US"/>
              <a:pPr/>
              <a:t>44</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EE8C973-D9A1-4905-89D3-A6F72AD44E3B}"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B11EF-91B1-4FD4-85A6-0D174755558A}" type="slidenum">
              <a:rPr lang="en-US"/>
              <a:pPr/>
              <a:t>5</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132B15-C2A6-4402-B671-2FC5A016709F}" type="slidenum">
              <a:rPr lang="en-US"/>
              <a:pPr/>
              <a:t>6</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E47C9-9DA0-4A6B-A716-2D81B5EAA871}" type="slidenum">
              <a:rPr lang="en-US"/>
              <a:pPr/>
              <a:t>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E47C9-9DA0-4A6B-A716-2D81B5EAA871}" type="slidenum">
              <a:rPr lang="en-US"/>
              <a:pPr/>
              <a:t>9</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E47C9-9DA0-4A6B-A716-2D81B5EAA871}" type="slidenum">
              <a:rPr lang="en-US"/>
              <a:pPr/>
              <a:t>10</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7584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7584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Tx/>
              <a:buNone/>
              <a:defRPr/>
            </a:lvl1pPr>
          </a:lstStyle>
          <a:p>
            <a:r>
              <a:rPr lang="en-US"/>
              <a:t>Click to edit Master subtitle style</a:t>
            </a:r>
          </a:p>
        </p:txBody>
      </p:sp>
      <p:sp>
        <p:nvSpPr>
          <p:cNvPr id="75845" name="Rectangle 69"/>
          <p:cNvSpPr>
            <a:spLocks noGrp="1" noChangeArrowheads="1"/>
          </p:cNvSpPr>
          <p:nvPr>
            <p:ph type="dt" sz="quarter" idx="2"/>
          </p:nvPr>
        </p:nvSpPr>
        <p:spPr/>
        <p:txBody>
          <a:bodyPr/>
          <a:lstStyle>
            <a:lvl1pPr>
              <a:defRPr/>
            </a:lvl1pPr>
          </a:lstStyle>
          <a:p>
            <a:endParaRPr lang="en-US"/>
          </a:p>
        </p:txBody>
      </p:sp>
      <p:sp>
        <p:nvSpPr>
          <p:cNvPr id="75846" name="Rectangle 70"/>
          <p:cNvSpPr>
            <a:spLocks noGrp="1" noChangeArrowheads="1"/>
          </p:cNvSpPr>
          <p:nvPr>
            <p:ph type="ftr" sz="quarter" idx="3"/>
          </p:nvPr>
        </p:nvSpPr>
        <p:spPr>
          <a:xfrm>
            <a:off x="3124200" y="6248400"/>
            <a:ext cx="2895600" cy="457200"/>
          </a:xfrm>
        </p:spPr>
        <p:txBody>
          <a:bodyPr/>
          <a:lstStyle>
            <a:lvl1pPr>
              <a:defRPr/>
            </a:lvl1pPr>
          </a:lstStyle>
          <a:p>
            <a:r>
              <a:rPr lang="en-US"/>
              <a:t>G52ADS Formalities &amp; Introduction</a:t>
            </a:r>
          </a:p>
        </p:txBody>
      </p:sp>
      <p:sp>
        <p:nvSpPr>
          <p:cNvPr id="75847" name="Rectangle 71"/>
          <p:cNvSpPr>
            <a:spLocks noGrp="1" noChangeArrowheads="1"/>
          </p:cNvSpPr>
          <p:nvPr>
            <p:ph type="sldNum" sz="quarter" idx="4"/>
          </p:nvPr>
        </p:nvSpPr>
        <p:spPr/>
        <p:txBody>
          <a:bodyPr/>
          <a:lstStyle>
            <a:lvl1pPr>
              <a:defRPr/>
            </a:lvl1pPr>
          </a:lstStyle>
          <a:p>
            <a:fld id="{96AE3147-3690-434E-B07A-EE0EB0DBFD04}" type="slidenum">
              <a:rPr lang="en-US"/>
              <a:pPr/>
              <a:t>‹#›</a:t>
            </a:fld>
            <a:endParaRPr lang="en-US"/>
          </a:p>
        </p:txBody>
      </p:sp>
      <p:sp>
        <p:nvSpPr>
          <p:cNvPr id="75848" name="Text Box 72"/>
          <p:cNvSpPr txBox="1">
            <a:spLocks noChangeArrowheads="1"/>
          </p:cNvSpPr>
          <p:nvPr userDrawn="1"/>
        </p:nvSpPr>
        <p:spPr bwMode="auto">
          <a:xfrm>
            <a:off x="669925" y="6502400"/>
            <a:ext cx="1757363" cy="244475"/>
          </a:xfrm>
          <a:prstGeom prst="rect">
            <a:avLst/>
          </a:prstGeom>
          <a:noFill/>
          <a:ln w="19050">
            <a:noFill/>
            <a:miter lim="800000"/>
            <a:headEnd/>
            <a:tailEnd/>
          </a:ln>
          <a:effectLst/>
        </p:spPr>
        <p:txBody>
          <a:bodyPr wrap="none">
            <a:spAutoFit/>
          </a:bodyPr>
          <a:lstStyle/>
          <a:p>
            <a:pPr algn="ctr"/>
            <a:r>
              <a:rPr lang="en-US" sz="1000"/>
              <a:t>© 2004 Goodrich, Tamassia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G52ADS Formalities &amp; Introduction</a:t>
            </a:r>
          </a:p>
        </p:txBody>
      </p:sp>
      <p:sp>
        <p:nvSpPr>
          <p:cNvPr id="6" name="Slide Number Placeholder 5"/>
          <p:cNvSpPr>
            <a:spLocks noGrp="1"/>
          </p:cNvSpPr>
          <p:nvPr>
            <p:ph type="sldNum" sz="quarter" idx="12"/>
          </p:nvPr>
        </p:nvSpPr>
        <p:spPr/>
        <p:txBody>
          <a:bodyPr/>
          <a:lstStyle>
            <a:lvl1pPr>
              <a:defRPr/>
            </a:lvl1pPr>
          </a:lstStyle>
          <a:p>
            <a:fld id="{38ED07C4-A3A9-464A-9D72-4E8EDA71BF7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G52ADS Formalities &amp; Introduction</a:t>
            </a:r>
          </a:p>
        </p:txBody>
      </p:sp>
      <p:sp>
        <p:nvSpPr>
          <p:cNvPr id="6" name="Slide Number Placeholder 5"/>
          <p:cNvSpPr>
            <a:spLocks noGrp="1"/>
          </p:cNvSpPr>
          <p:nvPr>
            <p:ph type="sldNum" sz="quarter" idx="12"/>
          </p:nvPr>
        </p:nvSpPr>
        <p:spPr/>
        <p:txBody>
          <a:bodyPr/>
          <a:lstStyle>
            <a:lvl1pPr>
              <a:defRPr/>
            </a:lvl1pPr>
          </a:lstStyle>
          <a:p>
            <a:fld id="{D25CFB68-A5CA-4EE2-914A-27E6E0F9F05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990600" y="1905000"/>
            <a:ext cx="3733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6800" y="1905000"/>
            <a:ext cx="3733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2895600" y="6248400"/>
            <a:ext cx="3429000" cy="457200"/>
          </a:xfrm>
        </p:spPr>
        <p:txBody>
          <a:bodyPr/>
          <a:lstStyle>
            <a:lvl1pPr>
              <a:defRPr/>
            </a:lvl1pPr>
          </a:lstStyle>
          <a:p>
            <a:r>
              <a:rPr lang="en-US"/>
              <a:t>G52ADS Formalities &amp; Introduction</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D1BA989-FB38-415B-8D7D-64E8E99F1CE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G52ADS-201011 Formalities &amp; Intro.</a:t>
            </a:r>
            <a:endParaRPr lang="en-US" dirty="0"/>
          </a:p>
        </p:txBody>
      </p:sp>
      <p:sp>
        <p:nvSpPr>
          <p:cNvPr id="6" name="Slide Number Placeholder 5"/>
          <p:cNvSpPr>
            <a:spLocks noGrp="1"/>
          </p:cNvSpPr>
          <p:nvPr>
            <p:ph type="sldNum" sz="quarter" idx="12"/>
          </p:nvPr>
        </p:nvSpPr>
        <p:spPr/>
        <p:txBody>
          <a:bodyPr/>
          <a:lstStyle>
            <a:lvl1pPr>
              <a:defRPr/>
            </a:lvl1pPr>
          </a:lstStyle>
          <a:p>
            <a:fld id="{9719DA8A-898D-4DFD-AAC6-F385A6513F8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G52ADS Formalities &amp; Introduction</a:t>
            </a:r>
          </a:p>
        </p:txBody>
      </p:sp>
      <p:sp>
        <p:nvSpPr>
          <p:cNvPr id="6" name="Slide Number Placeholder 5"/>
          <p:cNvSpPr>
            <a:spLocks noGrp="1"/>
          </p:cNvSpPr>
          <p:nvPr>
            <p:ph type="sldNum" sz="quarter" idx="12"/>
          </p:nvPr>
        </p:nvSpPr>
        <p:spPr/>
        <p:txBody>
          <a:bodyPr/>
          <a:lstStyle>
            <a:lvl1pPr>
              <a:defRPr/>
            </a:lvl1pPr>
          </a:lstStyle>
          <a:p>
            <a:fld id="{D452A63C-2BDF-469F-AA1C-77CE8979DA3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90600" y="19050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6800" y="19050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G52ADS Formalities &amp; Introduction</a:t>
            </a:r>
          </a:p>
        </p:txBody>
      </p:sp>
      <p:sp>
        <p:nvSpPr>
          <p:cNvPr id="7" name="Slide Number Placeholder 6"/>
          <p:cNvSpPr>
            <a:spLocks noGrp="1"/>
          </p:cNvSpPr>
          <p:nvPr>
            <p:ph type="sldNum" sz="quarter" idx="12"/>
          </p:nvPr>
        </p:nvSpPr>
        <p:spPr/>
        <p:txBody>
          <a:bodyPr/>
          <a:lstStyle>
            <a:lvl1pPr>
              <a:defRPr/>
            </a:lvl1pPr>
          </a:lstStyle>
          <a:p>
            <a:fld id="{A90CE66F-5007-49A3-89A8-EC47AF31F39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G52ADS Formalities &amp; Introduction</a:t>
            </a:r>
          </a:p>
        </p:txBody>
      </p:sp>
      <p:sp>
        <p:nvSpPr>
          <p:cNvPr id="9" name="Slide Number Placeholder 8"/>
          <p:cNvSpPr>
            <a:spLocks noGrp="1"/>
          </p:cNvSpPr>
          <p:nvPr>
            <p:ph type="sldNum" sz="quarter" idx="12"/>
          </p:nvPr>
        </p:nvSpPr>
        <p:spPr/>
        <p:txBody>
          <a:bodyPr/>
          <a:lstStyle>
            <a:lvl1pPr>
              <a:defRPr/>
            </a:lvl1pPr>
          </a:lstStyle>
          <a:p>
            <a:fld id="{40B9A278-967E-4CEE-9149-62673BF4D62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G52ADS Formalities &amp; Introduction</a:t>
            </a:r>
          </a:p>
        </p:txBody>
      </p:sp>
      <p:sp>
        <p:nvSpPr>
          <p:cNvPr id="5" name="Slide Number Placeholder 4"/>
          <p:cNvSpPr>
            <a:spLocks noGrp="1"/>
          </p:cNvSpPr>
          <p:nvPr>
            <p:ph type="sldNum" sz="quarter" idx="12"/>
          </p:nvPr>
        </p:nvSpPr>
        <p:spPr/>
        <p:txBody>
          <a:bodyPr/>
          <a:lstStyle>
            <a:lvl1pPr>
              <a:defRPr/>
            </a:lvl1pPr>
          </a:lstStyle>
          <a:p>
            <a:fld id="{467B8042-7424-48A4-8004-C8FBB9A9C9D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G52ADS Formalities &amp; Introduction</a:t>
            </a:r>
          </a:p>
        </p:txBody>
      </p:sp>
      <p:sp>
        <p:nvSpPr>
          <p:cNvPr id="4" name="Slide Number Placeholder 3"/>
          <p:cNvSpPr>
            <a:spLocks noGrp="1"/>
          </p:cNvSpPr>
          <p:nvPr>
            <p:ph type="sldNum" sz="quarter" idx="12"/>
          </p:nvPr>
        </p:nvSpPr>
        <p:spPr/>
        <p:txBody>
          <a:bodyPr/>
          <a:lstStyle>
            <a:lvl1pPr>
              <a:defRPr/>
            </a:lvl1pPr>
          </a:lstStyle>
          <a:p>
            <a:fld id="{33D8213C-B80F-4315-9D71-11563FEDC68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G52ADS Formalities &amp; Introduction</a:t>
            </a:r>
          </a:p>
        </p:txBody>
      </p:sp>
      <p:sp>
        <p:nvSpPr>
          <p:cNvPr id="7" name="Slide Number Placeholder 6"/>
          <p:cNvSpPr>
            <a:spLocks noGrp="1"/>
          </p:cNvSpPr>
          <p:nvPr>
            <p:ph type="sldNum" sz="quarter" idx="12"/>
          </p:nvPr>
        </p:nvSpPr>
        <p:spPr/>
        <p:txBody>
          <a:bodyPr/>
          <a:lstStyle>
            <a:lvl1pPr>
              <a:defRPr/>
            </a:lvl1pPr>
          </a:lstStyle>
          <a:p>
            <a:fld id="{56A164B9-1A2E-4ECF-8B73-88C863D27B8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G52ADS Formalities &amp; Introduction</a:t>
            </a:r>
          </a:p>
        </p:txBody>
      </p:sp>
      <p:sp>
        <p:nvSpPr>
          <p:cNvPr id="7" name="Slide Number Placeholder 6"/>
          <p:cNvSpPr>
            <a:spLocks noGrp="1"/>
          </p:cNvSpPr>
          <p:nvPr>
            <p:ph type="sldNum" sz="quarter" idx="12"/>
          </p:nvPr>
        </p:nvSpPr>
        <p:spPr/>
        <p:txBody>
          <a:bodyPr/>
          <a:lstStyle>
            <a:lvl1pPr>
              <a:defRPr/>
            </a:lvl1pPr>
          </a:lstStyle>
          <a:p>
            <a:fld id="{5E4392E3-2FB9-4588-BDC5-A1BF93B273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815"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4816" name="Rectangle 64" descr="Rectangle: Click to edit Master text styles&#10;Second level&#10;Third level&#10;Fourth level&#10;Fifth level"/>
          <p:cNvSpPr>
            <a:spLocks noGrp="1" noChangeArrowheads="1"/>
          </p:cNvSpPr>
          <p:nvPr>
            <p:ph type="body" idx="1"/>
          </p:nvPr>
        </p:nvSpPr>
        <p:spPr bwMode="auto">
          <a:xfrm>
            <a:off x="990600" y="19050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 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481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74818" name="Rectangle 66"/>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r>
              <a:rPr lang="en-US" dirty="0" smtClean="0"/>
              <a:t>G52ADS-2010-11 Formalities &amp; Intro.</a:t>
            </a:r>
            <a:endParaRPr lang="en-US" dirty="0"/>
          </a:p>
        </p:txBody>
      </p:sp>
      <p:sp>
        <p:nvSpPr>
          <p:cNvPr id="7481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024A721E-03C7-46AA-A02B-8C24158A508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7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8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8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8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8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8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16" grpId="0" uiExpand="1" build="p">
        <p:tmplLst>
          <p:tmpl lvl="1">
            <p:tnLst>
              <p:par>
                <p:cTn presetID="1" presetClass="entr" presetSubtype="0" fill="hold" nodeType="clickEffect">
                  <p:stCondLst>
                    <p:cond delay="0"/>
                  </p:stCondLst>
                  <p:childTnLst>
                    <p:set>
                      <p:cBhvr>
                        <p:cTn dur="1" fill="hold">
                          <p:stCondLst>
                            <p:cond delay="0"/>
                          </p:stCondLst>
                        </p:cTn>
                        <p:tgtEl>
                          <p:spTgt spid="7481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7481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7481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7481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74816"/>
                        </p:tgtEl>
                        <p:attrNameLst>
                          <p:attrName>style.visibility</p:attrName>
                        </p:attrNameLst>
                      </p:cBhvr>
                      <p:to>
                        <p:strVal val="visible"/>
                      </p:to>
                    </p:set>
                  </p:childTnLst>
                </p:cTn>
              </p:par>
            </p:tnLst>
          </p:tmpl>
        </p:tmplLst>
      </p:bldP>
    </p:bldLst>
  </p:timing>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cs typeface="Arial" pitchFamily="34" charset="0"/>
        </a:defRPr>
      </a:lvl2pPr>
      <a:lvl3pPr algn="l" rtl="0" fontAlgn="base">
        <a:spcBef>
          <a:spcPct val="0"/>
        </a:spcBef>
        <a:spcAft>
          <a:spcPct val="0"/>
        </a:spcAft>
        <a:defRPr sz="4400">
          <a:solidFill>
            <a:schemeClr val="tx2"/>
          </a:solidFill>
          <a:latin typeface="Tahoma" pitchFamily="34" charset="0"/>
          <a:cs typeface="Arial" pitchFamily="34" charset="0"/>
        </a:defRPr>
      </a:lvl3pPr>
      <a:lvl4pPr algn="l" rtl="0" fontAlgn="base">
        <a:spcBef>
          <a:spcPct val="0"/>
        </a:spcBef>
        <a:spcAft>
          <a:spcPct val="0"/>
        </a:spcAft>
        <a:defRPr sz="4400">
          <a:solidFill>
            <a:schemeClr val="tx2"/>
          </a:solidFill>
          <a:latin typeface="Tahoma" pitchFamily="34" charset="0"/>
          <a:cs typeface="Arial" pitchFamily="34" charset="0"/>
        </a:defRPr>
      </a:lvl4pPr>
      <a:lvl5pPr algn="l" rtl="0" fontAlgn="base">
        <a:spcBef>
          <a:spcPct val="0"/>
        </a:spcBef>
        <a:spcAft>
          <a:spcPct val="0"/>
        </a:spcAft>
        <a:defRPr sz="4400">
          <a:solidFill>
            <a:schemeClr val="tx2"/>
          </a:solidFill>
          <a:latin typeface="Tahoma" pitchFamily="34" charset="0"/>
          <a:cs typeface="Arial" pitchFamily="34" charset="0"/>
        </a:defRPr>
      </a:lvl5pPr>
      <a:lvl6pPr marL="457200" algn="l" rtl="0" fontAlgn="base">
        <a:spcBef>
          <a:spcPct val="0"/>
        </a:spcBef>
        <a:spcAft>
          <a:spcPct val="0"/>
        </a:spcAft>
        <a:defRPr sz="4400">
          <a:solidFill>
            <a:schemeClr val="tx2"/>
          </a:solidFill>
          <a:latin typeface="Tahoma" pitchFamily="34" charset="0"/>
          <a:cs typeface="Arial" pitchFamily="34" charset="0"/>
        </a:defRPr>
      </a:lvl6pPr>
      <a:lvl7pPr marL="914400" algn="l" rtl="0" fontAlgn="base">
        <a:spcBef>
          <a:spcPct val="0"/>
        </a:spcBef>
        <a:spcAft>
          <a:spcPct val="0"/>
        </a:spcAft>
        <a:defRPr sz="4400">
          <a:solidFill>
            <a:schemeClr val="tx2"/>
          </a:solidFill>
          <a:latin typeface="Tahoma" pitchFamily="34" charset="0"/>
          <a:cs typeface="Arial" pitchFamily="34" charset="0"/>
        </a:defRPr>
      </a:lvl7pPr>
      <a:lvl8pPr marL="1371600" algn="l" rtl="0" fontAlgn="base">
        <a:spcBef>
          <a:spcPct val="0"/>
        </a:spcBef>
        <a:spcAft>
          <a:spcPct val="0"/>
        </a:spcAft>
        <a:defRPr sz="4400">
          <a:solidFill>
            <a:schemeClr val="tx2"/>
          </a:solidFill>
          <a:latin typeface="Tahoma" pitchFamily="34" charset="0"/>
          <a:cs typeface="Arial" pitchFamily="34" charset="0"/>
        </a:defRPr>
      </a:lvl8pPr>
      <a:lvl9pPr marL="1828800" algn="l" rtl="0" fontAlgn="base">
        <a:spcBef>
          <a:spcPct val="0"/>
        </a:spcBef>
        <a:spcAft>
          <a:spcPct val="0"/>
        </a:spcAft>
        <a:defRPr sz="4400">
          <a:solidFill>
            <a:schemeClr val="tx2"/>
          </a:solidFill>
          <a:latin typeface="Tahoma" pitchFamily="34" charset="0"/>
          <a:cs typeface="Arial" pitchFamily="34" charset="0"/>
        </a:defRPr>
      </a:lvl9pPr>
    </p:titleStyle>
    <p:bodyStyle>
      <a:lvl1pPr marL="342900" indent="-342900" algn="l" rtl="0" fontAlgn="base">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latin typeface="+mn-lt"/>
          <a:cs typeface="+mn-cs"/>
        </a:defRPr>
      </a:lvl2pPr>
      <a:lvl3pPr marL="1143000" indent="-228600" algn="l" rtl="0" fontAlgn="base">
        <a:spcBef>
          <a:spcPct val="20000"/>
        </a:spcBef>
        <a:spcAft>
          <a:spcPct val="0"/>
        </a:spcAft>
        <a:buClr>
          <a:schemeClr val="hlink"/>
        </a:buClr>
        <a:buChar char="•"/>
        <a:defRPr sz="2400">
          <a:solidFill>
            <a:schemeClr val="tx1"/>
          </a:solidFill>
          <a:latin typeface="+mn-lt"/>
          <a:cs typeface="+mn-cs"/>
        </a:defRPr>
      </a:lvl3pPr>
      <a:lvl4pPr marL="1600200" indent="-228600" algn="l" rtl="0" fontAlgn="base">
        <a:spcBef>
          <a:spcPct val="20000"/>
        </a:spcBef>
        <a:spcAft>
          <a:spcPct val="0"/>
        </a:spcAft>
        <a:buClr>
          <a:schemeClr val="tx1"/>
        </a:buClr>
        <a:buChar char="•"/>
        <a:defRPr sz="2000">
          <a:solidFill>
            <a:schemeClr val="tx1"/>
          </a:solidFill>
          <a:latin typeface="+mn-lt"/>
          <a:cs typeface="+mn-cs"/>
        </a:defRPr>
      </a:lvl4pPr>
      <a:lvl5pPr marL="2057400" indent="-228600" algn="l" rtl="0" fontAlgn="base">
        <a:spcBef>
          <a:spcPct val="20000"/>
        </a:spcBef>
        <a:spcAft>
          <a:spcPct val="0"/>
        </a:spcAft>
        <a:buClr>
          <a:schemeClr val="hlink"/>
        </a:buClr>
        <a:buChar char="•"/>
        <a:defRPr sz="2000">
          <a:solidFill>
            <a:schemeClr val="tx1"/>
          </a:solidFill>
          <a:latin typeface="+mn-lt"/>
          <a:cs typeface="+mn-cs"/>
        </a:defRPr>
      </a:lvl5pPr>
      <a:lvl6pPr marL="2514600" indent="-228600" algn="l" rtl="0" fontAlgn="base">
        <a:spcBef>
          <a:spcPct val="20000"/>
        </a:spcBef>
        <a:spcAft>
          <a:spcPct val="0"/>
        </a:spcAft>
        <a:buClr>
          <a:schemeClr val="hlink"/>
        </a:buClr>
        <a:buChar char="•"/>
        <a:defRPr sz="2000">
          <a:solidFill>
            <a:schemeClr val="tx1"/>
          </a:solidFill>
          <a:latin typeface="+mn-lt"/>
          <a:cs typeface="+mn-cs"/>
        </a:defRPr>
      </a:lvl6pPr>
      <a:lvl7pPr marL="2971800" indent="-228600" algn="l" rtl="0" fontAlgn="base">
        <a:spcBef>
          <a:spcPct val="20000"/>
        </a:spcBef>
        <a:spcAft>
          <a:spcPct val="0"/>
        </a:spcAft>
        <a:buClr>
          <a:schemeClr val="hlink"/>
        </a:buClr>
        <a:buChar char="•"/>
        <a:defRPr sz="2000">
          <a:solidFill>
            <a:schemeClr val="tx1"/>
          </a:solidFill>
          <a:latin typeface="+mn-lt"/>
          <a:cs typeface="+mn-cs"/>
        </a:defRPr>
      </a:lvl7pPr>
      <a:lvl8pPr marL="3429000" indent="-228600" algn="l" rtl="0" fontAlgn="base">
        <a:spcBef>
          <a:spcPct val="20000"/>
        </a:spcBef>
        <a:spcAft>
          <a:spcPct val="0"/>
        </a:spcAft>
        <a:buClr>
          <a:schemeClr val="hlink"/>
        </a:buClr>
        <a:buChar char="•"/>
        <a:defRPr sz="2000">
          <a:solidFill>
            <a:schemeClr val="tx1"/>
          </a:solidFill>
          <a:latin typeface="+mn-lt"/>
          <a:cs typeface="+mn-cs"/>
        </a:defRPr>
      </a:lvl8pPr>
      <a:lvl9pPr marL="3886200" indent="-228600" algn="l" rtl="0" fontAlgn="base">
        <a:spcBef>
          <a:spcPct val="20000"/>
        </a:spcBef>
        <a:spcAft>
          <a:spcPct val="0"/>
        </a:spcAft>
        <a:buClr>
          <a:schemeClr val="hlink"/>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java.datastructures.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log.seattleinterviewcoach.com/2009/02/140-google-interview-questions.html#software_enginee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457200" y="381000"/>
            <a:ext cx="8229600" cy="3048000"/>
          </a:xfrm>
        </p:spPr>
        <p:txBody>
          <a:bodyPr/>
          <a:lstStyle/>
          <a:p>
            <a:pPr algn="ctr"/>
            <a:r>
              <a:rPr lang="en-US" dirty="0" smtClean="0"/>
              <a:t>G52ADS 2014-15</a:t>
            </a:r>
            <a:br>
              <a:rPr lang="en-US" dirty="0" smtClean="0"/>
            </a:br>
            <a:r>
              <a:rPr lang="en-US" dirty="0" smtClean="0"/>
              <a:t>Algorithms </a:t>
            </a:r>
            <a:r>
              <a:rPr lang="en-US" dirty="0"/>
              <a:t>and Data </a:t>
            </a:r>
            <a:r>
              <a:rPr lang="en-US" dirty="0" smtClean="0"/>
              <a:t>Structures</a:t>
            </a:r>
            <a:r>
              <a:rPr lang="en-US" dirty="0"/>
              <a:t/>
            </a:r>
            <a:br>
              <a:rPr lang="en-US" dirty="0"/>
            </a:br>
            <a:r>
              <a:rPr lang="en-US" dirty="0" smtClean="0"/>
              <a:t/>
            </a:r>
            <a:br>
              <a:rPr lang="en-US" dirty="0" smtClean="0"/>
            </a:br>
            <a:r>
              <a:rPr lang="en-US" dirty="0" smtClean="0"/>
              <a:t>Formalities </a:t>
            </a:r>
            <a:r>
              <a:rPr lang="en-US" dirty="0"/>
              <a:t>&amp; Introduction</a:t>
            </a:r>
          </a:p>
        </p:txBody>
      </p:sp>
      <p:grpSp>
        <p:nvGrpSpPr>
          <p:cNvPr id="48276" name="Group 148"/>
          <p:cNvGrpSpPr>
            <a:grpSpLocks/>
          </p:cNvGrpSpPr>
          <p:nvPr/>
        </p:nvGrpSpPr>
        <p:grpSpPr bwMode="auto">
          <a:xfrm>
            <a:off x="1219200" y="4191001"/>
            <a:ext cx="6934200" cy="1604963"/>
            <a:chOff x="768" y="2064"/>
            <a:chExt cx="4368" cy="1011"/>
          </a:xfrm>
        </p:grpSpPr>
        <p:sp>
          <p:nvSpPr>
            <p:cNvPr id="48263" name="Text Box 135"/>
            <p:cNvSpPr txBox="1">
              <a:spLocks noChangeArrowheads="1"/>
            </p:cNvSpPr>
            <p:nvPr/>
          </p:nvSpPr>
          <p:spPr bwMode="auto">
            <a:xfrm>
              <a:off x="768" y="2064"/>
              <a:ext cx="3456" cy="327"/>
            </a:xfrm>
            <a:prstGeom prst="rect">
              <a:avLst/>
            </a:prstGeom>
            <a:noFill/>
            <a:ln w="9525">
              <a:noFill/>
              <a:miter lim="800000"/>
              <a:headEnd/>
              <a:tailEnd/>
            </a:ln>
            <a:effectLst/>
          </p:spPr>
          <p:txBody>
            <a:bodyPr>
              <a:spAutoFit/>
            </a:bodyPr>
            <a:lstStyle/>
            <a:p>
              <a:pPr>
                <a:spcBef>
                  <a:spcPct val="50000"/>
                </a:spcBef>
              </a:pPr>
              <a:r>
                <a:rPr lang="en-GB" sz="2800" dirty="0"/>
                <a:t>Lecturer: Andrew Parkes</a:t>
              </a:r>
            </a:p>
          </p:txBody>
        </p:sp>
        <p:sp>
          <p:nvSpPr>
            <p:cNvPr id="48264" name="Text Box 136"/>
            <p:cNvSpPr txBox="1">
              <a:spLocks noChangeArrowheads="1"/>
            </p:cNvSpPr>
            <p:nvPr/>
          </p:nvSpPr>
          <p:spPr bwMode="auto">
            <a:xfrm>
              <a:off x="768" y="2448"/>
              <a:ext cx="2448" cy="288"/>
            </a:xfrm>
            <a:prstGeom prst="rect">
              <a:avLst/>
            </a:prstGeom>
            <a:noFill/>
            <a:ln w="9525">
              <a:noFill/>
              <a:miter lim="800000"/>
              <a:headEnd/>
              <a:tailEnd/>
            </a:ln>
            <a:effectLst/>
          </p:spPr>
          <p:txBody>
            <a:bodyPr>
              <a:spAutoFit/>
            </a:bodyPr>
            <a:lstStyle/>
            <a:p>
              <a:pPr>
                <a:spcBef>
                  <a:spcPct val="50000"/>
                </a:spcBef>
              </a:pPr>
              <a:r>
                <a:rPr lang="en-GB" dirty="0"/>
                <a:t>Email: </a:t>
              </a:r>
              <a:r>
                <a:rPr lang="en-GB" dirty="0" smtClean="0"/>
                <a:t>ajp@cs.nott.ac.uk</a:t>
              </a:r>
              <a:endParaRPr lang="en-GB" dirty="0"/>
            </a:p>
          </p:txBody>
        </p:sp>
        <p:sp>
          <p:nvSpPr>
            <p:cNvPr id="48265" name="Text Box 137"/>
            <p:cNvSpPr txBox="1">
              <a:spLocks noChangeArrowheads="1"/>
            </p:cNvSpPr>
            <p:nvPr/>
          </p:nvSpPr>
          <p:spPr bwMode="auto">
            <a:xfrm>
              <a:off x="768" y="2784"/>
              <a:ext cx="4368" cy="291"/>
            </a:xfrm>
            <a:prstGeom prst="rect">
              <a:avLst/>
            </a:prstGeom>
            <a:noFill/>
            <a:ln w="9525">
              <a:noFill/>
              <a:miter lim="800000"/>
              <a:headEnd/>
              <a:tailEnd/>
            </a:ln>
            <a:effectLst/>
          </p:spPr>
          <p:txBody>
            <a:bodyPr>
              <a:spAutoFit/>
            </a:bodyPr>
            <a:lstStyle/>
            <a:p>
              <a:pPr>
                <a:spcBef>
                  <a:spcPct val="50000"/>
                </a:spcBef>
              </a:pPr>
              <a:r>
                <a:rPr lang="en-GB" dirty="0" smtClean="0"/>
                <a:t>http</a:t>
              </a:r>
              <a:r>
                <a:rPr lang="en-GB" dirty="0"/>
                <a:t>://www.cs.nott.ac.uk/~ajp/</a:t>
              </a:r>
            </a:p>
          </p:txBody>
        </p:sp>
      </p:grpSp>
      <p:grpSp>
        <p:nvGrpSpPr>
          <p:cNvPr id="48267" name="Group 139"/>
          <p:cNvGrpSpPr>
            <a:grpSpLocks/>
          </p:cNvGrpSpPr>
          <p:nvPr/>
        </p:nvGrpSpPr>
        <p:grpSpPr bwMode="auto">
          <a:xfrm>
            <a:off x="304800" y="6400800"/>
            <a:ext cx="2438400" cy="304800"/>
            <a:chOff x="192" y="4032"/>
            <a:chExt cx="1536" cy="192"/>
          </a:xfrm>
        </p:grpSpPr>
        <p:sp>
          <p:nvSpPr>
            <p:cNvPr id="48268" name="Rectangle 140"/>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dirty="0"/>
            </a:p>
          </p:txBody>
        </p:sp>
        <p:sp>
          <p:nvSpPr>
            <p:cNvPr id="48269" name="Line 141"/>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dirty="0"/>
            </a:p>
          </p:txBody>
        </p:sp>
        <p:sp>
          <p:nvSpPr>
            <p:cNvPr id="48270" name="Line 142"/>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dirty="0"/>
            </a:p>
          </p:txBody>
        </p:sp>
        <p:sp>
          <p:nvSpPr>
            <p:cNvPr id="48271" name="Line 143"/>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dirty="0"/>
            </a:p>
          </p:txBody>
        </p:sp>
        <p:sp>
          <p:nvSpPr>
            <p:cNvPr id="48272" name="Line 144"/>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dirty="0"/>
            </a:p>
          </p:txBody>
        </p:sp>
        <p:sp>
          <p:nvSpPr>
            <p:cNvPr id="48273" name="Line 145"/>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dirty="0"/>
            </a:p>
          </p:txBody>
        </p:sp>
        <p:sp>
          <p:nvSpPr>
            <p:cNvPr id="48274" name="Line 146"/>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dirty="0"/>
            </a:p>
          </p:txBody>
        </p:sp>
        <p:sp>
          <p:nvSpPr>
            <p:cNvPr id="48275" name="Line 147"/>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D6D10E55-0819-4F0A-9664-DFE97ACCA469}" type="slidenum">
              <a:rPr lang="en-US"/>
              <a:pPr/>
              <a:t>10</a:t>
            </a:fld>
            <a:endParaRPr lang="en-US"/>
          </a:p>
        </p:txBody>
      </p:sp>
      <p:sp>
        <p:nvSpPr>
          <p:cNvPr id="55298" name="Rectangle 2"/>
          <p:cNvSpPr>
            <a:spLocks noGrp="1" noChangeArrowheads="1"/>
          </p:cNvSpPr>
          <p:nvPr>
            <p:ph type="title"/>
          </p:nvPr>
        </p:nvSpPr>
        <p:spPr/>
        <p:txBody>
          <a:bodyPr/>
          <a:lstStyle/>
          <a:p>
            <a:r>
              <a:rPr lang="en-GB" dirty="0" smtClean="0"/>
              <a:t>C/W TWO   8%</a:t>
            </a:r>
            <a:endParaRPr lang="en-GB" dirty="0"/>
          </a:p>
        </p:txBody>
      </p:sp>
      <p:sp>
        <p:nvSpPr>
          <p:cNvPr id="55299" name="Rectangle 3" descr="Rectangle: Click to edit Master text styles&#10;Second level&#10;Third level&#10;Fourth level&#10;Fifth level"/>
          <p:cNvSpPr>
            <a:spLocks noGrp="1" noChangeArrowheads="1"/>
          </p:cNvSpPr>
          <p:nvPr>
            <p:ph type="body" idx="1"/>
          </p:nvPr>
        </p:nvSpPr>
        <p:spPr>
          <a:xfrm>
            <a:off x="609600" y="1676400"/>
            <a:ext cx="8001000" cy="4343400"/>
          </a:xfrm>
        </p:spPr>
        <p:txBody>
          <a:bodyPr/>
          <a:lstStyle/>
          <a:p>
            <a:pPr marL="0" indent="0">
              <a:lnSpc>
                <a:spcPct val="90000"/>
              </a:lnSpc>
              <a:buNone/>
            </a:pPr>
            <a:r>
              <a:rPr lang="en-US" sz="2800" dirty="0" smtClean="0"/>
              <a:t>In-class </a:t>
            </a:r>
            <a:r>
              <a:rPr lang="en-US" sz="2800" dirty="0"/>
              <a:t>M</a:t>
            </a:r>
            <a:r>
              <a:rPr lang="en-US" sz="2800" dirty="0" smtClean="0"/>
              <a:t>ultiple Choice Questions (MCQ) under ‘exam conditions’</a:t>
            </a:r>
            <a:br>
              <a:rPr lang="en-US" sz="2800" dirty="0" smtClean="0"/>
            </a:br>
            <a:r>
              <a:rPr lang="en-US" sz="2800" dirty="0" smtClean="0"/>
              <a:t/>
            </a:r>
            <a:br>
              <a:rPr lang="en-US" sz="2800" dirty="0" smtClean="0"/>
            </a:br>
            <a:r>
              <a:rPr lang="en-US" sz="2800" dirty="0" smtClean="0"/>
              <a:t>Date: (tentative</a:t>
            </a:r>
            <a:r>
              <a:rPr lang="en-US" sz="2800" dirty="0"/>
              <a:t>) </a:t>
            </a:r>
            <a:r>
              <a:rPr lang="en-GB" sz="2800" dirty="0"/>
              <a:t>Tue </a:t>
            </a:r>
            <a:r>
              <a:rPr lang="en-GB" sz="2800" dirty="0" smtClean="0"/>
              <a:t>04-NOV  during the lab.</a:t>
            </a:r>
            <a:endParaRPr lang="en-US" sz="2800" dirty="0"/>
          </a:p>
          <a:p>
            <a:pPr marL="0" indent="0">
              <a:lnSpc>
                <a:spcPct val="90000"/>
              </a:lnSpc>
              <a:buNone/>
            </a:pPr>
            <a:r>
              <a:rPr lang="en-US" sz="2800" dirty="0" smtClean="0"/>
              <a:t>Feedback: </a:t>
            </a:r>
          </a:p>
          <a:p>
            <a:pPr>
              <a:lnSpc>
                <a:spcPct val="90000"/>
              </a:lnSpc>
              <a:buFontTx/>
              <a:buChar char="-"/>
            </a:pPr>
            <a:r>
              <a:rPr lang="en-US" sz="2800" dirty="0" smtClean="0"/>
              <a:t>Written: both individual and overall</a:t>
            </a:r>
          </a:p>
          <a:p>
            <a:pPr>
              <a:lnSpc>
                <a:spcPct val="90000"/>
              </a:lnSpc>
              <a:buFontTx/>
              <a:buChar char="-"/>
            </a:pPr>
            <a:r>
              <a:rPr lang="en-US" sz="2800" dirty="0" smtClean="0"/>
              <a:t>Also individual personal ‘interviews’ in “lab” time</a:t>
            </a:r>
            <a:endParaRPr lang="en-US" sz="2800" dirty="0"/>
          </a:p>
        </p:txBody>
      </p:sp>
      <p:grpSp>
        <p:nvGrpSpPr>
          <p:cNvPr id="55301" name="Group 5"/>
          <p:cNvGrpSpPr>
            <a:grpSpLocks/>
          </p:cNvGrpSpPr>
          <p:nvPr/>
        </p:nvGrpSpPr>
        <p:grpSpPr bwMode="auto">
          <a:xfrm>
            <a:off x="304800" y="6400800"/>
            <a:ext cx="2438400" cy="304800"/>
            <a:chOff x="192" y="4032"/>
            <a:chExt cx="1536" cy="192"/>
          </a:xfrm>
        </p:grpSpPr>
        <p:sp>
          <p:nvSpPr>
            <p:cNvPr id="55302"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5303"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4"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5"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6"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7"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8"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9"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extLst>
      <p:ext uri="{BB962C8B-B14F-4D97-AF65-F5344CB8AC3E}">
        <p14:creationId xmlns:p14="http://schemas.microsoft.com/office/powerpoint/2010/main" val="4103308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D6D10E55-0819-4F0A-9664-DFE97ACCA469}" type="slidenum">
              <a:rPr lang="en-US"/>
              <a:pPr/>
              <a:t>11</a:t>
            </a:fld>
            <a:endParaRPr lang="en-US"/>
          </a:p>
        </p:txBody>
      </p:sp>
      <p:sp>
        <p:nvSpPr>
          <p:cNvPr id="55298" name="Rectangle 2"/>
          <p:cNvSpPr>
            <a:spLocks noGrp="1" noChangeArrowheads="1"/>
          </p:cNvSpPr>
          <p:nvPr>
            <p:ph type="title"/>
          </p:nvPr>
        </p:nvSpPr>
        <p:spPr/>
        <p:txBody>
          <a:bodyPr/>
          <a:lstStyle/>
          <a:p>
            <a:r>
              <a:rPr lang="en-GB" dirty="0" smtClean="0"/>
              <a:t>C/W THREE   10%</a:t>
            </a:r>
            <a:endParaRPr lang="en-GB" dirty="0"/>
          </a:p>
        </p:txBody>
      </p:sp>
      <p:sp>
        <p:nvSpPr>
          <p:cNvPr id="55299" name="Rectangle 3" descr="Rectangle: Click to edit Master text styles&#10;Second level&#10;Third level&#10;Fourth level&#10;Fifth level"/>
          <p:cNvSpPr>
            <a:spLocks noGrp="1" noChangeArrowheads="1"/>
          </p:cNvSpPr>
          <p:nvPr>
            <p:ph type="body" idx="1"/>
          </p:nvPr>
        </p:nvSpPr>
        <p:spPr>
          <a:xfrm>
            <a:off x="609600" y="1676400"/>
            <a:ext cx="8001000" cy="4343400"/>
          </a:xfrm>
        </p:spPr>
        <p:txBody>
          <a:bodyPr/>
          <a:lstStyle/>
          <a:p>
            <a:pPr marL="0" indent="0">
              <a:lnSpc>
                <a:spcPct val="90000"/>
              </a:lnSpc>
              <a:buNone/>
            </a:pPr>
            <a:r>
              <a:rPr lang="en-US" sz="2800" dirty="0" smtClean="0"/>
              <a:t>“Program and Report”</a:t>
            </a:r>
          </a:p>
          <a:p>
            <a:pPr>
              <a:lnSpc>
                <a:spcPct val="90000"/>
              </a:lnSpc>
              <a:buFontTx/>
              <a:buChar char="-"/>
            </a:pPr>
            <a:r>
              <a:rPr lang="en-US" sz="2800" dirty="0" smtClean="0"/>
              <a:t>Write a program; implementing some data structure, </a:t>
            </a:r>
          </a:p>
          <a:p>
            <a:pPr>
              <a:lnSpc>
                <a:spcPct val="90000"/>
              </a:lnSpc>
              <a:buFontTx/>
              <a:buChar char="-"/>
            </a:pPr>
            <a:r>
              <a:rPr lang="en-US" sz="2800" dirty="0" smtClean="0"/>
              <a:t>do experiments</a:t>
            </a:r>
          </a:p>
          <a:p>
            <a:pPr>
              <a:lnSpc>
                <a:spcPct val="90000"/>
              </a:lnSpc>
              <a:buFontTx/>
              <a:buChar char="-"/>
            </a:pPr>
            <a:r>
              <a:rPr lang="en-US" sz="2800" dirty="0" smtClean="0"/>
              <a:t>write a written report</a:t>
            </a:r>
          </a:p>
          <a:p>
            <a:pPr marL="0" indent="0">
              <a:lnSpc>
                <a:spcPct val="90000"/>
              </a:lnSpc>
              <a:buNone/>
            </a:pPr>
            <a:r>
              <a:rPr lang="en-US" sz="2800" dirty="0" smtClean="0"/>
              <a:t>Deadline: (tentative) </a:t>
            </a:r>
            <a:r>
              <a:rPr lang="en-GB" sz="2800" dirty="0" smtClean="0"/>
              <a:t>Wed </a:t>
            </a:r>
            <a:r>
              <a:rPr lang="en-GB" sz="2800" dirty="0"/>
              <a:t>19-NOV </a:t>
            </a:r>
            <a:r>
              <a:rPr lang="en-GB" sz="2800" dirty="0" smtClean="0"/>
              <a:t>4pm</a:t>
            </a:r>
          </a:p>
          <a:p>
            <a:pPr marL="0" indent="0">
              <a:lnSpc>
                <a:spcPct val="90000"/>
              </a:lnSpc>
              <a:buNone/>
            </a:pPr>
            <a:r>
              <a:rPr lang="en-US" sz="2800" dirty="0" smtClean="0"/>
              <a:t>Feedback: </a:t>
            </a:r>
          </a:p>
          <a:p>
            <a:pPr>
              <a:lnSpc>
                <a:spcPct val="90000"/>
              </a:lnSpc>
              <a:buFontTx/>
              <a:buChar char="-"/>
            </a:pPr>
            <a:r>
              <a:rPr lang="en-US" sz="2800" dirty="0" smtClean="0"/>
              <a:t>Written – both individual and also overall</a:t>
            </a:r>
          </a:p>
        </p:txBody>
      </p:sp>
      <p:grpSp>
        <p:nvGrpSpPr>
          <p:cNvPr id="55301" name="Group 5"/>
          <p:cNvGrpSpPr>
            <a:grpSpLocks/>
          </p:cNvGrpSpPr>
          <p:nvPr/>
        </p:nvGrpSpPr>
        <p:grpSpPr bwMode="auto">
          <a:xfrm>
            <a:off x="304800" y="6400800"/>
            <a:ext cx="2438400" cy="304800"/>
            <a:chOff x="192" y="4032"/>
            <a:chExt cx="1536" cy="192"/>
          </a:xfrm>
        </p:grpSpPr>
        <p:sp>
          <p:nvSpPr>
            <p:cNvPr id="55302"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5303"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4"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5"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6"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7"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8"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9"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extLst>
      <p:ext uri="{BB962C8B-B14F-4D97-AF65-F5344CB8AC3E}">
        <p14:creationId xmlns:p14="http://schemas.microsoft.com/office/powerpoint/2010/main" val="571111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D7A0DA09-3622-4F6B-B6D4-DDF47CB11BBE}" type="slidenum">
              <a:rPr lang="en-US"/>
              <a:pPr/>
              <a:t>12</a:t>
            </a:fld>
            <a:endParaRPr lang="en-US"/>
          </a:p>
        </p:txBody>
      </p:sp>
      <p:sp>
        <p:nvSpPr>
          <p:cNvPr id="167938" name="Rectangle 2"/>
          <p:cNvSpPr>
            <a:spLocks noGrp="1" noChangeArrowheads="1"/>
          </p:cNvSpPr>
          <p:nvPr>
            <p:ph type="title"/>
          </p:nvPr>
        </p:nvSpPr>
        <p:spPr/>
        <p:txBody>
          <a:bodyPr/>
          <a:lstStyle/>
          <a:p>
            <a:r>
              <a:rPr lang="en-GB" dirty="0"/>
              <a:t>Other Activities</a:t>
            </a:r>
          </a:p>
        </p:txBody>
      </p:sp>
      <p:sp>
        <p:nvSpPr>
          <p:cNvPr id="167939" name="Rectangle 3" descr="Rectangle: Click to edit Master text styles&#10;Second level&#10;Third level&#10;Fourth level&#10;Fifth level"/>
          <p:cNvSpPr>
            <a:spLocks noGrp="1" noChangeArrowheads="1"/>
          </p:cNvSpPr>
          <p:nvPr>
            <p:ph type="body" idx="1"/>
          </p:nvPr>
        </p:nvSpPr>
        <p:spPr>
          <a:xfrm>
            <a:off x="990600" y="1524000"/>
            <a:ext cx="7620000" cy="4495800"/>
          </a:xfrm>
        </p:spPr>
        <p:txBody>
          <a:bodyPr/>
          <a:lstStyle/>
          <a:p>
            <a:pPr>
              <a:lnSpc>
                <a:spcPct val="90000"/>
              </a:lnSpc>
              <a:buFont typeface="StarBats" charset="0"/>
              <a:buNone/>
            </a:pPr>
            <a:endParaRPr lang="en-US" sz="2400" dirty="0"/>
          </a:p>
          <a:p>
            <a:pPr>
              <a:lnSpc>
                <a:spcPct val="90000"/>
              </a:lnSpc>
              <a:buFont typeface="StarBats" charset="0"/>
              <a:buChar char="•"/>
            </a:pPr>
            <a:r>
              <a:rPr lang="en-US" sz="2400" dirty="0"/>
              <a:t>A </a:t>
            </a:r>
            <a:r>
              <a:rPr lang="en-US" sz="2400" dirty="0" smtClean="0"/>
              <a:t>1-hour </a:t>
            </a:r>
            <a:r>
              <a:rPr lang="en-US" sz="2400" dirty="0"/>
              <a:t>tutorial/lab </a:t>
            </a:r>
            <a:r>
              <a:rPr lang="en-US" sz="2400" dirty="0" smtClean="0"/>
              <a:t>some </a:t>
            </a:r>
            <a:r>
              <a:rPr lang="en-US" sz="2400" dirty="0"/>
              <a:t>weeks </a:t>
            </a:r>
            <a:r>
              <a:rPr lang="en-US" sz="2400" dirty="0" smtClean="0"/>
              <a:t>(not </a:t>
            </a:r>
            <a:r>
              <a:rPr lang="en-US" sz="2400" dirty="0"/>
              <a:t>all)</a:t>
            </a:r>
          </a:p>
          <a:p>
            <a:pPr lvl="1">
              <a:lnSpc>
                <a:spcPct val="90000"/>
              </a:lnSpc>
            </a:pPr>
            <a:r>
              <a:rPr lang="en-GB" sz="2000" dirty="0" smtClean="0"/>
              <a:t>LABS: Tuesdays 5-6p A32 – but not during first teaching week</a:t>
            </a:r>
            <a:endParaRPr lang="en-GB" sz="2000" dirty="0"/>
          </a:p>
          <a:p>
            <a:pPr lvl="2">
              <a:lnSpc>
                <a:spcPct val="90000"/>
              </a:lnSpc>
            </a:pPr>
            <a:r>
              <a:rPr lang="en-GB" sz="1600" dirty="0"/>
              <a:t>Usual system; </a:t>
            </a:r>
            <a:r>
              <a:rPr lang="en-GB" sz="1600" dirty="0" smtClean="0"/>
              <a:t>tutors </a:t>
            </a:r>
            <a:r>
              <a:rPr lang="en-GB" sz="1600" dirty="0"/>
              <a:t>available, work on exercises and </a:t>
            </a:r>
            <a:r>
              <a:rPr lang="en-GB" sz="1600" dirty="0" smtClean="0"/>
              <a:t>coursework</a:t>
            </a:r>
          </a:p>
          <a:p>
            <a:pPr lvl="2">
              <a:lnSpc>
                <a:spcPct val="90000"/>
              </a:lnSpc>
            </a:pPr>
            <a:r>
              <a:rPr lang="en-US" sz="1600" dirty="0" smtClean="0"/>
              <a:t>Opportunity </a:t>
            </a:r>
            <a:r>
              <a:rPr lang="en-US" sz="1600" dirty="0"/>
              <a:t>to get individual feedback! Use it</a:t>
            </a:r>
            <a:r>
              <a:rPr lang="en-US" sz="1600" dirty="0" smtClean="0"/>
              <a:t>!</a:t>
            </a:r>
          </a:p>
          <a:p>
            <a:pPr lvl="1">
              <a:lnSpc>
                <a:spcPct val="90000"/>
              </a:lnSpc>
            </a:pPr>
            <a:r>
              <a:rPr lang="en-US" sz="2000" dirty="0" smtClean="0"/>
              <a:t>“TUTORIALS”: (revision lectures / informal exercise classes):  (They will also support C/W 1.) </a:t>
            </a:r>
          </a:p>
          <a:p>
            <a:pPr lvl="2">
              <a:lnSpc>
                <a:spcPct val="90000"/>
              </a:lnSpc>
            </a:pPr>
            <a:r>
              <a:rPr lang="en-US" sz="1600" dirty="0" smtClean="0"/>
              <a:t>Week 1: </a:t>
            </a:r>
            <a:r>
              <a:rPr lang="en-US" sz="1600" dirty="0" err="1" smtClean="0"/>
              <a:t>Maths</a:t>
            </a:r>
            <a:r>
              <a:rPr lang="en-US" sz="1600" dirty="0" smtClean="0"/>
              <a:t> (logs, </a:t>
            </a:r>
            <a:r>
              <a:rPr lang="en-US" sz="1600" dirty="0" err="1" smtClean="0"/>
              <a:t>etc</a:t>
            </a:r>
            <a:r>
              <a:rPr lang="en-US" sz="1600" dirty="0" smtClean="0"/>
              <a:t>)</a:t>
            </a:r>
          </a:p>
          <a:p>
            <a:pPr lvl="2">
              <a:lnSpc>
                <a:spcPct val="90000"/>
              </a:lnSpc>
            </a:pPr>
            <a:r>
              <a:rPr lang="en-US" sz="1600" dirty="0" smtClean="0"/>
              <a:t>Week 2</a:t>
            </a:r>
            <a:r>
              <a:rPr lang="en-US" sz="1600" dirty="0"/>
              <a:t>: </a:t>
            </a:r>
            <a:r>
              <a:rPr lang="en-US" sz="1600" dirty="0" smtClean="0"/>
              <a:t>Graphs &amp; ‘data analysis’ in Excel</a:t>
            </a:r>
          </a:p>
          <a:p>
            <a:pPr lvl="2">
              <a:lnSpc>
                <a:spcPct val="90000"/>
              </a:lnSpc>
            </a:pPr>
            <a:r>
              <a:rPr lang="en-US" sz="1600" dirty="0" smtClean="0"/>
              <a:t>Week 3: </a:t>
            </a:r>
            <a:r>
              <a:rPr lang="en-US" sz="1600" dirty="0"/>
              <a:t>Java &amp; Programming </a:t>
            </a:r>
            <a:r>
              <a:rPr lang="en-US" sz="1600" dirty="0" smtClean="0"/>
              <a:t>Revision</a:t>
            </a:r>
          </a:p>
          <a:p>
            <a:pPr>
              <a:lnSpc>
                <a:spcPct val="90000"/>
              </a:lnSpc>
              <a:buFont typeface="StarBats" charset="0"/>
              <a:buChar char="•"/>
            </a:pPr>
            <a:r>
              <a:rPr lang="en-US" sz="2800" dirty="0" smtClean="0"/>
              <a:t>P</a:t>
            </a:r>
            <a:r>
              <a:rPr lang="en-US" sz="2400" dirty="0" smtClean="0"/>
              <a:t>ossibly additional “</a:t>
            </a:r>
            <a:r>
              <a:rPr lang="en-US" sz="2400" dirty="0"/>
              <a:t>catch-up” tutorials </a:t>
            </a:r>
            <a:r>
              <a:rPr lang="en-US" sz="2400" dirty="0" smtClean="0"/>
              <a:t>during lab sessions – ask if you want them!</a:t>
            </a:r>
            <a:endParaRPr lang="en-GB" sz="2400" dirty="0"/>
          </a:p>
        </p:txBody>
      </p:sp>
      <p:grpSp>
        <p:nvGrpSpPr>
          <p:cNvPr id="167940" name="Group 4"/>
          <p:cNvGrpSpPr>
            <a:grpSpLocks/>
          </p:cNvGrpSpPr>
          <p:nvPr/>
        </p:nvGrpSpPr>
        <p:grpSpPr bwMode="auto">
          <a:xfrm>
            <a:off x="304800" y="6400800"/>
            <a:ext cx="2438400" cy="304800"/>
            <a:chOff x="192" y="4032"/>
            <a:chExt cx="1536" cy="192"/>
          </a:xfrm>
        </p:grpSpPr>
        <p:sp>
          <p:nvSpPr>
            <p:cNvPr id="167941" name="Rectangle 5"/>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167942" name="Line 6"/>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167943" name="Line 7"/>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167944" name="Line 8"/>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167945" name="Line 9"/>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167946" name="Line 10"/>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167947" name="Line 11"/>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167948" name="Line 12"/>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Study Skills Suggestion</a:t>
            </a:r>
            <a:endParaRPr lang="en-GB" dirty="0"/>
          </a:p>
        </p:txBody>
      </p:sp>
      <p:sp>
        <p:nvSpPr>
          <p:cNvPr id="3" name="Content Placeholder 2"/>
          <p:cNvSpPr>
            <a:spLocks noGrp="1"/>
          </p:cNvSpPr>
          <p:nvPr>
            <p:ph idx="1"/>
          </p:nvPr>
        </p:nvSpPr>
        <p:spPr>
          <a:xfrm>
            <a:off x="457200" y="1600200"/>
            <a:ext cx="8153400" cy="4419600"/>
          </a:xfrm>
        </p:spPr>
        <p:txBody>
          <a:bodyPr/>
          <a:lstStyle/>
          <a:p>
            <a:r>
              <a:rPr lang="en-GB" dirty="0" smtClean="0"/>
              <a:t>Often problems arise from going too fast</a:t>
            </a:r>
          </a:p>
          <a:p>
            <a:r>
              <a:rPr lang="en-GB" dirty="0" smtClean="0"/>
              <a:t>Likely to often need to backtrack or start again</a:t>
            </a:r>
          </a:p>
          <a:p>
            <a:pPr lvl="1"/>
            <a:r>
              <a:rPr lang="en-GB" dirty="0" smtClean="0"/>
              <a:t>This is normal not a failure</a:t>
            </a:r>
          </a:p>
          <a:p>
            <a:r>
              <a:rPr lang="en-GB" dirty="0" smtClean="0"/>
              <a:t>Learn to identify when need to “fix a bug in ‘thinking’ ”</a:t>
            </a:r>
          </a:p>
          <a:p>
            <a:pPr lvl="1"/>
            <a:r>
              <a:rPr lang="en-GB" dirty="0" smtClean="0"/>
              <a:t>Allows to make better overall progress</a:t>
            </a:r>
          </a:p>
          <a:p>
            <a:pPr lvl="1"/>
            <a:r>
              <a:rPr lang="en-GB" dirty="0" smtClean="0"/>
              <a:t>Rebuilding ‘internal models’ is positive!</a:t>
            </a:r>
            <a:endParaRPr lang="en-GB" dirty="0"/>
          </a:p>
        </p:txBody>
      </p:sp>
      <p:sp>
        <p:nvSpPr>
          <p:cNvPr id="4" name="Footer Placeholder 3"/>
          <p:cNvSpPr>
            <a:spLocks noGrp="1"/>
          </p:cNvSpPr>
          <p:nvPr>
            <p:ph type="ftr" sz="quarter" idx="11"/>
          </p:nvPr>
        </p:nvSpPr>
        <p:spPr/>
        <p:txBody>
          <a:bodyPr/>
          <a:lstStyle/>
          <a:p>
            <a:r>
              <a:rPr lang="en-US" smtClean="0"/>
              <a:t>G52ADS-201011 Formalities &amp; Intro.</a:t>
            </a:r>
            <a:endParaRPr lang="en-US" dirty="0"/>
          </a:p>
        </p:txBody>
      </p:sp>
      <p:sp>
        <p:nvSpPr>
          <p:cNvPr id="5" name="Slide Number Placeholder 4"/>
          <p:cNvSpPr>
            <a:spLocks noGrp="1"/>
          </p:cNvSpPr>
          <p:nvPr>
            <p:ph type="sldNum" sz="quarter" idx="12"/>
          </p:nvPr>
        </p:nvSpPr>
        <p:spPr/>
        <p:txBody>
          <a:bodyPr/>
          <a:lstStyle/>
          <a:p>
            <a:fld id="{9719DA8A-898D-4DFD-AAC6-F385A6513F8B}" type="slidenum">
              <a:rPr lang="en-US" smtClean="0"/>
              <a:pPr/>
              <a:t>13</a:t>
            </a:fld>
            <a:endParaRPr lang="en-US"/>
          </a:p>
        </p:txBody>
      </p:sp>
    </p:spTree>
    <p:extLst>
      <p:ext uri="{BB962C8B-B14F-4D97-AF65-F5344CB8AC3E}">
        <p14:creationId xmlns:p14="http://schemas.microsoft.com/office/powerpoint/2010/main" val="131882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E0A3C1E7-B820-4471-9A0F-6E34308052A0}" type="slidenum">
              <a:rPr lang="en-US"/>
              <a:pPr/>
              <a:t>14</a:t>
            </a:fld>
            <a:endParaRPr lang="en-US"/>
          </a:p>
        </p:txBody>
      </p:sp>
      <p:sp>
        <p:nvSpPr>
          <p:cNvPr id="71682" name="Rectangle 2"/>
          <p:cNvSpPr>
            <a:spLocks noGrp="1" noChangeArrowheads="1"/>
          </p:cNvSpPr>
          <p:nvPr>
            <p:ph type="title"/>
          </p:nvPr>
        </p:nvSpPr>
        <p:spPr/>
        <p:txBody>
          <a:bodyPr/>
          <a:lstStyle/>
          <a:p>
            <a:r>
              <a:rPr lang="en-GB" sz="3600"/>
              <a:t>What are Algorithms?</a:t>
            </a:r>
          </a:p>
        </p:txBody>
      </p:sp>
      <p:sp>
        <p:nvSpPr>
          <p:cNvPr id="71683" name="Rectangle 3" descr="Rectangle: Click to edit Master text styles&#10;Second level&#10;Third level&#10;Fourth level&#10;Fifth level"/>
          <p:cNvSpPr>
            <a:spLocks noGrp="1" noChangeArrowheads="1"/>
          </p:cNvSpPr>
          <p:nvPr>
            <p:ph type="body" idx="1"/>
          </p:nvPr>
        </p:nvSpPr>
        <p:spPr/>
        <p:txBody>
          <a:bodyPr/>
          <a:lstStyle/>
          <a:p>
            <a:pPr>
              <a:spcBef>
                <a:spcPct val="0"/>
              </a:spcBef>
              <a:spcAft>
                <a:spcPts val="1413"/>
              </a:spcAft>
              <a:buFont typeface="StarBats" charset="0"/>
              <a:buChar char="•"/>
            </a:pPr>
            <a:r>
              <a:rPr lang="en-GB" sz="2400"/>
              <a:t>Algorithm: </a:t>
            </a:r>
            <a:r>
              <a:rPr lang="en-US" sz="2400"/>
              <a:t>a step-by-step procedure for solving a problem in a finite amount of time.</a:t>
            </a:r>
          </a:p>
          <a:p>
            <a:pPr>
              <a:spcBef>
                <a:spcPct val="0"/>
              </a:spcBef>
              <a:spcAft>
                <a:spcPts val="1413"/>
              </a:spcAft>
              <a:buFont typeface="StarBats" charset="0"/>
              <a:buNone/>
            </a:pPr>
            <a:r>
              <a:rPr lang="en-US" sz="2400"/>
              <a:t>For example: </a:t>
            </a:r>
          </a:p>
          <a:p>
            <a:pPr>
              <a:spcBef>
                <a:spcPct val="0"/>
              </a:spcBef>
              <a:spcAft>
                <a:spcPts val="1413"/>
              </a:spcAft>
              <a:buFontTx/>
              <a:buChar char="-"/>
            </a:pPr>
            <a:r>
              <a:rPr lang="en-US" sz="2400"/>
              <a:t>a procedure for returning web pages containing given keywords</a:t>
            </a:r>
          </a:p>
          <a:p>
            <a:pPr>
              <a:spcBef>
                <a:spcPct val="0"/>
              </a:spcBef>
              <a:spcAft>
                <a:spcPts val="1413"/>
              </a:spcAft>
              <a:buFontTx/>
              <a:buChar char="-"/>
            </a:pPr>
            <a:r>
              <a:rPr lang="en-US" sz="2400"/>
              <a:t>a procedure for computing n! given n</a:t>
            </a:r>
          </a:p>
          <a:p>
            <a:pPr>
              <a:spcBef>
                <a:spcPct val="0"/>
              </a:spcBef>
              <a:spcAft>
                <a:spcPts val="1413"/>
              </a:spcAft>
              <a:buFontTx/>
              <a:buChar char="-"/>
            </a:pPr>
            <a:r>
              <a:rPr lang="en-US" sz="2400"/>
              <a:t>an instruction for assembling a piece of furniture</a:t>
            </a:r>
          </a:p>
          <a:p>
            <a:pPr>
              <a:spcBef>
                <a:spcPct val="0"/>
              </a:spcBef>
              <a:spcAft>
                <a:spcPts val="1413"/>
              </a:spcAft>
              <a:buFontTx/>
              <a:buChar char="-"/>
            </a:pPr>
            <a:r>
              <a:rPr lang="en-US" sz="2400"/>
              <a:t>various sorting and searching algorithms</a:t>
            </a:r>
          </a:p>
        </p:txBody>
      </p:sp>
      <p:grpSp>
        <p:nvGrpSpPr>
          <p:cNvPr id="71684" name="Group 4"/>
          <p:cNvGrpSpPr>
            <a:grpSpLocks/>
          </p:cNvGrpSpPr>
          <p:nvPr/>
        </p:nvGrpSpPr>
        <p:grpSpPr bwMode="auto">
          <a:xfrm>
            <a:off x="304800" y="6400800"/>
            <a:ext cx="2438400" cy="304800"/>
            <a:chOff x="192" y="4032"/>
            <a:chExt cx="1536" cy="192"/>
          </a:xfrm>
        </p:grpSpPr>
        <p:sp>
          <p:nvSpPr>
            <p:cNvPr id="71685" name="Rectangle 5"/>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71686" name="Line 6"/>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87" name="Line 7"/>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88" name="Line 8"/>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89" name="Line 9"/>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90" name="Line 10"/>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91" name="Line 11"/>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92" name="Line 12"/>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E0A3C1E7-B820-4471-9A0F-6E34308052A0}" type="slidenum">
              <a:rPr lang="en-US"/>
              <a:pPr/>
              <a:t>15</a:t>
            </a:fld>
            <a:endParaRPr lang="en-US"/>
          </a:p>
        </p:txBody>
      </p:sp>
      <p:sp>
        <p:nvSpPr>
          <p:cNvPr id="71682" name="Rectangle 2"/>
          <p:cNvSpPr>
            <a:spLocks noGrp="1" noChangeArrowheads="1"/>
          </p:cNvSpPr>
          <p:nvPr>
            <p:ph type="title"/>
          </p:nvPr>
        </p:nvSpPr>
        <p:spPr/>
        <p:txBody>
          <a:bodyPr/>
          <a:lstStyle/>
          <a:p>
            <a:r>
              <a:rPr lang="en-GB" sz="3600" dirty="0"/>
              <a:t>What are </a:t>
            </a:r>
            <a:r>
              <a:rPr lang="en-GB" sz="3600" dirty="0" smtClean="0"/>
              <a:t>Data Structures?</a:t>
            </a:r>
            <a:endParaRPr lang="en-GB" sz="3600" dirty="0"/>
          </a:p>
        </p:txBody>
      </p:sp>
      <p:sp>
        <p:nvSpPr>
          <p:cNvPr id="71683" name="Rectangle 3" descr="Rectangle: Click to edit Master text styles&#10;Second level&#10;Third level&#10;Fourth level&#10;Fifth level"/>
          <p:cNvSpPr>
            <a:spLocks noGrp="1" noChangeArrowheads="1"/>
          </p:cNvSpPr>
          <p:nvPr>
            <p:ph type="body" idx="1"/>
          </p:nvPr>
        </p:nvSpPr>
        <p:spPr/>
        <p:txBody>
          <a:bodyPr/>
          <a:lstStyle/>
          <a:p>
            <a:pPr>
              <a:spcBef>
                <a:spcPct val="0"/>
              </a:spcBef>
              <a:spcAft>
                <a:spcPts val="1413"/>
              </a:spcAft>
              <a:buFont typeface="StarBats" charset="0"/>
              <a:buChar char="•"/>
            </a:pPr>
            <a:endParaRPr lang="en-GB" sz="2400" dirty="0" smtClean="0"/>
          </a:p>
          <a:p>
            <a:pPr>
              <a:spcBef>
                <a:spcPct val="0"/>
              </a:spcBef>
              <a:spcAft>
                <a:spcPts val="1413"/>
              </a:spcAft>
              <a:buFont typeface="StarBats" charset="0"/>
              <a:buChar char="•"/>
            </a:pPr>
            <a:r>
              <a:rPr lang="en-GB" sz="2400" dirty="0" smtClean="0"/>
              <a:t>Ways in which to store data in a well-defined and structured fashion so as to allow algorithms to: </a:t>
            </a:r>
          </a:p>
          <a:p>
            <a:pPr lvl="1">
              <a:spcBef>
                <a:spcPct val="0"/>
              </a:spcBef>
              <a:spcAft>
                <a:spcPts val="1413"/>
              </a:spcAft>
              <a:buFont typeface="StarBats" charset="0"/>
              <a:buChar char="•"/>
            </a:pPr>
            <a:r>
              <a:rPr lang="en-GB" sz="2000" dirty="0" smtClean="0"/>
              <a:t>make better use of it</a:t>
            </a:r>
          </a:p>
          <a:p>
            <a:pPr lvl="1">
              <a:spcBef>
                <a:spcPct val="0"/>
              </a:spcBef>
              <a:spcAft>
                <a:spcPts val="1413"/>
              </a:spcAft>
              <a:buFont typeface="StarBats" charset="0"/>
              <a:buChar char="•"/>
            </a:pPr>
            <a:r>
              <a:rPr lang="en-GB" sz="2000" dirty="0" smtClean="0"/>
              <a:t>maintain it</a:t>
            </a:r>
            <a:r>
              <a:rPr lang="en-GB" sz="2000" dirty="0"/>
              <a:t> </a:t>
            </a:r>
            <a:r>
              <a:rPr lang="en-GB" sz="2000" dirty="0" smtClean="0"/>
              <a:t>more easily</a:t>
            </a:r>
          </a:p>
          <a:p>
            <a:pPr lvl="1">
              <a:spcBef>
                <a:spcPct val="0"/>
              </a:spcBef>
              <a:spcAft>
                <a:spcPts val="1413"/>
              </a:spcAft>
              <a:buFont typeface="StarBats" charset="0"/>
              <a:buChar char="•"/>
            </a:pPr>
            <a:endParaRPr lang="en-GB" sz="2000" dirty="0"/>
          </a:p>
          <a:p>
            <a:pPr marL="57150" indent="0">
              <a:spcBef>
                <a:spcPct val="0"/>
              </a:spcBef>
              <a:spcAft>
                <a:spcPts val="1413"/>
              </a:spcAft>
              <a:buNone/>
            </a:pPr>
            <a:r>
              <a:rPr lang="en-GB" sz="2400" dirty="0" smtClean="0"/>
              <a:t>We will need to also define “better” and “more easily”</a:t>
            </a:r>
          </a:p>
          <a:p>
            <a:pPr marL="457200" lvl="1" indent="0">
              <a:spcBef>
                <a:spcPct val="0"/>
              </a:spcBef>
              <a:spcAft>
                <a:spcPts val="1413"/>
              </a:spcAft>
              <a:buNone/>
            </a:pPr>
            <a:endParaRPr lang="en-US" sz="2000" dirty="0"/>
          </a:p>
        </p:txBody>
      </p:sp>
      <p:grpSp>
        <p:nvGrpSpPr>
          <p:cNvPr id="71684" name="Group 4"/>
          <p:cNvGrpSpPr>
            <a:grpSpLocks/>
          </p:cNvGrpSpPr>
          <p:nvPr/>
        </p:nvGrpSpPr>
        <p:grpSpPr bwMode="auto">
          <a:xfrm>
            <a:off x="304800" y="6400800"/>
            <a:ext cx="2438400" cy="304800"/>
            <a:chOff x="192" y="4032"/>
            <a:chExt cx="1536" cy="192"/>
          </a:xfrm>
        </p:grpSpPr>
        <p:sp>
          <p:nvSpPr>
            <p:cNvPr id="71685" name="Rectangle 5"/>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71686" name="Line 6"/>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87" name="Line 7"/>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88" name="Line 8"/>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89" name="Line 9"/>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90" name="Line 10"/>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91" name="Line 11"/>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71692" name="Line 12"/>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extLst>
      <p:ext uri="{BB962C8B-B14F-4D97-AF65-F5344CB8AC3E}">
        <p14:creationId xmlns:p14="http://schemas.microsoft.com/office/powerpoint/2010/main" val="1496648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G52ADS Formalities &amp; Introduction</a:t>
            </a:r>
          </a:p>
        </p:txBody>
      </p:sp>
      <p:sp>
        <p:nvSpPr>
          <p:cNvPr id="6" name="Slide Number Placeholder 5"/>
          <p:cNvSpPr>
            <a:spLocks noGrp="1"/>
          </p:cNvSpPr>
          <p:nvPr>
            <p:ph type="sldNum" sz="quarter" idx="12"/>
          </p:nvPr>
        </p:nvSpPr>
        <p:spPr/>
        <p:txBody>
          <a:bodyPr/>
          <a:lstStyle/>
          <a:p>
            <a:fld id="{922000C0-22AB-45FA-8F69-74D1D6E621B1}" type="slidenum">
              <a:rPr lang="en-US"/>
              <a:pPr/>
              <a:t>16</a:t>
            </a:fld>
            <a:endParaRPr lang="en-US"/>
          </a:p>
        </p:txBody>
      </p:sp>
      <p:sp>
        <p:nvSpPr>
          <p:cNvPr id="131074" name="Rectangle 2"/>
          <p:cNvSpPr>
            <a:spLocks noGrp="1" noChangeArrowheads="1"/>
          </p:cNvSpPr>
          <p:nvPr>
            <p:ph type="title"/>
          </p:nvPr>
        </p:nvSpPr>
        <p:spPr/>
        <p:txBody>
          <a:bodyPr/>
          <a:lstStyle/>
          <a:p>
            <a:r>
              <a:rPr lang="en-GB" sz="4000"/>
              <a:t>Data Structures in Everyday Life?</a:t>
            </a:r>
          </a:p>
        </p:txBody>
      </p:sp>
      <p:sp>
        <p:nvSpPr>
          <p:cNvPr id="131075" name="Rectangle 3" descr="Rectangle: Click to edit Master text styles&#10;Second level&#10;Third level&#10;Fourth level&#10;Fifth level"/>
          <p:cNvSpPr>
            <a:spLocks noGrp="1" noChangeArrowheads="1"/>
          </p:cNvSpPr>
          <p:nvPr>
            <p:ph type="body" idx="1"/>
          </p:nvPr>
        </p:nvSpPr>
        <p:spPr/>
        <p:txBody>
          <a:bodyPr/>
          <a:lstStyle/>
          <a:p>
            <a:endParaRPr lang="en-GB" dirty="0" smtClean="0"/>
          </a:p>
          <a:p>
            <a:r>
              <a:rPr lang="en-GB" dirty="0" smtClean="0"/>
              <a:t>Know </a:t>
            </a:r>
            <a:r>
              <a:rPr lang="en-GB" dirty="0"/>
              <a:t>of any good </a:t>
            </a:r>
            <a:r>
              <a:rPr lang="en-GB" dirty="0" smtClean="0"/>
              <a:t>examples that might include non-trivial data structures?</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G52ADS Formalities &amp; Introduction</a:t>
            </a:r>
          </a:p>
        </p:txBody>
      </p:sp>
      <p:sp>
        <p:nvSpPr>
          <p:cNvPr id="7" name="Slide Number Placeholder 5"/>
          <p:cNvSpPr>
            <a:spLocks noGrp="1"/>
          </p:cNvSpPr>
          <p:nvPr>
            <p:ph type="sldNum" sz="quarter" idx="12"/>
          </p:nvPr>
        </p:nvSpPr>
        <p:spPr/>
        <p:txBody>
          <a:bodyPr/>
          <a:lstStyle/>
          <a:p>
            <a:fld id="{800195C3-E441-49B4-957D-656472AE75FF}" type="slidenum">
              <a:rPr lang="en-US"/>
              <a:pPr/>
              <a:t>17</a:t>
            </a:fld>
            <a:endParaRPr lang="en-US"/>
          </a:p>
        </p:txBody>
      </p:sp>
      <p:sp>
        <p:nvSpPr>
          <p:cNvPr id="116738" name="Rectangle 2"/>
          <p:cNvSpPr>
            <a:spLocks noGrp="1" noChangeArrowheads="1"/>
          </p:cNvSpPr>
          <p:nvPr>
            <p:ph type="title"/>
          </p:nvPr>
        </p:nvSpPr>
        <p:spPr>
          <a:xfrm>
            <a:off x="609600" y="304800"/>
            <a:ext cx="3962400" cy="1143000"/>
          </a:xfrm>
        </p:spPr>
        <p:txBody>
          <a:bodyPr/>
          <a:lstStyle/>
          <a:p>
            <a:r>
              <a:rPr lang="en-GB" sz="4000"/>
              <a:t>Data Structure Examples:</a:t>
            </a:r>
          </a:p>
        </p:txBody>
      </p:sp>
      <p:sp>
        <p:nvSpPr>
          <p:cNvPr id="116739" name="Rectangle 3" descr="Rectangle: Click to edit Master text styles&#10;Second level&#10;Third level&#10;Fourth level&#10;Fifth level"/>
          <p:cNvSpPr>
            <a:spLocks noGrp="1" noChangeArrowheads="1"/>
          </p:cNvSpPr>
          <p:nvPr>
            <p:ph type="body" idx="1"/>
          </p:nvPr>
        </p:nvSpPr>
        <p:spPr>
          <a:xfrm>
            <a:off x="838200" y="4724400"/>
            <a:ext cx="4876800" cy="1600200"/>
          </a:xfrm>
        </p:spPr>
        <p:txBody>
          <a:bodyPr/>
          <a:lstStyle/>
          <a:p>
            <a:r>
              <a:rPr lang="en-GB" sz="2800"/>
              <a:t>Address book</a:t>
            </a:r>
          </a:p>
          <a:p>
            <a:r>
              <a:rPr lang="en-GB" sz="2800"/>
              <a:t>List of text messages</a:t>
            </a:r>
          </a:p>
          <a:p>
            <a:r>
              <a:rPr lang="en-GB" sz="2800"/>
              <a:t>Predictive text algorithms</a:t>
            </a:r>
          </a:p>
        </p:txBody>
      </p:sp>
      <p:pic>
        <p:nvPicPr>
          <p:cNvPr id="116742" name="Picture 6" descr="800px-Sony_Ericsson_W300i_AT&amp;T_SIM"/>
          <p:cNvPicPr>
            <a:picLocks noChangeAspect="1" noChangeArrowheads="1"/>
          </p:cNvPicPr>
          <p:nvPr/>
        </p:nvPicPr>
        <p:blipFill>
          <a:blip r:embed="rId3" cstate="print"/>
          <a:srcRect/>
          <a:stretch>
            <a:fillRect/>
          </a:stretch>
        </p:blipFill>
        <p:spPr bwMode="auto">
          <a:xfrm>
            <a:off x="3200400" y="914400"/>
            <a:ext cx="4724400" cy="35433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G52ADS Formalities &amp; Introduction</a:t>
            </a:r>
          </a:p>
        </p:txBody>
      </p:sp>
      <p:sp>
        <p:nvSpPr>
          <p:cNvPr id="7" name="Slide Number Placeholder 5"/>
          <p:cNvSpPr>
            <a:spLocks noGrp="1"/>
          </p:cNvSpPr>
          <p:nvPr>
            <p:ph type="sldNum" sz="quarter" idx="12"/>
          </p:nvPr>
        </p:nvSpPr>
        <p:spPr/>
        <p:txBody>
          <a:bodyPr/>
          <a:lstStyle/>
          <a:p>
            <a:fld id="{98FA1EF9-1409-47B6-A988-758274E0106C}" type="slidenum">
              <a:rPr lang="en-US"/>
              <a:pPr/>
              <a:t>18</a:t>
            </a:fld>
            <a:endParaRPr lang="en-US"/>
          </a:p>
        </p:txBody>
      </p:sp>
      <p:sp>
        <p:nvSpPr>
          <p:cNvPr id="129026" name="Rectangle 2"/>
          <p:cNvSpPr>
            <a:spLocks noGrp="1" noChangeArrowheads="1"/>
          </p:cNvSpPr>
          <p:nvPr>
            <p:ph type="title"/>
          </p:nvPr>
        </p:nvSpPr>
        <p:spPr>
          <a:xfrm>
            <a:off x="609600" y="304800"/>
            <a:ext cx="3962400" cy="1143000"/>
          </a:xfrm>
        </p:spPr>
        <p:txBody>
          <a:bodyPr/>
          <a:lstStyle/>
          <a:p>
            <a:r>
              <a:rPr lang="en-GB" sz="4000"/>
              <a:t>Data Structure Examples:</a:t>
            </a:r>
          </a:p>
        </p:txBody>
      </p:sp>
      <p:sp>
        <p:nvSpPr>
          <p:cNvPr id="129027" name="Rectangle 3" descr="Rectangle: Click to edit Master text styles&#10;Second level&#10;Third level&#10;Fourth level&#10;Fifth level"/>
          <p:cNvSpPr>
            <a:spLocks noGrp="1" noChangeArrowheads="1"/>
          </p:cNvSpPr>
          <p:nvPr>
            <p:ph type="body" idx="1"/>
          </p:nvPr>
        </p:nvSpPr>
        <p:spPr>
          <a:xfrm>
            <a:off x="0" y="1676400"/>
            <a:ext cx="3505200" cy="4114800"/>
          </a:xfrm>
        </p:spPr>
        <p:txBody>
          <a:bodyPr/>
          <a:lstStyle/>
          <a:p>
            <a:r>
              <a:rPr lang="en-GB"/>
              <a:t>Dictionary</a:t>
            </a:r>
          </a:p>
          <a:p>
            <a:r>
              <a:rPr lang="en-GB"/>
              <a:t>Organising the data correctly helps to find it</a:t>
            </a:r>
          </a:p>
        </p:txBody>
      </p:sp>
      <p:pic>
        <p:nvPicPr>
          <p:cNvPr id="129029" name="Picture 5" descr="754px-Latin_dictionary"/>
          <p:cNvPicPr>
            <a:picLocks noChangeAspect="1" noChangeArrowheads="1"/>
          </p:cNvPicPr>
          <p:nvPr/>
        </p:nvPicPr>
        <p:blipFill>
          <a:blip r:embed="rId3" cstate="print"/>
          <a:srcRect/>
          <a:stretch>
            <a:fillRect/>
          </a:stretch>
        </p:blipFill>
        <p:spPr bwMode="auto">
          <a:xfrm>
            <a:off x="3505200" y="1600200"/>
            <a:ext cx="5029200" cy="400208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G52ADS Formalities &amp; Introduction</a:t>
            </a:r>
          </a:p>
        </p:txBody>
      </p:sp>
      <p:sp>
        <p:nvSpPr>
          <p:cNvPr id="7" name="Slide Number Placeholder 5"/>
          <p:cNvSpPr>
            <a:spLocks noGrp="1"/>
          </p:cNvSpPr>
          <p:nvPr>
            <p:ph type="sldNum" sz="quarter" idx="12"/>
          </p:nvPr>
        </p:nvSpPr>
        <p:spPr/>
        <p:txBody>
          <a:bodyPr/>
          <a:lstStyle/>
          <a:p>
            <a:fld id="{805CB1F6-94E3-4EFB-B973-35866B0BC250}" type="slidenum">
              <a:rPr lang="en-US"/>
              <a:pPr/>
              <a:t>19</a:t>
            </a:fld>
            <a:endParaRPr lang="en-US"/>
          </a:p>
        </p:txBody>
      </p:sp>
      <p:sp>
        <p:nvSpPr>
          <p:cNvPr id="126978" name="Rectangle 2"/>
          <p:cNvSpPr>
            <a:spLocks noGrp="1" noChangeArrowheads="1"/>
          </p:cNvSpPr>
          <p:nvPr>
            <p:ph type="title"/>
          </p:nvPr>
        </p:nvSpPr>
        <p:spPr>
          <a:xfrm>
            <a:off x="609600" y="304800"/>
            <a:ext cx="3962400" cy="1143000"/>
          </a:xfrm>
        </p:spPr>
        <p:txBody>
          <a:bodyPr/>
          <a:lstStyle/>
          <a:p>
            <a:r>
              <a:rPr lang="en-GB" sz="4000"/>
              <a:t>Data Structure Examples:</a:t>
            </a:r>
          </a:p>
        </p:txBody>
      </p:sp>
      <p:sp>
        <p:nvSpPr>
          <p:cNvPr id="126979" name="Rectangle 3" descr="Rectangle: Click to edit Master text styles&#10;Second level&#10;Third level&#10;Fourth level&#10;Fifth level"/>
          <p:cNvSpPr>
            <a:spLocks noGrp="1" noChangeArrowheads="1"/>
          </p:cNvSpPr>
          <p:nvPr>
            <p:ph type="body" idx="1"/>
          </p:nvPr>
        </p:nvSpPr>
        <p:spPr>
          <a:xfrm>
            <a:off x="990600" y="1905000"/>
            <a:ext cx="3505200" cy="4114800"/>
          </a:xfrm>
        </p:spPr>
        <p:txBody>
          <a:bodyPr/>
          <a:lstStyle/>
          <a:p>
            <a:r>
              <a:rPr lang="en-GB"/>
              <a:t>Any guesses as to what this is?</a:t>
            </a:r>
          </a:p>
          <a:p>
            <a:endParaRPr lang="en-GB"/>
          </a:p>
          <a:p>
            <a:r>
              <a:rPr lang="en-GB"/>
              <a:t>Google’s first server</a:t>
            </a:r>
          </a:p>
        </p:txBody>
      </p:sp>
      <p:pic>
        <p:nvPicPr>
          <p:cNvPr id="126980" name="Picture 4" descr="362px-Google’s_First_Production_Server"/>
          <p:cNvPicPr>
            <a:picLocks noChangeAspect="1" noChangeArrowheads="1"/>
          </p:cNvPicPr>
          <p:nvPr/>
        </p:nvPicPr>
        <p:blipFill>
          <a:blip r:embed="rId3" cstate="print"/>
          <a:srcRect/>
          <a:stretch>
            <a:fillRect/>
          </a:stretch>
        </p:blipFill>
        <p:spPr bwMode="auto">
          <a:xfrm>
            <a:off x="4953000" y="533400"/>
            <a:ext cx="3448050" cy="57054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G52ADS Formalities &amp; Introduction</a:t>
            </a:r>
          </a:p>
        </p:txBody>
      </p:sp>
      <p:sp>
        <p:nvSpPr>
          <p:cNvPr id="6" name="Slide Number Placeholder 5"/>
          <p:cNvSpPr>
            <a:spLocks noGrp="1"/>
          </p:cNvSpPr>
          <p:nvPr>
            <p:ph type="sldNum" sz="quarter" idx="12"/>
          </p:nvPr>
        </p:nvSpPr>
        <p:spPr/>
        <p:txBody>
          <a:bodyPr/>
          <a:lstStyle/>
          <a:p>
            <a:fld id="{CAD1ACAE-FC48-45E0-8855-F73424FC604C}" type="slidenum">
              <a:rPr lang="en-US"/>
              <a:pPr/>
              <a:t>2</a:t>
            </a:fld>
            <a:endParaRPr lang="en-US" dirty="0"/>
          </a:p>
        </p:txBody>
      </p:sp>
      <p:sp>
        <p:nvSpPr>
          <p:cNvPr id="149506" name="Rectangle 2"/>
          <p:cNvSpPr>
            <a:spLocks noGrp="1" noChangeArrowheads="1"/>
          </p:cNvSpPr>
          <p:nvPr>
            <p:ph type="title"/>
          </p:nvPr>
        </p:nvSpPr>
        <p:spPr/>
        <p:txBody>
          <a:bodyPr/>
          <a:lstStyle/>
          <a:p>
            <a:r>
              <a:rPr lang="en-GB" dirty="0"/>
              <a:t>Issues in Teaching</a:t>
            </a:r>
          </a:p>
        </p:txBody>
      </p:sp>
      <p:sp>
        <p:nvSpPr>
          <p:cNvPr id="149507" name="Rectangle 3" descr="Rectangle: Click to edit Master text styles&#10;Second level&#10;Third level&#10;Fourth level&#10;Fifth level"/>
          <p:cNvSpPr>
            <a:spLocks noGrp="1" noChangeArrowheads="1"/>
          </p:cNvSpPr>
          <p:nvPr>
            <p:ph type="body" idx="1"/>
          </p:nvPr>
        </p:nvSpPr>
        <p:spPr>
          <a:xfrm>
            <a:off x="990600" y="1524000"/>
            <a:ext cx="7620000" cy="4495800"/>
          </a:xfrm>
        </p:spPr>
        <p:txBody>
          <a:bodyPr/>
          <a:lstStyle/>
          <a:p>
            <a:r>
              <a:rPr lang="en-GB" b="1" u="sng" dirty="0"/>
              <a:t>This module is for you, not me!</a:t>
            </a:r>
          </a:p>
          <a:p>
            <a:r>
              <a:rPr lang="en-GB" dirty="0"/>
              <a:t>Attend lectures, study the lecture notes (available on </a:t>
            </a:r>
            <a:r>
              <a:rPr lang="en-GB" dirty="0" smtClean="0"/>
              <a:t>Moodle);</a:t>
            </a:r>
            <a:endParaRPr lang="en-GB" dirty="0"/>
          </a:p>
          <a:p>
            <a:pPr lvl="1"/>
            <a:r>
              <a:rPr lang="en-GB" dirty="0"/>
              <a:t>if still stuck, have questions, </a:t>
            </a:r>
            <a:r>
              <a:rPr lang="en-GB" dirty="0" err="1"/>
              <a:t>etc</a:t>
            </a:r>
            <a:r>
              <a:rPr lang="en-GB" dirty="0"/>
              <a:t>, then ask in labs (or contact me)</a:t>
            </a:r>
          </a:p>
          <a:p>
            <a:pPr lvl="1"/>
            <a:r>
              <a:rPr lang="en-GB" dirty="0"/>
              <a:t>general feedback, constructive criticism, is welcome; contact me, or speak to your personal tutor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G52ADS Formalities &amp; Introduction</a:t>
            </a:r>
          </a:p>
        </p:txBody>
      </p:sp>
      <p:sp>
        <p:nvSpPr>
          <p:cNvPr id="7" name="Slide Number Placeholder 5"/>
          <p:cNvSpPr>
            <a:spLocks noGrp="1"/>
          </p:cNvSpPr>
          <p:nvPr>
            <p:ph type="sldNum" sz="quarter" idx="12"/>
          </p:nvPr>
        </p:nvSpPr>
        <p:spPr/>
        <p:txBody>
          <a:bodyPr/>
          <a:lstStyle/>
          <a:p>
            <a:fld id="{964B9E54-F1E4-49AE-A099-5E07A872151D}" type="slidenum">
              <a:rPr lang="en-US"/>
              <a:pPr/>
              <a:t>20</a:t>
            </a:fld>
            <a:endParaRPr lang="en-US"/>
          </a:p>
        </p:txBody>
      </p:sp>
      <p:sp>
        <p:nvSpPr>
          <p:cNvPr id="120834" name="Rectangle 2"/>
          <p:cNvSpPr>
            <a:spLocks noGrp="1" noChangeArrowheads="1"/>
          </p:cNvSpPr>
          <p:nvPr>
            <p:ph type="title"/>
          </p:nvPr>
        </p:nvSpPr>
        <p:spPr>
          <a:xfrm>
            <a:off x="609600" y="304800"/>
            <a:ext cx="3962400" cy="1143000"/>
          </a:xfrm>
        </p:spPr>
        <p:txBody>
          <a:bodyPr/>
          <a:lstStyle/>
          <a:p>
            <a:r>
              <a:rPr lang="en-GB" sz="4000"/>
              <a:t>Data Structure Examples:</a:t>
            </a:r>
          </a:p>
        </p:txBody>
      </p:sp>
      <p:sp>
        <p:nvSpPr>
          <p:cNvPr id="120835" name="Rectangle 3" descr="Rectangle: Click to edit Master text styles&#10;Second level&#10;Third level&#10;Fourth level&#10;Fifth level"/>
          <p:cNvSpPr>
            <a:spLocks noGrp="1" noChangeArrowheads="1"/>
          </p:cNvSpPr>
          <p:nvPr>
            <p:ph type="body" idx="1"/>
          </p:nvPr>
        </p:nvSpPr>
        <p:spPr>
          <a:xfrm>
            <a:off x="1752600" y="5257800"/>
            <a:ext cx="6096000" cy="838200"/>
          </a:xfrm>
        </p:spPr>
        <p:txBody>
          <a:bodyPr/>
          <a:lstStyle/>
          <a:p>
            <a:pPr>
              <a:lnSpc>
                <a:spcPct val="90000"/>
              </a:lnSpc>
            </a:pPr>
            <a:r>
              <a:rPr lang="en-GB" sz="2400" dirty="0" smtClean="0"/>
              <a:t>A more modern Google data farm</a:t>
            </a:r>
            <a:endParaRPr lang="en-GB" sz="2400" dirty="0"/>
          </a:p>
        </p:txBody>
      </p:sp>
      <p:pic>
        <p:nvPicPr>
          <p:cNvPr id="120837" name="Picture 5" descr="google-supercomps280"/>
          <p:cNvPicPr>
            <a:picLocks noChangeAspect="1" noChangeArrowheads="1"/>
          </p:cNvPicPr>
          <p:nvPr/>
        </p:nvPicPr>
        <p:blipFill>
          <a:blip r:embed="rId3" cstate="print"/>
          <a:srcRect/>
          <a:stretch>
            <a:fillRect/>
          </a:stretch>
        </p:blipFill>
        <p:spPr bwMode="auto">
          <a:xfrm>
            <a:off x="1143000" y="1676400"/>
            <a:ext cx="6781800" cy="33909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G52ADS Formalities &amp; Introduction</a:t>
            </a:r>
          </a:p>
        </p:txBody>
      </p:sp>
      <p:sp>
        <p:nvSpPr>
          <p:cNvPr id="7" name="Slide Number Placeholder 5"/>
          <p:cNvSpPr>
            <a:spLocks noGrp="1"/>
          </p:cNvSpPr>
          <p:nvPr>
            <p:ph type="sldNum" sz="quarter" idx="12"/>
          </p:nvPr>
        </p:nvSpPr>
        <p:spPr/>
        <p:txBody>
          <a:bodyPr/>
          <a:lstStyle/>
          <a:p>
            <a:fld id="{721D42D9-A172-4141-864E-09757AFC20AE}" type="slidenum">
              <a:rPr lang="en-US"/>
              <a:pPr/>
              <a:t>21</a:t>
            </a:fld>
            <a:endParaRPr lang="en-US"/>
          </a:p>
        </p:txBody>
      </p:sp>
      <p:sp>
        <p:nvSpPr>
          <p:cNvPr id="173058" name="Rectangle 2"/>
          <p:cNvSpPr>
            <a:spLocks noGrp="1" noChangeArrowheads="1"/>
          </p:cNvSpPr>
          <p:nvPr>
            <p:ph type="title"/>
          </p:nvPr>
        </p:nvSpPr>
        <p:spPr/>
        <p:txBody>
          <a:bodyPr/>
          <a:lstStyle/>
          <a:p>
            <a:r>
              <a:rPr lang="en-GB"/>
              <a:t>SATNAV:</a:t>
            </a:r>
          </a:p>
        </p:txBody>
      </p:sp>
      <p:sp>
        <p:nvSpPr>
          <p:cNvPr id="173059" name="Rectangle 3" descr="Rectangle: Click to edit Master text styles&#10;Second level&#10;Third level&#10;Fourth level&#10;Fifth level"/>
          <p:cNvSpPr>
            <a:spLocks noGrp="1" noChangeArrowheads="1"/>
          </p:cNvSpPr>
          <p:nvPr>
            <p:ph type="body" idx="1"/>
          </p:nvPr>
        </p:nvSpPr>
        <p:spPr>
          <a:xfrm>
            <a:off x="990600" y="1905000"/>
            <a:ext cx="7620000" cy="990600"/>
          </a:xfrm>
        </p:spPr>
        <p:txBody>
          <a:bodyPr/>
          <a:lstStyle/>
          <a:p>
            <a:r>
              <a:rPr lang="en-GB"/>
              <a:t>Shortest path in a graph!</a:t>
            </a:r>
          </a:p>
        </p:txBody>
      </p:sp>
      <p:pic>
        <p:nvPicPr>
          <p:cNvPr id="173060" name="Picture 4" descr="satnavimages"/>
          <p:cNvPicPr>
            <a:picLocks noChangeAspect="1" noChangeArrowheads="1"/>
          </p:cNvPicPr>
          <p:nvPr/>
        </p:nvPicPr>
        <p:blipFill>
          <a:blip r:embed="rId3" cstate="print"/>
          <a:srcRect/>
          <a:stretch>
            <a:fillRect/>
          </a:stretch>
        </p:blipFill>
        <p:spPr bwMode="auto">
          <a:xfrm>
            <a:off x="2819400" y="3505200"/>
            <a:ext cx="3562350" cy="252888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G52ADS Formalities &amp; Introduction</a:t>
            </a:r>
          </a:p>
        </p:txBody>
      </p:sp>
      <p:sp>
        <p:nvSpPr>
          <p:cNvPr id="7" name="Slide Number Placeholder 5"/>
          <p:cNvSpPr>
            <a:spLocks noGrp="1"/>
          </p:cNvSpPr>
          <p:nvPr>
            <p:ph type="sldNum" sz="quarter" idx="12"/>
          </p:nvPr>
        </p:nvSpPr>
        <p:spPr/>
        <p:txBody>
          <a:bodyPr/>
          <a:lstStyle/>
          <a:p>
            <a:fld id="{E9F01131-086D-4EB6-9A23-869A1566F8D1}" type="slidenum">
              <a:rPr lang="en-US"/>
              <a:pPr/>
              <a:t>22</a:t>
            </a:fld>
            <a:endParaRPr lang="en-US"/>
          </a:p>
        </p:txBody>
      </p:sp>
      <p:sp>
        <p:nvSpPr>
          <p:cNvPr id="175106" name="Rectangle 2"/>
          <p:cNvSpPr>
            <a:spLocks noGrp="1" noChangeArrowheads="1"/>
          </p:cNvSpPr>
          <p:nvPr>
            <p:ph type="title"/>
          </p:nvPr>
        </p:nvSpPr>
        <p:spPr/>
        <p:txBody>
          <a:bodyPr/>
          <a:lstStyle/>
          <a:p>
            <a:r>
              <a:rPr lang="en-GB" sz="4000"/>
              <a:t>Buggy data or buggy algorithms?</a:t>
            </a:r>
          </a:p>
        </p:txBody>
      </p:sp>
      <p:sp>
        <p:nvSpPr>
          <p:cNvPr id="175107" name="Rectangle 3" descr="Rectangle: Click to edit Master text styles&#10;Second level&#10;Third level&#10;Fourth level&#10;Fifth level"/>
          <p:cNvSpPr>
            <a:spLocks noGrp="1" noChangeArrowheads="1"/>
          </p:cNvSpPr>
          <p:nvPr>
            <p:ph type="body" idx="1"/>
          </p:nvPr>
        </p:nvSpPr>
        <p:spPr/>
        <p:txBody>
          <a:bodyPr/>
          <a:lstStyle/>
          <a:p>
            <a:endParaRPr lang="en-GB"/>
          </a:p>
        </p:txBody>
      </p:sp>
      <p:pic>
        <p:nvPicPr>
          <p:cNvPr id="175108" name="Picture 4" descr="satnav-bad"/>
          <p:cNvPicPr>
            <a:picLocks noChangeAspect="1" noChangeArrowheads="1"/>
          </p:cNvPicPr>
          <p:nvPr/>
        </p:nvPicPr>
        <p:blipFill>
          <a:blip r:embed="rId3" cstate="print"/>
          <a:srcRect/>
          <a:stretch>
            <a:fillRect/>
          </a:stretch>
        </p:blipFill>
        <p:spPr bwMode="auto">
          <a:xfrm>
            <a:off x="3581400" y="2514600"/>
            <a:ext cx="2532063" cy="3200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G52ADS Formalities &amp; Introduction</a:t>
            </a:r>
          </a:p>
        </p:txBody>
      </p:sp>
      <p:sp>
        <p:nvSpPr>
          <p:cNvPr id="7" name="Slide Number Placeholder 5"/>
          <p:cNvSpPr>
            <a:spLocks noGrp="1"/>
          </p:cNvSpPr>
          <p:nvPr>
            <p:ph type="sldNum" sz="quarter" idx="12"/>
          </p:nvPr>
        </p:nvSpPr>
        <p:spPr/>
        <p:txBody>
          <a:bodyPr/>
          <a:lstStyle/>
          <a:p>
            <a:fld id="{7D4AB9DA-56BD-4F1A-8AF0-380B3B501A9D}" type="slidenum">
              <a:rPr lang="en-US"/>
              <a:pPr/>
              <a:t>23</a:t>
            </a:fld>
            <a:endParaRPr lang="en-US"/>
          </a:p>
        </p:txBody>
      </p:sp>
      <p:sp>
        <p:nvSpPr>
          <p:cNvPr id="124930" name="Rectangle 2"/>
          <p:cNvSpPr>
            <a:spLocks noGrp="1" noChangeArrowheads="1"/>
          </p:cNvSpPr>
          <p:nvPr>
            <p:ph type="title"/>
          </p:nvPr>
        </p:nvSpPr>
        <p:spPr>
          <a:xfrm>
            <a:off x="609600" y="304800"/>
            <a:ext cx="3962400" cy="1143000"/>
          </a:xfrm>
        </p:spPr>
        <p:txBody>
          <a:bodyPr/>
          <a:lstStyle/>
          <a:p>
            <a:r>
              <a:rPr lang="en-GB" sz="4000"/>
              <a:t>Data Structure Examples:</a:t>
            </a:r>
          </a:p>
        </p:txBody>
      </p:sp>
      <p:sp>
        <p:nvSpPr>
          <p:cNvPr id="124931" name="Rectangle 3" descr="Rectangle: Click to edit Master text styles&#10;Second level&#10;Third level&#10;Fourth level&#10;Fifth level"/>
          <p:cNvSpPr>
            <a:spLocks noGrp="1" noChangeArrowheads="1"/>
          </p:cNvSpPr>
          <p:nvPr>
            <p:ph type="body" idx="1"/>
          </p:nvPr>
        </p:nvSpPr>
        <p:spPr>
          <a:xfrm>
            <a:off x="304800" y="1524000"/>
            <a:ext cx="4191000" cy="4495800"/>
          </a:xfrm>
        </p:spPr>
        <p:txBody>
          <a:bodyPr/>
          <a:lstStyle/>
          <a:p>
            <a:r>
              <a:rPr lang="en-GB" dirty="0"/>
              <a:t>Our most useful “data structure and algorithm” ?</a:t>
            </a:r>
          </a:p>
          <a:p>
            <a:r>
              <a:rPr lang="en-GB" dirty="0"/>
              <a:t>Homework</a:t>
            </a:r>
            <a:r>
              <a:rPr lang="en-GB" dirty="0" smtClean="0"/>
              <a:t>: </a:t>
            </a:r>
            <a:br>
              <a:rPr lang="en-GB" dirty="0" smtClean="0"/>
            </a:br>
            <a:r>
              <a:rPr lang="en-GB" dirty="0" smtClean="0"/>
              <a:t>Think about which parts you would know how to implement in </a:t>
            </a:r>
            <a:r>
              <a:rPr lang="en-GB" dirty="0"/>
              <a:t>Java </a:t>
            </a:r>
            <a:r>
              <a:rPr lang="en-GB" dirty="0">
                <a:sym typeface="Wingdings" pitchFamily="2" charset="2"/>
              </a:rPr>
              <a:t></a:t>
            </a:r>
            <a:endParaRPr lang="en-GB" dirty="0"/>
          </a:p>
        </p:txBody>
      </p:sp>
      <p:pic>
        <p:nvPicPr>
          <p:cNvPr id="124933" name="Picture 5" descr="brain2"/>
          <p:cNvPicPr>
            <a:picLocks noChangeAspect="1" noChangeArrowheads="1"/>
          </p:cNvPicPr>
          <p:nvPr/>
        </p:nvPicPr>
        <p:blipFill>
          <a:blip r:embed="rId3" cstate="print"/>
          <a:srcRect/>
          <a:stretch>
            <a:fillRect/>
          </a:stretch>
        </p:blipFill>
        <p:spPr bwMode="auto">
          <a:xfrm>
            <a:off x="5105400" y="2362200"/>
            <a:ext cx="3657600" cy="298291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9263CF44-FEC0-4648-BF1E-B764E4E539D6}" type="slidenum">
              <a:rPr lang="en-US"/>
              <a:pPr/>
              <a:t>24</a:t>
            </a:fld>
            <a:endParaRPr lang="en-US"/>
          </a:p>
        </p:txBody>
      </p:sp>
      <p:sp>
        <p:nvSpPr>
          <p:cNvPr id="59394" name="Rectangle 2"/>
          <p:cNvSpPr>
            <a:spLocks noGrp="1" noChangeArrowheads="1"/>
          </p:cNvSpPr>
          <p:nvPr>
            <p:ph type="title"/>
          </p:nvPr>
        </p:nvSpPr>
        <p:spPr>
          <a:xfrm>
            <a:off x="609600" y="304800"/>
            <a:ext cx="7772400" cy="533400"/>
          </a:xfrm>
        </p:spPr>
        <p:txBody>
          <a:bodyPr/>
          <a:lstStyle/>
          <a:p>
            <a:r>
              <a:rPr lang="en-GB" sz="3600" dirty="0"/>
              <a:t>Aims and objectives of the course</a:t>
            </a:r>
          </a:p>
        </p:txBody>
      </p:sp>
      <p:sp>
        <p:nvSpPr>
          <p:cNvPr id="59395" name="Rectangle 3" descr="Rectangle: Click to edit Master text styles&#10;Second level&#10;Third level&#10;Fourth level&#10;Fifth level"/>
          <p:cNvSpPr>
            <a:spLocks noGrp="1" noChangeArrowheads="1"/>
          </p:cNvSpPr>
          <p:nvPr>
            <p:ph type="body" idx="1"/>
          </p:nvPr>
        </p:nvSpPr>
        <p:spPr>
          <a:xfrm>
            <a:off x="381000" y="990600"/>
            <a:ext cx="8229600" cy="5029200"/>
          </a:xfrm>
        </p:spPr>
        <p:txBody>
          <a:bodyPr/>
          <a:lstStyle/>
          <a:p>
            <a:pPr>
              <a:lnSpc>
                <a:spcPct val="90000"/>
              </a:lnSpc>
              <a:spcBef>
                <a:spcPct val="0"/>
              </a:spcBef>
              <a:spcAft>
                <a:spcPts val="1413"/>
              </a:spcAft>
              <a:buFont typeface="StarBats" charset="0"/>
              <a:buNone/>
            </a:pPr>
            <a:r>
              <a:rPr lang="en-GB" sz="2400" dirty="0"/>
              <a:t>Aim of the course: understanding of issues involved in program design; good working knowledge of some common algorithms and data structures </a:t>
            </a:r>
          </a:p>
          <a:p>
            <a:pPr>
              <a:lnSpc>
                <a:spcPct val="90000"/>
              </a:lnSpc>
              <a:spcBef>
                <a:spcPct val="0"/>
              </a:spcBef>
              <a:spcAft>
                <a:spcPts val="1413"/>
              </a:spcAft>
              <a:buFont typeface="StarBats" charset="0"/>
              <a:buNone/>
            </a:pPr>
            <a:r>
              <a:rPr lang="en-GB" sz="2400" dirty="0"/>
              <a:t>Objectives: </a:t>
            </a:r>
            <a:endParaRPr lang="en-GB" sz="2400" dirty="0" smtClean="0"/>
          </a:p>
          <a:p>
            <a:pPr>
              <a:lnSpc>
                <a:spcPct val="90000"/>
              </a:lnSpc>
              <a:spcBef>
                <a:spcPct val="0"/>
              </a:spcBef>
              <a:spcAft>
                <a:spcPts val="1413"/>
              </a:spcAft>
              <a:buFont typeface="StarBats" charset="0"/>
              <a:buChar char="•"/>
            </a:pPr>
            <a:r>
              <a:rPr lang="en-GB" sz="2400" dirty="0" smtClean="0"/>
              <a:t>be able to identify the functionality required of the program in order to solve the task at hand; </a:t>
            </a:r>
          </a:p>
          <a:p>
            <a:pPr>
              <a:lnSpc>
                <a:spcPct val="90000"/>
              </a:lnSpc>
              <a:spcBef>
                <a:spcPct val="0"/>
              </a:spcBef>
              <a:spcAft>
                <a:spcPts val="1413"/>
              </a:spcAft>
              <a:buFont typeface="StarBats" charset="0"/>
              <a:buChar char="•"/>
            </a:pPr>
            <a:r>
              <a:rPr lang="en-GB" sz="2400" dirty="0" smtClean="0"/>
              <a:t>design </a:t>
            </a:r>
            <a:r>
              <a:rPr lang="en-GB" sz="2400" dirty="0"/>
              <a:t>data structures and algorithms which express this functionality in </a:t>
            </a:r>
            <a:r>
              <a:rPr lang="en-GB" sz="2400" dirty="0" smtClean="0"/>
              <a:t>way that makes </a:t>
            </a:r>
            <a:r>
              <a:rPr lang="en-GB" sz="2400" b="1" dirty="0"/>
              <a:t>efficient</a:t>
            </a:r>
            <a:r>
              <a:rPr lang="en-GB" sz="2400" dirty="0"/>
              <a:t> </a:t>
            </a:r>
            <a:r>
              <a:rPr lang="en-GB" sz="2400" dirty="0" smtClean="0"/>
              <a:t>use of</a:t>
            </a:r>
          </a:p>
          <a:p>
            <a:pPr lvl="1">
              <a:lnSpc>
                <a:spcPct val="90000"/>
              </a:lnSpc>
              <a:spcBef>
                <a:spcPct val="0"/>
              </a:spcBef>
              <a:spcAft>
                <a:spcPts val="0"/>
              </a:spcAft>
              <a:buFont typeface="StarBats" charset="0"/>
              <a:buChar char="•"/>
            </a:pPr>
            <a:r>
              <a:rPr lang="en-GB" sz="2000" dirty="0" smtClean="0"/>
              <a:t>time</a:t>
            </a:r>
          </a:p>
          <a:p>
            <a:pPr lvl="1">
              <a:lnSpc>
                <a:spcPct val="90000"/>
              </a:lnSpc>
              <a:spcBef>
                <a:spcPct val="0"/>
              </a:spcBef>
              <a:spcAft>
                <a:spcPts val="0"/>
              </a:spcAft>
              <a:buFont typeface="StarBats" charset="0"/>
              <a:buChar char="•"/>
            </a:pPr>
            <a:r>
              <a:rPr lang="en-GB" sz="2000" dirty="0" smtClean="0"/>
              <a:t>memory</a:t>
            </a:r>
          </a:p>
          <a:p>
            <a:pPr lvl="1">
              <a:lnSpc>
                <a:spcPct val="90000"/>
              </a:lnSpc>
              <a:spcBef>
                <a:spcPct val="0"/>
              </a:spcBef>
              <a:spcAft>
                <a:spcPts val="0"/>
              </a:spcAft>
              <a:buFont typeface="StarBats" charset="0"/>
              <a:buChar char="•"/>
            </a:pPr>
            <a:r>
              <a:rPr lang="en-GB" sz="2000" b="1" dirty="0" smtClean="0"/>
              <a:t>(and so indirectly: grid electricity usage, and battery usage) </a:t>
            </a:r>
            <a:endParaRPr lang="en-GB" sz="2000" dirty="0"/>
          </a:p>
          <a:p>
            <a:pPr>
              <a:lnSpc>
                <a:spcPct val="90000"/>
              </a:lnSpc>
              <a:spcBef>
                <a:spcPct val="0"/>
              </a:spcBef>
              <a:spcAft>
                <a:spcPts val="1413"/>
              </a:spcAft>
              <a:buFont typeface="StarBats" charset="0"/>
              <a:buChar char="•"/>
            </a:pPr>
            <a:r>
              <a:rPr lang="en-GB" sz="2400" dirty="0"/>
              <a:t>be able to evaluate a given implementation in terms of its </a:t>
            </a:r>
            <a:r>
              <a:rPr lang="en-GB" sz="2400" b="1" dirty="0"/>
              <a:t>efficiency</a:t>
            </a:r>
            <a:r>
              <a:rPr lang="en-GB" sz="2400" dirty="0"/>
              <a:t> and </a:t>
            </a:r>
            <a:r>
              <a:rPr lang="en-GB" sz="2400" b="1" dirty="0"/>
              <a:t>correctness</a:t>
            </a:r>
            <a:r>
              <a:rPr lang="en-GB" sz="2400" dirty="0"/>
              <a:t>. </a:t>
            </a:r>
          </a:p>
        </p:txBody>
      </p:sp>
      <p:grpSp>
        <p:nvGrpSpPr>
          <p:cNvPr id="59397" name="Group 5"/>
          <p:cNvGrpSpPr>
            <a:grpSpLocks/>
          </p:cNvGrpSpPr>
          <p:nvPr/>
        </p:nvGrpSpPr>
        <p:grpSpPr bwMode="auto">
          <a:xfrm>
            <a:off x="304800" y="6400800"/>
            <a:ext cx="2438400" cy="304800"/>
            <a:chOff x="192" y="4032"/>
            <a:chExt cx="1536" cy="192"/>
          </a:xfrm>
        </p:grpSpPr>
        <p:sp>
          <p:nvSpPr>
            <p:cNvPr id="59398"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9399"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9400"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9401"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9402"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9403"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9404"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9405"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care about correctness?</a:t>
            </a:r>
            <a:endParaRPr lang="en-GB" dirty="0"/>
          </a:p>
        </p:txBody>
      </p:sp>
      <p:sp>
        <p:nvSpPr>
          <p:cNvPr id="3" name="Content Placeholder 2"/>
          <p:cNvSpPr>
            <a:spLocks noGrp="1"/>
          </p:cNvSpPr>
          <p:nvPr>
            <p:ph idx="1"/>
          </p:nvPr>
        </p:nvSpPr>
        <p:spPr>
          <a:xfrm>
            <a:off x="457200" y="1600200"/>
            <a:ext cx="8153400" cy="4419600"/>
          </a:xfrm>
        </p:spPr>
        <p:txBody>
          <a:bodyPr/>
          <a:lstStyle/>
          <a:p>
            <a:pPr>
              <a:buNone/>
            </a:pPr>
            <a:r>
              <a:rPr lang="en-GB" dirty="0" smtClean="0"/>
              <a:t>Suppose your program crashes or gives incorrect answers 1 time in 100,000</a:t>
            </a:r>
          </a:p>
          <a:p>
            <a:pPr>
              <a:buNone/>
            </a:pPr>
            <a:r>
              <a:rPr lang="en-GB" dirty="0" smtClean="0"/>
              <a:t>Does this matter for:</a:t>
            </a:r>
          </a:p>
          <a:p>
            <a:r>
              <a:rPr lang="en-GB" dirty="0" smtClean="0"/>
              <a:t>Low usage webpage?</a:t>
            </a:r>
          </a:p>
          <a:p>
            <a:r>
              <a:rPr lang="en-GB" dirty="0" smtClean="0"/>
              <a:t>High usage webpage?</a:t>
            </a:r>
          </a:p>
          <a:p>
            <a:r>
              <a:rPr lang="en-GB" dirty="0" smtClean="0"/>
              <a:t>Banking system?</a:t>
            </a:r>
          </a:p>
          <a:p>
            <a:r>
              <a:rPr lang="en-GB" dirty="0" smtClean="0"/>
              <a:t>Aircraft jet engine control system?</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care about efficiency?</a:t>
            </a:r>
            <a:endParaRPr lang="en-GB" dirty="0"/>
          </a:p>
        </p:txBody>
      </p:sp>
      <p:sp>
        <p:nvSpPr>
          <p:cNvPr id="3" name="Content Placeholder 2"/>
          <p:cNvSpPr>
            <a:spLocks noGrp="1"/>
          </p:cNvSpPr>
          <p:nvPr>
            <p:ph idx="1"/>
          </p:nvPr>
        </p:nvSpPr>
        <p:spPr>
          <a:xfrm>
            <a:off x="228600" y="1524000"/>
            <a:ext cx="8610600" cy="5105400"/>
          </a:xfrm>
        </p:spPr>
        <p:txBody>
          <a:bodyPr/>
          <a:lstStyle/>
          <a:p>
            <a:pPr>
              <a:buNone/>
            </a:pPr>
            <a:r>
              <a:rPr lang="en-GB" dirty="0" smtClean="0"/>
              <a:t>Beware:</a:t>
            </a:r>
          </a:p>
          <a:p>
            <a:r>
              <a:rPr lang="en-GB" dirty="0" smtClean="0"/>
              <a:t>Recent history is that hardware improved rapidly</a:t>
            </a:r>
          </a:p>
          <a:p>
            <a:pPr lvl="1"/>
            <a:r>
              <a:rPr lang="en-GB" dirty="0" smtClean="0"/>
              <a:t>This compensated for many poor programs </a:t>
            </a:r>
          </a:p>
          <a:p>
            <a:r>
              <a:rPr lang="en-GB" dirty="0" smtClean="0"/>
              <a:t>3GHz desktop with 2GB RAM on a small “G51PRG”-style program</a:t>
            </a:r>
          </a:p>
          <a:p>
            <a:pPr lvl="1"/>
            <a:r>
              <a:rPr lang="en-GB" dirty="0" smtClean="0"/>
              <a:t>almost any implementation will work ‘instantly’</a:t>
            </a:r>
          </a:p>
          <a:p>
            <a:pPr>
              <a:buNone/>
            </a:pPr>
            <a:r>
              <a:rPr lang="en-GB" dirty="0" smtClean="0"/>
              <a:t>These might give a false sense that efficiency does not matter.</a:t>
            </a:r>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care about efficiency?</a:t>
            </a:r>
            <a:endParaRPr lang="en-GB" dirty="0"/>
          </a:p>
        </p:txBody>
      </p:sp>
      <p:sp>
        <p:nvSpPr>
          <p:cNvPr id="3" name="Content Placeholder 2"/>
          <p:cNvSpPr>
            <a:spLocks noGrp="1"/>
          </p:cNvSpPr>
          <p:nvPr>
            <p:ph idx="1"/>
          </p:nvPr>
        </p:nvSpPr>
        <p:spPr>
          <a:xfrm>
            <a:off x="457200" y="1219200"/>
            <a:ext cx="8305800" cy="4876800"/>
          </a:xfrm>
        </p:spPr>
        <p:txBody>
          <a:bodyPr/>
          <a:lstStyle/>
          <a:p>
            <a:pPr>
              <a:buNone/>
            </a:pPr>
            <a:r>
              <a:rPr lang="en-GB" sz="2800" dirty="0" smtClean="0"/>
              <a:t>But:</a:t>
            </a:r>
          </a:p>
          <a:p>
            <a:r>
              <a:rPr lang="en-GB" sz="2800" dirty="0" smtClean="0"/>
              <a:t>Clock speeds are ‘stuck’	</a:t>
            </a:r>
          </a:p>
          <a:p>
            <a:pPr lvl="1"/>
            <a:r>
              <a:rPr lang="en-GB" sz="2400" dirty="0" smtClean="0"/>
              <a:t>Not all programs can exploit multi-core, GPGPU, clouds, but must run on the single core</a:t>
            </a:r>
          </a:p>
          <a:p>
            <a:r>
              <a:rPr lang="en-GB" sz="2800" dirty="0" smtClean="0"/>
              <a:t>Mobile devices are much less powerful </a:t>
            </a:r>
          </a:p>
          <a:p>
            <a:r>
              <a:rPr lang="en-GB" sz="2800" dirty="0" smtClean="0"/>
              <a:t>Also ‘inefficient’ consumes more energy</a:t>
            </a:r>
          </a:p>
          <a:p>
            <a:pPr lvl="1"/>
            <a:r>
              <a:rPr lang="en-GB" sz="2400" b="1" dirty="0" smtClean="0"/>
              <a:t>poorly written apps will drain the mobile device battery</a:t>
            </a:r>
          </a:p>
          <a:p>
            <a:pPr lvl="1"/>
            <a:r>
              <a:rPr lang="en-GB" sz="2400" b="1" dirty="0" smtClean="0"/>
              <a:t>2% (?) of world electricity goes in server farms</a:t>
            </a:r>
            <a:endParaRPr lang="en-GB" sz="2400" b="1"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Oriented Approach</a:t>
            </a:r>
            <a:endParaRPr lang="en-GB" dirty="0"/>
          </a:p>
        </p:txBody>
      </p:sp>
      <p:sp>
        <p:nvSpPr>
          <p:cNvPr id="3" name="Content Placeholder 2"/>
          <p:cNvSpPr>
            <a:spLocks noGrp="1"/>
          </p:cNvSpPr>
          <p:nvPr>
            <p:ph idx="1"/>
          </p:nvPr>
        </p:nvSpPr>
        <p:spPr/>
        <p:txBody>
          <a:bodyPr/>
          <a:lstStyle/>
          <a:p>
            <a:r>
              <a:rPr lang="en-GB" dirty="0" smtClean="0"/>
              <a:t>The module has ‘maths’ and ‘theory’</a:t>
            </a:r>
          </a:p>
          <a:p>
            <a:r>
              <a:rPr lang="en-GB" dirty="0" smtClean="0"/>
              <a:t>But these are designed to help with solving real problems/tasks</a:t>
            </a:r>
          </a:p>
          <a:p>
            <a:r>
              <a:rPr lang="en-GB" dirty="0" smtClean="0"/>
              <a:t>What kinds of tasks? …</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task</a:t>
            </a:r>
            <a:endParaRPr lang="en-GB" dirty="0"/>
          </a:p>
        </p:txBody>
      </p:sp>
      <p:sp>
        <p:nvSpPr>
          <p:cNvPr id="3" name="Content Placeholder 2"/>
          <p:cNvSpPr>
            <a:spLocks noGrp="1"/>
          </p:cNvSpPr>
          <p:nvPr>
            <p:ph idx="1"/>
          </p:nvPr>
        </p:nvSpPr>
        <p:spPr/>
        <p:txBody>
          <a:bodyPr/>
          <a:lstStyle/>
          <a:p>
            <a:r>
              <a:rPr lang="en-US" dirty="0" smtClean="0"/>
              <a:t>What method would you use to look up a word in a dictionary?</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en-US" dirty="0"/>
              <a:t>G52ADS Formalities &amp; Introduction</a:t>
            </a:r>
          </a:p>
        </p:txBody>
      </p:sp>
      <p:sp>
        <p:nvSpPr>
          <p:cNvPr id="16" name="Slide Number Placeholder 5"/>
          <p:cNvSpPr>
            <a:spLocks noGrp="1"/>
          </p:cNvSpPr>
          <p:nvPr>
            <p:ph type="sldNum" sz="quarter" idx="12"/>
          </p:nvPr>
        </p:nvSpPr>
        <p:spPr/>
        <p:txBody>
          <a:bodyPr/>
          <a:lstStyle/>
          <a:p>
            <a:fld id="{DCB847AB-5248-4D24-8073-2CCB19F5FD9F}" type="slidenum">
              <a:rPr lang="en-US"/>
              <a:pPr/>
              <a:t>3</a:t>
            </a:fld>
            <a:endParaRPr lang="en-US"/>
          </a:p>
        </p:txBody>
      </p:sp>
      <p:sp>
        <p:nvSpPr>
          <p:cNvPr id="51202" name="Rectangle 2"/>
          <p:cNvSpPr>
            <a:spLocks noGrp="1" noChangeArrowheads="1"/>
          </p:cNvSpPr>
          <p:nvPr>
            <p:ph type="title"/>
          </p:nvPr>
        </p:nvSpPr>
        <p:spPr/>
        <p:txBody>
          <a:bodyPr/>
          <a:lstStyle/>
          <a:p>
            <a:r>
              <a:rPr lang="en-GB"/>
              <a:t>Textbook</a:t>
            </a:r>
          </a:p>
        </p:txBody>
      </p:sp>
      <p:sp>
        <p:nvSpPr>
          <p:cNvPr id="51203" name="Rectangle 3" descr="Rectangle: Click to edit Master text styles&#10;Second level&#10;Third level&#10;Fourth level&#10;Fifth level"/>
          <p:cNvSpPr>
            <a:spLocks noGrp="1" noChangeArrowheads="1"/>
          </p:cNvSpPr>
          <p:nvPr>
            <p:ph type="body" idx="1"/>
          </p:nvPr>
        </p:nvSpPr>
        <p:spPr>
          <a:xfrm>
            <a:off x="762000" y="1524000"/>
            <a:ext cx="7620000" cy="4114800"/>
          </a:xfrm>
        </p:spPr>
        <p:txBody>
          <a:bodyPr/>
          <a:lstStyle/>
          <a:p>
            <a:r>
              <a:rPr lang="en-GB" dirty="0"/>
              <a:t>M. T. Goodrich and R. </a:t>
            </a:r>
            <a:r>
              <a:rPr lang="en-GB" dirty="0" err="1"/>
              <a:t>Tamassia</a:t>
            </a:r>
            <a:r>
              <a:rPr lang="en-GB" dirty="0"/>
              <a:t>, Data Structures and Algorithms in Java, 4</a:t>
            </a:r>
            <a:r>
              <a:rPr lang="en-GB" baseline="30000" dirty="0"/>
              <a:t>th</a:t>
            </a:r>
            <a:r>
              <a:rPr lang="en-GB" dirty="0"/>
              <a:t> edition.              </a:t>
            </a:r>
          </a:p>
          <a:p>
            <a:r>
              <a:rPr lang="en-GB" dirty="0"/>
              <a:t>Textbook website is </a:t>
            </a:r>
            <a:r>
              <a:rPr lang="en-GB" dirty="0" smtClean="0">
                <a:hlinkClick r:id="rId3"/>
              </a:rPr>
              <a:t>http</a:t>
            </a:r>
            <a:r>
              <a:rPr lang="en-GB" dirty="0">
                <a:hlinkClick r:id="rId3"/>
              </a:rPr>
              <a:t>://java.datastructures.net </a:t>
            </a:r>
            <a:endParaRPr lang="en-GB" dirty="0"/>
          </a:p>
          <a:p>
            <a:pPr lvl="1"/>
            <a:r>
              <a:rPr lang="en-GB" dirty="0"/>
              <a:t>Slides (which we will use in highly modified form)</a:t>
            </a:r>
          </a:p>
          <a:p>
            <a:pPr lvl="1"/>
            <a:r>
              <a:rPr lang="en-GB" b="1" dirty="0"/>
              <a:t>Algorithm animations</a:t>
            </a:r>
            <a:endParaRPr lang="en-GB" dirty="0"/>
          </a:p>
          <a:p>
            <a:pPr lvl="1"/>
            <a:r>
              <a:rPr lang="en-GB" dirty="0" err="1"/>
              <a:t>etc</a:t>
            </a:r>
            <a:endParaRPr lang="en-GB" dirty="0"/>
          </a:p>
        </p:txBody>
      </p:sp>
      <p:grpSp>
        <p:nvGrpSpPr>
          <p:cNvPr id="51243" name="Group 43"/>
          <p:cNvGrpSpPr>
            <a:grpSpLocks/>
          </p:cNvGrpSpPr>
          <p:nvPr/>
        </p:nvGrpSpPr>
        <p:grpSpPr bwMode="auto">
          <a:xfrm>
            <a:off x="304800" y="6400800"/>
            <a:ext cx="2438400" cy="304800"/>
            <a:chOff x="192" y="4032"/>
            <a:chExt cx="1536" cy="192"/>
          </a:xfrm>
        </p:grpSpPr>
        <p:sp>
          <p:nvSpPr>
            <p:cNvPr id="51204" name="Rectangle 4"/>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1235" name="Line 35"/>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1236" name="Line 36"/>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1237" name="Line 37"/>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1238" name="Line 38"/>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1239" name="Line 39"/>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1240" name="Line 40"/>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1241" name="Line 41"/>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
        <p:nvSpPr>
          <p:cNvPr id="51242" name="Line 42"/>
          <p:cNvSpPr>
            <a:spLocks noChangeShapeType="1"/>
          </p:cNvSpPr>
          <p:nvPr/>
        </p:nvSpPr>
        <p:spPr bwMode="white">
          <a:xfrm>
            <a:off x="2743200" y="6400800"/>
            <a:ext cx="0" cy="304800"/>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task </a:t>
            </a:r>
            <a:r>
              <a:rPr lang="en-GB" sz="3200" dirty="0" smtClean="0"/>
              <a:t>(offline exercise)</a:t>
            </a:r>
            <a:endParaRPr lang="en-GB" dirty="0"/>
          </a:p>
        </p:txBody>
      </p:sp>
      <p:sp>
        <p:nvSpPr>
          <p:cNvPr id="3" name="Content Placeholder 2"/>
          <p:cNvSpPr>
            <a:spLocks noGrp="1"/>
          </p:cNvSpPr>
          <p:nvPr>
            <p:ph idx="1"/>
          </p:nvPr>
        </p:nvSpPr>
        <p:spPr>
          <a:xfrm>
            <a:off x="304800" y="1600200"/>
            <a:ext cx="8305800" cy="4419600"/>
          </a:xfrm>
        </p:spPr>
        <p:txBody>
          <a:bodyPr/>
          <a:lstStyle/>
          <a:p>
            <a:r>
              <a:rPr lang="en-US" dirty="0" smtClean="0"/>
              <a:t>You are given a list of numbers. When you reach the end of the list you will come back to the beginning of the list (a circular list). Write the most efficient algorithm to find the minimum # in this list. Find any given # in the list. The numbers in the list are always increasing but you don’t know where the circular list begins, </a:t>
            </a:r>
            <a:br>
              <a:rPr lang="en-US" dirty="0" smtClean="0"/>
            </a:br>
            <a:r>
              <a:rPr lang="en-US" dirty="0" smtClean="0"/>
              <a:t>e.g.: 38, 40, 55, 89, 6, 13, 20, 23, 36.</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task</a:t>
            </a:r>
            <a:endParaRPr lang="en-GB" dirty="0"/>
          </a:p>
        </p:txBody>
      </p:sp>
      <p:sp>
        <p:nvSpPr>
          <p:cNvPr id="3" name="Content Placeholder 2"/>
          <p:cNvSpPr>
            <a:spLocks noGrp="1"/>
          </p:cNvSpPr>
          <p:nvPr>
            <p:ph idx="1"/>
          </p:nvPr>
        </p:nvSpPr>
        <p:spPr/>
        <p:txBody>
          <a:bodyPr/>
          <a:lstStyle/>
          <a:p>
            <a:r>
              <a:rPr lang="en-US" dirty="0" smtClean="0"/>
              <a:t>Write a function f(a, b) which takes two character string arguments and returns a string containing only the characters found in both strings in the order of a. Write a version which is order N-squared and one which is order N.</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task</a:t>
            </a:r>
            <a:endParaRPr lang="en-GB" dirty="0"/>
          </a:p>
        </p:txBody>
      </p:sp>
      <p:sp>
        <p:nvSpPr>
          <p:cNvPr id="3" name="Content Placeholder 2"/>
          <p:cNvSpPr>
            <a:spLocks noGrp="1"/>
          </p:cNvSpPr>
          <p:nvPr>
            <p:ph idx="1"/>
          </p:nvPr>
        </p:nvSpPr>
        <p:spPr/>
        <p:txBody>
          <a:bodyPr/>
          <a:lstStyle/>
          <a:p>
            <a:r>
              <a:rPr lang="en-US" dirty="0" smtClean="0"/>
              <a:t>Describe the algorithm for a depth-first graph traversal.</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task</a:t>
            </a:r>
            <a:endParaRPr lang="en-GB" dirty="0"/>
          </a:p>
        </p:txBody>
      </p:sp>
      <p:sp>
        <p:nvSpPr>
          <p:cNvPr id="3" name="Content Placeholder 2"/>
          <p:cNvSpPr>
            <a:spLocks noGrp="1"/>
          </p:cNvSpPr>
          <p:nvPr>
            <p:ph idx="1"/>
          </p:nvPr>
        </p:nvSpPr>
        <p:spPr/>
        <p:txBody>
          <a:bodyPr/>
          <a:lstStyle/>
          <a:p>
            <a:r>
              <a:rPr lang="en-US" dirty="0" smtClean="0"/>
              <a:t>“Tree search algorithms. Write BFS and DFS code, explain run time and space requirements. Modify the code to handle trees with weighted edges and loops with BFS and DFS, make the code print out path to goal state.”</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task</a:t>
            </a:r>
            <a:endParaRPr lang="en-GB" dirty="0"/>
          </a:p>
        </p:txBody>
      </p:sp>
      <p:sp>
        <p:nvSpPr>
          <p:cNvPr id="3" name="Content Placeholder 2"/>
          <p:cNvSpPr>
            <a:spLocks noGrp="1"/>
          </p:cNvSpPr>
          <p:nvPr>
            <p:ph idx="1"/>
          </p:nvPr>
        </p:nvSpPr>
        <p:spPr>
          <a:xfrm>
            <a:off x="228600" y="1524000"/>
            <a:ext cx="8382000" cy="4495800"/>
          </a:xfrm>
        </p:spPr>
        <p:txBody>
          <a:bodyPr/>
          <a:lstStyle/>
          <a:p>
            <a:r>
              <a:rPr lang="en-US" dirty="0" smtClean="0"/>
              <a:t>There is an array A[N] of N numbers. You have to compose an array Output[N] such that Output[</a:t>
            </a:r>
            <a:r>
              <a:rPr lang="en-US" dirty="0" err="1" smtClean="0"/>
              <a:t>i</a:t>
            </a:r>
            <a:r>
              <a:rPr lang="en-US" dirty="0" smtClean="0"/>
              <a:t>] will be equal to multiplication of all the elements of A[N] except A[</a:t>
            </a:r>
            <a:r>
              <a:rPr lang="en-US" dirty="0" err="1" smtClean="0"/>
              <a:t>i</a:t>
            </a:r>
            <a:r>
              <a:rPr lang="en-US" dirty="0" smtClean="0"/>
              <a:t>]. For example Output[0] will be multiplication of A[1] to A[N-1] and Output[1] will be multiplication of A[0] and from A[2] to A[N-1]. Solve it without division operator and in O(n).</a:t>
            </a:r>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task</a:t>
            </a:r>
            <a:endParaRPr lang="en-GB" dirty="0"/>
          </a:p>
        </p:txBody>
      </p:sp>
      <p:sp>
        <p:nvSpPr>
          <p:cNvPr id="3" name="Content Placeholder 2"/>
          <p:cNvSpPr>
            <a:spLocks noGrp="1"/>
          </p:cNvSpPr>
          <p:nvPr>
            <p:ph idx="1"/>
          </p:nvPr>
        </p:nvSpPr>
        <p:spPr/>
        <p:txBody>
          <a:bodyPr/>
          <a:lstStyle/>
          <a:p>
            <a:r>
              <a:rPr lang="en-US" sz="2800" dirty="0" smtClean="0"/>
              <a:t>How long it would take to sort 1 billion numbers? Come up with a good estimate.</a:t>
            </a:r>
          </a:p>
          <a:p>
            <a:r>
              <a:rPr lang="en-US" sz="2800" dirty="0" smtClean="0"/>
              <a:t>Billion is 10</a:t>
            </a:r>
            <a:r>
              <a:rPr lang="en-US" sz="2800" baseline="30000" dirty="0" smtClean="0"/>
              <a:t>9</a:t>
            </a:r>
            <a:r>
              <a:rPr lang="en-US" sz="2800" baseline="30000" dirty="0"/>
              <a:t> </a:t>
            </a:r>
            <a:r>
              <a:rPr lang="en-US" sz="2800" dirty="0" smtClean="0"/>
              <a:t>(US and modern UK usage) </a:t>
            </a:r>
          </a:p>
          <a:p>
            <a:pPr marL="0" indent="0">
              <a:buNone/>
            </a:pPr>
            <a:endParaRPr lang="en-US" sz="2800" dirty="0" smtClean="0"/>
          </a:p>
          <a:p>
            <a:r>
              <a:rPr lang="en-US" sz="2800" b="1" u="sng" dirty="0" smtClean="0"/>
              <a:t>EXERCISE: Think about this now </a:t>
            </a:r>
            <a:endParaRPr lang="en-GB" sz="2800" b="1" u="sng"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Previous “Example tasks” are irrelevant?</a:t>
            </a:r>
            <a:endParaRPr lang="en-GB" dirty="0"/>
          </a:p>
        </p:txBody>
      </p:sp>
      <p:sp>
        <p:nvSpPr>
          <p:cNvPr id="3" name="Content Placeholder 2"/>
          <p:cNvSpPr>
            <a:spLocks noGrp="1"/>
          </p:cNvSpPr>
          <p:nvPr>
            <p:ph idx="1"/>
          </p:nvPr>
        </p:nvSpPr>
        <p:spPr>
          <a:xfrm>
            <a:off x="457200" y="1524000"/>
            <a:ext cx="8153400" cy="4495800"/>
          </a:xfrm>
        </p:spPr>
        <p:txBody>
          <a:bodyPr/>
          <a:lstStyle/>
          <a:p>
            <a:r>
              <a:rPr lang="en-US" b="1" dirty="0" smtClean="0"/>
              <a:t>If you think the previous were irrelevant then be aware:</a:t>
            </a:r>
          </a:p>
          <a:p>
            <a:r>
              <a:rPr lang="en-US" b="1" dirty="0" smtClean="0"/>
              <a:t>They were taken (mostly) from</a:t>
            </a:r>
          </a:p>
          <a:p>
            <a:pPr>
              <a:buNone/>
            </a:pPr>
            <a:r>
              <a:rPr lang="en-US" b="1" dirty="0" smtClean="0"/>
              <a:t>   “Google Interview Questions: Software Engineer”</a:t>
            </a:r>
            <a:endParaRPr lang="en-US" dirty="0" smtClean="0"/>
          </a:p>
          <a:p>
            <a:r>
              <a:rPr lang="en-GB" dirty="0" smtClean="0">
                <a:hlinkClick r:id="rId3"/>
              </a:rPr>
              <a:t>http://blog.seattleinterviewcoach.com/2009/02/140-google-interview-questions.html#software_engineer</a:t>
            </a:r>
            <a:endParaRPr lang="en-GB" dirty="0" smtClean="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Interview Question</a:t>
            </a:r>
            <a:endParaRPr lang="en-GB" dirty="0"/>
          </a:p>
        </p:txBody>
      </p:sp>
      <p:sp>
        <p:nvSpPr>
          <p:cNvPr id="3" name="Content Placeholder 2"/>
          <p:cNvSpPr>
            <a:spLocks noGrp="1"/>
          </p:cNvSpPr>
          <p:nvPr>
            <p:ph idx="1"/>
          </p:nvPr>
        </p:nvSpPr>
        <p:spPr>
          <a:xfrm>
            <a:off x="228600" y="1524000"/>
            <a:ext cx="8382000" cy="4495800"/>
          </a:xfrm>
        </p:spPr>
        <p:txBody>
          <a:bodyPr/>
          <a:lstStyle/>
          <a:p>
            <a:r>
              <a:rPr lang="en-US" dirty="0" smtClean="0"/>
              <a:t>Question: “There is an array A[N] of N numbers. … Solve it … in O(n).”</a:t>
            </a:r>
          </a:p>
          <a:p>
            <a:endParaRPr lang="en-US" dirty="0" smtClean="0"/>
          </a:p>
          <a:p>
            <a:r>
              <a:rPr lang="en-US" dirty="0" smtClean="0"/>
              <a:t>What happens if your answer is </a:t>
            </a:r>
          </a:p>
          <a:p>
            <a:pPr lvl="1"/>
            <a:r>
              <a:rPr lang="en-US" dirty="0" smtClean="0"/>
              <a:t>“what does ‘O(n)’ mean?”</a:t>
            </a:r>
          </a:p>
          <a:p>
            <a:endParaRPr lang="en-US" dirty="0" smtClean="0"/>
          </a:p>
          <a:p>
            <a:pPr>
              <a:buNone/>
            </a:pPr>
            <a:endParaRPr lang="en-US" dirty="0" smtClean="0"/>
          </a:p>
          <a:p>
            <a:endParaRPr lang="en-US" dirty="0" smtClean="0"/>
          </a:p>
          <a:p>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G52ADS Formalities &amp; Introduction</a:t>
            </a:r>
          </a:p>
        </p:txBody>
      </p:sp>
      <p:sp>
        <p:nvSpPr>
          <p:cNvPr id="6" name="Slide Number Placeholder 5"/>
          <p:cNvSpPr>
            <a:spLocks noGrp="1"/>
          </p:cNvSpPr>
          <p:nvPr>
            <p:ph type="sldNum" sz="quarter" idx="12"/>
          </p:nvPr>
        </p:nvSpPr>
        <p:spPr/>
        <p:txBody>
          <a:bodyPr/>
          <a:lstStyle/>
          <a:p>
            <a:fld id="{7848A406-9410-4BC2-9529-EE85F3DDF435}" type="slidenum">
              <a:rPr lang="en-US"/>
              <a:pPr/>
              <a:t>38</a:t>
            </a:fld>
            <a:endParaRPr lang="en-US"/>
          </a:p>
        </p:txBody>
      </p:sp>
      <p:sp>
        <p:nvSpPr>
          <p:cNvPr id="146434" name="Rectangle 2"/>
          <p:cNvSpPr>
            <a:spLocks noGrp="1" noChangeArrowheads="1"/>
          </p:cNvSpPr>
          <p:nvPr>
            <p:ph type="title"/>
          </p:nvPr>
        </p:nvSpPr>
        <p:spPr>
          <a:xfrm>
            <a:off x="304800" y="304800"/>
            <a:ext cx="8610600" cy="533400"/>
          </a:xfrm>
        </p:spPr>
        <p:txBody>
          <a:bodyPr/>
          <a:lstStyle/>
          <a:p>
            <a:r>
              <a:rPr lang="en-GB" sz="4000" dirty="0" smtClean="0"/>
              <a:t>Rough Context </a:t>
            </a:r>
            <a:r>
              <a:rPr lang="en-GB" sz="4000" dirty="0"/>
              <a:t>within “Programming”</a:t>
            </a:r>
          </a:p>
        </p:txBody>
      </p:sp>
      <p:sp>
        <p:nvSpPr>
          <p:cNvPr id="146435" name="Rectangle 3" descr="Rectangle: Click to edit Master text styles&#10;Second level&#10;Third level&#10;Fourth level&#10;Fifth level"/>
          <p:cNvSpPr>
            <a:spLocks noGrp="1" noChangeArrowheads="1"/>
          </p:cNvSpPr>
          <p:nvPr>
            <p:ph type="body" idx="1"/>
          </p:nvPr>
        </p:nvSpPr>
        <p:spPr>
          <a:xfrm>
            <a:off x="304800" y="1524000"/>
            <a:ext cx="8839200" cy="4876800"/>
          </a:xfrm>
        </p:spPr>
        <p:txBody>
          <a:bodyPr/>
          <a:lstStyle/>
          <a:p>
            <a:pPr>
              <a:lnSpc>
                <a:spcPct val="90000"/>
              </a:lnSpc>
            </a:pPr>
            <a:r>
              <a:rPr lang="en-GB" sz="2400" dirty="0"/>
              <a:t>“Low-level” </a:t>
            </a:r>
            <a:r>
              <a:rPr lang="en-GB" sz="2400" dirty="0" smtClean="0"/>
              <a:t>Programming</a:t>
            </a:r>
            <a:endParaRPr lang="en-GB" sz="2400" dirty="0"/>
          </a:p>
          <a:p>
            <a:pPr lvl="1">
              <a:lnSpc>
                <a:spcPct val="90000"/>
              </a:lnSpc>
            </a:pPr>
            <a:r>
              <a:rPr lang="en-GB" sz="2000" dirty="0"/>
              <a:t>for, while loops etc</a:t>
            </a:r>
          </a:p>
          <a:p>
            <a:pPr lvl="1">
              <a:lnSpc>
                <a:spcPct val="90000"/>
              </a:lnSpc>
            </a:pPr>
            <a:endParaRPr lang="en-GB" sz="2000" dirty="0"/>
          </a:p>
          <a:p>
            <a:pPr>
              <a:lnSpc>
                <a:spcPct val="90000"/>
              </a:lnSpc>
            </a:pPr>
            <a:r>
              <a:rPr lang="en-GB" sz="2400" dirty="0"/>
              <a:t>Algorithms &amp; Data Structures (G52ADS)</a:t>
            </a:r>
          </a:p>
          <a:p>
            <a:pPr lvl="1">
              <a:lnSpc>
                <a:spcPct val="90000"/>
              </a:lnSpc>
            </a:pPr>
            <a:r>
              <a:rPr lang="en-GB" sz="2000" dirty="0"/>
              <a:t>trees, search algorithms, etc</a:t>
            </a:r>
          </a:p>
          <a:p>
            <a:pPr lvl="1">
              <a:lnSpc>
                <a:spcPct val="90000"/>
              </a:lnSpc>
            </a:pPr>
            <a:r>
              <a:rPr lang="en-GB" sz="2000" dirty="0"/>
              <a:t>code: “small but difficult</a:t>
            </a:r>
            <a:r>
              <a:rPr lang="en-GB" sz="2000" dirty="0" smtClean="0"/>
              <a:t>” (each line might be ‘hard’)</a:t>
            </a:r>
            <a:endParaRPr lang="en-GB" sz="2000" dirty="0"/>
          </a:p>
          <a:p>
            <a:pPr lvl="1">
              <a:lnSpc>
                <a:spcPct val="90000"/>
              </a:lnSpc>
            </a:pPr>
            <a:endParaRPr lang="en-GB" sz="2000" dirty="0"/>
          </a:p>
          <a:p>
            <a:pPr>
              <a:lnSpc>
                <a:spcPct val="90000"/>
              </a:lnSpc>
            </a:pPr>
            <a:r>
              <a:rPr lang="en-GB" sz="2400" dirty="0"/>
              <a:t>Object-oriented </a:t>
            </a:r>
            <a:r>
              <a:rPr lang="en-GB" sz="2400" dirty="0" smtClean="0"/>
              <a:t>design</a:t>
            </a:r>
            <a:endParaRPr lang="en-GB" sz="2400" dirty="0"/>
          </a:p>
          <a:p>
            <a:pPr lvl="1">
              <a:lnSpc>
                <a:spcPct val="90000"/>
              </a:lnSpc>
            </a:pPr>
            <a:r>
              <a:rPr lang="en-GB" sz="2000" dirty="0"/>
              <a:t>software reuse, inheritance, etc</a:t>
            </a:r>
          </a:p>
          <a:p>
            <a:pPr lvl="1">
              <a:lnSpc>
                <a:spcPct val="90000"/>
              </a:lnSpc>
            </a:pPr>
            <a:endParaRPr lang="en-GB" sz="2000" dirty="0"/>
          </a:p>
          <a:p>
            <a:pPr>
              <a:lnSpc>
                <a:spcPct val="90000"/>
              </a:lnSpc>
            </a:pPr>
            <a:r>
              <a:rPr lang="en-US" sz="2400" dirty="0"/>
              <a:t>Software systems architecture </a:t>
            </a:r>
            <a:r>
              <a:rPr lang="en-US" sz="2400" dirty="0" smtClean="0"/>
              <a:t>design</a:t>
            </a:r>
            <a:endParaRPr lang="en-US" sz="2400" dirty="0"/>
          </a:p>
          <a:p>
            <a:pPr lvl="1">
              <a:lnSpc>
                <a:spcPct val="90000"/>
              </a:lnSpc>
            </a:pPr>
            <a:r>
              <a:rPr lang="en-US" sz="2000" dirty="0"/>
              <a:t>designing software components and interactions, etc</a:t>
            </a:r>
          </a:p>
          <a:p>
            <a:pPr lvl="1">
              <a:lnSpc>
                <a:spcPct val="90000"/>
              </a:lnSpc>
            </a:pPr>
            <a:r>
              <a:rPr lang="en-GB" sz="2000" dirty="0"/>
              <a:t>code: “easy but large</a:t>
            </a:r>
            <a:r>
              <a:rPr lang="en-GB" sz="2000" dirty="0" smtClean="0"/>
              <a:t>” (design is hard, but each line is ‘easy’)</a:t>
            </a:r>
            <a:endParaRPr lang="en-GB"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304800"/>
            <a:ext cx="7772400" cy="609600"/>
          </a:xfrm>
        </p:spPr>
        <p:txBody>
          <a:bodyPr/>
          <a:lstStyle/>
          <a:p>
            <a:r>
              <a:rPr lang="en-GB" sz="4000" dirty="0" smtClean="0"/>
              <a:t>Rough Contents </a:t>
            </a:r>
            <a:r>
              <a:rPr lang="en-GB" sz="4000" dirty="0"/>
              <a:t>of the course</a:t>
            </a:r>
          </a:p>
        </p:txBody>
      </p:sp>
      <p:sp>
        <p:nvSpPr>
          <p:cNvPr id="52227" name="Rectangle 3" descr="Rectangle: Click to edit Master text styles&#10;Second level&#10;Third level&#10;Fourth level&#10;Fifth level"/>
          <p:cNvSpPr>
            <a:spLocks noGrp="1" noChangeArrowheads="1"/>
          </p:cNvSpPr>
          <p:nvPr>
            <p:ph idx="1"/>
          </p:nvPr>
        </p:nvSpPr>
        <p:spPr>
          <a:xfrm>
            <a:off x="457200" y="1066800"/>
            <a:ext cx="8534400" cy="5257800"/>
          </a:xfrm>
        </p:spPr>
        <p:txBody>
          <a:bodyPr/>
          <a:lstStyle/>
          <a:p>
            <a:pPr>
              <a:lnSpc>
                <a:spcPct val="90000"/>
              </a:lnSpc>
              <a:buFontTx/>
              <a:buNone/>
            </a:pPr>
            <a:r>
              <a:rPr lang="en-GB" sz="2800" dirty="0"/>
              <a:t>Basics:</a:t>
            </a:r>
          </a:p>
          <a:p>
            <a:pPr lvl="1">
              <a:lnSpc>
                <a:spcPct val="90000"/>
              </a:lnSpc>
            </a:pPr>
            <a:r>
              <a:rPr lang="en-GB" sz="2000" b="1" dirty="0"/>
              <a:t>Algorithm analysis, “big-Oh”</a:t>
            </a:r>
          </a:p>
          <a:p>
            <a:pPr lvl="1">
              <a:lnSpc>
                <a:spcPct val="90000"/>
              </a:lnSpc>
            </a:pPr>
            <a:r>
              <a:rPr lang="en-GB" sz="2000" dirty="0" smtClean="0"/>
              <a:t>(Revision) Recursion</a:t>
            </a:r>
            <a:endParaRPr lang="en-GB" sz="2000" dirty="0"/>
          </a:p>
          <a:p>
            <a:pPr lvl="1">
              <a:lnSpc>
                <a:spcPct val="90000"/>
              </a:lnSpc>
            </a:pPr>
            <a:r>
              <a:rPr lang="en-GB" sz="2000" dirty="0"/>
              <a:t>Abstract vs. Concrete Data Types</a:t>
            </a:r>
          </a:p>
          <a:p>
            <a:pPr lvl="1">
              <a:lnSpc>
                <a:spcPct val="90000"/>
              </a:lnSpc>
            </a:pPr>
            <a:r>
              <a:rPr lang="en-GB" sz="2000" dirty="0" smtClean="0"/>
              <a:t>(Revision) Stacks</a:t>
            </a:r>
            <a:r>
              <a:rPr lang="en-GB" sz="2000" dirty="0"/>
              <a:t>, queues, lists, trees</a:t>
            </a:r>
          </a:p>
          <a:p>
            <a:pPr>
              <a:lnSpc>
                <a:spcPct val="90000"/>
              </a:lnSpc>
              <a:buFontTx/>
              <a:buNone/>
            </a:pPr>
            <a:r>
              <a:rPr lang="en-GB" sz="2400" b="1" dirty="0"/>
              <a:t>Using invariants to help correctness of algorithms</a:t>
            </a:r>
          </a:p>
          <a:p>
            <a:pPr>
              <a:lnSpc>
                <a:spcPct val="90000"/>
              </a:lnSpc>
              <a:buFontTx/>
              <a:buNone/>
            </a:pPr>
            <a:r>
              <a:rPr lang="en-GB" sz="2400" dirty="0"/>
              <a:t>Standard data structures</a:t>
            </a:r>
          </a:p>
          <a:p>
            <a:pPr lvl="1">
              <a:lnSpc>
                <a:spcPct val="90000"/>
              </a:lnSpc>
            </a:pPr>
            <a:r>
              <a:rPr lang="en-GB" sz="2000" dirty="0"/>
              <a:t>Priority queues, </a:t>
            </a:r>
            <a:r>
              <a:rPr lang="en-GB" sz="2000" dirty="0" smtClean="0"/>
              <a:t>Heaps, Hash tables</a:t>
            </a:r>
            <a:endParaRPr lang="en-GB" sz="2000" dirty="0"/>
          </a:p>
          <a:p>
            <a:pPr>
              <a:lnSpc>
                <a:spcPct val="90000"/>
              </a:lnSpc>
              <a:buFontTx/>
              <a:buNone/>
            </a:pPr>
            <a:r>
              <a:rPr lang="en-GB" sz="2400" dirty="0"/>
              <a:t>Sorting Algorithms:</a:t>
            </a:r>
          </a:p>
          <a:p>
            <a:pPr lvl="1">
              <a:lnSpc>
                <a:spcPct val="90000"/>
              </a:lnSpc>
            </a:pPr>
            <a:r>
              <a:rPr lang="en-GB" sz="2000" dirty="0"/>
              <a:t>Bubble-sort, …, </a:t>
            </a:r>
            <a:r>
              <a:rPr lang="en-GB" sz="2000" dirty="0" err="1"/>
              <a:t>mergesort</a:t>
            </a:r>
            <a:r>
              <a:rPr lang="en-GB" sz="2000" dirty="0"/>
              <a:t>, quicksort</a:t>
            </a:r>
          </a:p>
          <a:p>
            <a:pPr>
              <a:lnSpc>
                <a:spcPct val="90000"/>
              </a:lnSpc>
              <a:buFontTx/>
              <a:buNone/>
            </a:pPr>
            <a:r>
              <a:rPr lang="en-GB" sz="2400" dirty="0"/>
              <a:t>Graphs &amp; Algorithms:</a:t>
            </a:r>
          </a:p>
          <a:p>
            <a:pPr lvl="1">
              <a:lnSpc>
                <a:spcPct val="90000"/>
              </a:lnSpc>
            </a:pPr>
            <a:r>
              <a:rPr lang="en-GB" sz="2000" dirty="0"/>
              <a:t>Minimum Spanning Trees,  Shortest Paths (</a:t>
            </a:r>
            <a:r>
              <a:rPr lang="en-GB" sz="2000" dirty="0" err="1"/>
              <a:t>Dijkstra’s</a:t>
            </a:r>
            <a:r>
              <a:rPr lang="en-GB" sz="2000" dirty="0"/>
              <a:t> algorithm)</a:t>
            </a:r>
          </a:p>
          <a:p>
            <a:pPr>
              <a:lnSpc>
                <a:spcPct val="90000"/>
              </a:lnSpc>
              <a:buFontTx/>
              <a:buNone/>
            </a:pPr>
            <a:r>
              <a:rPr lang="en-GB" sz="2400" dirty="0"/>
              <a:t>Search trees:</a:t>
            </a:r>
          </a:p>
          <a:p>
            <a:pPr lvl="1">
              <a:lnSpc>
                <a:spcPct val="90000"/>
              </a:lnSpc>
            </a:pPr>
            <a:r>
              <a:rPr lang="en-GB" sz="2000" dirty="0"/>
              <a:t>Maps, binary search trees, balanced vs. unbalanced trees</a:t>
            </a:r>
          </a:p>
        </p:txBody>
      </p:sp>
      <p:grpSp>
        <p:nvGrpSpPr>
          <p:cNvPr id="52230" name="Group 6"/>
          <p:cNvGrpSpPr>
            <a:grpSpLocks/>
          </p:cNvGrpSpPr>
          <p:nvPr/>
        </p:nvGrpSpPr>
        <p:grpSpPr bwMode="auto">
          <a:xfrm>
            <a:off x="304800" y="6400800"/>
            <a:ext cx="2438400" cy="304800"/>
            <a:chOff x="192" y="4032"/>
            <a:chExt cx="1536" cy="192"/>
          </a:xfrm>
        </p:grpSpPr>
        <p:sp>
          <p:nvSpPr>
            <p:cNvPr id="52231" name="Rectangle 7"/>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2232" name="Line 8"/>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2233" name="Line 9"/>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2234" name="Line 10"/>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2235" name="Line 11"/>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2236" name="Line 12"/>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2237" name="Line 13"/>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2238" name="Line 14"/>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B80AB415-8F8A-43D0-A9D2-21F01DCF498D}" type="slidenum">
              <a:rPr lang="en-US"/>
              <a:pPr/>
              <a:t>4</a:t>
            </a:fld>
            <a:endParaRPr lang="en-US"/>
          </a:p>
        </p:txBody>
      </p:sp>
      <p:sp>
        <p:nvSpPr>
          <p:cNvPr id="53250" name="Rectangle 2"/>
          <p:cNvSpPr>
            <a:spLocks noGrp="1" noChangeArrowheads="1"/>
          </p:cNvSpPr>
          <p:nvPr>
            <p:ph type="title"/>
          </p:nvPr>
        </p:nvSpPr>
        <p:spPr/>
        <p:txBody>
          <a:bodyPr/>
          <a:lstStyle/>
          <a:p>
            <a:r>
              <a:rPr lang="en-GB"/>
              <a:t>Other textbooks</a:t>
            </a:r>
          </a:p>
        </p:txBody>
      </p:sp>
      <p:sp>
        <p:nvSpPr>
          <p:cNvPr id="5325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GB" sz="2000" dirty="0"/>
              <a:t>The field of algorithms and data structures is well established.</a:t>
            </a:r>
          </a:p>
          <a:p>
            <a:pPr>
              <a:lnSpc>
                <a:spcPct val="90000"/>
              </a:lnSpc>
            </a:pPr>
            <a:r>
              <a:rPr lang="en-GB" sz="2000" dirty="0"/>
              <a:t>There are lots of good textbooks which cover more or less the same material. For example:</a:t>
            </a:r>
          </a:p>
          <a:p>
            <a:pPr>
              <a:lnSpc>
                <a:spcPct val="90000"/>
              </a:lnSpc>
            </a:pPr>
            <a:endParaRPr lang="en-GB" sz="2000" dirty="0"/>
          </a:p>
          <a:p>
            <a:pPr lvl="1">
              <a:lnSpc>
                <a:spcPct val="90000"/>
              </a:lnSpc>
              <a:spcBef>
                <a:spcPct val="0"/>
              </a:spcBef>
              <a:spcAft>
                <a:spcPts val="1413"/>
              </a:spcAft>
              <a:buFont typeface="StarBats" charset="0"/>
              <a:buChar char="•"/>
            </a:pPr>
            <a:r>
              <a:rPr lang="en-GB" sz="2000" b="1" dirty="0" err="1"/>
              <a:t>Cormen</a:t>
            </a:r>
            <a:r>
              <a:rPr lang="en-GB" sz="2000" b="1" dirty="0"/>
              <a:t> et al., </a:t>
            </a:r>
            <a:r>
              <a:rPr lang="en-GB" sz="2000" b="1" i="1" dirty="0"/>
              <a:t>Introduction to Algorithms.</a:t>
            </a:r>
          </a:p>
          <a:p>
            <a:pPr lvl="1">
              <a:lnSpc>
                <a:spcPct val="90000"/>
              </a:lnSpc>
              <a:spcBef>
                <a:spcPct val="0"/>
              </a:spcBef>
              <a:spcAft>
                <a:spcPts val="1413"/>
              </a:spcAft>
              <a:buFont typeface="StarBats" charset="0"/>
              <a:buChar char="•"/>
            </a:pPr>
            <a:r>
              <a:rPr lang="en-GB" sz="2000" b="1" dirty="0" err="1" smtClean="0"/>
              <a:t>Aho</a:t>
            </a:r>
            <a:r>
              <a:rPr lang="en-GB" sz="2000" b="1" dirty="0" smtClean="0"/>
              <a:t> </a:t>
            </a:r>
            <a:r>
              <a:rPr lang="en-GB" sz="2000" b="1" dirty="0"/>
              <a:t>et al., </a:t>
            </a:r>
            <a:r>
              <a:rPr lang="en-GB" sz="2000" b="1" i="1" dirty="0"/>
              <a:t>Data Structures and Algorithms</a:t>
            </a:r>
            <a:r>
              <a:rPr lang="en-GB" sz="2000" b="1" dirty="0"/>
              <a:t>.</a:t>
            </a:r>
          </a:p>
          <a:p>
            <a:pPr lvl="1">
              <a:lnSpc>
                <a:spcPct val="90000"/>
              </a:lnSpc>
              <a:spcBef>
                <a:spcPct val="0"/>
              </a:spcBef>
              <a:spcAft>
                <a:spcPts val="1413"/>
              </a:spcAft>
              <a:buFont typeface="StarBats" charset="0"/>
              <a:buChar char="•"/>
            </a:pPr>
            <a:r>
              <a:rPr lang="en-GB" sz="2000" dirty="0" smtClean="0"/>
              <a:t>Shaffer</a:t>
            </a:r>
            <a:r>
              <a:rPr lang="en-GB" sz="2000" dirty="0"/>
              <a:t>, </a:t>
            </a:r>
            <a:r>
              <a:rPr lang="en-GB" sz="2000" i="1" dirty="0"/>
              <a:t>A Practical Introduction to Data Structures and Algorithm Analysis, Java Edition</a:t>
            </a:r>
            <a:r>
              <a:rPr lang="en-GB" sz="2000" dirty="0"/>
              <a:t>.</a:t>
            </a:r>
          </a:p>
          <a:p>
            <a:pPr lvl="1">
              <a:lnSpc>
                <a:spcPct val="90000"/>
              </a:lnSpc>
              <a:spcBef>
                <a:spcPct val="0"/>
              </a:spcBef>
              <a:spcAft>
                <a:spcPts val="1413"/>
              </a:spcAft>
              <a:buFont typeface="StarBats" charset="0"/>
              <a:buChar char="•"/>
            </a:pPr>
            <a:r>
              <a:rPr lang="en-GB" sz="2000" dirty="0"/>
              <a:t>Weiss, </a:t>
            </a:r>
            <a:r>
              <a:rPr lang="en-GB" sz="2000" i="1" dirty="0"/>
              <a:t>Data Structures and Algorithm Analysis in Java.</a:t>
            </a:r>
          </a:p>
          <a:p>
            <a:pPr lvl="1">
              <a:lnSpc>
                <a:spcPct val="90000"/>
              </a:lnSpc>
              <a:spcBef>
                <a:spcPct val="0"/>
              </a:spcBef>
              <a:spcAft>
                <a:spcPts val="1413"/>
              </a:spcAft>
              <a:buFont typeface="StarBats" charset="0"/>
              <a:buChar char="•"/>
            </a:pPr>
            <a:r>
              <a:rPr lang="en-GB" sz="2000" dirty="0" err="1"/>
              <a:t>Lafore</a:t>
            </a:r>
            <a:r>
              <a:rPr lang="en-GB" sz="2000" dirty="0"/>
              <a:t>, </a:t>
            </a:r>
            <a:r>
              <a:rPr lang="en-GB" sz="2000" i="1" dirty="0"/>
              <a:t>Data Structures and Algorithms in Java.</a:t>
            </a:r>
          </a:p>
          <a:p>
            <a:pPr lvl="1">
              <a:lnSpc>
                <a:spcPct val="90000"/>
              </a:lnSpc>
              <a:spcBef>
                <a:spcPct val="0"/>
              </a:spcBef>
              <a:spcAft>
                <a:spcPts val="1413"/>
              </a:spcAft>
              <a:buFont typeface="StarBats" charset="0"/>
              <a:buChar char="•"/>
            </a:pPr>
            <a:r>
              <a:rPr lang="en-US" sz="2000" dirty="0" err="1"/>
              <a:t>Sahni</a:t>
            </a:r>
            <a:r>
              <a:rPr lang="en-US" sz="2000" dirty="0"/>
              <a:t>,  </a:t>
            </a:r>
            <a:r>
              <a:rPr lang="en-US" sz="2000" i="1" dirty="0"/>
              <a:t>Data Structures, Algorithms, and Applications in </a:t>
            </a:r>
            <a:r>
              <a:rPr lang="en-US" sz="2000" i="1" dirty="0" smtClean="0"/>
              <a:t>Java</a:t>
            </a:r>
            <a:endParaRPr lang="en-GB" sz="2000" i="1" dirty="0"/>
          </a:p>
        </p:txBody>
      </p:sp>
      <p:grpSp>
        <p:nvGrpSpPr>
          <p:cNvPr id="53253" name="Group 5"/>
          <p:cNvGrpSpPr>
            <a:grpSpLocks/>
          </p:cNvGrpSpPr>
          <p:nvPr/>
        </p:nvGrpSpPr>
        <p:grpSpPr bwMode="auto">
          <a:xfrm>
            <a:off x="304800" y="6400800"/>
            <a:ext cx="2438400" cy="304800"/>
            <a:chOff x="192" y="4032"/>
            <a:chExt cx="1536" cy="192"/>
          </a:xfrm>
        </p:grpSpPr>
        <p:sp>
          <p:nvSpPr>
            <p:cNvPr id="53254"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3255"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3256"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3257"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3258"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3259"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3260"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3261"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G52ADS Formalities &amp; Introduction</a:t>
            </a:r>
          </a:p>
        </p:txBody>
      </p:sp>
      <p:sp>
        <p:nvSpPr>
          <p:cNvPr id="6" name="Slide Number Placeholder 6"/>
          <p:cNvSpPr>
            <a:spLocks noGrp="1"/>
          </p:cNvSpPr>
          <p:nvPr>
            <p:ph type="sldNum" sz="quarter" idx="12"/>
          </p:nvPr>
        </p:nvSpPr>
        <p:spPr/>
        <p:txBody>
          <a:bodyPr/>
          <a:lstStyle/>
          <a:p>
            <a:fld id="{37189F46-153E-42AB-A62C-5E5544C62663}" type="slidenum">
              <a:rPr lang="en-US"/>
              <a:pPr/>
              <a:t>40</a:t>
            </a:fld>
            <a:endParaRPr lang="en-US"/>
          </a:p>
        </p:txBody>
      </p:sp>
      <p:sp>
        <p:nvSpPr>
          <p:cNvPr id="135170" name="Rectangle 2" descr="Rectangle: Click to edit Master text styles&#10;Second level&#10;Third level&#10;Fourth level&#10;Fifth level"/>
          <p:cNvSpPr>
            <a:spLocks noGrp="1" noChangeArrowheads="1"/>
          </p:cNvSpPr>
          <p:nvPr>
            <p:ph type="body" sz="half" idx="1"/>
          </p:nvPr>
        </p:nvSpPr>
        <p:spPr>
          <a:xfrm>
            <a:off x="685800" y="1524000"/>
            <a:ext cx="7696200" cy="4800600"/>
          </a:xfrm>
        </p:spPr>
        <p:txBody>
          <a:bodyPr/>
          <a:lstStyle/>
          <a:p>
            <a:pPr marL="0" indent="0">
              <a:lnSpc>
                <a:spcPct val="90000"/>
              </a:lnSpc>
              <a:buNone/>
            </a:pPr>
            <a:r>
              <a:rPr lang="en-GB" altLang="en-US" dirty="0" smtClean="0">
                <a:solidFill>
                  <a:srgbClr val="3028FF"/>
                </a:solidFill>
              </a:rPr>
              <a:t>Tutorial 1:</a:t>
            </a:r>
          </a:p>
          <a:p>
            <a:pPr>
              <a:lnSpc>
                <a:spcPct val="90000"/>
              </a:lnSpc>
            </a:pPr>
            <a:r>
              <a:rPr lang="en-GB" altLang="en-US" dirty="0" smtClean="0">
                <a:solidFill>
                  <a:srgbClr val="3028FF"/>
                </a:solidFill>
              </a:rPr>
              <a:t>Properties of inequalities:</a:t>
            </a:r>
          </a:p>
          <a:p>
            <a:pPr lvl="1">
              <a:lnSpc>
                <a:spcPct val="90000"/>
              </a:lnSpc>
            </a:pPr>
            <a:r>
              <a:rPr lang="en-GB" altLang="en-US" sz="2400" dirty="0" smtClean="0">
                <a:solidFill>
                  <a:srgbClr val="3028FF"/>
                </a:solidFill>
              </a:rPr>
              <a:t>Reasoning about efficiency involves comparisons</a:t>
            </a:r>
          </a:p>
          <a:p>
            <a:pPr>
              <a:lnSpc>
                <a:spcPct val="90000"/>
              </a:lnSpc>
            </a:pPr>
            <a:r>
              <a:rPr lang="en-GB" altLang="en-US" dirty="0" smtClean="0">
                <a:solidFill>
                  <a:srgbClr val="3028FF"/>
                </a:solidFill>
              </a:rPr>
              <a:t>Properties of logarithms and exponents</a:t>
            </a:r>
          </a:p>
          <a:p>
            <a:pPr lvl="1">
              <a:lnSpc>
                <a:spcPct val="90000"/>
              </a:lnSpc>
            </a:pPr>
            <a:r>
              <a:rPr lang="en-GB" altLang="en-US" dirty="0" err="1" smtClean="0">
                <a:solidFill>
                  <a:srgbClr val="3028FF"/>
                </a:solidFill>
              </a:rPr>
              <a:t>Usd</a:t>
            </a:r>
            <a:r>
              <a:rPr lang="en-GB" altLang="en-US" dirty="0" smtClean="0">
                <a:solidFill>
                  <a:srgbClr val="3028FF"/>
                </a:solidFill>
              </a:rPr>
              <a:t> to describe efficiency</a:t>
            </a:r>
          </a:p>
          <a:p>
            <a:pPr lvl="2">
              <a:lnSpc>
                <a:spcPct val="90000"/>
              </a:lnSpc>
            </a:pPr>
            <a:r>
              <a:rPr lang="en-GB" altLang="en-US" dirty="0" smtClean="0">
                <a:solidFill>
                  <a:srgbClr val="3028FF"/>
                </a:solidFill>
              </a:rPr>
              <a:t>(Generally don’t need sin/cos </a:t>
            </a:r>
            <a:r>
              <a:rPr lang="en-GB" altLang="en-US" dirty="0" err="1" smtClean="0">
                <a:solidFill>
                  <a:srgbClr val="3028FF"/>
                </a:solidFill>
              </a:rPr>
              <a:t>etc</a:t>
            </a:r>
            <a:r>
              <a:rPr lang="en-GB" altLang="en-US" dirty="0" smtClean="0">
                <a:solidFill>
                  <a:srgbClr val="3028FF"/>
                </a:solidFill>
              </a:rPr>
              <a:t>).</a:t>
            </a:r>
          </a:p>
          <a:p>
            <a:pPr lvl="1">
              <a:lnSpc>
                <a:spcPct val="90000"/>
              </a:lnSpc>
            </a:pPr>
            <a:r>
              <a:rPr lang="en-GB" altLang="en-US" dirty="0" smtClean="0">
                <a:solidFill>
                  <a:srgbClr val="3028FF"/>
                </a:solidFill>
              </a:rPr>
              <a:t>Arithmetic and Geometric Series</a:t>
            </a:r>
          </a:p>
          <a:p>
            <a:pPr marL="0" indent="0">
              <a:lnSpc>
                <a:spcPct val="90000"/>
              </a:lnSpc>
              <a:buNone/>
            </a:pPr>
            <a:r>
              <a:rPr lang="en-GB" altLang="en-US" dirty="0" smtClean="0">
                <a:solidFill>
                  <a:srgbClr val="3028FF"/>
                </a:solidFill>
              </a:rPr>
              <a:t>Tutorial 2:</a:t>
            </a:r>
          </a:p>
          <a:p>
            <a:pPr>
              <a:lnSpc>
                <a:spcPct val="90000"/>
              </a:lnSpc>
            </a:pPr>
            <a:r>
              <a:rPr lang="en-GB" altLang="en-US" dirty="0" smtClean="0">
                <a:solidFill>
                  <a:srgbClr val="3028FF"/>
                </a:solidFill>
              </a:rPr>
              <a:t>Function fitting</a:t>
            </a:r>
          </a:p>
          <a:p>
            <a:pPr lvl="1">
              <a:lnSpc>
                <a:spcPct val="90000"/>
              </a:lnSpc>
            </a:pPr>
            <a:r>
              <a:rPr lang="en-GB" altLang="en-US" dirty="0" smtClean="0">
                <a:solidFill>
                  <a:srgbClr val="3028FF"/>
                </a:solidFill>
              </a:rPr>
              <a:t>“Regression” a.k.a. “trend lines in Excel”</a:t>
            </a:r>
            <a:endParaRPr lang="en-GB" altLang="en-US" dirty="0"/>
          </a:p>
        </p:txBody>
      </p:sp>
      <p:sp>
        <p:nvSpPr>
          <p:cNvPr id="135172" name="Rectangle 4"/>
          <p:cNvSpPr>
            <a:spLocks noGrp="1" noChangeArrowheads="1"/>
          </p:cNvSpPr>
          <p:nvPr>
            <p:ph type="title"/>
          </p:nvPr>
        </p:nvSpPr>
        <p:spPr/>
        <p:txBody>
          <a:bodyPr/>
          <a:lstStyle/>
          <a:p>
            <a:r>
              <a:rPr lang="en-GB" sz="4000" dirty="0" smtClean="0"/>
              <a:t>Maths needed includes:</a:t>
            </a:r>
            <a:endParaRPr lang="en-GB" sz="4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G52ADS Formalities &amp; Introduction</a:t>
            </a:r>
          </a:p>
        </p:txBody>
      </p:sp>
      <p:sp>
        <p:nvSpPr>
          <p:cNvPr id="6" name="Slide Number Placeholder 6"/>
          <p:cNvSpPr>
            <a:spLocks noGrp="1"/>
          </p:cNvSpPr>
          <p:nvPr>
            <p:ph type="sldNum" sz="quarter" idx="12"/>
          </p:nvPr>
        </p:nvSpPr>
        <p:spPr/>
        <p:txBody>
          <a:bodyPr/>
          <a:lstStyle/>
          <a:p>
            <a:fld id="{37189F46-153E-42AB-A62C-5E5544C62663}" type="slidenum">
              <a:rPr lang="en-US"/>
              <a:pPr/>
              <a:t>41</a:t>
            </a:fld>
            <a:endParaRPr lang="en-US"/>
          </a:p>
        </p:txBody>
      </p:sp>
      <p:sp>
        <p:nvSpPr>
          <p:cNvPr id="135170" name="Rectangle 2" descr="Rectangle: Click to edit Master text styles&#10;Second level&#10;Third level&#10;Fourth level&#10;Fifth level"/>
          <p:cNvSpPr>
            <a:spLocks noGrp="1" noChangeArrowheads="1"/>
          </p:cNvSpPr>
          <p:nvPr>
            <p:ph type="body" sz="half" idx="1"/>
          </p:nvPr>
        </p:nvSpPr>
        <p:spPr>
          <a:xfrm>
            <a:off x="685800" y="1524000"/>
            <a:ext cx="7696200" cy="4800600"/>
          </a:xfrm>
        </p:spPr>
        <p:txBody>
          <a:bodyPr/>
          <a:lstStyle/>
          <a:p>
            <a:pPr>
              <a:lnSpc>
                <a:spcPct val="90000"/>
              </a:lnSpc>
            </a:pPr>
            <a:r>
              <a:rPr lang="en-US" altLang="en-US" sz="2800" b="1" dirty="0">
                <a:solidFill>
                  <a:srgbClr val="3028FF"/>
                </a:solidFill>
              </a:rPr>
              <a:t>Properties of </a:t>
            </a:r>
            <a:r>
              <a:rPr lang="en-US" altLang="en-US" sz="2800" b="1" dirty="0" smtClean="0">
                <a:solidFill>
                  <a:srgbClr val="3028FF"/>
                </a:solidFill>
              </a:rPr>
              <a:t>inequalities</a:t>
            </a:r>
            <a:r>
              <a:rPr lang="en-US" altLang="en-US" sz="2800" dirty="0" smtClean="0">
                <a:solidFill>
                  <a:srgbClr val="3028FF"/>
                </a:solidFill>
              </a:rPr>
              <a:t>:</a:t>
            </a:r>
            <a:endParaRPr lang="en-US" altLang="en-US" dirty="0" smtClean="0"/>
          </a:p>
          <a:p>
            <a:pPr lvl="1">
              <a:lnSpc>
                <a:spcPct val="80000"/>
              </a:lnSpc>
              <a:buFontTx/>
              <a:buNone/>
            </a:pPr>
            <a:r>
              <a:rPr lang="en-US" altLang="en-US" dirty="0" smtClean="0"/>
              <a:t>    </a:t>
            </a:r>
          </a:p>
          <a:p>
            <a:pPr lvl="1">
              <a:lnSpc>
                <a:spcPct val="80000"/>
              </a:lnSpc>
              <a:buFontTx/>
              <a:buNone/>
            </a:pPr>
            <a:r>
              <a:rPr lang="en-US" altLang="en-US" dirty="0" smtClean="0"/>
              <a:t>   a &lt; b    implies   2a &lt; 2b</a:t>
            </a:r>
          </a:p>
          <a:p>
            <a:pPr lvl="1">
              <a:lnSpc>
                <a:spcPct val="80000"/>
              </a:lnSpc>
              <a:buNone/>
            </a:pPr>
            <a:r>
              <a:rPr lang="en-US" altLang="en-US" dirty="0" smtClean="0"/>
              <a:t>   a ≤ b    implies   2a ≤ 2b</a:t>
            </a:r>
          </a:p>
          <a:p>
            <a:pPr lvl="1">
              <a:lnSpc>
                <a:spcPct val="80000"/>
              </a:lnSpc>
              <a:buFontTx/>
              <a:buNone/>
            </a:pPr>
            <a:r>
              <a:rPr lang="en-US" altLang="en-US" dirty="0" smtClean="0"/>
              <a:t>    </a:t>
            </a:r>
          </a:p>
          <a:p>
            <a:pPr lvl="1">
              <a:lnSpc>
                <a:spcPct val="80000"/>
              </a:lnSpc>
              <a:buFontTx/>
              <a:buNone/>
            </a:pPr>
            <a:r>
              <a:rPr lang="en-US" altLang="en-US" dirty="0" smtClean="0"/>
              <a:t>  a &lt; b    implies   -a &gt; -b </a:t>
            </a:r>
          </a:p>
          <a:p>
            <a:pPr lvl="1">
              <a:lnSpc>
                <a:spcPct val="80000"/>
              </a:lnSpc>
              <a:buFontTx/>
              <a:buNone/>
            </a:pPr>
            <a:r>
              <a:rPr lang="en-US" altLang="en-US" dirty="0" smtClean="0"/>
              <a:t>  a ≤ b    implies   -a ≥ -b</a:t>
            </a:r>
          </a:p>
          <a:p>
            <a:pPr lvl="1">
              <a:lnSpc>
                <a:spcPct val="80000"/>
              </a:lnSpc>
              <a:buFontTx/>
              <a:buNone/>
            </a:pPr>
            <a:endParaRPr lang="en-US" altLang="en-US" dirty="0" smtClean="0"/>
          </a:p>
          <a:p>
            <a:pPr lvl="1">
              <a:lnSpc>
                <a:spcPct val="80000"/>
              </a:lnSpc>
              <a:buFontTx/>
              <a:buNone/>
            </a:pPr>
            <a:r>
              <a:rPr lang="en-US" altLang="en-US" dirty="0" smtClean="0"/>
              <a:t>etc</a:t>
            </a:r>
            <a:endParaRPr lang="en-US" altLang="en-US" dirty="0"/>
          </a:p>
        </p:txBody>
      </p:sp>
      <p:sp>
        <p:nvSpPr>
          <p:cNvPr id="135172" name="Rectangle 4"/>
          <p:cNvSpPr>
            <a:spLocks noGrp="1" noChangeArrowheads="1"/>
          </p:cNvSpPr>
          <p:nvPr>
            <p:ph type="title"/>
          </p:nvPr>
        </p:nvSpPr>
        <p:spPr/>
        <p:txBody>
          <a:bodyPr/>
          <a:lstStyle/>
          <a:p>
            <a:r>
              <a:rPr lang="en-US" sz="4000" dirty="0" err="1"/>
              <a:t>Maths</a:t>
            </a:r>
            <a:r>
              <a:rPr lang="en-US" sz="4000" dirty="0"/>
              <a:t> needed includes: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G52ADS Formalities &amp; Introduction</a:t>
            </a:r>
          </a:p>
        </p:txBody>
      </p:sp>
      <p:sp>
        <p:nvSpPr>
          <p:cNvPr id="6" name="Slide Number Placeholder 6"/>
          <p:cNvSpPr>
            <a:spLocks noGrp="1"/>
          </p:cNvSpPr>
          <p:nvPr>
            <p:ph type="sldNum" sz="quarter" idx="12"/>
          </p:nvPr>
        </p:nvSpPr>
        <p:spPr/>
        <p:txBody>
          <a:bodyPr/>
          <a:lstStyle/>
          <a:p>
            <a:fld id="{37189F46-153E-42AB-A62C-5E5544C62663}" type="slidenum">
              <a:rPr lang="en-US"/>
              <a:pPr/>
              <a:t>42</a:t>
            </a:fld>
            <a:endParaRPr lang="en-US"/>
          </a:p>
        </p:txBody>
      </p:sp>
      <p:sp>
        <p:nvSpPr>
          <p:cNvPr id="135170" name="Rectangle 2" descr="Rectangle: Click to edit Master text styles&#10;Second level&#10;Third level&#10;Fourth level&#10;Fifth level"/>
          <p:cNvSpPr>
            <a:spLocks noGrp="1" noChangeArrowheads="1"/>
          </p:cNvSpPr>
          <p:nvPr>
            <p:ph type="body" sz="half" idx="1"/>
          </p:nvPr>
        </p:nvSpPr>
        <p:spPr>
          <a:xfrm>
            <a:off x="685800" y="1524000"/>
            <a:ext cx="7696200" cy="4800600"/>
          </a:xfrm>
        </p:spPr>
        <p:txBody>
          <a:bodyPr/>
          <a:lstStyle/>
          <a:p>
            <a:pPr>
              <a:lnSpc>
                <a:spcPct val="90000"/>
              </a:lnSpc>
            </a:pPr>
            <a:r>
              <a:rPr lang="en-US" altLang="en-US" sz="2800" b="1" dirty="0">
                <a:solidFill>
                  <a:srgbClr val="3028FF"/>
                </a:solidFill>
              </a:rPr>
              <a:t>Properties of exponentials</a:t>
            </a:r>
            <a:r>
              <a:rPr lang="en-US" altLang="en-US" sz="2800" dirty="0">
                <a:solidFill>
                  <a:srgbClr val="3028FF"/>
                </a:solidFill>
              </a:rPr>
              <a:t>: (examples)</a:t>
            </a:r>
            <a:endParaRPr lang="en-US" altLang="en-US" sz="2800" dirty="0"/>
          </a:p>
          <a:p>
            <a:pPr lvl="1">
              <a:lnSpc>
                <a:spcPct val="80000"/>
              </a:lnSpc>
              <a:buFontTx/>
              <a:buNone/>
            </a:pPr>
            <a:r>
              <a:rPr lang="en-US" altLang="en-US" dirty="0"/>
              <a:t>a</a:t>
            </a:r>
            <a:r>
              <a:rPr lang="en-US" altLang="en-US" baseline="30000" dirty="0"/>
              <a:t>(</a:t>
            </a:r>
            <a:r>
              <a:rPr lang="en-US" altLang="en-US" baseline="30000" dirty="0" err="1"/>
              <a:t>b+c</a:t>
            </a:r>
            <a:r>
              <a:rPr lang="en-US" altLang="en-US" baseline="30000" dirty="0"/>
              <a:t>)</a:t>
            </a:r>
            <a:r>
              <a:rPr lang="en-US" altLang="en-US" dirty="0"/>
              <a:t> = a</a:t>
            </a:r>
            <a:r>
              <a:rPr lang="en-US" altLang="en-US" baseline="30000" dirty="0"/>
              <a:t>b </a:t>
            </a:r>
            <a:r>
              <a:rPr lang="en-US" altLang="en-US" dirty="0"/>
              <a:t>a </a:t>
            </a:r>
            <a:r>
              <a:rPr lang="en-US" altLang="en-US" baseline="30000" dirty="0"/>
              <a:t>c </a:t>
            </a:r>
            <a:r>
              <a:rPr lang="en-US" altLang="en-US" dirty="0"/>
              <a:t>                    a</a:t>
            </a:r>
            <a:r>
              <a:rPr lang="en-US" altLang="en-US" baseline="30000" dirty="0"/>
              <a:t>0</a:t>
            </a:r>
            <a:r>
              <a:rPr lang="en-US" altLang="en-US" dirty="0"/>
              <a:t> = 1</a:t>
            </a:r>
            <a:r>
              <a:rPr lang="en-US" altLang="en-US" baseline="30000" dirty="0"/>
              <a:t> </a:t>
            </a:r>
            <a:endParaRPr lang="en-US" altLang="en-US" dirty="0"/>
          </a:p>
          <a:p>
            <a:pPr lvl="1">
              <a:lnSpc>
                <a:spcPct val="80000"/>
              </a:lnSpc>
              <a:buFontTx/>
              <a:buNone/>
            </a:pPr>
            <a:r>
              <a:rPr lang="en-US" altLang="en-US" dirty="0" err="1"/>
              <a:t>a</a:t>
            </a:r>
            <a:r>
              <a:rPr lang="en-US" altLang="en-US" baseline="30000" dirty="0" err="1"/>
              <a:t>bc</a:t>
            </a:r>
            <a:r>
              <a:rPr lang="en-US" altLang="en-US" dirty="0"/>
              <a:t> = (a</a:t>
            </a:r>
            <a:r>
              <a:rPr lang="en-US" altLang="en-US" baseline="30000" dirty="0"/>
              <a:t>b</a:t>
            </a:r>
            <a:r>
              <a:rPr lang="en-US" altLang="en-US" dirty="0"/>
              <a:t>)</a:t>
            </a:r>
            <a:r>
              <a:rPr lang="en-US" altLang="en-US" baseline="30000" dirty="0"/>
              <a:t>c                                   </a:t>
            </a:r>
            <a:r>
              <a:rPr lang="en-US" altLang="en-US" dirty="0"/>
              <a:t>a</a:t>
            </a:r>
            <a:r>
              <a:rPr lang="en-US" altLang="en-US" baseline="30000" dirty="0"/>
              <a:t>b</a:t>
            </a:r>
            <a:r>
              <a:rPr lang="en-US" altLang="en-US" dirty="0"/>
              <a:t> / a</a:t>
            </a:r>
            <a:r>
              <a:rPr lang="en-US" altLang="en-US" baseline="30000" dirty="0"/>
              <a:t>c</a:t>
            </a:r>
            <a:r>
              <a:rPr lang="en-US" altLang="en-US" dirty="0"/>
              <a:t> = a</a:t>
            </a:r>
            <a:r>
              <a:rPr lang="en-US" altLang="en-US" baseline="30000" dirty="0"/>
              <a:t>(b-c)</a:t>
            </a:r>
            <a:endParaRPr lang="en-US" altLang="en-US" dirty="0"/>
          </a:p>
          <a:p>
            <a:pPr>
              <a:lnSpc>
                <a:spcPct val="90000"/>
              </a:lnSpc>
            </a:pPr>
            <a:r>
              <a:rPr lang="en-US" altLang="en-US" sz="2800" b="1" dirty="0">
                <a:solidFill>
                  <a:srgbClr val="FF1414"/>
                </a:solidFill>
              </a:rPr>
              <a:t>Properties of logarithms:</a:t>
            </a:r>
            <a:endParaRPr lang="en-US" altLang="en-US" sz="2800" dirty="0"/>
          </a:p>
          <a:p>
            <a:pPr lvl="1">
              <a:lnSpc>
                <a:spcPct val="80000"/>
              </a:lnSpc>
              <a:buFontTx/>
              <a:buNone/>
            </a:pPr>
            <a:r>
              <a:rPr lang="en-US" altLang="en-US" dirty="0"/>
              <a:t>b = a </a:t>
            </a:r>
            <a:r>
              <a:rPr lang="en-US" altLang="en-US" baseline="30000" dirty="0" err="1"/>
              <a:t>log</a:t>
            </a:r>
            <a:r>
              <a:rPr lang="en-US" altLang="en-US" baseline="-11000" dirty="0" err="1"/>
              <a:t>a</a:t>
            </a:r>
            <a:r>
              <a:rPr lang="en-US" altLang="en-US" baseline="30000" dirty="0" err="1"/>
              <a:t>b</a:t>
            </a:r>
            <a:r>
              <a:rPr lang="en-US" altLang="en-US" dirty="0"/>
              <a:t>    (“definition of ‘log base a’ ”)</a:t>
            </a:r>
          </a:p>
          <a:p>
            <a:pPr lvl="1">
              <a:lnSpc>
                <a:spcPct val="80000"/>
              </a:lnSpc>
              <a:buFontTx/>
              <a:buNone/>
            </a:pPr>
            <a:r>
              <a:rPr lang="en-US" altLang="en-US" dirty="0"/>
              <a:t>(</a:t>
            </a:r>
            <a:r>
              <a:rPr lang="en-US" altLang="en-US" b="1" u="sng" dirty="0"/>
              <a:t>Exercise</a:t>
            </a:r>
            <a:r>
              <a:rPr lang="en-US" altLang="en-US" dirty="0"/>
              <a:t>: derive the following) </a:t>
            </a:r>
          </a:p>
          <a:p>
            <a:pPr lvl="1">
              <a:lnSpc>
                <a:spcPct val="80000"/>
              </a:lnSpc>
              <a:buFontTx/>
              <a:buNone/>
            </a:pPr>
            <a:r>
              <a:rPr lang="en-US" altLang="en-US" dirty="0" err="1"/>
              <a:t>b</a:t>
            </a:r>
            <a:r>
              <a:rPr lang="en-US" altLang="en-US" baseline="30000" dirty="0" err="1"/>
              <a:t>c</a:t>
            </a:r>
            <a:r>
              <a:rPr lang="en-US" altLang="en-US" dirty="0"/>
              <a:t> = a </a:t>
            </a:r>
            <a:r>
              <a:rPr lang="en-US" altLang="en-US" baseline="30000" dirty="0"/>
              <a:t>c*</a:t>
            </a:r>
            <a:r>
              <a:rPr lang="en-US" altLang="en-US" baseline="30000" dirty="0" err="1"/>
              <a:t>log</a:t>
            </a:r>
            <a:r>
              <a:rPr lang="en-US" altLang="en-US" baseline="-11000" dirty="0" err="1"/>
              <a:t>a</a:t>
            </a:r>
            <a:r>
              <a:rPr lang="en-US" altLang="en-US" baseline="30000" dirty="0" err="1"/>
              <a:t>b</a:t>
            </a:r>
            <a:r>
              <a:rPr lang="en-US" altLang="en-US" baseline="30000" dirty="0"/>
              <a:t> </a:t>
            </a:r>
          </a:p>
          <a:p>
            <a:pPr lvl="1">
              <a:lnSpc>
                <a:spcPct val="80000"/>
              </a:lnSpc>
              <a:buFontTx/>
              <a:buNone/>
            </a:pPr>
            <a:r>
              <a:rPr lang="en-US" altLang="en-US" dirty="0" err="1"/>
              <a:t>log</a:t>
            </a:r>
            <a:r>
              <a:rPr lang="en-US" altLang="en-US" baseline="-25000" dirty="0" err="1"/>
              <a:t>b</a:t>
            </a:r>
            <a:r>
              <a:rPr lang="en-US" altLang="en-US" dirty="0"/>
              <a:t>(</a:t>
            </a:r>
            <a:r>
              <a:rPr lang="en-US" altLang="en-US" dirty="0" err="1"/>
              <a:t>xy</a:t>
            </a:r>
            <a:r>
              <a:rPr lang="en-US" altLang="en-US" dirty="0"/>
              <a:t>) = </a:t>
            </a:r>
            <a:r>
              <a:rPr lang="en-US" altLang="en-US" dirty="0" err="1"/>
              <a:t>log</a:t>
            </a:r>
            <a:r>
              <a:rPr lang="en-US" altLang="en-US" baseline="-25000" dirty="0" err="1"/>
              <a:t>b</a:t>
            </a:r>
            <a:r>
              <a:rPr lang="en-US" altLang="en-US" dirty="0" err="1"/>
              <a:t>x</a:t>
            </a:r>
            <a:r>
              <a:rPr lang="en-US" altLang="en-US" dirty="0"/>
              <a:t> + </a:t>
            </a:r>
            <a:r>
              <a:rPr lang="en-US" altLang="en-US" dirty="0" err="1"/>
              <a:t>log</a:t>
            </a:r>
            <a:r>
              <a:rPr lang="en-US" altLang="en-US" baseline="-25000" dirty="0" err="1"/>
              <a:t>b</a:t>
            </a:r>
            <a:r>
              <a:rPr lang="en-US" altLang="en-US" dirty="0" err="1"/>
              <a:t>y</a:t>
            </a:r>
            <a:endParaRPr lang="en-US" altLang="en-US" dirty="0"/>
          </a:p>
          <a:p>
            <a:pPr lvl="1">
              <a:lnSpc>
                <a:spcPct val="90000"/>
              </a:lnSpc>
              <a:buFontTx/>
              <a:buNone/>
            </a:pPr>
            <a:r>
              <a:rPr lang="en-US" altLang="en-US" dirty="0" err="1"/>
              <a:t>log</a:t>
            </a:r>
            <a:r>
              <a:rPr lang="en-US" altLang="en-US" baseline="-25000" dirty="0" err="1"/>
              <a:t>b</a:t>
            </a:r>
            <a:r>
              <a:rPr lang="en-US" altLang="en-US" dirty="0"/>
              <a:t>(x/y) = </a:t>
            </a:r>
            <a:r>
              <a:rPr lang="en-US" altLang="en-US" dirty="0" err="1"/>
              <a:t>log</a:t>
            </a:r>
            <a:r>
              <a:rPr lang="en-US" altLang="en-US" baseline="-25000" dirty="0" err="1"/>
              <a:t>b</a:t>
            </a:r>
            <a:r>
              <a:rPr lang="en-US" altLang="en-US" dirty="0" err="1"/>
              <a:t>x</a:t>
            </a:r>
            <a:r>
              <a:rPr lang="en-US" altLang="en-US" dirty="0"/>
              <a:t> - </a:t>
            </a:r>
            <a:r>
              <a:rPr lang="en-US" altLang="en-US" dirty="0" err="1"/>
              <a:t>log</a:t>
            </a:r>
            <a:r>
              <a:rPr lang="en-US" altLang="en-US" baseline="-25000" dirty="0" err="1"/>
              <a:t>b</a:t>
            </a:r>
            <a:r>
              <a:rPr lang="en-US" altLang="en-US" dirty="0" err="1"/>
              <a:t>y</a:t>
            </a:r>
            <a:endParaRPr lang="en-US" altLang="en-US" dirty="0"/>
          </a:p>
          <a:p>
            <a:pPr lvl="1">
              <a:lnSpc>
                <a:spcPct val="90000"/>
              </a:lnSpc>
              <a:buFontTx/>
              <a:buNone/>
            </a:pPr>
            <a:r>
              <a:rPr lang="en-US" altLang="en-US" dirty="0" err="1"/>
              <a:t>log</a:t>
            </a:r>
            <a:r>
              <a:rPr lang="en-US" altLang="en-US" baseline="-25000" dirty="0" err="1"/>
              <a:t>b</a:t>
            </a:r>
            <a:r>
              <a:rPr lang="en-US" altLang="en-US" baseline="-25000" dirty="0"/>
              <a:t> </a:t>
            </a:r>
            <a:r>
              <a:rPr lang="en-US" altLang="en-US" dirty="0" err="1"/>
              <a:t>x</a:t>
            </a:r>
            <a:r>
              <a:rPr lang="en-US" altLang="en-US" baseline="30000" dirty="0" err="1"/>
              <a:t>a</a:t>
            </a:r>
            <a:r>
              <a:rPr lang="en-US" altLang="en-US" dirty="0"/>
              <a:t> = a </a:t>
            </a:r>
            <a:r>
              <a:rPr lang="en-US" altLang="en-US" dirty="0" err="1"/>
              <a:t>log</a:t>
            </a:r>
            <a:r>
              <a:rPr lang="en-US" altLang="en-US" baseline="-25000" dirty="0" err="1"/>
              <a:t>b</a:t>
            </a:r>
            <a:r>
              <a:rPr lang="en-US" altLang="en-US" dirty="0" err="1"/>
              <a:t>x</a:t>
            </a:r>
            <a:r>
              <a:rPr lang="en-US" altLang="en-US" dirty="0"/>
              <a:t>   </a:t>
            </a:r>
          </a:p>
          <a:p>
            <a:pPr lvl="1">
              <a:lnSpc>
                <a:spcPct val="90000"/>
              </a:lnSpc>
              <a:buFontTx/>
              <a:buNone/>
            </a:pPr>
            <a:r>
              <a:rPr lang="en-US" altLang="en-US" dirty="0" err="1"/>
              <a:t>log</a:t>
            </a:r>
            <a:r>
              <a:rPr lang="en-US" altLang="en-US" baseline="-25000" dirty="0" err="1"/>
              <a:t>x</a:t>
            </a:r>
            <a:r>
              <a:rPr lang="en-US" altLang="en-US" baseline="-25000" dirty="0"/>
              <a:t> </a:t>
            </a:r>
            <a:r>
              <a:rPr lang="en-US" altLang="en-US" dirty="0"/>
              <a:t>a = </a:t>
            </a:r>
            <a:r>
              <a:rPr lang="en-US" altLang="en-US" dirty="0" err="1"/>
              <a:t>log</a:t>
            </a:r>
            <a:r>
              <a:rPr lang="en-US" altLang="en-US" baseline="-25000" dirty="0" err="1"/>
              <a:t>x</a:t>
            </a:r>
            <a:r>
              <a:rPr lang="en-US" altLang="en-US" dirty="0" err="1"/>
              <a:t>b</a:t>
            </a:r>
            <a:r>
              <a:rPr lang="en-US" altLang="en-US" dirty="0"/>
              <a:t> </a:t>
            </a:r>
            <a:r>
              <a:rPr lang="en-US" altLang="en-US" dirty="0" err="1"/>
              <a:t>log</a:t>
            </a:r>
            <a:r>
              <a:rPr lang="en-US" altLang="en-US" baseline="-25000" dirty="0" err="1"/>
              <a:t>b</a:t>
            </a:r>
            <a:r>
              <a:rPr lang="en-US" altLang="en-US" dirty="0" err="1"/>
              <a:t>a</a:t>
            </a:r>
            <a:endParaRPr lang="en-US" altLang="en-US" dirty="0"/>
          </a:p>
        </p:txBody>
      </p:sp>
      <p:sp>
        <p:nvSpPr>
          <p:cNvPr id="135172" name="Rectangle 4"/>
          <p:cNvSpPr>
            <a:spLocks noGrp="1" noChangeArrowheads="1"/>
          </p:cNvSpPr>
          <p:nvPr>
            <p:ph type="title"/>
          </p:nvPr>
        </p:nvSpPr>
        <p:spPr/>
        <p:txBody>
          <a:bodyPr/>
          <a:lstStyle/>
          <a:p>
            <a:r>
              <a:rPr lang="en-US" sz="4000"/>
              <a:t>Maths needed includes: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G52ADS Formalities &amp; Introduction</a:t>
            </a:r>
          </a:p>
        </p:txBody>
      </p:sp>
      <p:sp>
        <p:nvSpPr>
          <p:cNvPr id="6" name="Slide Number Placeholder 6"/>
          <p:cNvSpPr>
            <a:spLocks noGrp="1"/>
          </p:cNvSpPr>
          <p:nvPr>
            <p:ph type="sldNum" sz="quarter" idx="12"/>
          </p:nvPr>
        </p:nvSpPr>
        <p:spPr/>
        <p:txBody>
          <a:bodyPr/>
          <a:lstStyle/>
          <a:p>
            <a:fld id="{37189F46-153E-42AB-A62C-5E5544C62663}" type="slidenum">
              <a:rPr lang="en-US"/>
              <a:pPr/>
              <a:t>43</a:t>
            </a:fld>
            <a:endParaRPr lang="en-US"/>
          </a:p>
        </p:txBody>
      </p:sp>
      <p:sp>
        <p:nvSpPr>
          <p:cNvPr id="135170" name="Rectangle 2" descr="Rectangle: Click to edit Master text styles&#10;Second level&#10;Third level&#10;Fourth level&#10;Fifth level"/>
          <p:cNvSpPr>
            <a:spLocks noGrp="1" noChangeArrowheads="1"/>
          </p:cNvSpPr>
          <p:nvPr>
            <p:ph type="body" sz="half" idx="1"/>
          </p:nvPr>
        </p:nvSpPr>
        <p:spPr>
          <a:xfrm>
            <a:off x="685800" y="1524000"/>
            <a:ext cx="7696200" cy="4800600"/>
          </a:xfrm>
        </p:spPr>
        <p:txBody>
          <a:bodyPr/>
          <a:lstStyle/>
          <a:p>
            <a:pPr>
              <a:lnSpc>
                <a:spcPct val="90000"/>
              </a:lnSpc>
            </a:pPr>
            <a:r>
              <a:rPr lang="en-US" altLang="en-US" sz="2800" b="1" dirty="0" smtClean="0">
                <a:solidFill>
                  <a:srgbClr val="3028FF"/>
                </a:solidFill>
              </a:rPr>
              <a:t>Without using a calculator</a:t>
            </a:r>
            <a:br>
              <a:rPr lang="en-US" altLang="en-US" sz="2800" b="1" dirty="0" smtClean="0">
                <a:solidFill>
                  <a:srgbClr val="3028FF"/>
                </a:solidFill>
              </a:rPr>
            </a:br>
            <a:r>
              <a:rPr lang="en-US" altLang="en-US" sz="2800" b="1" dirty="0" smtClean="0">
                <a:solidFill>
                  <a:srgbClr val="3028FF"/>
                </a:solidFill>
              </a:rPr>
              <a:t>What are</a:t>
            </a:r>
            <a:r>
              <a:rPr lang="en-US" altLang="en-US" sz="2800" dirty="0" smtClean="0">
                <a:solidFill>
                  <a:srgbClr val="3028FF"/>
                </a:solidFill>
              </a:rPr>
              <a:t>: </a:t>
            </a:r>
          </a:p>
          <a:p>
            <a:pPr>
              <a:lnSpc>
                <a:spcPct val="90000"/>
              </a:lnSpc>
            </a:pPr>
            <a:endParaRPr lang="en-US" altLang="en-US" sz="2800" dirty="0">
              <a:solidFill>
                <a:srgbClr val="3028FF"/>
              </a:solidFill>
            </a:endParaRPr>
          </a:p>
          <a:p>
            <a:pPr marL="0" indent="0">
              <a:lnSpc>
                <a:spcPct val="90000"/>
              </a:lnSpc>
              <a:buNone/>
            </a:pPr>
            <a:r>
              <a:rPr lang="en-US" altLang="en-US" sz="2800" dirty="0" smtClean="0">
                <a:solidFill>
                  <a:srgbClr val="3028FF"/>
                </a:solidFill>
              </a:rPr>
              <a:t>“Geometric”</a:t>
            </a:r>
          </a:p>
          <a:p>
            <a:pPr marL="0" indent="0">
              <a:lnSpc>
                <a:spcPct val="90000"/>
              </a:lnSpc>
              <a:buNone/>
            </a:pPr>
            <a:r>
              <a:rPr lang="en-US" altLang="en-US" sz="2800" dirty="0" smtClean="0">
                <a:solidFill>
                  <a:srgbClr val="3028FF"/>
                </a:solidFill>
              </a:rPr>
              <a:t>1 + 2 + 4 + 8 + 16 + 32 + 64 + 128 + 256 + 512</a:t>
            </a:r>
          </a:p>
          <a:p>
            <a:pPr marL="0" indent="0">
              <a:lnSpc>
                <a:spcPct val="90000"/>
              </a:lnSpc>
              <a:buNone/>
            </a:pPr>
            <a:endParaRPr lang="en-US" altLang="en-US" sz="2800" dirty="0" smtClean="0">
              <a:solidFill>
                <a:srgbClr val="3028FF"/>
              </a:solidFill>
            </a:endParaRPr>
          </a:p>
          <a:p>
            <a:pPr marL="0" indent="0">
              <a:lnSpc>
                <a:spcPct val="90000"/>
              </a:lnSpc>
              <a:buNone/>
            </a:pPr>
            <a:r>
              <a:rPr lang="en-US" altLang="en-US" sz="2800" dirty="0" smtClean="0">
                <a:solidFill>
                  <a:srgbClr val="3028FF"/>
                </a:solidFill>
              </a:rPr>
              <a:t>“Arithmetic”</a:t>
            </a:r>
          </a:p>
          <a:p>
            <a:pPr marL="0" indent="0">
              <a:lnSpc>
                <a:spcPct val="90000"/>
              </a:lnSpc>
              <a:buNone/>
            </a:pPr>
            <a:r>
              <a:rPr lang="en-US" altLang="en-US" sz="2800" dirty="0" smtClean="0">
                <a:solidFill>
                  <a:srgbClr val="3028FF"/>
                </a:solidFill>
              </a:rPr>
              <a:t>1 + 3 + 5 + 7 + 9 + 11 + 13 + 15 + 17 + 19</a:t>
            </a:r>
          </a:p>
          <a:p>
            <a:pPr marL="0" indent="0">
              <a:lnSpc>
                <a:spcPct val="90000"/>
              </a:lnSpc>
              <a:buNone/>
            </a:pPr>
            <a:endParaRPr lang="en-US" altLang="en-US" sz="2800" dirty="0">
              <a:solidFill>
                <a:srgbClr val="3028FF"/>
              </a:solidFill>
            </a:endParaRPr>
          </a:p>
          <a:p>
            <a:pPr marL="0" indent="0">
              <a:lnSpc>
                <a:spcPct val="90000"/>
              </a:lnSpc>
              <a:buNone/>
            </a:pPr>
            <a:endParaRPr lang="en-US" altLang="en-US" sz="2800" dirty="0" smtClean="0">
              <a:solidFill>
                <a:srgbClr val="3028FF"/>
              </a:solidFill>
            </a:endParaRPr>
          </a:p>
        </p:txBody>
      </p:sp>
      <p:sp>
        <p:nvSpPr>
          <p:cNvPr id="135172" name="Rectangle 4"/>
          <p:cNvSpPr>
            <a:spLocks noGrp="1" noChangeArrowheads="1"/>
          </p:cNvSpPr>
          <p:nvPr>
            <p:ph type="title"/>
          </p:nvPr>
        </p:nvSpPr>
        <p:spPr/>
        <p:txBody>
          <a:bodyPr/>
          <a:lstStyle/>
          <a:p>
            <a:r>
              <a:rPr lang="en-US" sz="4000" dirty="0" err="1" smtClean="0"/>
              <a:t>Maths</a:t>
            </a:r>
            <a:r>
              <a:rPr lang="en-US" sz="4000" dirty="0" smtClean="0"/>
              <a:t>: “Geometric and Arithmetic Series”</a:t>
            </a:r>
            <a:endParaRPr lang="en-US" sz="4000" dirty="0"/>
          </a:p>
        </p:txBody>
      </p:sp>
    </p:spTree>
    <p:extLst>
      <p:ext uri="{BB962C8B-B14F-4D97-AF65-F5344CB8AC3E}">
        <p14:creationId xmlns:p14="http://schemas.microsoft.com/office/powerpoint/2010/main" val="17076955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G52ADS Formalities &amp; Introduction</a:t>
            </a:r>
          </a:p>
        </p:txBody>
      </p:sp>
      <p:sp>
        <p:nvSpPr>
          <p:cNvPr id="6" name="Slide Number Placeholder 6"/>
          <p:cNvSpPr>
            <a:spLocks noGrp="1"/>
          </p:cNvSpPr>
          <p:nvPr>
            <p:ph type="sldNum" sz="quarter" idx="12"/>
          </p:nvPr>
        </p:nvSpPr>
        <p:spPr/>
        <p:txBody>
          <a:bodyPr/>
          <a:lstStyle/>
          <a:p>
            <a:fld id="{37189F46-153E-42AB-A62C-5E5544C62663}" type="slidenum">
              <a:rPr lang="en-US"/>
              <a:pPr/>
              <a:t>44</a:t>
            </a:fld>
            <a:endParaRPr lang="en-US"/>
          </a:p>
        </p:txBody>
      </p:sp>
      <p:sp>
        <p:nvSpPr>
          <p:cNvPr id="135170" name="Rectangle 2" descr="Rectangle: Click to edit Master text styles&#10;Second level&#10;Third level&#10;Fourth level&#10;Fifth level"/>
          <p:cNvSpPr>
            <a:spLocks noGrp="1" noChangeArrowheads="1"/>
          </p:cNvSpPr>
          <p:nvPr>
            <p:ph type="body" sz="half" idx="1"/>
          </p:nvPr>
        </p:nvSpPr>
        <p:spPr>
          <a:xfrm>
            <a:off x="685800" y="1524000"/>
            <a:ext cx="7696200" cy="4800600"/>
          </a:xfrm>
        </p:spPr>
        <p:txBody>
          <a:bodyPr/>
          <a:lstStyle/>
          <a:p>
            <a:pPr marL="0" indent="0">
              <a:lnSpc>
                <a:spcPct val="90000"/>
              </a:lnSpc>
              <a:buNone/>
            </a:pPr>
            <a:endParaRPr lang="en-US" altLang="en-US" sz="2800" dirty="0">
              <a:solidFill>
                <a:srgbClr val="3028FF"/>
              </a:solidFill>
            </a:endParaRPr>
          </a:p>
          <a:p>
            <a:pPr marL="0" indent="0">
              <a:lnSpc>
                <a:spcPct val="90000"/>
              </a:lnSpc>
              <a:buNone/>
            </a:pPr>
            <a:r>
              <a:rPr lang="en-US" altLang="en-US" sz="2800" dirty="0" smtClean="0">
                <a:solidFill>
                  <a:srgbClr val="3028FF"/>
                </a:solidFill>
              </a:rPr>
              <a:t>If you found the previous </a:t>
            </a:r>
            <a:r>
              <a:rPr lang="en-US" altLang="en-US" sz="2800" dirty="0" err="1" smtClean="0">
                <a:solidFill>
                  <a:srgbClr val="3028FF"/>
                </a:solidFill>
              </a:rPr>
              <a:t>maths</a:t>
            </a:r>
            <a:r>
              <a:rPr lang="en-US" altLang="en-US" sz="2800" dirty="0" smtClean="0">
                <a:solidFill>
                  <a:srgbClr val="3028FF"/>
                </a:solidFill>
              </a:rPr>
              <a:t> fragments obvious then you (probably) do not need the tutorial. </a:t>
            </a:r>
            <a:br>
              <a:rPr lang="en-US" altLang="en-US" sz="2800" dirty="0" smtClean="0">
                <a:solidFill>
                  <a:srgbClr val="3028FF"/>
                </a:solidFill>
              </a:rPr>
            </a:br>
            <a:r>
              <a:rPr lang="en-US" altLang="en-US" sz="2800" dirty="0" smtClean="0">
                <a:solidFill>
                  <a:srgbClr val="3028FF"/>
                </a:solidFill>
              </a:rPr>
              <a:t/>
            </a:r>
            <a:br>
              <a:rPr lang="en-US" altLang="en-US" sz="2800" dirty="0" smtClean="0">
                <a:solidFill>
                  <a:srgbClr val="3028FF"/>
                </a:solidFill>
              </a:rPr>
            </a:br>
            <a:endParaRPr lang="en-US" altLang="en-US" sz="2800" dirty="0" smtClean="0">
              <a:solidFill>
                <a:srgbClr val="3028FF"/>
              </a:solidFill>
            </a:endParaRPr>
          </a:p>
        </p:txBody>
      </p:sp>
      <p:sp>
        <p:nvSpPr>
          <p:cNvPr id="135172" name="Rectangle 4"/>
          <p:cNvSpPr>
            <a:spLocks noGrp="1" noChangeArrowheads="1"/>
          </p:cNvSpPr>
          <p:nvPr>
            <p:ph type="title"/>
          </p:nvPr>
        </p:nvSpPr>
        <p:spPr/>
        <p:txBody>
          <a:bodyPr/>
          <a:lstStyle/>
          <a:p>
            <a:r>
              <a:rPr lang="en-GB" sz="4000" dirty="0" smtClean="0"/>
              <a:t>Note on Maths</a:t>
            </a:r>
            <a:r>
              <a:rPr lang="en-US" sz="4000" dirty="0" smtClean="0"/>
              <a:t> “Tutorial”</a:t>
            </a:r>
            <a:endParaRPr lang="en-US" sz="4000" dirty="0"/>
          </a:p>
        </p:txBody>
      </p:sp>
    </p:spTree>
    <p:extLst>
      <p:ext uri="{BB962C8B-B14F-4D97-AF65-F5344CB8AC3E}">
        <p14:creationId xmlns:p14="http://schemas.microsoft.com/office/powerpoint/2010/main" val="394261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04800"/>
            <a:ext cx="7772400" cy="533400"/>
          </a:xfrm>
        </p:spPr>
        <p:txBody>
          <a:bodyPr/>
          <a:lstStyle/>
          <a:p>
            <a:r>
              <a:rPr lang="en-GB" dirty="0" smtClean="0"/>
              <a:t>“Exercises” &amp; Hints</a:t>
            </a:r>
            <a:endParaRPr lang="en-GB" dirty="0"/>
          </a:p>
        </p:txBody>
      </p:sp>
      <p:sp>
        <p:nvSpPr>
          <p:cNvPr id="8" name="Content Placeholder 7"/>
          <p:cNvSpPr>
            <a:spLocks noGrp="1"/>
          </p:cNvSpPr>
          <p:nvPr>
            <p:ph idx="1"/>
          </p:nvPr>
        </p:nvSpPr>
        <p:spPr>
          <a:xfrm>
            <a:off x="304800" y="1371600"/>
            <a:ext cx="8305800" cy="4648200"/>
          </a:xfrm>
        </p:spPr>
        <p:txBody>
          <a:bodyPr/>
          <a:lstStyle/>
          <a:p>
            <a:r>
              <a:rPr lang="en-GB" sz="2800" dirty="0" smtClean="0"/>
              <a:t>Will often put “</a:t>
            </a:r>
            <a:r>
              <a:rPr lang="en-GB" sz="2800" b="1" u="sng" dirty="0" smtClean="0"/>
              <a:t>Exercise</a:t>
            </a:r>
            <a:r>
              <a:rPr lang="en-GB" sz="2800" dirty="0" smtClean="0"/>
              <a:t>” in slides</a:t>
            </a:r>
          </a:p>
          <a:p>
            <a:pPr lvl="1"/>
            <a:r>
              <a:rPr lang="en-GB" sz="2400" dirty="0" smtClean="0"/>
              <a:t>DO THEM!! </a:t>
            </a:r>
          </a:p>
          <a:p>
            <a:pPr lvl="1"/>
            <a:r>
              <a:rPr lang="en-GB" sz="2400" dirty="0" smtClean="0"/>
              <a:t>They are not assessed, but are vital </a:t>
            </a:r>
          </a:p>
          <a:p>
            <a:pPr lvl="1"/>
            <a:r>
              <a:rPr lang="en-GB" sz="2400" dirty="0" smtClean="0"/>
              <a:t>They might well be a vital part of an exam question</a:t>
            </a:r>
          </a:p>
          <a:p>
            <a:r>
              <a:rPr lang="en-GB" sz="2800" dirty="0" smtClean="0"/>
              <a:t>Hints: </a:t>
            </a:r>
          </a:p>
          <a:p>
            <a:pPr lvl="1"/>
            <a:r>
              <a:rPr lang="en-GB" sz="2400" dirty="0" smtClean="0"/>
              <a:t>If stuck because of ‘algebra’ then “generate your own examples” simply insert small numbers.  E.g. put a=2, etc.</a:t>
            </a:r>
          </a:p>
          <a:p>
            <a:pPr lvl="1"/>
            <a:r>
              <a:rPr lang="en-GB" sz="2400" b="1" u="sng" dirty="0" smtClean="0"/>
              <a:t>I strongly encourage to start with the very simplest examples and work ‘upwards’</a:t>
            </a:r>
            <a:endParaRPr lang="en-GB" sz="2400" dirty="0" smtClean="0"/>
          </a:p>
          <a:p>
            <a:pPr lvl="2"/>
            <a:r>
              <a:rPr lang="en-GB" sz="2000" dirty="0" smtClean="0"/>
              <a:t>Many problems arise from failure to focus on the basics first</a:t>
            </a:r>
            <a:endParaRPr lang="en-GB" sz="2000" dirty="0"/>
          </a:p>
        </p:txBody>
      </p:sp>
      <p:sp>
        <p:nvSpPr>
          <p:cNvPr id="5" name="Footer Placeholder 4"/>
          <p:cNvSpPr>
            <a:spLocks noGrp="1"/>
          </p:cNvSpPr>
          <p:nvPr>
            <p:ph type="ftr" sz="quarter" idx="11"/>
          </p:nvPr>
        </p:nvSpPr>
        <p:spPr/>
        <p:txBody>
          <a:bodyPr/>
          <a:lstStyle/>
          <a:p>
            <a:r>
              <a:rPr lang="en-US" smtClean="0"/>
              <a:t>G52ADS Formalities &amp; Introduction</a:t>
            </a:r>
            <a:endParaRPr lang="en-US"/>
          </a:p>
        </p:txBody>
      </p:sp>
      <p:sp>
        <p:nvSpPr>
          <p:cNvPr id="6" name="Slide Number Placeholder 5"/>
          <p:cNvSpPr>
            <a:spLocks noGrp="1"/>
          </p:cNvSpPr>
          <p:nvPr>
            <p:ph type="sldNum" sz="quarter" idx="12"/>
          </p:nvPr>
        </p:nvSpPr>
        <p:spPr/>
        <p:txBody>
          <a:bodyPr/>
          <a:lstStyle/>
          <a:p>
            <a:fld id="{8D1BA989-FB38-415B-8D7D-64E8E99F1CE6}"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762000"/>
          </a:xfrm>
        </p:spPr>
        <p:txBody>
          <a:bodyPr/>
          <a:lstStyle/>
          <a:p>
            <a:r>
              <a:rPr lang="en-GB" dirty="0" smtClean="0"/>
              <a:t>Summary</a:t>
            </a:r>
            <a:endParaRPr lang="en-GB" dirty="0"/>
          </a:p>
        </p:txBody>
      </p:sp>
      <p:sp>
        <p:nvSpPr>
          <p:cNvPr id="3" name="Content Placeholder 2"/>
          <p:cNvSpPr>
            <a:spLocks noGrp="1"/>
          </p:cNvSpPr>
          <p:nvPr>
            <p:ph idx="1"/>
          </p:nvPr>
        </p:nvSpPr>
        <p:spPr>
          <a:xfrm>
            <a:off x="304800" y="1066800"/>
            <a:ext cx="8610600" cy="5334000"/>
          </a:xfrm>
        </p:spPr>
        <p:txBody>
          <a:bodyPr/>
          <a:lstStyle/>
          <a:p>
            <a:r>
              <a:rPr lang="en-GB" dirty="0" smtClean="0"/>
              <a:t>Main point of module:</a:t>
            </a:r>
          </a:p>
          <a:p>
            <a:pPr lvl="1"/>
            <a:r>
              <a:rPr lang="en-GB" dirty="0" smtClean="0"/>
              <a:t>Develop habit of thinking about efficiency</a:t>
            </a:r>
          </a:p>
          <a:p>
            <a:pPr lvl="1"/>
            <a:r>
              <a:rPr lang="en-GB" dirty="0" smtClean="0"/>
              <a:t>Develop skills (mostly ‘big-Oh’) to </a:t>
            </a:r>
          </a:p>
          <a:p>
            <a:pPr lvl="2"/>
            <a:r>
              <a:rPr lang="en-GB" dirty="0" smtClean="0"/>
              <a:t>describe efficiency</a:t>
            </a:r>
          </a:p>
          <a:p>
            <a:pPr lvl="2"/>
            <a:r>
              <a:rPr lang="en-GB" dirty="0" smtClean="0"/>
              <a:t>reason about efficiency</a:t>
            </a:r>
          </a:p>
          <a:p>
            <a:r>
              <a:rPr lang="en-GB" dirty="0" smtClean="0"/>
              <a:t>But note:</a:t>
            </a:r>
          </a:p>
          <a:p>
            <a:pPr lvl="1"/>
            <a:r>
              <a:rPr lang="en-GB" dirty="0" smtClean="0"/>
              <a:t>This does not mean you always have to write the most efficient program</a:t>
            </a:r>
          </a:p>
          <a:p>
            <a:pPr lvl="1"/>
            <a:r>
              <a:rPr lang="en-GB" dirty="0" smtClean="0"/>
              <a:t>The skills (big-Oh) will not be a panacea; they do not answer all questions about efficiency (but this does not mean they </a:t>
            </a:r>
            <a:r>
              <a:rPr lang="en-GB" smtClean="0"/>
              <a:t>are irrelevant) </a:t>
            </a:r>
            <a:endParaRPr lang="en-GB" dirty="0" smtClean="0"/>
          </a:p>
          <a:p>
            <a:pPr lvl="1"/>
            <a:endParaRPr lang="en-GB" dirty="0"/>
          </a:p>
        </p:txBody>
      </p:sp>
      <p:sp>
        <p:nvSpPr>
          <p:cNvPr id="4" name="Footer Placeholder 3"/>
          <p:cNvSpPr>
            <a:spLocks noGrp="1"/>
          </p:cNvSpPr>
          <p:nvPr>
            <p:ph type="ftr" sz="quarter" idx="11"/>
          </p:nvPr>
        </p:nvSpPr>
        <p:spPr/>
        <p:txBody>
          <a:bodyPr/>
          <a:lstStyle/>
          <a:p>
            <a:r>
              <a:rPr lang="en-US" smtClean="0"/>
              <a:t>G52ADS Formalities &amp; Introduction</a:t>
            </a:r>
            <a:endParaRPr lang="en-US"/>
          </a:p>
        </p:txBody>
      </p:sp>
      <p:sp>
        <p:nvSpPr>
          <p:cNvPr id="5" name="Slide Number Placeholder 4"/>
          <p:cNvSpPr>
            <a:spLocks noGrp="1"/>
          </p:cNvSpPr>
          <p:nvPr>
            <p:ph type="sldNum" sz="quarter" idx="12"/>
          </p:nvPr>
        </p:nvSpPr>
        <p:spPr/>
        <p:txBody>
          <a:bodyPr/>
          <a:lstStyle/>
          <a:p>
            <a:fld id="{9719DA8A-898D-4DFD-AAC6-F385A6513F8B}" type="slidenum">
              <a:rPr lang="en-US" smtClean="0"/>
              <a:pPr/>
              <a:t>46</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0981EDF5-7B3C-45EE-A51F-31BC8FE80F62}" type="slidenum">
              <a:rPr lang="en-US"/>
              <a:pPr/>
              <a:t>5</a:t>
            </a:fld>
            <a:endParaRPr lang="en-US"/>
          </a:p>
        </p:txBody>
      </p:sp>
      <p:sp>
        <p:nvSpPr>
          <p:cNvPr id="54274" name="Rectangle 2"/>
          <p:cNvSpPr>
            <a:spLocks noGrp="1" noChangeArrowheads="1"/>
          </p:cNvSpPr>
          <p:nvPr>
            <p:ph type="title"/>
          </p:nvPr>
        </p:nvSpPr>
        <p:spPr/>
        <p:txBody>
          <a:bodyPr/>
          <a:lstStyle/>
          <a:p>
            <a:r>
              <a:rPr lang="en-GB"/>
              <a:t>More sources</a:t>
            </a:r>
          </a:p>
        </p:txBody>
      </p:sp>
      <p:sp>
        <p:nvSpPr>
          <p:cNvPr id="54275" name="Rectangle 3" descr="Rectangle: Click to edit Master text styles&#10;Second level&#10;Third level&#10;Fourth level&#10;Fifth level"/>
          <p:cNvSpPr>
            <a:spLocks noGrp="1" noChangeArrowheads="1"/>
          </p:cNvSpPr>
          <p:nvPr>
            <p:ph type="body" idx="1"/>
          </p:nvPr>
        </p:nvSpPr>
        <p:spPr/>
        <p:txBody>
          <a:bodyPr/>
          <a:lstStyle/>
          <a:p>
            <a:pPr>
              <a:buFont typeface="StarBats" charset="0"/>
              <a:buChar char="•"/>
            </a:pPr>
            <a:r>
              <a:rPr lang="en-US" sz="2400" dirty="0"/>
              <a:t>Any other standard textbook you can find.</a:t>
            </a:r>
            <a:endParaRPr lang="en-US" sz="2800" dirty="0"/>
          </a:p>
          <a:p>
            <a:pPr>
              <a:buFont typeface="StarBats" charset="0"/>
              <a:buChar char="•"/>
            </a:pPr>
            <a:r>
              <a:rPr lang="en-US" sz="2400" dirty="0"/>
              <a:t>Also useful (but not sufficient on their own):</a:t>
            </a:r>
          </a:p>
          <a:p>
            <a:pPr lvl="1">
              <a:buFont typeface="StarBats" charset="0"/>
              <a:buChar char="•"/>
            </a:pPr>
            <a:r>
              <a:rPr lang="en-US" sz="2400" dirty="0" err="1"/>
              <a:t>Harel</a:t>
            </a:r>
            <a:r>
              <a:rPr lang="en-US" sz="2400" dirty="0"/>
              <a:t>, </a:t>
            </a:r>
            <a:r>
              <a:rPr lang="en-US" sz="2400" dirty="0" err="1"/>
              <a:t>Algorithmics</a:t>
            </a:r>
            <a:r>
              <a:rPr lang="en-US" sz="2400" dirty="0"/>
              <a:t>: The spirit of computing. </a:t>
            </a:r>
          </a:p>
          <a:p>
            <a:pPr lvl="1">
              <a:buFont typeface="StarBats" charset="0"/>
              <a:buChar char="•"/>
            </a:pPr>
            <a:r>
              <a:rPr lang="en-US" sz="2400" dirty="0"/>
              <a:t>Bailey, D. A. Java Structures.</a:t>
            </a:r>
          </a:p>
          <a:p>
            <a:pPr lvl="1">
              <a:buFont typeface="StarBats" charset="0"/>
              <a:buChar char="•"/>
            </a:pPr>
            <a:r>
              <a:rPr lang="en-US" sz="2400" dirty="0"/>
              <a:t>Robert </a:t>
            </a:r>
            <a:r>
              <a:rPr lang="en-US" sz="2400" dirty="0" err="1"/>
              <a:t>Sedgewick</a:t>
            </a:r>
            <a:r>
              <a:rPr lang="en-US" sz="2400" dirty="0"/>
              <a:t> &amp; Kevin Wayne:  Introduction to Programming in Java</a:t>
            </a:r>
          </a:p>
          <a:p>
            <a:pPr>
              <a:buFont typeface="StarBats" charset="0"/>
              <a:buChar char="•"/>
            </a:pPr>
            <a:r>
              <a:rPr lang="en-GB" sz="2800" dirty="0"/>
              <a:t>There are many resources on the internet</a:t>
            </a:r>
          </a:p>
          <a:p>
            <a:pPr lvl="1">
              <a:buFont typeface="StarBats" charset="0"/>
              <a:buChar char="•"/>
            </a:pPr>
            <a:r>
              <a:rPr lang="en-GB" sz="2400" dirty="0"/>
              <a:t>Many similar modules around the world</a:t>
            </a:r>
          </a:p>
          <a:p>
            <a:pPr lvl="1">
              <a:buFont typeface="StarBats" charset="0"/>
              <a:buChar char="•"/>
            </a:pPr>
            <a:r>
              <a:rPr lang="en-GB" sz="2400" dirty="0"/>
              <a:t>Wikipedia </a:t>
            </a:r>
            <a:r>
              <a:rPr lang="en-GB" sz="2400" dirty="0" smtClean="0"/>
              <a:t>can be good (up to usual caveats of social networking media)</a:t>
            </a:r>
            <a:endParaRPr lang="en-GB" sz="2400" dirty="0"/>
          </a:p>
        </p:txBody>
      </p:sp>
      <p:grpSp>
        <p:nvGrpSpPr>
          <p:cNvPr id="54277" name="Group 5"/>
          <p:cNvGrpSpPr>
            <a:grpSpLocks/>
          </p:cNvGrpSpPr>
          <p:nvPr/>
        </p:nvGrpSpPr>
        <p:grpSpPr bwMode="auto">
          <a:xfrm>
            <a:off x="304800" y="6400800"/>
            <a:ext cx="2438400" cy="304800"/>
            <a:chOff x="192" y="4032"/>
            <a:chExt cx="1536" cy="192"/>
          </a:xfrm>
        </p:grpSpPr>
        <p:sp>
          <p:nvSpPr>
            <p:cNvPr id="54278"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4279"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4280"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4281"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4282"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4283"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4284"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4285"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B4546AD3-F620-4968-B45F-D079BCB28906}" type="slidenum">
              <a:rPr lang="en-US"/>
              <a:pPr/>
              <a:t>6</a:t>
            </a:fld>
            <a:endParaRPr lang="en-US"/>
          </a:p>
        </p:txBody>
      </p:sp>
      <p:sp>
        <p:nvSpPr>
          <p:cNvPr id="58370" name="Rectangle 2"/>
          <p:cNvSpPr>
            <a:spLocks noGrp="1" noChangeArrowheads="1"/>
          </p:cNvSpPr>
          <p:nvPr>
            <p:ph type="title"/>
          </p:nvPr>
        </p:nvSpPr>
        <p:spPr/>
        <p:txBody>
          <a:bodyPr/>
          <a:lstStyle/>
          <a:p>
            <a:r>
              <a:rPr lang="en-GB" dirty="0" smtClean="0"/>
              <a:t>“Pre-requisite knowledge”</a:t>
            </a:r>
            <a:endParaRPr lang="en-GB" dirty="0"/>
          </a:p>
        </p:txBody>
      </p:sp>
      <p:sp>
        <p:nvSpPr>
          <p:cNvPr id="58371"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buFont typeface="StarBats" charset="0"/>
              <a:buChar char="•"/>
            </a:pPr>
            <a:r>
              <a:rPr lang="en-GB" sz="2400" dirty="0" smtClean="0"/>
              <a:t>“First year programming, C / Java”</a:t>
            </a:r>
          </a:p>
          <a:p>
            <a:pPr lvl="1">
              <a:spcBef>
                <a:spcPts val="500"/>
              </a:spcBef>
              <a:spcAft>
                <a:spcPts val="500"/>
              </a:spcAft>
            </a:pPr>
            <a:r>
              <a:rPr lang="en-GB" sz="2000" dirty="0" smtClean="0"/>
              <a:t>Will use Java code for implementation examples.</a:t>
            </a:r>
          </a:p>
          <a:p>
            <a:pPr lvl="1">
              <a:spcBef>
                <a:spcPts val="500"/>
              </a:spcBef>
              <a:spcAft>
                <a:spcPts val="500"/>
              </a:spcAft>
            </a:pPr>
            <a:r>
              <a:rPr lang="en-GB" sz="2000" dirty="0" smtClean="0"/>
              <a:t>Coursework involves writing Java programs</a:t>
            </a:r>
            <a:br>
              <a:rPr lang="en-GB" sz="2000" dirty="0" smtClean="0"/>
            </a:br>
            <a:r>
              <a:rPr lang="en-GB" sz="2000" dirty="0" smtClean="0"/>
              <a:t>Revision: Goodrich and </a:t>
            </a:r>
            <a:r>
              <a:rPr lang="en-GB" sz="2000" dirty="0" err="1" smtClean="0"/>
              <a:t>Tamassia</a:t>
            </a:r>
            <a:r>
              <a:rPr lang="en-GB" sz="2000" dirty="0" smtClean="0"/>
              <a:t> or java.sun.com, etc.</a:t>
            </a:r>
          </a:p>
          <a:p>
            <a:pPr>
              <a:buFont typeface="StarBats" charset="0"/>
              <a:buChar char="•"/>
            </a:pPr>
            <a:r>
              <a:rPr lang="en-GB" sz="2400" dirty="0" smtClean="0"/>
              <a:t>“Mathematics for Computer Scientists”</a:t>
            </a:r>
          </a:p>
          <a:p>
            <a:pPr lvl="1">
              <a:buFont typeface="StarBats" charset="0"/>
              <a:buChar char="•"/>
            </a:pPr>
            <a:r>
              <a:rPr lang="en-GB" sz="2000" dirty="0" smtClean="0"/>
              <a:t>Logarithms, Recursion, Proofs by induction</a:t>
            </a:r>
          </a:p>
          <a:p>
            <a:pPr lvl="1">
              <a:buFont typeface="StarBats" charset="0"/>
              <a:buChar char="•"/>
            </a:pPr>
            <a:r>
              <a:rPr lang="en-GB" sz="2000" dirty="0" smtClean="0"/>
              <a:t>Revision: </a:t>
            </a:r>
          </a:p>
          <a:p>
            <a:pPr lvl="2">
              <a:buFont typeface="StarBats" charset="0"/>
              <a:buChar char="•"/>
            </a:pPr>
            <a:r>
              <a:rPr lang="en-GB" sz="1800" dirty="0" smtClean="0"/>
              <a:t>Current and previous G51MCS modules (or equivalent)</a:t>
            </a:r>
          </a:p>
          <a:p>
            <a:pPr lvl="2">
              <a:buFont typeface="StarBats" charset="0"/>
              <a:buChar char="•"/>
            </a:pPr>
            <a:r>
              <a:rPr lang="en-GB" sz="1800" dirty="0" smtClean="0"/>
              <a:t>“Tutorial” </a:t>
            </a:r>
          </a:p>
          <a:p>
            <a:pPr lvl="2">
              <a:buFont typeface="StarBats" charset="0"/>
              <a:buChar char="•"/>
            </a:pPr>
            <a:r>
              <a:rPr lang="en-GB" sz="1800" dirty="0" smtClean="0"/>
              <a:t>Ask in labs, or make an appointment with me if you need help with maths for understanding the module</a:t>
            </a:r>
          </a:p>
          <a:p>
            <a:pPr lvl="2">
              <a:buFont typeface="StarBats" charset="0"/>
              <a:buChar char="•"/>
            </a:pPr>
            <a:endParaRPr lang="en-GB" sz="1800" dirty="0"/>
          </a:p>
        </p:txBody>
      </p:sp>
      <p:grpSp>
        <p:nvGrpSpPr>
          <p:cNvPr id="58373" name="Group 5"/>
          <p:cNvGrpSpPr>
            <a:grpSpLocks/>
          </p:cNvGrpSpPr>
          <p:nvPr/>
        </p:nvGrpSpPr>
        <p:grpSpPr bwMode="auto">
          <a:xfrm>
            <a:off x="304800" y="6400800"/>
            <a:ext cx="2438400" cy="304800"/>
            <a:chOff x="192" y="4032"/>
            <a:chExt cx="1536" cy="192"/>
          </a:xfrm>
        </p:grpSpPr>
        <p:sp>
          <p:nvSpPr>
            <p:cNvPr id="58374"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8375"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8376"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8377"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8378"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8379"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8380"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8381"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D6D10E55-0819-4F0A-9664-DFE97ACCA469}" type="slidenum">
              <a:rPr lang="en-US"/>
              <a:pPr/>
              <a:t>7</a:t>
            </a:fld>
            <a:endParaRPr lang="en-US"/>
          </a:p>
        </p:txBody>
      </p:sp>
      <p:sp>
        <p:nvSpPr>
          <p:cNvPr id="55298" name="Rectangle 2"/>
          <p:cNvSpPr>
            <a:spLocks noGrp="1" noChangeArrowheads="1"/>
          </p:cNvSpPr>
          <p:nvPr>
            <p:ph type="title"/>
          </p:nvPr>
        </p:nvSpPr>
        <p:spPr/>
        <p:txBody>
          <a:bodyPr/>
          <a:lstStyle/>
          <a:p>
            <a:r>
              <a:rPr lang="en-GB" dirty="0"/>
              <a:t>Assessments</a:t>
            </a:r>
          </a:p>
        </p:txBody>
      </p:sp>
      <p:sp>
        <p:nvSpPr>
          <p:cNvPr id="55299" name="Rectangle 3" descr="Rectangle: Click to edit Master text styles&#10;Second level&#10;Third level&#10;Fourth level&#10;Fifth level"/>
          <p:cNvSpPr>
            <a:spLocks noGrp="1" noChangeArrowheads="1"/>
          </p:cNvSpPr>
          <p:nvPr>
            <p:ph type="body" idx="1"/>
          </p:nvPr>
        </p:nvSpPr>
        <p:spPr/>
        <p:txBody>
          <a:bodyPr/>
          <a:lstStyle/>
          <a:p>
            <a:pPr marL="609600" indent="-609600">
              <a:lnSpc>
                <a:spcPct val="90000"/>
              </a:lnSpc>
              <a:buFont typeface="StarBats" charset="0"/>
              <a:buChar char="•"/>
            </a:pPr>
            <a:r>
              <a:rPr lang="en-GB" sz="2800" dirty="0"/>
              <a:t>75 % </a:t>
            </a:r>
            <a:r>
              <a:rPr lang="en-US" sz="2800" dirty="0"/>
              <a:t>written </a:t>
            </a:r>
            <a:r>
              <a:rPr lang="en-US" sz="2800" dirty="0" smtClean="0"/>
              <a:t>exam</a:t>
            </a:r>
          </a:p>
          <a:p>
            <a:pPr marL="1009650" lvl="1" indent="-609600">
              <a:lnSpc>
                <a:spcPct val="90000"/>
              </a:lnSpc>
              <a:buFont typeface="StarBats" charset="0"/>
              <a:buChar char="•"/>
            </a:pPr>
            <a:r>
              <a:rPr lang="en-US" sz="2000" dirty="0" smtClean="0"/>
              <a:t>90 minutes </a:t>
            </a:r>
          </a:p>
          <a:p>
            <a:pPr marL="1009650" lvl="1" indent="-609600">
              <a:lnSpc>
                <a:spcPct val="90000"/>
              </a:lnSpc>
              <a:buFont typeface="StarBats" charset="0"/>
              <a:buChar char="•"/>
            </a:pPr>
            <a:r>
              <a:rPr lang="en-US" sz="2000" dirty="0" smtClean="0"/>
              <a:t>(probably) “Answer question ONE and TWO of the other THREE questions”</a:t>
            </a:r>
          </a:p>
          <a:p>
            <a:pPr marL="400050" lvl="1" indent="0">
              <a:lnSpc>
                <a:spcPct val="90000"/>
              </a:lnSpc>
              <a:buNone/>
            </a:pPr>
            <a:endParaRPr lang="en-US" sz="2000" dirty="0" smtClean="0"/>
          </a:p>
          <a:p>
            <a:pPr marL="609600" indent="-609600">
              <a:lnSpc>
                <a:spcPct val="90000"/>
              </a:lnSpc>
              <a:buFont typeface="StarBats" charset="0"/>
              <a:buChar char="•"/>
            </a:pPr>
            <a:r>
              <a:rPr lang="en-US" sz="2800" dirty="0" smtClean="0"/>
              <a:t>25 </a:t>
            </a:r>
            <a:r>
              <a:rPr lang="en-US" sz="2800" dirty="0"/>
              <a:t>% formal courseworks</a:t>
            </a:r>
          </a:p>
          <a:p>
            <a:pPr marL="1009650" lvl="1" indent="-609600">
              <a:lnSpc>
                <a:spcPct val="90000"/>
              </a:lnSpc>
              <a:buFont typeface="StarBats" charset="0"/>
              <a:buAutoNum type="arabicPeriod"/>
            </a:pPr>
            <a:r>
              <a:rPr lang="en-US" sz="2400" dirty="0" smtClean="0"/>
              <a:t>Coursework </a:t>
            </a:r>
            <a:r>
              <a:rPr lang="en-US" sz="2400" dirty="0"/>
              <a:t>ONE:  </a:t>
            </a:r>
            <a:r>
              <a:rPr lang="en-US" sz="2400" dirty="0" smtClean="0"/>
              <a:t>   8</a:t>
            </a:r>
            <a:r>
              <a:rPr lang="en-US" sz="2400" dirty="0"/>
              <a:t>% </a:t>
            </a:r>
            <a:endParaRPr lang="en-US" sz="2400" dirty="0" smtClean="0"/>
          </a:p>
          <a:p>
            <a:pPr marL="1009650" lvl="1" indent="-609600">
              <a:lnSpc>
                <a:spcPct val="90000"/>
              </a:lnSpc>
              <a:buFont typeface="StarBats" charset="0"/>
              <a:buAutoNum type="arabicPeriod"/>
            </a:pPr>
            <a:r>
              <a:rPr lang="en-US" sz="2400" dirty="0" smtClean="0"/>
              <a:t>Coursework TWO:    7% </a:t>
            </a:r>
          </a:p>
          <a:p>
            <a:pPr marL="1009650" lvl="1" indent="-609600">
              <a:lnSpc>
                <a:spcPct val="90000"/>
              </a:lnSpc>
              <a:buFont typeface="StarBats" charset="0"/>
              <a:buAutoNum type="arabicPeriod"/>
            </a:pPr>
            <a:r>
              <a:rPr lang="en-US" sz="2400" dirty="0" smtClean="0"/>
              <a:t>Coursework </a:t>
            </a:r>
            <a:r>
              <a:rPr lang="en-US" sz="2400" dirty="0"/>
              <a:t>THREE: 10%</a:t>
            </a:r>
            <a:br>
              <a:rPr lang="en-US" sz="2400" dirty="0"/>
            </a:br>
            <a:r>
              <a:rPr lang="en-US" sz="2400" dirty="0"/>
              <a:t>	</a:t>
            </a:r>
          </a:p>
        </p:txBody>
      </p:sp>
      <p:grpSp>
        <p:nvGrpSpPr>
          <p:cNvPr id="55301" name="Group 5"/>
          <p:cNvGrpSpPr>
            <a:grpSpLocks/>
          </p:cNvGrpSpPr>
          <p:nvPr/>
        </p:nvGrpSpPr>
        <p:grpSpPr bwMode="auto">
          <a:xfrm>
            <a:off x="304800" y="6400800"/>
            <a:ext cx="2438400" cy="304800"/>
            <a:chOff x="192" y="4032"/>
            <a:chExt cx="1536" cy="192"/>
          </a:xfrm>
        </p:grpSpPr>
        <p:sp>
          <p:nvSpPr>
            <p:cNvPr id="55302"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5303"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4"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5"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6"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7"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8"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9"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extLst>
      <p:ext uri="{BB962C8B-B14F-4D97-AF65-F5344CB8AC3E}">
        <p14:creationId xmlns:p14="http://schemas.microsoft.com/office/powerpoint/2010/main" val="249825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 Pattern</a:t>
            </a:r>
            <a:endParaRPr lang="en-GB" dirty="0"/>
          </a:p>
        </p:txBody>
      </p:sp>
      <p:sp>
        <p:nvSpPr>
          <p:cNvPr id="3" name="Content Placeholder 2"/>
          <p:cNvSpPr>
            <a:spLocks noGrp="1"/>
          </p:cNvSpPr>
          <p:nvPr>
            <p:ph idx="1"/>
          </p:nvPr>
        </p:nvSpPr>
        <p:spPr>
          <a:xfrm>
            <a:off x="381000" y="1371600"/>
            <a:ext cx="8534400" cy="4648200"/>
          </a:xfrm>
        </p:spPr>
        <p:txBody>
          <a:bodyPr/>
          <a:lstStyle/>
          <a:p>
            <a:r>
              <a:rPr lang="en-GB" sz="2400" dirty="0" smtClean="0"/>
              <a:t>Lectures and C/</a:t>
            </a:r>
            <a:r>
              <a:rPr lang="en-GB" sz="2400" dirty="0" err="1" smtClean="0"/>
              <a:t>Ws</a:t>
            </a:r>
            <a:r>
              <a:rPr lang="en-GB" sz="2400" dirty="0" smtClean="0"/>
              <a:t> schedule is biased towards first half of term: </a:t>
            </a:r>
          </a:p>
          <a:p>
            <a:pPr lvl="1"/>
            <a:r>
              <a:rPr lang="en-GB" sz="2000" dirty="0" smtClean="0"/>
              <a:t>3 lectures / week during first half</a:t>
            </a:r>
          </a:p>
          <a:p>
            <a:pPr lvl="1"/>
            <a:r>
              <a:rPr lang="en-GB" sz="2000" dirty="0" smtClean="0"/>
              <a:t>0-2 </a:t>
            </a:r>
            <a:r>
              <a:rPr lang="en-GB" sz="2000" dirty="0"/>
              <a:t>lectures / week during </a:t>
            </a:r>
            <a:r>
              <a:rPr lang="en-GB" sz="2000" dirty="0" smtClean="0"/>
              <a:t>second half</a:t>
            </a:r>
          </a:p>
          <a:p>
            <a:r>
              <a:rPr lang="en-GB" sz="2400" dirty="0" smtClean="0"/>
              <a:t>For all lecture and C/W dates: Keep an eye on Moodle and emails!</a:t>
            </a:r>
          </a:p>
          <a:p>
            <a:r>
              <a:rPr lang="en-GB" sz="2400" dirty="0" smtClean="0"/>
              <a:t>Aim: Reduce ‘end of term’ rush that is common this semester, finish before other modules and their big C/</a:t>
            </a:r>
            <a:r>
              <a:rPr lang="en-GB" sz="2400" dirty="0" err="1" smtClean="0"/>
              <a:t>Ws</a:t>
            </a:r>
            <a:endParaRPr lang="en-GB" sz="2400" dirty="0" smtClean="0"/>
          </a:p>
          <a:p>
            <a:r>
              <a:rPr lang="en-GB" sz="2400" dirty="0" smtClean="0"/>
              <a:t>Note that the ‘challenging’ material is earliest</a:t>
            </a:r>
          </a:p>
          <a:p>
            <a:pPr lvl="1"/>
            <a:r>
              <a:rPr lang="en-GB" sz="2000" dirty="0" smtClean="0"/>
              <a:t>Deliberate! To give more time to ‘digest’ it.</a:t>
            </a:r>
          </a:p>
          <a:p>
            <a:pPr lvl="1"/>
            <a:r>
              <a:rPr lang="en-GB" sz="2000" dirty="0" smtClean="0"/>
              <a:t>Work in ‘big-Oh</a:t>
            </a:r>
            <a:r>
              <a:rPr lang="en-GB" sz="2000" smtClean="0"/>
              <a:t>’ generally needs </a:t>
            </a:r>
            <a:r>
              <a:rPr lang="en-GB" sz="2000" dirty="0" smtClean="0"/>
              <a:t>time to ‘click</a:t>
            </a:r>
            <a:r>
              <a:rPr lang="en-GB" sz="2000" smtClean="0"/>
              <a:t>’ – don’t panic </a:t>
            </a:r>
            <a:r>
              <a:rPr lang="en-GB" sz="2000" smtClean="0">
                <a:sym typeface="Wingdings" panose="05000000000000000000" pitchFamily="2" charset="2"/>
              </a:rPr>
              <a:t></a:t>
            </a:r>
            <a:endParaRPr lang="en-GB" sz="2000" dirty="0"/>
          </a:p>
          <a:p>
            <a:pPr lvl="1"/>
            <a:endParaRPr lang="en-GB" sz="2000" dirty="0"/>
          </a:p>
        </p:txBody>
      </p:sp>
      <p:sp>
        <p:nvSpPr>
          <p:cNvPr id="4" name="Footer Placeholder 3"/>
          <p:cNvSpPr>
            <a:spLocks noGrp="1"/>
          </p:cNvSpPr>
          <p:nvPr>
            <p:ph type="ftr" sz="quarter" idx="11"/>
          </p:nvPr>
        </p:nvSpPr>
        <p:spPr/>
        <p:txBody>
          <a:bodyPr/>
          <a:lstStyle/>
          <a:p>
            <a:r>
              <a:rPr lang="en-US" smtClean="0"/>
              <a:t>G52ADS-201011 Formalities &amp; Intro.</a:t>
            </a:r>
            <a:endParaRPr lang="en-US" dirty="0"/>
          </a:p>
        </p:txBody>
      </p:sp>
      <p:sp>
        <p:nvSpPr>
          <p:cNvPr id="5" name="Slide Number Placeholder 4"/>
          <p:cNvSpPr>
            <a:spLocks noGrp="1"/>
          </p:cNvSpPr>
          <p:nvPr>
            <p:ph type="sldNum" sz="quarter" idx="12"/>
          </p:nvPr>
        </p:nvSpPr>
        <p:spPr/>
        <p:txBody>
          <a:bodyPr/>
          <a:lstStyle/>
          <a:p>
            <a:fld id="{9719DA8A-898D-4DFD-AAC6-F385A6513F8B}" type="slidenum">
              <a:rPr lang="en-US" smtClean="0"/>
              <a:pPr/>
              <a:t>8</a:t>
            </a:fld>
            <a:endParaRPr lang="en-US"/>
          </a:p>
        </p:txBody>
      </p:sp>
    </p:spTree>
    <p:extLst>
      <p:ext uri="{BB962C8B-B14F-4D97-AF65-F5344CB8AC3E}">
        <p14:creationId xmlns:p14="http://schemas.microsoft.com/office/powerpoint/2010/main" val="2486363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en-US"/>
              <a:t>G52ADS Formalities &amp; Introduction</a:t>
            </a:r>
          </a:p>
        </p:txBody>
      </p:sp>
      <p:sp>
        <p:nvSpPr>
          <p:cNvPr id="15" name="Slide Number Placeholder 5"/>
          <p:cNvSpPr>
            <a:spLocks noGrp="1"/>
          </p:cNvSpPr>
          <p:nvPr>
            <p:ph type="sldNum" sz="quarter" idx="12"/>
          </p:nvPr>
        </p:nvSpPr>
        <p:spPr/>
        <p:txBody>
          <a:bodyPr/>
          <a:lstStyle/>
          <a:p>
            <a:fld id="{D6D10E55-0819-4F0A-9664-DFE97ACCA469}" type="slidenum">
              <a:rPr lang="en-US"/>
              <a:pPr/>
              <a:t>9</a:t>
            </a:fld>
            <a:endParaRPr lang="en-US"/>
          </a:p>
        </p:txBody>
      </p:sp>
      <p:sp>
        <p:nvSpPr>
          <p:cNvPr id="55298" name="Rectangle 2"/>
          <p:cNvSpPr>
            <a:spLocks noGrp="1" noChangeArrowheads="1"/>
          </p:cNvSpPr>
          <p:nvPr>
            <p:ph type="title"/>
          </p:nvPr>
        </p:nvSpPr>
        <p:spPr/>
        <p:txBody>
          <a:bodyPr/>
          <a:lstStyle/>
          <a:p>
            <a:r>
              <a:rPr lang="en-GB" dirty="0" smtClean="0"/>
              <a:t>C/W ONE   8%</a:t>
            </a:r>
            <a:endParaRPr lang="en-GB" dirty="0"/>
          </a:p>
        </p:txBody>
      </p:sp>
      <p:sp>
        <p:nvSpPr>
          <p:cNvPr id="55299" name="Rectangle 3" descr="Rectangle: Click to edit Master text styles&#10;Second level&#10;Third level&#10;Fourth level&#10;Fifth level"/>
          <p:cNvSpPr>
            <a:spLocks noGrp="1" noChangeArrowheads="1"/>
          </p:cNvSpPr>
          <p:nvPr>
            <p:ph type="body" idx="1"/>
          </p:nvPr>
        </p:nvSpPr>
        <p:spPr>
          <a:xfrm>
            <a:off x="609600" y="1676400"/>
            <a:ext cx="8001000" cy="4343400"/>
          </a:xfrm>
        </p:spPr>
        <p:txBody>
          <a:bodyPr/>
          <a:lstStyle/>
          <a:p>
            <a:pPr marL="0" indent="0">
              <a:lnSpc>
                <a:spcPct val="90000"/>
              </a:lnSpc>
              <a:buNone/>
            </a:pPr>
            <a:r>
              <a:rPr lang="en-US" sz="2800" dirty="0" smtClean="0"/>
              <a:t>“Experimental analysis of programs”</a:t>
            </a:r>
            <a:r>
              <a:rPr lang="en-US" sz="2800" dirty="0"/>
              <a:t/>
            </a:r>
            <a:br>
              <a:rPr lang="en-US" sz="2800" dirty="0"/>
            </a:br>
            <a:endParaRPr lang="en-US" sz="2800" dirty="0" smtClean="0"/>
          </a:p>
          <a:p>
            <a:pPr marL="0" indent="0">
              <a:lnSpc>
                <a:spcPct val="90000"/>
              </a:lnSpc>
              <a:buNone/>
            </a:pPr>
            <a:r>
              <a:rPr lang="en-US" sz="2800" dirty="0" smtClean="0"/>
              <a:t>- Easy programming &amp; experiments</a:t>
            </a:r>
          </a:p>
          <a:p>
            <a:pPr marL="0" indent="0">
              <a:lnSpc>
                <a:spcPct val="90000"/>
              </a:lnSpc>
              <a:buNone/>
            </a:pPr>
            <a:r>
              <a:rPr lang="en-US" sz="2800" dirty="0" smtClean="0"/>
              <a:t>- Written report</a:t>
            </a:r>
            <a:endParaRPr lang="en-US" sz="2800" dirty="0"/>
          </a:p>
          <a:p>
            <a:pPr marL="0" indent="0">
              <a:lnSpc>
                <a:spcPct val="90000"/>
              </a:lnSpc>
              <a:buNone/>
            </a:pPr>
            <a:r>
              <a:rPr lang="en-US" sz="2800" dirty="0" smtClean="0"/>
              <a:t>Deadline: (tentative!) </a:t>
            </a:r>
            <a:r>
              <a:rPr lang="en-GB" sz="2800" dirty="0"/>
              <a:t>Wed 15-OCT </a:t>
            </a:r>
            <a:r>
              <a:rPr lang="en-GB" sz="2800" dirty="0" smtClean="0"/>
              <a:t>4pm</a:t>
            </a:r>
            <a:endParaRPr lang="en-US" sz="2800" dirty="0"/>
          </a:p>
          <a:p>
            <a:pPr marL="0" indent="0">
              <a:lnSpc>
                <a:spcPct val="90000"/>
              </a:lnSpc>
              <a:buNone/>
            </a:pPr>
            <a:r>
              <a:rPr lang="en-US" sz="2800" dirty="0" smtClean="0"/>
              <a:t>Feedback: </a:t>
            </a:r>
          </a:p>
          <a:p>
            <a:pPr>
              <a:lnSpc>
                <a:spcPct val="90000"/>
              </a:lnSpc>
              <a:buFontTx/>
              <a:buChar char="-"/>
            </a:pPr>
            <a:r>
              <a:rPr lang="en-US" sz="2800" dirty="0" smtClean="0"/>
              <a:t>Written: both individual and overall</a:t>
            </a:r>
          </a:p>
          <a:p>
            <a:pPr>
              <a:lnSpc>
                <a:spcPct val="90000"/>
              </a:lnSpc>
              <a:buFontTx/>
              <a:buChar char="-"/>
            </a:pPr>
            <a:r>
              <a:rPr lang="en-US" sz="2800" dirty="0" smtClean="0"/>
              <a:t>Also quick individual/small-group personal interviews in “lab” time</a:t>
            </a:r>
            <a:endParaRPr lang="en-US" sz="2800" dirty="0"/>
          </a:p>
        </p:txBody>
      </p:sp>
      <p:grpSp>
        <p:nvGrpSpPr>
          <p:cNvPr id="55301" name="Group 5"/>
          <p:cNvGrpSpPr>
            <a:grpSpLocks/>
          </p:cNvGrpSpPr>
          <p:nvPr/>
        </p:nvGrpSpPr>
        <p:grpSpPr bwMode="auto">
          <a:xfrm>
            <a:off x="304800" y="6400800"/>
            <a:ext cx="2438400" cy="304800"/>
            <a:chOff x="192" y="4032"/>
            <a:chExt cx="1536" cy="192"/>
          </a:xfrm>
        </p:grpSpPr>
        <p:sp>
          <p:nvSpPr>
            <p:cNvPr id="55302" name="Rectangle 6"/>
            <p:cNvSpPr>
              <a:spLocks noChangeArrowheads="1"/>
            </p:cNvSpPr>
            <p:nvPr/>
          </p:nvSpPr>
          <p:spPr bwMode="auto">
            <a:xfrm>
              <a:off x="192" y="4032"/>
              <a:ext cx="1536" cy="192"/>
            </a:xfrm>
            <a:prstGeom prst="rect">
              <a:avLst/>
            </a:prstGeom>
            <a:solidFill>
              <a:schemeClr val="bg1"/>
            </a:solidFill>
            <a:ln w="9525">
              <a:noFill/>
              <a:miter lim="800000"/>
              <a:headEnd/>
              <a:tailEnd/>
            </a:ln>
            <a:effectLst/>
          </p:spPr>
          <p:txBody>
            <a:bodyPr wrap="none" anchor="ctr"/>
            <a:lstStyle/>
            <a:p>
              <a:endParaRPr lang="en-GB"/>
            </a:p>
          </p:txBody>
        </p:sp>
        <p:sp>
          <p:nvSpPr>
            <p:cNvPr id="55303" name="Line 7"/>
            <p:cNvSpPr>
              <a:spLocks noChangeShapeType="1"/>
            </p:cNvSpPr>
            <p:nvPr/>
          </p:nvSpPr>
          <p:spPr bwMode="white">
            <a:xfrm>
              <a:off x="38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4" name="Line 8"/>
            <p:cNvSpPr>
              <a:spLocks noChangeShapeType="1"/>
            </p:cNvSpPr>
            <p:nvPr/>
          </p:nvSpPr>
          <p:spPr bwMode="white">
            <a:xfrm>
              <a:off x="57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5" name="Line 9"/>
            <p:cNvSpPr>
              <a:spLocks noChangeShapeType="1"/>
            </p:cNvSpPr>
            <p:nvPr/>
          </p:nvSpPr>
          <p:spPr bwMode="white">
            <a:xfrm>
              <a:off x="768"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6" name="Line 10"/>
            <p:cNvSpPr>
              <a:spLocks noChangeShapeType="1"/>
            </p:cNvSpPr>
            <p:nvPr/>
          </p:nvSpPr>
          <p:spPr bwMode="white">
            <a:xfrm>
              <a:off x="960"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7" name="Line 11"/>
            <p:cNvSpPr>
              <a:spLocks noChangeShapeType="1"/>
            </p:cNvSpPr>
            <p:nvPr/>
          </p:nvSpPr>
          <p:spPr bwMode="white">
            <a:xfrm>
              <a:off x="1152"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8" name="Line 12"/>
            <p:cNvSpPr>
              <a:spLocks noChangeShapeType="1"/>
            </p:cNvSpPr>
            <p:nvPr/>
          </p:nvSpPr>
          <p:spPr bwMode="white">
            <a:xfrm>
              <a:off x="1344"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sp>
          <p:nvSpPr>
            <p:cNvPr id="55309" name="Line 13"/>
            <p:cNvSpPr>
              <a:spLocks noChangeShapeType="1"/>
            </p:cNvSpPr>
            <p:nvPr/>
          </p:nvSpPr>
          <p:spPr bwMode="white">
            <a:xfrm>
              <a:off x="1536" y="4032"/>
              <a:ext cx="0" cy="192"/>
            </a:xfrm>
            <a:prstGeom prst="line">
              <a:avLst/>
            </a:prstGeom>
            <a:noFill/>
            <a:ln w="9525">
              <a:pattFill prst="pct30">
                <a:fgClr>
                  <a:schemeClr val="folHlink"/>
                </a:fgClr>
                <a:bgClr>
                  <a:schemeClr val="bg1"/>
                </a:bgClr>
              </a:pattFill>
              <a:round/>
              <a:headEnd/>
              <a:tailEnd/>
            </a:ln>
            <a:effectLst/>
          </p:spPr>
          <p:txBody>
            <a:bodyPr wrap="none" anchor="ctr"/>
            <a:lstStyle/>
            <a:p>
              <a:endParaRPr lang="en-GB"/>
            </a:p>
          </p:txBody>
        </p:sp>
      </p:grpSp>
    </p:spTree>
    <p:extLst>
      <p:ext uri="{BB962C8B-B14F-4D97-AF65-F5344CB8AC3E}">
        <p14:creationId xmlns:p14="http://schemas.microsoft.com/office/powerpoint/2010/main" val="47542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1_Blueprin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_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3199</TotalTime>
  <Words>2303</Words>
  <Application>Microsoft Office PowerPoint</Application>
  <PresentationFormat>On-screen Show (4:3)</PresentationFormat>
  <Paragraphs>424</Paragraphs>
  <Slides>46</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Times New Roman</vt:lpstr>
      <vt:lpstr>Tahoma</vt:lpstr>
      <vt:lpstr>StarBats</vt:lpstr>
      <vt:lpstr>Wingdings</vt:lpstr>
      <vt:lpstr>1_Blueprint</vt:lpstr>
      <vt:lpstr>G52ADS 2014-15 Algorithms and Data Structures  Formalities &amp; Introduction</vt:lpstr>
      <vt:lpstr>Issues in Teaching</vt:lpstr>
      <vt:lpstr>Textbook</vt:lpstr>
      <vt:lpstr>Other textbooks</vt:lpstr>
      <vt:lpstr>More sources</vt:lpstr>
      <vt:lpstr>“Pre-requisite knowledge”</vt:lpstr>
      <vt:lpstr>Assessments</vt:lpstr>
      <vt:lpstr>Lecture Pattern</vt:lpstr>
      <vt:lpstr>C/W ONE   8%</vt:lpstr>
      <vt:lpstr>C/W TWO   8%</vt:lpstr>
      <vt:lpstr>C/W THREE   10%</vt:lpstr>
      <vt:lpstr>Other Activities</vt:lpstr>
      <vt:lpstr>Study Skills Suggestion</vt:lpstr>
      <vt:lpstr>What are Algorithms?</vt:lpstr>
      <vt:lpstr>What are Data Structures?</vt:lpstr>
      <vt:lpstr>Data Structures in Everyday Life?</vt:lpstr>
      <vt:lpstr>Data Structure Examples:</vt:lpstr>
      <vt:lpstr>Data Structure Examples:</vt:lpstr>
      <vt:lpstr>Data Structure Examples:</vt:lpstr>
      <vt:lpstr>Data Structure Examples:</vt:lpstr>
      <vt:lpstr>SATNAV:</vt:lpstr>
      <vt:lpstr>Buggy data or buggy algorithms?</vt:lpstr>
      <vt:lpstr>Data Structure Examples:</vt:lpstr>
      <vt:lpstr>Aims and objectives of the course</vt:lpstr>
      <vt:lpstr>Why care about correctness?</vt:lpstr>
      <vt:lpstr>Why care about efficiency?</vt:lpstr>
      <vt:lpstr>Why care about efficiency?</vt:lpstr>
      <vt:lpstr>Problem Oriented Approach</vt:lpstr>
      <vt:lpstr>Example task</vt:lpstr>
      <vt:lpstr>Example task (offline exercise)</vt:lpstr>
      <vt:lpstr>Example task</vt:lpstr>
      <vt:lpstr>Example task</vt:lpstr>
      <vt:lpstr>Example task</vt:lpstr>
      <vt:lpstr>Example task</vt:lpstr>
      <vt:lpstr>Example task</vt:lpstr>
      <vt:lpstr>Previous “Example tasks” are irrelevant?</vt:lpstr>
      <vt:lpstr>Interview Question</vt:lpstr>
      <vt:lpstr>Rough Context within “Programming”</vt:lpstr>
      <vt:lpstr>Rough Contents of the course</vt:lpstr>
      <vt:lpstr>Maths needed includes:</vt:lpstr>
      <vt:lpstr>Maths needed includes:</vt:lpstr>
      <vt:lpstr>Maths needed includes:</vt:lpstr>
      <vt:lpstr>Maths: “Geometric and Arithmetic Series”</vt:lpstr>
      <vt:lpstr>Note on Maths “Tutorial”</vt:lpstr>
      <vt:lpstr>“Exercises” &amp; Hints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G52ADS Lec01: Analysis of Algorithms</dc:title>
  <dc:creator>Parkes</dc:creator>
  <cp:lastModifiedBy>Andrew J. Parkes</cp:lastModifiedBy>
  <cp:revision>448</cp:revision>
  <cp:lastPrinted>2013-10-01T12:45:19Z</cp:lastPrinted>
  <dcterms:created xsi:type="dcterms:W3CDTF">2002-01-21T02:22:10Z</dcterms:created>
  <dcterms:modified xsi:type="dcterms:W3CDTF">2014-10-08T16:37:08Z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