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289" r:id="rId2"/>
    <p:sldId id="256" r:id="rId3"/>
    <p:sldId id="258" r:id="rId4"/>
    <p:sldId id="259" r:id="rId5"/>
    <p:sldId id="260" r:id="rId6"/>
    <p:sldId id="358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64" r:id="rId16"/>
    <p:sldId id="365" r:id="rId17"/>
    <p:sldId id="336" r:id="rId18"/>
    <p:sldId id="337" r:id="rId19"/>
    <p:sldId id="338" r:id="rId20"/>
    <p:sldId id="362" r:id="rId21"/>
    <p:sldId id="339" r:id="rId22"/>
    <p:sldId id="340" r:id="rId23"/>
    <p:sldId id="341" r:id="rId24"/>
    <p:sldId id="342" r:id="rId25"/>
    <p:sldId id="343" r:id="rId26"/>
    <p:sldId id="344" r:id="rId27"/>
    <p:sldId id="361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60" r:id="rId36"/>
    <p:sldId id="326" r:id="rId37"/>
  </p:sldIdLst>
  <p:sldSz cx="9144000" cy="6858000" type="screen4x3"/>
  <p:notesSz cx="6794500" cy="9906000"/>
  <p:embeddedFontLst>
    <p:embeddedFont>
      <p:font typeface="Tahoma" panose="020B0604030504040204" pitchFamily="34" charset="0"/>
      <p:regular r:id="rId40"/>
      <p:bold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50" autoAdjust="0"/>
  </p:normalViewPr>
  <p:slideViewPr>
    <p:cSldViewPr>
      <p:cViewPr varScale="1">
        <p:scale>
          <a:sx n="101" d="100"/>
          <a:sy n="101" d="100"/>
        </p:scale>
        <p:origin x="-5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defTabSz="931307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algn="r" defTabSz="931307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defTabSz="931307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algn="r" defTabSz="931307">
              <a:defRPr sz="1300">
                <a:cs typeface="+mn-cs"/>
              </a:defRPr>
            </a:lvl1pPr>
          </a:lstStyle>
          <a:p>
            <a:pPr>
              <a:defRPr/>
            </a:pPr>
            <a:fld id="{7E067696-97B9-4628-A94A-67C53159B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78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defTabSz="931307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algn="r" defTabSz="931307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48238" cy="3711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124" y="4705581"/>
            <a:ext cx="4984253" cy="445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defTabSz="931307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algn="r" defTabSz="931307">
              <a:defRPr sz="1300">
                <a:cs typeface="+mn-cs"/>
              </a:defRPr>
            </a:lvl1pPr>
          </a:lstStyle>
          <a:p>
            <a:pPr>
              <a:defRPr/>
            </a:pPr>
            <a:fld id="{8BF6B1C9-216C-48C9-97F0-BA629E269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4B3DD-FDAE-4120-88FF-51F0120B0C16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0D875-E36F-46E2-87D6-C4D926367AA0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9340C-24FA-4D14-BCEC-9351B36081C5}" type="slidenum">
              <a:rPr lang="en-US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http://en.wikipedia.org/wiki/Random-access_machine</a:t>
            </a:r>
          </a:p>
          <a:p>
            <a:pPr eaLnBrk="1" hangingPunct="1"/>
            <a:r>
              <a:rPr lang="en-GB" dirty="0" smtClean="0"/>
              <a:t>http</a:t>
            </a:r>
            <a:r>
              <a:rPr lang="en-GB" smtClean="0"/>
              <a:t>://en.wikipedia.org/wiki/Random-access_memory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E116B-46E3-454D-B081-9A5FBCC13258}" type="slidenum">
              <a:rPr lang="en-US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1</a:t>
            </a:r>
            <a:r>
              <a:rPr lang="en-GB" baseline="0" dirty="0" smtClean="0"/>
              <a:t> + 1 takes as long as  381513 + 243542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0777F-F90E-430A-8742-64ED77AA40F3}" type="slidenum">
              <a:rPr lang="en-US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EXERCISE: take piece of paper now and fill in the unknowns</a:t>
            </a:r>
            <a:r>
              <a:rPr lang="en-GB" baseline="0" dirty="0" smtClean="0"/>
              <a:t>  “?”</a:t>
            </a:r>
            <a:endParaRPr lang="en-GB" dirty="0" smtClean="0"/>
          </a:p>
          <a:p>
            <a:pPr eaLnBrk="1" hangingPunct="1"/>
            <a:r>
              <a:rPr lang="en-GB" dirty="0" smtClean="0"/>
              <a:t>This sort of stuff is vital to actually do rather than just watch!!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EB403-FA26-4B8A-81A1-241186BCE69B}" type="slidenum">
              <a:rPr lang="en-US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The</a:t>
            </a:r>
            <a:r>
              <a:rPr lang="en-GB" baseline="0" dirty="0" smtClean="0"/>
              <a:t> “(n-1)” arises from the number of times that the body of the for loop is executed.</a:t>
            </a:r>
          </a:p>
          <a:p>
            <a:pPr eaLnBrk="1" hangingPunct="1"/>
            <a:r>
              <a:rPr lang="en-GB" baseline="0" dirty="0" smtClean="0"/>
              <a:t> </a:t>
            </a:r>
            <a:r>
              <a:rPr lang="en-GB" dirty="0" smtClean="0"/>
              <a:t>Notice the “hidden” increment and test of counter !!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EA868-4037-404C-8A6B-84844C7A3AC9}" type="slidenum">
              <a:rPr lang="en-US" smtClean="0">
                <a:cs typeface="Arial" charset="0"/>
              </a:rPr>
              <a:pPr/>
              <a:t>15</a:t>
            </a:fld>
            <a:endParaRPr lang="en-US" smtClean="0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EA868-4037-404C-8A6B-84844C7A3AC9}" type="slidenum">
              <a:rPr lang="en-US" smtClean="0">
                <a:cs typeface="Arial" charset="0"/>
              </a:rPr>
              <a:pPr/>
              <a:t>16</a:t>
            </a:fld>
            <a:endParaRPr lang="en-US" smtClean="0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EA868-4037-404C-8A6B-84844C7A3AC9}" type="slidenum">
              <a:rPr lang="en-US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0D17A-A3F8-482F-8B8F-340DACDCF4E8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5D33F-0316-4771-9B65-8BE7251F92B1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E8150-E8A4-49CD-AB88-A36F97E27628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80191-88DD-40D6-9031-275B4874147E}" type="slidenum">
              <a:rPr lang="en-US" smtClean="0">
                <a:cs typeface="Arial" charset="0"/>
              </a:rPr>
              <a:pPr/>
              <a:t>20</a:t>
            </a:fld>
            <a:endParaRPr lang="en-US" smtClean="0">
              <a:cs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80191-88DD-40D6-9031-275B4874147E}" type="slidenum">
              <a:rPr lang="en-US" smtClean="0">
                <a:cs typeface="Arial" charset="0"/>
              </a:rPr>
              <a:pPr/>
              <a:t>21</a:t>
            </a:fld>
            <a:endParaRPr lang="en-US" smtClean="0">
              <a:cs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D78B3-75FC-4FC6-B98C-0C352A2574D9}" type="slidenum">
              <a:rPr lang="en-US" smtClean="0">
                <a:cs typeface="Arial" charset="0"/>
              </a:rPr>
              <a:pPr/>
              <a:t>22</a:t>
            </a:fld>
            <a:endParaRPr lang="en-US" smtClean="0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34B72-0038-4D4E-857F-478DC5E651FB}" type="slidenum">
              <a:rPr lang="en-US" smtClean="0">
                <a:cs typeface="Arial" charset="0"/>
              </a:rPr>
              <a:pPr/>
              <a:t>23</a:t>
            </a:fld>
            <a:endParaRPr lang="en-US" smtClean="0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C7E3C-3458-46ED-9CC1-7548D84C4C9B}" type="slidenum">
              <a:rPr lang="en-US" smtClean="0">
                <a:cs typeface="Arial" charset="0"/>
              </a:rPr>
              <a:pPr/>
              <a:t>24</a:t>
            </a:fld>
            <a:endParaRPr lang="en-US" smtClean="0">
              <a:cs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50F73-9232-4465-88B9-3BB4F470D46A}" type="slidenum">
              <a:rPr lang="en-US" smtClean="0">
                <a:cs typeface="Arial" charset="0"/>
              </a:rPr>
              <a:pPr/>
              <a:t>25</a:t>
            </a:fld>
            <a:endParaRPr lang="en-US" smtClean="0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2D2AB-49FE-4488-BDAA-3E753E4271B7}" type="slidenum">
              <a:rPr lang="en-US" smtClean="0">
                <a:cs typeface="Arial" charset="0"/>
              </a:rPr>
              <a:pPr/>
              <a:t>26</a:t>
            </a:fld>
            <a:endParaRPr lang="en-US" smtClean="0">
              <a:cs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6B1C9-216C-48C9-97F0-BA629E269FD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1CA14-3D83-4DD9-AD6E-68A259C3C8DC}" type="slidenum">
              <a:rPr lang="en-US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F1A50-BAA4-4AD3-83CD-CA8A42C663FD}" type="slidenum">
              <a:rPr lang="en-US" smtClean="0">
                <a:cs typeface="Arial" charset="0"/>
              </a:rPr>
              <a:pPr/>
              <a:t>29</a:t>
            </a:fld>
            <a:endParaRPr lang="en-US" smtClean="0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8E1484-F799-4EB8-A747-D6A190E39EFB}" type="slidenum">
              <a:rPr lang="en-US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94B1EF-922F-47FF-AACF-139D4CF01C6B}" type="slidenum">
              <a:rPr lang="en-US" smtClean="0">
                <a:cs typeface="Arial" charset="0"/>
              </a:rPr>
              <a:pPr/>
              <a:t>30</a:t>
            </a:fld>
            <a:endParaRPr lang="en-US" smtClean="0">
              <a:cs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EB79C-A56B-4F43-A1AF-6C9A33DC8B26}" type="slidenum">
              <a:rPr lang="en-US" smtClean="0">
                <a:cs typeface="Arial" charset="0"/>
              </a:rPr>
              <a:pPr/>
              <a:t>31</a:t>
            </a:fld>
            <a:endParaRPr lang="en-US" smtClean="0">
              <a:cs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8B795-779A-42E7-BEE6-CDB88ED4A5ED}" type="slidenum">
              <a:rPr lang="en-US" smtClean="0">
                <a:cs typeface="Arial" charset="0"/>
              </a:rPr>
              <a:pPr/>
              <a:t>32</a:t>
            </a:fld>
            <a:endParaRPr lang="en-US" smtClean="0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A678A9-7790-4AF5-8E82-60E2F5FA9CCF}" type="slidenum">
              <a:rPr lang="en-US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30FC-8672-48DB-93A3-5DE64B34C5E6}" type="slidenum">
              <a:rPr lang="en-US" smtClean="0">
                <a:cs typeface="Arial" charset="0"/>
              </a:rPr>
              <a:pPr/>
              <a:t>34</a:t>
            </a:fld>
            <a:endParaRPr lang="en-US" smtClean="0">
              <a:cs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Note: do not take the “</a:t>
            </a:r>
            <a:r>
              <a:rPr lang="en-GB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5 log</a:t>
            </a:r>
            <a:r>
              <a:rPr lang="en-GB" sz="1200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GB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(n) + 2” literally, they are just examples</a:t>
            </a:r>
            <a:r>
              <a:rPr lang="en-GB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of the kinds of differences that might </a:t>
            </a:r>
            <a:r>
              <a:rPr lang="en-GB" sz="1200" baseline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be encountered.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6B1C9-216C-48C9-97F0-BA629E269F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24B28-194B-4960-B67B-8ADE0DF7E143}" type="slidenum">
              <a:rPr lang="en-US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8BE0D-F02A-4C54-B263-35B61641A24C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9D3ED-AD05-4C1A-9154-82A0A6A703DC}" type="slidenum">
              <a:rPr lang="en-US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99FA3-BF58-4870-918A-B911B8E5EFEE}" type="slidenum">
              <a:rPr lang="en-US" smtClean="0">
                <a:cs typeface="Arial" charset="0"/>
              </a:rPr>
              <a:pPr/>
              <a:t>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D3C23-C3D2-44FD-8387-E70A427E6157}" type="slidenum">
              <a:rPr lang="en-US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C377EE-9C66-45E5-B12B-7C08406AC15A}" type="slidenum">
              <a:rPr lang="en-US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B4997-9694-4549-AA08-7AD2A0A01193}" type="slidenum">
              <a:rPr lang="en-US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4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84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Introduction; Analysis of Algorithms</a:t>
            </a: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45514-ED87-426F-9AE0-11991AB33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Introduction; 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18184-B5CD-407B-97DD-B17AE8747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Introduction; 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808CE-AEF0-4795-86C3-021423F9C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30/09/2009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G52ADS:Analysis of Algorithms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61AE1-D2F0-4363-89C2-7C5544403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Introduction; 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76C1A-FD5D-4E6B-824D-9CA9AE951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Introduction; 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B2320-F1E0-4691-99BF-ECBC0C229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Introduction; 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67461-9EED-47BB-AAEF-424BD577E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050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050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Introduction; 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C83C2-4128-40AD-A285-FEADC1012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Introduction; Analysis of Algorithms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50899-B638-4D43-9FD3-BDB168910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Introduction; Analysis of Algorithms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4E984-9B99-4897-9CBC-CF85F66AE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Introduction; Analysis of Algorithms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441A4-D587-4702-BA51-3C69B167A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Introduction; 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CF870-9821-42A4-BDD5-E480B2B9B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Introduction; 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94D4E-9A90-48B6-AA35-0BEA59C94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481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050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81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81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Introduction; Analysis of Algorithms</a:t>
            </a:r>
          </a:p>
        </p:txBody>
      </p:sp>
      <p:sp>
        <p:nvSpPr>
          <p:cNvPr id="7481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4D4517E-7B33-47AA-B920-CC8E077C2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5" r:id="rId12"/>
    <p:sldLayoutId id="214748370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1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8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8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8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8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8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1000"/>
            <a:ext cx="8229600" cy="3048000"/>
          </a:xfrm>
        </p:spPr>
        <p:txBody>
          <a:bodyPr/>
          <a:lstStyle/>
          <a:p>
            <a:pPr algn="ctr" eaLnBrk="1" hangingPunct="1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G52ADS 2014-15</a:t>
            </a:r>
            <a:b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Algorithms and Data Structures</a:t>
            </a:r>
            <a:b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 of Algorithms</a:t>
            </a:r>
          </a:p>
        </p:txBody>
      </p:sp>
      <p:grpSp>
        <p:nvGrpSpPr>
          <p:cNvPr id="6147" name="Group 148"/>
          <p:cNvGrpSpPr>
            <a:grpSpLocks/>
          </p:cNvGrpSpPr>
          <p:nvPr/>
        </p:nvGrpSpPr>
        <p:grpSpPr bwMode="auto">
          <a:xfrm>
            <a:off x="1219200" y="4191001"/>
            <a:ext cx="6934200" cy="1604963"/>
            <a:chOff x="768" y="2064"/>
            <a:chExt cx="4368" cy="1011"/>
          </a:xfrm>
        </p:grpSpPr>
        <p:sp>
          <p:nvSpPr>
            <p:cNvPr id="6157" name="Text Box 135"/>
            <p:cNvSpPr txBox="1">
              <a:spLocks noChangeArrowheads="1"/>
            </p:cNvSpPr>
            <p:nvPr/>
          </p:nvSpPr>
          <p:spPr bwMode="auto">
            <a:xfrm>
              <a:off x="768" y="2064"/>
              <a:ext cx="34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800"/>
                <a:t>Lecturer: Andrew Parkes</a:t>
              </a:r>
            </a:p>
          </p:txBody>
        </p:sp>
        <p:sp>
          <p:nvSpPr>
            <p:cNvPr id="6158" name="Text Box 136"/>
            <p:cNvSpPr txBox="1">
              <a:spLocks noChangeArrowheads="1"/>
            </p:cNvSpPr>
            <p:nvPr/>
          </p:nvSpPr>
          <p:spPr bwMode="auto">
            <a:xfrm>
              <a:off x="768" y="2448"/>
              <a:ext cx="2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Email: ajp@cs.nott.ac.uk</a:t>
              </a:r>
            </a:p>
          </p:txBody>
        </p:sp>
        <p:sp>
          <p:nvSpPr>
            <p:cNvPr id="6159" name="Text Box 137"/>
            <p:cNvSpPr txBox="1">
              <a:spLocks noChangeArrowheads="1"/>
            </p:cNvSpPr>
            <p:nvPr/>
          </p:nvSpPr>
          <p:spPr bwMode="auto">
            <a:xfrm>
              <a:off x="768" y="2784"/>
              <a:ext cx="43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mtClean="0"/>
                <a:t>http</a:t>
              </a:r>
              <a:r>
                <a:rPr lang="en-GB" dirty="0"/>
                <a:t>://www.cs.nott.ac.uk/~ajp/</a:t>
              </a:r>
            </a:p>
          </p:txBody>
        </p:sp>
      </p:grpSp>
      <p:grpSp>
        <p:nvGrpSpPr>
          <p:cNvPr id="6148" name="Group 139"/>
          <p:cNvGrpSpPr>
            <a:grpSpLocks/>
          </p:cNvGrpSpPr>
          <p:nvPr/>
        </p:nvGrpSpPr>
        <p:grpSpPr bwMode="auto">
          <a:xfrm>
            <a:off x="304800" y="6400800"/>
            <a:ext cx="2438400" cy="304800"/>
            <a:chOff x="192" y="4032"/>
            <a:chExt cx="1536" cy="192"/>
          </a:xfrm>
        </p:grpSpPr>
        <p:sp>
          <p:nvSpPr>
            <p:cNvPr id="6149" name="Rectangle 140"/>
            <p:cNvSpPr>
              <a:spLocks noChangeArrowheads="1"/>
            </p:cNvSpPr>
            <p:nvPr/>
          </p:nvSpPr>
          <p:spPr bwMode="auto">
            <a:xfrm>
              <a:off x="192" y="4032"/>
              <a:ext cx="1536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0" name="Line 141"/>
            <p:cNvSpPr>
              <a:spLocks noChangeShapeType="1"/>
            </p:cNvSpPr>
            <p:nvPr/>
          </p:nvSpPr>
          <p:spPr bwMode="white">
            <a:xfrm>
              <a:off x="384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1" name="Line 142"/>
            <p:cNvSpPr>
              <a:spLocks noChangeShapeType="1"/>
            </p:cNvSpPr>
            <p:nvPr/>
          </p:nvSpPr>
          <p:spPr bwMode="white">
            <a:xfrm>
              <a:off x="576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2" name="Line 143"/>
            <p:cNvSpPr>
              <a:spLocks noChangeShapeType="1"/>
            </p:cNvSpPr>
            <p:nvPr/>
          </p:nvSpPr>
          <p:spPr bwMode="white">
            <a:xfrm>
              <a:off x="768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3" name="Line 144"/>
            <p:cNvSpPr>
              <a:spLocks noChangeShapeType="1"/>
            </p:cNvSpPr>
            <p:nvPr/>
          </p:nvSpPr>
          <p:spPr bwMode="white">
            <a:xfrm>
              <a:off x="960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4" name="Line 145"/>
            <p:cNvSpPr>
              <a:spLocks noChangeShapeType="1"/>
            </p:cNvSpPr>
            <p:nvPr/>
          </p:nvSpPr>
          <p:spPr bwMode="white">
            <a:xfrm>
              <a:off x="1152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5" name="Line 146"/>
            <p:cNvSpPr>
              <a:spLocks noChangeShapeType="1"/>
            </p:cNvSpPr>
            <p:nvPr/>
          </p:nvSpPr>
          <p:spPr bwMode="white">
            <a:xfrm>
              <a:off x="1344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6" name="Line 147"/>
            <p:cNvSpPr>
              <a:spLocks noChangeShapeType="1"/>
            </p:cNvSpPr>
            <p:nvPr/>
          </p:nvSpPr>
          <p:spPr bwMode="white">
            <a:xfrm>
              <a:off x="1536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F2B2B2-CD17-414A-A576-D22DDA3F88D1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Operations</a:t>
            </a:r>
          </a:p>
        </p:txBody>
      </p:sp>
      <p:sp>
        <p:nvSpPr>
          <p:cNvPr id="18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876800" cy="43434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Basic computations performed by an algorithm</a:t>
            </a:r>
          </a:p>
          <a:p>
            <a:pPr eaLnBrk="1" hangingPunct="1"/>
            <a:r>
              <a:rPr lang="en-US" sz="2600" dirty="0" smtClean="0"/>
              <a:t>Identifiable in </a:t>
            </a:r>
            <a:r>
              <a:rPr lang="en-US" sz="2600" dirty="0" err="1" smtClean="0"/>
              <a:t>pseudocode</a:t>
            </a:r>
            <a:endParaRPr lang="en-US" sz="2600" dirty="0" smtClean="0"/>
          </a:p>
          <a:p>
            <a:pPr eaLnBrk="1" hangingPunct="1"/>
            <a:r>
              <a:rPr lang="en-US" sz="2600" dirty="0" smtClean="0"/>
              <a:t>Largely independent from the programming language</a:t>
            </a:r>
          </a:p>
          <a:p>
            <a:pPr eaLnBrk="1" hangingPunct="1"/>
            <a:r>
              <a:rPr lang="en-US" sz="2600" dirty="0" smtClean="0"/>
              <a:t>Exact definition not important (we will see why later)</a:t>
            </a:r>
          </a:p>
          <a:p>
            <a:pPr eaLnBrk="1" hangingPunct="1"/>
            <a:r>
              <a:rPr lang="en-US" sz="2600" dirty="0" smtClean="0"/>
              <a:t>Assumed to take a constant amount of time in the RAM model (next slide)</a:t>
            </a:r>
            <a:endParaRPr lang="en-US" sz="3000" dirty="0" smtClean="0"/>
          </a:p>
        </p:txBody>
      </p:sp>
      <p:sp>
        <p:nvSpPr>
          <p:cNvPr id="18022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600200"/>
            <a:ext cx="35052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Examples:</a:t>
            </a:r>
          </a:p>
          <a:p>
            <a:pPr lvl="1" eaLnBrk="1" hangingPunct="1"/>
            <a:r>
              <a:rPr lang="en-US" sz="2000" dirty="0" smtClean="0"/>
              <a:t>Assigning a value to a variable</a:t>
            </a:r>
          </a:p>
          <a:p>
            <a:pPr lvl="1" eaLnBrk="1" hangingPunct="1"/>
            <a:r>
              <a:rPr lang="en-US" sz="2000" dirty="0" smtClean="0"/>
              <a:t>Indexing into an array</a:t>
            </a:r>
          </a:p>
          <a:p>
            <a:pPr lvl="1" eaLnBrk="1" hangingPunct="1"/>
            <a:r>
              <a:rPr lang="en-US" sz="2000" dirty="0" smtClean="0"/>
              <a:t>Comparing two numbers</a:t>
            </a:r>
          </a:p>
          <a:p>
            <a:pPr lvl="1" eaLnBrk="1" hangingPunct="1"/>
            <a:r>
              <a:rPr lang="en-US" sz="2000" dirty="0" smtClean="0"/>
              <a:t>Adding/subtracting/</a:t>
            </a:r>
            <a:br>
              <a:rPr lang="en-US" sz="2000" dirty="0" smtClean="0"/>
            </a:br>
            <a:r>
              <a:rPr lang="en-US" sz="2000" dirty="0" smtClean="0"/>
              <a:t>multiplying/dividing two numbers</a:t>
            </a:r>
          </a:p>
          <a:p>
            <a:pPr lvl="1" eaLnBrk="1" hangingPunct="1"/>
            <a:r>
              <a:rPr lang="en-US" sz="2000" dirty="0" smtClean="0"/>
              <a:t>Calling a method</a:t>
            </a:r>
          </a:p>
          <a:p>
            <a:pPr lvl="1" eaLnBrk="1" hangingPunct="1"/>
            <a:r>
              <a:rPr lang="en-US" sz="2000" dirty="0" smtClean="0"/>
              <a:t>Returning from a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8E4FE-E69B-444C-BE6B-A0F015B36C49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Random Access Machine (RAM) Model</a:t>
            </a: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905000"/>
            <a:ext cx="4800600" cy="3352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24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potentially unbounded bank of </a:t>
            </a:r>
            <a:r>
              <a:rPr lang="en-US" sz="24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cells, each of which can hold an arbitrary number or character</a:t>
            </a:r>
          </a:p>
        </p:txBody>
      </p:sp>
      <p:grpSp>
        <p:nvGrpSpPr>
          <p:cNvPr id="14343" name="Group 4"/>
          <p:cNvGrpSpPr>
            <a:grpSpLocks/>
          </p:cNvGrpSpPr>
          <p:nvPr/>
        </p:nvGrpSpPr>
        <p:grpSpPr bwMode="auto">
          <a:xfrm>
            <a:off x="4800600" y="1190626"/>
            <a:ext cx="3886200" cy="2914650"/>
            <a:chOff x="3024" y="960"/>
            <a:chExt cx="2448" cy="1836"/>
          </a:xfrm>
        </p:grpSpPr>
        <p:grpSp>
          <p:nvGrpSpPr>
            <p:cNvPr id="14345" name="Group 5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4355" name="Group 6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4432" name="Group 7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4434" name="Freeform 8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grpSp>
                <p:nvGrpSpPr>
                  <p:cNvPr id="14435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4436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4437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4438" name="Freeform 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443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sp>
              <p:nvSpPr>
                <p:cNvPr id="14433" name="Freeform 14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356" name="Group 15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4357" name="Group 16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4386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4388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4389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4390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4424" name="Group 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4429" name="Line 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430" name="Line 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431" name="Line 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grpSp>
                      <p:nvGrpSpPr>
                        <p:cNvPr id="14425" name="Group 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4426" name="Line 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427" name="Line 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428" name="Line 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</p:grpSp>
                  <p:grpSp>
                    <p:nvGrpSpPr>
                      <p:cNvPr id="14391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4392" name="Group 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4412" name="Group 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4419" name="Group 3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4422" name="Line 3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14423" name="Line 3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14420" name="Line 3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4421" name="Line 3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  <p:grpSp>
                        <p:nvGrpSpPr>
                          <p:cNvPr id="14413" name="Group 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4414" name="Group 3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4417" name="Line 3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14418" name="Line 4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14415" name="Line 4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4416" name="Line 4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</p:grpSp>
                    <p:grpSp>
                      <p:nvGrpSpPr>
                        <p:cNvPr id="14393" name="Group 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4400" name="Group 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4407" name="Group 4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4410" name="Line 4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14411" name="Line 4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14408" name="Line 4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4409" name="Line 4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  <p:grpSp>
                        <p:nvGrpSpPr>
                          <p:cNvPr id="14401" name="Group 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4402" name="Group 5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4405" name="Line 5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14406" name="Line 5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14403" name="Line 5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4404" name="Line 5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</p:grpSp>
                    <p:grpSp>
                      <p:nvGrpSpPr>
                        <p:cNvPr id="14394" name="Group 5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4395" name="Group 5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4398" name="Line 5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14399" name="Line 5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14396" name="Line 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397" name="Line 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4387" name="Freeform 62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358" name="Group 63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4359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4363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4364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4365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4380" name="Group 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4384" name="Line 6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385" name="Line 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grpSp>
                      <p:nvGrpSpPr>
                        <p:cNvPr id="14381" name="Group 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4382" name="Line 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383" name="Line 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</p:grpSp>
                  <p:grpSp>
                    <p:nvGrpSpPr>
                      <p:cNvPr id="14366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4374" name="Group 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4378" name="Line 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379" name="Line 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grpSp>
                      <p:nvGrpSpPr>
                        <p:cNvPr id="14375" name="Group 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4376" name="Line 7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377" name="Line 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</p:grpSp>
                  <p:grpSp>
                    <p:nvGrpSpPr>
                      <p:cNvPr id="14367" name="Group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4368" name="Group 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4372" name="Line 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373" name="Line 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grpSp>
                      <p:nvGrpSpPr>
                        <p:cNvPr id="14369" name="Group 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4370" name="Line 8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4371" name="Line 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4360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4361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62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  <p:sp>
          <p:nvSpPr>
            <p:cNvPr id="14346" name="AutoShape 91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7" name="AutoShape 92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8" name="Text Box 93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49" name="Text Box 94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0" name="Text Box 95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51" name="Oval 96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2" name="Oval 97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3" name="Oval 98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4" name="AutoShape 99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15 w 21600"/>
                <a:gd name="T1" fmla="*/ 0 h 21600"/>
                <a:gd name="T2" fmla="*/ 9 w 21600"/>
                <a:gd name="T3" fmla="*/ 3 h 21600"/>
                <a:gd name="T4" fmla="*/ 0 w 21600"/>
                <a:gd name="T5" fmla="*/ 7 h 21600"/>
                <a:gd name="T6" fmla="*/ 9 w 21600"/>
                <a:gd name="T7" fmla="*/ 9 h 21600"/>
                <a:gd name="T8" fmla="*/ 18 w 21600"/>
                <a:gd name="T9" fmla="*/ 6 h 21600"/>
                <a:gd name="T10" fmla="*/ 21 w 21600"/>
                <a:gd name="T11" fmla="*/ 3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82372" name="Rectangle 100"/>
          <p:cNvSpPr>
            <a:spLocks noChangeArrowheads="1"/>
          </p:cNvSpPr>
          <p:nvPr/>
        </p:nvSpPr>
        <p:spPr bwMode="auto">
          <a:xfrm>
            <a:off x="304800" y="4800600"/>
            <a:ext cx="8382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 cells are numbered and accessing any cell in memory takes unit time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GB" sz="2000" dirty="0" smtClean="0"/>
              <a:t>Note </a:t>
            </a:r>
            <a:r>
              <a:rPr lang="en-GB" sz="2000" dirty="0"/>
              <a:t>that RAM can stand for </a:t>
            </a:r>
            <a:r>
              <a:rPr lang="en-GB" sz="2000" dirty="0" smtClean="0"/>
              <a:t>both “Random Access </a:t>
            </a:r>
            <a:r>
              <a:rPr lang="en-GB" sz="2000" dirty="0"/>
              <a:t>M</a:t>
            </a:r>
            <a:r>
              <a:rPr lang="en-GB" sz="2000" dirty="0" smtClean="0"/>
              <a:t>achine” and “Random </a:t>
            </a:r>
            <a:r>
              <a:rPr lang="en-GB" sz="2000" smtClean="0"/>
              <a:t>Access Memory,” </a:t>
            </a:r>
            <a:r>
              <a:rPr lang="en-GB" sz="2000" dirty="0" smtClean="0"/>
              <a:t>Which </a:t>
            </a:r>
            <a:r>
              <a:rPr lang="en-GB" sz="2000" dirty="0"/>
              <a:t>is an unfortunate, </a:t>
            </a:r>
            <a:r>
              <a:rPr lang="en-GB" sz="2000"/>
              <a:t>but </a:t>
            </a:r>
            <a:r>
              <a:rPr lang="en-GB" sz="2000" smtClean="0"/>
              <a:t>standard, </a:t>
            </a:r>
            <a:r>
              <a:rPr lang="en-GB" sz="2000" dirty="0"/>
              <a:t>over-loading.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805B7-4D9D-4285-BD79-2F92418A958B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Limitations of RAM model</a:t>
            </a:r>
          </a:p>
        </p:txBody>
      </p:sp>
      <p:sp>
        <p:nvSpPr>
          <p:cNvPr id="184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20000" cy="4724400"/>
          </a:xfrm>
        </p:spPr>
        <p:txBody>
          <a:bodyPr/>
          <a:lstStyle/>
          <a:p>
            <a:pPr eaLnBrk="1" hangingPunct="1"/>
            <a:r>
              <a:rPr lang="en-GB" smtClean="0"/>
              <a:t>“… </a:t>
            </a:r>
            <a:r>
              <a:rPr lang="en-US" smtClean="0"/>
              <a:t>can hold an arbitrary number …” ?</a:t>
            </a:r>
            <a:r>
              <a:rPr lang="en-GB" smtClean="0"/>
              <a:t> </a:t>
            </a:r>
          </a:p>
          <a:p>
            <a:pPr lvl="1" eaLnBrk="1" hangingPunct="1"/>
            <a:r>
              <a:rPr lang="en-GB" smtClean="0"/>
              <a:t>Can we really expect to store </a:t>
            </a:r>
            <a:br>
              <a:rPr lang="en-GB" smtClean="0"/>
            </a:br>
            <a:r>
              <a:rPr lang="en-GB" smtClean="0"/>
              <a:t>“</a:t>
            </a:r>
            <a:r>
              <a:rPr lang="en-GB" smtClean="0">
                <a:solidFill>
                  <a:schemeClr val="accent2"/>
                </a:solidFill>
              </a:rPr>
              <a:t>9385663592861518003516661777357777771771773747177174715717777761365661618161616</a:t>
            </a:r>
            <a:r>
              <a:rPr lang="en-GB" smtClean="0"/>
              <a:t>” in one cell on a real computer?</a:t>
            </a:r>
          </a:p>
          <a:p>
            <a:pPr eaLnBrk="1" hangingPunct="1"/>
            <a:r>
              <a:rPr lang="en-GB" smtClean="0"/>
              <a:t>Here, we ignore such “bignum” issues:</a:t>
            </a:r>
          </a:p>
          <a:p>
            <a:pPr eaLnBrk="1" hangingPunct="1"/>
            <a:r>
              <a:rPr lang="en-GB" smtClean="0"/>
              <a:t>“all numbers are of equal size, as they all fit in a single register of the CPU”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BE1EE-F3C1-4C90-8CCC-D4C958F059F7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 smtClean="0"/>
              <a:t>Counting Primitive Operations</a:t>
            </a:r>
          </a:p>
        </p:txBody>
      </p:sp>
      <p:sp>
        <p:nvSpPr>
          <p:cNvPr id="163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8153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639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1447800" y="2895600"/>
            <a:ext cx="7010400" cy="3276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  <a:latin typeface="Times New Roman" pitchFamily="18" charset="0"/>
              </a:rPr>
              <a:t>arrayMax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)                   </a:t>
            </a:r>
            <a:r>
              <a:rPr lang="en-US" sz="2400" dirty="0" smtClean="0"/>
              <a:t># operations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</a:rPr>
              <a:t>currentMax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[0]			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?</a:t>
            </a: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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1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			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?</a:t>
            </a:r>
            <a:endParaRPr lang="en-US" sz="2400" b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sz="2400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then		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?</a:t>
            </a:r>
            <a:endParaRPr lang="en-US" sz="2400" b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		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?</a:t>
            </a:r>
            <a:endParaRPr lang="en-US" sz="2400" dirty="0" smtClean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</a:t>
            </a:r>
            <a:endParaRPr lang="en-US" sz="2400" b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 ?</a:t>
            </a:r>
            <a:endParaRPr lang="en-US" sz="24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		</a:t>
            </a:r>
            <a:r>
              <a:rPr lang="en-US" sz="2400" dirty="0" smtClean="0">
                <a:sym typeface="Symbol" pitchFamily="18" charset="2"/>
              </a:rPr>
              <a:t>Total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  </a:t>
            </a:r>
            <a:r>
              <a:rPr lang="en-US" sz="1800" b="1" u="sng" dirty="0" smtClean="0">
                <a:latin typeface="Arial" charset="0"/>
                <a:sym typeface="Symbol" pitchFamily="18" charset="2"/>
              </a:rPr>
              <a:t>INCLASS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F9777-DD59-4E58-87A4-EDBA979FCDD1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 smtClean="0"/>
              <a:t>Counting Primitive Operations</a:t>
            </a: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8153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Worst case number of primitive operations executed as a function of the input size, n</a:t>
            </a:r>
          </a:p>
        </p:txBody>
      </p:sp>
      <p:sp>
        <p:nvSpPr>
          <p:cNvPr id="1741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2209800"/>
            <a:ext cx="8077200" cy="3657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  <a:latin typeface="Times New Roman" pitchFamily="18" charset="0"/>
              </a:rPr>
              <a:t>arrayMax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)                   </a:t>
            </a:r>
            <a:r>
              <a:rPr lang="en-US" sz="2400" dirty="0" smtClean="0"/>
              <a:t># operations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</a:rPr>
              <a:t>currentMax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[0]	 	 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2</a:t>
            </a:r>
            <a:endParaRPr lang="en-US" sz="2400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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1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	             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1</a:t>
            </a:r>
            <a:endParaRPr lang="en-US" sz="2400" b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sz="2400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then	 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2 (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1)</a:t>
            </a:r>
            <a:endParaRPr lang="en-US" sz="2400" b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     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2 (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1)  (worst case)</a:t>
            </a:r>
            <a:endParaRPr lang="en-US" sz="2400" dirty="0" smtClean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{ increment counter: </a:t>
            </a:r>
            <a:r>
              <a:rPr lang="en-US" sz="2400" b="1" i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++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}		       2 (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1)    (“hidden”)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{ test counter: </a:t>
            </a:r>
            <a:r>
              <a:rPr lang="en-US" sz="2400" b="1" i="1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 ≤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(n-1) }		       2 (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1)    (“hidden”)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return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 	   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				</a:t>
            </a:r>
            <a:r>
              <a:rPr lang="en-US" sz="2400" dirty="0" smtClean="0">
                <a:sym typeface="Symbol" pitchFamily="18" charset="2"/>
              </a:rPr>
              <a:t>Total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	       8</a:t>
            </a:r>
            <a:r>
              <a:rPr lang="en-US" sz="24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9EC83-EC1A-4AF6-9B2B-2BF3425D0D74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Counting is “Vague” 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83058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Consider   “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]” </a:t>
            </a:r>
            <a:r>
              <a:rPr lang="en-US" dirty="0" smtClean="0">
                <a:sym typeface="Symbol" pitchFamily="18" charset="2"/>
              </a:rPr>
              <a:t>then ‘full’ p</a:t>
            </a:r>
            <a:r>
              <a:rPr lang="en-US" dirty="0" smtClean="0"/>
              <a:t>rocess can be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get A = pointer to start of array A, and store into a register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get </a:t>
            </a:r>
            <a:r>
              <a:rPr lang="en-US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, and store into a register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compute  </a:t>
            </a:r>
            <a:r>
              <a:rPr lang="en-US" dirty="0" err="1" smtClean="0">
                <a:sym typeface="Symbol" pitchFamily="18" charset="2"/>
              </a:rPr>
              <a:t>A+i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= pointer to </a:t>
            </a:r>
            <a:r>
              <a:rPr lang="en-US" dirty="0" smtClean="0">
                <a:sym typeface="Symbol" pitchFamily="18" charset="2"/>
              </a:rPr>
              <a:t>location of A[</a:t>
            </a:r>
            <a:r>
              <a:rPr lang="en-US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], and store back into a register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get value of “*(</a:t>
            </a:r>
            <a:r>
              <a:rPr lang="en-US" dirty="0" err="1" smtClean="0">
                <a:sym typeface="Symbol" pitchFamily="18" charset="2"/>
              </a:rPr>
              <a:t>A+i</a:t>
            </a:r>
            <a:r>
              <a:rPr lang="en-US" dirty="0" smtClean="0">
                <a:sym typeface="Symbol" pitchFamily="18" charset="2"/>
              </a:rPr>
              <a:t>)” (from RAM) and store value it into a register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copy the value into the location of c in the RAM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might not want to count all this, e.g. just count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‘plus’ of “</a:t>
            </a:r>
            <a:r>
              <a:rPr lang="en-US" dirty="0" err="1" smtClean="0">
                <a:sym typeface="Symbol" pitchFamily="18" charset="2"/>
              </a:rPr>
              <a:t>A+i</a:t>
            </a:r>
            <a:r>
              <a:rPr lang="en-US" dirty="0" smtClean="0">
                <a:sym typeface="Symbol" pitchFamily="18" charset="2"/>
              </a:rPr>
              <a:t>”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the assignment</a:t>
            </a:r>
          </a:p>
        </p:txBody>
      </p:sp>
    </p:spTree>
    <p:extLst>
      <p:ext uri="{BB962C8B-B14F-4D97-AF65-F5344CB8AC3E}">
        <p14:creationId xmlns:p14="http://schemas.microsoft.com/office/powerpoint/2010/main" val="22755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9EC83-EC1A-4AF6-9B2B-2BF3425D0D74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Counting is “Vague”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83058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There can be multiple right answers – if you get ‘2’ and I count ‘4’ then it does not mean you are wrong!</a:t>
            </a:r>
          </a:p>
          <a:p>
            <a:pPr eaLnBrk="1" hangingPunct="1"/>
            <a:r>
              <a:rPr lang="en-US" dirty="0">
                <a:sym typeface="Symbol" pitchFamily="18" charset="2"/>
              </a:rPr>
              <a:t>Note:  If I think an answer is ‘4’ then ‘2’ is probably also acceptable – but “2 n” probably will not be.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It is most important to be able to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know what is happening in the underlying process</a:t>
            </a:r>
          </a:p>
          <a:p>
            <a:pPr lvl="2" eaLnBrk="1" hangingPunct="1"/>
            <a:r>
              <a:rPr lang="en-US" dirty="0" smtClean="0">
                <a:sym typeface="Symbol" pitchFamily="18" charset="2"/>
              </a:rPr>
              <a:t>be able to link to C and assembly level notions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be able to use this to give a reasonably consistent justification of your answers</a:t>
            </a:r>
          </a:p>
        </p:txBody>
      </p:sp>
    </p:spTree>
    <p:extLst>
      <p:ext uri="{BB962C8B-B14F-4D97-AF65-F5344CB8AC3E}">
        <p14:creationId xmlns:p14="http://schemas.microsoft.com/office/powerpoint/2010/main" val="40451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9EC83-EC1A-4AF6-9B2B-2BF3425D0D74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Estimating Running Time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83058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Algorithm </a:t>
            </a:r>
            <a:r>
              <a:rPr lang="en-US" b="1" i="1" dirty="0" err="1" smtClean="0">
                <a:latin typeface="Times New Roman" pitchFamily="18" charset="0"/>
              </a:rPr>
              <a:t>arrayMax</a:t>
            </a:r>
            <a:r>
              <a:rPr lang="en-US" dirty="0" smtClean="0"/>
              <a:t> executes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8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4 </a:t>
            </a:r>
            <a:r>
              <a:rPr lang="en-US" dirty="0" smtClean="0"/>
              <a:t>primitive operations in the worst case.  Define: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b="1" i="1" dirty="0" smtClean="0">
                <a:latin typeface="Times New Roman" pitchFamily="18" charset="0"/>
              </a:rPr>
              <a:t>a</a:t>
            </a:r>
            <a:r>
              <a:rPr lang="en-US" dirty="0" smtClean="0"/>
              <a:t>	= Time taken by the fastest primitive operation</a:t>
            </a:r>
          </a:p>
          <a:p>
            <a:pPr lvl="1" eaLnBrk="1" hangingPunct="1">
              <a:buFontTx/>
              <a:buNone/>
            </a:pPr>
            <a:r>
              <a:rPr lang="en-US" b="1" i="1" dirty="0" smtClean="0">
                <a:latin typeface="Times New Roman" pitchFamily="18" charset="0"/>
              </a:rPr>
              <a:t>b</a:t>
            </a:r>
            <a:r>
              <a:rPr lang="en-US" dirty="0" smtClean="0"/>
              <a:t> 	= Time taken by the slowest primitive operation</a:t>
            </a:r>
          </a:p>
          <a:p>
            <a:pPr eaLnBrk="1" hangingPunct="1"/>
            <a:r>
              <a:rPr lang="en-US" dirty="0" smtClean="0"/>
              <a:t>Let 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 smtClean="0"/>
              <a:t> be worst-case time of </a:t>
            </a:r>
            <a:r>
              <a:rPr lang="en-US" b="1" i="1" dirty="0" err="1" smtClean="0">
                <a:latin typeface="Times New Roman" pitchFamily="18" charset="0"/>
              </a:rPr>
              <a:t>arrayMax</a:t>
            </a:r>
            <a:r>
              <a:rPr lang="en-US" b="1" i="1" dirty="0" smtClean="0">
                <a:latin typeface="Times New Roman" pitchFamily="18" charset="0"/>
              </a:rPr>
              <a:t>.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dirty="0" smtClean="0"/>
              <a:t>Then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(8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4)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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</a:t>
            </a:r>
            <a:r>
              <a:rPr lang="en-US" dirty="0" smtClean="0"/>
              <a:t> 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(8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4)</a:t>
            </a:r>
          </a:p>
          <a:p>
            <a:pPr eaLnBrk="1" hangingPunct="1"/>
            <a:r>
              <a:rPr lang="en-US" dirty="0" smtClean="0"/>
              <a:t>Hence, 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 smtClean="0"/>
              <a:t> is bounded ‘above and below’ by two linear functions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Usually said as “</a:t>
            </a:r>
            <a:r>
              <a:rPr lang="en-US" i="1" dirty="0" err="1" smtClean="0">
                <a:sym typeface="Symbol" pitchFamily="18" charset="2"/>
              </a:rPr>
              <a:t>arrayMax</a:t>
            </a:r>
            <a:r>
              <a:rPr lang="en-US" dirty="0" smtClean="0">
                <a:sym typeface="Symbol" pitchFamily="18" charset="2"/>
              </a:rPr>
              <a:t> runs in linear time”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A12C2-7A5B-4C32-94D3-F9FD3D2F8C2F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Remarks</a:t>
            </a: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Do not get too obsessed with the fine details. The details of the counting and timing would probably depend</a:t>
            </a:r>
          </a:p>
          <a:p>
            <a:pPr lvl="1" eaLnBrk="1" hangingPunct="1"/>
            <a:r>
              <a:rPr lang="en-GB" smtClean="0"/>
              <a:t>the compiler, and require inspection of the assembly code</a:t>
            </a:r>
          </a:p>
          <a:p>
            <a:pPr lvl="1" eaLnBrk="1" hangingPunct="1"/>
            <a:r>
              <a:rPr lang="en-GB" smtClean="0"/>
              <a:t>the CPU architecture, pipelining, cache misses, etc,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25111-31D5-434B-83A9-518D58F564EC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Growth Rate of Running Time</a:t>
            </a:r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20000" cy="4419600"/>
          </a:xfrm>
        </p:spPr>
        <p:txBody>
          <a:bodyPr/>
          <a:lstStyle/>
          <a:p>
            <a:pPr eaLnBrk="1" hangingPunct="1"/>
            <a:r>
              <a:rPr lang="en-US" smtClean="0"/>
              <a:t>Changing the hardware/ software environment </a:t>
            </a:r>
          </a:p>
          <a:p>
            <a:pPr lvl="1" eaLnBrk="1" hangingPunct="1"/>
            <a:r>
              <a:rPr lang="en-US" smtClean="0"/>
              <a:t>Affects </a:t>
            </a:r>
            <a:r>
              <a:rPr lang="en-US" b="1" i="1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mtClean="0"/>
              <a:t> by a constant factor, but</a:t>
            </a:r>
          </a:p>
          <a:p>
            <a:pPr lvl="1" eaLnBrk="1" hangingPunct="1"/>
            <a:r>
              <a:rPr lang="en-US" smtClean="0"/>
              <a:t>Does not alter the growth rate of </a:t>
            </a:r>
            <a:r>
              <a:rPr lang="en-US" b="1" i="1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)</a:t>
            </a:r>
            <a:endParaRPr lang="en-US" smtClean="0"/>
          </a:p>
          <a:p>
            <a:pPr eaLnBrk="1" hangingPunct="1"/>
            <a:r>
              <a:rPr lang="en-US" b="1" smtClean="0"/>
              <a:t>The linear growth rate of the running time </a:t>
            </a:r>
            <a:r>
              <a:rPr lang="en-US" b="1" i="1" smtClean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b="1" smtClean="0"/>
              <a:t> is an intrinsic property of algorithm </a:t>
            </a:r>
            <a:r>
              <a:rPr lang="en-US" b="1" i="1" smtClean="0">
                <a:latin typeface="Times New Roman" pitchFamily="18" charset="0"/>
              </a:rPr>
              <a:t>arrayMax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Group 160"/>
          <p:cNvGrpSpPr>
            <a:grpSpLocks/>
          </p:cNvGrpSpPr>
          <p:nvPr/>
        </p:nvGrpSpPr>
        <p:grpSpPr bwMode="auto">
          <a:xfrm>
            <a:off x="1981200" y="1600200"/>
            <a:ext cx="4759325" cy="1679575"/>
            <a:chOff x="1776" y="2208"/>
            <a:chExt cx="2998" cy="1058"/>
          </a:xfrm>
        </p:grpSpPr>
        <p:sp>
          <p:nvSpPr>
            <p:cNvPr id="7173" name="Rectangle 9"/>
            <p:cNvSpPr>
              <a:spLocks noChangeArrowheads="1"/>
            </p:cNvSpPr>
            <p:nvPr/>
          </p:nvSpPr>
          <p:spPr bwMode="auto">
            <a:xfrm>
              <a:off x="2837" y="3036"/>
              <a:ext cx="8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  <a:latin typeface="Times" pitchFamily="18" charset="0"/>
                </a:rPr>
                <a:t>Algorithm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74" name="Rectangle 10"/>
            <p:cNvSpPr>
              <a:spLocks noChangeArrowheads="1"/>
            </p:cNvSpPr>
            <p:nvPr/>
          </p:nvSpPr>
          <p:spPr bwMode="auto">
            <a:xfrm>
              <a:off x="1914" y="3035"/>
              <a:ext cx="46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latin typeface="Times" pitchFamily="18" charset="0"/>
                </a:rPr>
                <a:t>Input</a:t>
              </a:r>
              <a:endParaRPr lang="en-US"/>
            </a:p>
          </p:txBody>
        </p:sp>
        <p:grpSp>
          <p:nvGrpSpPr>
            <p:cNvPr id="7175" name="Group 158"/>
            <p:cNvGrpSpPr>
              <a:grpSpLocks/>
            </p:cNvGrpSpPr>
            <p:nvPr/>
          </p:nvGrpSpPr>
          <p:grpSpPr bwMode="auto">
            <a:xfrm>
              <a:off x="3995" y="2253"/>
              <a:ext cx="779" cy="615"/>
              <a:chOff x="4193" y="2328"/>
              <a:chExt cx="779" cy="615"/>
            </a:xfrm>
          </p:grpSpPr>
          <p:sp>
            <p:nvSpPr>
              <p:cNvPr id="7240" name="Freeform 12"/>
              <p:cNvSpPr>
                <a:spLocks/>
              </p:cNvSpPr>
              <p:nvPr/>
            </p:nvSpPr>
            <p:spPr bwMode="auto">
              <a:xfrm>
                <a:off x="4862" y="2823"/>
                <a:ext cx="65" cy="88"/>
              </a:xfrm>
              <a:custGeom>
                <a:avLst/>
                <a:gdLst>
                  <a:gd name="T0" fmla="*/ 0 w 65"/>
                  <a:gd name="T1" fmla="*/ 0 h 88"/>
                  <a:gd name="T2" fmla="*/ 6 w 65"/>
                  <a:gd name="T3" fmla="*/ 56 h 88"/>
                  <a:gd name="T4" fmla="*/ 6 w 65"/>
                  <a:gd name="T5" fmla="*/ 80 h 88"/>
                  <a:gd name="T6" fmla="*/ 26 w 65"/>
                  <a:gd name="T7" fmla="*/ 88 h 88"/>
                  <a:gd name="T8" fmla="*/ 32 w 65"/>
                  <a:gd name="T9" fmla="*/ 80 h 88"/>
                  <a:gd name="T10" fmla="*/ 45 w 65"/>
                  <a:gd name="T11" fmla="*/ 88 h 88"/>
                  <a:gd name="T12" fmla="*/ 65 w 65"/>
                  <a:gd name="T13" fmla="*/ 80 h 88"/>
                  <a:gd name="T14" fmla="*/ 58 w 65"/>
                  <a:gd name="T15" fmla="*/ 64 h 88"/>
                  <a:gd name="T16" fmla="*/ 65 w 65"/>
                  <a:gd name="T17" fmla="*/ 0 h 88"/>
                  <a:gd name="T18" fmla="*/ 52 w 65"/>
                  <a:gd name="T19" fmla="*/ 8 h 88"/>
                  <a:gd name="T20" fmla="*/ 0 w 65"/>
                  <a:gd name="T21" fmla="*/ 0 h 8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5"/>
                  <a:gd name="T34" fmla="*/ 0 h 88"/>
                  <a:gd name="T35" fmla="*/ 65 w 65"/>
                  <a:gd name="T36" fmla="*/ 88 h 8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5" h="88">
                    <a:moveTo>
                      <a:pt x="0" y="0"/>
                    </a:moveTo>
                    <a:lnTo>
                      <a:pt x="6" y="56"/>
                    </a:lnTo>
                    <a:lnTo>
                      <a:pt x="6" y="80"/>
                    </a:lnTo>
                    <a:lnTo>
                      <a:pt x="26" y="88"/>
                    </a:lnTo>
                    <a:lnTo>
                      <a:pt x="32" y="80"/>
                    </a:lnTo>
                    <a:lnTo>
                      <a:pt x="45" y="88"/>
                    </a:lnTo>
                    <a:lnTo>
                      <a:pt x="65" y="80"/>
                    </a:lnTo>
                    <a:lnTo>
                      <a:pt x="58" y="64"/>
                    </a:lnTo>
                    <a:lnTo>
                      <a:pt x="65" y="0"/>
                    </a:lnTo>
                    <a:lnTo>
                      <a:pt x="5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1" name="Freeform 13"/>
              <p:cNvSpPr>
                <a:spLocks/>
              </p:cNvSpPr>
              <p:nvPr/>
            </p:nvSpPr>
            <p:spPr bwMode="auto">
              <a:xfrm>
                <a:off x="4907" y="2376"/>
                <a:ext cx="39" cy="56"/>
              </a:xfrm>
              <a:custGeom>
                <a:avLst/>
                <a:gdLst>
                  <a:gd name="T0" fmla="*/ 0 w 39"/>
                  <a:gd name="T1" fmla="*/ 8 h 56"/>
                  <a:gd name="T2" fmla="*/ 7 w 39"/>
                  <a:gd name="T3" fmla="*/ 0 h 56"/>
                  <a:gd name="T4" fmla="*/ 20 w 39"/>
                  <a:gd name="T5" fmla="*/ 8 h 56"/>
                  <a:gd name="T6" fmla="*/ 33 w 39"/>
                  <a:gd name="T7" fmla="*/ 24 h 56"/>
                  <a:gd name="T8" fmla="*/ 39 w 39"/>
                  <a:gd name="T9" fmla="*/ 32 h 56"/>
                  <a:gd name="T10" fmla="*/ 33 w 39"/>
                  <a:gd name="T11" fmla="*/ 56 h 56"/>
                  <a:gd name="T12" fmla="*/ 26 w 39"/>
                  <a:gd name="T13" fmla="*/ 48 h 56"/>
                  <a:gd name="T14" fmla="*/ 20 w 39"/>
                  <a:gd name="T15" fmla="*/ 40 h 56"/>
                  <a:gd name="T16" fmla="*/ 13 w 39"/>
                  <a:gd name="T17" fmla="*/ 16 h 56"/>
                  <a:gd name="T18" fmla="*/ 0 w 39"/>
                  <a:gd name="T19" fmla="*/ 8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56"/>
                  <a:gd name="T32" fmla="*/ 39 w 39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56">
                    <a:moveTo>
                      <a:pt x="0" y="8"/>
                    </a:moveTo>
                    <a:lnTo>
                      <a:pt x="7" y="0"/>
                    </a:lnTo>
                    <a:lnTo>
                      <a:pt x="20" y="8"/>
                    </a:lnTo>
                    <a:lnTo>
                      <a:pt x="33" y="24"/>
                    </a:lnTo>
                    <a:lnTo>
                      <a:pt x="39" y="32"/>
                    </a:lnTo>
                    <a:lnTo>
                      <a:pt x="33" y="56"/>
                    </a:lnTo>
                    <a:lnTo>
                      <a:pt x="26" y="48"/>
                    </a:lnTo>
                    <a:lnTo>
                      <a:pt x="20" y="40"/>
                    </a:lnTo>
                    <a:lnTo>
                      <a:pt x="13" y="1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2" name="Freeform 14"/>
              <p:cNvSpPr>
                <a:spLocks/>
              </p:cNvSpPr>
              <p:nvPr/>
            </p:nvSpPr>
            <p:spPr bwMode="auto">
              <a:xfrm>
                <a:off x="4842" y="2352"/>
                <a:ext cx="72" cy="96"/>
              </a:xfrm>
              <a:custGeom>
                <a:avLst/>
                <a:gdLst>
                  <a:gd name="T0" fmla="*/ 13 w 72"/>
                  <a:gd name="T1" fmla="*/ 40 h 96"/>
                  <a:gd name="T2" fmla="*/ 7 w 72"/>
                  <a:gd name="T3" fmla="*/ 32 h 96"/>
                  <a:gd name="T4" fmla="*/ 0 w 72"/>
                  <a:gd name="T5" fmla="*/ 40 h 96"/>
                  <a:gd name="T6" fmla="*/ 0 w 72"/>
                  <a:gd name="T7" fmla="*/ 56 h 96"/>
                  <a:gd name="T8" fmla="*/ 13 w 72"/>
                  <a:gd name="T9" fmla="*/ 56 h 96"/>
                  <a:gd name="T10" fmla="*/ 20 w 72"/>
                  <a:gd name="T11" fmla="*/ 80 h 96"/>
                  <a:gd name="T12" fmla="*/ 46 w 72"/>
                  <a:gd name="T13" fmla="*/ 96 h 96"/>
                  <a:gd name="T14" fmla="*/ 59 w 72"/>
                  <a:gd name="T15" fmla="*/ 96 h 96"/>
                  <a:gd name="T16" fmla="*/ 65 w 72"/>
                  <a:gd name="T17" fmla="*/ 72 h 96"/>
                  <a:gd name="T18" fmla="*/ 72 w 72"/>
                  <a:gd name="T19" fmla="*/ 48 h 96"/>
                  <a:gd name="T20" fmla="*/ 65 w 72"/>
                  <a:gd name="T21" fmla="*/ 16 h 96"/>
                  <a:gd name="T22" fmla="*/ 39 w 72"/>
                  <a:gd name="T23" fmla="*/ 0 h 96"/>
                  <a:gd name="T24" fmla="*/ 20 w 72"/>
                  <a:gd name="T25" fmla="*/ 16 h 96"/>
                  <a:gd name="T26" fmla="*/ 13 w 72"/>
                  <a:gd name="T27" fmla="*/ 40 h 9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2"/>
                  <a:gd name="T43" fmla="*/ 0 h 96"/>
                  <a:gd name="T44" fmla="*/ 72 w 72"/>
                  <a:gd name="T45" fmla="*/ 96 h 9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2" h="96">
                    <a:moveTo>
                      <a:pt x="13" y="40"/>
                    </a:moveTo>
                    <a:lnTo>
                      <a:pt x="7" y="32"/>
                    </a:lnTo>
                    <a:lnTo>
                      <a:pt x="0" y="40"/>
                    </a:lnTo>
                    <a:lnTo>
                      <a:pt x="0" y="56"/>
                    </a:lnTo>
                    <a:lnTo>
                      <a:pt x="13" y="56"/>
                    </a:lnTo>
                    <a:lnTo>
                      <a:pt x="20" y="80"/>
                    </a:lnTo>
                    <a:lnTo>
                      <a:pt x="46" y="96"/>
                    </a:lnTo>
                    <a:lnTo>
                      <a:pt x="59" y="96"/>
                    </a:lnTo>
                    <a:lnTo>
                      <a:pt x="65" y="72"/>
                    </a:lnTo>
                    <a:lnTo>
                      <a:pt x="72" y="48"/>
                    </a:lnTo>
                    <a:lnTo>
                      <a:pt x="65" y="16"/>
                    </a:lnTo>
                    <a:lnTo>
                      <a:pt x="39" y="0"/>
                    </a:lnTo>
                    <a:lnTo>
                      <a:pt x="20" y="16"/>
                    </a:lnTo>
                    <a:lnTo>
                      <a:pt x="13" y="4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3" name="Freeform 15"/>
              <p:cNvSpPr>
                <a:spLocks/>
              </p:cNvSpPr>
              <p:nvPr/>
            </p:nvSpPr>
            <p:spPr bwMode="auto">
              <a:xfrm>
                <a:off x="4836" y="2328"/>
                <a:ext cx="84" cy="80"/>
              </a:xfrm>
              <a:custGeom>
                <a:avLst/>
                <a:gdLst>
                  <a:gd name="T0" fmla="*/ 78 w 84"/>
                  <a:gd name="T1" fmla="*/ 48 h 80"/>
                  <a:gd name="T2" fmla="*/ 84 w 84"/>
                  <a:gd name="T3" fmla="*/ 40 h 80"/>
                  <a:gd name="T4" fmla="*/ 84 w 84"/>
                  <a:gd name="T5" fmla="*/ 24 h 80"/>
                  <a:gd name="T6" fmla="*/ 71 w 84"/>
                  <a:gd name="T7" fmla="*/ 16 h 80"/>
                  <a:gd name="T8" fmla="*/ 58 w 84"/>
                  <a:gd name="T9" fmla="*/ 0 h 80"/>
                  <a:gd name="T10" fmla="*/ 39 w 84"/>
                  <a:gd name="T11" fmla="*/ 0 h 80"/>
                  <a:gd name="T12" fmla="*/ 19 w 84"/>
                  <a:gd name="T13" fmla="*/ 0 h 80"/>
                  <a:gd name="T14" fmla="*/ 19 w 84"/>
                  <a:gd name="T15" fmla="*/ 16 h 80"/>
                  <a:gd name="T16" fmla="*/ 6 w 84"/>
                  <a:gd name="T17" fmla="*/ 16 h 80"/>
                  <a:gd name="T18" fmla="*/ 0 w 84"/>
                  <a:gd name="T19" fmla="*/ 48 h 80"/>
                  <a:gd name="T20" fmla="*/ 0 w 84"/>
                  <a:gd name="T21" fmla="*/ 72 h 80"/>
                  <a:gd name="T22" fmla="*/ 6 w 84"/>
                  <a:gd name="T23" fmla="*/ 80 h 80"/>
                  <a:gd name="T24" fmla="*/ 6 w 84"/>
                  <a:gd name="T25" fmla="*/ 64 h 80"/>
                  <a:gd name="T26" fmla="*/ 13 w 84"/>
                  <a:gd name="T27" fmla="*/ 56 h 80"/>
                  <a:gd name="T28" fmla="*/ 19 w 84"/>
                  <a:gd name="T29" fmla="*/ 64 h 80"/>
                  <a:gd name="T30" fmla="*/ 26 w 84"/>
                  <a:gd name="T31" fmla="*/ 40 h 80"/>
                  <a:gd name="T32" fmla="*/ 45 w 84"/>
                  <a:gd name="T33" fmla="*/ 24 h 80"/>
                  <a:gd name="T34" fmla="*/ 71 w 84"/>
                  <a:gd name="T35" fmla="*/ 40 h 80"/>
                  <a:gd name="T36" fmla="*/ 78 w 84"/>
                  <a:gd name="T37" fmla="*/ 48 h 8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4"/>
                  <a:gd name="T58" fmla="*/ 0 h 80"/>
                  <a:gd name="T59" fmla="*/ 84 w 84"/>
                  <a:gd name="T60" fmla="*/ 80 h 8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4" h="80">
                    <a:moveTo>
                      <a:pt x="78" y="48"/>
                    </a:moveTo>
                    <a:lnTo>
                      <a:pt x="84" y="40"/>
                    </a:lnTo>
                    <a:lnTo>
                      <a:pt x="84" y="24"/>
                    </a:lnTo>
                    <a:lnTo>
                      <a:pt x="71" y="16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19" y="0"/>
                    </a:lnTo>
                    <a:lnTo>
                      <a:pt x="19" y="16"/>
                    </a:lnTo>
                    <a:lnTo>
                      <a:pt x="6" y="16"/>
                    </a:lnTo>
                    <a:lnTo>
                      <a:pt x="0" y="48"/>
                    </a:lnTo>
                    <a:lnTo>
                      <a:pt x="0" y="72"/>
                    </a:lnTo>
                    <a:lnTo>
                      <a:pt x="6" y="80"/>
                    </a:lnTo>
                    <a:lnTo>
                      <a:pt x="6" y="64"/>
                    </a:lnTo>
                    <a:lnTo>
                      <a:pt x="13" y="56"/>
                    </a:lnTo>
                    <a:lnTo>
                      <a:pt x="19" y="64"/>
                    </a:lnTo>
                    <a:lnTo>
                      <a:pt x="26" y="40"/>
                    </a:lnTo>
                    <a:lnTo>
                      <a:pt x="45" y="24"/>
                    </a:lnTo>
                    <a:lnTo>
                      <a:pt x="71" y="40"/>
                    </a:lnTo>
                    <a:lnTo>
                      <a:pt x="78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4" name="Freeform 16"/>
              <p:cNvSpPr>
                <a:spLocks/>
              </p:cNvSpPr>
              <p:nvPr/>
            </p:nvSpPr>
            <p:spPr bwMode="auto">
              <a:xfrm>
                <a:off x="4803" y="2376"/>
                <a:ext cx="33" cy="56"/>
              </a:xfrm>
              <a:custGeom>
                <a:avLst/>
                <a:gdLst>
                  <a:gd name="T0" fmla="*/ 33 w 33"/>
                  <a:gd name="T1" fmla="*/ 16 h 56"/>
                  <a:gd name="T2" fmla="*/ 33 w 33"/>
                  <a:gd name="T3" fmla="*/ 0 h 56"/>
                  <a:gd name="T4" fmla="*/ 20 w 33"/>
                  <a:gd name="T5" fmla="*/ 8 h 56"/>
                  <a:gd name="T6" fmla="*/ 0 w 33"/>
                  <a:gd name="T7" fmla="*/ 24 h 56"/>
                  <a:gd name="T8" fmla="*/ 0 w 33"/>
                  <a:gd name="T9" fmla="*/ 40 h 56"/>
                  <a:gd name="T10" fmla="*/ 0 w 33"/>
                  <a:gd name="T11" fmla="*/ 56 h 56"/>
                  <a:gd name="T12" fmla="*/ 13 w 33"/>
                  <a:gd name="T13" fmla="*/ 56 h 56"/>
                  <a:gd name="T14" fmla="*/ 13 w 33"/>
                  <a:gd name="T15" fmla="*/ 40 h 56"/>
                  <a:gd name="T16" fmla="*/ 26 w 33"/>
                  <a:gd name="T17" fmla="*/ 16 h 56"/>
                  <a:gd name="T18" fmla="*/ 33 w 33"/>
                  <a:gd name="T19" fmla="*/ 16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"/>
                  <a:gd name="T31" fmla="*/ 0 h 56"/>
                  <a:gd name="T32" fmla="*/ 33 w 33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" h="56">
                    <a:moveTo>
                      <a:pt x="33" y="16"/>
                    </a:moveTo>
                    <a:lnTo>
                      <a:pt x="33" y="0"/>
                    </a:lnTo>
                    <a:lnTo>
                      <a:pt x="20" y="8"/>
                    </a:lnTo>
                    <a:lnTo>
                      <a:pt x="0" y="24"/>
                    </a:lnTo>
                    <a:lnTo>
                      <a:pt x="0" y="40"/>
                    </a:lnTo>
                    <a:lnTo>
                      <a:pt x="0" y="56"/>
                    </a:lnTo>
                    <a:lnTo>
                      <a:pt x="13" y="56"/>
                    </a:lnTo>
                    <a:lnTo>
                      <a:pt x="13" y="40"/>
                    </a:lnTo>
                    <a:lnTo>
                      <a:pt x="26" y="16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5" name="Freeform 17"/>
              <p:cNvSpPr>
                <a:spLocks/>
              </p:cNvSpPr>
              <p:nvPr/>
            </p:nvSpPr>
            <p:spPr bwMode="auto">
              <a:xfrm>
                <a:off x="4829" y="2368"/>
                <a:ext cx="13" cy="24"/>
              </a:xfrm>
              <a:custGeom>
                <a:avLst/>
                <a:gdLst>
                  <a:gd name="T0" fmla="*/ 7 w 13"/>
                  <a:gd name="T1" fmla="*/ 8 h 24"/>
                  <a:gd name="T2" fmla="*/ 0 w 13"/>
                  <a:gd name="T3" fmla="*/ 8 h 24"/>
                  <a:gd name="T4" fmla="*/ 7 w 13"/>
                  <a:gd name="T5" fmla="*/ 0 h 24"/>
                  <a:gd name="T6" fmla="*/ 7 w 13"/>
                  <a:gd name="T7" fmla="*/ 8 h 24"/>
                  <a:gd name="T8" fmla="*/ 13 w 13"/>
                  <a:gd name="T9" fmla="*/ 0 h 24"/>
                  <a:gd name="T10" fmla="*/ 13 w 13"/>
                  <a:gd name="T11" fmla="*/ 8 h 24"/>
                  <a:gd name="T12" fmla="*/ 7 w 13"/>
                  <a:gd name="T13" fmla="*/ 8 h 24"/>
                  <a:gd name="T14" fmla="*/ 7 w 13"/>
                  <a:gd name="T15" fmla="*/ 24 h 24"/>
                  <a:gd name="T16" fmla="*/ 7 w 13"/>
                  <a:gd name="T17" fmla="*/ 8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"/>
                  <a:gd name="T28" fmla="*/ 0 h 24"/>
                  <a:gd name="T29" fmla="*/ 13 w 13"/>
                  <a:gd name="T30" fmla="*/ 24 h 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" h="24">
                    <a:moveTo>
                      <a:pt x="7" y="8"/>
                    </a:move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lnTo>
                      <a:pt x="13" y="0"/>
                    </a:lnTo>
                    <a:lnTo>
                      <a:pt x="13" y="8"/>
                    </a:lnTo>
                    <a:lnTo>
                      <a:pt x="7" y="8"/>
                    </a:lnTo>
                    <a:lnTo>
                      <a:pt x="7" y="24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6" name="Freeform 18"/>
              <p:cNvSpPr>
                <a:spLocks/>
              </p:cNvSpPr>
              <p:nvPr/>
            </p:nvSpPr>
            <p:spPr bwMode="auto">
              <a:xfrm>
                <a:off x="4849" y="2408"/>
                <a:ext cx="45" cy="64"/>
              </a:xfrm>
              <a:custGeom>
                <a:avLst/>
                <a:gdLst>
                  <a:gd name="T0" fmla="*/ 6 w 45"/>
                  <a:gd name="T1" fmla="*/ 0 h 64"/>
                  <a:gd name="T2" fmla="*/ 0 w 45"/>
                  <a:gd name="T3" fmla="*/ 48 h 64"/>
                  <a:gd name="T4" fmla="*/ 13 w 45"/>
                  <a:gd name="T5" fmla="*/ 56 h 64"/>
                  <a:gd name="T6" fmla="*/ 32 w 45"/>
                  <a:gd name="T7" fmla="*/ 64 h 64"/>
                  <a:gd name="T8" fmla="*/ 45 w 45"/>
                  <a:gd name="T9" fmla="*/ 56 h 64"/>
                  <a:gd name="T10" fmla="*/ 45 w 45"/>
                  <a:gd name="T11" fmla="*/ 40 h 64"/>
                  <a:gd name="T12" fmla="*/ 39 w 45"/>
                  <a:gd name="T13" fmla="*/ 40 h 64"/>
                  <a:gd name="T14" fmla="*/ 13 w 45"/>
                  <a:gd name="T15" fmla="*/ 24 h 64"/>
                  <a:gd name="T16" fmla="*/ 6 w 45"/>
                  <a:gd name="T17" fmla="*/ 0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5"/>
                  <a:gd name="T28" fmla="*/ 0 h 64"/>
                  <a:gd name="T29" fmla="*/ 45 w 45"/>
                  <a:gd name="T30" fmla="*/ 64 h 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5" h="64">
                    <a:moveTo>
                      <a:pt x="6" y="0"/>
                    </a:moveTo>
                    <a:lnTo>
                      <a:pt x="0" y="48"/>
                    </a:lnTo>
                    <a:lnTo>
                      <a:pt x="13" y="56"/>
                    </a:lnTo>
                    <a:lnTo>
                      <a:pt x="32" y="64"/>
                    </a:lnTo>
                    <a:lnTo>
                      <a:pt x="45" y="56"/>
                    </a:lnTo>
                    <a:lnTo>
                      <a:pt x="45" y="40"/>
                    </a:lnTo>
                    <a:lnTo>
                      <a:pt x="39" y="40"/>
                    </a:lnTo>
                    <a:lnTo>
                      <a:pt x="13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7" name="Freeform 19"/>
              <p:cNvSpPr>
                <a:spLocks/>
              </p:cNvSpPr>
              <p:nvPr/>
            </p:nvSpPr>
            <p:spPr bwMode="auto">
              <a:xfrm>
                <a:off x="4790" y="2448"/>
                <a:ext cx="182" cy="375"/>
              </a:xfrm>
              <a:custGeom>
                <a:avLst/>
                <a:gdLst>
                  <a:gd name="T0" fmla="*/ 59 w 182"/>
                  <a:gd name="T1" fmla="*/ 8 h 375"/>
                  <a:gd name="T2" fmla="*/ 26 w 182"/>
                  <a:gd name="T3" fmla="*/ 16 h 375"/>
                  <a:gd name="T4" fmla="*/ 13 w 182"/>
                  <a:gd name="T5" fmla="*/ 8 h 375"/>
                  <a:gd name="T6" fmla="*/ 0 w 182"/>
                  <a:gd name="T7" fmla="*/ 24 h 375"/>
                  <a:gd name="T8" fmla="*/ 0 w 182"/>
                  <a:gd name="T9" fmla="*/ 47 h 375"/>
                  <a:gd name="T10" fmla="*/ 0 w 182"/>
                  <a:gd name="T11" fmla="*/ 79 h 375"/>
                  <a:gd name="T12" fmla="*/ 20 w 182"/>
                  <a:gd name="T13" fmla="*/ 95 h 375"/>
                  <a:gd name="T14" fmla="*/ 33 w 182"/>
                  <a:gd name="T15" fmla="*/ 95 h 375"/>
                  <a:gd name="T16" fmla="*/ 39 w 182"/>
                  <a:gd name="T17" fmla="*/ 175 h 375"/>
                  <a:gd name="T18" fmla="*/ 13 w 182"/>
                  <a:gd name="T19" fmla="*/ 319 h 375"/>
                  <a:gd name="T20" fmla="*/ 13 w 182"/>
                  <a:gd name="T21" fmla="*/ 359 h 375"/>
                  <a:gd name="T22" fmla="*/ 59 w 182"/>
                  <a:gd name="T23" fmla="*/ 367 h 375"/>
                  <a:gd name="T24" fmla="*/ 117 w 182"/>
                  <a:gd name="T25" fmla="*/ 375 h 375"/>
                  <a:gd name="T26" fmla="*/ 150 w 182"/>
                  <a:gd name="T27" fmla="*/ 367 h 375"/>
                  <a:gd name="T28" fmla="*/ 182 w 182"/>
                  <a:gd name="T29" fmla="*/ 343 h 375"/>
                  <a:gd name="T30" fmla="*/ 176 w 182"/>
                  <a:gd name="T31" fmla="*/ 311 h 375"/>
                  <a:gd name="T32" fmla="*/ 143 w 182"/>
                  <a:gd name="T33" fmla="*/ 167 h 375"/>
                  <a:gd name="T34" fmla="*/ 137 w 182"/>
                  <a:gd name="T35" fmla="*/ 95 h 375"/>
                  <a:gd name="T36" fmla="*/ 156 w 182"/>
                  <a:gd name="T37" fmla="*/ 87 h 375"/>
                  <a:gd name="T38" fmla="*/ 163 w 182"/>
                  <a:gd name="T39" fmla="*/ 79 h 375"/>
                  <a:gd name="T40" fmla="*/ 163 w 182"/>
                  <a:gd name="T41" fmla="*/ 31 h 375"/>
                  <a:gd name="T42" fmla="*/ 150 w 182"/>
                  <a:gd name="T43" fmla="*/ 8 h 375"/>
                  <a:gd name="T44" fmla="*/ 130 w 182"/>
                  <a:gd name="T45" fmla="*/ 16 h 375"/>
                  <a:gd name="T46" fmla="*/ 104 w 182"/>
                  <a:gd name="T47" fmla="*/ 0 h 375"/>
                  <a:gd name="T48" fmla="*/ 104 w 182"/>
                  <a:gd name="T49" fmla="*/ 16 h 375"/>
                  <a:gd name="T50" fmla="*/ 91 w 182"/>
                  <a:gd name="T51" fmla="*/ 24 h 375"/>
                  <a:gd name="T52" fmla="*/ 72 w 182"/>
                  <a:gd name="T53" fmla="*/ 16 h 375"/>
                  <a:gd name="T54" fmla="*/ 59 w 182"/>
                  <a:gd name="T55" fmla="*/ 8 h 37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2"/>
                  <a:gd name="T85" fmla="*/ 0 h 375"/>
                  <a:gd name="T86" fmla="*/ 182 w 182"/>
                  <a:gd name="T87" fmla="*/ 375 h 37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2" h="375">
                    <a:moveTo>
                      <a:pt x="59" y="8"/>
                    </a:moveTo>
                    <a:lnTo>
                      <a:pt x="26" y="16"/>
                    </a:lnTo>
                    <a:lnTo>
                      <a:pt x="13" y="8"/>
                    </a:lnTo>
                    <a:lnTo>
                      <a:pt x="0" y="24"/>
                    </a:lnTo>
                    <a:lnTo>
                      <a:pt x="0" y="47"/>
                    </a:lnTo>
                    <a:lnTo>
                      <a:pt x="0" y="79"/>
                    </a:lnTo>
                    <a:lnTo>
                      <a:pt x="20" y="95"/>
                    </a:lnTo>
                    <a:lnTo>
                      <a:pt x="33" y="95"/>
                    </a:lnTo>
                    <a:lnTo>
                      <a:pt x="39" y="175"/>
                    </a:lnTo>
                    <a:lnTo>
                      <a:pt x="13" y="319"/>
                    </a:lnTo>
                    <a:lnTo>
                      <a:pt x="13" y="359"/>
                    </a:lnTo>
                    <a:lnTo>
                      <a:pt x="59" y="367"/>
                    </a:lnTo>
                    <a:lnTo>
                      <a:pt x="117" y="375"/>
                    </a:lnTo>
                    <a:lnTo>
                      <a:pt x="150" y="367"/>
                    </a:lnTo>
                    <a:lnTo>
                      <a:pt x="182" y="343"/>
                    </a:lnTo>
                    <a:lnTo>
                      <a:pt x="176" y="311"/>
                    </a:lnTo>
                    <a:lnTo>
                      <a:pt x="143" y="167"/>
                    </a:lnTo>
                    <a:lnTo>
                      <a:pt x="137" y="95"/>
                    </a:lnTo>
                    <a:lnTo>
                      <a:pt x="156" y="87"/>
                    </a:lnTo>
                    <a:lnTo>
                      <a:pt x="163" y="79"/>
                    </a:lnTo>
                    <a:lnTo>
                      <a:pt x="163" y="31"/>
                    </a:lnTo>
                    <a:lnTo>
                      <a:pt x="150" y="8"/>
                    </a:lnTo>
                    <a:lnTo>
                      <a:pt x="130" y="16"/>
                    </a:lnTo>
                    <a:lnTo>
                      <a:pt x="104" y="0"/>
                    </a:lnTo>
                    <a:lnTo>
                      <a:pt x="104" y="16"/>
                    </a:lnTo>
                    <a:lnTo>
                      <a:pt x="91" y="24"/>
                    </a:lnTo>
                    <a:lnTo>
                      <a:pt x="72" y="16"/>
                    </a:lnTo>
                    <a:lnTo>
                      <a:pt x="59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8" name="Line 20"/>
              <p:cNvSpPr>
                <a:spLocks noChangeShapeType="1"/>
              </p:cNvSpPr>
              <p:nvPr/>
            </p:nvSpPr>
            <p:spPr bwMode="auto">
              <a:xfrm flipV="1">
                <a:off x="4927" y="2511"/>
                <a:ext cx="6" cy="32"/>
              </a:xfrm>
              <a:prstGeom prst="line">
                <a:avLst/>
              </a:prstGeom>
              <a:noFill/>
              <a:ln w="9525">
                <a:solidFill>
                  <a:srgbClr val="E4BB0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9" name="Freeform 21"/>
              <p:cNvSpPr>
                <a:spLocks/>
              </p:cNvSpPr>
              <p:nvPr/>
            </p:nvSpPr>
            <p:spPr bwMode="auto">
              <a:xfrm>
                <a:off x="4797" y="2535"/>
                <a:ext cx="32" cy="32"/>
              </a:xfrm>
              <a:custGeom>
                <a:avLst/>
                <a:gdLst>
                  <a:gd name="T0" fmla="*/ 0 w 32"/>
                  <a:gd name="T1" fmla="*/ 0 h 32"/>
                  <a:gd name="T2" fmla="*/ 6 w 32"/>
                  <a:gd name="T3" fmla="*/ 24 h 32"/>
                  <a:gd name="T4" fmla="*/ 13 w 32"/>
                  <a:gd name="T5" fmla="*/ 32 h 32"/>
                  <a:gd name="T6" fmla="*/ 32 w 32"/>
                  <a:gd name="T7" fmla="*/ 24 h 32"/>
                  <a:gd name="T8" fmla="*/ 26 w 32"/>
                  <a:gd name="T9" fmla="*/ 8 h 32"/>
                  <a:gd name="T10" fmla="*/ 13 w 32"/>
                  <a:gd name="T11" fmla="*/ 8 h 32"/>
                  <a:gd name="T12" fmla="*/ 0 w 32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32"/>
                  <a:gd name="T23" fmla="*/ 32 w 32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32">
                    <a:moveTo>
                      <a:pt x="0" y="0"/>
                    </a:moveTo>
                    <a:lnTo>
                      <a:pt x="6" y="24"/>
                    </a:lnTo>
                    <a:lnTo>
                      <a:pt x="13" y="32"/>
                    </a:lnTo>
                    <a:lnTo>
                      <a:pt x="32" y="24"/>
                    </a:lnTo>
                    <a:lnTo>
                      <a:pt x="26" y="8"/>
                    </a:lnTo>
                    <a:lnTo>
                      <a:pt x="13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0" name="Freeform 22"/>
              <p:cNvSpPr>
                <a:spLocks/>
              </p:cNvSpPr>
              <p:nvPr/>
            </p:nvSpPr>
            <p:spPr bwMode="auto">
              <a:xfrm>
                <a:off x="4927" y="2527"/>
                <a:ext cx="26" cy="32"/>
              </a:xfrm>
              <a:custGeom>
                <a:avLst/>
                <a:gdLst>
                  <a:gd name="T0" fmla="*/ 0 w 26"/>
                  <a:gd name="T1" fmla="*/ 16 h 32"/>
                  <a:gd name="T2" fmla="*/ 0 w 26"/>
                  <a:gd name="T3" fmla="*/ 32 h 32"/>
                  <a:gd name="T4" fmla="*/ 13 w 26"/>
                  <a:gd name="T5" fmla="*/ 32 h 32"/>
                  <a:gd name="T6" fmla="*/ 26 w 26"/>
                  <a:gd name="T7" fmla="*/ 24 h 32"/>
                  <a:gd name="T8" fmla="*/ 26 w 26"/>
                  <a:gd name="T9" fmla="*/ 0 h 32"/>
                  <a:gd name="T10" fmla="*/ 19 w 26"/>
                  <a:gd name="T11" fmla="*/ 8 h 32"/>
                  <a:gd name="T12" fmla="*/ 0 w 26"/>
                  <a:gd name="T13" fmla="*/ 16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"/>
                  <a:gd name="T22" fmla="*/ 0 h 32"/>
                  <a:gd name="T23" fmla="*/ 26 w 26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" h="32">
                    <a:moveTo>
                      <a:pt x="0" y="16"/>
                    </a:moveTo>
                    <a:lnTo>
                      <a:pt x="0" y="32"/>
                    </a:lnTo>
                    <a:lnTo>
                      <a:pt x="13" y="32"/>
                    </a:lnTo>
                    <a:lnTo>
                      <a:pt x="26" y="24"/>
                    </a:lnTo>
                    <a:lnTo>
                      <a:pt x="26" y="0"/>
                    </a:lnTo>
                    <a:lnTo>
                      <a:pt x="19" y="8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1" name="Freeform 23"/>
              <p:cNvSpPr>
                <a:spLocks/>
              </p:cNvSpPr>
              <p:nvPr/>
            </p:nvSpPr>
            <p:spPr bwMode="auto">
              <a:xfrm>
                <a:off x="4803" y="2559"/>
                <a:ext cx="111" cy="104"/>
              </a:xfrm>
              <a:custGeom>
                <a:avLst/>
                <a:gdLst>
                  <a:gd name="T0" fmla="*/ 0 w 111"/>
                  <a:gd name="T1" fmla="*/ 0 h 104"/>
                  <a:gd name="T2" fmla="*/ 7 w 111"/>
                  <a:gd name="T3" fmla="*/ 48 h 104"/>
                  <a:gd name="T4" fmla="*/ 59 w 111"/>
                  <a:gd name="T5" fmla="*/ 88 h 104"/>
                  <a:gd name="T6" fmla="*/ 72 w 111"/>
                  <a:gd name="T7" fmla="*/ 96 h 104"/>
                  <a:gd name="T8" fmla="*/ 91 w 111"/>
                  <a:gd name="T9" fmla="*/ 104 h 104"/>
                  <a:gd name="T10" fmla="*/ 111 w 111"/>
                  <a:gd name="T11" fmla="*/ 88 h 104"/>
                  <a:gd name="T12" fmla="*/ 91 w 111"/>
                  <a:gd name="T13" fmla="*/ 80 h 104"/>
                  <a:gd name="T14" fmla="*/ 85 w 111"/>
                  <a:gd name="T15" fmla="*/ 72 h 104"/>
                  <a:gd name="T16" fmla="*/ 91 w 111"/>
                  <a:gd name="T17" fmla="*/ 64 h 104"/>
                  <a:gd name="T18" fmla="*/ 91 w 111"/>
                  <a:gd name="T19" fmla="*/ 56 h 104"/>
                  <a:gd name="T20" fmla="*/ 78 w 111"/>
                  <a:gd name="T21" fmla="*/ 64 h 104"/>
                  <a:gd name="T22" fmla="*/ 65 w 111"/>
                  <a:gd name="T23" fmla="*/ 64 h 104"/>
                  <a:gd name="T24" fmla="*/ 26 w 111"/>
                  <a:gd name="T25" fmla="*/ 32 h 104"/>
                  <a:gd name="T26" fmla="*/ 26 w 111"/>
                  <a:gd name="T27" fmla="*/ 0 h 104"/>
                  <a:gd name="T28" fmla="*/ 0 w 111"/>
                  <a:gd name="T29" fmla="*/ 0 h 10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1"/>
                  <a:gd name="T46" fmla="*/ 0 h 104"/>
                  <a:gd name="T47" fmla="*/ 111 w 111"/>
                  <a:gd name="T48" fmla="*/ 104 h 10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1" h="104">
                    <a:moveTo>
                      <a:pt x="0" y="0"/>
                    </a:moveTo>
                    <a:lnTo>
                      <a:pt x="7" y="48"/>
                    </a:lnTo>
                    <a:lnTo>
                      <a:pt x="59" y="88"/>
                    </a:lnTo>
                    <a:lnTo>
                      <a:pt x="72" y="96"/>
                    </a:lnTo>
                    <a:lnTo>
                      <a:pt x="91" y="104"/>
                    </a:lnTo>
                    <a:lnTo>
                      <a:pt x="111" y="88"/>
                    </a:lnTo>
                    <a:lnTo>
                      <a:pt x="91" y="80"/>
                    </a:lnTo>
                    <a:lnTo>
                      <a:pt x="85" y="72"/>
                    </a:lnTo>
                    <a:lnTo>
                      <a:pt x="91" y="64"/>
                    </a:lnTo>
                    <a:lnTo>
                      <a:pt x="91" y="56"/>
                    </a:lnTo>
                    <a:lnTo>
                      <a:pt x="78" y="64"/>
                    </a:lnTo>
                    <a:lnTo>
                      <a:pt x="65" y="64"/>
                    </a:lnTo>
                    <a:lnTo>
                      <a:pt x="26" y="32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2" name="Freeform 24"/>
              <p:cNvSpPr>
                <a:spLocks/>
              </p:cNvSpPr>
              <p:nvPr/>
            </p:nvSpPr>
            <p:spPr bwMode="auto">
              <a:xfrm>
                <a:off x="4888" y="2551"/>
                <a:ext cx="65" cy="96"/>
              </a:xfrm>
              <a:custGeom>
                <a:avLst/>
                <a:gdLst>
                  <a:gd name="T0" fmla="*/ 39 w 65"/>
                  <a:gd name="T1" fmla="*/ 8 h 96"/>
                  <a:gd name="T2" fmla="*/ 39 w 65"/>
                  <a:gd name="T3" fmla="*/ 48 h 96"/>
                  <a:gd name="T4" fmla="*/ 19 w 65"/>
                  <a:gd name="T5" fmla="*/ 72 h 96"/>
                  <a:gd name="T6" fmla="*/ 6 w 65"/>
                  <a:gd name="T7" fmla="*/ 64 h 96"/>
                  <a:gd name="T8" fmla="*/ 6 w 65"/>
                  <a:gd name="T9" fmla="*/ 72 h 96"/>
                  <a:gd name="T10" fmla="*/ 0 w 65"/>
                  <a:gd name="T11" fmla="*/ 80 h 96"/>
                  <a:gd name="T12" fmla="*/ 6 w 65"/>
                  <a:gd name="T13" fmla="*/ 88 h 96"/>
                  <a:gd name="T14" fmla="*/ 26 w 65"/>
                  <a:gd name="T15" fmla="*/ 96 h 96"/>
                  <a:gd name="T16" fmla="*/ 32 w 65"/>
                  <a:gd name="T17" fmla="*/ 88 h 96"/>
                  <a:gd name="T18" fmla="*/ 39 w 65"/>
                  <a:gd name="T19" fmla="*/ 80 h 96"/>
                  <a:gd name="T20" fmla="*/ 58 w 65"/>
                  <a:gd name="T21" fmla="*/ 56 h 96"/>
                  <a:gd name="T22" fmla="*/ 65 w 65"/>
                  <a:gd name="T23" fmla="*/ 0 h 96"/>
                  <a:gd name="T24" fmla="*/ 52 w 65"/>
                  <a:gd name="T25" fmla="*/ 8 h 96"/>
                  <a:gd name="T26" fmla="*/ 39 w 65"/>
                  <a:gd name="T27" fmla="*/ 8 h 9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5"/>
                  <a:gd name="T43" fmla="*/ 0 h 96"/>
                  <a:gd name="T44" fmla="*/ 65 w 65"/>
                  <a:gd name="T45" fmla="*/ 96 h 9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5" h="96">
                    <a:moveTo>
                      <a:pt x="39" y="8"/>
                    </a:moveTo>
                    <a:lnTo>
                      <a:pt x="39" y="48"/>
                    </a:lnTo>
                    <a:lnTo>
                      <a:pt x="19" y="72"/>
                    </a:lnTo>
                    <a:lnTo>
                      <a:pt x="6" y="64"/>
                    </a:lnTo>
                    <a:lnTo>
                      <a:pt x="6" y="72"/>
                    </a:lnTo>
                    <a:lnTo>
                      <a:pt x="0" y="80"/>
                    </a:lnTo>
                    <a:lnTo>
                      <a:pt x="6" y="88"/>
                    </a:lnTo>
                    <a:lnTo>
                      <a:pt x="26" y="96"/>
                    </a:lnTo>
                    <a:lnTo>
                      <a:pt x="32" y="88"/>
                    </a:lnTo>
                    <a:lnTo>
                      <a:pt x="39" y="80"/>
                    </a:lnTo>
                    <a:lnTo>
                      <a:pt x="58" y="56"/>
                    </a:lnTo>
                    <a:lnTo>
                      <a:pt x="65" y="0"/>
                    </a:lnTo>
                    <a:lnTo>
                      <a:pt x="52" y="8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3" name="Freeform 25"/>
              <p:cNvSpPr>
                <a:spLocks/>
              </p:cNvSpPr>
              <p:nvPr/>
            </p:nvSpPr>
            <p:spPr bwMode="auto">
              <a:xfrm>
                <a:off x="4836" y="2448"/>
                <a:ext cx="78" cy="47"/>
              </a:xfrm>
              <a:custGeom>
                <a:avLst/>
                <a:gdLst>
                  <a:gd name="T0" fmla="*/ 13 w 78"/>
                  <a:gd name="T1" fmla="*/ 8 h 47"/>
                  <a:gd name="T2" fmla="*/ 0 w 78"/>
                  <a:gd name="T3" fmla="*/ 16 h 47"/>
                  <a:gd name="T4" fmla="*/ 0 w 78"/>
                  <a:gd name="T5" fmla="*/ 31 h 47"/>
                  <a:gd name="T6" fmla="*/ 19 w 78"/>
                  <a:gd name="T7" fmla="*/ 47 h 47"/>
                  <a:gd name="T8" fmla="*/ 32 w 78"/>
                  <a:gd name="T9" fmla="*/ 47 h 47"/>
                  <a:gd name="T10" fmla="*/ 45 w 78"/>
                  <a:gd name="T11" fmla="*/ 31 h 47"/>
                  <a:gd name="T12" fmla="*/ 52 w 78"/>
                  <a:gd name="T13" fmla="*/ 47 h 47"/>
                  <a:gd name="T14" fmla="*/ 65 w 78"/>
                  <a:gd name="T15" fmla="*/ 47 h 47"/>
                  <a:gd name="T16" fmla="*/ 78 w 78"/>
                  <a:gd name="T17" fmla="*/ 31 h 47"/>
                  <a:gd name="T18" fmla="*/ 71 w 78"/>
                  <a:gd name="T19" fmla="*/ 8 h 47"/>
                  <a:gd name="T20" fmla="*/ 58 w 78"/>
                  <a:gd name="T21" fmla="*/ 0 h 47"/>
                  <a:gd name="T22" fmla="*/ 58 w 78"/>
                  <a:gd name="T23" fmla="*/ 16 h 47"/>
                  <a:gd name="T24" fmla="*/ 45 w 78"/>
                  <a:gd name="T25" fmla="*/ 24 h 47"/>
                  <a:gd name="T26" fmla="*/ 26 w 78"/>
                  <a:gd name="T27" fmla="*/ 16 h 47"/>
                  <a:gd name="T28" fmla="*/ 13 w 78"/>
                  <a:gd name="T29" fmla="*/ 8 h 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8"/>
                  <a:gd name="T46" fmla="*/ 0 h 47"/>
                  <a:gd name="T47" fmla="*/ 78 w 78"/>
                  <a:gd name="T48" fmla="*/ 47 h 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8" h="47">
                    <a:moveTo>
                      <a:pt x="13" y="8"/>
                    </a:moveTo>
                    <a:lnTo>
                      <a:pt x="0" y="16"/>
                    </a:lnTo>
                    <a:lnTo>
                      <a:pt x="0" y="31"/>
                    </a:lnTo>
                    <a:lnTo>
                      <a:pt x="19" y="47"/>
                    </a:lnTo>
                    <a:lnTo>
                      <a:pt x="32" y="47"/>
                    </a:lnTo>
                    <a:lnTo>
                      <a:pt x="45" y="31"/>
                    </a:lnTo>
                    <a:lnTo>
                      <a:pt x="52" y="47"/>
                    </a:lnTo>
                    <a:lnTo>
                      <a:pt x="65" y="47"/>
                    </a:lnTo>
                    <a:lnTo>
                      <a:pt x="78" y="31"/>
                    </a:lnTo>
                    <a:lnTo>
                      <a:pt x="71" y="8"/>
                    </a:lnTo>
                    <a:lnTo>
                      <a:pt x="58" y="0"/>
                    </a:lnTo>
                    <a:lnTo>
                      <a:pt x="58" y="16"/>
                    </a:lnTo>
                    <a:lnTo>
                      <a:pt x="45" y="24"/>
                    </a:lnTo>
                    <a:lnTo>
                      <a:pt x="26" y="16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4" name="Freeform 26"/>
              <p:cNvSpPr>
                <a:spLocks/>
              </p:cNvSpPr>
              <p:nvPr/>
            </p:nvSpPr>
            <p:spPr bwMode="auto">
              <a:xfrm>
                <a:off x="4888" y="2823"/>
                <a:ext cx="6" cy="72"/>
              </a:xfrm>
              <a:custGeom>
                <a:avLst/>
                <a:gdLst>
                  <a:gd name="T0" fmla="*/ 0 w 6"/>
                  <a:gd name="T1" fmla="*/ 72 h 72"/>
                  <a:gd name="T2" fmla="*/ 0 w 6"/>
                  <a:gd name="T3" fmla="*/ 40 h 72"/>
                  <a:gd name="T4" fmla="*/ 6 w 6"/>
                  <a:gd name="T5" fmla="*/ 0 h 72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72"/>
                  <a:gd name="T11" fmla="*/ 6 w 6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72">
                    <a:moveTo>
                      <a:pt x="0" y="72"/>
                    </a:moveTo>
                    <a:lnTo>
                      <a:pt x="0" y="40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5" name="Freeform 27"/>
              <p:cNvSpPr>
                <a:spLocks/>
              </p:cNvSpPr>
              <p:nvPr/>
            </p:nvSpPr>
            <p:spPr bwMode="auto">
              <a:xfrm>
                <a:off x="4855" y="2895"/>
                <a:ext cx="98" cy="48"/>
              </a:xfrm>
              <a:custGeom>
                <a:avLst/>
                <a:gdLst>
                  <a:gd name="T0" fmla="*/ 7 w 98"/>
                  <a:gd name="T1" fmla="*/ 0 h 48"/>
                  <a:gd name="T2" fmla="*/ 0 w 98"/>
                  <a:gd name="T3" fmla="*/ 24 h 48"/>
                  <a:gd name="T4" fmla="*/ 7 w 98"/>
                  <a:gd name="T5" fmla="*/ 40 h 48"/>
                  <a:gd name="T6" fmla="*/ 20 w 98"/>
                  <a:gd name="T7" fmla="*/ 48 h 48"/>
                  <a:gd name="T8" fmla="*/ 46 w 98"/>
                  <a:gd name="T9" fmla="*/ 48 h 48"/>
                  <a:gd name="T10" fmla="*/ 52 w 98"/>
                  <a:gd name="T11" fmla="*/ 32 h 48"/>
                  <a:gd name="T12" fmla="*/ 59 w 98"/>
                  <a:gd name="T13" fmla="*/ 40 h 48"/>
                  <a:gd name="T14" fmla="*/ 78 w 98"/>
                  <a:gd name="T15" fmla="*/ 40 h 48"/>
                  <a:gd name="T16" fmla="*/ 98 w 98"/>
                  <a:gd name="T17" fmla="*/ 32 h 48"/>
                  <a:gd name="T18" fmla="*/ 91 w 98"/>
                  <a:gd name="T19" fmla="*/ 16 h 48"/>
                  <a:gd name="T20" fmla="*/ 78 w 98"/>
                  <a:gd name="T21" fmla="*/ 16 h 48"/>
                  <a:gd name="T22" fmla="*/ 65 w 98"/>
                  <a:gd name="T23" fmla="*/ 0 h 48"/>
                  <a:gd name="T24" fmla="*/ 46 w 98"/>
                  <a:gd name="T25" fmla="*/ 8 h 48"/>
                  <a:gd name="T26" fmla="*/ 33 w 98"/>
                  <a:gd name="T27" fmla="*/ 0 h 48"/>
                  <a:gd name="T28" fmla="*/ 26 w 98"/>
                  <a:gd name="T29" fmla="*/ 8 h 48"/>
                  <a:gd name="T30" fmla="*/ 7 w 98"/>
                  <a:gd name="T31" fmla="*/ 0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8"/>
                  <a:gd name="T49" fmla="*/ 0 h 48"/>
                  <a:gd name="T50" fmla="*/ 98 w 98"/>
                  <a:gd name="T51" fmla="*/ 48 h 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8" h="48">
                    <a:moveTo>
                      <a:pt x="7" y="0"/>
                    </a:moveTo>
                    <a:lnTo>
                      <a:pt x="0" y="24"/>
                    </a:lnTo>
                    <a:lnTo>
                      <a:pt x="7" y="40"/>
                    </a:lnTo>
                    <a:lnTo>
                      <a:pt x="20" y="48"/>
                    </a:lnTo>
                    <a:lnTo>
                      <a:pt x="46" y="48"/>
                    </a:lnTo>
                    <a:lnTo>
                      <a:pt x="52" y="32"/>
                    </a:lnTo>
                    <a:lnTo>
                      <a:pt x="59" y="40"/>
                    </a:lnTo>
                    <a:lnTo>
                      <a:pt x="78" y="40"/>
                    </a:lnTo>
                    <a:lnTo>
                      <a:pt x="98" y="32"/>
                    </a:lnTo>
                    <a:lnTo>
                      <a:pt x="91" y="16"/>
                    </a:lnTo>
                    <a:lnTo>
                      <a:pt x="78" y="16"/>
                    </a:lnTo>
                    <a:lnTo>
                      <a:pt x="65" y="0"/>
                    </a:lnTo>
                    <a:lnTo>
                      <a:pt x="46" y="8"/>
                    </a:lnTo>
                    <a:lnTo>
                      <a:pt x="33" y="0"/>
                    </a:lnTo>
                    <a:lnTo>
                      <a:pt x="26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6" name="Freeform 28"/>
              <p:cNvSpPr>
                <a:spLocks/>
              </p:cNvSpPr>
              <p:nvPr/>
            </p:nvSpPr>
            <p:spPr bwMode="auto">
              <a:xfrm>
                <a:off x="4427" y="2863"/>
                <a:ext cx="39" cy="48"/>
              </a:xfrm>
              <a:custGeom>
                <a:avLst/>
                <a:gdLst>
                  <a:gd name="T0" fmla="*/ 0 w 39"/>
                  <a:gd name="T1" fmla="*/ 0 h 48"/>
                  <a:gd name="T2" fmla="*/ 0 w 39"/>
                  <a:gd name="T3" fmla="*/ 32 h 48"/>
                  <a:gd name="T4" fmla="*/ 0 w 39"/>
                  <a:gd name="T5" fmla="*/ 48 h 48"/>
                  <a:gd name="T6" fmla="*/ 13 w 39"/>
                  <a:gd name="T7" fmla="*/ 48 h 48"/>
                  <a:gd name="T8" fmla="*/ 19 w 39"/>
                  <a:gd name="T9" fmla="*/ 48 h 48"/>
                  <a:gd name="T10" fmla="*/ 26 w 39"/>
                  <a:gd name="T11" fmla="*/ 48 h 48"/>
                  <a:gd name="T12" fmla="*/ 39 w 39"/>
                  <a:gd name="T13" fmla="*/ 48 h 48"/>
                  <a:gd name="T14" fmla="*/ 39 w 39"/>
                  <a:gd name="T15" fmla="*/ 32 h 48"/>
                  <a:gd name="T16" fmla="*/ 39 w 39"/>
                  <a:gd name="T17" fmla="*/ 0 h 48"/>
                  <a:gd name="T18" fmla="*/ 32 w 39"/>
                  <a:gd name="T19" fmla="*/ 0 h 48"/>
                  <a:gd name="T20" fmla="*/ 0 w 39"/>
                  <a:gd name="T21" fmla="*/ 0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9"/>
                  <a:gd name="T34" fmla="*/ 0 h 48"/>
                  <a:gd name="T35" fmla="*/ 39 w 39"/>
                  <a:gd name="T36" fmla="*/ 48 h 4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9" h="48">
                    <a:moveTo>
                      <a:pt x="0" y="0"/>
                    </a:moveTo>
                    <a:lnTo>
                      <a:pt x="0" y="32"/>
                    </a:lnTo>
                    <a:lnTo>
                      <a:pt x="0" y="48"/>
                    </a:lnTo>
                    <a:lnTo>
                      <a:pt x="13" y="48"/>
                    </a:lnTo>
                    <a:lnTo>
                      <a:pt x="19" y="48"/>
                    </a:lnTo>
                    <a:lnTo>
                      <a:pt x="26" y="48"/>
                    </a:lnTo>
                    <a:lnTo>
                      <a:pt x="39" y="48"/>
                    </a:lnTo>
                    <a:lnTo>
                      <a:pt x="39" y="32"/>
                    </a:lnTo>
                    <a:lnTo>
                      <a:pt x="39" y="0"/>
                    </a:lnTo>
                    <a:lnTo>
                      <a:pt x="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7" name="Freeform 29"/>
              <p:cNvSpPr>
                <a:spLocks/>
              </p:cNvSpPr>
              <p:nvPr/>
            </p:nvSpPr>
            <p:spPr bwMode="auto">
              <a:xfrm>
                <a:off x="4459" y="2567"/>
                <a:ext cx="20" cy="32"/>
              </a:xfrm>
              <a:custGeom>
                <a:avLst/>
                <a:gdLst>
                  <a:gd name="T0" fmla="*/ 0 w 20"/>
                  <a:gd name="T1" fmla="*/ 8 h 32"/>
                  <a:gd name="T2" fmla="*/ 0 w 20"/>
                  <a:gd name="T3" fmla="*/ 0 h 32"/>
                  <a:gd name="T4" fmla="*/ 13 w 20"/>
                  <a:gd name="T5" fmla="*/ 0 h 32"/>
                  <a:gd name="T6" fmla="*/ 20 w 20"/>
                  <a:gd name="T7" fmla="*/ 16 h 32"/>
                  <a:gd name="T8" fmla="*/ 20 w 20"/>
                  <a:gd name="T9" fmla="*/ 24 h 32"/>
                  <a:gd name="T10" fmla="*/ 20 w 20"/>
                  <a:gd name="T11" fmla="*/ 32 h 32"/>
                  <a:gd name="T12" fmla="*/ 13 w 20"/>
                  <a:gd name="T13" fmla="*/ 32 h 32"/>
                  <a:gd name="T14" fmla="*/ 13 w 20"/>
                  <a:gd name="T15" fmla="*/ 24 h 32"/>
                  <a:gd name="T16" fmla="*/ 7 w 20"/>
                  <a:gd name="T17" fmla="*/ 8 h 32"/>
                  <a:gd name="T18" fmla="*/ 0 w 20"/>
                  <a:gd name="T19" fmla="*/ 8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"/>
                  <a:gd name="T31" fmla="*/ 0 h 32"/>
                  <a:gd name="T32" fmla="*/ 20 w 20"/>
                  <a:gd name="T33" fmla="*/ 32 h 3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" h="32">
                    <a:moveTo>
                      <a:pt x="0" y="8"/>
                    </a:moveTo>
                    <a:lnTo>
                      <a:pt x="0" y="0"/>
                    </a:lnTo>
                    <a:lnTo>
                      <a:pt x="13" y="0"/>
                    </a:lnTo>
                    <a:lnTo>
                      <a:pt x="20" y="16"/>
                    </a:lnTo>
                    <a:lnTo>
                      <a:pt x="20" y="24"/>
                    </a:lnTo>
                    <a:lnTo>
                      <a:pt x="20" y="32"/>
                    </a:lnTo>
                    <a:lnTo>
                      <a:pt x="13" y="32"/>
                    </a:lnTo>
                    <a:lnTo>
                      <a:pt x="13" y="24"/>
                    </a:lnTo>
                    <a:lnTo>
                      <a:pt x="7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8" name="Freeform 30"/>
              <p:cNvSpPr>
                <a:spLocks/>
              </p:cNvSpPr>
              <p:nvPr/>
            </p:nvSpPr>
            <p:spPr bwMode="auto">
              <a:xfrm>
                <a:off x="4414" y="2551"/>
                <a:ext cx="52" cy="64"/>
              </a:xfrm>
              <a:custGeom>
                <a:avLst/>
                <a:gdLst>
                  <a:gd name="T0" fmla="*/ 13 w 52"/>
                  <a:gd name="T1" fmla="*/ 24 h 64"/>
                  <a:gd name="T2" fmla="*/ 7 w 52"/>
                  <a:gd name="T3" fmla="*/ 24 h 64"/>
                  <a:gd name="T4" fmla="*/ 0 w 52"/>
                  <a:gd name="T5" fmla="*/ 32 h 64"/>
                  <a:gd name="T6" fmla="*/ 0 w 52"/>
                  <a:gd name="T7" fmla="*/ 40 h 64"/>
                  <a:gd name="T8" fmla="*/ 7 w 52"/>
                  <a:gd name="T9" fmla="*/ 40 h 64"/>
                  <a:gd name="T10" fmla="*/ 13 w 52"/>
                  <a:gd name="T11" fmla="*/ 56 h 64"/>
                  <a:gd name="T12" fmla="*/ 32 w 52"/>
                  <a:gd name="T13" fmla="*/ 64 h 64"/>
                  <a:gd name="T14" fmla="*/ 39 w 52"/>
                  <a:gd name="T15" fmla="*/ 64 h 64"/>
                  <a:gd name="T16" fmla="*/ 45 w 52"/>
                  <a:gd name="T17" fmla="*/ 48 h 64"/>
                  <a:gd name="T18" fmla="*/ 52 w 52"/>
                  <a:gd name="T19" fmla="*/ 32 h 64"/>
                  <a:gd name="T20" fmla="*/ 45 w 52"/>
                  <a:gd name="T21" fmla="*/ 8 h 64"/>
                  <a:gd name="T22" fmla="*/ 26 w 52"/>
                  <a:gd name="T23" fmla="*/ 0 h 64"/>
                  <a:gd name="T24" fmla="*/ 13 w 52"/>
                  <a:gd name="T25" fmla="*/ 16 h 64"/>
                  <a:gd name="T26" fmla="*/ 13 w 52"/>
                  <a:gd name="T27" fmla="*/ 24 h 6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2"/>
                  <a:gd name="T43" fmla="*/ 0 h 64"/>
                  <a:gd name="T44" fmla="*/ 52 w 52"/>
                  <a:gd name="T45" fmla="*/ 64 h 6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2" h="64">
                    <a:moveTo>
                      <a:pt x="13" y="24"/>
                    </a:moveTo>
                    <a:lnTo>
                      <a:pt x="7" y="24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7" y="40"/>
                    </a:lnTo>
                    <a:lnTo>
                      <a:pt x="13" y="56"/>
                    </a:lnTo>
                    <a:lnTo>
                      <a:pt x="32" y="64"/>
                    </a:lnTo>
                    <a:lnTo>
                      <a:pt x="39" y="64"/>
                    </a:lnTo>
                    <a:lnTo>
                      <a:pt x="45" y="48"/>
                    </a:lnTo>
                    <a:lnTo>
                      <a:pt x="52" y="32"/>
                    </a:lnTo>
                    <a:lnTo>
                      <a:pt x="45" y="8"/>
                    </a:lnTo>
                    <a:lnTo>
                      <a:pt x="26" y="0"/>
                    </a:lnTo>
                    <a:lnTo>
                      <a:pt x="13" y="16"/>
                    </a:lnTo>
                    <a:lnTo>
                      <a:pt x="13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9" name="Freeform 31"/>
              <p:cNvSpPr>
                <a:spLocks/>
              </p:cNvSpPr>
              <p:nvPr/>
            </p:nvSpPr>
            <p:spPr bwMode="auto">
              <a:xfrm>
                <a:off x="4408" y="2535"/>
                <a:ext cx="58" cy="56"/>
              </a:xfrm>
              <a:custGeom>
                <a:avLst/>
                <a:gdLst>
                  <a:gd name="T0" fmla="*/ 51 w 58"/>
                  <a:gd name="T1" fmla="*/ 32 h 56"/>
                  <a:gd name="T2" fmla="*/ 58 w 58"/>
                  <a:gd name="T3" fmla="*/ 32 h 56"/>
                  <a:gd name="T4" fmla="*/ 58 w 58"/>
                  <a:gd name="T5" fmla="*/ 16 h 56"/>
                  <a:gd name="T6" fmla="*/ 51 w 58"/>
                  <a:gd name="T7" fmla="*/ 8 h 56"/>
                  <a:gd name="T8" fmla="*/ 38 w 58"/>
                  <a:gd name="T9" fmla="*/ 0 h 56"/>
                  <a:gd name="T10" fmla="*/ 26 w 58"/>
                  <a:gd name="T11" fmla="*/ 0 h 56"/>
                  <a:gd name="T12" fmla="*/ 19 w 58"/>
                  <a:gd name="T13" fmla="*/ 0 h 56"/>
                  <a:gd name="T14" fmla="*/ 13 w 58"/>
                  <a:gd name="T15" fmla="*/ 8 h 56"/>
                  <a:gd name="T16" fmla="*/ 6 w 58"/>
                  <a:gd name="T17" fmla="*/ 16 h 56"/>
                  <a:gd name="T18" fmla="*/ 0 w 58"/>
                  <a:gd name="T19" fmla="*/ 32 h 56"/>
                  <a:gd name="T20" fmla="*/ 0 w 58"/>
                  <a:gd name="T21" fmla="*/ 48 h 56"/>
                  <a:gd name="T22" fmla="*/ 6 w 58"/>
                  <a:gd name="T23" fmla="*/ 56 h 56"/>
                  <a:gd name="T24" fmla="*/ 6 w 58"/>
                  <a:gd name="T25" fmla="*/ 48 h 56"/>
                  <a:gd name="T26" fmla="*/ 13 w 58"/>
                  <a:gd name="T27" fmla="*/ 40 h 56"/>
                  <a:gd name="T28" fmla="*/ 19 w 58"/>
                  <a:gd name="T29" fmla="*/ 40 h 56"/>
                  <a:gd name="T30" fmla="*/ 19 w 58"/>
                  <a:gd name="T31" fmla="*/ 32 h 56"/>
                  <a:gd name="T32" fmla="*/ 32 w 58"/>
                  <a:gd name="T33" fmla="*/ 16 h 56"/>
                  <a:gd name="T34" fmla="*/ 51 w 58"/>
                  <a:gd name="T35" fmla="*/ 24 h 56"/>
                  <a:gd name="T36" fmla="*/ 51 w 58"/>
                  <a:gd name="T37" fmla="*/ 32 h 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8"/>
                  <a:gd name="T58" fmla="*/ 0 h 56"/>
                  <a:gd name="T59" fmla="*/ 58 w 58"/>
                  <a:gd name="T60" fmla="*/ 56 h 5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8" h="56">
                    <a:moveTo>
                      <a:pt x="51" y="32"/>
                    </a:moveTo>
                    <a:lnTo>
                      <a:pt x="58" y="32"/>
                    </a:lnTo>
                    <a:lnTo>
                      <a:pt x="58" y="16"/>
                    </a:lnTo>
                    <a:lnTo>
                      <a:pt x="51" y="8"/>
                    </a:lnTo>
                    <a:lnTo>
                      <a:pt x="38" y="0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13" y="8"/>
                    </a:lnTo>
                    <a:lnTo>
                      <a:pt x="6" y="16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6" y="56"/>
                    </a:lnTo>
                    <a:lnTo>
                      <a:pt x="6" y="48"/>
                    </a:lnTo>
                    <a:lnTo>
                      <a:pt x="13" y="40"/>
                    </a:lnTo>
                    <a:lnTo>
                      <a:pt x="19" y="40"/>
                    </a:lnTo>
                    <a:lnTo>
                      <a:pt x="19" y="32"/>
                    </a:lnTo>
                    <a:lnTo>
                      <a:pt x="32" y="16"/>
                    </a:lnTo>
                    <a:lnTo>
                      <a:pt x="51" y="24"/>
                    </a:lnTo>
                    <a:lnTo>
                      <a:pt x="51" y="3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0" name="Freeform 32"/>
              <p:cNvSpPr>
                <a:spLocks/>
              </p:cNvSpPr>
              <p:nvPr/>
            </p:nvSpPr>
            <p:spPr bwMode="auto">
              <a:xfrm>
                <a:off x="4388" y="2567"/>
                <a:ext cx="26" cy="40"/>
              </a:xfrm>
              <a:custGeom>
                <a:avLst/>
                <a:gdLst>
                  <a:gd name="T0" fmla="*/ 26 w 26"/>
                  <a:gd name="T1" fmla="*/ 8 h 40"/>
                  <a:gd name="T2" fmla="*/ 20 w 26"/>
                  <a:gd name="T3" fmla="*/ 0 h 40"/>
                  <a:gd name="T4" fmla="*/ 13 w 26"/>
                  <a:gd name="T5" fmla="*/ 8 h 40"/>
                  <a:gd name="T6" fmla="*/ 0 w 26"/>
                  <a:gd name="T7" fmla="*/ 16 h 40"/>
                  <a:gd name="T8" fmla="*/ 0 w 26"/>
                  <a:gd name="T9" fmla="*/ 24 h 40"/>
                  <a:gd name="T10" fmla="*/ 0 w 26"/>
                  <a:gd name="T11" fmla="*/ 40 h 40"/>
                  <a:gd name="T12" fmla="*/ 7 w 26"/>
                  <a:gd name="T13" fmla="*/ 32 h 40"/>
                  <a:gd name="T14" fmla="*/ 13 w 26"/>
                  <a:gd name="T15" fmla="*/ 24 h 40"/>
                  <a:gd name="T16" fmla="*/ 20 w 26"/>
                  <a:gd name="T17" fmla="*/ 16 h 40"/>
                  <a:gd name="T18" fmla="*/ 26 w 26"/>
                  <a:gd name="T19" fmla="*/ 8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"/>
                  <a:gd name="T31" fmla="*/ 0 h 40"/>
                  <a:gd name="T32" fmla="*/ 26 w 26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" h="40">
                    <a:moveTo>
                      <a:pt x="26" y="8"/>
                    </a:moveTo>
                    <a:lnTo>
                      <a:pt x="20" y="0"/>
                    </a:lnTo>
                    <a:lnTo>
                      <a:pt x="13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0" y="40"/>
                    </a:lnTo>
                    <a:lnTo>
                      <a:pt x="7" y="32"/>
                    </a:lnTo>
                    <a:lnTo>
                      <a:pt x="13" y="24"/>
                    </a:lnTo>
                    <a:lnTo>
                      <a:pt x="20" y="16"/>
                    </a:lnTo>
                    <a:lnTo>
                      <a:pt x="26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1" name="Freeform 33"/>
              <p:cNvSpPr>
                <a:spLocks/>
              </p:cNvSpPr>
              <p:nvPr/>
            </p:nvSpPr>
            <p:spPr bwMode="auto">
              <a:xfrm>
                <a:off x="4408" y="2559"/>
                <a:ext cx="6" cy="16"/>
              </a:xfrm>
              <a:custGeom>
                <a:avLst/>
                <a:gdLst>
                  <a:gd name="T0" fmla="*/ 0 w 6"/>
                  <a:gd name="T1" fmla="*/ 8 h 16"/>
                  <a:gd name="T2" fmla="*/ 0 w 6"/>
                  <a:gd name="T3" fmla="*/ 8 h 16"/>
                  <a:gd name="T4" fmla="*/ 0 w 6"/>
                  <a:gd name="T5" fmla="*/ 0 h 16"/>
                  <a:gd name="T6" fmla="*/ 0 w 6"/>
                  <a:gd name="T7" fmla="*/ 8 h 16"/>
                  <a:gd name="T8" fmla="*/ 6 w 6"/>
                  <a:gd name="T9" fmla="*/ 8 h 16"/>
                  <a:gd name="T10" fmla="*/ 6 w 6"/>
                  <a:gd name="T11" fmla="*/ 8 h 16"/>
                  <a:gd name="T12" fmla="*/ 6 w 6"/>
                  <a:gd name="T13" fmla="*/ 8 h 16"/>
                  <a:gd name="T14" fmla="*/ 6 w 6"/>
                  <a:gd name="T15" fmla="*/ 16 h 16"/>
                  <a:gd name="T16" fmla="*/ 0 w 6"/>
                  <a:gd name="T17" fmla="*/ 8 h 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"/>
                  <a:gd name="T28" fmla="*/ 0 h 16"/>
                  <a:gd name="T29" fmla="*/ 6 w 6"/>
                  <a:gd name="T30" fmla="*/ 16 h 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" y="8"/>
                    </a:lnTo>
                    <a:lnTo>
                      <a:pt x="6" y="1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2" name="Freeform 34"/>
              <p:cNvSpPr>
                <a:spLocks/>
              </p:cNvSpPr>
              <p:nvPr/>
            </p:nvSpPr>
            <p:spPr bwMode="auto">
              <a:xfrm>
                <a:off x="4421" y="2591"/>
                <a:ext cx="25" cy="40"/>
              </a:xfrm>
              <a:custGeom>
                <a:avLst/>
                <a:gdLst>
                  <a:gd name="T0" fmla="*/ 0 w 25"/>
                  <a:gd name="T1" fmla="*/ 0 h 40"/>
                  <a:gd name="T2" fmla="*/ 0 w 25"/>
                  <a:gd name="T3" fmla="*/ 32 h 40"/>
                  <a:gd name="T4" fmla="*/ 6 w 25"/>
                  <a:gd name="T5" fmla="*/ 40 h 40"/>
                  <a:gd name="T6" fmla="*/ 19 w 25"/>
                  <a:gd name="T7" fmla="*/ 40 h 40"/>
                  <a:gd name="T8" fmla="*/ 25 w 25"/>
                  <a:gd name="T9" fmla="*/ 32 h 40"/>
                  <a:gd name="T10" fmla="*/ 25 w 25"/>
                  <a:gd name="T11" fmla="*/ 24 h 40"/>
                  <a:gd name="T12" fmla="*/ 25 w 25"/>
                  <a:gd name="T13" fmla="*/ 24 h 40"/>
                  <a:gd name="T14" fmla="*/ 6 w 25"/>
                  <a:gd name="T15" fmla="*/ 16 h 40"/>
                  <a:gd name="T16" fmla="*/ 0 w 25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5"/>
                  <a:gd name="T28" fmla="*/ 0 h 40"/>
                  <a:gd name="T29" fmla="*/ 25 w 25"/>
                  <a:gd name="T30" fmla="*/ 40 h 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5" h="40">
                    <a:moveTo>
                      <a:pt x="0" y="0"/>
                    </a:moveTo>
                    <a:lnTo>
                      <a:pt x="0" y="32"/>
                    </a:lnTo>
                    <a:lnTo>
                      <a:pt x="6" y="40"/>
                    </a:lnTo>
                    <a:lnTo>
                      <a:pt x="19" y="40"/>
                    </a:lnTo>
                    <a:lnTo>
                      <a:pt x="25" y="32"/>
                    </a:lnTo>
                    <a:lnTo>
                      <a:pt x="25" y="24"/>
                    </a:lnTo>
                    <a:lnTo>
                      <a:pt x="6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3" name="Freeform 35"/>
              <p:cNvSpPr>
                <a:spLocks/>
              </p:cNvSpPr>
              <p:nvPr/>
            </p:nvSpPr>
            <p:spPr bwMode="auto">
              <a:xfrm>
                <a:off x="4382" y="2615"/>
                <a:ext cx="116" cy="248"/>
              </a:xfrm>
              <a:custGeom>
                <a:avLst/>
                <a:gdLst>
                  <a:gd name="T0" fmla="*/ 39 w 116"/>
                  <a:gd name="T1" fmla="*/ 8 h 248"/>
                  <a:gd name="T2" fmla="*/ 19 w 116"/>
                  <a:gd name="T3" fmla="*/ 16 h 248"/>
                  <a:gd name="T4" fmla="*/ 6 w 116"/>
                  <a:gd name="T5" fmla="*/ 8 h 248"/>
                  <a:gd name="T6" fmla="*/ 0 w 116"/>
                  <a:gd name="T7" fmla="*/ 16 h 248"/>
                  <a:gd name="T8" fmla="*/ 0 w 116"/>
                  <a:gd name="T9" fmla="*/ 32 h 248"/>
                  <a:gd name="T10" fmla="*/ 0 w 116"/>
                  <a:gd name="T11" fmla="*/ 56 h 248"/>
                  <a:gd name="T12" fmla="*/ 13 w 116"/>
                  <a:gd name="T13" fmla="*/ 64 h 248"/>
                  <a:gd name="T14" fmla="*/ 19 w 116"/>
                  <a:gd name="T15" fmla="*/ 64 h 248"/>
                  <a:gd name="T16" fmla="*/ 26 w 116"/>
                  <a:gd name="T17" fmla="*/ 112 h 248"/>
                  <a:gd name="T18" fmla="*/ 13 w 116"/>
                  <a:gd name="T19" fmla="*/ 208 h 248"/>
                  <a:gd name="T20" fmla="*/ 6 w 116"/>
                  <a:gd name="T21" fmla="*/ 240 h 248"/>
                  <a:gd name="T22" fmla="*/ 39 w 116"/>
                  <a:gd name="T23" fmla="*/ 248 h 248"/>
                  <a:gd name="T24" fmla="*/ 77 w 116"/>
                  <a:gd name="T25" fmla="*/ 248 h 248"/>
                  <a:gd name="T26" fmla="*/ 97 w 116"/>
                  <a:gd name="T27" fmla="*/ 240 h 248"/>
                  <a:gd name="T28" fmla="*/ 116 w 116"/>
                  <a:gd name="T29" fmla="*/ 224 h 248"/>
                  <a:gd name="T30" fmla="*/ 116 w 116"/>
                  <a:gd name="T31" fmla="*/ 208 h 248"/>
                  <a:gd name="T32" fmla="*/ 90 w 116"/>
                  <a:gd name="T33" fmla="*/ 112 h 248"/>
                  <a:gd name="T34" fmla="*/ 90 w 116"/>
                  <a:gd name="T35" fmla="*/ 64 h 248"/>
                  <a:gd name="T36" fmla="*/ 97 w 116"/>
                  <a:gd name="T37" fmla="*/ 56 h 248"/>
                  <a:gd name="T38" fmla="*/ 103 w 116"/>
                  <a:gd name="T39" fmla="*/ 48 h 248"/>
                  <a:gd name="T40" fmla="*/ 103 w 116"/>
                  <a:gd name="T41" fmla="*/ 24 h 248"/>
                  <a:gd name="T42" fmla="*/ 97 w 116"/>
                  <a:gd name="T43" fmla="*/ 8 h 248"/>
                  <a:gd name="T44" fmla="*/ 84 w 116"/>
                  <a:gd name="T45" fmla="*/ 8 h 248"/>
                  <a:gd name="T46" fmla="*/ 64 w 116"/>
                  <a:gd name="T47" fmla="*/ 0 h 248"/>
                  <a:gd name="T48" fmla="*/ 64 w 116"/>
                  <a:gd name="T49" fmla="*/ 8 h 248"/>
                  <a:gd name="T50" fmla="*/ 58 w 116"/>
                  <a:gd name="T51" fmla="*/ 16 h 248"/>
                  <a:gd name="T52" fmla="*/ 45 w 116"/>
                  <a:gd name="T53" fmla="*/ 16 h 248"/>
                  <a:gd name="T54" fmla="*/ 39 w 116"/>
                  <a:gd name="T55" fmla="*/ 8 h 24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6"/>
                  <a:gd name="T85" fmla="*/ 0 h 248"/>
                  <a:gd name="T86" fmla="*/ 116 w 116"/>
                  <a:gd name="T87" fmla="*/ 248 h 24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6" h="248">
                    <a:moveTo>
                      <a:pt x="39" y="8"/>
                    </a:moveTo>
                    <a:lnTo>
                      <a:pt x="19" y="16"/>
                    </a:lnTo>
                    <a:lnTo>
                      <a:pt x="6" y="8"/>
                    </a:lnTo>
                    <a:lnTo>
                      <a:pt x="0" y="16"/>
                    </a:lnTo>
                    <a:lnTo>
                      <a:pt x="0" y="32"/>
                    </a:lnTo>
                    <a:lnTo>
                      <a:pt x="0" y="56"/>
                    </a:lnTo>
                    <a:lnTo>
                      <a:pt x="13" y="64"/>
                    </a:lnTo>
                    <a:lnTo>
                      <a:pt x="19" y="64"/>
                    </a:lnTo>
                    <a:lnTo>
                      <a:pt x="26" y="112"/>
                    </a:lnTo>
                    <a:lnTo>
                      <a:pt x="13" y="208"/>
                    </a:lnTo>
                    <a:lnTo>
                      <a:pt x="6" y="240"/>
                    </a:lnTo>
                    <a:lnTo>
                      <a:pt x="39" y="248"/>
                    </a:lnTo>
                    <a:lnTo>
                      <a:pt x="77" y="248"/>
                    </a:lnTo>
                    <a:lnTo>
                      <a:pt x="97" y="240"/>
                    </a:lnTo>
                    <a:lnTo>
                      <a:pt x="116" y="224"/>
                    </a:lnTo>
                    <a:lnTo>
                      <a:pt x="116" y="208"/>
                    </a:lnTo>
                    <a:lnTo>
                      <a:pt x="90" y="112"/>
                    </a:lnTo>
                    <a:lnTo>
                      <a:pt x="90" y="64"/>
                    </a:lnTo>
                    <a:lnTo>
                      <a:pt x="97" y="56"/>
                    </a:lnTo>
                    <a:lnTo>
                      <a:pt x="103" y="48"/>
                    </a:lnTo>
                    <a:lnTo>
                      <a:pt x="103" y="24"/>
                    </a:lnTo>
                    <a:lnTo>
                      <a:pt x="97" y="8"/>
                    </a:lnTo>
                    <a:lnTo>
                      <a:pt x="84" y="8"/>
                    </a:lnTo>
                    <a:lnTo>
                      <a:pt x="64" y="0"/>
                    </a:lnTo>
                    <a:lnTo>
                      <a:pt x="64" y="8"/>
                    </a:lnTo>
                    <a:lnTo>
                      <a:pt x="58" y="16"/>
                    </a:lnTo>
                    <a:lnTo>
                      <a:pt x="45" y="16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4" name="Line 36"/>
              <p:cNvSpPr>
                <a:spLocks noChangeShapeType="1"/>
              </p:cNvSpPr>
              <p:nvPr/>
            </p:nvSpPr>
            <p:spPr bwMode="auto">
              <a:xfrm flipV="1">
                <a:off x="4472" y="2655"/>
                <a:ext cx="1" cy="24"/>
              </a:xfrm>
              <a:prstGeom prst="line">
                <a:avLst/>
              </a:prstGeom>
              <a:noFill/>
              <a:ln w="9525">
                <a:solidFill>
                  <a:srgbClr val="E4BB0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5" name="Freeform 37"/>
              <p:cNvSpPr>
                <a:spLocks/>
              </p:cNvSpPr>
              <p:nvPr/>
            </p:nvSpPr>
            <p:spPr bwMode="auto">
              <a:xfrm>
                <a:off x="4388" y="2671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0 w 20"/>
                  <a:gd name="T3" fmla="*/ 24 h 24"/>
                  <a:gd name="T4" fmla="*/ 7 w 20"/>
                  <a:gd name="T5" fmla="*/ 24 h 24"/>
                  <a:gd name="T6" fmla="*/ 20 w 20"/>
                  <a:gd name="T7" fmla="*/ 24 h 24"/>
                  <a:gd name="T8" fmla="*/ 13 w 20"/>
                  <a:gd name="T9" fmla="*/ 8 h 24"/>
                  <a:gd name="T10" fmla="*/ 7 w 20"/>
                  <a:gd name="T11" fmla="*/ 8 h 24"/>
                  <a:gd name="T12" fmla="*/ 0 w 20"/>
                  <a:gd name="T13" fmla="*/ 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24"/>
                  <a:gd name="T23" fmla="*/ 20 w 2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24">
                    <a:moveTo>
                      <a:pt x="0" y="0"/>
                    </a:moveTo>
                    <a:lnTo>
                      <a:pt x="0" y="24"/>
                    </a:lnTo>
                    <a:lnTo>
                      <a:pt x="7" y="24"/>
                    </a:lnTo>
                    <a:lnTo>
                      <a:pt x="20" y="24"/>
                    </a:lnTo>
                    <a:lnTo>
                      <a:pt x="13" y="8"/>
                    </a:lnTo>
                    <a:lnTo>
                      <a:pt x="7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6" name="Freeform 38"/>
              <p:cNvSpPr>
                <a:spLocks/>
              </p:cNvSpPr>
              <p:nvPr/>
            </p:nvSpPr>
            <p:spPr bwMode="auto">
              <a:xfrm>
                <a:off x="4472" y="2671"/>
                <a:ext cx="13" cy="16"/>
              </a:xfrm>
              <a:custGeom>
                <a:avLst/>
                <a:gdLst>
                  <a:gd name="T0" fmla="*/ 0 w 13"/>
                  <a:gd name="T1" fmla="*/ 8 h 16"/>
                  <a:gd name="T2" fmla="*/ 0 w 13"/>
                  <a:gd name="T3" fmla="*/ 16 h 16"/>
                  <a:gd name="T4" fmla="*/ 7 w 13"/>
                  <a:gd name="T5" fmla="*/ 16 h 16"/>
                  <a:gd name="T6" fmla="*/ 13 w 13"/>
                  <a:gd name="T7" fmla="*/ 16 h 16"/>
                  <a:gd name="T8" fmla="*/ 13 w 13"/>
                  <a:gd name="T9" fmla="*/ 0 h 16"/>
                  <a:gd name="T10" fmla="*/ 7 w 13"/>
                  <a:gd name="T11" fmla="*/ 0 h 16"/>
                  <a:gd name="T12" fmla="*/ 0 w 13"/>
                  <a:gd name="T13" fmla="*/ 8 h 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6"/>
                  <a:gd name="T23" fmla="*/ 13 w 13"/>
                  <a:gd name="T24" fmla="*/ 16 h 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6">
                    <a:moveTo>
                      <a:pt x="0" y="8"/>
                    </a:moveTo>
                    <a:lnTo>
                      <a:pt x="0" y="16"/>
                    </a:lnTo>
                    <a:lnTo>
                      <a:pt x="7" y="16"/>
                    </a:lnTo>
                    <a:lnTo>
                      <a:pt x="13" y="16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7" name="Freeform 39"/>
              <p:cNvSpPr>
                <a:spLocks/>
              </p:cNvSpPr>
              <p:nvPr/>
            </p:nvSpPr>
            <p:spPr bwMode="auto">
              <a:xfrm>
                <a:off x="4388" y="2695"/>
                <a:ext cx="71" cy="64"/>
              </a:xfrm>
              <a:custGeom>
                <a:avLst/>
                <a:gdLst>
                  <a:gd name="T0" fmla="*/ 0 w 71"/>
                  <a:gd name="T1" fmla="*/ 0 h 64"/>
                  <a:gd name="T2" fmla="*/ 7 w 71"/>
                  <a:gd name="T3" fmla="*/ 24 h 64"/>
                  <a:gd name="T4" fmla="*/ 39 w 71"/>
                  <a:gd name="T5" fmla="*/ 48 h 64"/>
                  <a:gd name="T6" fmla="*/ 46 w 71"/>
                  <a:gd name="T7" fmla="*/ 56 h 64"/>
                  <a:gd name="T8" fmla="*/ 58 w 71"/>
                  <a:gd name="T9" fmla="*/ 64 h 64"/>
                  <a:gd name="T10" fmla="*/ 71 w 71"/>
                  <a:gd name="T11" fmla="*/ 48 h 64"/>
                  <a:gd name="T12" fmla="*/ 65 w 71"/>
                  <a:gd name="T13" fmla="*/ 48 h 64"/>
                  <a:gd name="T14" fmla="*/ 58 w 71"/>
                  <a:gd name="T15" fmla="*/ 40 h 64"/>
                  <a:gd name="T16" fmla="*/ 65 w 71"/>
                  <a:gd name="T17" fmla="*/ 40 h 64"/>
                  <a:gd name="T18" fmla="*/ 65 w 71"/>
                  <a:gd name="T19" fmla="*/ 32 h 64"/>
                  <a:gd name="T20" fmla="*/ 52 w 71"/>
                  <a:gd name="T21" fmla="*/ 32 h 64"/>
                  <a:gd name="T22" fmla="*/ 46 w 71"/>
                  <a:gd name="T23" fmla="*/ 40 h 64"/>
                  <a:gd name="T24" fmla="*/ 20 w 71"/>
                  <a:gd name="T25" fmla="*/ 16 h 64"/>
                  <a:gd name="T26" fmla="*/ 20 w 71"/>
                  <a:gd name="T27" fmla="*/ 0 h 64"/>
                  <a:gd name="T28" fmla="*/ 0 w 71"/>
                  <a:gd name="T29" fmla="*/ 0 h 6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1"/>
                  <a:gd name="T46" fmla="*/ 0 h 64"/>
                  <a:gd name="T47" fmla="*/ 71 w 71"/>
                  <a:gd name="T48" fmla="*/ 64 h 6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1" h="64">
                    <a:moveTo>
                      <a:pt x="0" y="0"/>
                    </a:moveTo>
                    <a:lnTo>
                      <a:pt x="7" y="24"/>
                    </a:lnTo>
                    <a:lnTo>
                      <a:pt x="39" y="48"/>
                    </a:lnTo>
                    <a:lnTo>
                      <a:pt x="46" y="56"/>
                    </a:lnTo>
                    <a:lnTo>
                      <a:pt x="58" y="64"/>
                    </a:lnTo>
                    <a:lnTo>
                      <a:pt x="71" y="48"/>
                    </a:lnTo>
                    <a:lnTo>
                      <a:pt x="65" y="48"/>
                    </a:lnTo>
                    <a:lnTo>
                      <a:pt x="58" y="40"/>
                    </a:lnTo>
                    <a:lnTo>
                      <a:pt x="65" y="40"/>
                    </a:lnTo>
                    <a:lnTo>
                      <a:pt x="65" y="32"/>
                    </a:lnTo>
                    <a:lnTo>
                      <a:pt x="52" y="32"/>
                    </a:lnTo>
                    <a:lnTo>
                      <a:pt x="46" y="40"/>
                    </a:lnTo>
                    <a:lnTo>
                      <a:pt x="20" y="16"/>
                    </a:lnTo>
                    <a:lnTo>
                      <a:pt x="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8" name="Freeform 40"/>
              <p:cNvSpPr>
                <a:spLocks/>
              </p:cNvSpPr>
              <p:nvPr/>
            </p:nvSpPr>
            <p:spPr bwMode="auto">
              <a:xfrm>
                <a:off x="4446" y="2687"/>
                <a:ext cx="39" cy="56"/>
              </a:xfrm>
              <a:custGeom>
                <a:avLst/>
                <a:gdLst>
                  <a:gd name="T0" fmla="*/ 26 w 39"/>
                  <a:gd name="T1" fmla="*/ 0 h 56"/>
                  <a:gd name="T2" fmla="*/ 26 w 39"/>
                  <a:gd name="T3" fmla="*/ 32 h 56"/>
                  <a:gd name="T4" fmla="*/ 13 w 39"/>
                  <a:gd name="T5" fmla="*/ 40 h 56"/>
                  <a:gd name="T6" fmla="*/ 7 w 39"/>
                  <a:gd name="T7" fmla="*/ 40 h 56"/>
                  <a:gd name="T8" fmla="*/ 7 w 39"/>
                  <a:gd name="T9" fmla="*/ 48 h 56"/>
                  <a:gd name="T10" fmla="*/ 0 w 39"/>
                  <a:gd name="T11" fmla="*/ 48 h 56"/>
                  <a:gd name="T12" fmla="*/ 7 w 39"/>
                  <a:gd name="T13" fmla="*/ 56 h 56"/>
                  <a:gd name="T14" fmla="*/ 13 w 39"/>
                  <a:gd name="T15" fmla="*/ 56 h 56"/>
                  <a:gd name="T16" fmla="*/ 20 w 39"/>
                  <a:gd name="T17" fmla="*/ 56 h 56"/>
                  <a:gd name="T18" fmla="*/ 26 w 39"/>
                  <a:gd name="T19" fmla="*/ 48 h 56"/>
                  <a:gd name="T20" fmla="*/ 39 w 39"/>
                  <a:gd name="T21" fmla="*/ 32 h 56"/>
                  <a:gd name="T22" fmla="*/ 39 w 39"/>
                  <a:gd name="T23" fmla="*/ 0 h 56"/>
                  <a:gd name="T24" fmla="*/ 33 w 39"/>
                  <a:gd name="T25" fmla="*/ 0 h 56"/>
                  <a:gd name="T26" fmla="*/ 26 w 39"/>
                  <a:gd name="T27" fmla="*/ 0 h 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"/>
                  <a:gd name="T43" fmla="*/ 0 h 56"/>
                  <a:gd name="T44" fmla="*/ 39 w 39"/>
                  <a:gd name="T45" fmla="*/ 56 h 5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" h="56">
                    <a:moveTo>
                      <a:pt x="26" y="0"/>
                    </a:moveTo>
                    <a:lnTo>
                      <a:pt x="26" y="32"/>
                    </a:lnTo>
                    <a:lnTo>
                      <a:pt x="13" y="40"/>
                    </a:lnTo>
                    <a:lnTo>
                      <a:pt x="7" y="40"/>
                    </a:lnTo>
                    <a:lnTo>
                      <a:pt x="7" y="48"/>
                    </a:lnTo>
                    <a:lnTo>
                      <a:pt x="0" y="48"/>
                    </a:lnTo>
                    <a:lnTo>
                      <a:pt x="7" y="56"/>
                    </a:lnTo>
                    <a:lnTo>
                      <a:pt x="13" y="56"/>
                    </a:lnTo>
                    <a:lnTo>
                      <a:pt x="20" y="56"/>
                    </a:lnTo>
                    <a:lnTo>
                      <a:pt x="26" y="48"/>
                    </a:lnTo>
                    <a:lnTo>
                      <a:pt x="39" y="32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9" name="Freeform 41"/>
              <p:cNvSpPr>
                <a:spLocks/>
              </p:cNvSpPr>
              <p:nvPr/>
            </p:nvSpPr>
            <p:spPr bwMode="auto">
              <a:xfrm>
                <a:off x="4408" y="2615"/>
                <a:ext cx="51" cy="32"/>
              </a:xfrm>
              <a:custGeom>
                <a:avLst/>
                <a:gdLst>
                  <a:gd name="T0" fmla="*/ 13 w 51"/>
                  <a:gd name="T1" fmla="*/ 8 h 32"/>
                  <a:gd name="T2" fmla="*/ 0 w 51"/>
                  <a:gd name="T3" fmla="*/ 8 h 32"/>
                  <a:gd name="T4" fmla="*/ 0 w 51"/>
                  <a:gd name="T5" fmla="*/ 24 h 32"/>
                  <a:gd name="T6" fmla="*/ 19 w 51"/>
                  <a:gd name="T7" fmla="*/ 32 h 32"/>
                  <a:gd name="T8" fmla="*/ 26 w 51"/>
                  <a:gd name="T9" fmla="*/ 32 h 32"/>
                  <a:gd name="T10" fmla="*/ 32 w 51"/>
                  <a:gd name="T11" fmla="*/ 24 h 32"/>
                  <a:gd name="T12" fmla="*/ 38 w 51"/>
                  <a:gd name="T13" fmla="*/ 32 h 32"/>
                  <a:gd name="T14" fmla="*/ 45 w 51"/>
                  <a:gd name="T15" fmla="*/ 32 h 32"/>
                  <a:gd name="T16" fmla="*/ 51 w 51"/>
                  <a:gd name="T17" fmla="*/ 16 h 32"/>
                  <a:gd name="T18" fmla="*/ 51 w 51"/>
                  <a:gd name="T19" fmla="*/ 8 h 32"/>
                  <a:gd name="T20" fmla="*/ 38 w 51"/>
                  <a:gd name="T21" fmla="*/ 0 h 32"/>
                  <a:gd name="T22" fmla="*/ 38 w 51"/>
                  <a:gd name="T23" fmla="*/ 8 h 32"/>
                  <a:gd name="T24" fmla="*/ 32 w 51"/>
                  <a:gd name="T25" fmla="*/ 16 h 32"/>
                  <a:gd name="T26" fmla="*/ 19 w 51"/>
                  <a:gd name="T27" fmla="*/ 16 h 32"/>
                  <a:gd name="T28" fmla="*/ 13 w 51"/>
                  <a:gd name="T29" fmla="*/ 8 h 3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1"/>
                  <a:gd name="T46" fmla="*/ 0 h 32"/>
                  <a:gd name="T47" fmla="*/ 51 w 51"/>
                  <a:gd name="T48" fmla="*/ 32 h 3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1" h="32">
                    <a:moveTo>
                      <a:pt x="13" y="8"/>
                    </a:moveTo>
                    <a:lnTo>
                      <a:pt x="0" y="8"/>
                    </a:lnTo>
                    <a:lnTo>
                      <a:pt x="0" y="24"/>
                    </a:lnTo>
                    <a:lnTo>
                      <a:pt x="19" y="32"/>
                    </a:lnTo>
                    <a:lnTo>
                      <a:pt x="26" y="32"/>
                    </a:lnTo>
                    <a:lnTo>
                      <a:pt x="32" y="24"/>
                    </a:lnTo>
                    <a:lnTo>
                      <a:pt x="38" y="32"/>
                    </a:lnTo>
                    <a:lnTo>
                      <a:pt x="45" y="32"/>
                    </a:lnTo>
                    <a:lnTo>
                      <a:pt x="51" y="16"/>
                    </a:lnTo>
                    <a:lnTo>
                      <a:pt x="51" y="8"/>
                    </a:lnTo>
                    <a:lnTo>
                      <a:pt x="38" y="0"/>
                    </a:lnTo>
                    <a:lnTo>
                      <a:pt x="38" y="8"/>
                    </a:lnTo>
                    <a:lnTo>
                      <a:pt x="32" y="16"/>
                    </a:lnTo>
                    <a:lnTo>
                      <a:pt x="19" y="16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0" name="Freeform 42"/>
              <p:cNvSpPr>
                <a:spLocks/>
              </p:cNvSpPr>
              <p:nvPr/>
            </p:nvSpPr>
            <p:spPr bwMode="auto">
              <a:xfrm>
                <a:off x="4446" y="2863"/>
                <a:ext cx="1" cy="48"/>
              </a:xfrm>
              <a:custGeom>
                <a:avLst/>
                <a:gdLst>
                  <a:gd name="T0" fmla="*/ 0 w 1"/>
                  <a:gd name="T1" fmla="*/ 48 h 48"/>
                  <a:gd name="T2" fmla="*/ 0 w 1"/>
                  <a:gd name="T3" fmla="*/ 32 h 48"/>
                  <a:gd name="T4" fmla="*/ 0 w 1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8"/>
                  <a:gd name="T11" fmla="*/ 1 w 1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8">
                    <a:moveTo>
                      <a:pt x="0" y="48"/>
                    </a:moveTo>
                    <a:lnTo>
                      <a:pt x="0" y="3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1" name="Freeform 43"/>
              <p:cNvSpPr>
                <a:spLocks/>
              </p:cNvSpPr>
              <p:nvPr/>
            </p:nvSpPr>
            <p:spPr bwMode="auto">
              <a:xfrm>
                <a:off x="4427" y="2911"/>
                <a:ext cx="58" cy="32"/>
              </a:xfrm>
              <a:custGeom>
                <a:avLst/>
                <a:gdLst>
                  <a:gd name="T0" fmla="*/ 0 w 58"/>
                  <a:gd name="T1" fmla="*/ 0 h 32"/>
                  <a:gd name="T2" fmla="*/ 0 w 58"/>
                  <a:gd name="T3" fmla="*/ 16 h 32"/>
                  <a:gd name="T4" fmla="*/ 0 w 58"/>
                  <a:gd name="T5" fmla="*/ 24 h 32"/>
                  <a:gd name="T6" fmla="*/ 7 w 58"/>
                  <a:gd name="T7" fmla="*/ 32 h 32"/>
                  <a:gd name="T8" fmla="*/ 26 w 58"/>
                  <a:gd name="T9" fmla="*/ 32 h 32"/>
                  <a:gd name="T10" fmla="*/ 32 w 58"/>
                  <a:gd name="T11" fmla="*/ 24 h 32"/>
                  <a:gd name="T12" fmla="*/ 32 w 58"/>
                  <a:gd name="T13" fmla="*/ 24 h 32"/>
                  <a:gd name="T14" fmla="*/ 45 w 58"/>
                  <a:gd name="T15" fmla="*/ 24 h 32"/>
                  <a:gd name="T16" fmla="*/ 58 w 58"/>
                  <a:gd name="T17" fmla="*/ 16 h 32"/>
                  <a:gd name="T18" fmla="*/ 58 w 58"/>
                  <a:gd name="T19" fmla="*/ 8 h 32"/>
                  <a:gd name="T20" fmla="*/ 45 w 58"/>
                  <a:gd name="T21" fmla="*/ 8 h 32"/>
                  <a:gd name="T22" fmla="*/ 39 w 58"/>
                  <a:gd name="T23" fmla="*/ 0 h 32"/>
                  <a:gd name="T24" fmla="*/ 26 w 58"/>
                  <a:gd name="T25" fmla="*/ 0 h 32"/>
                  <a:gd name="T26" fmla="*/ 19 w 58"/>
                  <a:gd name="T27" fmla="*/ 0 h 32"/>
                  <a:gd name="T28" fmla="*/ 13 w 58"/>
                  <a:gd name="T29" fmla="*/ 0 h 32"/>
                  <a:gd name="T30" fmla="*/ 0 w 58"/>
                  <a:gd name="T31" fmla="*/ 0 h 3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8"/>
                  <a:gd name="T49" fmla="*/ 0 h 32"/>
                  <a:gd name="T50" fmla="*/ 58 w 58"/>
                  <a:gd name="T51" fmla="*/ 32 h 3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8" h="32">
                    <a:moveTo>
                      <a:pt x="0" y="0"/>
                    </a:moveTo>
                    <a:lnTo>
                      <a:pt x="0" y="16"/>
                    </a:lnTo>
                    <a:lnTo>
                      <a:pt x="0" y="24"/>
                    </a:lnTo>
                    <a:lnTo>
                      <a:pt x="7" y="32"/>
                    </a:lnTo>
                    <a:lnTo>
                      <a:pt x="26" y="32"/>
                    </a:lnTo>
                    <a:lnTo>
                      <a:pt x="32" y="24"/>
                    </a:lnTo>
                    <a:lnTo>
                      <a:pt x="45" y="24"/>
                    </a:lnTo>
                    <a:lnTo>
                      <a:pt x="58" y="16"/>
                    </a:lnTo>
                    <a:lnTo>
                      <a:pt x="58" y="8"/>
                    </a:lnTo>
                    <a:lnTo>
                      <a:pt x="45" y="8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2" name="Freeform 44"/>
              <p:cNvSpPr>
                <a:spLocks/>
              </p:cNvSpPr>
              <p:nvPr/>
            </p:nvSpPr>
            <p:spPr bwMode="auto">
              <a:xfrm>
                <a:off x="4628" y="2839"/>
                <a:ext cx="52" cy="72"/>
              </a:xfrm>
              <a:custGeom>
                <a:avLst/>
                <a:gdLst>
                  <a:gd name="T0" fmla="*/ 0 w 52"/>
                  <a:gd name="T1" fmla="*/ 0 h 72"/>
                  <a:gd name="T2" fmla="*/ 7 w 52"/>
                  <a:gd name="T3" fmla="*/ 48 h 72"/>
                  <a:gd name="T4" fmla="*/ 7 w 52"/>
                  <a:gd name="T5" fmla="*/ 64 h 72"/>
                  <a:gd name="T6" fmla="*/ 20 w 52"/>
                  <a:gd name="T7" fmla="*/ 72 h 72"/>
                  <a:gd name="T8" fmla="*/ 26 w 52"/>
                  <a:gd name="T9" fmla="*/ 64 h 72"/>
                  <a:gd name="T10" fmla="*/ 39 w 52"/>
                  <a:gd name="T11" fmla="*/ 72 h 72"/>
                  <a:gd name="T12" fmla="*/ 52 w 52"/>
                  <a:gd name="T13" fmla="*/ 64 h 72"/>
                  <a:gd name="T14" fmla="*/ 52 w 52"/>
                  <a:gd name="T15" fmla="*/ 48 h 72"/>
                  <a:gd name="T16" fmla="*/ 52 w 52"/>
                  <a:gd name="T17" fmla="*/ 0 h 72"/>
                  <a:gd name="T18" fmla="*/ 46 w 52"/>
                  <a:gd name="T19" fmla="*/ 8 h 72"/>
                  <a:gd name="T20" fmla="*/ 0 w 52"/>
                  <a:gd name="T21" fmla="*/ 0 h 7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2"/>
                  <a:gd name="T34" fmla="*/ 0 h 72"/>
                  <a:gd name="T35" fmla="*/ 52 w 52"/>
                  <a:gd name="T36" fmla="*/ 72 h 7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2" h="72">
                    <a:moveTo>
                      <a:pt x="0" y="0"/>
                    </a:moveTo>
                    <a:lnTo>
                      <a:pt x="7" y="48"/>
                    </a:lnTo>
                    <a:lnTo>
                      <a:pt x="7" y="64"/>
                    </a:lnTo>
                    <a:lnTo>
                      <a:pt x="20" y="72"/>
                    </a:lnTo>
                    <a:lnTo>
                      <a:pt x="26" y="64"/>
                    </a:lnTo>
                    <a:lnTo>
                      <a:pt x="39" y="72"/>
                    </a:lnTo>
                    <a:lnTo>
                      <a:pt x="52" y="64"/>
                    </a:lnTo>
                    <a:lnTo>
                      <a:pt x="52" y="48"/>
                    </a:lnTo>
                    <a:lnTo>
                      <a:pt x="52" y="0"/>
                    </a:lnTo>
                    <a:lnTo>
                      <a:pt x="46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3" name="Freeform 45"/>
              <p:cNvSpPr>
                <a:spLocks/>
              </p:cNvSpPr>
              <p:nvPr/>
            </p:nvSpPr>
            <p:spPr bwMode="auto">
              <a:xfrm>
                <a:off x="4667" y="2487"/>
                <a:ext cx="33" cy="40"/>
              </a:xfrm>
              <a:custGeom>
                <a:avLst/>
                <a:gdLst>
                  <a:gd name="T0" fmla="*/ 0 w 33"/>
                  <a:gd name="T1" fmla="*/ 8 h 40"/>
                  <a:gd name="T2" fmla="*/ 7 w 33"/>
                  <a:gd name="T3" fmla="*/ 0 h 40"/>
                  <a:gd name="T4" fmla="*/ 20 w 33"/>
                  <a:gd name="T5" fmla="*/ 0 h 40"/>
                  <a:gd name="T6" fmla="*/ 33 w 33"/>
                  <a:gd name="T7" fmla="*/ 16 h 40"/>
                  <a:gd name="T8" fmla="*/ 33 w 33"/>
                  <a:gd name="T9" fmla="*/ 24 h 40"/>
                  <a:gd name="T10" fmla="*/ 33 w 33"/>
                  <a:gd name="T11" fmla="*/ 40 h 40"/>
                  <a:gd name="T12" fmla="*/ 20 w 33"/>
                  <a:gd name="T13" fmla="*/ 40 h 40"/>
                  <a:gd name="T14" fmla="*/ 20 w 33"/>
                  <a:gd name="T15" fmla="*/ 32 h 40"/>
                  <a:gd name="T16" fmla="*/ 13 w 33"/>
                  <a:gd name="T17" fmla="*/ 8 h 40"/>
                  <a:gd name="T18" fmla="*/ 0 w 33"/>
                  <a:gd name="T19" fmla="*/ 8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"/>
                  <a:gd name="T31" fmla="*/ 0 h 40"/>
                  <a:gd name="T32" fmla="*/ 33 w 33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" h="40">
                    <a:moveTo>
                      <a:pt x="0" y="8"/>
                    </a:moveTo>
                    <a:lnTo>
                      <a:pt x="7" y="0"/>
                    </a:lnTo>
                    <a:lnTo>
                      <a:pt x="20" y="0"/>
                    </a:lnTo>
                    <a:lnTo>
                      <a:pt x="33" y="16"/>
                    </a:lnTo>
                    <a:lnTo>
                      <a:pt x="33" y="24"/>
                    </a:lnTo>
                    <a:lnTo>
                      <a:pt x="33" y="40"/>
                    </a:lnTo>
                    <a:lnTo>
                      <a:pt x="20" y="40"/>
                    </a:lnTo>
                    <a:lnTo>
                      <a:pt x="20" y="32"/>
                    </a:lnTo>
                    <a:lnTo>
                      <a:pt x="1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4" name="Freeform 46"/>
              <p:cNvSpPr>
                <a:spLocks/>
              </p:cNvSpPr>
              <p:nvPr/>
            </p:nvSpPr>
            <p:spPr bwMode="auto">
              <a:xfrm>
                <a:off x="4622" y="2464"/>
                <a:ext cx="52" cy="79"/>
              </a:xfrm>
              <a:custGeom>
                <a:avLst/>
                <a:gdLst>
                  <a:gd name="T0" fmla="*/ 6 w 52"/>
                  <a:gd name="T1" fmla="*/ 31 h 79"/>
                  <a:gd name="T2" fmla="*/ 0 w 52"/>
                  <a:gd name="T3" fmla="*/ 31 h 79"/>
                  <a:gd name="T4" fmla="*/ 0 w 52"/>
                  <a:gd name="T5" fmla="*/ 31 h 79"/>
                  <a:gd name="T6" fmla="*/ 0 w 52"/>
                  <a:gd name="T7" fmla="*/ 47 h 79"/>
                  <a:gd name="T8" fmla="*/ 6 w 52"/>
                  <a:gd name="T9" fmla="*/ 47 h 79"/>
                  <a:gd name="T10" fmla="*/ 13 w 52"/>
                  <a:gd name="T11" fmla="*/ 71 h 79"/>
                  <a:gd name="T12" fmla="*/ 32 w 52"/>
                  <a:gd name="T13" fmla="*/ 79 h 79"/>
                  <a:gd name="T14" fmla="*/ 45 w 52"/>
                  <a:gd name="T15" fmla="*/ 79 h 79"/>
                  <a:gd name="T16" fmla="*/ 52 w 52"/>
                  <a:gd name="T17" fmla="*/ 63 h 79"/>
                  <a:gd name="T18" fmla="*/ 52 w 52"/>
                  <a:gd name="T19" fmla="*/ 39 h 79"/>
                  <a:gd name="T20" fmla="*/ 52 w 52"/>
                  <a:gd name="T21" fmla="*/ 15 h 79"/>
                  <a:gd name="T22" fmla="*/ 26 w 52"/>
                  <a:gd name="T23" fmla="*/ 0 h 79"/>
                  <a:gd name="T24" fmla="*/ 6 w 52"/>
                  <a:gd name="T25" fmla="*/ 15 h 79"/>
                  <a:gd name="T26" fmla="*/ 6 w 52"/>
                  <a:gd name="T27" fmla="*/ 31 h 7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2"/>
                  <a:gd name="T43" fmla="*/ 0 h 79"/>
                  <a:gd name="T44" fmla="*/ 52 w 52"/>
                  <a:gd name="T45" fmla="*/ 79 h 7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2" h="79">
                    <a:moveTo>
                      <a:pt x="6" y="31"/>
                    </a:moveTo>
                    <a:lnTo>
                      <a:pt x="0" y="31"/>
                    </a:lnTo>
                    <a:lnTo>
                      <a:pt x="0" y="47"/>
                    </a:lnTo>
                    <a:lnTo>
                      <a:pt x="6" y="47"/>
                    </a:lnTo>
                    <a:lnTo>
                      <a:pt x="13" y="71"/>
                    </a:lnTo>
                    <a:lnTo>
                      <a:pt x="32" y="79"/>
                    </a:lnTo>
                    <a:lnTo>
                      <a:pt x="45" y="79"/>
                    </a:lnTo>
                    <a:lnTo>
                      <a:pt x="52" y="63"/>
                    </a:lnTo>
                    <a:lnTo>
                      <a:pt x="52" y="39"/>
                    </a:lnTo>
                    <a:lnTo>
                      <a:pt x="52" y="15"/>
                    </a:lnTo>
                    <a:lnTo>
                      <a:pt x="26" y="0"/>
                    </a:lnTo>
                    <a:lnTo>
                      <a:pt x="6" y="15"/>
                    </a:lnTo>
                    <a:lnTo>
                      <a:pt x="6" y="3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5" name="Freeform 47"/>
              <p:cNvSpPr>
                <a:spLocks/>
              </p:cNvSpPr>
              <p:nvPr/>
            </p:nvSpPr>
            <p:spPr bwMode="auto">
              <a:xfrm>
                <a:off x="4609" y="2448"/>
                <a:ext cx="71" cy="63"/>
              </a:xfrm>
              <a:custGeom>
                <a:avLst/>
                <a:gdLst>
                  <a:gd name="T0" fmla="*/ 65 w 71"/>
                  <a:gd name="T1" fmla="*/ 39 h 63"/>
                  <a:gd name="T2" fmla="*/ 71 w 71"/>
                  <a:gd name="T3" fmla="*/ 31 h 63"/>
                  <a:gd name="T4" fmla="*/ 71 w 71"/>
                  <a:gd name="T5" fmla="*/ 16 h 63"/>
                  <a:gd name="T6" fmla="*/ 58 w 71"/>
                  <a:gd name="T7" fmla="*/ 8 h 63"/>
                  <a:gd name="T8" fmla="*/ 52 w 71"/>
                  <a:gd name="T9" fmla="*/ 0 h 63"/>
                  <a:gd name="T10" fmla="*/ 32 w 71"/>
                  <a:gd name="T11" fmla="*/ 0 h 63"/>
                  <a:gd name="T12" fmla="*/ 19 w 71"/>
                  <a:gd name="T13" fmla="*/ 0 h 63"/>
                  <a:gd name="T14" fmla="*/ 19 w 71"/>
                  <a:gd name="T15" fmla="*/ 8 h 63"/>
                  <a:gd name="T16" fmla="*/ 6 w 71"/>
                  <a:gd name="T17" fmla="*/ 16 h 63"/>
                  <a:gd name="T18" fmla="*/ 0 w 71"/>
                  <a:gd name="T19" fmla="*/ 31 h 63"/>
                  <a:gd name="T20" fmla="*/ 0 w 71"/>
                  <a:gd name="T21" fmla="*/ 55 h 63"/>
                  <a:gd name="T22" fmla="*/ 13 w 71"/>
                  <a:gd name="T23" fmla="*/ 63 h 63"/>
                  <a:gd name="T24" fmla="*/ 13 w 71"/>
                  <a:gd name="T25" fmla="*/ 47 h 63"/>
                  <a:gd name="T26" fmla="*/ 13 w 71"/>
                  <a:gd name="T27" fmla="*/ 47 h 63"/>
                  <a:gd name="T28" fmla="*/ 19 w 71"/>
                  <a:gd name="T29" fmla="*/ 47 h 63"/>
                  <a:gd name="T30" fmla="*/ 19 w 71"/>
                  <a:gd name="T31" fmla="*/ 31 h 63"/>
                  <a:gd name="T32" fmla="*/ 39 w 71"/>
                  <a:gd name="T33" fmla="*/ 16 h 63"/>
                  <a:gd name="T34" fmla="*/ 65 w 71"/>
                  <a:gd name="T35" fmla="*/ 31 h 63"/>
                  <a:gd name="T36" fmla="*/ 65 w 71"/>
                  <a:gd name="T37" fmla="*/ 39 h 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1"/>
                  <a:gd name="T58" fmla="*/ 0 h 63"/>
                  <a:gd name="T59" fmla="*/ 71 w 71"/>
                  <a:gd name="T60" fmla="*/ 63 h 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1" h="63">
                    <a:moveTo>
                      <a:pt x="65" y="39"/>
                    </a:moveTo>
                    <a:lnTo>
                      <a:pt x="71" y="31"/>
                    </a:lnTo>
                    <a:lnTo>
                      <a:pt x="71" y="16"/>
                    </a:lnTo>
                    <a:lnTo>
                      <a:pt x="58" y="8"/>
                    </a:lnTo>
                    <a:lnTo>
                      <a:pt x="52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9" y="8"/>
                    </a:lnTo>
                    <a:lnTo>
                      <a:pt x="6" y="16"/>
                    </a:lnTo>
                    <a:lnTo>
                      <a:pt x="0" y="31"/>
                    </a:lnTo>
                    <a:lnTo>
                      <a:pt x="0" y="55"/>
                    </a:lnTo>
                    <a:lnTo>
                      <a:pt x="13" y="63"/>
                    </a:lnTo>
                    <a:lnTo>
                      <a:pt x="13" y="47"/>
                    </a:lnTo>
                    <a:lnTo>
                      <a:pt x="19" y="47"/>
                    </a:lnTo>
                    <a:lnTo>
                      <a:pt x="19" y="31"/>
                    </a:lnTo>
                    <a:lnTo>
                      <a:pt x="39" y="16"/>
                    </a:lnTo>
                    <a:lnTo>
                      <a:pt x="65" y="31"/>
                    </a:lnTo>
                    <a:lnTo>
                      <a:pt x="65" y="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6" name="Freeform 48"/>
              <p:cNvSpPr>
                <a:spLocks/>
              </p:cNvSpPr>
              <p:nvPr/>
            </p:nvSpPr>
            <p:spPr bwMode="auto">
              <a:xfrm>
                <a:off x="4583" y="2487"/>
                <a:ext cx="32" cy="40"/>
              </a:xfrm>
              <a:custGeom>
                <a:avLst/>
                <a:gdLst>
                  <a:gd name="T0" fmla="*/ 32 w 32"/>
                  <a:gd name="T1" fmla="*/ 8 h 40"/>
                  <a:gd name="T2" fmla="*/ 26 w 32"/>
                  <a:gd name="T3" fmla="*/ 0 h 40"/>
                  <a:gd name="T4" fmla="*/ 19 w 32"/>
                  <a:gd name="T5" fmla="*/ 8 h 40"/>
                  <a:gd name="T6" fmla="*/ 6 w 32"/>
                  <a:gd name="T7" fmla="*/ 16 h 40"/>
                  <a:gd name="T8" fmla="*/ 0 w 32"/>
                  <a:gd name="T9" fmla="*/ 32 h 40"/>
                  <a:gd name="T10" fmla="*/ 6 w 32"/>
                  <a:gd name="T11" fmla="*/ 40 h 40"/>
                  <a:gd name="T12" fmla="*/ 13 w 32"/>
                  <a:gd name="T13" fmla="*/ 40 h 40"/>
                  <a:gd name="T14" fmla="*/ 13 w 32"/>
                  <a:gd name="T15" fmla="*/ 32 h 40"/>
                  <a:gd name="T16" fmla="*/ 19 w 32"/>
                  <a:gd name="T17" fmla="*/ 16 h 40"/>
                  <a:gd name="T18" fmla="*/ 32 w 32"/>
                  <a:gd name="T19" fmla="*/ 8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"/>
                  <a:gd name="T31" fmla="*/ 0 h 40"/>
                  <a:gd name="T32" fmla="*/ 32 w 32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" h="40">
                    <a:moveTo>
                      <a:pt x="32" y="8"/>
                    </a:moveTo>
                    <a:lnTo>
                      <a:pt x="26" y="0"/>
                    </a:lnTo>
                    <a:lnTo>
                      <a:pt x="19" y="8"/>
                    </a:lnTo>
                    <a:lnTo>
                      <a:pt x="6" y="16"/>
                    </a:lnTo>
                    <a:lnTo>
                      <a:pt x="0" y="32"/>
                    </a:lnTo>
                    <a:lnTo>
                      <a:pt x="6" y="40"/>
                    </a:lnTo>
                    <a:lnTo>
                      <a:pt x="13" y="40"/>
                    </a:lnTo>
                    <a:lnTo>
                      <a:pt x="13" y="32"/>
                    </a:lnTo>
                    <a:lnTo>
                      <a:pt x="19" y="16"/>
                    </a:lnTo>
                    <a:lnTo>
                      <a:pt x="32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7" name="Freeform 49"/>
              <p:cNvSpPr>
                <a:spLocks/>
              </p:cNvSpPr>
              <p:nvPr/>
            </p:nvSpPr>
            <p:spPr bwMode="auto">
              <a:xfrm>
                <a:off x="4609" y="2479"/>
                <a:ext cx="13" cy="16"/>
              </a:xfrm>
              <a:custGeom>
                <a:avLst/>
                <a:gdLst>
                  <a:gd name="T0" fmla="*/ 0 w 13"/>
                  <a:gd name="T1" fmla="*/ 8 h 16"/>
                  <a:gd name="T2" fmla="*/ 0 w 13"/>
                  <a:gd name="T3" fmla="*/ 8 h 16"/>
                  <a:gd name="T4" fmla="*/ 0 w 13"/>
                  <a:gd name="T5" fmla="*/ 0 h 16"/>
                  <a:gd name="T6" fmla="*/ 6 w 13"/>
                  <a:gd name="T7" fmla="*/ 8 h 16"/>
                  <a:gd name="T8" fmla="*/ 6 w 13"/>
                  <a:gd name="T9" fmla="*/ 0 h 16"/>
                  <a:gd name="T10" fmla="*/ 13 w 13"/>
                  <a:gd name="T11" fmla="*/ 8 h 16"/>
                  <a:gd name="T12" fmla="*/ 6 w 13"/>
                  <a:gd name="T13" fmla="*/ 8 h 16"/>
                  <a:gd name="T14" fmla="*/ 6 w 13"/>
                  <a:gd name="T15" fmla="*/ 16 h 16"/>
                  <a:gd name="T16" fmla="*/ 0 w 13"/>
                  <a:gd name="T17" fmla="*/ 8 h 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"/>
                  <a:gd name="T28" fmla="*/ 0 h 16"/>
                  <a:gd name="T29" fmla="*/ 13 w 13"/>
                  <a:gd name="T30" fmla="*/ 16 h 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13" y="8"/>
                    </a:lnTo>
                    <a:lnTo>
                      <a:pt x="6" y="8"/>
                    </a:lnTo>
                    <a:lnTo>
                      <a:pt x="6" y="1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8" name="Freeform 50"/>
              <p:cNvSpPr>
                <a:spLocks/>
              </p:cNvSpPr>
              <p:nvPr/>
            </p:nvSpPr>
            <p:spPr bwMode="auto">
              <a:xfrm>
                <a:off x="4622" y="2511"/>
                <a:ext cx="39" cy="48"/>
              </a:xfrm>
              <a:custGeom>
                <a:avLst/>
                <a:gdLst>
                  <a:gd name="T0" fmla="*/ 6 w 39"/>
                  <a:gd name="T1" fmla="*/ 0 h 48"/>
                  <a:gd name="T2" fmla="*/ 0 w 39"/>
                  <a:gd name="T3" fmla="*/ 40 h 48"/>
                  <a:gd name="T4" fmla="*/ 13 w 39"/>
                  <a:gd name="T5" fmla="*/ 48 h 48"/>
                  <a:gd name="T6" fmla="*/ 26 w 39"/>
                  <a:gd name="T7" fmla="*/ 48 h 48"/>
                  <a:gd name="T8" fmla="*/ 39 w 39"/>
                  <a:gd name="T9" fmla="*/ 40 h 48"/>
                  <a:gd name="T10" fmla="*/ 39 w 39"/>
                  <a:gd name="T11" fmla="*/ 32 h 48"/>
                  <a:gd name="T12" fmla="*/ 32 w 39"/>
                  <a:gd name="T13" fmla="*/ 32 h 48"/>
                  <a:gd name="T14" fmla="*/ 13 w 39"/>
                  <a:gd name="T15" fmla="*/ 24 h 48"/>
                  <a:gd name="T16" fmla="*/ 6 w 39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"/>
                  <a:gd name="T28" fmla="*/ 0 h 48"/>
                  <a:gd name="T29" fmla="*/ 39 w 39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" h="48">
                    <a:moveTo>
                      <a:pt x="6" y="0"/>
                    </a:moveTo>
                    <a:lnTo>
                      <a:pt x="0" y="40"/>
                    </a:lnTo>
                    <a:lnTo>
                      <a:pt x="13" y="48"/>
                    </a:lnTo>
                    <a:lnTo>
                      <a:pt x="26" y="48"/>
                    </a:lnTo>
                    <a:lnTo>
                      <a:pt x="39" y="40"/>
                    </a:lnTo>
                    <a:lnTo>
                      <a:pt x="39" y="32"/>
                    </a:lnTo>
                    <a:lnTo>
                      <a:pt x="32" y="32"/>
                    </a:lnTo>
                    <a:lnTo>
                      <a:pt x="13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9" name="Freeform 51"/>
              <p:cNvSpPr>
                <a:spLocks/>
              </p:cNvSpPr>
              <p:nvPr/>
            </p:nvSpPr>
            <p:spPr bwMode="auto">
              <a:xfrm>
                <a:off x="4576" y="2543"/>
                <a:ext cx="149" cy="304"/>
              </a:xfrm>
              <a:custGeom>
                <a:avLst/>
                <a:gdLst>
                  <a:gd name="T0" fmla="*/ 46 w 149"/>
                  <a:gd name="T1" fmla="*/ 8 h 304"/>
                  <a:gd name="T2" fmla="*/ 20 w 149"/>
                  <a:gd name="T3" fmla="*/ 16 h 304"/>
                  <a:gd name="T4" fmla="*/ 13 w 149"/>
                  <a:gd name="T5" fmla="*/ 8 h 304"/>
                  <a:gd name="T6" fmla="*/ 0 w 149"/>
                  <a:gd name="T7" fmla="*/ 16 h 304"/>
                  <a:gd name="T8" fmla="*/ 0 w 149"/>
                  <a:gd name="T9" fmla="*/ 40 h 304"/>
                  <a:gd name="T10" fmla="*/ 0 w 149"/>
                  <a:gd name="T11" fmla="*/ 64 h 304"/>
                  <a:gd name="T12" fmla="*/ 13 w 149"/>
                  <a:gd name="T13" fmla="*/ 80 h 304"/>
                  <a:gd name="T14" fmla="*/ 26 w 149"/>
                  <a:gd name="T15" fmla="*/ 80 h 304"/>
                  <a:gd name="T16" fmla="*/ 33 w 149"/>
                  <a:gd name="T17" fmla="*/ 144 h 304"/>
                  <a:gd name="T18" fmla="*/ 13 w 149"/>
                  <a:gd name="T19" fmla="*/ 256 h 304"/>
                  <a:gd name="T20" fmla="*/ 13 w 149"/>
                  <a:gd name="T21" fmla="*/ 288 h 304"/>
                  <a:gd name="T22" fmla="*/ 46 w 149"/>
                  <a:gd name="T23" fmla="*/ 296 h 304"/>
                  <a:gd name="T24" fmla="*/ 98 w 149"/>
                  <a:gd name="T25" fmla="*/ 304 h 304"/>
                  <a:gd name="T26" fmla="*/ 124 w 149"/>
                  <a:gd name="T27" fmla="*/ 296 h 304"/>
                  <a:gd name="T28" fmla="*/ 149 w 149"/>
                  <a:gd name="T29" fmla="*/ 280 h 304"/>
                  <a:gd name="T30" fmla="*/ 143 w 149"/>
                  <a:gd name="T31" fmla="*/ 248 h 304"/>
                  <a:gd name="T32" fmla="*/ 111 w 149"/>
                  <a:gd name="T33" fmla="*/ 136 h 304"/>
                  <a:gd name="T34" fmla="*/ 111 w 149"/>
                  <a:gd name="T35" fmla="*/ 72 h 304"/>
                  <a:gd name="T36" fmla="*/ 124 w 149"/>
                  <a:gd name="T37" fmla="*/ 72 h 304"/>
                  <a:gd name="T38" fmla="*/ 130 w 149"/>
                  <a:gd name="T39" fmla="*/ 64 h 304"/>
                  <a:gd name="T40" fmla="*/ 130 w 149"/>
                  <a:gd name="T41" fmla="*/ 24 h 304"/>
                  <a:gd name="T42" fmla="*/ 117 w 149"/>
                  <a:gd name="T43" fmla="*/ 8 h 304"/>
                  <a:gd name="T44" fmla="*/ 104 w 149"/>
                  <a:gd name="T45" fmla="*/ 16 h 304"/>
                  <a:gd name="T46" fmla="*/ 85 w 149"/>
                  <a:gd name="T47" fmla="*/ 0 h 304"/>
                  <a:gd name="T48" fmla="*/ 85 w 149"/>
                  <a:gd name="T49" fmla="*/ 8 h 304"/>
                  <a:gd name="T50" fmla="*/ 72 w 149"/>
                  <a:gd name="T51" fmla="*/ 16 h 304"/>
                  <a:gd name="T52" fmla="*/ 59 w 149"/>
                  <a:gd name="T53" fmla="*/ 16 h 304"/>
                  <a:gd name="T54" fmla="*/ 46 w 149"/>
                  <a:gd name="T55" fmla="*/ 8 h 30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9"/>
                  <a:gd name="T85" fmla="*/ 0 h 304"/>
                  <a:gd name="T86" fmla="*/ 149 w 149"/>
                  <a:gd name="T87" fmla="*/ 304 h 30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9" h="304">
                    <a:moveTo>
                      <a:pt x="46" y="8"/>
                    </a:moveTo>
                    <a:lnTo>
                      <a:pt x="20" y="16"/>
                    </a:lnTo>
                    <a:lnTo>
                      <a:pt x="13" y="8"/>
                    </a:lnTo>
                    <a:lnTo>
                      <a:pt x="0" y="16"/>
                    </a:lnTo>
                    <a:lnTo>
                      <a:pt x="0" y="40"/>
                    </a:lnTo>
                    <a:lnTo>
                      <a:pt x="0" y="64"/>
                    </a:lnTo>
                    <a:lnTo>
                      <a:pt x="13" y="80"/>
                    </a:lnTo>
                    <a:lnTo>
                      <a:pt x="26" y="80"/>
                    </a:lnTo>
                    <a:lnTo>
                      <a:pt x="33" y="144"/>
                    </a:lnTo>
                    <a:lnTo>
                      <a:pt x="13" y="256"/>
                    </a:lnTo>
                    <a:lnTo>
                      <a:pt x="13" y="288"/>
                    </a:lnTo>
                    <a:lnTo>
                      <a:pt x="46" y="296"/>
                    </a:lnTo>
                    <a:lnTo>
                      <a:pt x="98" y="304"/>
                    </a:lnTo>
                    <a:lnTo>
                      <a:pt x="124" y="296"/>
                    </a:lnTo>
                    <a:lnTo>
                      <a:pt x="149" y="280"/>
                    </a:lnTo>
                    <a:lnTo>
                      <a:pt x="143" y="248"/>
                    </a:lnTo>
                    <a:lnTo>
                      <a:pt x="111" y="136"/>
                    </a:lnTo>
                    <a:lnTo>
                      <a:pt x="111" y="72"/>
                    </a:lnTo>
                    <a:lnTo>
                      <a:pt x="124" y="72"/>
                    </a:lnTo>
                    <a:lnTo>
                      <a:pt x="130" y="64"/>
                    </a:lnTo>
                    <a:lnTo>
                      <a:pt x="130" y="24"/>
                    </a:lnTo>
                    <a:lnTo>
                      <a:pt x="117" y="8"/>
                    </a:lnTo>
                    <a:lnTo>
                      <a:pt x="104" y="16"/>
                    </a:lnTo>
                    <a:lnTo>
                      <a:pt x="85" y="0"/>
                    </a:lnTo>
                    <a:lnTo>
                      <a:pt x="85" y="8"/>
                    </a:lnTo>
                    <a:lnTo>
                      <a:pt x="72" y="16"/>
                    </a:lnTo>
                    <a:lnTo>
                      <a:pt x="59" y="16"/>
                    </a:lnTo>
                    <a:lnTo>
                      <a:pt x="46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0" name="Line 52"/>
              <p:cNvSpPr>
                <a:spLocks noChangeShapeType="1"/>
              </p:cNvSpPr>
              <p:nvPr/>
            </p:nvSpPr>
            <p:spPr bwMode="auto">
              <a:xfrm flipV="1">
                <a:off x="4687" y="2599"/>
                <a:ext cx="1" cy="16"/>
              </a:xfrm>
              <a:prstGeom prst="line">
                <a:avLst/>
              </a:prstGeom>
              <a:noFill/>
              <a:ln w="9525">
                <a:solidFill>
                  <a:srgbClr val="E4BB0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1" name="Freeform 53"/>
              <p:cNvSpPr>
                <a:spLocks/>
              </p:cNvSpPr>
              <p:nvPr/>
            </p:nvSpPr>
            <p:spPr bwMode="auto">
              <a:xfrm>
                <a:off x="4583" y="2615"/>
                <a:ext cx="19" cy="24"/>
              </a:xfrm>
              <a:custGeom>
                <a:avLst/>
                <a:gdLst>
                  <a:gd name="T0" fmla="*/ 0 w 19"/>
                  <a:gd name="T1" fmla="*/ 0 h 24"/>
                  <a:gd name="T2" fmla="*/ 0 w 19"/>
                  <a:gd name="T3" fmla="*/ 24 h 24"/>
                  <a:gd name="T4" fmla="*/ 13 w 19"/>
                  <a:gd name="T5" fmla="*/ 24 h 24"/>
                  <a:gd name="T6" fmla="*/ 19 w 19"/>
                  <a:gd name="T7" fmla="*/ 24 h 24"/>
                  <a:gd name="T8" fmla="*/ 19 w 19"/>
                  <a:gd name="T9" fmla="*/ 8 h 24"/>
                  <a:gd name="T10" fmla="*/ 6 w 19"/>
                  <a:gd name="T11" fmla="*/ 8 h 24"/>
                  <a:gd name="T12" fmla="*/ 0 w 19"/>
                  <a:gd name="T13" fmla="*/ 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24"/>
                  <a:gd name="T23" fmla="*/ 19 w 19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24">
                    <a:moveTo>
                      <a:pt x="0" y="0"/>
                    </a:moveTo>
                    <a:lnTo>
                      <a:pt x="0" y="24"/>
                    </a:lnTo>
                    <a:lnTo>
                      <a:pt x="13" y="24"/>
                    </a:lnTo>
                    <a:lnTo>
                      <a:pt x="19" y="24"/>
                    </a:lnTo>
                    <a:lnTo>
                      <a:pt x="19" y="8"/>
                    </a:lnTo>
                    <a:lnTo>
                      <a:pt x="6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2" name="Freeform 54"/>
              <p:cNvSpPr>
                <a:spLocks/>
              </p:cNvSpPr>
              <p:nvPr/>
            </p:nvSpPr>
            <p:spPr bwMode="auto">
              <a:xfrm>
                <a:off x="4687" y="2607"/>
                <a:ext cx="19" cy="24"/>
              </a:xfrm>
              <a:custGeom>
                <a:avLst/>
                <a:gdLst>
                  <a:gd name="T0" fmla="*/ 0 w 19"/>
                  <a:gd name="T1" fmla="*/ 8 h 24"/>
                  <a:gd name="T2" fmla="*/ 0 w 19"/>
                  <a:gd name="T3" fmla="*/ 24 h 24"/>
                  <a:gd name="T4" fmla="*/ 13 w 19"/>
                  <a:gd name="T5" fmla="*/ 24 h 24"/>
                  <a:gd name="T6" fmla="*/ 19 w 19"/>
                  <a:gd name="T7" fmla="*/ 24 h 24"/>
                  <a:gd name="T8" fmla="*/ 19 w 19"/>
                  <a:gd name="T9" fmla="*/ 0 h 24"/>
                  <a:gd name="T10" fmla="*/ 13 w 19"/>
                  <a:gd name="T11" fmla="*/ 8 h 24"/>
                  <a:gd name="T12" fmla="*/ 0 w 19"/>
                  <a:gd name="T13" fmla="*/ 8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24"/>
                  <a:gd name="T23" fmla="*/ 19 w 19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24">
                    <a:moveTo>
                      <a:pt x="0" y="8"/>
                    </a:moveTo>
                    <a:lnTo>
                      <a:pt x="0" y="24"/>
                    </a:lnTo>
                    <a:lnTo>
                      <a:pt x="13" y="24"/>
                    </a:lnTo>
                    <a:lnTo>
                      <a:pt x="19" y="24"/>
                    </a:lnTo>
                    <a:lnTo>
                      <a:pt x="19" y="0"/>
                    </a:lnTo>
                    <a:lnTo>
                      <a:pt x="1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3" name="Freeform 55"/>
              <p:cNvSpPr>
                <a:spLocks/>
              </p:cNvSpPr>
              <p:nvPr/>
            </p:nvSpPr>
            <p:spPr bwMode="auto">
              <a:xfrm>
                <a:off x="4583" y="2639"/>
                <a:ext cx="91" cy="72"/>
              </a:xfrm>
              <a:custGeom>
                <a:avLst/>
                <a:gdLst>
                  <a:gd name="T0" fmla="*/ 0 w 91"/>
                  <a:gd name="T1" fmla="*/ 0 h 72"/>
                  <a:gd name="T2" fmla="*/ 6 w 91"/>
                  <a:gd name="T3" fmla="*/ 32 h 72"/>
                  <a:gd name="T4" fmla="*/ 45 w 91"/>
                  <a:gd name="T5" fmla="*/ 64 h 72"/>
                  <a:gd name="T6" fmla="*/ 58 w 91"/>
                  <a:gd name="T7" fmla="*/ 72 h 72"/>
                  <a:gd name="T8" fmla="*/ 78 w 91"/>
                  <a:gd name="T9" fmla="*/ 72 h 72"/>
                  <a:gd name="T10" fmla="*/ 91 w 91"/>
                  <a:gd name="T11" fmla="*/ 64 h 72"/>
                  <a:gd name="T12" fmla="*/ 78 w 91"/>
                  <a:gd name="T13" fmla="*/ 56 h 72"/>
                  <a:gd name="T14" fmla="*/ 71 w 91"/>
                  <a:gd name="T15" fmla="*/ 56 h 72"/>
                  <a:gd name="T16" fmla="*/ 78 w 91"/>
                  <a:gd name="T17" fmla="*/ 48 h 72"/>
                  <a:gd name="T18" fmla="*/ 78 w 91"/>
                  <a:gd name="T19" fmla="*/ 40 h 72"/>
                  <a:gd name="T20" fmla="*/ 65 w 91"/>
                  <a:gd name="T21" fmla="*/ 40 h 72"/>
                  <a:gd name="T22" fmla="*/ 58 w 91"/>
                  <a:gd name="T23" fmla="*/ 48 h 72"/>
                  <a:gd name="T24" fmla="*/ 26 w 91"/>
                  <a:gd name="T25" fmla="*/ 24 h 72"/>
                  <a:gd name="T26" fmla="*/ 19 w 91"/>
                  <a:gd name="T27" fmla="*/ 0 h 72"/>
                  <a:gd name="T28" fmla="*/ 0 w 91"/>
                  <a:gd name="T29" fmla="*/ 0 h 7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1"/>
                  <a:gd name="T46" fmla="*/ 0 h 72"/>
                  <a:gd name="T47" fmla="*/ 91 w 91"/>
                  <a:gd name="T48" fmla="*/ 72 h 7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1" h="72">
                    <a:moveTo>
                      <a:pt x="0" y="0"/>
                    </a:moveTo>
                    <a:lnTo>
                      <a:pt x="6" y="32"/>
                    </a:lnTo>
                    <a:lnTo>
                      <a:pt x="45" y="64"/>
                    </a:lnTo>
                    <a:lnTo>
                      <a:pt x="58" y="72"/>
                    </a:lnTo>
                    <a:lnTo>
                      <a:pt x="78" y="72"/>
                    </a:lnTo>
                    <a:lnTo>
                      <a:pt x="91" y="64"/>
                    </a:lnTo>
                    <a:lnTo>
                      <a:pt x="78" y="56"/>
                    </a:lnTo>
                    <a:lnTo>
                      <a:pt x="71" y="56"/>
                    </a:lnTo>
                    <a:lnTo>
                      <a:pt x="78" y="48"/>
                    </a:lnTo>
                    <a:lnTo>
                      <a:pt x="78" y="40"/>
                    </a:lnTo>
                    <a:lnTo>
                      <a:pt x="65" y="40"/>
                    </a:lnTo>
                    <a:lnTo>
                      <a:pt x="58" y="48"/>
                    </a:lnTo>
                    <a:lnTo>
                      <a:pt x="26" y="24"/>
                    </a:lnTo>
                    <a:lnTo>
                      <a:pt x="1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4" name="Freeform 56"/>
              <p:cNvSpPr>
                <a:spLocks/>
              </p:cNvSpPr>
              <p:nvPr/>
            </p:nvSpPr>
            <p:spPr bwMode="auto">
              <a:xfrm>
                <a:off x="4654" y="2631"/>
                <a:ext cx="52" cy="72"/>
              </a:xfrm>
              <a:custGeom>
                <a:avLst/>
                <a:gdLst>
                  <a:gd name="T0" fmla="*/ 33 w 52"/>
                  <a:gd name="T1" fmla="*/ 0 h 72"/>
                  <a:gd name="T2" fmla="*/ 33 w 52"/>
                  <a:gd name="T3" fmla="*/ 32 h 72"/>
                  <a:gd name="T4" fmla="*/ 20 w 52"/>
                  <a:gd name="T5" fmla="*/ 48 h 72"/>
                  <a:gd name="T6" fmla="*/ 7 w 52"/>
                  <a:gd name="T7" fmla="*/ 48 h 72"/>
                  <a:gd name="T8" fmla="*/ 7 w 52"/>
                  <a:gd name="T9" fmla="*/ 56 h 72"/>
                  <a:gd name="T10" fmla="*/ 0 w 52"/>
                  <a:gd name="T11" fmla="*/ 64 h 72"/>
                  <a:gd name="T12" fmla="*/ 7 w 52"/>
                  <a:gd name="T13" fmla="*/ 64 h 72"/>
                  <a:gd name="T14" fmla="*/ 20 w 52"/>
                  <a:gd name="T15" fmla="*/ 72 h 72"/>
                  <a:gd name="T16" fmla="*/ 26 w 52"/>
                  <a:gd name="T17" fmla="*/ 64 h 72"/>
                  <a:gd name="T18" fmla="*/ 33 w 52"/>
                  <a:gd name="T19" fmla="*/ 56 h 72"/>
                  <a:gd name="T20" fmla="*/ 46 w 52"/>
                  <a:gd name="T21" fmla="*/ 40 h 72"/>
                  <a:gd name="T22" fmla="*/ 52 w 52"/>
                  <a:gd name="T23" fmla="*/ 0 h 72"/>
                  <a:gd name="T24" fmla="*/ 46 w 52"/>
                  <a:gd name="T25" fmla="*/ 0 h 72"/>
                  <a:gd name="T26" fmla="*/ 33 w 52"/>
                  <a:gd name="T27" fmla="*/ 0 h 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2"/>
                  <a:gd name="T43" fmla="*/ 0 h 72"/>
                  <a:gd name="T44" fmla="*/ 52 w 52"/>
                  <a:gd name="T45" fmla="*/ 72 h 7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2" h="72">
                    <a:moveTo>
                      <a:pt x="33" y="0"/>
                    </a:moveTo>
                    <a:lnTo>
                      <a:pt x="33" y="32"/>
                    </a:lnTo>
                    <a:lnTo>
                      <a:pt x="20" y="48"/>
                    </a:lnTo>
                    <a:lnTo>
                      <a:pt x="7" y="48"/>
                    </a:lnTo>
                    <a:lnTo>
                      <a:pt x="7" y="56"/>
                    </a:lnTo>
                    <a:lnTo>
                      <a:pt x="0" y="64"/>
                    </a:lnTo>
                    <a:lnTo>
                      <a:pt x="7" y="64"/>
                    </a:lnTo>
                    <a:lnTo>
                      <a:pt x="20" y="72"/>
                    </a:lnTo>
                    <a:lnTo>
                      <a:pt x="26" y="64"/>
                    </a:lnTo>
                    <a:lnTo>
                      <a:pt x="33" y="56"/>
                    </a:lnTo>
                    <a:lnTo>
                      <a:pt x="46" y="40"/>
                    </a:lnTo>
                    <a:lnTo>
                      <a:pt x="52" y="0"/>
                    </a:lnTo>
                    <a:lnTo>
                      <a:pt x="46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5" name="Freeform 57"/>
              <p:cNvSpPr>
                <a:spLocks/>
              </p:cNvSpPr>
              <p:nvPr/>
            </p:nvSpPr>
            <p:spPr bwMode="auto">
              <a:xfrm>
                <a:off x="4609" y="2543"/>
                <a:ext cx="65" cy="40"/>
              </a:xfrm>
              <a:custGeom>
                <a:avLst/>
                <a:gdLst>
                  <a:gd name="T0" fmla="*/ 13 w 65"/>
                  <a:gd name="T1" fmla="*/ 8 h 40"/>
                  <a:gd name="T2" fmla="*/ 0 w 65"/>
                  <a:gd name="T3" fmla="*/ 8 h 40"/>
                  <a:gd name="T4" fmla="*/ 0 w 65"/>
                  <a:gd name="T5" fmla="*/ 24 h 40"/>
                  <a:gd name="T6" fmla="*/ 19 w 65"/>
                  <a:gd name="T7" fmla="*/ 40 h 40"/>
                  <a:gd name="T8" fmla="*/ 32 w 65"/>
                  <a:gd name="T9" fmla="*/ 40 h 40"/>
                  <a:gd name="T10" fmla="*/ 39 w 65"/>
                  <a:gd name="T11" fmla="*/ 24 h 40"/>
                  <a:gd name="T12" fmla="*/ 45 w 65"/>
                  <a:gd name="T13" fmla="*/ 40 h 40"/>
                  <a:gd name="T14" fmla="*/ 58 w 65"/>
                  <a:gd name="T15" fmla="*/ 40 h 40"/>
                  <a:gd name="T16" fmla="*/ 65 w 65"/>
                  <a:gd name="T17" fmla="*/ 24 h 40"/>
                  <a:gd name="T18" fmla="*/ 65 w 65"/>
                  <a:gd name="T19" fmla="*/ 8 h 40"/>
                  <a:gd name="T20" fmla="*/ 52 w 65"/>
                  <a:gd name="T21" fmla="*/ 0 h 40"/>
                  <a:gd name="T22" fmla="*/ 52 w 65"/>
                  <a:gd name="T23" fmla="*/ 8 h 40"/>
                  <a:gd name="T24" fmla="*/ 39 w 65"/>
                  <a:gd name="T25" fmla="*/ 16 h 40"/>
                  <a:gd name="T26" fmla="*/ 26 w 65"/>
                  <a:gd name="T27" fmla="*/ 16 h 40"/>
                  <a:gd name="T28" fmla="*/ 13 w 65"/>
                  <a:gd name="T29" fmla="*/ 8 h 4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"/>
                  <a:gd name="T46" fmla="*/ 0 h 40"/>
                  <a:gd name="T47" fmla="*/ 65 w 65"/>
                  <a:gd name="T48" fmla="*/ 40 h 4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" h="40">
                    <a:moveTo>
                      <a:pt x="13" y="8"/>
                    </a:moveTo>
                    <a:lnTo>
                      <a:pt x="0" y="8"/>
                    </a:lnTo>
                    <a:lnTo>
                      <a:pt x="0" y="24"/>
                    </a:lnTo>
                    <a:lnTo>
                      <a:pt x="19" y="40"/>
                    </a:lnTo>
                    <a:lnTo>
                      <a:pt x="32" y="40"/>
                    </a:lnTo>
                    <a:lnTo>
                      <a:pt x="39" y="24"/>
                    </a:lnTo>
                    <a:lnTo>
                      <a:pt x="45" y="40"/>
                    </a:lnTo>
                    <a:lnTo>
                      <a:pt x="58" y="40"/>
                    </a:lnTo>
                    <a:lnTo>
                      <a:pt x="65" y="24"/>
                    </a:lnTo>
                    <a:lnTo>
                      <a:pt x="65" y="8"/>
                    </a:lnTo>
                    <a:lnTo>
                      <a:pt x="52" y="0"/>
                    </a:lnTo>
                    <a:lnTo>
                      <a:pt x="52" y="8"/>
                    </a:lnTo>
                    <a:lnTo>
                      <a:pt x="39" y="16"/>
                    </a:lnTo>
                    <a:lnTo>
                      <a:pt x="26" y="16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6" name="Freeform 58"/>
              <p:cNvSpPr>
                <a:spLocks/>
              </p:cNvSpPr>
              <p:nvPr/>
            </p:nvSpPr>
            <p:spPr bwMode="auto">
              <a:xfrm>
                <a:off x="4654" y="2847"/>
                <a:ext cx="7" cy="56"/>
              </a:xfrm>
              <a:custGeom>
                <a:avLst/>
                <a:gdLst>
                  <a:gd name="T0" fmla="*/ 0 w 7"/>
                  <a:gd name="T1" fmla="*/ 56 h 56"/>
                  <a:gd name="T2" fmla="*/ 0 w 7"/>
                  <a:gd name="T3" fmla="*/ 32 h 56"/>
                  <a:gd name="T4" fmla="*/ 7 w 7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56"/>
                  <a:gd name="T11" fmla="*/ 7 w 7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56">
                    <a:moveTo>
                      <a:pt x="0" y="56"/>
                    </a:moveTo>
                    <a:lnTo>
                      <a:pt x="0" y="32"/>
                    </a:lnTo>
                    <a:lnTo>
                      <a:pt x="7" y="0"/>
                    </a:ln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7" name="Freeform 59"/>
              <p:cNvSpPr>
                <a:spLocks/>
              </p:cNvSpPr>
              <p:nvPr/>
            </p:nvSpPr>
            <p:spPr bwMode="auto">
              <a:xfrm>
                <a:off x="4628" y="2903"/>
                <a:ext cx="78" cy="40"/>
              </a:xfrm>
              <a:custGeom>
                <a:avLst/>
                <a:gdLst>
                  <a:gd name="T0" fmla="*/ 7 w 78"/>
                  <a:gd name="T1" fmla="*/ 0 h 40"/>
                  <a:gd name="T2" fmla="*/ 0 w 78"/>
                  <a:gd name="T3" fmla="*/ 16 h 40"/>
                  <a:gd name="T4" fmla="*/ 7 w 78"/>
                  <a:gd name="T5" fmla="*/ 32 h 40"/>
                  <a:gd name="T6" fmla="*/ 13 w 78"/>
                  <a:gd name="T7" fmla="*/ 40 h 40"/>
                  <a:gd name="T8" fmla="*/ 39 w 78"/>
                  <a:gd name="T9" fmla="*/ 40 h 40"/>
                  <a:gd name="T10" fmla="*/ 39 w 78"/>
                  <a:gd name="T11" fmla="*/ 32 h 40"/>
                  <a:gd name="T12" fmla="*/ 46 w 78"/>
                  <a:gd name="T13" fmla="*/ 32 h 40"/>
                  <a:gd name="T14" fmla="*/ 65 w 78"/>
                  <a:gd name="T15" fmla="*/ 32 h 40"/>
                  <a:gd name="T16" fmla="*/ 78 w 78"/>
                  <a:gd name="T17" fmla="*/ 24 h 40"/>
                  <a:gd name="T18" fmla="*/ 72 w 78"/>
                  <a:gd name="T19" fmla="*/ 16 h 40"/>
                  <a:gd name="T20" fmla="*/ 65 w 78"/>
                  <a:gd name="T21" fmla="*/ 8 h 40"/>
                  <a:gd name="T22" fmla="*/ 52 w 78"/>
                  <a:gd name="T23" fmla="*/ 0 h 40"/>
                  <a:gd name="T24" fmla="*/ 39 w 78"/>
                  <a:gd name="T25" fmla="*/ 8 h 40"/>
                  <a:gd name="T26" fmla="*/ 26 w 78"/>
                  <a:gd name="T27" fmla="*/ 0 h 40"/>
                  <a:gd name="T28" fmla="*/ 20 w 78"/>
                  <a:gd name="T29" fmla="*/ 8 h 40"/>
                  <a:gd name="T30" fmla="*/ 7 w 78"/>
                  <a:gd name="T31" fmla="*/ 0 h 4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8"/>
                  <a:gd name="T49" fmla="*/ 0 h 40"/>
                  <a:gd name="T50" fmla="*/ 78 w 78"/>
                  <a:gd name="T51" fmla="*/ 40 h 4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8" h="40">
                    <a:moveTo>
                      <a:pt x="7" y="0"/>
                    </a:moveTo>
                    <a:lnTo>
                      <a:pt x="0" y="16"/>
                    </a:lnTo>
                    <a:lnTo>
                      <a:pt x="7" y="32"/>
                    </a:lnTo>
                    <a:lnTo>
                      <a:pt x="13" y="40"/>
                    </a:lnTo>
                    <a:lnTo>
                      <a:pt x="39" y="40"/>
                    </a:lnTo>
                    <a:lnTo>
                      <a:pt x="39" y="32"/>
                    </a:lnTo>
                    <a:lnTo>
                      <a:pt x="46" y="32"/>
                    </a:lnTo>
                    <a:lnTo>
                      <a:pt x="65" y="32"/>
                    </a:lnTo>
                    <a:lnTo>
                      <a:pt x="78" y="24"/>
                    </a:lnTo>
                    <a:lnTo>
                      <a:pt x="72" y="16"/>
                    </a:lnTo>
                    <a:lnTo>
                      <a:pt x="65" y="8"/>
                    </a:lnTo>
                    <a:lnTo>
                      <a:pt x="52" y="0"/>
                    </a:lnTo>
                    <a:lnTo>
                      <a:pt x="39" y="8"/>
                    </a:lnTo>
                    <a:lnTo>
                      <a:pt x="26" y="0"/>
                    </a:lnTo>
                    <a:lnTo>
                      <a:pt x="2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8" name="Freeform 60"/>
              <p:cNvSpPr>
                <a:spLocks/>
              </p:cNvSpPr>
              <p:nvPr/>
            </p:nvSpPr>
            <p:spPr bwMode="auto">
              <a:xfrm>
                <a:off x="4232" y="2879"/>
                <a:ext cx="39" cy="40"/>
              </a:xfrm>
              <a:custGeom>
                <a:avLst/>
                <a:gdLst>
                  <a:gd name="T0" fmla="*/ 0 w 39"/>
                  <a:gd name="T1" fmla="*/ 0 h 40"/>
                  <a:gd name="T2" fmla="*/ 0 w 39"/>
                  <a:gd name="T3" fmla="*/ 24 h 40"/>
                  <a:gd name="T4" fmla="*/ 0 w 39"/>
                  <a:gd name="T5" fmla="*/ 40 h 40"/>
                  <a:gd name="T6" fmla="*/ 13 w 39"/>
                  <a:gd name="T7" fmla="*/ 40 h 40"/>
                  <a:gd name="T8" fmla="*/ 20 w 39"/>
                  <a:gd name="T9" fmla="*/ 40 h 40"/>
                  <a:gd name="T10" fmla="*/ 26 w 39"/>
                  <a:gd name="T11" fmla="*/ 40 h 40"/>
                  <a:gd name="T12" fmla="*/ 39 w 39"/>
                  <a:gd name="T13" fmla="*/ 40 h 40"/>
                  <a:gd name="T14" fmla="*/ 33 w 39"/>
                  <a:gd name="T15" fmla="*/ 24 h 40"/>
                  <a:gd name="T16" fmla="*/ 39 w 39"/>
                  <a:gd name="T17" fmla="*/ 0 h 40"/>
                  <a:gd name="T18" fmla="*/ 33 w 39"/>
                  <a:gd name="T19" fmla="*/ 0 h 40"/>
                  <a:gd name="T20" fmla="*/ 0 w 39"/>
                  <a:gd name="T21" fmla="*/ 0 h 4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9"/>
                  <a:gd name="T34" fmla="*/ 0 h 40"/>
                  <a:gd name="T35" fmla="*/ 39 w 39"/>
                  <a:gd name="T36" fmla="*/ 40 h 4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9" h="40">
                    <a:moveTo>
                      <a:pt x="0" y="0"/>
                    </a:moveTo>
                    <a:lnTo>
                      <a:pt x="0" y="24"/>
                    </a:lnTo>
                    <a:lnTo>
                      <a:pt x="0" y="40"/>
                    </a:lnTo>
                    <a:lnTo>
                      <a:pt x="13" y="40"/>
                    </a:lnTo>
                    <a:lnTo>
                      <a:pt x="20" y="40"/>
                    </a:lnTo>
                    <a:lnTo>
                      <a:pt x="26" y="40"/>
                    </a:lnTo>
                    <a:lnTo>
                      <a:pt x="39" y="40"/>
                    </a:lnTo>
                    <a:lnTo>
                      <a:pt x="33" y="24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9" name="Freeform 61"/>
              <p:cNvSpPr>
                <a:spLocks/>
              </p:cNvSpPr>
              <p:nvPr/>
            </p:nvSpPr>
            <p:spPr bwMode="auto">
              <a:xfrm>
                <a:off x="4265" y="2647"/>
                <a:ext cx="19" cy="24"/>
              </a:xfrm>
              <a:custGeom>
                <a:avLst/>
                <a:gdLst>
                  <a:gd name="T0" fmla="*/ 0 w 19"/>
                  <a:gd name="T1" fmla="*/ 0 h 24"/>
                  <a:gd name="T2" fmla="*/ 0 w 19"/>
                  <a:gd name="T3" fmla="*/ 0 h 24"/>
                  <a:gd name="T4" fmla="*/ 6 w 19"/>
                  <a:gd name="T5" fmla="*/ 0 h 24"/>
                  <a:gd name="T6" fmla="*/ 19 w 19"/>
                  <a:gd name="T7" fmla="*/ 8 h 24"/>
                  <a:gd name="T8" fmla="*/ 19 w 19"/>
                  <a:gd name="T9" fmla="*/ 16 h 24"/>
                  <a:gd name="T10" fmla="*/ 19 w 19"/>
                  <a:gd name="T11" fmla="*/ 24 h 24"/>
                  <a:gd name="T12" fmla="*/ 13 w 19"/>
                  <a:gd name="T13" fmla="*/ 24 h 24"/>
                  <a:gd name="T14" fmla="*/ 6 w 19"/>
                  <a:gd name="T15" fmla="*/ 16 h 24"/>
                  <a:gd name="T16" fmla="*/ 6 w 19"/>
                  <a:gd name="T17" fmla="*/ 8 h 24"/>
                  <a:gd name="T18" fmla="*/ 0 w 19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"/>
                  <a:gd name="T31" fmla="*/ 0 h 24"/>
                  <a:gd name="T32" fmla="*/ 19 w 19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" h="24">
                    <a:moveTo>
                      <a:pt x="0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9" y="8"/>
                    </a:lnTo>
                    <a:lnTo>
                      <a:pt x="19" y="16"/>
                    </a:lnTo>
                    <a:lnTo>
                      <a:pt x="19" y="24"/>
                    </a:lnTo>
                    <a:lnTo>
                      <a:pt x="13" y="24"/>
                    </a:lnTo>
                    <a:lnTo>
                      <a:pt x="6" y="16"/>
                    </a:lnTo>
                    <a:lnTo>
                      <a:pt x="6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0" name="Freeform 62"/>
              <p:cNvSpPr>
                <a:spLocks/>
              </p:cNvSpPr>
              <p:nvPr/>
            </p:nvSpPr>
            <p:spPr bwMode="auto">
              <a:xfrm>
                <a:off x="4226" y="2631"/>
                <a:ext cx="39" cy="56"/>
              </a:xfrm>
              <a:custGeom>
                <a:avLst/>
                <a:gdLst>
                  <a:gd name="T0" fmla="*/ 6 w 39"/>
                  <a:gd name="T1" fmla="*/ 24 h 56"/>
                  <a:gd name="T2" fmla="*/ 0 w 39"/>
                  <a:gd name="T3" fmla="*/ 16 h 56"/>
                  <a:gd name="T4" fmla="*/ 0 w 39"/>
                  <a:gd name="T5" fmla="*/ 24 h 56"/>
                  <a:gd name="T6" fmla="*/ 0 w 39"/>
                  <a:gd name="T7" fmla="*/ 32 h 56"/>
                  <a:gd name="T8" fmla="*/ 6 w 39"/>
                  <a:gd name="T9" fmla="*/ 32 h 56"/>
                  <a:gd name="T10" fmla="*/ 13 w 39"/>
                  <a:gd name="T11" fmla="*/ 40 h 56"/>
                  <a:gd name="T12" fmla="*/ 26 w 39"/>
                  <a:gd name="T13" fmla="*/ 56 h 56"/>
                  <a:gd name="T14" fmla="*/ 32 w 39"/>
                  <a:gd name="T15" fmla="*/ 48 h 56"/>
                  <a:gd name="T16" fmla="*/ 39 w 39"/>
                  <a:gd name="T17" fmla="*/ 40 h 56"/>
                  <a:gd name="T18" fmla="*/ 39 w 39"/>
                  <a:gd name="T19" fmla="*/ 24 h 56"/>
                  <a:gd name="T20" fmla="*/ 39 w 39"/>
                  <a:gd name="T21" fmla="*/ 8 h 56"/>
                  <a:gd name="T22" fmla="*/ 19 w 39"/>
                  <a:gd name="T23" fmla="*/ 0 h 56"/>
                  <a:gd name="T24" fmla="*/ 6 w 39"/>
                  <a:gd name="T25" fmla="*/ 8 h 56"/>
                  <a:gd name="T26" fmla="*/ 6 w 39"/>
                  <a:gd name="T27" fmla="*/ 24 h 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"/>
                  <a:gd name="T43" fmla="*/ 0 h 56"/>
                  <a:gd name="T44" fmla="*/ 39 w 39"/>
                  <a:gd name="T45" fmla="*/ 56 h 5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" h="56">
                    <a:moveTo>
                      <a:pt x="6" y="24"/>
                    </a:move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13" y="40"/>
                    </a:lnTo>
                    <a:lnTo>
                      <a:pt x="26" y="56"/>
                    </a:lnTo>
                    <a:lnTo>
                      <a:pt x="32" y="48"/>
                    </a:lnTo>
                    <a:lnTo>
                      <a:pt x="39" y="40"/>
                    </a:lnTo>
                    <a:lnTo>
                      <a:pt x="39" y="24"/>
                    </a:lnTo>
                    <a:lnTo>
                      <a:pt x="39" y="8"/>
                    </a:lnTo>
                    <a:lnTo>
                      <a:pt x="19" y="0"/>
                    </a:lnTo>
                    <a:lnTo>
                      <a:pt x="6" y="8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1" name="Freeform 63"/>
              <p:cNvSpPr>
                <a:spLocks/>
              </p:cNvSpPr>
              <p:nvPr/>
            </p:nvSpPr>
            <p:spPr bwMode="auto">
              <a:xfrm>
                <a:off x="4219" y="2615"/>
                <a:ext cx="52" cy="48"/>
              </a:xfrm>
              <a:custGeom>
                <a:avLst/>
                <a:gdLst>
                  <a:gd name="T0" fmla="*/ 46 w 52"/>
                  <a:gd name="T1" fmla="*/ 32 h 48"/>
                  <a:gd name="T2" fmla="*/ 52 w 52"/>
                  <a:gd name="T3" fmla="*/ 24 h 48"/>
                  <a:gd name="T4" fmla="*/ 52 w 52"/>
                  <a:gd name="T5" fmla="*/ 16 h 48"/>
                  <a:gd name="T6" fmla="*/ 46 w 52"/>
                  <a:gd name="T7" fmla="*/ 8 h 48"/>
                  <a:gd name="T8" fmla="*/ 33 w 52"/>
                  <a:gd name="T9" fmla="*/ 8 h 48"/>
                  <a:gd name="T10" fmla="*/ 20 w 52"/>
                  <a:gd name="T11" fmla="*/ 0 h 48"/>
                  <a:gd name="T12" fmla="*/ 13 w 52"/>
                  <a:gd name="T13" fmla="*/ 8 h 48"/>
                  <a:gd name="T14" fmla="*/ 13 w 52"/>
                  <a:gd name="T15" fmla="*/ 8 h 48"/>
                  <a:gd name="T16" fmla="*/ 7 w 52"/>
                  <a:gd name="T17" fmla="*/ 16 h 48"/>
                  <a:gd name="T18" fmla="*/ 0 w 52"/>
                  <a:gd name="T19" fmla="*/ 24 h 48"/>
                  <a:gd name="T20" fmla="*/ 0 w 52"/>
                  <a:gd name="T21" fmla="*/ 40 h 48"/>
                  <a:gd name="T22" fmla="*/ 7 w 52"/>
                  <a:gd name="T23" fmla="*/ 48 h 48"/>
                  <a:gd name="T24" fmla="*/ 7 w 52"/>
                  <a:gd name="T25" fmla="*/ 40 h 48"/>
                  <a:gd name="T26" fmla="*/ 7 w 52"/>
                  <a:gd name="T27" fmla="*/ 32 h 48"/>
                  <a:gd name="T28" fmla="*/ 13 w 52"/>
                  <a:gd name="T29" fmla="*/ 40 h 48"/>
                  <a:gd name="T30" fmla="*/ 13 w 52"/>
                  <a:gd name="T31" fmla="*/ 24 h 48"/>
                  <a:gd name="T32" fmla="*/ 26 w 52"/>
                  <a:gd name="T33" fmla="*/ 16 h 48"/>
                  <a:gd name="T34" fmla="*/ 46 w 52"/>
                  <a:gd name="T35" fmla="*/ 24 h 48"/>
                  <a:gd name="T36" fmla="*/ 46 w 52"/>
                  <a:gd name="T37" fmla="*/ 32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2"/>
                  <a:gd name="T58" fmla="*/ 0 h 48"/>
                  <a:gd name="T59" fmla="*/ 52 w 52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2" h="48">
                    <a:moveTo>
                      <a:pt x="46" y="32"/>
                    </a:moveTo>
                    <a:lnTo>
                      <a:pt x="52" y="24"/>
                    </a:lnTo>
                    <a:lnTo>
                      <a:pt x="52" y="16"/>
                    </a:lnTo>
                    <a:lnTo>
                      <a:pt x="46" y="8"/>
                    </a:lnTo>
                    <a:lnTo>
                      <a:pt x="33" y="8"/>
                    </a:lnTo>
                    <a:lnTo>
                      <a:pt x="20" y="0"/>
                    </a:lnTo>
                    <a:lnTo>
                      <a:pt x="13" y="8"/>
                    </a:lnTo>
                    <a:lnTo>
                      <a:pt x="7" y="16"/>
                    </a:lnTo>
                    <a:lnTo>
                      <a:pt x="0" y="24"/>
                    </a:lnTo>
                    <a:lnTo>
                      <a:pt x="0" y="40"/>
                    </a:lnTo>
                    <a:lnTo>
                      <a:pt x="7" y="48"/>
                    </a:lnTo>
                    <a:lnTo>
                      <a:pt x="7" y="40"/>
                    </a:lnTo>
                    <a:lnTo>
                      <a:pt x="7" y="32"/>
                    </a:lnTo>
                    <a:lnTo>
                      <a:pt x="13" y="40"/>
                    </a:lnTo>
                    <a:lnTo>
                      <a:pt x="13" y="24"/>
                    </a:lnTo>
                    <a:lnTo>
                      <a:pt x="26" y="16"/>
                    </a:lnTo>
                    <a:lnTo>
                      <a:pt x="46" y="24"/>
                    </a:lnTo>
                    <a:lnTo>
                      <a:pt x="46" y="3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2" name="Freeform 64"/>
              <p:cNvSpPr>
                <a:spLocks/>
              </p:cNvSpPr>
              <p:nvPr/>
            </p:nvSpPr>
            <p:spPr bwMode="auto">
              <a:xfrm>
                <a:off x="4200" y="2647"/>
                <a:ext cx="19" cy="24"/>
              </a:xfrm>
              <a:custGeom>
                <a:avLst/>
                <a:gdLst>
                  <a:gd name="T0" fmla="*/ 19 w 19"/>
                  <a:gd name="T1" fmla="*/ 8 h 24"/>
                  <a:gd name="T2" fmla="*/ 19 w 19"/>
                  <a:gd name="T3" fmla="*/ 0 h 24"/>
                  <a:gd name="T4" fmla="*/ 13 w 19"/>
                  <a:gd name="T5" fmla="*/ 0 h 24"/>
                  <a:gd name="T6" fmla="*/ 0 w 19"/>
                  <a:gd name="T7" fmla="*/ 8 h 24"/>
                  <a:gd name="T8" fmla="*/ 0 w 19"/>
                  <a:gd name="T9" fmla="*/ 16 h 24"/>
                  <a:gd name="T10" fmla="*/ 0 w 19"/>
                  <a:gd name="T11" fmla="*/ 24 h 24"/>
                  <a:gd name="T12" fmla="*/ 6 w 19"/>
                  <a:gd name="T13" fmla="*/ 24 h 24"/>
                  <a:gd name="T14" fmla="*/ 6 w 19"/>
                  <a:gd name="T15" fmla="*/ 16 h 24"/>
                  <a:gd name="T16" fmla="*/ 13 w 19"/>
                  <a:gd name="T17" fmla="*/ 8 h 24"/>
                  <a:gd name="T18" fmla="*/ 19 w 19"/>
                  <a:gd name="T19" fmla="*/ 8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"/>
                  <a:gd name="T31" fmla="*/ 0 h 24"/>
                  <a:gd name="T32" fmla="*/ 19 w 19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" h="24">
                    <a:moveTo>
                      <a:pt x="19" y="8"/>
                    </a:moveTo>
                    <a:lnTo>
                      <a:pt x="19" y="0"/>
                    </a:lnTo>
                    <a:lnTo>
                      <a:pt x="13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6" y="24"/>
                    </a:lnTo>
                    <a:lnTo>
                      <a:pt x="6" y="16"/>
                    </a:lnTo>
                    <a:lnTo>
                      <a:pt x="13" y="8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3" name="Freeform 65"/>
              <p:cNvSpPr>
                <a:spLocks/>
              </p:cNvSpPr>
              <p:nvPr/>
            </p:nvSpPr>
            <p:spPr bwMode="auto">
              <a:xfrm>
                <a:off x="4213" y="2639"/>
                <a:ext cx="13" cy="16"/>
              </a:xfrm>
              <a:custGeom>
                <a:avLst/>
                <a:gdLst>
                  <a:gd name="T0" fmla="*/ 6 w 13"/>
                  <a:gd name="T1" fmla="*/ 8 h 16"/>
                  <a:gd name="T2" fmla="*/ 0 w 13"/>
                  <a:gd name="T3" fmla="*/ 8 h 16"/>
                  <a:gd name="T4" fmla="*/ 6 w 13"/>
                  <a:gd name="T5" fmla="*/ 0 h 16"/>
                  <a:gd name="T6" fmla="*/ 6 w 13"/>
                  <a:gd name="T7" fmla="*/ 8 h 16"/>
                  <a:gd name="T8" fmla="*/ 6 w 13"/>
                  <a:gd name="T9" fmla="*/ 0 h 16"/>
                  <a:gd name="T10" fmla="*/ 13 w 13"/>
                  <a:gd name="T11" fmla="*/ 8 h 16"/>
                  <a:gd name="T12" fmla="*/ 6 w 13"/>
                  <a:gd name="T13" fmla="*/ 8 h 16"/>
                  <a:gd name="T14" fmla="*/ 6 w 13"/>
                  <a:gd name="T15" fmla="*/ 16 h 16"/>
                  <a:gd name="T16" fmla="*/ 6 w 13"/>
                  <a:gd name="T17" fmla="*/ 8 h 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"/>
                  <a:gd name="T28" fmla="*/ 0 h 16"/>
                  <a:gd name="T29" fmla="*/ 13 w 13"/>
                  <a:gd name="T30" fmla="*/ 16 h 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" h="16">
                    <a:moveTo>
                      <a:pt x="6" y="8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13" y="8"/>
                    </a:lnTo>
                    <a:lnTo>
                      <a:pt x="6" y="8"/>
                    </a:lnTo>
                    <a:lnTo>
                      <a:pt x="6" y="16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4" name="Freeform 66"/>
              <p:cNvSpPr>
                <a:spLocks/>
              </p:cNvSpPr>
              <p:nvPr/>
            </p:nvSpPr>
            <p:spPr bwMode="auto">
              <a:xfrm>
                <a:off x="4226" y="2663"/>
                <a:ext cx="26" cy="32"/>
              </a:xfrm>
              <a:custGeom>
                <a:avLst/>
                <a:gdLst>
                  <a:gd name="T0" fmla="*/ 6 w 26"/>
                  <a:gd name="T1" fmla="*/ 0 h 32"/>
                  <a:gd name="T2" fmla="*/ 0 w 26"/>
                  <a:gd name="T3" fmla="*/ 24 h 32"/>
                  <a:gd name="T4" fmla="*/ 6 w 26"/>
                  <a:gd name="T5" fmla="*/ 32 h 32"/>
                  <a:gd name="T6" fmla="*/ 19 w 26"/>
                  <a:gd name="T7" fmla="*/ 32 h 32"/>
                  <a:gd name="T8" fmla="*/ 26 w 26"/>
                  <a:gd name="T9" fmla="*/ 24 h 32"/>
                  <a:gd name="T10" fmla="*/ 26 w 26"/>
                  <a:gd name="T11" fmla="*/ 24 h 32"/>
                  <a:gd name="T12" fmla="*/ 26 w 26"/>
                  <a:gd name="T13" fmla="*/ 24 h 32"/>
                  <a:gd name="T14" fmla="*/ 13 w 26"/>
                  <a:gd name="T15" fmla="*/ 8 h 32"/>
                  <a:gd name="T16" fmla="*/ 6 w 26"/>
                  <a:gd name="T17" fmla="*/ 0 h 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"/>
                  <a:gd name="T28" fmla="*/ 0 h 32"/>
                  <a:gd name="T29" fmla="*/ 26 w 26"/>
                  <a:gd name="T30" fmla="*/ 32 h 3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" h="32">
                    <a:moveTo>
                      <a:pt x="6" y="0"/>
                    </a:moveTo>
                    <a:lnTo>
                      <a:pt x="0" y="24"/>
                    </a:lnTo>
                    <a:lnTo>
                      <a:pt x="6" y="32"/>
                    </a:lnTo>
                    <a:lnTo>
                      <a:pt x="19" y="32"/>
                    </a:lnTo>
                    <a:lnTo>
                      <a:pt x="26" y="24"/>
                    </a:lnTo>
                    <a:lnTo>
                      <a:pt x="13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5" name="Freeform 67"/>
              <p:cNvSpPr>
                <a:spLocks/>
              </p:cNvSpPr>
              <p:nvPr/>
            </p:nvSpPr>
            <p:spPr bwMode="auto">
              <a:xfrm>
                <a:off x="4193" y="2687"/>
                <a:ext cx="111" cy="192"/>
              </a:xfrm>
              <a:custGeom>
                <a:avLst/>
                <a:gdLst>
                  <a:gd name="T0" fmla="*/ 33 w 111"/>
                  <a:gd name="T1" fmla="*/ 0 h 192"/>
                  <a:gd name="T2" fmla="*/ 13 w 111"/>
                  <a:gd name="T3" fmla="*/ 8 h 192"/>
                  <a:gd name="T4" fmla="*/ 7 w 111"/>
                  <a:gd name="T5" fmla="*/ 0 h 192"/>
                  <a:gd name="T6" fmla="*/ 0 w 111"/>
                  <a:gd name="T7" fmla="*/ 8 h 192"/>
                  <a:gd name="T8" fmla="*/ 0 w 111"/>
                  <a:gd name="T9" fmla="*/ 24 h 192"/>
                  <a:gd name="T10" fmla="*/ 0 w 111"/>
                  <a:gd name="T11" fmla="*/ 40 h 192"/>
                  <a:gd name="T12" fmla="*/ 7 w 111"/>
                  <a:gd name="T13" fmla="*/ 48 h 192"/>
                  <a:gd name="T14" fmla="*/ 20 w 111"/>
                  <a:gd name="T15" fmla="*/ 48 h 192"/>
                  <a:gd name="T16" fmla="*/ 26 w 111"/>
                  <a:gd name="T17" fmla="*/ 88 h 192"/>
                  <a:gd name="T18" fmla="*/ 7 w 111"/>
                  <a:gd name="T19" fmla="*/ 160 h 192"/>
                  <a:gd name="T20" fmla="*/ 7 w 111"/>
                  <a:gd name="T21" fmla="*/ 184 h 192"/>
                  <a:gd name="T22" fmla="*/ 33 w 111"/>
                  <a:gd name="T23" fmla="*/ 192 h 192"/>
                  <a:gd name="T24" fmla="*/ 72 w 111"/>
                  <a:gd name="T25" fmla="*/ 192 h 192"/>
                  <a:gd name="T26" fmla="*/ 91 w 111"/>
                  <a:gd name="T27" fmla="*/ 184 h 192"/>
                  <a:gd name="T28" fmla="*/ 111 w 111"/>
                  <a:gd name="T29" fmla="*/ 176 h 192"/>
                  <a:gd name="T30" fmla="*/ 104 w 111"/>
                  <a:gd name="T31" fmla="*/ 160 h 192"/>
                  <a:gd name="T32" fmla="*/ 85 w 111"/>
                  <a:gd name="T33" fmla="*/ 80 h 192"/>
                  <a:gd name="T34" fmla="*/ 85 w 111"/>
                  <a:gd name="T35" fmla="*/ 40 h 192"/>
                  <a:gd name="T36" fmla="*/ 91 w 111"/>
                  <a:gd name="T37" fmla="*/ 40 h 192"/>
                  <a:gd name="T38" fmla="*/ 98 w 111"/>
                  <a:gd name="T39" fmla="*/ 40 h 192"/>
                  <a:gd name="T40" fmla="*/ 98 w 111"/>
                  <a:gd name="T41" fmla="*/ 16 h 192"/>
                  <a:gd name="T42" fmla="*/ 85 w 111"/>
                  <a:gd name="T43" fmla="*/ 0 h 192"/>
                  <a:gd name="T44" fmla="*/ 78 w 111"/>
                  <a:gd name="T45" fmla="*/ 0 h 192"/>
                  <a:gd name="T46" fmla="*/ 59 w 111"/>
                  <a:gd name="T47" fmla="*/ 0 h 192"/>
                  <a:gd name="T48" fmla="*/ 59 w 111"/>
                  <a:gd name="T49" fmla="*/ 0 h 192"/>
                  <a:gd name="T50" fmla="*/ 52 w 111"/>
                  <a:gd name="T51" fmla="*/ 8 h 192"/>
                  <a:gd name="T52" fmla="*/ 39 w 111"/>
                  <a:gd name="T53" fmla="*/ 8 h 192"/>
                  <a:gd name="T54" fmla="*/ 33 w 111"/>
                  <a:gd name="T55" fmla="*/ 0 h 19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1"/>
                  <a:gd name="T85" fmla="*/ 0 h 192"/>
                  <a:gd name="T86" fmla="*/ 111 w 111"/>
                  <a:gd name="T87" fmla="*/ 192 h 19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1" h="192">
                    <a:moveTo>
                      <a:pt x="33" y="0"/>
                    </a:moveTo>
                    <a:lnTo>
                      <a:pt x="13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0" y="40"/>
                    </a:lnTo>
                    <a:lnTo>
                      <a:pt x="7" y="48"/>
                    </a:lnTo>
                    <a:lnTo>
                      <a:pt x="20" y="48"/>
                    </a:lnTo>
                    <a:lnTo>
                      <a:pt x="26" y="88"/>
                    </a:lnTo>
                    <a:lnTo>
                      <a:pt x="7" y="160"/>
                    </a:lnTo>
                    <a:lnTo>
                      <a:pt x="7" y="184"/>
                    </a:lnTo>
                    <a:lnTo>
                      <a:pt x="33" y="192"/>
                    </a:lnTo>
                    <a:lnTo>
                      <a:pt x="72" y="192"/>
                    </a:lnTo>
                    <a:lnTo>
                      <a:pt x="91" y="184"/>
                    </a:lnTo>
                    <a:lnTo>
                      <a:pt x="111" y="176"/>
                    </a:lnTo>
                    <a:lnTo>
                      <a:pt x="104" y="160"/>
                    </a:lnTo>
                    <a:lnTo>
                      <a:pt x="85" y="80"/>
                    </a:lnTo>
                    <a:lnTo>
                      <a:pt x="85" y="40"/>
                    </a:lnTo>
                    <a:lnTo>
                      <a:pt x="91" y="40"/>
                    </a:lnTo>
                    <a:lnTo>
                      <a:pt x="98" y="40"/>
                    </a:lnTo>
                    <a:lnTo>
                      <a:pt x="98" y="16"/>
                    </a:lnTo>
                    <a:lnTo>
                      <a:pt x="85" y="0"/>
                    </a:lnTo>
                    <a:lnTo>
                      <a:pt x="78" y="0"/>
                    </a:lnTo>
                    <a:lnTo>
                      <a:pt x="59" y="0"/>
                    </a:lnTo>
                    <a:lnTo>
                      <a:pt x="52" y="8"/>
                    </a:lnTo>
                    <a:lnTo>
                      <a:pt x="39" y="8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6" name="Line 68"/>
              <p:cNvSpPr>
                <a:spLocks noChangeShapeType="1"/>
              </p:cNvSpPr>
              <p:nvPr/>
            </p:nvSpPr>
            <p:spPr bwMode="auto">
              <a:xfrm flipV="1">
                <a:off x="4278" y="2719"/>
                <a:ext cx="1" cy="8"/>
              </a:xfrm>
              <a:prstGeom prst="line">
                <a:avLst/>
              </a:prstGeom>
              <a:noFill/>
              <a:ln w="9525">
                <a:solidFill>
                  <a:srgbClr val="E4BB0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7" name="Freeform 69"/>
              <p:cNvSpPr>
                <a:spLocks/>
              </p:cNvSpPr>
              <p:nvPr/>
            </p:nvSpPr>
            <p:spPr bwMode="auto">
              <a:xfrm>
                <a:off x="4193" y="2727"/>
                <a:ext cx="20" cy="16"/>
              </a:xfrm>
              <a:custGeom>
                <a:avLst/>
                <a:gdLst>
                  <a:gd name="T0" fmla="*/ 0 w 20"/>
                  <a:gd name="T1" fmla="*/ 0 h 16"/>
                  <a:gd name="T2" fmla="*/ 7 w 20"/>
                  <a:gd name="T3" fmla="*/ 16 h 16"/>
                  <a:gd name="T4" fmla="*/ 13 w 20"/>
                  <a:gd name="T5" fmla="*/ 16 h 16"/>
                  <a:gd name="T6" fmla="*/ 20 w 20"/>
                  <a:gd name="T7" fmla="*/ 16 h 16"/>
                  <a:gd name="T8" fmla="*/ 20 w 20"/>
                  <a:gd name="T9" fmla="*/ 8 h 16"/>
                  <a:gd name="T10" fmla="*/ 7 w 20"/>
                  <a:gd name="T11" fmla="*/ 8 h 16"/>
                  <a:gd name="T12" fmla="*/ 0 w 20"/>
                  <a:gd name="T13" fmla="*/ 0 h 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16"/>
                  <a:gd name="T23" fmla="*/ 20 w 20"/>
                  <a:gd name="T24" fmla="*/ 16 h 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16">
                    <a:moveTo>
                      <a:pt x="0" y="0"/>
                    </a:moveTo>
                    <a:lnTo>
                      <a:pt x="7" y="16"/>
                    </a:lnTo>
                    <a:lnTo>
                      <a:pt x="13" y="16"/>
                    </a:lnTo>
                    <a:lnTo>
                      <a:pt x="20" y="16"/>
                    </a:lnTo>
                    <a:lnTo>
                      <a:pt x="20" y="8"/>
                    </a:lnTo>
                    <a:lnTo>
                      <a:pt x="7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8" name="Freeform 70"/>
              <p:cNvSpPr>
                <a:spLocks/>
              </p:cNvSpPr>
              <p:nvPr/>
            </p:nvSpPr>
            <p:spPr bwMode="auto">
              <a:xfrm>
                <a:off x="4271" y="2727"/>
                <a:ext cx="20" cy="16"/>
              </a:xfrm>
              <a:custGeom>
                <a:avLst/>
                <a:gdLst>
                  <a:gd name="T0" fmla="*/ 7 w 20"/>
                  <a:gd name="T1" fmla="*/ 0 h 16"/>
                  <a:gd name="T2" fmla="*/ 0 w 20"/>
                  <a:gd name="T3" fmla="*/ 16 h 16"/>
                  <a:gd name="T4" fmla="*/ 13 w 20"/>
                  <a:gd name="T5" fmla="*/ 16 h 16"/>
                  <a:gd name="T6" fmla="*/ 20 w 20"/>
                  <a:gd name="T7" fmla="*/ 8 h 16"/>
                  <a:gd name="T8" fmla="*/ 20 w 20"/>
                  <a:gd name="T9" fmla="*/ 0 h 16"/>
                  <a:gd name="T10" fmla="*/ 13 w 20"/>
                  <a:gd name="T11" fmla="*/ 0 h 16"/>
                  <a:gd name="T12" fmla="*/ 7 w 20"/>
                  <a:gd name="T13" fmla="*/ 0 h 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16"/>
                  <a:gd name="T23" fmla="*/ 20 w 20"/>
                  <a:gd name="T24" fmla="*/ 16 h 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16">
                    <a:moveTo>
                      <a:pt x="7" y="0"/>
                    </a:moveTo>
                    <a:lnTo>
                      <a:pt x="0" y="16"/>
                    </a:lnTo>
                    <a:lnTo>
                      <a:pt x="13" y="16"/>
                    </a:lnTo>
                    <a:lnTo>
                      <a:pt x="20" y="8"/>
                    </a:lnTo>
                    <a:lnTo>
                      <a:pt x="20" y="0"/>
                    </a:lnTo>
                    <a:lnTo>
                      <a:pt x="13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9" name="Freeform 71"/>
              <p:cNvSpPr>
                <a:spLocks/>
              </p:cNvSpPr>
              <p:nvPr/>
            </p:nvSpPr>
            <p:spPr bwMode="auto">
              <a:xfrm>
                <a:off x="4200" y="2743"/>
                <a:ext cx="65" cy="48"/>
              </a:xfrm>
              <a:custGeom>
                <a:avLst/>
                <a:gdLst>
                  <a:gd name="T0" fmla="*/ 0 w 65"/>
                  <a:gd name="T1" fmla="*/ 0 h 48"/>
                  <a:gd name="T2" fmla="*/ 6 w 65"/>
                  <a:gd name="T3" fmla="*/ 24 h 48"/>
                  <a:gd name="T4" fmla="*/ 32 w 65"/>
                  <a:gd name="T5" fmla="*/ 40 h 48"/>
                  <a:gd name="T6" fmla="*/ 45 w 65"/>
                  <a:gd name="T7" fmla="*/ 48 h 48"/>
                  <a:gd name="T8" fmla="*/ 52 w 65"/>
                  <a:gd name="T9" fmla="*/ 48 h 48"/>
                  <a:gd name="T10" fmla="*/ 65 w 65"/>
                  <a:gd name="T11" fmla="*/ 40 h 48"/>
                  <a:gd name="T12" fmla="*/ 58 w 65"/>
                  <a:gd name="T13" fmla="*/ 40 h 48"/>
                  <a:gd name="T14" fmla="*/ 52 w 65"/>
                  <a:gd name="T15" fmla="*/ 32 h 48"/>
                  <a:gd name="T16" fmla="*/ 52 w 65"/>
                  <a:gd name="T17" fmla="*/ 32 h 48"/>
                  <a:gd name="T18" fmla="*/ 58 w 65"/>
                  <a:gd name="T19" fmla="*/ 32 h 48"/>
                  <a:gd name="T20" fmla="*/ 45 w 65"/>
                  <a:gd name="T21" fmla="*/ 32 h 48"/>
                  <a:gd name="T22" fmla="*/ 39 w 65"/>
                  <a:gd name="T23" fmla="*/ 32 h 48"/>
                  <a:gd name="T24" fmla="*/ 19 w 65"/>
                  <a:gd name="T25" fmla="*/ 16 h 48"/>
                  <a:gd name="T26" fmla="*/ 13 w 65"/>
                  <a:gd name="T27" fmla="*/ 0 h 48"/>
                  <a:gd name="T28" fmla="*/ 0 w 65"/>
                  <a:gd name="T29" fmla="*/ 0 h 4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"/>
                  <a:gd name="T46" fmla="*/ 0 h 48"/>
                  <a:gd name="T47" fmla="*/ 65 w 65"/>
                  <a:gd name="T48" fmla="*/ 48 h 4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" h="48">
                    <a:moveTo>
                      <a:pt x="0" y="0"/>
                    </a:moveTo>
                    <a:lnTo>
                      <a:pt x="6" y="24"/>
                    </a:lnTo>
                    <a:lnTo>
                      <a:pt x="32" y="40"/>
                    </a:lnTo>
                    <a:lnTo>
                      <a:pt x="45" y="48"/>
                    </a:lnTo>
                    <a:lnTo>
                      <a:pt x="52" y="48"/>
                    </a:lnTo>
                    <a:lnTo>
                      <a:pt x="65" y="40"/>
                    </a:lnTo>
                    <a:lnTo>
                      <a:pt x="58" y="40"/>
                    </a:lnTo>
                    <a:lnTo>
                      <a:pt x="52" y="32"/>
                    </a:lnTo>
                    <a:lnTo>
                      <a:pt x="58" y="32"/>
                    </a:lnTo>
                    <a:lnTo>
                      <a:pt x="45" y="32"/>
                    </a:lnTo>
                    <a:lnTo>
                      <a:pt x="39" y="32"/>
                    </a:lnTo>
                    <a:lnTo>
                      <a:pt x="19" y="16"/>
                    </a:lnTo>
                    <a:lnTo>
                      <a:pt x="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00" name="Freeform 72"/>
              <p:cNvSpPr>
                <a:spLocks/>
              </p:cNvSpPr>
              <p:nvPr/>
            </p:nvSpPr>
            <p:spPr bwMode="auto">
              <a:xfrm>
                <a:off x="4252" y="2735"/>
                <a:ext cx="39" cy="48"/>
              </a:xfrm>
              <a:custGeom>
                <a:avLst/>
                <a:gdLst>
                  <a:gd name="T0" fmla="*/ 19 w 39"/>
                  <a:gd name="T1" fmla="*/ 8 h 48"/>
                  <a:gd name="T2" fmla="*/ 19 w 39"/>
                  <a:gd name="T3" fmla="*/ 24 h 48"/>
                  <a:gd name="T4" fmla="*/ 13 w 39"/>
                  <a:gd name="T5" fmla="*/ 40 h 48"/>
                  <a:gd name="T6" fmla="*/ 6 w 39"/>
                  <a:gd name="T7" fmla="*/ 40 h 48"/>
                  <a:gd name="T8" fmla="*/ 0 w 39"/>
                  <a:gd name="T9" fmla="*/ 40 h 48"/>
                  <a:gd name="T10" fmla="*/ 0 w 39"/>
                  <a:gd name="T11" fmla="*/ 40 h 48"/>
                  <a:gd name="T12" fmla="*/ 6 w 39"/>
                  <a:gd name="T13" fmla="*/ 48 h 48"/>
                  <a:gd name="T14" fmla="*/ 13 w 39"/>
                  <a:gd name="T15" fmla="*/ 48 h 48"/>
                  <a:gd name="T16" fmla="*/ 19 w 39"/>
                  <a:gd name="T17" fmla="*/ 48 h 48"/>
                  <a:gd name="T18" fmla="*/ 19 w 39"/>
                  <a:gd name="T19" fmla="*/ 40 h 48"/>
                  <a:gd name="T20" fmla="*/ 32 w 39"/>
                  <a:gd name="T21" fmla="*/ 32 h 48"/>
                  <a:gd name="T22" fmla="*/ 39 w 39"/>
                  <a:gd name="T23" fmla="*/ 0 h 48"/>
                  <a:gd name="T24" fmla="*/ 32 w 39"/>
                  <a:gd name="T25" fmla="*/ 8 h 48"/>
                  <a:gd name="T26" fmla="*/ 19 w 39"/>
                  <a:gd name="T27" fmla="*/ 8 h 4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"/>
                  <a:gd name="T43" fmla="*/ 0 h 48"/>
                  <a:gd name="T44" fmla="*/ 39 w 39"/>
                  <a:gd name="T45" fmla="*/ 48 h 4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" h="48">
                    <a:moveTo>
                      <a:pt x="19" y="8"/>
                    </a:moveTo>
                    <a:lnTo>
                      <a:pt x="19" y="24"/>
                    </a:lnTo>
                    <a:lnTo>
                      <a:pt x="13" y="40"/>
                    </a:lnTo>
                    <a:lnTo>
                      <a:pt x="6" y="40"/>
                    </a:lnTo>
                    <a:lnTo>
                      <a:pt x="0" y="40"/>
                    </a:lnTo>
                    <a:lnTo>
                      <a:pt x="6" y="48"/>
                    </a:lnTo>
                    <a:lnTo>
                      <a:pt x="13" y="48"/>
                    </a:lnTo>
                    <a:lnTo>
                      <a:pt x="19" y="48"/>
                    </a:lnTo>
                    <a:lnTo>
                      <a:pt x="19" y="40"/>
                    </a:lnTo>
                    <a:lnTo>
                      <a:pt x="32" y="32"/>
                    </a:lnTo>
                    <a:lnTo>
                      <a:pt x="39" y="0"/>
                    </a:lnTo>
                    <a:lnTo>
                      <a:pt x="32" y="8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01" name="Freeform 73"/>
              <p:cNvSpPr>
                <a:spLocks/>
              </p:cNvSpPr>
              <p:nvPr/>
            </p:nvSpPr>
            <p:spPr bwMode="auto">
              <a:xfrm>
                <a:off x="4219" y="2687"/>
                <a:ext cx="46" cy="24"/>
              </a:xfrm>
              <a:custGeom>
                <a:avLst/>
                <a:gdLst>
                  <a:gd name="T0" fmla="*/ 7 w 46"/>
                  <a:gd name="T1" fmla="*/ 0 h 24"/>
                  <a:gd name="T2" fmla="*/ 0 w 46"/>
                  <a:gd name="T3" fmla="*/ 0 h 24"/>
                  <a:gd name="T4" fmla="*/ 0 w 46"/>
                  <a:gd name="T5" fmla="*/ 8 h 24"/>
                  <a:gd name="T6" fmla="*/ 13 w 46"/>
                  <a:gd name="T7" fmla="*/ 24 h 24"/>
                  <a:gd name="T8" fmla="*/ 20 w 46"/>
                  <a:gd name="T9" fmla="*/ 24 h 24"/>
                  <a:gd name="T10" fmla="*/ 26 w 46"/>
                  <a:gd name="T11" fmla="*/ 16 h 24"/>
                  <a:gd name="T12" fmla="*/ 33 w 46"/>
                  <a:gd name="T13" fmla="*/ 24 h 24"/>
                  <a:gd name="T14" fmla="*/ 39 w 46"/>
                  <a:gd name="T15" fmla="*/ 16 h 24"/>
                  <a:gd name="T16" fmla="*/ 46 w 46"/>
                  <a:gd name="T17" fmla="*/ 8 h 24"/>
                  <a:gd name="T18" fmla="*/ 46 w 46"/>
                  <a:gd name="T19" fmla="*/ 0 h 24"/>
                  <a:gd name="T20" fmla="*/ 33 w 46"/>
                  <a:gd name="T21" fmla="*/ 0 h 24"/>
                  <a:gd name="T22" fmla="*/ 33 w 46"/>
                  <a:gd name="T23" fmla="*/ 0 h 24"/>
                  <a:gd name="T24" fmla="*/ 26 w 46"/>
                  <a:gd name="T25" fmla="*/ 8 h 24"/>
                  <a:gd name="T26" fmla="*/ 13 w 46"/>
                  <a:gd name="T27" fmla="*/ 8 h 24"/>
                  <a:gd name="T28" fmla="*/ 7 w 46"/>
                  <a:gd name="T29" fmla="*/ 0 h 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"/>
                  <a:gd name="T46" fmla="*/ 0 h 24"/>
                  <a:gd name="T47" fmla="*/ 46 w 46"/>
                  <a:gd name="T48" fmla="*/ 24 h 2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" h="24">
                    <a:moveTo>
                      <a:pt x="7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13" y="24"/>
                    </a:lnTo>
                    <a:lnTo>
                      <a:pt x="20" y="24"/>
                    </a:lnTo>
                    <a:lnTo>
                      <a:pt x="26" y="16"/>
                    </a:lnTo>
                    <a:lnTo>
                      <a:pt x="33" y="24"/>
                    </a:lnTo>
                    <a:lnTo>
                      <a:pt x="39" y="16"/>
                    </a:lnTo>
                    <a:lnTo>
                      <a:pt x="46" y="8"/>
                    </a:lnTo>
                    <a:lnTo>
                      <a:pt x="46" y="0"/>
                    </a:lnTo>
                    <a:lnTo>
                      <a:pt x="33" y="0"/>
                    </a:lnTo>
                    <a:lnTo>
                      <a:pt x="26" y="8"/>
                    </a:lnTo>
                    <a:lnTo>
                      <a:pt x="13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02" name="Freeform 74"/>
              <p:cNvSpPr>
                <a:spLocks/>
              </p:cNvSpPr>
              <p:nvPr/>
            </p:nvSpPr>
            <p:spPr bwMode="auto">
              <a:xfrm>
                <a:off x="4252" y="2879"/>
                <a:ext cx="1" cy="40"/>
              </a:xfrm>
              <a:custGeom>
                <a:avLst/>
                <a:gdLst>
                  <a:gd name="T0" fmla="*/ 0 w 1"/>
                  <a:gd name="T1" fmla="*/ 40 h 40"/>
                  <a:gd name="T2" fmla="*/ 0 w 1"/>
                  <a:gd name="T3" fmla="*/ 24 h 40"/>
                  <a:gd name="T4" fmla="*/ 0 w 1"/>
                  <a:gd name="T5" fmla="*/ 0 h 4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0"/>
                  <a:gd name="T11" fmla="*/ 1 w 1"/>
                  <a:gd name="T12" fmla="*/ 40 h 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0">
                    <a:moveTo>
                      <a:pt x="0" y="40"/>
                    </a:move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03" name="Freeform 75"/>
              <p:cNvSpPr>
                <a:spLocks/>
              </p:cNvSpPr>
              <p:nvPr/>
            </p:nvSpPr>
            <p:spPr bwMode="auto">
              <a:xfrm>
                <a:off x="4232" y="2919"/>
                <a:ext cx="52" cy="24"/>
              </a:xfrm>
              <a:custGeom>
                <a:avLst/>
                <a:gdLst>
                  <a:gd name="T0" fmla="*/ 0 w 52"/>
                  <a:gd name="T1" fmla="*/ 0 h 24"/>
                  <a:gd name="T2" fmla="*/ 0 w 52"/>
                  <a:gd name="T3" fmla="*/ 8 h 24"/>
                  <a:gd name="T4" fmla="*/ 0 w 52"/>
                  <a:gd name="T5" fmla="*/ 16 h 24"/>
                  <a:gd name="T6" fmla="*/ 7 w 52"/>
                  <a:gd name="T7" fmla="*/ 24 h 24"/>
                  <a:gd name="T8" fmla="*/ 26 w 52"/>
                  <a:gd name="T9" fmla="*/ 24 h 24"/>
                  <a:gd name="T10" fmla="*/ 26 w 52"/>
                  <a:gd name="T11" fmla="*/ 16 h 24"/>
                  <a:gd name="T12" fmla="*/ 33 w 52"/>
                  <a:gd name="T13" fmla="*/ 16 h 24"/>
                  <a:gd name="T14" fmla="*/ 46 w 52"/>
                  <a:gd name="T15" fmla="*/ 16 h 24"/>
                  <a:gd name="T16" fmla="*/ 52 w 52"/>
                  <a:gd name="T17" fmla="*/ 16 h 24"/>
                  <a:gd name="T18" fmla="*/ 52 w 52"/>
                  <a:gd name="T19" fmla="*/ 8 h 24"/>
                  <a:gd name="T20" fmla="*/ 46 w 52"/>
                  <a:gd name="T21" fmla="*/ 8 h 24"/>
                  <a:gd name="T22" fmla="*/ 39 w 52"/>
                  <a:gd name="T23" fmla="*/ 0 h 24"/>
                  <a:gd name="T24" fmla="*/ 26 w 52"/>
                  <a:gd name="T25" fmla="*/ 0 h 24"/>
                  <a:gd name="T26" fmla="*/ 20 w 52"/>
                  <a:gd name="T27" fmla="*/ 0 h 24"/>
                  <a:gd name="T28" fmla="*/ 13 w 52"/>
                  <a:gd name="T29" fmla="*/ 0 h 24"/>
                  <a:gd name="T30" fmla="*/ 0 w 52"/>
                  <a:gd name="T31" fmla="*/ 0 h 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2"/>
                  <a:gd name="T49" fmla="*/ 0 h 24"/>
                  <a:gd name="T50" fmla="*/ 52 w 52"/>
                  <a:gd name="T51" fmla="*/ 24 h 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2" h="24">
                    <a:moveTo>
                      <a:pt x="0" y="0"/>
                    </a:moveTo>
                    <a:lnTo>
                      <a:pt x="0" y="8"/>
                    </a:lnTo>
                    <a:lnTo>
                      <a:pt x="0" y="16"/>
                    </a:lnTo>
                    <a:lnTo>
                      <a:pt x="7" y="24"/>
                    </a:lnTo>
                    <a:lnTo>
                      <a:pt x="26" y="24"/>
                    </a:lnTo>
                    <a:lnTo>
                      <a:pt x="26" y="16"/>
                    </a:lnTo>
                    <a:lnTo>
                      <a:pt x="33" y="16"/>
                    </a:lnTo>
                    <a:lnTo>
                      <a:pt x="46" y="16"/>
                    </a:lnTo>
                    <a:lnTo>
                      <a:pt x="52" y="16"/>
                    </a:lnTo>
                    <a:lnTo>
                      <a:pt x="52" y="8"/>
                    </a:lnTo>
                    <a:lnTo>
                      <a:pt x="46" y="8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E4BB0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176" name="Rectangle 76"/>
            <p:cNvSpPr>
              <a:spLocks noChangeArrowheads="1"/>
            </p:cNvSpPr>
            <p:nvPr/>
          </p:nvSpPr>
          <p:spPr bwMode="auto">
            <a:xfrm>
              <a:off x="4100" y="3036"/>
              <a:ext cx="59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b="1">
                  <a:solidFill>
                    <a:srgbClr val="E4BB0C"/>
                  </a:solidFill>
                  <a:latin typeface="Times" pitchFamily="18" charset="0"/>
                </a:rPr>
                <a:t>Output</a:t>
              </a:r>
              <a:endParaRPr lang="en-US">
                <a:solidFill>
                  <a:srgbClr val="E4BB0C"/>
                </a:solidFill>
              </a:endParaRPr>
            </a:p>
          </p:txBody>
        </p:sp>
        <p:grpSp>
          <p:nvGrpSpPr>
            <p:cNvPr id="7177" name="Group 156"/>
            <p:cNvGrpSpPr>
              <a:grpSpLocks/>
            </p:cNvGrpSpPr>
            <p:nvPr/>
          </p:nvGrpSpPr>
          <p:grpSpPr bwMode="auto">
            <a:xfrm>
              <a:off x="1776" y="2253"/>
              <a:ext cx="727" cy="615"/>
              <a:chOff x="1974" y="2320"/>
              <a:chExt cx="727" cy="615"/>
            </a:xfrm>
          </p:grpSpPr>
          <p:sp>
            <p:nvSpPr>
              <p:cNvPr id="7186" name="Freeform 96"/>
              <p:cNvSpPr>
                <a:spLocks/>
              </p:cNvSpPr>
              <p:nvPr/>
            </p:nvSpPr>
            <p:spPr bwMode="auto">
              <a:xfrm>
                <a:off x="2013" y="2871"/>
                <a:ext cx="104" cy="48"/>
              </a:xfrm>
              <a:custGeom>
                <a:avLst/>
                <a:gdLst>
                  <a:gd name="T0" fmla="*/ 0 w 104"/>
                  <a:gd name="T1" fmla="*/ 8 h 48"/>
                  <a:gd name="T2" fmla="*/ 0 w 104"/>
                  <a:gd name="T3" fmla="*/ 32 h 48"/>
                  <a:gd name="T4" fmla="*/ 0 w 104"/>
                  <a:gd name="T5" fmla="*/ 40 h 48"/>
                  <a:gd name="T6" fmla="*/ 13 w 104"/>
                  <a:gd name="T7" fmla="*/ 48 h 48"/>
                  <a:gd name="T8" fmla="*/ 33 w 104"/>
                  <a:gd name="T9" fmla="*/ 48 h 48"/>
                  <a:gd name="T10" fmla="*/ 52 w 104"/>
                  <a:gd name="T11" fmla="*/ 48 h 48"/>
                  <a:gd name="T12" fmla="*/ 52 w 104"/>
                  <a:gd name="T13" fmla="*/ 40 h 48"/>
                  <a:gd name="T14" fmla="*/ 72 w 104"/>
                  <a:gd name="T15" fmla="*/ 40 h 48"/>
                  <a:gd name="T16" fmla="*/ 85 w 104"/>
                  <a:gd name="T17" fmla="*/ 40 h 48"/>
                  <a:gd name="T18" fmla="*/ 104 w 104"/>
                  <a:gd name="T19" fmla="*/ 40 h 48"/>
                  <a:gd name="T20" fmla="*/ 104 w 104"/>
                  <a:gd name="T21" fmla="*/ 32 h 48"/>
                  <a:gd name="T22" fmla="*/ 104 w 104"/>
                  <a:gd name="T23" fmla="*/ 16 h 48"/>
                  <a:gd name="T24" fmla="*/ 91 w 104"/>
                  <a:gd name="T25" fmla="*/ 16 h 48"/>
                  <a:gd name="T26" fmla="*/ 78 w 104"/>
                  <a:gd name="T27" fmla="*/ 8 h 48"/>
                  <a:gd name="T28" fmla="*/ 72 w 104"/>
                  <a:gd name="T29" fmla="*/ 0 h 48"/>
                  <a:gd name="T30" fmla="*/ 59 w 104"/>
                  <a:gd name="T31" fmla="*/ 8 h 48"/>
                  <a:gd name="T32" fmla="*/ 39 w 104"/>
                  <a:gd name="T33" fmla="*/ 0 h 48"/>
                  <a:gd name="T34" fmla="*/ 33 w 104"/>
                  <a:gd name="T35" fmla="*/ 8 h 48"/>
                  <a:gd name="T36" fmla="*/ 13 w 104"/>
                  <a:gd name="T37" fmla="*/ 8 h 48"/>
                  <a:gd name="T38" fmla="*/ 0 w 104"/>
                  <a:gd name="T39" fmla="*/ 8 h 4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4"/>
                  <a:gd name="T61" fmla="*/ 0 h 48"/>
                  <a:gd name="T62" fmla="*/ 104 w 104"/>
                  <a:gd name="T63" fmla="*/ 48 h 4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4" h="48">
                    <a:moveTo>
                      <a:pt x="0" y="8"/>
                    </a:moveTo>
                    <a:lnTo>
                      <a:pt x="0" y="32"/>
                    </a:lnTo>
                    <a:lnTo>
                      <a:pt x="0" y="40"/>
                    </a:lnTo>
                    <a:lnTo>
                      <a:pt x="13" y="48"/>
                    </a:lnTo>
                    <a:lnTo>
                      <a:pt x="33" y="48"/>
                    </a:lnTo>
                    <a:lnTo>
                      <a:pt x="52" y="48"/>
                    </a:lnTo>
                    <a:lnTo>
                      <a:pt x="52" y="40"/>
                    </a:lnTo>
                    <a:lnTo>
                      <a:pt x="72" y="40"/>
                    </a:lnTo>
                    <a:lnTo>
                      <a:pt x="85" y="40"/>
                    </a:lnTo>
                    <a:lnTo>
                      <a:pt x="104" y="40"/>
                    </a:lnTo>
                    <a:lnTo>
                      <a:pt x="104" y="32"/>
                    </a:lnTo>
                    <a:lnTo>
                      <a:pt x="104" y="16"/>
                    </a:lnTo>
                    <a:lnTo>
                      <a:pt x="91" y="16"/>
                    </a:lnTo>
                    <a:lnTo>
                      <a:pt x="78" y="8"/>
                    </a:lnTo>
                    <a:lnTo>
                      <a:pt x="72" y="0"/>
                    </a:lnTo>
                    <a:lnTo>
                      <a:pt x="59" y="8"/>
                    </a:lnTo>
                    <a:lnTo>
                      <a:pt x="39" y="0"/>
                    </a:lnTo>
                    <a:lnTo>
                      <a:pt x="33" y="8"/>
                    </a:lnTo>
                    <a:lnTo>
                      <a:pt x="1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87" name="Oval 97"/>
              <p:cNvSpPr>
                <a:spLocks noChangeArrowheads="1"/>
              </p:cNvSpPr>
              <p:nvPr/>
            </p:nvSpPr>
            <p:spPr bwMode="auto">
              <a:xfrm>
                <a:off x="2016" y="2890"/>
                <a:ext cx="7" cy="2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88" name="Oval 98"/>
              <p:cNvSpPr>
                <a:spLocks noChangeArrowheads="1"/>
              </p:cNvSpPr>
              <p:nvPr/>
            </p:nvSpPr>
            <p:spPr bwMode="auto">
              <a:xfrm>
                <a:off x="2062" y="2882"/>
                <a:ext cx="0" cy="1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89" name="Freeform 99"/>
              <p:cNvSpPr>
                <a:spLocks/>
              </p:cNvSpPr>
              <p:nvPr/>
            </p:nvSpPr>
            <p:spPr bwMode="auto">
              <a:xfrm>
                <a:off x="2052" y="2879"/>
                <a:ext cx="20" cy="32"/>
              </a:xfrm>
              <a:custGeom>
                <a:avLst/>
                <a:gdLst>
                  <a:gd name="T0" fmla="*/ 13 w 20"/>
                  <a:gd name="T1" fmla="*/ 32 h 32"/>
                  <a:gd name="T2" fmla="*/ 20 w 20"/>
                  <a:gd name="T3" fmla="*/ 16 h 32"/>
                  <a:gd name="T4" fmla="*/ 13 w 20"/>
                  <a:gd name="T5" fmla="*/ 8 h 32"/>
                  <a:gd name="T6" fmla="*/ 0 w 20"/>
                  <a:gd name="T7" fmla="*/ 8 h 32"/>
                  <a:gd name="T8" fmla="*/ 0 w 20"/>
                  <a:gd name="T9" fmla="*/ 0 h 32"/>
                  <a:gd name="T10" fmla="*/ 13 w 20"/>
                  <a:gd name="T11" fmla="*/ 32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"/>
                  <a:gd name="T19" fmla="*/ 0 h 32"/>
                  <a:gd name="T20" fmla="*/ 20 w 20"/>
                  <a:gd name="T21" fmla="*/ 32 h 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" h="32">
                    <a:moveTo>
                      <a:pt x="13" y="32"/>
                    </a:moveTo>
                    <a:lnTo>
                      <a:pt x="20" y="16"/>
                    </a:lnTo>
                    <a:lnTo>
                      <a:pt x="13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3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90" name="Freeform 100"/>
              <p:cNvSpPr>
                <a:spLocks/>
              </p:cNvSpPr>
              <p:nvPr/>
            </p:nvSpPr>
            <p:spPr bwMode="auto">
              <a:xfrm>
                <a:off x="2052" y="2879"/>
                <a:ext cx="20" cy="32"/>
              </a:xfrm>
              <a:custGeom>
                <a:avLst/>
                <a:gdLst>
                  <a:gd name="T0" fmla="*/ 13 w 20"/>
                  <a:gd name="T1" fmla="*/ 32 h 32"/>
                  <a:gd name="T2" fmla="*/ 20 w 20"/>
                  <a:gd name="T3" fmla="*/ 16 h 32"/>
                  <a:gd name="T4" fmla="*/ 13 w 20"/>
                  <a:gd name="T5" fmla="*/ 8 h 32"/>
                  <a:gd name="T6" fmla="*/ 0 w 20"/>
                  <a:gd name="T7" fmla="*/ 8 h 32"/>
                  <a:gd name="T8" fmla="*/ 0 w 20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32"/>
                  <a:gd name="T17" fmla="*/ 20 w 20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32">
                    <a:moveTo>
                      <a:pt x="13" y="32"/>
                    </a:moveTo>
                    <a:lnTo>
                      <a:pt x="20" y="16"/>
                    </a:lnTo>
                    <a:lnTo>
                      <a:pt x="13" y="8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91" name="Freeform 101"/>
              <p:cNvSpPr>
                <a:spLocks/>
              </p:cNvSpPr>
              <p:nvPr/>
            </p:nvSpPr>
            <p:spPr bwMode="auto">
              <a:xfrm>
                <a:off x="2000" y="2671"/>
                <a:ext cx="91" cy="208"/>
              </a:xfrm>
              <a:custGeom>
                <a:avLst/>
                <a:gdLst>
                  <a:gd name="T0" fmla="*/ 7 w 91"/>
                  <a:gd name="T1" fmla="*/ 0 h 208"/>
                  <a:gd name="T2" fmla="*/ 0 w 91"/>
                  <a:gd name="T3" fmla="*/ 32 h 208"/>
                  <a:gd name="T4" fmla="*/ 7 w 91"/>
                  <a:gd name="T5" fmla="*/ 64 h 208"/>
                  <a:gd name="T6" fmla="*/ 7 w 91"/>
                  <a:gd name="T7" fmla="*/ 152 h 208"/>
                  <a:gd name="T8" fmla="*/ 7 w 91"/>
                  <a:gd name="T9" fmla="*/ 200 h 208"/>
                  <a:gd name="T10" fmla="*/ 20 w 91"/>
                  <a:gd name="T11" fmla="*/ 208 h 208"/>
                  <a:gd name="T12" fmla="*/ 26 w 91"/>
                  <a:gd name="T13" fmla="*/ 208 h 208"/>
                  <a:gd name="T14" fmla="*/ 46 w 91"/>
                  <a:gd name="T15" fmla="*/ 208 h 208"/>
                  <a:gd name="T16" fmla="*/ 52 w 91"/>
                  <a:gd name="T17" fmla="*/ 200 h 208"/>
                  <a:gd name="T18" fmla="*/ 78 w 91"/>
                  <a:gd name="T19" fmla="*/ 208 h 208"/>
                  <a:gd name="T20" fmla="*/ 85 w 91"/>
                  <a:gd name="T21" fmla="*/ 208 h 208"/>
                  <a:gd name="T22" fmla="*/ 91 w 91"/>
                  <a:gd name="T23" fmla="*/ 200 h 208"/>
                  <a:gd name="T24" fmla="*/ 91 w 91"/>
                  <a:gd name="T25" fmla="*/ 144 h 208"/>
                  <a:gd name="T26" fmla="*/ 91 w 91"/>
                  <a:gd name="T27" fmla="*/ 112 h 208"/>
                  <a:gd name="T28" fmla="*/ 85 w 91"/>
                  <a:gd name="T29" fmla="*/ 0 h 208"/>
                  <a:gd name="T30" fmla="*/ 78 w 91"/>
                  <a:gd name="T31" fmla="*/ 8 h 208"/>
                  <a:gd name="T32" fmla="*/ 52 w 91"/>
                  <a:gd name="T33" fmla="*/ 16 h 208"/>
                  <a:gd name="T34" fmla="*/ 26 w 91"/>
                  <a:gd name="T35" fmla="*/ 16 h 208"/>
                  <a:gd name="T36" fmla="*/ 7 w 91"/>
                  <a:gd name="T37" fmla="*/ 0 h 20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1"/>
                  <a:gd name="T58" fmla="*/ 0 h 208"/>
                  <a:gd name="T59" fmla="*/ 91 w 91"/>
                  <a:gd name="T60" fmla="*/ 208 h 20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1" h="208">
                    <a:moveTo>
                      <a:pt x="7" y="0"/>
                    </a:moveTo>
                    <a:lnTo>
                      <a:pt x="0" y="32"/>
                    </a:lnTo>
                    <a:lnTo>
                      <a:pt x="7" y="64"/>
                    </a:lnTo>
                    <a:lnTo>
                      <a:pt x="7" y="152"/>
                    </a:lnTo>
                    <a:lnTo>
                      <a:pt x="7" y="200"/>
                    </a:lnTo>
                    <a:lnTo>
                      <a:pt x="20" y="208"/>
                    </a:lnTo>
                    <a:lnTo>
                      <a:pt x="26" y="208"/>
                    </a:lnTo>
                    <a:lnTo>
                      <a:pt x="46" y="208"/>
                    </a:lnTo>
                    <a:lnTo>
                      <a:pt x="52" y="200"/>
                    </a:lnTo>
                    <a:lnTo>
                      <a:pt x="78" y="208"/>
                    </a:lnTo>
                    <a:lnTo>
                      <a:pt x="85" y="208"/>
                    </a:lnTo>
                    <a:lnTo>
                      <a:pt x="91" y="200"/>
                    </a:lnTo>
                    <a:lnTo>
                      <a:pt x="91" y="144"/>
                    </a:lnTo>
                    <a:lnTo>
                      <a:pt x="91" y="112"/>
                    </a:lnTo>
                    <a:lnTo>
                      <a:pt x="85" y="0"/>
                    </a:lnTo>
                    <a:lnTo>
                      <a:pt x="78" y="8"/>
                    </a:lnTo>
                    <a:lnTo>
                      <a:pt x="52" y="16"/>
                    </a:lnTo>
                    <a:lnTo>
                      <a:pt x="26" y="1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92" name="Freeform 102"/>
              <p:cNvSpPr>
                <a:spLocks/>
              </p:cNvSpPr>
              <p:nvPr/>
            </p:nvSpPr>
            <p:spPr bwMode="auto">
              <a:xfrm>
                <a:off x="2052" y="2743"/>
                <a:ext cx="7" cy="128"/>
              </a:xfrm>
              <a:custGeom>
                <a:avLst/>
                <a:gdLst>
                  <a:gd name="T0" fmla="*/ 0 w 7"/>
                  <a:gd name="T1" fmla="*/ 128 h 128"/>
                  <a:gd name="T2" fmla="*/ 7 w 7"/>
                  <a:gd name="T3" fmla="*/ 48 h 128"/>
                  <a:gd name="T4" fmla="*/ 7 w 7"/>
                  <a:gd name="T5" fmla="*/ 0 h 128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128"/>
                  <a:gd name="T11" fmla="*/ 7 w 7"/>
                  <a:gd name="T12" fmla="*/ 128 h 1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128">
                    <a:moveTo>
                      <a:pt x="0" y="128"/>
                    </a:moveTo>
                    <a:lnTo>
                      <a:pt x="7" y="48"/>
                    </a:lnTo>
                    <a:lnTo>
                      <a:pt x="7" y="0"/>
                    </a:lnTo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93" name="Freeform 103"/>
              <p:cNvSpPr>
                <a:spLocks/>
              </p:cNvSpPr>
              <p:nvPr/>
            </p:nvSpPr>
            <p:spPr bwMode="auto">
              <a:xfrm>
                <a:off x="2013" y="2456"/>
                <a:ext cx="52" cy="71"/>
              </a:xfrm>
              <a:custGeom>
                <a:avLst/>
                <a:gdLst>
                  <a:gd name="T0" fmla="*/ 7 w 52"/>
                  <a:gd name="T1" fmla="*/ 23 h 71"/>
                  <a:gd name="T2" fmla="*/ 0 w 52"/>
                  <a:gd name="T3" fmla="*/ 23 h 71"/>
                  <a:gd name="T4" fmla="*/ 0 w 52"/>
                  <a:gd name="T5" fmla="*/ 31 h 71"/>
                  <a:gd name="T6" fmla="*/ 0 w 52"/>
                  <a:gd name="T7" fmla="*/ 39 h 71"/>
                  <a:gd name="T8" fmla="*/ 7 w 52"/>
                  <a:gd name="T9" fmla="*/ 39 h 71"/>
                  <a:gd name="T10" fmla="*/ 13 w 52"/>
                  <a:gd name="T11" fmla="*/ 55 h 71"/>
                  <a:gd name="T12" fmla="*/ 26 w 52"/>
                  <a:gd name="T13" fmla="*/ 71 h 71"/>
                  <a:gd name="T14" fmla="*/ 46 w 52"/>
                  <a:gd name="T15" fmla="*/ 71 h 71"/>
                  <a:gd name="T16" fmla="*/ 52 w 52"/>
                  <a:gd name="T17" fmla="*/ 55 h 71"/>
                  <a:gd name="T18" fmla="*/ 52 w 52"/>
                  <a:gd name="T19" fmla="*/ 47 h 71"/>
                  <a:gd name="T20" fmla="*/ 52 w 52"/>
                  <a:gd name="T21" fmla="*/ 16 h 71"/>
                  <a:gd name="T22" fmla="*/ 46 w 52"/>
                  <a:gd name="T23" fmla="*/ 0 h 71"/>
                  <a:gd name="T24" fmla="*/ 20 w 52"/>
                  <a:gd name="T25" fmla="*/ 16 h 71"/>
                  <a:gd name="T26" fmla="*/ 7 w 52"/>
                  <a:gd name="T27" fmla="*/ 8 h 71"/>
                  <a:gd name="T28" fmla="*/ 7 w 52"/>
                  <a:gd name="T29" fmla="*/ 23 h 7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2"/>
                  <a:gd name="T46" fmla="*/ 0 h 71"/>
                  <a:gd name="T47" fmla="*/ 52 w 52"/>
                  <a:gd name="T48" fmla="*/ 71 h 7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2" h="71">
                    <a:moveTo>
                      <a:pt x="7" y="23"/>
                    </a:moveTo>
                    <a:lnTo>
                      <a:pt x="0" y="23"/>
                    </a:lnTo>
                    <a:lnTo>
                      <a:pt x="0" y="31"/>
                    </a:lnTo>
                    <a:lnTo>
                      <a:pt x="0" y="39"/>
                    </a:lnTo>
                    <a:lnTo>
                      <a:pt x="7" y="39"/>
                    </a:lnTo>
                    <a:lnTo>
                      <a:pt x="13" y="55"/>
                    </a:lnTo>
                    <a:lnTo>
                      <a:pt x="26" y="71"/>
                    </a:lnTo>
                    <a:lnTo>
                      <a:pt x="46" y="71"/>
                    </a:lnTo>
                    <a:lnTo>
                      <a:pt x="52" y="55"/>
                    </a:lnTo>
                    <a:lnTo>
                      <a:pt x="52" y="47"/>
                    </a:lnTo>
                    <a:lnTo>
                      <a:pt x="52" y="16"/>
                    </a:lnTo>
                    <a:lnTo>
                      <a:pt x="46" y="0"/>
                    </a:lnTo>
                    <a:lnTo>
                      <a:pt x="20" y="16"/>
                    </a:lnTo>
                    <a:lnTo>
                      <a:pt x="7" y="8"/>
                    </a:lnTo>
                    <a:lnTo>
                      <a:pt x="7" y="2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94" name="Freeform 104"/>
              <p:cNvSpPr>
                <a:spLocks/>
              </p:cNvSpPr>
              <p:nvPr/>
            </p:nvSpPr>
            <p:spPr bwMode="auto">
              <a:xfrm>
                <a:off x="2000" y="2432"/>
                <a:ext cx="72" cy="63"/>
              </a:xfrm>
              <a:custGeom>
                <a:avLst/>
                <a:gdLst>
                  <a:gd name="T0" fmla="*/ 65 w 72"/>
                  <a:gd name="T1" fmla="*/ 40 h 63"/>
                  <a:gd name="T2" fmla="*/ 72 w 72"/>
                  <a:gd name="T3" fmla="*/ 32 h 63"/>
                  <a:gd name="T4" fmla="*/ 72 w 72"/>
                  <a:gd name="T5" fmla="*/ 16 h 63"/>
                  <a:gd name="T6" fmla="*/ 65 w 72"/>
                  <a:gd name="T7" fmla="*/ 8 h 63"/>
                  <a:gd name="T8" fmla="*/ 52 w 72"/>
                  <a:gd name="T9" fmla="*/ 0 h 63"/>
                  <a:gd name="T10" fmla="*/ 33 w 72"/>
                  <a:gd name="T11" fmla="*/ 0 h 63"/>
                  <a:gd name="T12" fmla="*/ 20 w 72"/>
                  <a:gd name="T13" fmla="*/ 0 h 63"/>
                  <a:gd name="T14" fmla="*/ 13 w 72"/>
                  <a:gd name="T15" fmla="*/ 8 h 63"/>
                  <a:gd name="T16" fmla="*/ 7 w 72"/>
                  <a:gd name="T17" fmla="*/ 0 h 63"/>
                  <a:gd name="T18" fmla="*/ 13 w 72"/>
                  <a:gd name="T19" fmla="*/ 8 h 63"/>
                  <a:gd name="T20" fmla="*/ 7 w 72"/>
                  <a:gd name="T21" fmla="*/ 8 h 63"/>
                  <a:gd name="T22" fmla="*/ 7 w 72"/>
                  <a:gd name="T23" fmla="*/ 8 h 63"/>
                  <a:gd name="T24" fmla="*/ 0 w 72"/>
                  <a:gd name="T25" fmla="*/ 16 h 63"/>
                  <a:gd name="T26" fmla="*/ 0 w 72"/>
                  <a:gd name="T27" fmla="*/ 40 h 63"/>
                  <a:gd name="T28" fmla="*/ 13 w 72"/>
                  <a:gd name="T29" fmla="*/ 63 h 63"/>
                  <a:gd name="T30" fmla="*/ 13 w 72"/>
                  <a:gd name="T31" fmla="*/ 55 h 63"/>
                  <a:gd name="T32" fmla="*/ 13 w 72"/>
                  <a:gd name="T33" fmla="*/ 47 h 63"/>
                  <a:gd name="T34" fmla="*/ 20 w 72"/>
                  <a:gd name="T35" fmla="*/ 47 h 63"/>
                  <a:gd name="T36" fmla="*/ 20 w 72"/>
                  <a:gd name="T37" fmla="*/ 32 h 63"/>
                  <a:gd name="T38" fmla="*/ 33 w 72"/>
                  <a:gd name="T39" fmla="*/ 40 h 63"/>
                  <a:gd name="T40" fmla="*/ 59 w 72"/>
                  <a:gd name="T41" fmla="*/ 24 h 63"/>
                  <a:gd name="T42" fmla="*/ 65 w 72"/>
                  <a:gd name="T43" fmla="*/ 40 h 6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2"/>
                  <a:gd name="T67" fmla="*/ 0 h 63"/>
                  <a:gd name="T68" fmla="*/ 72 w 72"/>
                  <a:gd name="T69" fmla="*/ 63 h 6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2" h="63">
                    <a:moveTo>
                      <a:pt x="65" y="40"/>
                    </a:moveTo>
                    <a:lnTo>
                      <a:pt x="72" y="32"/>
                    </a:lnTo>
                    <a:lnTo>
                      <a:pt x="72" y="16"/>
                    </a:lnTo>
                    <a:lnTo>
                      <a:pt x="65" y="8"/>
                    </a:lnTo>
                    <a:lnTo>
                      <a:pt x="52" y="0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8"/>
                    </a:lnTo>
                    <a:lnTo>
                      <a:pt x="7" y="0"/>
                    </a:lnTo>
                    <a:lnTo>
                      <a:pt x="13" y="8"/>
                    </a:lnTo>
                    <a:lnTo>
                      <a:pt x="7" y="8"/>
                    </a:lnTo>
                    <a:lnTo>
                      <a:pt x="0" y="16"/>
                    </a:lnTo>
                    <a:lnTo>
                      <a:pt x="0" y="40"/>
                    </a:lnTo>
                    <a:lnTo>
                      <a:pt x="13" y="63"/>
                    </a:lnTo>
                    <a:lnTo>
                      <a:pt x="13" y="55"/>
                    </a:lnTo>
                    <a:lnTo>
                      <a:pt x="13" y="47"/>
                    </a:lnTo>
                    <a:lnTo>
                      <a:pt x="20" y="47"/>
                    </a:lnTo>
                    <a:lnTo>
                      <a:pt x="20" y="32"/>
                    </a:lnTo>
                    <a:lnTo>
                      <a:pt x="33" y="40"/>
                    </a:lnTo>
                    <a:lnTo>
                      <a:pt x="59" y="24"/>
                    </a:lnTo>
                    <a:lnTo>
                      <a:pt x="65" y="4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95" name="Freeform 105"/>
              <p:cNvSpPr>
                <a:spLocks/>
              </p:cNvSpPr>
              <p:nvPr/>
            </p:nvSpPr>
            <p:spPr bwMode="auto">
              <a:xfrm>
                <a:off x="2020" y="2495"/>
                <a:ext cx="39" cy="48"/>
              </a:xfrm>
              <a:custGeom>
                <a:avLst/>
                <a:gdLst>
                  <a:gd name="T0" fmla="*/ 0 w 39"/>
                  <a:gd name="T1" fmla="*/ 0 h 48"/>
                  <a:gd name="T2" fmla="*/ 0 w 39"/>
                  <a:gd name="T3" fmla="*/ 32 h 48"/>
                  <a:gd name="T4" fmla="*/ 13 w 39"/>
                  <a:gd name="T5" fmla="*/ 40 h 48"/>
                  <a:gd name="T6" fmla="*/ 26 w 39"/>
                  <a:gd name="T7" fmla="*/ 48 h 48"/>
                  <a:gd name="T8" fmla="*/ 32 w 39"/>
                  <a:gd name="T9" fmla="*/ 40 h 48"/>
                  <a:gd name="T10" fmla="*/ 39 w 39"/>
                  <a:gd name="T11" fmla="*/ 32 h 48"/>
                  <a:gd name="T12" fmla="*/ 32 w 39"/>
                  <a:gd name="T13" fmla="*/ 32 h 48"/>
                  <a:gd name="T14" fmla="*/ 19 w 39"/>
                  <a:gd name="T15" fmla="*/ 32 h 48"/>
                  <a:gd name="T16" fmla="*/ 6 w 39"/>
                  <a:gd name="T17" fmla="*/ 16 h 48"/>
                  <a:gd name="T18" fmla="*/ 0 w 39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8"/>
                  <a:gd name="T32" fmla="*/ 39 w 39"/>
                  <a:gd name="T33" fmla="*/ 48 h 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8">
                    <a:moveTo>
                      <a:pt x="0" y="0"/>
                    </a:moveTo>
                    <a:lnTo>
                      <a:pt x="0" y="32"/>
                    </a:lnTo>
                    <a:lnTo>
                      <a:pt x="13" y="40"/>
                    </a:lnTo>
                    <a:lnTo>
                      <a:pt x="26" y="48"/>
                    </a:lnTo>
                    <a:lnTo>
                      <a:pt x="32" y="40"/>
                    </a:lnTo>
                    <a:lnTo>
                      <a:pt x="39" y="32"/>
                    </a:lnTo>
                    <a:lnTo>
                      <a:pt x="32" y="32"/>
                    </a:lnTo>
                    <a:lnTo>
                      <a:pt x="19" y="32"/>
                    </a:lnTo>
                    <a:lnTo>
                      <a:pt x="6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96" name="Freeform 106"/>
              <p:cNvSpPr>
                <a:spLocks/>
              </p:cNvSpPr>
              <p:nvPr/>
            </p:nvSpPr>
            <p:spPr bwMode="auto">
              <a:xfrm>
                <a:off x="1974" y="2527"/>
                <a:ext cx="130" cy="160"/>
              </a:xfrm>
              <a:custGeom>
                <a:avLst/>
                <a:gdLst>
                  <a:gd name="T0" fmla="*/ 46 w 130"/>
                  <a:gd name="T1" fmla="*/ 0 h 160"/>
                  <a:gd name="T2" fmla="*/ 26 w 130"/>
                  <a:gd name="T3" fmla="*/ 8 h 160"/>
                  <a:gd name="T4" fmla="*/ 13 w 130"/>
                  <a:gd name="T5" fmla="*/ 24 h 160"/>
                  <a:gd name="T6" fmla="*/ 0 w 130"/>
                  <a:gd name="T7" fmla="*/ 56 h 160"/>
                  <a:gd name="T8" fmla="*/ 0 w 130"/>
                  <a:gd name="T9" fmla="*/ 96 h 160"/>
                  <a:gd name="T10" fmla="*/ 13 w 130"/>
                  <a:gd name="T11" fmla="*/ 104 h 160"/>
                  <a:gd name="T12" fmla="*/ 26 w 130"/>
                  <a:gd name="T13" fmla="*/ 96 h 160"/>
                  <a:gd name="T14" fmla="*/ 26 w 130"/>
                  <a:gd name="T15" fmla="*/ 80 h 160"/>
                  <a:gd name="T16" fmla="*/ 26 w 130"/>
                  <a:gd name="T17" fmla="*/ 144 h 160"/>
                  <a:gd name="T18" fmla="*/ 52 w 130"/>
                  <a:gd name="T19" fmla="*/ 160 h 160"/>
                  <a:gd name="T20" fmla="*/ 78 w 130"/>
                  <a:gd name="T21" fmla="*/ 160 h 160"/>
                  <a:gd name="T22" fmla="*/ 104 w 130"/>
                  <a:gd name="T23" fmla="*/ 160 h 160"/>
                  <a:gd name="T24" fmla="*/ 117 w 130"/>
                  <a:gd name="T25" fmla="*/ 144 h 160"/>
                  <a:gd name="T26" fmla="*/ 111 w 130"/>
                  <a:gd name="T27" fmla="*/ 80 h 160"/>
                  <a:gd name="T28" fmla="*/ 124 w 130"/>
                  <a:gd name="T29" fmla="*/ 88 h 160"/>
                  <a:gd name="T30" fmla="*/ 130 w 130"/>
                  <a:gd name="T31" fmla="*/ 80 h 160"/>
                  <a:gd name="T32" fmla="*/ 124 w 130"/>
                  <a:gd name="T33" fmla="*/ 40 h 160"/>
                  <a:gd name="T34" fmla="*/ 111 w 130"/>
                  <a:gd name="T35" fmla="*/ 16 h 160"/>
                  <a:gd name="T36" fmla="*/ 98 w 130"/>
                  <a:gd name="T37" fmla="*/ 0 h 160"/>
                  <a:gd name="T38" fmla="*/ 78 w 130"/>
                  <a:gd name="T39" fmla="*/ 0 h 160"/>
                  <a:gd name="T40" fmla="*/ 78 w 130"/>
                  <a:gd name="T41" fmla="*/ 8 h 160"/>
                  <a:gd name="T42" fmla="*/ 72 w 130"/>
                  <a:gd name="T43" fmla="*/ 16 h 160"/>
                  <a:gd name="T44" fmla="*/ 59 w 130"/>
                  <a:gd name="T45" fmla="*/ 8 h 160"/>
                  <a:gd name="T46" fmla="*/ 46 w 130"/>
                  <a:gd name="T47" fmla="*/ 0 h 1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30"/>
                  <a:gd name="T73" fmla="*/ 0 h 160"/>
                  <a:gd name="T74" fmla="*/ 130 w 130"/>
                  <a:gd name="T75" fmla="*/ 160 h 16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30" h="160">
                    <a:moveTo>
                      <a:pt x="46" y="0"/>
                    </a:moveTo>
                    <a:lnTo>
                      <a:pt x="26" y="8"/>
                    </a:lnTo>
                    <a:lnTo>
                      <a:pt x="13" y="24"/>
                    </a:lnTo>
                    <a:lnTo>
                      <a:pt x="0" y="56"/>
                    </a:lnTo>
                    <a:lnTo>
                      <a:pt x="0" y="96"/>
                    </a:lnTo>
                    <a:lnTo>
                      <a:pt x="13" y="104"/>
                    </a:lnTo>
                    <a:lnTo>
                      <a:pt x="26" y="96"/>
                    </a:lnTo>
                    <a:lnTo>
                      <a:pt x="26" y="80"/>
                    </a:lnTo>
                    <a:lnTo>
                      <a:pt x="26" y="144"/>
                    </a:lnTo>
                    <a:lnTo>
                      <a:pt x="52" y="160"/>
                    </a:lnTo>
                    <a:lnTo>
                      <a:pt x="78" y="160"/>
                    </a:lnTo>
                    <a:lnTo>
                      <a:pt x="104" y="160"/>
                    </a:lnTo>
                    <a:lnTo>
                      <a:pt x="117" y="144"/>
                    </a:lnTo>
                    <a:lnTo>
                      <a:pt x="111" y="80"/>
                    </a:lnTo>
                    <a:lnTo>
                      <a:pt x="124" y="88"/>
                    </a:lnTo>
                    <a:lnTo>
                      <a:pt x="130" y="80"/>
                    </a:lnTo>
                    <a:lnTo>
                      <a:pt x="124" y="40"/>
                    </a:lnTo>
                    <a:lnTo>
                      <a:pt x="111" y="16"/>
                    </a:lnTo>
                    <a:lnTo>
                      <a:pt x="98" y="0"/>
                    </a:lnTo>
                    <a:lnTo>
                      <a:pt x="78" y="0"/>
                    </a:lnTo>
                    <a:lnTo>
                      <a:pt x="78" y="8"/>
                    </a:lnTo>
                    <a:lnTo>
                      <a:pt x="72" y="16"/>
                    </a:lnTo>
                    <a:lnTo>
                      <a:pt x="59" y="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97" name="Line 107"/>
              <p:cNvSpPr>
                <a:spLocks noChangeShapeType="1"/>
              </p:cNvSpPr>
              <p:nvPr/>
            </p:nvSpPr>
            <p:spPr bwMode="auto">
              <a:xfrm flipV="1">
                <a:off x="2085" y="2591"/>
                <a:ext cx="1" cy="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98" name="Freeform 108"/>
              <p:cNvSpPr>
                <a:spLocks/>
              </p:cNvSpPr>
              <p:nvPr/>
            </p:nvSpPr>
            <p:spPr bwMode="auto">
              <a:xfrm>
                <a:off x="1974" y="2623"/>
                <a:ext cx="39" cy="88"/>
              </a:xfrm>
              <a:custGeom>
                <a:avLst/>
                <a:gdLst>
                  <a:gd name="T0" fmla="*/ 26 w 39"/>
                  <a:gd name="T1" fmla="*/ 0 h 88"/>
                  <a:gd name="T2" fmla="*/ 26 w 39"/>
                  <a:gd name="T3" fmla="*/ 32 h 88"/>
                  <a:gd name="T4" fmla="*/ 39 w 39"/>
                  <a:gd name="T5" fmla="*/ 72 h 88"/>
                  <a:gd name="T6" fmla="*/ 33 w 39"/>
                  <a:gd name="T7" fmla="*/ 88 h 88"/>
                  <a:gd name="T8" fmla="*/ 7 w 39"/>
                  <a:gd name="T9" fmla="*/ 40 h 88"/>
                  <a:gd name="T10" fmla="*/ 0 w 39"/>
                  <a:gd name="T11" fmla="*/ 0 h 88"/>
                  <a:gd name="T12" fmla="*/ 13 w 39"/>
                  <a:gd name="T13" fmla="*/ 8 h 88"/>
                  <a:gd name="T14" fmla="*/ 26 w 39"/>
                  <a:gd name="T15" fmla="*/ 0 h 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"/>
                  <a:gd name="T25" fmla="*/ 0 h 88"/>
                  <a:gd name="T26" fmla="*/ 39 w 39"/>
                  <a:gd name="T27" fmla="*/ 88 h 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" h="88">
                    <a:moveTo>
                      <a:pt x="26" y="0"/>
                    </a:moveTo>
                    <a:lnTo>
                      <a:pt x="26" y="32"/>
                    </a:lnTo>
                    <a:lnTo>
                      <a:pt x="39" y="72"/>
                    </a:lnTo>
                    <a:lnTo>
                      <a:pt x="33" y="88"/>
                    </a:lnTo>
                    <a:lnTo>
                      <a:pt x="7" y="40"/>
                    </a:lnTo>
                    <a:lnTo>
                      <a:pt x="0" y="0"/>
                    </a:lnTo>
                    <a:lnTo>
                      <a:pt x="13" y="8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99" name="Freeform 109"/>
              <p:cNvSpPr>
                <a:spLocks/>
              </p:cNvSpPr>
              <p:nvPr/>
            </p:nvSpPr>
            <p:spPr bwMode="auto">
              <a:xfrm>
                <a:off x="2085" y="2607"/>
                <a:ext cx="19" cy="88"/>
              </a:xfrm>
              <a:custGeom>
                <a:avLst/>
                <a:gdLst>
                  <a:gd name="T0" fmla="*/ 19 w 19"/>
                  <a:gd name="T1" fmla="*/ 0 h 88"/>
                  <a:gd name="T2" fmla="*/ 19 w 19"/>
                  <a:gd name="T3" fmla="*/ 40 h 88"/>
                  <a:gd name="T4" fmla="*/ 6 w 19"/>
                  <a:gd name="T5" fmla="*/ 88 h 88"/>
                  <a:gd name="T6" fmla="*/ 0 w 19"/>
                  <a:gd name="T7" fmla="*/ 72 h 88"/>
                  <a:gd name="T8" fmla="*/ 6 w 19"/>
                  <a:gd name="T9" fmla="*/ 64 h 88"/>
                  <a:gd name="T10" fmla="*/ 0 w 19"/>
                  <a:gd name="T11" fmla="*/ 0 h 88"/>
                  <a:gd name="T12" fmla="*/ 13 w 19"/>
                  <a:gd name="T13" fmla="*/ 8 h 88"/>
                  <a:gd name="T14" fmla="*/ 19 w 19"/>
                  <a:gd name="T15" fmla="*/ 0 h 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"/>
                  <a:gd name="T25" fmla="*/ 0 h 88"/>
                  <a:gd name="T26" fmla="*/ 19 w 19"/>
                  <a:gd name="T27" fmla="*/ 88 h 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" h="88">
                    <a:moveTo>
                      <a:pt x="19" y="0"/>
                    </a:moveTo>
                    <a:lnTo>
                      <a:pt x="19" y="40"/>
                    </a:lnTo>
                    <a:lnTo>
                      <a:pt x="6" y="88"/>
                    </a:lnTo>
                    <a:lnTo>
                      <a:pt x="0" y="72"/>
                    </a:lnTo>
                    <a:lnTo>
                      <a:pt x="6" y="64"/>
                    </a:lnTo>
                    <a:lnTo>
                      <a:pt x="0" y="0"/>
                    </a:lnTo>
                    <a:lnTo>
                      <a:pt x="13" y="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00" name="Freeform 110"/>
              <p:cNvSpPr>
                <a:spLocks/>
              </p:cNvSpPr>
              <p:nvPr/>
            </p:nvSpPr>
            <p:spPr bwMode="auto">
              <a:xfrm>
                <a:off x="2228" y="2871"/>
                <a:ext cx="136" cy="64"/>
              </a:xfrm>
              <a:custGeom>
                <a:avLst/>
                <a:gdLst>
                  <a:gd name="T0" fmla="*/ 6 w 136"/>
                  <a:gd name="T1" fmla="*/ 16 h 64"/>
                  <a:gd name="T2" fmla="*/ 0 w 136"/>
                  <a:gd name="T3" fmla="*/ 40 h 64"/>
                  <a:gd name="T4" fmla="*/ 0 w 136"/>
                  <a:gd name="T5" fmla="*/ 48 h 64"/>
                  <a:gd name="T6" fmla="*/ 19 w 136"/>
                  <a:gd name="T7" fmla="*/ 56 h 64"/>
                  <a:gd name="T8" fmla="*/ 38 w 136"/>
                  <a:gd name="T9" fmla="*/ 64 h 64"/>
                  <a:gd name="T10" fmla="*/ 64 w 136"/>
                  <a:gd name="T11" fmla="*/ 56 h 64"/>
                  <a:gd name="T12" fmla="*/ 71 w 136"/>
                  <a:gd name="T13" fmla="*/ 48 h 64"/>
                  <a:gd name="T14" fmla="*/ 97 w 136"/>
                  <a:gd name="T15" fmla="*/ 48 h 64"/>
                  <a:gd name="T16" fmla="*/ 103 w 136"/>
                  <a:gd name="T17" fmla="*/ 48 h 64"/>
                  <a:gd name="T18" fmla="*/ 129 w 136"/>
                  <a:gd name="T19" fmla="*/ 48 h 64"/>
                  <a:gd name="T20" fmla="*/ 136 w 136"/>
                  <a:gd name="T21" fmla="*/ 40 h 64"/>
                  <a:gd name="T22" fmla="*/ 129 w 136"/>
                  <a:gd name="T23" fmla="*/ 24 h 64"/>
                  <a:gd name="T24" fmla="*/ 116 w 136"/>
                  <a:gd name="T25" fmla="*/ 16 h 64"/>
                  <a:gd name="T26" fmla="*/ 103 w 136"/>
                  <a:gd name="T27" fmla="*/ 8 h 64"/>
                  <a:gd name="T28" fmla="*/ 90 w 136"/>
                  <a:gd name="T29" fmla="*/ 0 h 64"/>
                  <a:gd name="T30" fmla="*/ 77 w 136"/>
                  <a:gd name="T31" fmla="*/ 8 h 64"/>
                  <a:gd name="T32" fmla="*/ 51 w 136"/>
                  <a:gd name="T33" fmla="*/ 8 h 64"/>
                  <a:gd name="T34" fmla="*/ 38 w 136"/>
                  <a:gd name="T35" fmla="*/ 8 h 64"/>
                  <a:gd name="T36" fmla="*/ 19 w 136"/>
                  <a:gd name="T37" fmla="*/ 16 h 64"/>
                  <a:gd name="T38" fmla="*/ 6 w 136"/>
                  <a:gd name="T39" fmla="*/ 16 h 6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36"/>
                  <a:gd name="T61" fmla="*/ 0 h 64"/>
                  <a:gd name="T62" fmla="*/ 136 w 136"/>
                  <a:gd name="T63" fmla="*/ 64 h 6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36" h="64">
                    <a:moveTo>
                      <a:pt x="6" y="16"/>
                    </a:moveTo>
                    <a:lnTo>
                      <a:pt x="0" y="40"/>
                    </a:lnTo>
                    <a:lnTo>
                      <a:pt x="0" y="48"/>
                    </a:lnTo>
                    <a:lnTo>
                      <a:pt x="19" y="56"/>
                    </a:lnTo>
                    <a:lnTo>
                      <a:pt x="38" y="64"/>
                    </a:lnTo>
                    <a:lnTo>
                      <a:pt x="64" y="56"/>
                    </a:lnTo>
                    <a:lnTo>
                      <a:pt x="71" y="48"/>
                    </a:lnTo>
                    <a:lnTo>
                      <a:pt x="97" y="48"/>
                    </a:lnTo>
                    <a:lnTo>
                      <a:pt x="103" y="48"/>
                    </a:lnTo>
                    <a:lnTo>
                      <a:pt x="129" y="48"/>
                    </a:lnTo>
                    <a:lnTo>
                      <a:pt x="136" y="40"/>
                    </a:lnTo>
                    <a:lnTo>
                      <a:pt x="129" y="24"/>
                    </a:lnTo>
                    <a:lnTo>
                      <a:pt x="116" y="16"/>
                    </a:lnTo>
                    <a:lnTo>
                      <a:pt x="103" y="8"/>
                    </a:lnTo>
                    <a:lnTo>
                      <a:pt x="90" y="0"/>
                    </a:lnTo>
                    <a:lnTo>
                      <a:pt x="77" y="8"/>
                    </a:lnTo>
                    <a:lnTo>
                      <a:pt x="51" y="8"/>
                    </a:lnTo>
                    <a:lnTo>
                      <a:pt x="38" y="8"/>
                    </a:lnTo>
                    <a:lnTo>
                      <a:pt x="19" y="16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01" name="Oval 111"/>
              <p:cNvSpPr>
                <a:spLocks noChangeArrowheads="1"/>
              </p:cNvSpPr>
              <p:nvPr/>
            </p:nvSpPr>
            <p:spPr bwMode="auto">
              <a:xfrm>
                <a:off x="2237" y="2890"/>
                <a:ext cx="1" cy="1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02" name="Oval 112"/>
              <p:cNvSpPr>
                <a:spLocks noChangeArrowheads="1"/>
              </p:cNvSpPr>
              <p:nvPr/>
            </p:nvSpPr>
            <p:spPr bwMode="auto">
              <a:xfrm>
                <a:off x="2289" y="2882"/>
                <a:ext cx="0" cy="1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03" name="Freeform 113"/>
              <p:cNvSpPr>
                <a:spLocks/>
              </p:cNvSpPr>
              <p:nvPr/>
            </p:nvSpPr>
            <p:spPr bwMode="auto">
              <a:xfrm>
                <a:off x="2279" y="2879"/>
                <a:ext cx="20" cy="40"/>
              </a:xfrm>
              <a:custGeom>
                <a:avLst/>
                <a:gdLst>
                  <a:gd name="T0" fmla="*/ 20 w 20"/>
                  <a:gd name="T1" fmla="*/ 40 h 40"/>
                  <a:gd name="T2" fmla="*/ 20 w 20"/>
                  <a:gd name="T3" fmla="*/ 24 h 40"/>
                  <a:gd name="T4" fmla="*/ 13 w 20"/>
                  <a:gd name="T5" fmla="*/ 16 h 40"/>
                  <a:gd name="T6" fmla="*/ 0 w 20"/>
                  <a:gd name="T7" fmla="*/ 16 h 40"/>
                  <a:gd name="T8" fmla="*/ 0 w 20"/>
                  <a:gd name="T9" fmla="*/ 0 h 40"/>
                  <a:gd name="T10" fmla="*/ 20 w 20"/>
                  <a:gd name="T11" fmla="*/ 4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"/>
                  <a:gd name="T19" fmla="*/ 0 h 40"/>
                  <a:gd name="T20" fmla="*/ 20 w 20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" h="40">
                    <a:moveTo>
                      <a:pt x="20" y="40"/>
                    </a:moveTo>
                    <a:lnTo>
                      <a:pt x="20" y="24"/>
                    </a:lnTo>
                    <a:lnTo>
                      <a:pt x="13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04" name="Freeform 114"/>
              <p:cNvSpPr>
                <a:spLocks/>
              </p:cNvSpPr>
              <p:nvPr/>
            </p:nvSpPr>
            <p:spPr bwMode="auto">
              <a:xfrm>
                <a:off x="2279" y="2879"/>
                <a:ext cx="20" cy="40"/>
              </a:xfrm>
              <a:custGeom>
                <a:avLst/>
                <a:gdLst>
                  <a:gd name="T0" fmla="*/ 20 w 20"/>
                  <a:gd name="T1" fmla="*/ 40 h 40"/>
                  <a:gd name="T2" fmla="*/ 20 w 20"/>
                  <a:gd name="T3" fmla="*/ 24 h 40"/>
                  <a:gd name="T4" fmla="*/ 13 w 20"/>
                  <a:gd name="T5" fmla="*/ 16 h 40"/>
                  <a:gd name="T6" fmla="*/ 0 w 20"/>
                  <a:gd name="T7" fmla="*/ 16 h 40"/>
                  <a:gd name="T8" fmla="*/ 0 w 20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40"/>
                  <a:gd name="T17" fmla="*/ 20 w 20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40">
                    <a:moveTo>
                      <a:pt x="20" y="40"/>
                    </a:moveTo>
                    <a:lnTo>
                      <a:pt x="20" y="24"/>
                    </a:lnTo>
                    <a:lnTo>
                      <a:pt x="13" y="16"/>
                    </a:lnTo>
                    <a:lnTo>
                      <a:pt x="0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05" name="Freeform 115"/>
              <p:cNvSpPr>
                <a:spLocks/>
              </p:cNvSpPr>
              <p:nvPr/>
            </p:nvSpPr>
            <p:spPr bwMode="auto">
              <a:xfrm>
                <a:off x="2215" y="2623"/>
                <a:ext cx="116" cy="264"/>
              </a:xfrm>
              <a:custGeom>
                <a:avLst/>
                <a:gdLst>
                  <a:gd name="T0" fmla="*/ 6 w 116"/>
                  <a:gd name="T1" fmla="*/ 0 h 264"/>
                  <a:gd name="T2" fmla="*/ 0 w 116"/>
                  <a:gd name="T3" fmla="*/ 40 h 264"/>
                  <a:gd name="T4" fmla="*/ 6 w 116"/>
                  <a:gd name="T5" fmla="*/ 80 h 264"/>
                  <a:gd name="T6" fmla="*/ 13 w 116"/>
                  <a:gd name="T7" fmla="*/ 184 h 264"/>
                  <a:gd name="T8" fmla="*/ 13 w 116"/>
                  <a:gd name="T9" fmla="*/ 248 h 264"/>
                  <a:gd name="T10" fmla="*/ 19 w 116"/>
                  <a:gd name="T11" fmla="*/ 264 h 264"/>
                  <a:gd name="T12" fmla="*/ 32 w 116"/>
                  <a:gd name="T13" fmla="*/ 264 h 264"/>
                  <a:gd name="T14" fmla="*/ 58 w 116"/>
                  <a:gd name="T15" fmla="*/ 256 h 264"/>
                  <a:gd name="T16" fmla="*/ 64 w 116"/>
                  <a:gd name="T17" fmla="*/ 248 h 264"/>
                  <a:gd name="T18" fmla="*/ 90 w 116"/>
                  <a:gd name="T19" fmla="*/ 256 h 264"/>
                  <a:gd name="T20" fmla="*/ 103 w 116"/>
                  <a:gd name="T21" fmla="*/ 256 h 264"/>
                  <a:gd name="T22" fmla="*/ 110 w 116"/>
                  <a:gd name="T23" fmla="*/ 240 h 264"/>
                  <a:gd name="T24" fmla="*/ 116 w 116"/>
                  <a:gd name="T25" fmla="*/ 176 h 264"/>
                  <a:gd name="T26" fmla="*/ 116 w 116"/>
                  <a:gd name="T27" fmla="*/ 136 h 264"/>
                  <a:gd name="T28" fmla="*/ 110 w 116"/>
                  <a:gd name="T29" fmla="*/ 0 h 264"/>
                  <a:gd name="T30" fmla="*/ 97 w 116"/>
                  <a:gd name="T31" fmla="*/ 8 h 264"/>
                  <a:gd name="T32" fmla="*/ 64 w 116"/>
                  <a:gd name="T33" fmla="*/ 16 h 264"/>
                  <a:gd name="T34" fmla="*/ 32 w 116"/>
                  <a:gd name="T35" fmla="*/ 16 h 264"/>
                  <a:gd name="T36" fmla="*/ 6 w 116"/>
                  <a:gd name="T37" fmla="*/ 0 h 26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6"/>
                  <a:gd name="T58" fmla="*/ 0 h 264"/>
                  <a:gd name="T59" fmla="*/ 116 w 116"/>
                  <a:gd name="T60" fmla="*/ 264 h 26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6" h="264">
                    <a:moveTo>
                      <a:pt x="6" y="0"/>
                    </a:moveTo>
                    <a:lnTo>
                      <a:pt x="0" y="40"/>
                    </a:lnTo>
                    <a:lnTo>
                      <a:pt x="6" y="80"/>
                    </a:lnTo>
                    <a:lnTo>
                      <a:pt x="13" y="184"/>
                    </a:lnTo>
                    <a:lnTo>
                      <a:pt x="13" y="248"/>
                    </a:lnTo>
                    <a:lnTo>
                      <a:pt x="19" y="264"/>
                    </a:lnTo>
                    <a:lnTo>
                      <a:pt x="32" y="264"/>
                    </a:lnTo>
                    <a:lnTo>
                      <a:pt x="58" y="256"/>
                    </a:lnTo>
                    <a:lnTo>
                      <a:pt x="64" y="248"/>
                    </a:lnTo>
                    <a:lnTo>
                      <a:pt x="90" y="256"/>
                    </a:lnTo>
                    <a:lnTo>
                      <a:pt x="103" y="256"/>
                    </a:lnTo>
                    <a:lnTo>
                      <a:pt x="110" y="240"/>
                    </a:lnTo>
                    <a:lnTo>
                      <a:pt x="116" y="176"/>
                    </a:lnTo>
                    <a:lnTo>
                      <a:pt x="116" y="136"/>
                    </a:lnTo>
                    <a:lnTo>
                      <a:pt x="110" y="0"/>
                    </a:lnTo>
                    <a:lnTo>
                      <a:pt x="97" y="8"/>
                    </a:lnTo>
                    <a:lnTo>
                      <a:pt x="64" y="16"/>
                    </a:lnTo>
                    <a:lnTo>
                      <a:pt x="32" y="1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06" name="Freeform 116"/>
              <p:cNvSpPr>
                <a:spLocks/>
              </p:cNvSpPr>
              <p:nvPr/>
            </p:nvSpPr>
            <p:spPr bwMode="auto">
              <a:xfrm>
                <a:off x="2279" y="2703"/>
                <a:ext cx="7" cy="168"/>
              </a:xfrm>
              <a:custGeom>
                <a:avLst/>
                <a:gdLst>
                  <a:gd name="T0" fmla="*/ 0 w 7"/>
                  <a:gd name="T1" fmla="*/ 168 h 168"/>
                  <a:gd name="T2" fmla="*/ 7 w 7"/>
                  <a:gd name="T3" fmla="*/ 64 h 168"/>
                  <a:gd name="T4" fmla="*/ 7 w 7"/>
                  <a:gd name="T5" fmla="*/ 0 h 168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168"/>
                  <a:gd name="T11" fmla="*/ 7 w 7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168">
                    <a:moveTo>
                      <a:pt x="0" y="168"/>
                    </a:moveTo>
                    <a:lnTo>
                      <a:pt x="7" y="64"/>
                    </a:lnTo>
                    <a:lnTo>
                      <a:pt x="7" y="0"/>
                    </a:lnTo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07" name="Freeform 117"/>
              <p:cNvSpPr>
                <a:spLocks/>
              </p:cNvSpPr>
              <p:nvPr/>
            </p:nvSpPr>
            <p:spPr bwMode="auto">
              <a:xfrm>
                <a:off x="2228" y="2344"/>
                <a:ext cx="71" cy="96"/>
              </a:xfrm>
              <a:custGeom>
                <a:avLst/>
                <a:gdLst>
                  <a:gd name="T0" fmla="*/ 13 w 71"/>
                  <a:gd name="T1" fmla="*/ 40 h 96"/>
                  <a:gd name="T2" fmla="*/ 6 w 71"/>
                  <a:gd name="T3" fmla="*/ 40 h 96"/>
                  <a:gd name="T4" fmla="*/ 0 w 71"/>
                  <a:gd name="T5" fmla="*/ 48 h 96"/>
                  <a:gd name="T6" fmla="*/ 0 w 71"/>
                  <a:gd name="T7" fmla="*/ 56 h 96"/>
                  <a:gd name="T8" fmla="*/ 13 w 71"/>
                  <a:gd name="T9" fmla="*/ 64 h 96"/>
                  <a:gd name="T10" fmla="*/ 19 w 71"/>
                  <a:gd name="T11" fmla="*/ 80 h 96"/>
                  <a:gd name="T12" fmla="*/ 38 w 71"/>
                  <a:gd name="T13" fmla="*/ 96 h 96"/>
                  <a:gd name="T14" fmla="*/ 58 w 71"/>
                  <a:gd name="T15" fmla="*/ 96 h 96"/>
                  <a:gd name="T16" fmla="*/ 64 w 71"/>
                  <a:gd name="T17" fmla="*/ 80 h 96"/>
                  <a:gd name="T18" fmla="*/ 71 w 71"/>
                  <a:gd name="T19" fmla="*/ 64 h 96"/>
                  <a:gd name="T20" fmla="*/ 71 w 71"/>
                  <a:gd name="T21" fmla="*/ 32 h 96"/>
                  <a:gd name="T22" fmla="*/ 64 w 71"/>
                  <a:gd name="T23" fmla="*/ 0 h 96"/>
                  <a:gd name="T24" fmla="*/ 25 w 71"/>
                  <a:gd name="T25" fmla="*/ 24 h 96"/>
                  <a:gd name="T26" fmla="*/ 13 w 71"/>
                  <a:gd name="T27" fmla="*/ 24 h 96"/>
                  <a:gd name="T28" fmla="*/ 13 w 71"/>
                  <a:gd name="T29" fmla="*/ 40 h 9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1"/>
                  <a:gd name="T46" fmla="*/ 0 h 96"/>
                  <a:gd name="T47" fmla="*/ 71 w 71"/>
                  <a:gd name="T48" fmla="*/ 96 h 9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1" h="96">
                    <a:moveTo>
                      <a:pt x="13" y="40"/>
                    </a:moveTo>
                    <a:lnTo>
                      <a:pt x="6" y="40"/>
                    </a:lnTo>
                    <a:lnTo>
                      <a:pt x="0" y="48"/>
                    </a:lnTo>
                    <a:lnTo>
                      <a:pt x="0" y="56"/>
                    </a:lnTo>
                    <a:lnTo>
                      <a:pt x="13" y="64"/>
                    </a:lnTo>
                    <a:lnTo>
                      <a:pt x="19" y="80"/>
                    </a:lnTo>
                    <a:lnTo>
                      <a:pt x="38" y="96"/>
                    </a:lnTo>
                    <a:lnTo>
                      <a:pt x="58" y="96"/>
                    </a:lnTo>
                    <a:lnTo>
                      <a:pt x="64" y="80"/>
                    </a:lnTo>
                    <a:lnTo>
                      <a:pt x="71" y="64"/>
                    </a:lnTo>
                    <a:lnTo>
                      <a:pt x="71" y="32"/>
                    </a:lnTo>
                    <a:lnTo>
                      <a:pt x="64" y="0"/>
                    </a:lnTo>
                    <a:lnTo>
                      <a:pt x="25" y="24"/>
                    </a:lnTo>
                    <a:lnTo>
                      <a:pt x="13" y="24"/>
                    </a:lnTo>
                    <a:lnTo>
                      <a:pt x="13" y="4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08" name="Freeform 118"/>
              <p:cNvSpPr>
                <a:spLocks/>
              </p:cNvSpPr>
              <p:nvPr/>
            </p:nvSpPr>
            <p:spPr bwMode="auto">
              <a:xfrm>
                <a:off x="2215" y="2320"/>
                <a:ext cx="90" cy="80"/>
              </a:xfrm>
              <a:custGeom>
                <a:avLst/>
                <a:gdLst>
                  <a:gd name="T0" fmla="*/ 84 w 90"/>
                  <a:gd name="T1" fmla="*/ 56 h 80"/>
                  <a:gd name="T2" fmla="*/ 84 w 90"/>
                  <a:gd name="T3" fmla="*/ 40 h 80"/>
                  <a:gd name="T4" fmla="*/ 90 w 90"/>
                  <a:gd name="T5" fmla="*/ 24 h 80"/>
                  <a:gd name="T6" fmla="*/ 77 w 90"/>
                  <a:gd name="T7" fmla="*/ 8 h 80"/>
                  <a:gd name="T8" fmla="*/ 64 w 90"/>
                  <a:gd name="T9" fmla="*/ 0 h 80"/>
                  <a:gd name="T10" fmla="*/ 38 w 90"/>
                  <a:gd name="T11" fmla="*/ 0 h 80"/>
                  <a:gd name="T12" fmla="*/ 19 w 90"/>
                  <a:gd name="T13" fmla="*/ 0 h 80"/>
                  <a:gd name="T14" fmla="*/ 13 w 90"/>
                  <a:gd name="T15" fmla="*/ 8 h 80"/>
                  <a:gd name="T16" fmla="*/ 6 w 90"/>
                  <a:gd name="T17" fmla="*/ 0 h 80"/>
                  <a:gd name="T18" fmla="*/ 13 w 90"/>
                  <a:gd name="T19" fmla="*/ 8 h 80"/>
                  <a:gd name="T20" fmla="*/ 6 w 90"/>
                  <a:gd name="T21" fmla="*/ 8 h 80"/>
                  <a:gd name="T22" fmla="*/ 13 w 90"/>
                  <a:gd name="T23" fmla="*/ 16 h 80"/>
                  <a:gd name="T24" fmla="*/ 0 w 90"/>
                  <a:gd name="T25" fmla="*/ 24 h 80"/>
                  <a:gd name="T26" fmla="*/ 0 w 90"/>
                  <a:gd name="T27" fmla="*/ 56 h 80"/>
                  <a:gd name="T28" fmla="*/ 13 w 90"/>
                  <a:gd name="T29" fmla="*/ 80 h 80"/>
                  <a:gd name="T30" fmla="*/ 13 w 90"/>
                  <a:gd name="T31" fmla="*/ 72 h 80"/>
                  <a:gd name="T32" fmla="*/ 19 w 90"/>
                  <a:gd name="T33" fmla="*/ 64 h 80"/>
                  <a:gd name="T34" fmla="*/ 26 w 90"/>
                  <a:gd name="T35" fmla="*/ 64 h 80"/>
                  <a:gd name="T36" fmla="*/ 26 w 90"/>
                  <a:gd name="T37" fmla="*/ 48 h 80"/>
                  <a:gd name="T38" fmla="*/ 38 w 90"/>
                  <a:gd name="T39" fmla="*/ 48 h 80"/>
                  <a:gd name="T40" fmla="*/ 77 w 90"/>
                  <a:gd name="T41" fmla="*/ 24 h 80"/>
                  <a:gd name="T42" fmla="*/ 84 w 90"/>
                  <a:gd name="T43" fmla="*/ 56 h 8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0"/>
                  <a:gd name="T67" fmla="*/ 0 h 80"/>
                  <a:gd name="T68" fmla="*/ 90 w 90"/>
                  <a:gd name="T69" fmla="*/ 80 h 8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0" h="80">
                    <a:moveTo>
                      <a:pt x="84" y="56"/>
                    </a:moveTo>
                    <a:lnTo>
                      <a:pt x="84" y="40"/>
                    </a:lnTo>
                    <a:lnTo>
                      <a:pt x="90" y="24"/>
                    </a:lnTo>
                    <a:lnTo>
                      <a:pt x="77" y="8"/>
                    </a:lnTo>
                    <a:lnTo>
                      <a:pt x="64" y="0"/>
                    </a:lnTo>
                    <a:lnTo>
                      <a:pt x="38" y="0"/>
                    </a:lnTo>
                    <a:lnTo>
                      <a:pt x="19" y="0"/>
                    </a:lnTo>
                    <a:lnTo>
                      <a:pt x="13" y="8"/>
                    </a:lnTo>
                    <a:lnTo>
                      <a:pt x="6" y="0"/>
                    </a:lnTo>
                    <a:lnTo>
                      <a:pt x="13" y="8"/>
                    </a:lnTo>
                    <a:lnTo>
                      <a:pt x="6" y="8"/>
                    </a:lnTo>
                    <a:lnTo>
                      <a:pt x="13" y="16"/>
                    </a:lnTo>
                    <a:lnTo>
                      <a:pt x="0" y="24"/>
                    </a:lnTo>
                    <a:lnTo>
                      <a:pt x="0" y="56"/>
                    </a:lnTo>
                    <a:lnTo>
                      <a:pt x="13" y="80"/>
                    </a:lnTo>
                    <a:lnTo>
                      <a:pt x="13" y="72"/>
                    </a:lnTo>
                    <a:lnTo>
                      <a:pt x="19" y="64"/>
                    </a:lnTo>
                    <a:lnTo>
                      <a:pt x="26" y="64"/>
                    </a:lnTo>
                    <a:lnTo>
                      <a:pt x="26" y="48"/>
                    </a:lnTo>
                    <a:lnTo>
                      <a:pt x="38" y="48"/>
                    </a:lnTo>
                    <a:lnTo>
                      <a:pt x="77" y="24"/>
                    </a:lnTo>
                    <a:lnTo>
                      <a:pt x="84" y="5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09" name="Freeform 119"/>
              <p:cNvSpPr>
                <a:spLocks/>
              </p:cNvSpPr>
              <p:nvPr/>
            </p:nvSpPr>
            <p:spPr bwMode="auto">
              <a:xfrm>
                <a:off x="2234" y="2408"/>
                <a:ext cx="52" cy="48"/>
              </a:xfrm>
              <a:custGeom>
                <a:avLst/>
                <a:gdLst>
                  <a:gd name="T0" fmla="*/ 7 w 52"/>
                  <a:gd name="T1" fmla="*/ 0 h 48"/>
                  <a:gd name="T2" fmla="*/ 0 w 52"/>
                  <a:gd name="T3" fmla="*/ 32 h 48"/>
                  <a:gd name="T4" fmla="*/ 19 w 52"/>
                  <a:gd name="T5" fmla="*/ 48 h 48"/>
                  <a:gd name="T6" fmla="*/ 32 w 52"/>
                  <a:gd name="T7" fmla="*/ 48 h 48"/>
                  <a:gd name="T8" fmla="*/ 45 w 52"/>
                  <a:gd name="T9" fmla="*/ 40 h 48"/>
                  <a:gd name="T10" fmla="*/ 52 w 52"/>
                  <a:gd name="T11" fmla="*/ 40 h 48"/>
                  <a:gd name="T12" fmla="*/ 45 w 52"/>
                  <a:gd name="T13" fmla="*/ 32 h 48"/>
                  <a:gd name="T14" fmla="*/ 32 w 52"/>
                  <a:gd name="T15" fmla="*/ 32 h 48"/>
                  <a:gd name="T16" fmla="*/ 13 w 52"/>
                  <a:gd name="T17" fmla="*/ 16 h 48"/>
                  <a:gd name="T18" fmla="*/ 7 w 52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"/>
                  <a:gd name="T31" fmla="*/ 0 h 48"/>
                  <a:gd name="T32" fmla="*/ 52 w 52"/>
                  <a:gd name="T33" fmla="*/ 48 h 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" h="48">
                    <a:moveTo>
                      <a:pt x="7" y="0"/>
                    </a:moveTo>
                    <a:lnTo>
                      <a:pt x="0" y="32"/>
                    </a:lnTo>
                    <a:lnTo>
                      <a:pt x="19" y="48"/>
                    </a:lnTo>
                    <a:lnTo>
                      <a:pt x="32" y="48"/>
                    </a:lnTo>
                    <a:lnTo>
                      <a:pt x="45" y="40"/>
                    </a:lnTo>
                    <a:lnTo>
                      <a:pt x="52" y="40"/>
                    </a:lnTo>
                    <a:lnTo>
                      <a:pt x="45" y="32"/>
                    </a:lnTo>
                    <a:lnTo>
                      <a:pt x="32" y="32"/>
                    </a:lnTo>
                    <a:lnTo>
                      <a:pt x="13" y="1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10" name="Freeform 120"/>
              <p:cNvSpPr>
                <a:spLocks/>
              </p:cNvSpPr>
              <p:nvPr/>
            </p:nvSpPr>
            <p:spPr bwMode="auto">
              <a:xfrm>
                <a:off x="2182" y="2440"/>
                <a:ext cx="162" cy="199"/>
              </a:xfrm>
              <a:custGeom>
                <a:avLst/>
                <a:gdLst>
                  <a:gd name="T0" fmla="*/ 52 w 162"/>
                  <a:gd name="T1" fmla="*/ 0 h 199"/>
                  <a:gd name="T2" fmla="*/ 33 w 162"/>
                  <a:gd name="T3" fmla="*/ 16 h 199"/>
                  <a:gd name="T4" fmla="*/ 13 w 162"/>
                  <a:gd name="T5" fmla="*/ 32 h 199"/>
                  <a:gd name="T6" fmla="*/ 0 w 162"/>
                  <a:gd name="T7" fmla="*/ 71 h 199"/>
                  <a:gd name="T8" fmla="*/ 0 w 162"/>
                  <a:gd name="T9" fmla="*/ 119 h 199"/>
                  <a:gd name="T10" fmla="*/ 13 w 162"/>
                  <a:gd name="T11" fmla="*/ 127 h 199"/>
                  <a:gd name="T12" fmla="*/ 33 w 162"/>
                  <a:gd name="T13" fmla="*/ 119 h 199"/>
                  <a:gd name="T14" fmla="*/ 33 w 162"/>
                  <a:gd name="T15" fmla="*/ 103 h 199"/>
                  <a:gd name="T16" fmla="*/ 33 w 162"/>
                  <a:gd name="T17" fmla="*/ 183 h 199"/>
                  <a:gd name="T18" fmla="*/ 65 w 162"/>
                  <a:gd name="T19" fmla="*/ 199 h 199"/>
                  <a:gd name="T20" fmla="*/ 97 w 162"/>
                  <a:gd name="T21" fmla="*/ 199 h 199"/>
                  <a:gd name="T22" fmla="*/ 130 w 162"/>
                  <a:gd name="T23" fmla="*/ 199 h 199"/>
                  <a:gd name="T24" fmla="*/ 143 w 162"/>
                  <a:gd name="T25" fmla="*/ 183 h 199"/>
                  <a:gd name="T26" fmla="*/ 136 w 162"/>
                  <a:gd name="T27" fmla="*/ 103 h 199"/>
                  <a:gd name="T28" fmla="*/ 156 w 162"/>
                  <a:gd name="T29" fmla="*/ 103 h 199"/>
                  <a:gd name="T30" fmla="*/ 162 w 162"/>
                  <a:gd name="T31" fmla="*/ 95 h 199"/>
                  <a:gd name="T32" fmla="*/ 156 w 162"/>
                  <a:gd name="T33" fmla="*/ 55 h 199"/>
                  <a:gd name="T34" fmla="*/ 143 w 162"/>
                  <a:gd name="T35" fmla="*/ 16 h 199"/>
                  <a:gd name="T36" fmla="*/ 117 w 162"/>
                  <a:gd name="T37" fmla="*/ 8 h 199"/>
                  <a:gd name="T38" fmla="*/ 97 w 162"/>
                  <a:gd name="T39" fmla="*/ 0 h 199"/>
                  <a:gd name="T40" fmla="*/ 97 w 162"/>
                  <a:gd name="T41" fmla="*/ 8 h 199"/>
                  <a:gd name="T42" fmla="*/ 84 w 162"/>
                  <a:gd name="T43" fmla="*/ 16 h 199"/>
                  <a:gd name="T44" fmla="*/ 71 w 162"/>
                  <a:gd name="T45" fmla="*/ 16 h 199"/>
                  <a:gd name="T46" fmla="*/ 52 w 162"/>
                  <a:gd name="T47" fmla="*/ 0 h 19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62"/>
                  <a:gd name="T73" fmla="*/ 0 h 199"/>
                  <a:gd name="T74" fmla="*/ 162 w 162"/>
                  <a:gd name="T75" fmla="*/ 199 h 19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62" h="199">
                    <a:moveTo>
                      <a:pt x="52" y="0"/>
                    </a:moveTo>
                    <a:lnTo>
                      <a:pt x="33" y="16"/>
                    </a:lnTo>
                    <a:lnTo>
                      <a:pt x="13" y="32"/>
                    </a:lnTo>
                    <a:lnTo>
                      <a:pt x="0" y="71"/>
                    </a:lnTo>
                    <a:lnTo>
                      <a:pt x="0" y="119"/>
                    </a:lnTo>
                    <a:lnTo>
                      <a:pt x="13" y="127"/>
                    </a:lnTo>
                    <a:lnTo>
                      <a:pt x="33" y="119"/>
                    </a:lnTo>
                    <a:lnTo>
                      <a:pt x="33" y="103"/>
                    </a:lnTo>
                    <a:lnTo>
                      <a:pt x="33" y="183"/>
                    </a:lnTo>
                    <a:lnTo>
                      <a:pt x="65" y="199"/>
                    </a:lnTo>
                    <a:lnTo>
                      <a:pt x="97" y="199"/>
                    </a:lnTo>
                    <a:lnTo>
                      <a:pt x="130" y="199"/>
                    </a:lnTo>
                    <a:lnTo>
                      <a:pt x="143" y="183"/>
                    </a:lnTo>
                    <a:lnTo>
                      <a:pt x="136" y="103"/>
                    </a:lnTo>
                    <a:lnTo>
                      <a:pt x="156" y="103"/>
                    </a:lnTo>
                    <a:lnTo>
                      <a:pt x="162" y="95"/>
                    </a:lnTo>
                    <a:lnTo>
                      <a:pt x="156" y="55"/>
                    </a:lnTo>
                    <a:lnTo>
                      <a:pt x="143" y="16"/>
                    </a:lnTo>
                    <a:lnTo>
                      <a:pt x="117" y="8"/>
                    </a:lnTo>
                    <a:lnTo>
                      <a:pt x="97" y="0"/>
                    </a:lnTo>
                    <a:lnTo>
                      <a:pt x="97" y="8"/>
                    </a:lnTo>
                    <a:lnTo>
                      <a:pt x="84" y="16"/>
                    </a:lnTo>
                    <a:lnTo>
                      <a:pt x="71" y="1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11" name="Line 121"/>
              <p:cNvSpPr>
                <a:spLocks noChangeShapeType="1"/>
              </p:cNvSpPr>
              <p:nvPr/>
            </p:nvSpPr>
            <p:spPr bwMode="auto">
              <a:xfrm flipV="1">
                <a:off x="2318" y="2519"/>
                <a:ext cx="1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12" name="Freeform 122"/>
              <p:cNvSpPr>
                <a:spLocks/>
              </p:cNvSpPr>
              <p:nvPr/>
            </p:nvSpPr>
            <p:spPr bwMode="auto">
              <a:xfrm>
                <a:off x="2182" y="2559"/>
                <a:ext cx="52" cy="104"/>
              </a:xfrm>
              <a:custGeom>
                <a:avLst/>
                <a:gdLst>
                  <a:gd name="T0" fmla="*/ 26 w 52"/>
                  <a:gd name="T1" fmla="*/ 0 h 104"/>
                  <a:gd name="T2" fmla="*/ 33 w 52"/>
                  <a:gd name="T3" fmla="*/ 48 h 104"/>
                  <a:gd name="T4" fmla="*/ 52 w 52"/>
                  <a:gd name="T5" fmla="*/ 88 h 104"/>
                  <a:gd name="T6" fmla="*/ 46 w 52"/>
                  <a:gd name="T7" fmla="*/ 104 h 104"/>
                  <a:gd name="T8" fmla="*/ 7 w 52"/>
                  <a:gd name="T9" fmla="*/ 48 h 104"/>
                  <a:gd name="T10" fmla="*/ 0 w 52"/>
                  <a:gd name="T11" fmla="*/ 0 h 104"/>
                  <a:gd name="T12" fmla="*/ 13 w 52"/>
                  <a:gd name="T13" fmla="*/ 8 h 104"/>
                  <a:gd name="T14" fmla="*/ 26 w 52"/>
                  <a:gd name="T15" fmla="*/ 0 h 1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"/>
                  <a:gd name="T25" fmla="*/ 0 h 104"/>
                  <a:gd name="T26" fmla="*/ 52 w 52"/>
                  <a:gd name="T27" fmla="*/ 104 h 10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" h="104">
                    <a:moveTo>
                      <a:pt x="26" y="0"/>
                    </a:moveTo>
                    <a:lnTo>
                      <a:pt x="33" y="48"/>
                    </a:lnTo>
                    <a:lnTo>
                      <a:pt x="52" y="88"/>
                    </a:lnTo>
                    <a:lnTo>
                      <a:pt x="46" y="104"/>
                    </a:lnTo>
                    <a:lnTo>
                      <a:pt x="7" y="48"/>
                    </a:lnTo>
                    <a:lnTo>
                      <a:pt x="0" y="0"/>
                    </a:lnTo>
                    <a:lnTo>
                      <a:pt x="13" y="8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13" name="Freeform 123"/>
              <p:cNvSpPr>
                <a:spLocks/>
              </p:cNvSpPr>
              <p:nvPr/>
            </p:nvSpPr>
            <p:spPr bwMode="auto">
              <a:xfrm>
                <a:off x="2318" y="2543"/>
                <a:ext cx="26" cy="112"/>
              </a:xfrm>
              <a:custGeom>
                <a:avLst/>
                <a:gdLst>
                  <a:gd name="T0" fmla="*/ 26 w 26"/>
                  <a:gd name="T1" fmla="*/ 0 h 112"/>
                  <a:gd name="T2" fmla="*/ 26 w 26"/>
                  <a:gd name="T3" fmla="*/ 40 h 112"/>
                  <a:gd name="T4" fmla="*/ 7 w 26"/>
                  <a:gd name="T5" fmla="*/ 112 h 112"/>
                  <a:gd name="T6" fmla="*/ 7 w 26"/>
                  <a:gd name="T7" fmla="*/ 88 h 112"/>
                  <a:gd name="T8" fmla="*/ 7 w 26"/>
                  <a:gd name="T9" fmla="*/ 80 h 112"/>
                  <a:gd name="T10" fmla="*/ 0 w 26"/>
                  <a:gd name="T11" fmla="*/ 0 h 112"/>
                  <a:gd name="T12" fmla="*/ 20 w 26"/>
                  <a:gd name="T13" fmla="*/ 0 h 112"/>
                  <a:gd name="T14" fmla="*/ 26 w 26"/>
                  <a:gd name="T15" fmla="*/ 0 h 1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"/>
                  <a:gd name="T25" fmla="*/ 0 h 112"/>
                  <a:gd name="T26" fmla="*/ 26 w 26"/>
                  <a:gd name="T27" fmla="*/ 112 h 1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" h="112">
                    <a:moveTo>
                      <a:pt x="26" y="0"/>
                    </a:moveTo>
                    <a:lnTo>
                      <a:pt x="26" y="40"/>
                    </a:lnTo>
                    <a:lnTo>
                      <a:pt x="7" y="112"/>
                    </a:lnTo>
                    <a:lnTo>
                      <a:pt x="7" y="88"/>
                    </a:lnTo>
                    <a:lnTo>
                      <a:pt x="7" y="80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14" name="Freeform 124"/>
              <p:cNvSpPr>
                <a:spLocks/>
              </p:cNvSpPr>
              <p:nvPr/>
            </p:nvSpPr>
            <p:spPr bwMode="auto">
              <a:xfrm>
                <a:off x="2455" y="2895"/>
                <a:ext cx="77" cy="40"/>
              </a:xfrm>
              <a:custGeom>
                <a:avLst/>
                <a:gdLst>
                  <a:gd name="T0" fmla="*/ 0 w 77"/>
                  <a:gd name="T1" fmla="*/ 8 h 40"/>
                  <a:gd name="T2" fmla="*/ 0 w 77"/>
                  <a:gd name="T3" fmla="*/ 24 h 40"/>
                  <a:gd name="T4" fmla="*/ 0 w 77"/>
                  <a:gd name="T5" fmla="*/ 32 h 40"/>
                  <a:gd name="T6" fmla="*/ 13 w 77"/>
                  <a:gd name="T7" fmla="*/ 32 h 40"/>
                  <a:gd name="T8" fmla="*/ 19 w 77"/>
                  <a:gd name="T9" fmla="*/ 40 h 40"/>
                  <a:gd name="T10" fmla="*/ 39 w 77"/>
                  <a:gd name="T11" fmla="*/ 32 h 40"/>
                  <a:gd name="T12" fmla="*/ 39 w 77"/>
                  <a:gd name="T13" fmla="*/ 24 h 40"/>
                  <a:gd name="T14" fmla="*/ 58 w 77"/>
                  <a:gd name="T15" fmla="*/ 32 h 40"/>
                  <a:gd name="T16" fmla="*/ 64 w 77"/>
                  <a:gd name="T17" fmla="*/ 32 h 40"/>
                  <a:gd name="T18" fmla="*/ 77 w 77"/>
                  <a:gd name="T19" fmla="*/ 32 h 40"/>
                  <a:gd name="T20" fmla="*/ 77 w 77"/>
                  <a:gd name="T21" fmla="*/ 24 h 40"/>
                  <a:gd name="T22" fmla="*/ 77 w 77"/>
                  <a:gd name="T23" fmla="*/ 16 h 40"/>
                  <a:gd name="T24" fmla="*/ 71 w 77"/>
                  <a:gd name="T25" fmla="*/ 8 h 40"/>
                  <a:gd name="T26" fmla="*/ 58 w 77"/>
                  <a:gd name="T27" fmla="*/ 8 h 40"/>
                  <a:gd name="T28" fmla="*/ 52 w 77"/>
                  <a:gd name="T29" fmla="*/ 0 h 40"/>
                  <a:gd name="T30" fmla="*/ 45 w 77"/>
                  <a:gd name="T31" fmla="*/ 8 h 40"/>
                  <a:gd name="T32" fmla="*/ 26 w 77"/>
                  <a:gd name="T33" fmla="*/ 0 h 40"/>
                  <a:gd name="T34" fmla="*/ 19 w 77"/>
                  <a:gd name="T35" fmla="*/ 8 h 40"/>
                  <a:gd name="T36" fmla="*/ 6 w 77"/>
                  <a:gd name="T37" fmla="*/ 8 h 40"/>
                  <a:gd name="T38" fmla="*/ 0 w 77"/>
                  <a:gd name="T39" fmla="*/ 8 h 4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7"/>
                  <a:gd name="T61" fmla="*/ 0 h 40"/>
                  <a:gd name="T62" fmla="*/ 77 w 77"/>
                  <a:gd name="T63" fmla="*/ 40 h 4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7" h="40">
                    <a:moveTo>
                      <a:pt x="0" y="8"/>
                    </a:moveTo>
                    <a:lnTo>
                      <a:pt x="0" y="24"/>
                    </a:lnTo>
                    <a:lnTo>
                      <a:pt x="0" y="32"/>
                    </a:lnTo>
                    <a:lnTo>
                      <a:pt x="13" y="32"/>
                    </a:lnTo>
                    <a:lnTo>
                      <a:pt x="19" y="40"/>
                    </a:lnTo>
                    <a:lnTo>
                      <a:pt x="39" y="32"/>
                    </a:lnTo>
                    <a:lnTo>
                      <a:pt x="39" y="24"/>
                    </a:lnTo>
                    <a:lnTo>
                      <a:pt x="58" y="32"/>
                    </a:lnTo>
                    <a:lnTo>
                      <a:pt x="64" y="32"/>
                    </a:lnTo>
                    <a:lnTo>
                      <a:pt x="77" y="32"/>
                    </a:lnTo>
                    <a:lnTo>
                      <a:pt x="77" y="24"/>
                    </a:lnTo>
                    <a:lnTo>
                      <a:pt x="77" y="16"/>
                    </a:lnTo>
                    <a:lnTo>
                      <a:pt x="71" y="8"/>
                    </a:lnTo>
                    <a:lnTo>
                      <a:pt x="58" y="8"/>
                    </a:lnTo>
                    <a:lnTo>
                      <a:pt x="52" y="0"/>
                    </a:lnTo>
                    <a:lnTo>
                      <a:pt x="45" y="8"/>
                    </a:lnTo>
                    <a:lnTo>
                      <a:pt x="26" y="0"/>
                    </a:lnTo>
                    <a:lnTo>
                      <a:pt x="19" y="8"/>
                    </a:lnTo>
                    <a:lnTo>
                      <a:pt x="6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15" name="Oval 125"/>
              <p:cNvSpPr>
                <a:spLocks noChangeArrowheads="1"/>
              </p:cNvSpPr>
              <p:nvPr/>
            </p:nvSpPr>
            <p:spPr bwMode="auto">
              <a:xfrm>
                <a:off x="2458" y="2906"/>
                <a:ext cx="0" cy="1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16" name="Oval 126"/>
              <p:cNvSpPr>
                <a:spLocks noChangeArrowheads="1"/>
              </p:cNvSpPr>
              <p:nvPr/>
            </p:nvSpPr>
            <p:spPr bwMode="auto">
              <a:xfrm>
                <a:off x="2490" y="2906"/>
                <a:ext cx="1" cy="2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17" name="Freeform 127"/>
              <p:cNvSpPr>
                <a:spLocks/>
              </p:cNvSpPr>
              <p:nvPr/>
            </p:nvSpPr>
            <p:spPr bwMode="auto">
              <a:xfrm>
                <a:off x="2481" y="2903"/>
                <a:ext cx="13" cy="24"/>
              </a:xfrm>
              <a:custGeom>
                <a:avLst/>
                <a:gdLst>
                  <a:gd name="T0" fmla="*/ 13 w 13"/>
                  <a:gd name="T1" fmla="*/ 24 h 24"/>
                  <a:gd name="T2" fmla="*/ 13 w 13"/>
                  <a:gd name="T3" fmla="*/ 16 h 24"/>
                  <a:gd name="T4" fmla="*/ 13 w 13"/>
                  <a:gd name="T5" fmla="*/ 8 h 24"/>
                  <a:gd name="T6" fmla="*/ 6 w 13"/>
                  <a:gd name="T7" fmla="*/ 8 h 24"/>
                  <a:gd name="T8" fmla="*/ 0 w 13"/>
                  <a:gd name="T9" fmla="*/ 0 h 24"/>
                  <a:gd name="T10" fmla="*/ 13 w 13"/>
                  <a:gd name="T11" fmla="*/ 24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"/>
                  <a:gd name="T19" fmla="*/ 0 h 24"/>
                  <a:gd name="T20" fmla="*/ 13 w 13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" h="24">
                    <a:moveTo>
                      <a:pt x="13" y="24"/>
                    </a:moveTo>
                    <a:lnTo>
                      <a:pt x="13" y="16"/>
                    </a:lnTo>
                    <a:lnTo>
                      <a:pt x="13" y="8"/>
                    </a:lnTo>
                    <a:lnTo>
                      <a:pt x="6" y="8"/>
                    </a:lnTo>
                    <a:lnTo>
                      <a:pt x="0" y="0"/>
                    </a:lnTo>
                    <a:lnTo>
                      <a:pt x="13" y="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18" name="Freeform 128"/>
              <p:cNvSpPr>
                <a:spLocks/>
              </p:cNvSpPr>
              <p:nvPr/>
            </p:nvSpPr>
            <p:spPr bwMode="auto">
              <a:xfrm>
                <a:off x="2481" y="2903"/>
                <a:ext cx="13" cy="24"/>
              </a:xfrm>
              <a:custGeom>
                <a:avLst/>
                <a:gdLst>
                  <a:gd name="T0" fmla="*/ 13 w 13"/>
                  <a:gd name="T1" fmla="*/ 24 h 24"/>
                  <a:gd name="T2" fmla="*/ 13 w 13"/>
                  <a:gd name="T3" fmla="*/ 16 h 24"/>
                  <a:gd name="T4" fmla="*/ 13 w 13"/>
                  <a:gd name="T5" fmla="*/ 8 h 24"/>
                  <a:gd name="T6" fmla="*/ 6 w 13"/>
                  <a:gd name="T7" fmla="*/ 8 h 24"/>
                  <a:gd name="T8" fmla="*/ 0 w 13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24"/>
                  <a:gd name="T17" fmla="*/ 13 w 13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24">
                    <a:moveTo>
                      <a:pt x="13" y="24"/>
                    </a:moveTo>
                    <a:lnTo>
                      <a:pt x="13" y="16"/>
                    </a:lnTo>
                    <a:lnTo>
                      <a:pt x="13" y="8"/>
                    </a:lnTo>
                    <a:lnTo>
                      <a:pt x="6" y="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19" name="Freeform 129"/>
              <p:cNvSpPr>
                <a:spLocks/>
              </p:cNvSpPr>
              <p:nvPr/>
            </p:nvSpPr>
            <p:spPr bwMode="auto">
              <a:xfrm>
                <a:off x="2448" y="2751"/>
                <a:ext cx="65" cy="152"/>
              </a:xfrm>
              <a:custGeom>
                <a:avLst/>
                <a:gdLst>
                  <a:gd name="T0" fmla="*/ 0 w 65"/>
                  <a:gd name="T1" fmla="*/ 0 h 152"/>
                  <a:gd name="T2" fmla="*/ 0 w 65"/>
                  <a:gd name="T3" fmla="*/ 16 h 152"/>
                  <a:gd name="T4" fmla="*/ 0 w 65"/>
                  <a:gd name="T5" fmla="*/ 40 h 152"/>
                  <a:gd name="T6" fmla="*/ 0 w 65"/>
                  <a:gd name="T7" fmla="*/ 104 h 152"/>
                  <a:gd name="T8" fmla="*/ 0 w 65"/>
                  <a:gd name="T9" fmla="*/ 144 h 152"/>
                  <a:gd name="T10" fmla="*/ 7 w 65"/>
                  <a:gd name="T11" fmla="*/ 152 h 152"/>
                  <a:gd name="T12" fmla="*/ 20 w 65"/>
                  <a:gd name="T13" fmla="*/ 152 h 152"/>
                  <a:gd name="T14" fmla="*/ 33 w 65"/>
                  <a:gd name="T15" fmla="*/ 152 h 152"/>
                  <a:gd name="T16" fmla="*/ 39 w 65"/>
                  <a:gd name="T17" fmla="*/ 144 h 152"/>
                  <a:gd name="T18" fmla="*/ 52 w 65"/>
                  <a:gd name="T19" fmla="*/ 152 h 152"/>
                  <a:gd name="T20" fmla="*/ 59 w 65"/>
                  <a:gd name="T21" fmla="*/ 152 h 152"/>
                  <a:gd name="T22" fmla="*/ 65 w 65"/>
                  <a:gd name="T23" fmla="*/ 144 h 152"/>
                  <a:gd name="T24" fmla="*/ 65 w 65"/>
                  <a:gd name="T25" fmla="*/ 96 h 152"/>
                  <a:gd name="T26" fmla="*/ 65 w 65"/>
                  <a:gd name="T27" fmla="*/ 80 h 152"/>
                  <a:gd name="T28" fmla="*/ 59 w 65"/>
                  <a:gd name="T29" fmla="*/ 0 h 152"/>
                  <a:gd name="T30" fmla="*/ 59 w 65"/>
                  <a:gd name="T31" fmla="*/ 0 h 152"/>
                  <a:gd name="T32" fmla="*/ 39 w 65"/>
                  <a:gd name="T33" fmla="*/ 8 h 152"/>
                  <a:gd name="T34" fmla="*/ 20 w 65"/>
                  <a:gd name="T35" fmla="*/ 8 h 152"/>
                  <a:gd name="T36" fmla="*/ 0 w 65"/>
                  <a:gd name="T37" fmla="*/ 0 h 1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5"/>
                  <a:gd name="T58" fmla="*/ 0 h 152"/>
                  <a:gd name="T59" fmla="*/ 65 w 65"/>
                  <a:gd name="T60" fmla="*/ 152 h 15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5" h="152">
                    <a:moveTo>
                      <a:pt x="0" y="0"/>
                    </a:moveTo>
                    <a:lnTo>
                      <a:pt x="0" y="16"/>
                    </a:lnTo>
                    <a:lnTo>
                      <a:pt x="0" y="40"/>
                    </a:lnTo>
                    <a:lnTo>
                      <a:pt x="0" y="104"/>
                    </a:lnTo>
                    <a:lnTo>
                      <a:pt x="0" y="144"/>
                    </a:lnTo>
                    <a:lnTo>
                      <a:pt x="7" y="152"/>
                    </a:lnTo>
                    <a:lnTo>
                      <a:pt x="20" y="152"/>
                    </a:lnTo>
                    <a:lnTo>
                      <a:pt x="33" y="152"/>
                    </a:lnTo>
                    <a:lnTo>
                      <a:pt x="39" y="144"/>
                    </a:lnTo>
                    <a:lnTo>
                      <a:pt x="52" y="152"/>
                    </a:lnTo>
                    <a:lnTo>
                      <a:pt x="59" y="152"/>
                    </a:lnTo>
                    <a:lnTo>
                      <a:pt x="65" y="144"/>
                    </a:lnTo>
                    <a:lnTo>
                      <a:pt x="65" y="96"/>
                    </a:lnTo>
                    <a:lnTo>
                      <a:pt x="65" y="80"/>
                    </a:lnTo>
                    <a:lnTo>
                      <a:pt x="59" y="0"/>
                    </a:lnTo>
                    <a:lnTo>
                      <a:pt x="39" y="8"/>
                    </a:lnTo>
                    <a:lnTo>
                      <a:pt x="2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20" name="Freeform 130"/>
              <p:cNvSpPr>
                <a:spLocks/>
              </p:cNvSpPr>
              <p:nvPr/>
            </p:nvSpPr>
            <p:spPr bwMode="auto">
              <a:xfrm>
                <a:off x="2487" y="2799"/>
                <a:ext cx="1" cy="96"/>
              </a:xfrm>
              <a:custGeom>
                <a:avLst/>
                <a:gdLst>
                  <a:gd name="T0" fmla="*/ 0 w 1"/>
                  <a:gd name="T1" fmla="*/ 96 h 96"/>
                  <a:gd name="T2" fmla="*/ 0 w 1"/>
                  <a:gd name="T3" fmla="*/ 32 h 96"/>
                  <a:gd name="T4" fmla="*/ 0 w 1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6"/>
                  <a:gd name="T11" fmla="*/ 1 w 1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6">
                    <a:moveTo>
                      <a:pt x="0" y="96"/>
                    </a:moveTo>
                    <a:lnTo>
                      <a:pt x="0" y="3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21" name="Freeform 131"/>
              <p:cNvSpPr>
                <a:spLocks/>
              </p:cNvSpPr>
              <p:nvPr/>
            </p:nvSpPr>
            <p:spPr bwMode="auto">
              <a:xfrm>
                <a:off x="2455" y="2583"/>
                <a:ext cx="39" cy="56"/>
              </a:xfrm>
              <a:custGeom>
                <a:avLst/>
                <a:gdLst>
                  <a:gd name="T0" fmla="*/ 6 w 39"/>
                  <a:gd name="T1" fmla="*/ 24 h 56"/>
                  <a:gd name="T2" fmla="*/ 0 w 39"/>
                  <a:gd name="T3" fmla="*/ 16 h 56"/>
                  <a:gd name="T4" fmla="*/ 0 w 39"/>
                  <a:gd name="T5" fmla="*/ 24 h 56"/>
                  <a:gd name="T6" fmla="*/ 0 w 39"/>
                  <a:gd name="T7" fmla="*/ 32 h 56"/>
                  <a:gd name="T8" fmla="*/ 6 w 39"/>
                  <a:gd name="T9" fmla="*/ 32 h 56"/>
                  <a:gd name="T10" fmla="*/ 6 w 39"/>
                  <a:gd name="T11" fmla="*/ 48 h 56"/>
                  <a:gd name="T12" fmla="*/ 19 w 39"/>
                  <a:gd name="T13" fmla="*/ 56 h 56"/>
                  <a:gd name="T14" fmla="*/ 32 w 39"/>
                  <a:gd name="T15" fmla="*/ 48 h 56"/>
                  <a:gd name="T16" fmla="*/ 39 w 39"/>
                  <a:gd name="T17" fmla="*/ 48 h 56"/>
                  <a:gd name="T18" fmla="*/ 39 w 39"/>
                  <a:gd name="T19" fmla="*/ 32 h 56"/>
                  <a:gd name="T20" fmla="*/ 39 w 39"/>
                  <a:gd name="T21" fmla="*/ 16 h 56"/>
                  <a:gd name="T22" fmla="*/ 32 w 39"/>
                  <a:gd name="T23" fmla="*/ 0 h 56"/>
                  <a:gd name="T24" fmla="*/ 13 w 39"/>
                  <a:gd name="T25" fmla="*/ 8 h 56"/>
                  <a:gd name="T26" fmla="*/ 6 w 39"/>
                  <a:gd name="T27" fmla="*/ 8 h 56"/>
                  <a:gd name="T28" fmla="*/ 6 w 39"/>
                  <a:gd name="T29" fmla="*/ 24 h 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9"/>
                  <a:gd name="T46" fmla="*/ 0 h 56"/>
                  <a:gd name="T47" fmla="*/ 39 w 39"/>
                  <a:gd name="T48" fmla="*/ 56 h 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9" h="56">
                    <a:moveTo>
                      <a:pt x="6" y="24"/>
                    </a:moveTo>
                    <a:lnTo>
                      <a:pt x="0" y="16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48"/>
                    </a:lnTo>
                    <a:lnTo>
                      <a:pt x="19" y="56"/>
                    </a:lnTo>
                    <a:lnTo>
                      <a:pt x="32" y="48"/>
                    </a:lnTo>
                    <a:lnTo>
                      <a:pt x="39" y="48"/>
                    </a:lnTo>
                    <a:lnTo>
                      <a:pt x="39" y="32"/>
                    </a:lnTo>
                    <a:lnTo>
                      <a:pt x="39" y="16"/>
                    </a:lnTo>
                    <a:lnTo>
                      <a:pt x="32" y="0"/>
                    </a:lnTo>
                    <a:lnTo>
                      <a:pt x="13" y="8"/>
                    </a:lnTo>
                    <a:lnTo>
                      <a:pt x="6" y="8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22" name="Freeform 132"/>
              <p:cNvSpPr>
                <a:spLocks/>
              </p:cNvSpPr>
              <p:nvPr/>
            </p:nvSpPr>
            <p:spPr bwMode="auto">
              <a:xfrm>
                <a:off x="2442" y="2559"/>
                <a:ext cx="58" cy="56"/>
              </a:xfrm>
              <a:custGeom>
                <a:avLst/>
                <a:gdLst>
                  <a:gd name="T0" fmla="*/ 52 w 58"/>
                  <a:gd name="T1" fmla="*/ 40 h 56"/>
                  <a:gd name="T2" fmla="*/ 52 w 58"/>
                  <a:gd name="T3" fmla="*/ 32 h 56"/>
                  <a:gd name="T4" fmla="*/ 58 w 58"/>
                  <a:gd name="T5" fmla="*/ 16 h 56"/>
                  <a:gd name="T6" fmla="*/ 52 w 58"/>
                  <a:gd name="T7" fmla="*/ 8 h 56"/>
                  <a:gd name="T8" fmla="*/ 45 w 58"/>
                  <a:gd name="T9" fmla="*/ 8 h 56"/>
                  <a:gd name="T10" fmla="*/ 26 w 58"/>
                  <a:gd name="T11" fmla="*/ 0 h 56"/>
                  <a:gd name="T12" fmla="*/ 13 w 58"/>
                  <a:gd name="T13" fmla="*/ 8 h 56"/>
                  <a:gd name="T14" fmla="*/ 13 w 58"/>
                  <a:gd name="T15" fmla="*/ 8 h 56"/>
                  <a:gd name="T16" fmla="*/ 6 w 58"/>
                  <a:gd name="T17" fmla="*/ 8 h 56"/>
                  <a:gd name="T18" fmla="*/ 13 w 58"/>
                  <a:gd name="T19" fmla="*/ 8 h 56"/>
                  <a:gd name="T20" fmla="*/ 6 w 58"/>
                  <a:gd name="T21" fmla="*/ 8 h 56"/>
                  <a:gd name="T22" fmla="*/ 6 w 58"/>
                  <a:gd name="T23" fmla="*/ 16 h 56"/>
                  <a:gd name="T24" fmla="*/ 6 w 58"/>
                  <a:gd name="T25" fmla="*/ 16 h 56"/>
                  <a:gd name="T26" fmla="*/ 0 w 58"/>
                  <a:gd name="T27" fmla="*/ 40 h 56"/>
                  <a:gd name="T28" fmla="*/ 13 w 58"/>
                  <a:gd name="T29" fmla="*/ 56 h 56"/>
                  <a:gd name="T30" fmla="*/ 13 w 58"/>
                  <a:gd name="T31" fmla="*/ 48 h 56"/>
                  <a:gd name="T32" fmla="*/ 13 w 58"/>
                  <a:gd name="T33" fmla="*/ 40 h 56"/>
                  <a:gd name="T34" fmla="*/ 19 w 58"/>
                  <a:gd name="T35" fmla="*/ 48 h 56"/>
                  <a:gd name="T36" fmla="*/ 19 w 58"/>
                  <a:gd name="T37" fmla="*/ 32 h 56"/>
                  <a:gd name="T38" fmla="*/ 26 w 58"/>
                  <a:gd name="T39" fmla="*/ 32 h 56"/>
                  <a:gd name="T40" fmla="*/ 45 w 58"/>
                  <a:gd name="T41" fmla="*/ 24 h 56"/>
                  <a:gd name="T42" fmla="*/ 52 w 58"/>
                  <a:gd name="T43" fmla="*/ 40 h 5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8"/>
                  <a:gd name="T67" fmla="*/ 0 h 56"/>
                  <a:gd name="T68" fmla="*/ 58 w 58"/>
                  <a:gd name="T69" fmla="*/ 56 h 5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8" h="56">
                    <a:moveTo>
                      <a:pt x="52" y="40"/>
                    </a:moveTo>
                    <a:lnTo>
                      <a:pt x="52" y="32"/>
                    </a:lnTo>
                    <a:lnTo>
                      <a:pt x="58" y="16"/>
                    </a:lnTo>
                    <a:lnTo>
                      <a:pt x="52" y="8"/>
                    </a:lnTo>
                    <a:lnTo>
                      <a:pt x="45" y="8"/>
                    </a:lnTo>
                    <a:lnTo>
                      <a:pt x="26" y="0"/>
                    </a:lnTo>
                    <a:lnTo>
                      <a:pt x="13" y="8"/>
                    </a:lnTo>
                    <a:lnTo>
                      <a:pt x="6" y="8"/>
                    </a:lnTo>
                    <a:lnTo>
                      <a:pt x="13" y="8"/>
                    </a:lnTo>
                    <a:lnTo>
                      <a:pt x="6" y="8"/>
                    </a:lnTo>
                    <a:lnTo>
                      <a:pt x="6" y="16"/>
                    </a:lnTo>
                    <a:lnTo>
                      <a:pt x="0" y="40"/>
                    </a:lnTo>
                    <a:lnTo>
                      <a:pt x="13" y="56"/>
                    </a:lnTo>
                    <a:lnTo>
                      <a:pt x="13" y="48"/>
                    </a:lnTo>
                    <a:lnTo>
                      <a:pt x="13" y="40"/>
                    </a:lnTo>
                    <a:lnTo>
                      <a:pt x="19" y="48"/>
                    </a:lnTo>
                    <a:lnTo>
                      <a:pt x="19" y="32"/>
                    </a:lnTo>
                    <a:lnTo>
                      <a:pt x="26" y="32"/>
                    </a:lnTo>
                    <a:lnTo>
                      <a:pt x="45" y="24"/>
                    </a:lnTo>
                    <a:lnTo>
                      <a:pt x="52" y="4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23" name="Freeform 133"/>
              <p:cNvSpPr>
                <a:spLocks/>
              </p:cNvSpPr>
              <p:nvPr/>
            </p:nvSpPr>
            <p:spPr bwMode="auto">
              <a:xfrm>
                <a:off x="2461" y="2615"/>
                <a:ext cx="26" cy="32"/>
              </a:xfrm>
              <a:custGeom>
                <a:avLst/>
                <a:gdLst>
                  <a:gd name="T0" fmla="*/ 0 w 26"/>
                  <a:gd name="T1" fmla="*/ 0 h 32"/>
                  <a:gd name="T2" fmla="*/ 0 w 26"/>
                  <a:gd name="T3" fmla="*/ 24 h 32"/>
                  <a:gd name="T4" fmla="*/ 7 w 26"/>
                  <a:gd name="T5" fmla="*/ 32 h 32"/>
                  <a:gd name="T6" fmla="*/ 13 w 26"/>
                  <a:gd name="T7" fmla="*/ 32 h 32"/>
                  <a:gd name="T8" fmla="*/ 20 w 26"/>
                  <a:gd name="T9" fmla="*/ 32 h 32"/>
                  <a:gd name="T10" fmla="*/ 26 w 26"/>
                  <a:gd name="T11" fmla="*/ 24 h 32"/>
                  <a:gd name="T12" fmla="*/ 26 w 26"/>
                  <a:gd name="T13" fmla="*/ 16 h 32"/>
                  <a:gd name="T14" fmla="*/ 13 w 26"/>
                  <a:gd name="T15" fmla="*/ 24 h 32"/>
                  <a:gd name="T16" fmla="*/ 0 w 26"/>
                  <a:gd name="T17" fmla="*/ 16 h 32"/>
                  <a:gd name="T18" fmla="*/ 0 w 26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"/>
                  <a:gd name="T31" fmla="*/ 0 h 32"/>
                  <a:gd name="T32" fmla="*/ 26 w 26"/>
                  <a:gd name="T33" fmla="*/ 32 h 3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" h="32">
                    <a:moveTo>
                      <a:pt x="0" y="0"/>
                    </a:moveTo>
                    <a:lnTo>
                      <a:pt x="0" y="24"/>
                    </a:lnTo>
                    <a:lnTo>
                      <a:pt x="7" y="32"/>
                    </a:lnTo>
                    <a:lnTo>
                      <a:pt x="13" y="32"/>
                    </a:lnTo>
                    <a:lnTo>
                      <a:pt x="20" y="32"/>
                    </a:lnTo>
                    <a:lnTo>
                      <a:pt x="26" y="24"/>
                    </a:lnTo>
                    <a:lnTo>
                      <a:pt x="26" y="16"/>
                    </a:lnTo>
                    <a:lnTo>
                      <a:pt x="13" y="24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24" name="Freeform 134"/>
              <p:cNvSpPr>
                <a:spLocks/>
              </p:cNvSpPr>
              <p:nvPr/>
            </p:nvSpPr>
            <p:spPr bwMode="auto">
              <a:xfrm>
                <a:off x="2422" y="2631"/>
                <a:ext cx="97" cy="128"/>
              </a:xfrm>
              <a:custGeom>
                <a:avLst/>
                <a:gdLst>
                  <a:gd name="T0" fmla="*/ 39 w 97"/>
                  <a:gd name="T1" fmla="*/ 8 h 128"/>
                  <a:gd name="T2" fmla="*/ 20 w 97"/>
                  <a:gd name="T3" fmla="*/ 16 h 128"/>
                  <a:gd name="T4" fmla="*/ 13 w 97"/>
                  <a:gd name="T5" fmla="*/ 24 h 128"/>
                  <a:gd name="T6" fmla="*/ 7 w 97"/>
                  <a:gd name="T7" fmla="*/ 48 h 128"/>
                  <a:gd name="T8" fmla="*/ 0 w 97"/>
                  <a:gd name="T9" fmla="*/ 72 h 128"/>
                  <a:gd name="T10" fmla="*/ 13 w 97"/>
                  <a:gd name="T11" fmla="*/ 80 h 128"/>
                  <a:gd name="T12" fmla="*/ 20 w 97"/>
                  <a:gd name="T13" fmla="*/ 80 h 128"/>
                  <a:gd name="T14" fmla="*/ 26 w 97"/>
                  <a:gd name="T15" fmla="*/ 64 h 128"/>
                  <a:gd name="T16" fmla="*/ 26 w 97"/>
                  <a:gd name="T17" fmla="*/ 120 h 128"/>
                  <a:gd name="T18" fmla="*/ 46 w 97"/>
                  <a:gd name="T19" fmla="*/ 128 h 128"/>
                  <a:gd name="T20" fmla="*/ 65 w 97"/>
                  <a:gd name="T21" fmla="*/ 128 h 128"/>
                  <a:gd name="T22" fmla="*/ 85 w 97"/>
                  <a:gd name="T23" fmla="*/ 120 h 128"/>
                  <a:gd name="T24" fmla="*/ 91 w 97"/>
                  <a:gd name="T25" fmla="*/ 120 h 128"/>
                  <a:gd name="T26" fmla="*/ 85 w 97"/>
                  <a:gd name="T27" fmla="*/ 72 h 128"/>
                  <a:gd name="T28" fmla="*/ 97 w 97"/>
                  <a:gd name="T29" fmla="*/ 72 h 128"/>
                  <a:gd name="T30" fmla="*/ 97 w 97"/>
                  <a:gd name="T31" fmla="*/ 64 h 128"/>
                  <a:gd name="T32" fmla="*/ 97 w 97"/>
                  <a:gd name="T33" fmla="*/ 40 h 128"/>
                  <a:gd name="T34" fmla="*/ 85 w 97"/>
                  <a:gd name="T35" fmla="*/ 16 h 128"/>
                  <a:gd name="T36" fmla="*/ 72 w 97"/>
                  <a:gd name="T37" fmla="*/ 8 h 128"/>
                  <a:gd name="T38" fmla="*/ 65 w 97"/>
                  <a:gd name="T39" fmla="*/ 0 h 128"/>
                  <a:gd name="T40" fmla="*/ 59 w 97"/>
                  <a:gd name="T41" fmla="*/ 16 h 128"/>
                  <a:gd name="T42" fmla="*/ 52 w 97"/>
                  <a:gd name="T43" fmla="*/ 16 h 128"/>
                  <a:gd name="T44" fmla="*/ 46 w 97"/>
                  <a:gd name="T45" fmla="*/ 16 h 128"/>
                  <a:gd name="T46" fmla="*/ 39 w 97"/>
                  <a:gd name="T47" fmla="*/ 8 h 12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7"/>
                  <a:gd name="T73" fmla="*/ 0 h 128"/>
                  <a:gd name="T74" fmla="*/ 97 w 97"/>
                  <a:gd name="T75" fmla="*/ 128 h 12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7" h="128">
                    <a:moveTo>
                      <a:pt x="39" y="8"/>
                    </a:moveTo>
                    <a:lnTo>
                      <a:pt x="20" y="16"/>
                    </a:lnTo>
                    <a:lnTo>
                      <a:pt x="13" y="24"/>
                    </a:lnTo>
                    <a:lnTo>
                      <a:pt x="7" y="48"/>
                    </a:lnTo>
                    <a:lnTo>
                      <a:pt x="0" y="72"/>
                    </a:lnTo>
                    <a:lnTo>
                      <a:pt x="13" y="80"/>
                    </a:lnTo>
                    <a:lnTo>
                      <a:pt x="20" y="80"/>
                    </a:lnTo>
                    <a:lnTo>
                      <a:pt x="26" y="64"/>
                    </a:lnTo>
                    <a:lnTo>
                      <a:pt x="26" y="120"/>
                    </a:lnTo>
                    <a:lnTo>
                      <a:pt x="46" y="128"/>
                    </a:lnTo>
                    <a:lnTo>
                      <a:pt x="65" y="128"/>
                    </a:lnTo>
                    <a:lnTo>
                      <a:pt x="85" y="120"/>
                    </a:lnTo>
                    <a:lnTo>
                      <a:pt x="91" y="120"/>
                    </a:lnTo>
                    <a:lnTo>
                      <a:pt x="85" y="72"/>
                    </a:lnTo>
                    <a:lnTo>
                      <a:pt x="97" y="72"/>
                    </a:lnTo>
                    <a:lnTo>
                      <a:pt x="97" y="64"/>
                    </a:lnTo>
                    <a:lnTo>
                      <a:pt x="97" y="40"/>
                    </a:lnTo>
                    <a:lnTo>
                      <a:pt x="85" y="16"/>
                    </a:lnTo>
                    <a:lnTo>
                      <a:pt x="72" y="8"/>
                    </a:lnTo>
                    <a:lnTo>
                      <a:pt x="65" y="0"/>
                    </a:lnTo>
                    <a:lnTo>
                      <a:pt x="59" y="16"/>
                    </a:lnTo>
                    <a:lnTo>
                      <a:pt x="52" y="16"/>
                    </a:lnTo>
                    <a:lnTo>
                      <a:pt x="46" y="16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25" name="Line 135"/>
              <p:cNvSpPr>
                <a:spLocks noChangeShapeType="1"/>
              </p:cNvSpPr>
              <p:nvPr/>
            </p:nvSpPr>
            <p:spPr bwMode="auto">
              <a:xfrm flipV="1">
                <a:off x="2507" y="2679"/>
                <a:ext cx="1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26" name="Freeform 136"/>
              <p:cNvSpPr>
                <a:spLocks/>
              </p:cNvSpPr>
              <p:nvPr/>
            </p:nvSpPr>
            <p:spPr bwMode="auto">
              <a:xfrm>
                <a:off x="2429" y="2711"/>
                <a:ext cx="26" cy="64"/>
              </a:xfrm>
              <a:custGeom>
                <a:avLst/>
                <a:gdLst>
                  <a:gd name="T0" fmla="*/ 13 w 26"/>
                  <a:gd name="T1" fmla="*/ 0 h 64"/>
                  <a:gd name="T2" fmla="*/ 13 w 26"/>
                  <a:gd name="T3" fmla="*/ 24 h 64"/>
                  <a:gd name="T4" fmla="*/ 26 w 26"/>
                  <a:gd name="T5" fmla="*/ 48 h 64"/>
                  <a:gd name="T6" fmla="*/ 19 w 26"/>
                  <a:gd name="T7" fmla="*/ 64 h 64"/>
                  <a:gd name="T8" fmla="*/ 0 w 26"/>
                  <a:gd name="T9" fmla="*/ 24 h 64"/>
                  <a:gd name="T10" fmla="*/ 0 w 26"/>
                  <a:gd name="T11" fmla="*/ 0 h 64"/>
                  <a:gd name="T12" fmla="*/ 6 w 26"/>
                  <a:gd name="T13" fmla="*/ 0 h 64"/>
                  <a:gd name="T14" fmla="*/ 13 w 26"/>
                  <a:gd name="T15" fmla="*/ 0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"/>
                  <a:gd name="T25" fmla="*/ 0 h 64"/>
                  <a:gd name="T26" fmla="*/ 26 w 26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" h="64">
                    <a:moveTo>
                      <a:pt x="13" y="0"/>
                    </a:moveTo>
                    <a:lnTo>
                      <a:pt x="13" y="24"/>
                    </a:lnTo>
                    <a:lnTo>
                      <a:pt x="26" y="48"/>
                    </a:lnTo>
                    <a:lnTo>
                      <a:pt x="19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27" name="Freeform 137"/>
              <p:cNvSpPr>
                <a:spLocks/>
              </p:cNvSpPr>
              <p:nvPr/>
            </p:nvSpPr>
            <p:spPr bwMode="auto">
              <a:xfrm>
                <a:off x="2507" y="2695"/>
                <a:ext cx="12" cy="72"/>
              </a:xfrm>
              <a:custGeom>
                <a:avLst/>
                <a:gdLst>
                  <a:gd name="T0" fmla="*/ 12 w 12"/>
                  <a:gd name="T1" fmla="*/ 0 h 72"/>
                  <a:gd name="T2" fmla="*/ 12 w 12"/>
                  <a:gd name="T3" fmla="*/ 32 h 72"/>
                  <a:gd name="T4" fmla="*/ 6 w 12"/>
                  <a:gd name="T5" fmla="*/ 72 h 72"/>
                  <a:gd name="T6" fmla="*/ 0 w 12"/>
                  <a:gd name="T7" fmla="*/ 56 h 72"/>
                  <a:gd name="T8" fmla="*/ 6 w 12"/>
                  <a:gd name="T9" fmla="*/ 56 h 72"/>
                  <a:gd name="T10" fmla="*/ 0 w 12"/>
                  <a:gd name="T11" fmla="*/ 8 h 72"/>
                  <a:gd name="T12" fmla="*/ 12 w 12"/>
                  <a:gd name="T13" fmla="*/ 8 h 72"/>
                  <a:gd name="T14" fmla="*/ 12 w 12"/>
                  <a:gd name="T15" fmla="*/ 0 h 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"/>
                  <a:gd name="T25" fmla="*/ 0 h 72"/>
                  <a:gd name="T26" fmla="*/ 12 w 12"/>
                  <a:gd name="T27" fmla="*/ 72 h 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" h="72">
                    <a:moveTo>
                      <a:pt x="12" y="0"/>
                    </a:moveTo>
                    <a:lnTo>
                      <a:pt x="12" y="32"/>
                    </a:lnTo>
                    <a:lnTo>
                      <a:pt x="6" y="72"/>
                    </a:lnTo>
                    <a:lnTo>
                      <a:pt x="0" y="56"/>
                    </a:lnTo>
                    <a:lnTo>
                      <a:pt x="6" y="56"/>
                    </a:lnTo>
                    <a:lnTo>
                      <a:pt x="0" y="8"/>
                    </a:lnTo>
                    <a:lnTo>
                      <a:pt x="12" y="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28" name="Freeform 138"/>
              <p:cNvSpPr>
                <a:spLocks/>
              </p:cNvSpPr>
              <p:nvPr/>
            </p:nvSpPr>
            <p:spPr bwMode="auto">
              <a:xfrm>
                <a:off x="2630" y="2903"/>
                <a:ext cx="71" cy="32"/>
              </a:xfrm>
              <a:custGeom>
                <a:avLst/>
                <a:gdLst>
                  <a:gd name="T0" fmla="*/ 6 w 71"/>
                  <a:gd name="T1" fmla="*/ 8 h 32"/>
                  <a:gd name="T2" fmla="*/ 0 w 71"/>
                  <a:gd name="T3" fmla="*/ 16 h 32"/>
                  <a:gd name="T4" fmla="*/ 0 w 71"/>
                  <a:gd name="T5" fmla="*/ 24 h 32"/>
                  <a:gd name="T6" fmla="*/ 13 w 71"/>
                  <a:gd name="T7" fmla="*/ 24 h 32"/>
                  <a:gd name="T8" fmla="*/ 19 w 71"/>
                  <a:gd name="T9" fmla="*/ 32 h 32"/>
                  <a:gd name="T10" fmla="*/ 32 w 71"/>
                  <a:gd name="T11" fmla="*/ 24 h 32"/>
                  <a:gd name="T12" fmla="*/ 39 w 71"/>
                  <a:gd name="T13" fmla="*/ 24 h 32"/>
                  <a:gd name="T14" fmla="*/ 45 w 71"/>
                  <a:gd name="T15" fmla="*/ 24 h 32"/>
                  <a:gd name="T16" fmla="*/ 52 w 71"/>
                  <a:gd name="T17" fmla="*/ 24 h 32"/>
                  <a:gd name="T18" fmla="*/ 65 w 71"/>
                  <a:gd name="T19" fmla="*/ 24 h 32"/>
                  <a:gd name="T20" fmla="*/ 71 w 71"/>
                  <a:gd name="T21" fmla="*/ 16 h 32"/>
                  <a:gd name="T22" fmla="*/ 65 w 71"/>
                  <a:gd name="T23" fmla="*/ 8 h 32"/>
                  <a:gd name="T24" fmla="*/ 58 w 71"/>
                  <a:gd name="T25" fmla="*/ 8 h 32"/>
                  <a:gd name="T26" fmla="*/ 52 w 71"/>
                  <a:gd name="T27" fmla="*/ 0 h 32"/>
                  <a:gd name="T28" fmla="*/ 45 w 71"/>
                  <a:gd name="T29" fmla="*/ 0 h 32"/>
                  <a:gd name="T30" fmla="*/ 39 w 71"/>
                  <a:gd name="T31" fmla="*/ 0 h 32"/>
                  <a:gd name="T32" fmla="*/ 26 w 71"/>
                  <a:gd name="T33" fmla="*/ 0 h 32"/>
                  <a:gd name="T34" fmla="*/ 19 w 71"/>
                  <a:gd name="T35" fmla="*/ 0 h 32"/>
                  <a:gd name="T36" fmla="*/ 13 w 71"/>
                  <a:gd name="T37" fmla="*/ 8 h 32"/>
                  <a:gd name="T38" fmla="*/ 6 w 71"/>
                  <a:gd name="T39" fmla="*/ 8 h 3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1"/>
                  <a:gd name="T61" fmla="*/ 0 h 32"/>
                  <a:gd name="T62" fmla="*/ 71 w 71"/>
                  <a:gd name="T63" fmla="*/ 32 h 3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1" h="32">
                    <a:moveTo>
                      <a:pt x="6" y="8"/>
                    </a:moveTo>
                    <a:lnTo>
                      <a:pt x="0" y="16"/>
                    </a:lnTo>
                    <a:lnTo>
                      <a:pt x="0" y="24"/>
                    </a:lnTo>
                    <a:lnTo>
                      <a:pt x="13" y="24"/>
                    </a:lnTo>
                    <a:lnTo>
                      <a:pt x="19" y="32"/>
                    </a:lnTo>
                    <a:lnTo>
                      <a:pt x="32" y="24"/>
                    </a:lnTo>
                    <a:lnTo>
                      <a:pt x="39" y="24"/>
                    </a:lnTo>
                    <a:lnTo>
                      <a:pt x="45" y="24"/>
                    </a:lnTo>
                    <a:lnTo>
                      <a:pt x="52" y="24"/>
                    </a:lnTo>
                    <a:lnTo>
                      <a:pt x="65" y="24"/>
                    </a:lnTo>
                    <a:lnTo>
                      <a:pt x="71" y="16"/>
                    </a:lnTo>
                    <a:lnTo>
                      <a:pt x="65" y="8"/>
                    </a:lnTo>
                    <a:lnTo>
                      <a:pt x="58" y="8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9" y="0"/>
                    </a:lnTo>
                    <a:lnTo>
                      <a:pt x="13" y="8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29" name="Freeform 139"/>
              <p:cNvSpPr>
                <a:spLocks/>
              </p:cNvSpPr>
              <p:nvPr/>
            </p:nvSpPr>
            <p:spPr bwMode="auto">
              <a:xfrm>
                <a:off x="2656" y="2903"/>
                <a:ext cx="13" cy="24"/>
              </a:xfrm>
              <a:custGeom>
                <a:avLst/>
                <a:gdLst>
                  <a:gd name="T0" fmla="*/ 13 w 13"/>
                  <a:gd name="T1" fmla="*/ 24 h 24"/>
                  <a:gd name="T2" fmla="*/ 13 w 13"/>
                  <a:gd name="T3" fmla="*/ 16 h 24"/>
                  <a:gd name="T4" fmla="*/ 6 w 13"/>
                  <a:gd name="T5" fmla="*/ 8 h 24"/>
                  <a:gd name="T6" fmla="*/ 0 w 13"/>
                  <a:gd name="T7" fmla="*/ 8 h 24"/>
                  <a:gd name="T8" fmla="*/ 0 w 13"/>
                  <a:gd name="T9" fmla="*/ 0 h 24"/>
                  <a:gd name="T10" fmla="*/ 13 w 13"/>
                  <a:gd name="T11" fmla="*/ 24 h 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"/>
                  <a:gd name="T19" fmla="*/ 0 h 24"/>
                  <a:gd name="T20" fmla="*/ 13 w 13"/>
                  <a:gd name="T21" fmla="*/ 24 h 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" h="24">
                    <a:moveTo>
                      <a:pt x="13" y="24"/>
                    </a:moveTo>
                    <a:lnTo>
                      <a:pt x="13" y="1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3" y="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30" name="Freeform 140"/>
              <p:cNvSpPr>
                <a:spLocks/>
              </p:cNvSpPr>
              <p:nvPr/>
            </p:nvSpPr>
            <p:spPr bwMode="auto">
              <a:xfrm>
                <a:off x="2656" y="2903"/>
                <a:ext cx="13" cy="24"/>
              </a:xfrm>
              <a:custGeom>
                <a:avLst/>
                <a:gdLst>
                  <a:gd name="T0" fmla="*/ 13 w 13"/>
                  <a:gd name="T1" fmla="*/ 24 h 24"/>
                  <a:gd name="T2" fmla="*/ 13 w 13"/>
                  <a:gd name="T3" fmla="*/ 16 h 24"/>
                  <a:gd name="T4" fmla="*/ 6 w 13"/>
                  <a:gd name="T5" fmla="*/ 8 h 24"/>
                  <a:gd name="T6" fmla="*/ 0 w 13"/>
                  <a:gd name="T7" fmla="*/ 8 h 24"/>
                  <a:gd name="T8" fmla="*/ 0 w 13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24"/>
                  <a:gd name="T17" fmla="*/ 13 w 13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24">
                    <a:moveTo>
                      <a:pt x="13" y="24"/>
                    </a:moveTo>
                    <a:lnTo>
                      <a:pt x="13" y="1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31" name="Freeform 141"/>
              <p:cNvSpPr>
                <a:spLocks/>
              </p:cNvSpPr>
              <p:nvPr/>
            </p:nvSpPr>
            <p:spPr bwMode="auto">
              <a:xfrm>
                <a:off x="2623" y="2775"/>
                <a:ext cx="59" cy="136"/>
              </a:xfrm>
              <a:custGeom>
                <a:avLst/>
                <a:gdLst>
                  <a:gd name="T0" fmla="*/ 0 w 59"/>
                  <a:gd name="T1" fmla="*/ 0 h 136"/>
                  <a:gd name="T2" fmla="*/ 0 w 59"/>
                  <a:gd name="T3" fmla="*/ 24 h 136"/>
                  <a:gd name="T4" fmla="*/ 7 w 59"/>
                  <a:gd name="T5" fmla="*/ 40 h 136"/>
                  <a:gd name="T6" fmla="*/ 7 w 59"/>
                  <a:gd name="T7" fmla="*/ 96 h 136"/>
                  <a:gd name="T8" fmla="*/ 7 w 59"/>
                  <a:gd name="T9" fmla="*/ 128 h 136"/>
                  <a:gd name="T10" fmla="*/ 13 w 59"/>
                  <a:gd name="T11" fmla="*/ 136 h 136"/>
                  <a:gd name="T12" fmla="*/ 20 w 59"/>
                  <a:gd name="T13" fmla="*/ 136 h 136"/>
                  <a:gd name="T14" fmla="*/ 26 w 59"/>
                  <a:gd name="T15" fmla="*/ 128 h 136"/>
                  <a:gd name="T16" fmla="*/ 33 w 59"/>
                  <a:gd name="T17" fmla="*/ 128 h 136"/>
                  <a:gd name="T18" fmla="*/ 46 w 59"/>
                  <a:gd name="T19" fmla="*/ 136 h 136"/>
                  <a:gd name="T20" fmla="*/ 52 w 59"/>
                  <a:gd name="T21" fmla="*/ 128 h 136"/>
                  <a:gd name="T22" fmla="*/ 59 w 59"/>
                  <a:gd name="T23" fmla="*/ 120 h 136"/>
                  <a:gd name="T24" fmla="*/ 59 w 59"/>
                  <a:gd name="T25" fmla="*/ 88 h 136"/>
                  <a:gd name="T26" fmla="*/ 59 w 59"/>
                  <a:gd name="T27" fmla="*/ 72 h 136"/>
                  <a:gd name="T28" fmla="*/ 52 w 59"/>
                  <a:gd name="T29" fmla="*/ 0 h 136"/>
                  <a:gd name="T30" fmla="*/ 52 w 59"/>
                  <a:gd name="T31" fmla="*/ 8 h 136"/>
                  <a:gd name="T32" fmla="*/ 33 w 59"/>
                  <a:gd name="T33" fmla="*/ 8 h 136"/>
                  <a:gd name="T34" fmla="*/ 20 w 59"/>
                  <a:gd name="T35" fmla="*/ 8 h 136"/>
                  <a:gd name="T36" fmla="*/ 0 w 59"/>
                  <a:gd name="T37" fmla="*/ 0 h 1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9"/>
                  <a:gd name="T58" fmla="*/ 0 h 136"/>
                  <a:gd name="T59" fmla="*/ 59 w 59"/>
                  <a:gd name="T60" fmla="*/ 136 h 1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9" h="136">
                    <a:moveTo>
                      <a:pt x="0" y="0"/>
                    </a:moveTo>
                    <a:lnTo>
                      <a:pt x="0" y="24"/>
                    </a:lnTo>
                    <a:lnTo>
                      <a:pt x="7" y="40"/>
                    </a:lnTo>
                    <a:lnTo>
                      <a:pt x="7" y="96"/>
                    </a:lnTo>
                    <a:lnTo>
                      <a:pt x="7" y="128"/>
                    </a:lnTo>
                    <a:lnTo>
                      <a:pt x="13" y="136"/>
                    </a:lnTo>
                    <a:lnTo>
                      <a:pt x="20" y="136"/>
                    </a:lnTo>
                    <a:lnTo>
                      <a:pt x="26" y="128"/>
                    </a:lnTo>
                    <a:lnTo>
                      <a:pt x="33" y="128"/>
                    </a:lnTo>
                    <a:lnTo>
                      <a:pt x="46" y="136"/>
                    </a:lnTo>
                    <a:lnTo>
                      <a:pt x="52" y="128"/>
                    </a:lnTo>
                    <a:lnTo>
                      <a:pt x="59" y="120"/>
                    </a:lnTo>
                    <a:lnTo>
                      <a:pt x="59" y="88"/>
                    </a:lnTo>
                    <a:lnTo>
                      <a:pt x="59" y="72"/>
                    </a:lnTo>
                    <a:lnTo>
                      <a:pt x="52" y="0"/>
                    </a:lnTo>
                    <a:lnTo>
                      <a:pt x="52" y="8"/>
                    </a:lnTo>
                    <a:lnTo>
                      <a:pt x="33" y="8"/>
                    </a:lnTo>
                    <a:lnTo>
                      <a:pt x="2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32" name="Freeform 142"/>
              <p:cNvSpPr>
                <a:spLocks/>
              </p:cNvSpPr>
              <p:nvPr/>
            </p:nvSpPr>
            <p:spPr bwMode="auto">
              <a:xfrm>
                <a:off x="2656" y="2815"/>
                <a:ext cx="6" cy="88"/>
              </a:xfrm>
              <a:custGeom>
                <a:avLst/>
                <a:gdLst>
                  <a:gd name="T0" fmla="*/ 0 w 6"/>
                  <a:gd name="T1" fmla="*/ 88 h 88"/>
                  <a:gd name="T2" fmla="*/ 6 w 6"/>
                  <a:gd name="T3" fmla="*/ 32 h 88"/>
                  <a:gd name="T4" fmla="*/ 6 w 6"/>
                  <a:gd name="T5" fmla="*/ 0 h 88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88"/>
                  <a:gd name="T11" fmla="*/ 6 w 6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88">
                    <a:moveTo>
                      <a:pt x="0" y="88"/>
                    </a:moveTo>
                    <a:lnTo>
                      <a:pt x="6" y="32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33" name="Freeform 143"/>
              <p:cNvSpPr>
                <a:spLocks/>
              </p:cNvSpPr>
              <p:nvPr/>
            </p:nvSpPr>
            <p:spPr bwMode="auto">
              <a:xfrm>
                <a:off x="2630" y="2639"/>
                <a:ext cx="32" cy="48"/>
              </a:xfrm>
              <a:custGeom>
                <a:avLst/>
                <a:gdLst>
                  <a:gd name="T0" fmla="*/ 6 w 32"/>
                  <a:gd name="T1" fmla="*/ 16 h 48"/>
                  <a:gd name="T2" fmla="*/ 6 w 32"/>
                  <a:gd name="T3" fmla="*/ 16 h 48"/>
                  <a:gd name="T4" fmla="*/ 0 w 32"/>
                  <a:gd name="T5" fmla="*/ 24 h 48"/>
                  <a:gd name="T6" fmla="*/ 0 w 32"/>
                  <a:gd name="T7" fmla="*/ 24 h 48"/>
                  <a:gd name="T8" fmla="*/ 6 w 32"/>
                  <a:gd name="T9" fmla="*/ 32 h 48"/>
                  <a:gd name="T10" fmla="*/ 6 w 32"/>
                  <a:gd name="T11" fmla="*/ 40 h 48"/>
                  <a:gd name="T12" fmla="*/ 19 w 32"/>
                  <a:gd name="T13" fmla="*/ 48 h 48"/>
                  <a:gd name="T14" fmla="*/ 32 w 32"/>
                  <a:gd name="T15" fmla="*/ 48 h 48"/>
                  <a:gd name="T16" fmla="*/ 32 w 32"/>
                  <a:gd name="T17" fmla="*/ 40 h 48"/>
                  <a:gd name="T18" fmla="*/ 32 w 32"/>
                  <a:gd name="T19" fmla="*/ 32 h 48"/>
                  <a:gd name="T20" fmla="*/ 32 w 32"/>
                  <a:gd name="T21" fmla="*/ 16 h 48"/>
                  <a:gd name="T22" fmla="*/ 32 w 32"/>
                  <a:gd name="T23" fmla="*/ 0 h 48"/>
                  <a:gd name="T24" fmla="*/ 13 w 32"/>
                  <a:gd name="T25" fmla="*/ 8 h 48"/>
                  <a:gd name="T26" fmla="*/ 6 w 32"/>
                  <a:gd name="T27" fmla="*/ 8 h 48"/>
                  <a:gd name="T28" fmla="*/ 6 w 32"/>
                  <a:gd name="T29" fmla="*/ 16 h 4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2"/>
                  <a:gd name="T46" fmla="*/ 0 h 48"/>
                  <a:gd name="T47" fmla="*/ 32 w 32"/>
                  <a:gd name="T48" fmla="*/ 48 h 4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2" h="48">
                    <a:moveTo>
                      <a:pt x="6" y="16"/>
                    </a:moveTo>
                    <a:lnTo>
                      <a:pt x="6" y="16"/>
                    </a:lnTo>
                    <a:lnTo>
                      <a:pt x="0" y="24"/>
                    </a:lnTo>
                    <a:lnTo>
                      <a:pt x="6" y="32"/>
                    </a:lnTo>
                    <a:lnTo>
                      <a:pt x="6" y="40"/>
                    </a:lnTo>
                    <a:lnTo>
                      <a:pt x="19" y="48"/>
                    </a:lnTo>
                    <a:lnTo>
                      <a:pt x="32" y="48"/>
                    </a:lnTo>
                    <a:lnTo>
                      <a:pt x="32" y="40"/>
                    </a:lnTo>
                    <a:lnTo>
                      <a:pt x="32" y="32"/>
                    </a:lnTo>
                    <a:lnTo>
                      <a:pt x="32" y="16"/>
                    </a:lnTo>
                    <a:lnTo>
                      <a:pt x="32" y="0"/>
                    </a:lnTo>
                    <a:lnTo>
                      <a:pt x="13" y="8"/>
                    </a:lnTo>
                    <a:lnTo>
                      <a:pt x="6" y="8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34" name="Freeform 144"/>
              <p:cNvSpPr>
                <a:spLocks/>
              </p:cNvSpPr>
              <p:nvPr/>
            </p:nvSpPr>
            <p:spPr bwMode="auto">
              <a:xfrm>
                <a:off x="2623" y="2623"/>
                <a:ext cx="46" cy="40"/>
              </a:xfrm>
              <a:custGeom>
                <a:avLst/>
                <a:gdLst>
                  <a:gd name="T0" fmla="*/ 39 w 46"/>
                  <a:gd name="T1" fmla="*/ 32 h 40"/>
                  <a:gd name="T2" fmla="*/ 46 w 46"/>
                  <a:gd name="T3" fmla="*/ 24 h 40"/>
                  <a:gd name="T4" fmla="*/ 46 w 46"/>
                  <a:gd name="T5" fmla="*/ 16 h 40"/>
                  <a:gd name="T6" fmla="*/ 39 w 46"/>
                  <a:gd name="T7" fmla="*/ 8 h 40"/>
                  <a:gd name="T8" fmla="*/ 33 w 46"/>
                  <a:gd name="T9" fmla="*/ 0 h 40"/>
                  <a:gd name="T10" fmla="*/ 20 w 46"/>
                  <a:gd name="T11" fmla="*/ 0 h 40"/>
                  <a:gd name="T12" fmla="*/ 13 w 46"/>
                  <a:gd name="T13" fmla="*/ 0 h 40"/>
                  <a:gd name="T14" fmla="*/ 7 w 46"/>
                  <a:gd name="T15" fmla="*/ 8 h 40"/>
                  <a:gd name="T16" fmla="*/ 7 w 46"/>
                  <a:gd name="T17" fmla="*/ 0 h 40"/>
                  <a:gd name="T18" fmla="*/ 7 w 46"/>
                  <a:gd name="T19" fmla="*/ 8 h 40"/>
                  <a:gd name="T20" fmla="*/ 0 w 46"/>
                  <a:gd name="T21" fmla="*/ 8 h 40"/>
                  <a:gd name="T22" fmla="*/ 7 w 46"/>
                  <a:gd name="T23" fmla="*/ 8 h 40"/>
                  <a:gd name="T24" fmla="*/ 0 w 46"/>
                  <a:gd name="T25" fmla="*/ 16 h 40"/>
                  <a:gd name="T26" fmla="*/ 0 w 46"/>
                  <a:gd name="T27" fmla="*/ 32 h 40"/>
                  <a:gd name="T28" fmla="*/ 7 w 46"/>
                  <a:gd name="T29" fmla="*/ 40 h 40"/>
                  <a:gd name="T30" fmla="*/ 7 w 46"/>
                  <a:gd name="T31" fmla="*/ 40 h 40"/>
                  <a:gd name="T32" fmla="*/ 13 w 46"/>
                  <a:gd name="T33" fmla="*/ 32 h 40"/>
                  <a:gd name="T34" fmla="*/ 13 w 46"/>
                  <a:gd name="T35" fmla="*/ 32 h 40"/>
                  <a:gd name="T36" fmla="*/ 13 w 46"/>
                  <a:gd name="T37" fmla="*/ 24 h 40"/>
                  <a:gd name="T38" fmla="*/ 20 w 46"/>
                  <a:gd name="T39" fmla="*/ 24 h 40"/>
                  <a:gd name="T40" fmla="*/ 39 w 46"/>
                  <a:gd name="T41" fmla="*/ 16 h 40"/>
                  <a:gd name="T42" fmla="*/ 39 w 46"/>
                  <a:gd name="T43" fmla="*/ 32 h 4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6"/>
                  <a:gd name="T67" fmla="*/ 0 h 40"/>
                  <a:gd name="T68" fmla="*/ 46 w 46"/>
                  <a:gd name="T69" fmla="*/ 40 h 4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6" h="40">
                    <a:moveTo>
                      <a:pt x="39" y="32"/>
                    </a:moveTo>
                    <a:lnTo>
                      <a:pt x="46" y="24"/>
                    </a:lnTo>
                    <a:lnTo>
                      <a:pt x="46" y="16"/>
                    </a:lnTo>
                    <a:lnTo>
                      <a:pt x="39" y="8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0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7" y="8"/>
                    </a:lnTo>
                    <a:lnTo>
                      <a:pt x="0" y="8"/>
                    </a:lnTo>
                    <a:lnTo>
                      <a:pt x="7" y="8"/>
                    </a:lnTo>
                    <a:lnTo>
                      <a:pt x="0" y="16"/>
                    </a:lnTo>
                    <a:lnTo>
                      <a:pt x="0" y="32"/>
                    </a:lnTo>
                    <a:lnTo>
                      <a:pt x="7" y="40"/>
                    </a:lnTo>
                    <a:lnTo>
                      <a:pt x="13" y="32"/>
                    </a:lnTo>
                    <a:lnTo>
                      <a:pt x="13" y="24"/>
                    </a:lnTo>
                    <a:lnTo>
                      <a:pt x="20" y="24"/>
                    </a:lnTo>
                    <a:lnTo>
                      <a:pt x="39" y="16"/>
                    </a:lnTo>
                    <a:lnTo>
                      <a:pt x="39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35" name="Freeform 145"/>
              <p:cNvSpPr>
                <a:spLocks/>
              </p:cNvSpPr>
              <p:nvPr/>
            </p:nvSpPr>
            <p:spPr bwMode="auto">
              <a:xfrm>
                <a:off x="2636" y="2671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0 w 20"/>
                  <a:gd name="T3" fmla="*/ 16 h 24"/>
                  <a:gd name="T4" fmla="*/ 7 w 20"/>
                  <a:gd name="T5" fmla="*/ 24 h 24"/>
                  <a:gd name="T6" fmla="*/ 13 w 20"/>
                  <a:gd name="T7" fmla="*/ 24 h 24"/>
                  <a:gd name="T8" fmla="*/ 20 w 20"/>
                  <a:gd name="T9" fmla="*/ 24 h 24"/>
                  <a:gd name="T10" fmla="*/ 20 w 20"/>
                  <a:gd name="T11" fmla="*/ 16 h 24"/>
                  <a:gd name="T12" fmla="*/ 20 w 20"/>
                  <a:gd name="T13" fmla="*/ 16 h 24"/>
                  <a:gd name="T14" fmla="*/ 13 w 20"/>
                  <a:gd name="T15" fmla="*/ 16 h 24"/>
                  <a:gd name="T16" fmla="*/ 0 w 20"/>
                  <a:gd name="T17" fmla="*/ 8 h 24"/>
                  <a:gd name="T18" fmla="*/ 0 w 20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"/>
                  <a:gd name="T31" fmla="*/ 0 h 24"/>
                  <a:gd name="T32" fmla="*/ 20 w 20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" h="24">
                    <a:moveTo>
                      <a:pt x="0" y="0"/>
                    </a:moveTo>
                    <a:lnTo>
                      <a:pt x="0" y="16"/>
                    </a:lnTo>
                    <a:lnTo>
                      <a:pt x="7" y="24"/>
                    </a:lnTo>
                    <a:lnTo>
                      <a:pt x="13" y="24"/>
                    </a:lnTo>
                    <a:lnTo>
                      <a:pt x="20" y="24"/>
                    </a:lnTo>
                    <a:lnTo>
                      <a:pt x="20" y="16"/>
                    </a:lnTo>
                    <a:lnTo>
                      <a:pt x="13" y="16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36" name="Freeform 146"/>
              <p:cNvSpPr>
                <a:spLocks/>
              </p:cNvSpPr>
              <p:nvPr/>
            </p:nvSpPr>
            <p:spPr bwMode="auto">
              <a:xfrm>
                <a:off x="2610" y="2687"/>
                <a:ext cx="78" cy="96"/>
              </a:xfrm>
              <a:custGeom>
                <a:avLst/>
                <a:gdLst>
                  <a:gd name="T0" fmla="*/ 26 w 78"/>
                  <a:gd name="T1" fmla="*/ 0 h 96"/>
                  <a:gd name="T2" fmla="*/ 13 w 78"/>
                  <a:gd name="T3" fmla="*/ 8 h 96"/>
                  <a:gd name="T4" fmla="*/ 7 w 78"/>
                  <a:gd name="T5" fmla="*/ 16 h 96"/>
                  <a:gd name="T6" fmla="*/ 0 w 78"/>
                  <a:gd name="T7" fmla="*/ 32 h 96"/>
                  <a:gd name="T8" fmla="*/ 0 w 78"/>
                  <a:gd name="T9" fmla="*/ 56 h 96"/>
                  <a:gd name="T10" fmla="*/ 7 w 78"/>
                  <a:gd name="T11" fmla="*/ 64 h 96"/>
                  <a:gd name="T12" fmla="*/ 13 w 78"/>
                  <a:gd name="T13" fmla="*/ 56 h 96"/>
                  <a:gd name="T14" fmla="*/ 13 w 78"/>
                  <a:gd name="T15" fmla="*/ 48 h 96"/>
                  <a:gd name="T16" fmla="*/ 13 w 78"/>
                  <a:gd name="T17" fmla="*/ 88 h 96"/>
                  <a:gd name="T18" fmla="*/ 33 w 78"/>
                  <a:gd name="T19" fmla="*/ 96 h 96"/>
                  <a:gd name="T20" fmla="*/ 46 w 78"/>
                  <a:gd name="T21" fmla="*/ 96 h 96"/>
                  <a:gd name="T22" fmla="*/ 65 w 78"/>
                  <a:gd name="T23" fmla="*/ 96 h 96"/>
                  <a:gd name="T24" fmla="*/ 72 w 78"/>
                  <a:gd name="T25" fmla="*/ 88 h 96"/>
                  <a:gd name="T26" fmla="*/ 65 w 78"/>
                  <a:gd name="T27" fmla="*/ 48 h 96"/>
                  <a:gd name="T28" fmla="*/ 72 w 78"/>
                  <a:gd name="T29" fmla="*/ 48 h 96"/>
                  <a:gd name="T30" fmla="*/ 78 w 78"/>
                  <a:gd name="T31" fmla="*/ 48 h 96"/>
                  <a:gd name="T32" fmla="*/ 78 w 78"/>
                  <a:gd name="T33" fmla="*/ 24 h 96"/>
                  <a:gd name="T34" fmla="*/ 65 w 78"/>
                  <a:gd name="T35" fmla="*/ 8 h 96"/>
                  <a:gd name="T36" fmla="*/ 59 w 78"/>
                  <a:gd name="T37" fmla="*/ 0 h 96"/>
                  <a:gd name="T38" fmla="*/ 46 w 78"/>
                  <a:gd name="T39" fmla="*/ 0 h 96"/>
                  <a:gd name="T40" fmla="*/ 46 w 78"/>
                  <a:gd name="T41" fmla="*/ 8 h 96"/>
                  <a:gd name="T42" fmla="*/ 39 w 78"/>
                  <a:gd name="T43" fmla="*/ 8 h 96"/>
                  <a:gd name="T44" fmla="*/ 33 w 78"/>
                  <a:gd name="T45" fmla="*/ 8 h 96"/>
                  <a:gd name="T46" fmla="*/ 26 w 78"/>
                  <a:gd name="T47" fmla="*/ 0 h 9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8"/>
                  <a:gd name="T73" fmla="*/ 0 h 96"/>
                  <a:gd name="T74" fmla="*/ 78 w 78"/>
                  <a:gd name="T75" fmla="*/ 96 h 9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8" h="96">
                    <a:moveTo>
                      <a:pt x="26" y="0"/>
                    </a:moveTo>
                    <a:lnTo>
                      <a:pt x="13" y="8"/>
                    </a:lnTo>
                    <a:lnTo>
                      <a:pt x="7" y="16"/>
                    </a:lnTo>
                    <a:lnTo>
                      <a:pt x="0" y="32"/>
                    </a:lnTo>
                    <a:lnTo>
                      <a:pt x="0" y="56"/>
                    </a:lnTo>
                    <a:lnTo>
                      <a:pt x="7" y="64"/>
                    </a:lnTo>
                    <a:lnTo>
                      <a:pt x="13" y="56"/>
                    </a:lnTo>
                    <a:lnTo>
                      <a:pt x="13" y="48"/>
                    </a:lnTo>
                    <a:lnTo>
                      <a:pt x="13" y="88"/>
                    </a:lnTo>
                    <a:lnTo>
                      <a:pt x="33" y="96"/>
                    </a:lnTo>
                    <a:lnTo>
                      <a:pt x="46" y="96"/>
                    </a:lnTo>
                    <a:lnTo>
                      <a:pt x="65" y="96"/>
                    </a:lnTo>
                    <a:lnTo>
                      <a:pt x="72" y="88"/>
                    </a:lnTo>
                    <a:lnTo>
                      <a:pt x="65" y="48"/>
                    </a:lnTo>
                    <a:lnTo>
                      <a:pt x="72" y="48"/>
                    </a:lnTo>
                    <a:lnTo>
                      <a:pt x="78" y="48"/>
                    </a:lnTo>
                    <a:lnTo>
                      <a:pt x="78" y="24"/>
                    </a:lnTo>
                    <a:lnTo>
                      <a:pt x="65" y="8"/>
                    </a:lnTo>
                    <a:lnTo>
                      <a:pt x="59" y="0"/>
                    </a:lnTo>
                    <a:lnTo>
                      <a:pt x="46" y="0"/>
                    </a:lnTo>
                    <a:lnTo>
                      <a:pt x="46" y="8"/>
                    </a:lnTo>
                    <a:lnTo>
                      <a:pt x="39" y="8"/>
                    </a:lnTo>
                    <a:lnTo>
                      <a:pt x="33" y="8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37" name="Line 147"/>
              <p:cNvSpPr>
                <a:spLocks noChangeShapeType="1"/>
              </p:cNvSpPr>
              <p:nvPr/>
            </p:nvSpPr>
            <p:spPr bwMode="auto">
              <a:xfrm flipV="1">
                <a:off x="2675" y="2727"/>
                <a:ext cx="1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38" name="Freeform 148"/>
              <p:cNvSpPr>
                <a:spLocks/>
              </p:cNvSpPr>
              <p:nvPr/>
            </p:nvSpPr>
            <p:spPr bwMode="auto">
              <a:xfrm>
                <a:off x="2610" y="2743"/>
                <a:ext cx="26" cy="56"/>
              </a:xfrm>
              <a:custGeom>
                <a:avLst/>
                <a:gdLst>
                  <a:gd name="T0" fmla="*/ 13 w 26"/>
                  <a:gd name="T1" fmla="*/ 0 h 56"/>
                  <a:gd name="T2" fmla="*/ 13 w 26"/>
                  <a:gd name="T3" fmla="*/ 24 h 56"/>
                  <a:gd name="T4" fmla="*/ 26 w 26"/>
                  <a:gd name="T5" fmla="*/ 48 h 56"/>
                  <a:gd name="T6" fmla="*/ 20 w 26"/>
                  <a:gd name="T7" fmla="*/ 56 h 56"/>
                  <a:gd name="T8" fmla="*/ 0 w 26"/>
                  <a:gd name="T9" fmla="*/ 24 h 56"/>
                  <a:gd name="T10" fmla="*/ 0 w 26"/>
                  <a:gd name="T11" fmla="*/ 0 h 56"/>
                  <a:gd name="T12" fmla="*/ 7 w 26"/>
                  <a:gd name="T13" fmla="*/ 8 h 56"/>
                  <a:gd name="T14" fmla="*/ 13 w 26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"/>
                  <a:gd name="T25" fmla="*/ 0 h 56"/>
                  <a:gd name="T26" fmla="*/ 26 w 26"/>
                  <a:gd name="T27" fmla="*/ 56 h 5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" h="56">
                    <a:moveTo>
                      <a:pt x="13" y="0"/>
                    </a:moveTo>
                    <a:lnTo>
                      <a:pt x="13" y="24"/>
                    </a:lnTo>
                    <a:lnTo>
                      <a:pt x="26" y="48"/>
                    </a:lnTo>
                    <a:lnTo>
                      <a:pt x="20" y="5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7" y="8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39" name="Freeform 149"/>
              <p:cNvSpPr>
                <a:spLocks/>
              </p:cNvSpPr>
              <p:nvPr/>
            </p:nvSpPr>
            <p:spPr bwMode="auto">
              <a:xfrm>
                <a:off x="2675" y="2735"/>
                <a:ext cx="13" cy="56"/>
              </a:xfrm>
              <a:custGeom>
                <a:avLst/>
                <a:gdLst>
                  <a:gd name="T0" fmla="*/ 13 w 13"/>
                  <a:gd name="T1" fmla="*/ 0 h 56"/>
                  <a:gd name="T2" fmla="*/ 13 w 13"/>
                  <a:gd name="T3" fmla="*/ 24 h 56"/>
                  <a:gd name="T4" fmla="*/ 0 w 13"/>
                  <a:gd name="T5" fmla="*/ 56 h 56"/>
                  <a:gd name="T6" fmla="*/ 0 w 13"/>
                  <a:gd name="T7" fmla="*/ 48 h 56"/>
                  <a:gd name="T8" fmla="*/ 7 w 13"/>
                  <a:gd name="T9" fmla="*/ 40 h 56"/>
                  <a:gd name="T10" fmla="*/ 0 w 13"/>
                  <a:gd name="T11" fmla="*/ 0 h 56"/>
                  <a:gd name="T12" fmla="*/ 7 w 13"/>
                  <a:gd name="T13" fmla="*/ 0 h 56"/>
                  <a:gd name="T14" fmla="*/ 13 w 13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"/>
                  <a:gd name="T25" fmla="*/ 0 h 56"/>
                  <a:gd name="T26" fmla="*/ 13 w 13"/>
                  <a:gd name="T27" fmla="*/ 56 h 5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" h="56">
                    <a:moveTo>
                      <a:pt x="13" y="0"/>
                    </a:moveTo>
                    <a:lnTo>
                      <a:pt x="13" y="24"/>
                    </a:lnTo>
                    <a:lnTo>
                      <a:pt x="0" y="56"/>
                    </a:lnTo>
                    <a:lnTo>
                      <a:pt x="0" y="48"/>
                    </a:lnTo>
                    <a:lnTo>
                      <a:pt x="7" y="4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178" name="Group 157"/>
            <p:cNvGrpSpPr>
              <a:grpSpLocks/>
            </p:cNvGrpSpPr>
            <p:nvPr/>
          </p:nvGrpSpPr>
          <p:grpSpPr bwMode="auto">
            <a:xfrm>
              <a:off x="2898" y="2208"/>
              <a:ext cx="702" cy="705"/>
              <a:chOff x="3110" y="2304"/>
              <a:chExt cx="702" cy="705"/>
            </a:xfrm>
          </p:grpSpPr>
          <p:sp>
            <p:nvSpPr>
              <p:cNvPr id="7181" name="Rectangle 5"/>
              <p:cNvSpPr>
                <a:spLocks noChangeArrowheads="1"/>
              </p:cNvSpPr>
              <p:nvPr/>
            </p:nvSpPr>
            <p:spPr bwMode="auto">
              <a:xfrm>
                <a:off x="3110" y="2304"/>
                <a:ext cx="702" cy="705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7182" name="Group 150"/>
              <p:cNvGrpSpPr>
                <a:grpSpLocks/>
              </p:cNvGrpSpPr>
              <p:nvPr/>
            </p:nvGrpSpPr>
            <p:grpSpPr bwMode="auto">
              <a:xfrm flipH="1">
                <a:off x="3216" y="2421"/>
                <a:ext cx="432" cy="411"/>
                <a:chOff x="1632" y="1248"/>
                <a:chExt cx="2682" cy="2286"/>
              </a:xfrm>
            </p:grpSpPr>
            <p:sp>
              <p:nvSpPr>
                <p:cNvPr id="7183" name="Gear"/>
                <p:cNvSpPr>
                  <a:spLocks noEditPoints="1" noChangeArrowheads="1"/>
                </p:cNvSpPr>
                <p:nvPr/>
              </p:nvSpPr>
              <p:spPr bwMode="auto">
                <a:xfrm>
                  <a:off x="3119" y="1248"/>
                  <a:ext cx="1195" cy="1048"/>
                </a:xfrm>
                <a:custGeom>
                  <a:avLst/>
                  <a:gdLst>
                    <a:gd name="T0" fmla="*/ 33 w 21600"/>
                    <a:gd name="T1" fmla="*/ 0 h 21600"/>
                    <a:gd name="T2" fmla="*/ 66 w 21600"/>
                    <a:gd name="T3" fmla="*/ 25 h 21600"/>
                    <a:gd name="T4" fmla="*/ 33 w 21600"/>
                    <a:gd name="T5" fmla="*/ 51 h 21600"/>
                    <a:gd name="T6" fmla="*/ 0 w 21600"/>
                    <a:gd name="T7" fmla="*/ 25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374 w 21600"/>
                    <a:gd name="T13" fmla="*/ 3957 h 21600"/>
                    <a:gd name="T14" fmla="*/ 17840 w 21600"/>
                    <a:gd name="T15" fmla="*/ 1764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round/>
                  <a:headEnd/>
                  <a:tailEnd/>
                </a:ln>
                <a:scene3d>
                  <a:camera prst="legacyPerspectiveFront">
                    <a:rot lat="20099996" lon="1500000" rev="0"/>
                  </a:camera>
                  <a:lightRig rig="legacyFlat4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GB"/>
                </a:p>
              </p:txBody>
            </p:sp>
            <p:sp>
              <p:nvSpPr>
                <p:cNvPr id="7184" name="AutoShape 152"/>
                <p:cNvSpPr>
                  <a:spLocks noEditPoints="1" noChangeArrowheads="1"/>
                </p:cNvSpPr>
                <p:nvPr/>
              </p:nvSpPr>
              <p:spPr bwMode="auto">
                <a:xfrm>
                  <a:off x="1632" y="1680"/>
                  <a:ext cx="1429" cy="1253"/>
                </a:xfrm>
                <a:custGeom>
                  <a:avLst/>
                  <a:gdLst>
                    <a:gd name="T0" fmla="*/ 47 w 21600"/>
                    <a:gd name="T1" fmla="*/ 0 h 21600"/>
                    <a:gd name="T2" fmla="*/ 95 w 21600"/>
                    <a:gd name="T3" fmla="*/ 36 h 21600"/>
                    <a:gd name="T4" fmla="*/ 47 w 21600"/>
                    <a:gd name="T5" fmla="*/ 73 h 21600"/>
                    <a:gd name="T6" fmla="*/ 0 w 21600"/>
                    <a:gd name="T7" fmla="*/ 36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368 w 21600"/>
                    <a:gd name="T13" fmla="*/ 3965 h 21600"/>
                    <a:gd name="T14" fmla="*/ 17836 w 21600"/>
                    <a:gd name="T15" fmla="*/ 176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round/>
                  <a:headEnd/>
                  <a:tailEnd/>
                </a:ln>
                <a:scene3d>
                  <a:camera prst="legacyPerspectiveFront">
                    <a:rot lat="20099996" lon="1500000" rev="0"/>
                  </a:camera>
                  <a:lightRig rig="legacyFlat4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GB"/>
                </a:p>
              </p:txBody>
            </p:sp>
            <p:sp>
              <p:nvSpPr>
                <p:cNvPr id="7185" name="AutoShape 153"/>
                <p:cNvSpPr>
                  <a:spLocks noEditPoints="1" noChangeArrowheads="1"/>
                </p:cNvSpPr>
                <p:nvPr/>
              </p:nvSpPr>
              <p:spPr bwMode="auto">
                <a:xfrm>
                  <a:off x="2559" y="2142"/>
                  <a:ext cx="1588" cy="1392"/>
                </a:xfrm>
                <a:custGeom>
                  <a:avLst/>
                  <a:gdLst>
                    <a:gd name="T0" fmla="*/ 58 w 21600"/>
                    <a:gd name="T1" fmla="*/ 0 h 21600"/>
                    <a:gd name="T2" fmla="*/ 117 w 21600"/>
                    <a:gd name="T3" fmla="*/ 45 h 21600"/>
                    <a:gd name="T4" fmla="*/ 58 w 21600"/>
                    <a:gd name="T5" fmla="*/ 90 h 21600"/>
                    <a:gd name="T6" fmla="*/ 0 w 21600"/>
                    <a:gd name="T7" fmla="*/ 45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380 w 21600"/>
                    <a:gd name="T13" fmla="*/ 3957 h 21600"/>
                    <a:gd name="T14" fmla="*/ 17846 w 21600"/>
                    <a:gd name="T15" fmla="*/ 1762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round/>
                  <a:headEnd/>
                  <a:tailEnd/>
                </a:ln>
                <a:scene3d>
                  <a:camera prst="legacyPerspectiveFront">
                    <a:rot lat="20099996" lon="1500000" rev="0"/>
                  </a:camera>
                  <a:lightRig rig="legacyFlat4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7179" name="AutoShape 154"/>
            <p:cNvSpPr>
              <a:spLocks noChangeArrowheads="1"/>
            </p:cNvSpPr>
            <p:nvPr/>
          </p:nvSpPr>
          <p:spPr bwMode="auto">
            <a:xfrm>
              <a:off x="2580" y="248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0" name="AutoShape 155"/>
            <p:cNvSpPr>
              <a:spLocks noChangeArrowheads="1"/>
            </p:cNvSpPr>
            <p:nvPr/>
          </p:nvSpPr>
          <p:spPr bwMode="auto">
            <a:xfrm>
              <a:off x="3677" y="2489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172" name="Text Box 159"/>
          <p:cNvSpPr txBox="1">
            <a:spLocks noChangeArrowheads="1"/>
          </p:cNvSpPr>
          <p:nvPr/>
        </p:nvSpPr>
        <p:spPr bwMode="auto">
          <a:xfrm>
            <a:off x="1524000" y="4419600"/>
            <a:ext cx="63674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algorithm</a:t>
            </a:r>
            <a:r>
              <a:rPr lang="en-US" dirty="0"/>
              <a:t> is a step-by-step procedure for</a:t>
            </a:r>
          </a:p>
          <a:p>
            <a:r>
              <a:rPr lang="en-US" dirty="0"/>
              <a:t>solving a problem in a </a:t>
            </a:r>
            <a:r>
              <a:rPr lang="en-US" b="1" dirty="0"/>
              <a:t>finite</a:t>
            </a:r>
            <a:r>
              <a:rPr lang="en-US" dirty="0"/>
              <a:t> amount of time.</a:t>
            </a:r>
          </a:p>
          <a:p>
            <a:endParaRPr lang="en-US" dirty="0"/>
          </a:p>
          <a:p>
            <a:r>
              <a:rPr lang="en-US" dirty="0"/>
              <a:t>No “MAGIC steps” allowed”!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30/09/2009</a:t>
            </a:r>
            <a:endParaRPr lang="en-US" smtClean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67930-89BF-42EB-BF6C-33AC57C96114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381000"/>
          </a:xfrm>
        </p:spPr>
        <p:txBody>
          <a:bodyPr/>
          <a:lstStyle/>
          <a:p>
            <a:pPr eaLnBrk="1" hangingPunct="1"/>
            <a:r>
              <a:rPr lang="en-GB" sz="3600" b="1" u="sng" dirty="0" smtClean="0"/>
              <a:t>Exercise</a:t>
            </a:r>
            <a:r>
              <a:rPr lang="en-GB" sz="3600" dirty="0" smtClean="0"/>
              <a:t>: </a:t>
            </a:r>
            <a:r>
              <a:rPr lang="en-GB" sz="2800" dirty="0" smtClean="0"/>
              <a:t>(exam-style question)</a:t>
            </a:r>
            <a:endParaRPr lang="en-GB" sz="3600" dirty="0" smtClean="0"/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1800" dirty="0" smtClean="0"/>
              <a:t> Q2.</a:t>
            </a:r>
          </a:p>
          <a:p>
            <a:pPr eaLnBrk="1" hangingPunct="1">
              <a:buFontTx/>
              <a:buNone/>
            </a:pPr>
            <a:r>
              <a:rPr lang="en-GB" sz="1800" dirty="0" smtClean="0"/>
              <a:t>     Given the following code fragment:</a:t>
            </a:r>
            <a:endParaRPr lang="en-GB" sz="1800" i="1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GB" sz="1800" b="1" i="1" dirty="0" smtClean="0">
                <a:solidFill>
                  <a:srgbClr val="000000"/>
                </a:solidFill>
              </a:rPr>
              <a:t>	 m </a:t>
            </a:r>
            <a:r>
              <a:rPr lang="en-US" sz="2000" b="1" i="1" dirty="0" smtClean="0">
                <a:solidFill>
                  <a:srgbClr val="000000"/>
                </a:solidFill>
                <a:sym typeface="Symbol" pitchFamily="18" charset="2"/>
              </a:rPr>
              <a:t> 0</a:t>
            </a:r>
          </a:p>
          <a:p>
            <a:pPr eaLnBrk="1" hangingPunct="1">
              <a:buFontTx/>
              <a:buNone/>
            </a:pPr>
            <a:r>
              <a:rPr lang="en-US" sz="2000" b="1" i="1" dirty="0" smtClean="0">
                <a:solidFill>
                  <a:srgbClr val="000000"/>
                </a:solidFill>
                <a:sym typeface="Symbol" pitchFamily="18" charset="2"/>
              </a:rPr>
              <a:t>    while (n </a:t>
            </a:r>
            <a:r>
              <a:rPr lang="en-GB" sz="1800" b="1" i="1" dirty="0" smtClean="0">
                <a:solidFill>
                  <a:srgbClr val="000000"/>
                </a:solidFill>
                <a:sym typeface="Symbol" pitchFamily="18" charset="2"/>
              </a:rPr>
              <a:t> 2)</a:t>
            </a:r>
          </a:p>
          <a:p>
            <a:pPr eaLnBrk="1" hangingPunct="1">
              <a:buFontTx/>
              <a:buNone/>
            </a:pPr>
            <a:r>
              <a:rPr lang="en-GB" sz="1800" b="1" i="1" dirty="0" smtClean="0">
                <a:solidFill>
                  <a:srgbClr val="000000"/>
                </a:solidFill>
                <a:sym typeface="Symbol" pitchFamily="18" charset="2"/>
              </a:rPr>
              <a:t>             n </a:t>
            </a:r>
            <a:r>
              <a:rPr lang="en-US" sz="2000" b="1" i="1" dirty="0" smtClean="0">
                <a:solidFill>
                  <a:srgbClr val="000000"/>
                </a:solidFill>
                <a:sym typeface="Symbol" pitchFamily="18" charset="2"/>
              </a:rPr>
              <a:t> n/2</a:t>
            </a:r>
          </a:p>
          <a:p>
            <a:pPr eaLnBrk="1" hangingPunct="1">
              <a:buFontTx/>
              <a:buNone/>
            </a:pPr>
            <a:r>
              <a:rPr lang="en-US" sz="2000" b="1" i="1" dirty="0" smtClean="0">
                <a:solidFill>
                  <a:srgbClr val="000000"/>
                </a:solidFill>
                <a:sym typeface="Symbol" pitchFamily="18" charset="2"/>
              </a:rPr>
              <a:t>           m++</a:t>
            </a:r>
          </a:p>
          <a:p>
            <a:pPr eaLnBrk="1" hangingPunct="1">
              <a:buFontTx/>
              <a:buNone/>
            </a:pPr>
            <a:r>
              <a:rPr lang="en-US" sz="2000" b="1" i="1" dirty="0" smtClean="0">
                <a:solidFill>
                  <a:srgbClr val="000000"/>
                </a:solidFill>
                <a:sym typeface="Symbol" pitchFamily="18" charset="2"/>
              </a:rPr>
              <a:t>    return m</a:t>
            </a:r>
          </a:p>
          <a:p>
            <a:pPr eaLnBrk="1" hangingPunct="1">
              <a:buFontTx/>
              <a:buNone/>
            </a:pPr>
            <a:endParaRPr lang="en-US" sz="2000" b="1" i="1" dirty="0" smtClean="0">
              <a:solidFill>
                <a:srgbClr val="000000"/>
              </a:solidFill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2000" b="1" i="1" dirty="0" smtClean="0">
              <a:solidFill>
                <a:srgbClr val="000000"/>
              </a:solidFill>
              <a:sym typeface="Symbol" pitchFamily="18" charset="2"/>
            </a:endParaRP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000" b="1" i="1" dirty="0" smtClean="0">
                <a:sym typeface="Symbol" pitchFamily="18" charset="2"/>
              </a:rPr>
              <a:t>What does the code do? E.g. what function does it compute?     (8 marks)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000" b="1" i="1" dirty="0" smtClean="0">
                <a:sym typeface="Symbol" pitchFamily="18" charset="2"/>
              </a:rPr>
              <a:t>Give an analysis of its runtime (8 </a:t>
            </a:r>
            <a:r>
              <a:rPr lang="en-US" sz="2000" b="1" i="1" smtClean="0">
                <a:sym typeface="Symbol" pitchFamily="18" charset="2"/>
              </a:rPr>
              <a:t>marks)</a:t>
            </a:r>
            <a:endParaRPr lang="en-US" sz="2000" b="1" i="1" dirty="0" smtClean="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6400800"/>
            <a:ext cx="2438400" cy="304800"/>
            <a:chOff x="192" y="4032"/>
            <a:chExt cx="1536" cy="192"/>
          </a:xfrm>
        </p:grpSpPr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192" y="4032"/>
              <a:ext cx="1536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4" name="Line 6"/>
            <p:cNvSpPr>
              <a:spLocks noChangeShapeType="1"/>
            </p:cNvSpPr>
            <p:nvPr/>
          </p:nvSpPr>
          <p:spPr bwMode="white">
            <a:xfrm>
              <a:off x="384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5" name="Line 7"/>
            <p:cNvSpPr>
              <a:spLocks noChangeShapeType="1"/>
            </p:cNvSpPr>
            <p:nvPr/>
          </p:nvSpPr>
          <p:spPr bwMode="white">
            <a:xfrm>
              <a:off x="576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white">
            <a:xfrm>
              <a:off x="768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white">
            <a:xfrm>
              <a:off x="960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white">
            <a:xfrm>
              <a:off x="1152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9" name="Line 11"/>
            <p:cNvSpPr>
              <a:spLocks noChangeShapeType="1"/>
            </p:cNvSpPr>
            <p:nvPr/>
          </p:nvSpPr>
          <p:spPr bwMode="white">
            <a:xfrm>
              <a:off x="1344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0" name="Line 12"/>
            <p:cNvSpPr>
              <a:spLocks noChangeShapeType="1"/>
            </p:cNvSpPr>
            <p:nvPr/>
          </p:nvSpPr>
          <p:spPr bwMode="white">
            <a:xfrm>
              <a:off x="1536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1512" name="Line 13"/>
          <p:cNvSpPr>
            <a:spLocks noChangeShapeType="1"/>
          </p:cNvSpPr>
          <p:nvPr/>
        </p:nvSpPr>
        <p:spPr bwMode="white">
          <a:xfrm>
            <a:off x="2743200" y="6400800"/>
            <a:ext cx="0" cy="304800"/>
          </a:xfrm>
          <a:prstGeom prst="line">
            <a:avLst/>
          </a:prstGeom>
          <a:noFill/>
          <a:ln w="9525">
            <a:pattFill prst="pct30">
              <a:fgClr>
                <a:schemeClr val="folHlink"/>
              </a:fgClr>
              <a:bgClr>
                <a:schemeClr val="bg1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30/09/2009</a:t>
            </a:r>
            <a:endParaRPr lang="en-US" smtClean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67930-89BF-42EB-BF6C-33AC57C96114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 smtClean="0"/>
              <a:t>Exercise: what is T(n) of alg-lec1?</a:t>
            </a:r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smtClean="0"/>
              <a:t> Algorithm: </a:t>
            </a:r>
            <a:r>
              <a:rPr lang="en-GB" sz="2400" i="1" smtClean="0">
                <a:solidFill>
                  <a:schemeClr val="tx2"/>
                </a:solidFill>
              </a:rPr>
              <a:t>alg-lec1</a:t>
            </a:r>
          </a:p>
          <a:p>
            <a:pPr eaLnBrk="1" hangingPunct="1">
              <a:buFontTx/>
              <a:buNone/>
            </a:pPr>
            <a:r>
              <a:rPr lang="en-GB" sz="2400" i="1" smtClean="0">
                <a:solidFill>
                  <a:schemeClr val="tx2"/>
                </a:solidFill>
              </a:rPr>
              <a:t> </a:t>
            </a:r>
            <a:r>
              <a:rPr lang="en-GB" sz="2400" smtClean="0"/>
              <a:t> Input: positive integer n, which is a power of 2</a:t>
            </a:r>
          </a:p>
          <a:p>
            <a:pPr eaLnBrk="1" hangingPunct="1">
              <a:buFontTx/>
              <a:buNone/>
            </a:pPr>
            <a:r>
              <a:rPr lang="en-GB" sz="2400" smtClean="0"/>
              <a:t>  Output: integer m such that 2</a:t>
            </a:r>
            <a:r>
              <a:rPr lang="en-GB" sz="2400" baseline="30000" smtClean="0"/>
              <a:t>m</a:t>
            </a:r>
            <a:r>
              <a:rPr lang="en-GB" sz="2400" smtClean="0"/>
              <a:t> = n</a:t>
            </a:r>
          </a:p>
          <a:p>
            <a:pPr eaLnBrk="1" hangingPunct="1">
              <a:buFontTx/>
              <a:buNone/>
            </a:pPr>
            <a:r>
              <a:rPr lang="en-GB" sz="2400" smtClean="0"/>
              <a:t>     </a:t>
            </a:r>
            <a:r>
              <a:rPr lang="en-GB" sz="2400" b="1" i="1" smtClean="0">
                <a:solidFill>
                  <a:srgbClr val="000000"/>
                </a:solidFill>
              </a:rPr>
              <a:t>m </a:t>
            </a: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 0</a:t>
            </a:r>
          </a:p>
          <a:p>
            <a:pPr eaLnBrk="1" hangingPunct="1"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while (n </a:t>
            </a:r>
            <a:r>
              <a:rPr lang="en-GB" sz="2400" b="1" i="1" smtClean="0">
                <a:solidFill>
                  <a:srgbClr val="000000"/>
                </a:solidFill>
                <a:sym typeface="Symbol" pitchFamily="18" charset="2"/>
              </a:rPr>
              <a:t> 2)</a:t>
            </a:r>
          </a:p>
          <a:p>
            <a:pPr eaLnBrk="1" hangingPunct="1">
              <a:buFontTx/>
              <a:buNone/>
            </a:pPr>
            <a:r>
              <a:rPr lang="en-GB" sz="2400" b="1" i="1" smtClean="0">
                <a:solidFill>
                  <a:srgbClr val="000000"/>
                </a:solidFill>
                <a:sym typeface="Symbol" pitchFamily="18" charset="2"/>
              </a:rPr>
              <a:t>             n </a:t>
            </a: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 n/2</a:t>
            </a:r>
          </a:p>
          <a:p>
            <a:pPr eaLnBrk="1" hangingPunct="1"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       m++</a:t>
            </a:r>
          </a:p>
          <a:p>
            <a:pPr eaLnBrk="1" hangingPunct="1"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return m</a:t>
            </a:r>
            <a:endParaRPr lang="en-GB" sz="2800" b="1" i="1" smtClean="0">
              <a:solidFill>
                <a:srgbClr val="000000"/>
              </a:solidFill>
              <a:sym typeface="Symbol" pitchFamily="18" charset="2"/>
            </a:endParaRPr>
          </a:p>
        </p:txBody>
      </p:sp>
      <p:grpSp>
        <p:nvGrpSpPr>
          <p:cNvPr id="21511" name="Group 4"/>
          <p:cNvGrpSpPr>
            <a:grpSpLocks/>
          </p:cNvGrpSpPr>
          <p:nvPr/>
        </p:nvGrpSpPr>
        <p:grpSpPr bwMode="auto">
          <a:xfrm>
            <a:off x="304800" y="6400800"/>
            <a:ext cx="2438400" cy="304800"/>
            <a:chOff x="192" y="4032"/>
            <a:chExt cx="1536" cy="192"/>
          </a:xfrm>
        </p:grpSpPr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192" y="4032"/>
              <a:ext cx="1536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4" name="Line 6"/>
            <p:cNvSpPr>
              <a:spLocks noChangeShapeType="1"/>
            </p:cNvSpPr>
            <p:nvPr/>
          </p:nvSpPr>
          <p:spPr bwMode="white">
            <a:xfrm>
              <a:off x="384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5" name="Line 7"/>
            <p:cNvSpPr>
              <a:spLocks noChangeShapeType="1"/>
            </p:cNvSpPr>
            <p:nvPr/>
          </p:nvSpPr>
          <p:spPr bwMode="white">
            <a:xfrm>
              <a:off x="576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white">
            <a:xfrm>
              <a:off x="768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white">
            <a:xfrm>
              <a:off x="960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white">
            <a:xfrm>
              <a:off x="1152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9" name="Line 11"/>
            <p:cNvSpPr>
              <a:spLocks noChangeShapeType="1"/>
            </p:cNvSpPr>
            <p:nvPr/>
          </p:nvSpPr>
          <p:spPr bwMode="white">
            <a:xfrm>
              <a:off x="1344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0" name="Line 12"/>
            <p:cNvSpPr>
              <a:spLocks noChangeShapeType="1"/>
            </p:cNvSpPr>
            <p:nvPr/>
          </p:nvSpPr>
          <p:spPr bwMode="white">
            <a:xfrm>
              <a:off x="1536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1512" name="Line 13"/>
          <p:cNvSpPr>
            <a:spLocks noChangeShapeType="1"/>
          </p:cNvSpPr>
          <p:nvPr/>
        </p:nvSpPr>
        <p:spPr bwMode="white">
          <a:xfrm>
            <a:off x="2743200" y="6400800"/>
            <a:ext cx="0" cy="304800"/>
          </a:xfrm>
          <a:prstGeom prst="line">
            <a:avLst/>
          </a:prstGeom>
          <a:noFill/>
          <a:ln w="9525">
            <a:pattFill prst="pct30">
              <a:fgClr>
                <a:schemeClr val="folHlink"/>
              </a:fgClr>
              <a:bgClr>
                <a:schemeClr val="bg1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30/09/2009</a:t>
            </a:r>
            <a:endParaRPr lang="en-US" smtClean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A0EF7-5E50-468F-8A52-9BAF940A3078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Exercise: what is T(n) of alg-lec1?</a:t>
            </a:r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smtClean="0"/>
              <a:t> Algorithm: </a:t>
            </a:r>
            <a:r>
              <a:rPr lang="en-GB" sz="2400" i="1" smtClean="0">
                <a:solidFill>
                  <a:schemeClr val="tx2"/>
                </a:solidFill>
              </a:rPr>
              <a:t>alg-lec1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i="1" smtClean="0">
                <a:solidFill>
                  <a:schemeClr val="tx2"/>
                </a:solidFill>
              </a:rPr>
              <a:t> </a:t>
            </a:r>
            <a:r>
              <a:rPr lang="en-GB" sz="2400" smtClean="0"/>
              <a:t> Input: positive integer n, which is a power of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smtClean="0"/>
              <a:t>  Output: integer m such that 2</a:t>
            </a:r>
            <a:r>
              <a:rPr lang="en-GB" sz="2400" baseline="30000" smtClean="0"/>
              <a:t>m</a:t>
            </a:r>
            <a:r>
              <a:rPr lang="en-GB" sz="2400" smtClean="0"/>
              <a:t> =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smtClean="0"/>
              <a:t>     </a:t>
            </a:r>
            <a:r>
              <a:rPr lang="en-GB" sz="2400" b="1" i="1" smtClean="0">
                <a:solidFill>
                  <a:srgbClr val="000000"/>
                </a:solidFill>
              </a:rPr>
              <a:t>m </a:t>
            </a: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 0                                       </a:t>
            </a:r>
            <a:r>
              <a:rPr lang="en-US" sz="2800" smtClean="0">
                <a:sym typeface="Symbol" pitchFamily="18" charset="2"/>
              </a:rPr>
              <a:t>1</a:t>
            </a:r>
            <a:endParaRPr lang="en-US" sz="2800" b="1" i="1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while (n </a:t>
            </a:r>
            <a:r>
              <a:rPr lang="en-GB" sz="2400" b="1" i="1" smtClean="0">
                <a:solidFill>
                  <a:srgbClr val="000000"/>
                </a:solidFill>
                <a:sym typeface="Symbol" pitchFamily="18" charset="2"/>
              </a:rPr>
              <a:t> 2)                                   </a:t>
            </a:r>
            <a:r>
              <a:rPr lang="en-GB" sz="2800" smtClean="0">
                <a:sym typeface="Symbol" pitchFamily="18" charset="2"/>
              </a:rPr>
              <a:t>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b="1" i="1" smtClean="0">
                <a:solidFill>
                  <a:srgbClr val="000000"/>
                </a:solidFill>
                <a:sym typeface="Symbol" pitchFamily="18" charset="2"/>
              </a:rPr>
              <a:t>             n </a:t>
            </a: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 n/2                              </a:t>
            </a:r>
            <a:r>
              <a:rPr lang="en-US" sz="2800" smtClean="0">
                <a:sym typeface="Symbol" pitchFamily="18" charset="2"/>
              </a:rPr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       m++                                   </a:t>
            </a:r>
            <a:r>
              <a:rPr lang="en-US" sz="2800" smtClean="0">
                <a:sym typeface="Symbol" pitchFamily="18" charset="2"/>
              </a:rPr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return m                                   </a:t>
            </a:r>
            <a:r>
              <a:rPr lang="en-US" sz="2800" smtClean="0"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8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 smtClean="0">
                <a:sym typeface="Symbol" pitchFamily="18" charset="2"/>
              </a:rPr>
              <a:t>(INCLASS EXERCISE)</a:t>
            </a:r>
          </a:p>
        </p:txBody>
      </p:sp>
      <p:grpSp>
        <p:nvGrpSpPr>
          <p:cNvPr id="22535" name="Group 4"/>
          <p:cNvGrpSpPr>
            <a:grpSpLocks/>
          </p:cNvGrpSpPr>
          <p:nvPr/>
        </p:nvGrpSpPr>
        <p:grpSpPr bwMode="auto">
          <a:xfrm>
            <a:off x="304800" y="6400800"/>
            <a:ext cx="2438400" cy="304800"/>
            <a:chOff x="192" y="4032"/>
            <a:chExt cx="1536" cy="192"/>
          </a:xfrm>
        </p:grpSpPr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192" y="4032"/>
              <a:ext cx="1536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8" name="Line 6"/>
            <p:cNvSpPr>
              <a:spLocks noChangeShapeType="1"/>
            </p:cNvSpPr>
            <p:nvPr/>
          </p:nvSpPr>
          <p:spPr bwMode="white">
            <a:xfrm>
              <a:off x="384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9" name="Line 7"/>
            <p:cNvSpPr>
              <a:spLocks noChangeShapeType="1"/>
            </p:cNvSpPr>
            <p:nvPr/>
          </p:nvSpPr>
          <p:spPr bwMode="white">
            <a:xfrm>
              <a:off x="576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0" name="Line 8"/>
            <p:cNvSpPr>
              <a:spLocks noChangeShapeType="1"/>
            </p:cNvSpPr>
            <p:nvPr/>
          </p:nvSpPr>
          <p:spPr bwMode="white">
            <a:xfrm>
              <a:off x="768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1" name="Line 9"/>
            <p:cNvSpPr>
              <a:spLocks noChangeShapeType="1"/>
            </p:cNvSpPr>
            <p:nvPr/>
          </p:nvSpPr>
          <p:spPr bwMode="white">
            <a:xfrm>
              <a:off x="960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2" name="Line 10"/>
            <p:cNvSpPr>
              <a:spLocks noChangeShapeType="1"/>
            </p:cNvSpPr>
            <p:nvPr/>
          </p:nvSpPr>
          <p:spPr bwMode="white">
            <a:xfrm>
              <a:off x="1152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3" name="Line 11"/>
            <p:cNvSpPr>
              <a:spLocks noChangeShapeType="1"/>
            </p:cNvSpPr>
            <p:nvPr/>
          </p:nvSpPr>
          <p:spPr bwMode="white">
            <a:xfrm>
              <a:off x="1344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4" name="Line 12"/>
            <p:cNvSpPr>
              <a:spLocks noChangeShapeType="1"/>
            </p:cNvSpPr>
            <p:nvPr/>
          </p:nvSpPr>
          <p:spPr bwMode="white">
            <a:xfrm>
              <a:off x="1536" y="4032"/>
              <a:ext cx="0" cy="192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2536" name="Line 13"/>
          <p:cNvSpPr>
            <a:spLocks noChangeShapeType="1"/>
          </p:cNvSpPr>
          <p:nvPr/>
        </p:nvSpPr>
        <p:spPr bwMode="white">
          <a:xfrm>
            <a:off x="2743200" y="6400800"/>
            <a:ext cx="0" cy="304800"/>
          </a:xfrm>
          <a:prstGeom prst="line">
            <a:avLst/>
          </a:prstGeom>
          <a:noFill/>
          <a:ln w="9525">
            <a:pattFill prst="pct30">
              <a:fgClr>
                <a:schemeClr val="folHlink"/>
              </a:fgClr>
              <a:bgClr>
                <a:schemeClr val="bg1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63329-B58B-4E92-BD61-E95DC01DBC6E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Exercise</a:t>
            </a:r>
          </a:p>
        </p:txBody>
      </p:sp>
      <p:sp>
        <p:nvSpPr>
          <p:cNvPr id="235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 Algorithm: </a:t>
            </a:r>
            <a:r>
              <a:rPr lang="en-GB" sz="2400" i="1" smtClean="0">
                <a:solidFill>
                  <a:schemeClr val="tx2"/>
                </a:solidFill>
              </a:rPr>
              <a:t>alg-lec1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i="1" smtClean="0">
                <a:solidFill>
                  <a:schemeClr val="tx2"/>
                </a:solidFill>
              </a:rPr>
              <a:t> </a:t>
            </a:r>
            <a:r>
              <a:rPr lang="en-GB" sz="2400" smtClean="0"/>
              <a:t> Input: positive integer n, which is a power of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  Output: integer m such that 2</a:t>
            </a:r>
            <a:r>
              <a:rPr lang="en-GB" sz="2400" baseline="30000" smtClean="0"/>
              <a:t>m</a:t>
            </a:r>
            <a:r>
              <a:rPr lang="en-GB" sz="2400" smtClean="0"/>
              <a:t> =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     </a:t>
            </a:r>
            <a:r>
              <a:rPr lang="en-GB" sz="2400" b="1" i="1" smtClean="0">
                <a:solidFill>
                  <a:srgbClr val="000000"/>
                </a:solidFill>
              </a:rPr>
              <a:t>m </a:t>
            </a: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 0                                          </a:t>
            </a:r>
            <a:r>
              <a:rPr lang="en-US" sz="2800" smtClean="0">
                <a:sym typeface="Symbol" pitchFamily="18" charset="2"/>
              </a:rPr>
              <a:t>1</a:t>
            </a:r>
            <a:endParaRPr lang="en-US" sz="2800" b="1" i="1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while (n </a:t>
            </a:r>
            <a:r>
              <a:rPr lang="en-GB" sz="2400" b="1" i="1" smtClean="0">
                <a:solidFill>
                  <a:srgbClr val="000000"/>
                </a:solidFill>
                <a:sym typeface="Symbol" pitchFamily="18" charset="2"/>
              </a:rPr>
              <a:t> 2)                                </a:t>
            </a:r>
            <a:r>
              <a:rPr lang="en-GB" sz="2800" smtClean="0">
                <a:sym typeface="Symbol" pitchFamily="18" charset="2"/>
              </a:rPr>
              <a:t>    ? per pass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b="1" i="1" smtClean="0">
                <a:solidFill>
                  <a:srgbClr val="000000"/>
                </a:solidFill>
                <a:sym typeface="Symbol" pitchFamily="18" charset="2"/>
              </a:rPr>
              <a:t>           n </a:t>
            </a: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 n/2                                 </a:t>
            </a:r>
            <a:r>
              <a:rPr lang="en-US" sz="2800" smtClean="0">
                <a:sym typeface="Symbol" pitchFamily="18" charset="2"/>
              </a:rPr>
              <a:t>?</a:t>
            </a:r>
            <a:r>
              <a:rPr lang="en-GB" sz="2800" smtClean="0">
                <a:sym typeface="Symbol" pitchFamily="18" charset="2"/>
              </a:rPr>
              <a:t> per pass</a:t>
            </a:r>
            <a:endParaRPr lang="en-US" sz="28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     m++                                  </a:t>
            </a:r>
            <a:r>
              <a:rPr lang="en-US" sz="2800" smtClean="0">
                <a:sym typeface="Symbol" pitchFamily="18" charset="2"/>
              </a:rPr>
              <a:t>    ?</a:t>
            </a:r>
            <a:r>
              <a:rPr lang="en-GB" sz="2800" smtClean="0">
                <a:sym typeface="Symbol" pitchFamily="18" charset="2"/>
              </a:rPr>
              <a:t> per pass</a:t>
            </a:r>
            <a:endParaRPr lang="en-US" sz="28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return m                                    </a:t>
            </a:r>
            <a:r>
              <a:rPr lang="en-US" sz="2800" smtClean="0"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smtClean="0">
                <a:sym typeface="Symbol" pitchFamily="18" charset="2"/>
              </a:rPr>
              <a:t>                       </a:t>
            </a:r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white">
          <a:xfrm>
            <a:off x="2743200" y="6400800"/>
            <a:ext cx="0" cy="304800"/>
          </a:xfrm>
          <a:prstGeom prst="line">
            <a:avLst/>
          </a:prstGeom>
          <a:noFill/>
          <a:ln w="9525">
            <a:pattFill prst="pct30">
              <a:fgClr>
                <a:schemeClr val="folHlink"/>
              </a:fgClr>
              <a:bgClr>
                <a:schemeClr val="bg1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57AA3-CB65-46D5-AB23-223B3D939003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Internal Steps:</a:t>
            </a:r>
          </a:p>
        </p:txBody>
      </p:sp>
      <p:sp>
        <p:nvSpPr>
          <p:cNvPr id="2458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419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2400" b="1" i="1" dirty="0" smtClean="0">
                <a:solidFill>
                  <a:srgbClr val="000000"/>
                </a:solidFill>
                <a:sym typeface="Symbol" pitchFamily="18" charset="2"/>
              </a:rPr>
              <a:t>           n </a:t>
            </a:r>
            <a:r>
              <a:rPr lang="en-US" sz="2800" b="1" i="1" dirty="0" smtClean="0">
                <a:solidFill>
                  <a:srgbClr val="000000"/>
                </a:solidFill>
                <a:sym typeface="Symbol" pitchFamily="18" charset="2"/>
              </a:rPr>
              <a:t> n/2                                 </a:t>
            </a:r>
            <a:r>
              <a:rPr lang="en-US" sz="2800" dirty="0" smtClean="0">
                <a:sym typeface="Symbol" pitchFamily="18" charset="2"/>
              </a:rPr>
              <a:t>?</a:t>
            </a:r>
            <a:r>
              <a:rPr lang="en-GB" sz="2800" dirty="0" smtClean="0">
                <a:sym typeface="Symbol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GB" sz="2800" dirty="0" smtClean="0">
                <a:sym typeface="Symbol" pitchFamily="18" charset="2"/>
              </a:rPr>
              <a:t>read </a:t>
            </a:r>
            <a:r>
              <a:rPr lang="en-GB" sz="2400" b="1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GB" sz="2800" dirty="0" smtClean="0">
                <a:sym typeface="Symbol" pitchFamily="18" charset="2"/>
              </a:rPr>
              <a:t> from memory (RAM) and store in a register r1 (very fast piece of memory on the CPU)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GB" sz="2800" dirty="0" smtClean="0">
                <a:sym typeface="Symbol" pitchFamily="18" charset="2"/>
              </a:rPr>
              <a:t>read </a:t>
            </a:r>
            <a:r>
              <a:rPr lang="en-US" sz="2800" b="1" i="1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GB" sz="2800" dirty="0" smtClean="0">
                <a:sym typeface="Symbol" pitchFamily="18" charset="2"/>
              </a:rPr>
              <a:t> from memory and store in a register r2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GB" sz="2800" dirty="0" smtClean="0">
                <a:sym typeface="Symbol" pitchFamily="18" charset="2"/>
              </a:rPr>
              <a:t>send registers r1 r2 through arithmetic division and store result in a register r3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GB" sz="2800" dirty="0" smtClean="0">
                <a:sym typeface="Symbol" pitchFamily="18" charset="2"/>
              </a:rPr>
              <a:t>write r3 back to </a:t>
            </a:r>
            <a:r>
              <a:rPr lang="en-GB" sz="2400" b="1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GB" sz="2800" dirty="0" smtClean="0">
                <a:sym typeface="Symbol" pitchFamily="18" charset="2"/>
              </a:rPr>
              <a:t> 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sz="2800" dirty="0" smtClean="0">
                <a:sym typeface="Symbol" pitchFamily="18" charset="2"/>
              </a:rPr>
              <a:t>CPU steps needed is 4, does not depend on </a:t>
            </a:r>
            <a:r>
              <a:rPr lang="en-GB" sz="2400" b="1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GB" sz="2800" dirty="0" smtClean="0">
                <a:sym typeface="Symbol" pitchFamily="18" charset="2"/>
              </a:rPr>
              <a:t> </a:t>
            </a:r>
          </a:p>
        </p:txBody>
      </p:sp>
      <p:sp>
        <p:nvSpPr>
          <p:cNvPr id="24583" name="Line 4"/>
          <p:cNvSpPr>
            <a:spLocks noChangeShapeType="1"/>
          </p:cNvSpPr>
          <p:nvPr/>
        </p:nvSpPr>
        <p:spPr bwMode="white">
          <a:xfrm>
            <a:off x="2743200" y="6400800"/>
            <a:ext cx="0" cy="304800"/>
          </a:xfrm>
          <a:prstGeom prst="line">
            <a:avLst/>
          </a:prstGeom>
          <a:noFill/>
          <a:ln w="9525">
            <a:pattFill prst="pct30">
              <a:fgClr>
                <a:schemeClr val="folHlink"/>
              </a:fgClr>
              <a:bgClr>
                <a:schemeClr val="bg1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4C6F8-A53F-4AD6-8BE7-8FC5618AACAC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Internal Steps: different compiler</a:t>
            </a:r>
          </a:p>
        </p:txBody>
      </p:sp>
      <p:sp>
        <p:nvSpPr>
          <p:cNvPr id="256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48600" cy="4724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GB" sz="2400" b="1" i="1" dirty="0" smtClean="0">
                <a:solidFill>
                  <a:srgbClr val="000000"/>
                </a:solidFill>
                <a:sym typeface="Symbol" pitchFamily="18" charset="2"/>
              </a:rPr>
              <a:t>           n </a:t>
            </a:r>
            <a:r>
              <a:rPr lang="en-US" sz="2800" b="1" i="1" dirty="0" smtClean="0">
                <a:solidFill>
                  <a:srgbClr val="000000"/>
                </a:solidFill>
                <a:sym typeface="Symbol" pitchFamily="18" charset="2"/>
              </a:rPr>
              <a:t> n/2                                 </a:t>
            </a:r>
            <a:r>
              <a:rPr lang="en-US" sz="2800" dirty="0" smtClean="0">
                <a:sym typeface="Symbol" pitchFamily="18" charset="2"/>
              </a:rPr>
              <a:t>?</a:t>
            </a:r>
            <a:endParaRPr lang="en-GB" sz="2800" dirty="0" smtClean="0">
              <a:sym typeface="Symbol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GB" sz="2800" dirty="0" smtClean="0">
                <a:sym typeface="Symbol" pitchFamily="18" charset="2"/>
              </a:rPr>
              <a:t>read </a:t>
            </a:r>
            <a:r>
              <a:rPr lang="en-GB" sz="2400" b="1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GB" sz="2800" dirty="0" smtClean="0">
                <a:sym typeface="Symbol" pitchFamily="18" charset="2"/>
              </a:rPr>
              <a:t> from memory (RAM) and store in a register r1 (very fast piece of memory on the CPU)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GB" sz="2800" dirty="0" smtClean="0">
                <a:sym typeface="Symbol" pitchFamily="18" charset="2"/>
              </a:rPr>
              <a:t>send registers r1 through a right shift of the bits and store result in a register r3</a:t>
            </a:r>
            <a:br>
              <a:rPr lang="en-GB" sz="2800" dirty="0" smtClean="0">
                <a:sym typeface="Symbol" pitchFamily="18" charset="2"/>
              </a:rPr>
            </a:br>
            <a:r>
              <a:rPr lang="en-GB" sz="2800" dirty="0" smtClean="0">
                <a:sym typeface="Symbol" pitchFamily="18" charset="2"/>
              </a:rPr>
              <a:t>e.g. compute 13/2=6   by  1101 </a:t>
            </a:r>
            <a:r>
              <a:rPr lang="en-GB" sz="2800" dirty="0" smtClean="0">
                <a:sym typeface="Wingdings" pitchFamily="2" charset="2"/>
              </a:rPr>
              <a:t> 110</a:t>
            </a:r>
            <a:endParaRPr lang="en-GB" sz="2800" dirty="0" smtClean="0">
              <a:sym typeface="Symbol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GB" sz="2800" dirty="0" smtClean="0">
                <a:sym typeface="Symbol" pitchFamily="18" charset="2"/>
              </a:rPr>
              <a:t>write r3 back to </a:t>
            </a:r>
            <a:r>
              <a:rPr lang="en-GB" sz="2400" b="1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GB" sz="2800" dirty="0" smtClean="0">
                <a:sym typeface="Symbol" pitchFamily="18" charset="2"/>
              </a:rPr>
              <a:t>   </a:t>
            </a:r>
          </a:p>
          <a:p>
            <a:pPr marL="609600" indent="-609600" eaLnBrk="1" hangingPunct="1">
              <a:buFontTx/>
              <a:buNone/>
            </a:pPr>
            <a:r>
              <a:rPr lang="en-GB" sz="2800" dirty="0" smtClean="0">
                <a:sym typeface="Symbol" pitchFamily="18" charset="2"/>
              </a:rPr>
              <a:t>CPU steps needed is 3, different but still does not depend on </a:t>
            </a:r>
            <a:r>
              <a:rPr lang="en-GB" sz="2400" b="1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endParaRPr lang="en-GB" sz="2800" dirty="0" smtClean="0">
              <a:sym typeface="Symbol" pitchFamily="18" charset="2"/>
            </a:endParaRPr>
          </a:p>
        </p:txBody>
      </p:sp>
      <p:sp>
        <p:nvSpPr>
          <p:cNvPr id="25607" name="Line 4"/>
          <p:cNvSpPr>
            <a:spLocks noChangeShapeType="1"/>
          </p:cNvSpPr>
          <p:nvPr/>
        </p:nvSpPr>
        <p:spPr bwMode="white">
          <a:xfrm>
            <a:off x="2743200" y="6400800"/>
            <a:ext cx="0" cy="304800"/>
          </a:xfrm>
          <a:prstGeom prst="line">
            <a:avLst/>
          </a:prstGeom>
          <a:noFill/>
          <a:ln w="9525">
            <a:pattFill prst="pct30">
              <a:fgClr>
                <a:schemeClr val="folHlink"/>
              </a:fgClr>
              <a:bgClr>
                <a:schemeClr val="bg1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9BD6B-CCC2-47DD-86FE-2C9B5F84EBA2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Exercise</a:t>
            </a:r>
          </a:p>
        </p:txBody>
      </p:sp>
      <p:sp>
        <p:nvSpPr>
          <p:cNvPr id="266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 Algorithm: </a:t>
            </a:r>
            <a:r>
              <a:rPr lang="en-GB" sz="2400" i="1" smtClean="0">
                <a:solidFill>
                  <a:schemeClr val="tx2"/>
                </a:solidFill>
              </a:rPr>
              <a:t>alg-lec1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i="1" smtClean="0">
                <a:solidFill>
                  <a:schemeClr val="tx2"/>
                </a:solidFill>
              </a:rPr>
              <a:t> </a:t>
            </a:r>
            <a:r>
              <a:rPr lang="en-GB" sz="2400" smtClean="0"/>
              <a:t> Input: positive integer n, which is a power of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  Output: integer m such that 2</a:t>
            </a:r>
            <a:r>
              <a:rPr lang="en-GB" sz="2400" baseline="30000" smtClean="0"/>
              <a:t>m</a:t>
            </a:r>
            <a:r>
              <a:rPr lang="en-GB" sz="2400" smtClean="0"/>
              <a:t> =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     </a:t>
            </a:r>
            <a:r>
              <a:rPr lang="en-GB" sz="2400" b="1" i="1" smtClean="0">
                <a:solidFill>
                  <a:srgbClr val="000000"/>
                </a:solidFill>
              </a:rPr>
              <a:t>m </a:t>
            </a: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 0                                       </a:t>
            </a:r>
            <a:r>
              <a:rPr lang="en-US" sz="2800" smtClean="0">
                <a:sym typeface="Symbol" pitchFamily="18" charset="2"/>
              </a:rPr>
              <a:t>1</a:t>
            </a:r>
            <a:endParaRPr lang="en-US" sz="2800" b="1" i="1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while (n </a:t>
            </a:r>
            <a:r>
              <a:rPr lang="en-GB" sz="2400" b="1" i="1" smtClean="0">
                <a:solidFill>
                  <a:srgbClr val="000000"/>
                </a:solidFill>
                <a:sym typeface="Symbol" pitchFamily="18" charset="2"/>
              </a:rPr>
              <a:t> 2)                                </a:t>
            </a:r>
            <a:r>
              <a:rPr lang="en-GB" sz="2800" smtClean="0">
                <a:sym typeface="Symbol" pitchFamily="18" charset="2"/>
              </a:rPr>
              <a:t>  3  per pass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b="1" i="1" smtClean="0">
                <a:solidFill>
                  <a:srgbClr val="000000"/>
                </a:solidFill>
                <a:sym typeface="Symbol" pitchFamily="18" charset="2"/>
              </a:rPr>
              <a:t>           n </a:t>
            </a: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 n/2                               </a:t>
            </a:r>
            <a:r>
              <a:rPr lang="en-US" sz="2800" smtClean="0">
                <a:sym typeface="Symbol" pitchFamily="18" charset="2"/>
              </a:rPr>
              <a:t>3  per pass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     m++                                  </a:t>
            </a:r>
            <a:r>
              <a:rPr lang="en-US" sz="2800" smtClean="0">
                <a:sym typeface="Symbol" pitchFamily="18" charset="2"/>
              </a:rPr>
              <a:t>  3  per pass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return m                                   </a:t>
            </a:r>
            <a:r>
              <a:rPr lang="en-US" sz="2800" smtClean="0"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smtClean="0">
                <a:sym typeface="Symbol" pitchFamily="18" charset="2"/>
              </a:rPr>
              <a:t>                       </a:t>
            </a:r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white">
          <a:xfrm>
            <a:off x="2743200" y="6400800"/>
            <a:ext cx="0" cy="304800"/>
          </a:xfrm>
          <a:prstGeom prst="line">
            <a:avLst/>
          </a:prstGeom>
          <a:noFill/>
          <a:ln w="9525">
            <a:pattFill prst="pct30">
              <a:fgClr>
                <a:schemeClr val="folHlink"/>
              </a:fgClr>
              <a:bgClr>
                <a:schemeClr val="bg1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GB" dirty="0" smtClean="0"/>
              <a:t>Thought Exercise (offline)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9600"/>
          </a:xfrm>
        </p:spPr>
        <p:txBody>
          <a:bodyPr/>
          <a:lstStyle/>
          <a:p>
            <a:r>
              <a:rPr lang="en-GB" sz="2800" dirty="0" smtClean="0"/>
              <a:t>Based on your knowledge of assembly, and machine architectures try to estimate the number of CPU cycles that might actually be used.</a:t>
            </a:r>
          </a:p>
          <a:p>
            <a:r>
              <a:rPr lang="en-GB" sz="2800" dirty="0" smtClean="0"/>
              <a:t>“Divide” or “shift”?  Which is faster?</a:t>
            </a:r>
          </a:p>
          <a:p>
            <a:r>
              <a:rPr lang="en-GB" sz="2800" b="1" dirty="0" smtClean="0"/>
              <a:t>Point: try to eventually build a mental model that is an “internal interpreter” so as to know how a program will run </a:t>
            </a:r>
          </a:p>
          <a:p>
            <a:r>
              <a:rPr lang="en-GB" sz="2800" b="1" dirty="0" smtClean="0"/>
              <a:t>Such “internal interpreters” are vital for </a:t>
            </a:r>
            <a:r>
              <a:rPr lang="en-GB" sz="2800" b="1" smtClean="0"/>
              <a:t>understanding programming (IMHO)</a:t>
            </a:r>
            <a:endParaRPr lang="en-GB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Introduction; Analysis of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B2320-F1E0-4691-99BF-ECBC0C2297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DD3D1-5231-42CA-8DCF-C102AEA76563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How many passes through the loop of alg-lec1?</a:t>
            </a:r>
          </a:p>
        </p:txBody>
      </p:sp>
      <p:sp>
        <p:nvSpPr>
          <p:cNvPr id="276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dirty="0" smtClean="0"/>
              <a:t>Hint: If ever stuck:</a:t>
            </a:r>
          </a:p>
          <a:p>
            <a:pPr eaLnBrk="1" hangingPunct="1"/>
            <a:r>
              <a:rPr lang="en-GB" dirty="0" smtClean="0"/>
              <a:t>Try simple concrete examples</a:t>
            </a:r>
          </a:p>
          <a:p>
            <a:pPr eaLnBrk="1" hangingPunct="1"/>
            <a:r>
              <a:rPr lang="en-GB" dirty="0" smtClean="0"/>
              <a:t>Start from “ridiculously simple” and work up to harder examples</a:t>
            </a:r>
          </a:p>
          <a:p>
            <a:pPr eaLnBrk="1" hangingPunct="1">
              <a:buFontTx/>
              <a:buNone/>
            </a:pPr>
            <a:r>
              <a:rPr lang="en-GB" dirty="0" smtClean="0"/>
              <a:t>(Real mathematicians often work this way, and then hide it when writing up </a:t>
            </a:r>
            <a:r>
              <a:rPr lang="en-GB" dirty="0" smtClean="0">
                <a:sym typeface="Wingdings" pitchFamily="2" charset="2"/>
              </a:rPr>
              <a:t>)</a:t>
            </a:r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Do a “trace of the program” by hand: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31E0F-37B1-407E-BCE9-A99A990EB943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How many passes through loop?</a:t>
            </a: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648200"/>
          </a:xfrm>
        </p:spPr>
        <p:txBody>
          <a:bodyPr/>
          <a:lstStyle/>
          <a:p>
            <a:pPr eaLnBrk="1" hangingPunct="1"/>
            <a:r>
              <a:rPr lang="en-GB" smtClean="0"/>
              <a:t>Focus on the relevant portions:</a:t>
            </a:r>
          </a:p>
          <a:p>
            <a:pPr eaLnBrk="1" hangingPunct="1">
              <a:buFontTx/>
              <a:buNone/>
            </a:pPr>
            <a:r>
              <a:rPr lang="en-US" b="1" i="1" smtClean="0">
                <a:solidFill>
                  <a:srgbClr val="000000"/>
                </a:solidFill>
                <a:sym typeface="Symbol" pitchFamily="18" charset="2"/>
              </a:rPr>
              <a:t>		while (n </a:t>
            </a:r>
            <a:r>
              <a:rPr lang="en-GB" sz="2800" b="1" i="1" smtClean="0">
                <a:solidFill>
                  <a:srgbClr val="000000"/>
                </a:solidFill>
                <a:sym typeface="Symbol" pitchFamily="18" charset="2"/>
              </a:rPr>
              <a:t> 2) </a:t>
            </a:r>
          </a:p>
          <a:p>
            <a:pPr eaLnBrk="1" hangingPunct="1">
              <a:buFontTx/>
              <a:buNone/>
            </a:pPr>
            <a:r>
              <a:rPr lang="en-GB" sz="2800" b="1" i="1" smtClean="0">
                <a:solidFill>
                  <a:srgbClr val="000000"/>
                </a:solidFill>
                <a:sym typeface="Symbol" pitchFamily="18" charset="2"/>
              </a:rPr>
              <a:t>			n </a:t>
            </a:r>
            <a:r>
              <a:rPr lang="en-US" b="1" i="1" smtClean="0">
                <a:solidFill>
                  <a:srgbClr val="000000"/>
                </a:solidFill>
                <a:sym typeface="Symbol" pitchFamily="18" charset="2"/>
              </a:rPr>
              <a:t> n/2</a:t>
            </a:r>
            <a:endParaRPr lang="en-GB" sz="2400" smtClean="0"/>
          </a:p>
          <a:p>
            <a:pPr eaLnBrk="1" hangingPunct="1"/>
            <a:r>
              <a:rPr lang="en-GB" smtClean="0"/>
              <a:t>Simplest example?</a:t>
            </a:r>
          </a:p>
          <a:p>
            <a:pPr eaLnBrk="1" hangingPunct="1"/>
            <a:r>
              <a:rPr lang="en-GB" smtClean="0"/>
              <a:t>Exercise: What is smallest positive integer that is a power of two?</a:t>
            </a:r>
          </a:p>
          <a:p>
            <a:pPr eaLnBrk="1" hangingPunct="1"/>
            <a:r>
              <a:rPr lang="en-GB" smtClean="0"/>
              <a:t>Answer:  1     as 2</a:t>
            </a:r>
            <a:r>
              <a:rPr lang="en-GB" baseline="30000" smtClean="0"/>
              <a:t>0</a:t>
            </a:r>
            <a:r>
              <a:rPr lang="en-GB" smtClean="0"/>
              <a:t> = 1</a:t>
            </a:r>
          </a:p>
          <a:p>
            <a:pPr eaLnBrk="1" hangingPunct="1"/>
            <a:r>
              <a:rPr lang="en-GB" sz="2400" smtClean="0"/>
              <a:t>(If confused, or if you answered “2”, then consider revising your maths about exponents and logarithms)</a:t>
            </a:r>
            <a:endParaRPr lang="en-GB" b="1" i="1" smtClean="0">
              <a:solidFill>
                <a:srgbClr val="00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Running Time: “finite” but how big?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419600" cy="4419600"/>
          </a:xfrm>
        </p:spPr>
        <p:txBody>
          <a:bodyPr/>
          <a:lstStyle/>
          <a:p>
            <a:pPr eaLnBrk="1" hangingPunct="1"/>
            <a:r>
              <a:rPr lang="en-GB" sz="2400" dirty="0" smtClean="0"/>
              <a:t>Most algorithms transform input data into output data.</a:t>
            </a:r>
          </a:p>
          <a:p>
            <a:pPr eaLnBrk="1" hangingPunct="1"/>
            <a:r>
              <a:rPr lang="en-GB" sz="2400" dirty="0" smtClean="0"/>
              <a:t>The running time of an algorithm typically grows with the input size.</a:t>
            </a:r>
          </a:p>
          <a:p>
            <a:pPr lvl="1" eaLnBrk="1" hangingPunct="1"/>
            <a:r>
              <a:rPr lang="en-GB" sz="2000" dirty="0" smtClean="0"/>
              <a:t>A typical example </a:t>
            </a:r>
            <a:r>
              <a:rPr lang="en-GB" sz="2000" dirty="0" smtClean="0">
                <a:sym typeface="Wingdings" panose="05000000000000000000" pitchFamily="2" charset="2"/>
              </a:rPr>
              <a:t></a:t>
            </a:r>
            <a:endParaRPr lang="en-GB" sz="2000" dirty="0" smtClean="0"/>
          </a:p>
          <a:p>
            <a:pPr eaLnBrk="1" hangingPunct="1"/>
            <a:r>
              <a:rPr lang="en-GB" sz="2400" dirty="0" smtClean="0"/>
              <a:t>Average case time is often difficult to determine.</a:t>
            </a:r>
          </a:p>
          <a:p>
            <a:pPr eaLnBrk="1" hangingPunct="1"/>
            <a:r>
              <a:rPr lang="en-GB" sz="2400" dirty="0" smtClean="0"/>
              <a:t>We (often) focus on the worst case running time</a:t>
            </a:r>
          </a:p>
          <a:p>
            <a:pPr lvl="1" eaLnBrk="1" hangingPunct="1"/>
            <a:r>
              <a:rPr lang="en-GB" sz="2000" dirty="0" smtClean="0"/>
              <a:t>it is easier to analyse</a:t>
            </a: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2440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Chart" r:id="rId4" imgW="4657680" imgH="4961160" progId="MSGraph.Chart.8">
                  <p:embed followColorScheme="full"/>
                </p:oleObj>
              </mc:Choice>
              <mc:Fallback>
                <p:oleObj name="Chart" r:id="rId4" imgW="4657680" imgH="496116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943350" cy="420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Introduction; Analysis of Algorithms</a:t>
            </a:r>
          </a:p>
        </p:txBody>
      </p:sp>
      <p:sp>
        <p:nvSpPr>
          <p:cNvPr id="10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DCF73-2562-4BE8-AC0F-818884057256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OleChart spid="7172" grpId="0" 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8BA99-70A9-4BE3-AAC9-2E25D501CD8F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How many passes through loop?</a:t>
            </a:r>
          </a:p>
        </p:txBody>
      </p:sp>
      <p:sp>
        <p:nvSpPr>
          <p:cNvPr id="297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 dirty="0" smtClean="0">
                <a:solidFill>
                  <a:srgbClr val="000000"/>
                </a:solidFill>
                <a:sym typeface="Symbol" pitchFamily="18" charset="2"/>
              </a:rPr>
              <a:t>while (n </a:t>
            </a:r>
            <a:r>
              <a:rPr lang="en-GB" sz="2800" b="1" i="1" dirty="0" smtClean="0">
                <a:solidFill>
                  <a:srgbClr val="000000"/>
                </a:solidFill>
                <a:sym typeface="Symbol" pitchFamily="18" charset="2"/>
              </a:rPr>
              <a:t> 2) { n </a:t>
            </a:r>
            <a:r>
              <a:rPr lang="en-US" b="1" i="1" dirty="0" smtClean="0">
                <a:solidFill>
                  <a:srgbClr val="000000"/>
                </a:solidFill>
                <a:sym typeface="Symbol" pitchFamily="18" charset="2"/>
              </a:rPr>
              <a:t> n/2 ; }</a:t>
            </a:r>
            <a:endParaRPr lang="en-GB" dirty="0" smtClean="0"/>
          </a:p>
          <a:p>
            <a:pPr eaLnBrk="1" hangingPunct="1"/>
            <a:r>
              <a:rPr lang="en-GB" dirty="0" smtClean="0"/>
              <a:t>Case: n = 1 = 2</a:t>
            </a:r>
            <a:r>
              <a:rPr lang="en-GB" baseline="30000" dirty="0" smtClean="0"/>
              <a:t>0</a:t>
            </a:r>
            <a:r>
              <a:rPr lang="en-GB" dirty="0" smtClean="0"/>
              <a:t>   passes = 0</a:t>
            </a:r>
          </a:p>
          <a:p>
            <a:pPr eaLnBrk="1" hangingPunct="1"/>
            <a:r>
              <a:rPr lang="en-GB" dirty="0" smtClean="0"/>
              <a:t>Case: n = 2 = 2</a:t>
            </a:r>
            <a:r>
              <a:rPr lang="en-GB" baseline="30000" dirty="0" smtClean="0"/>
              <a:t>1</a:t>
            </a:r>
            <a:r>
              <a:rPr lang="en-GB" dirty="0" smtClean="0"/>
              <a:t>   </a:t>
            </a:r>
          </a:p>
          <a:p>
            <a:pPr lvl="1" eaLnBrk="1" hangingPunct="1"/>
            <a:r>
              <a:rPr lang="en-GB" dirty="0" smtClean="0"/>
              <a:t>n=2, then n=1 ;  passes=1</a:t>
            </a:r>
          </a:p>
          <a:p>
            <a:pPr eaLnBrk="1" hangingPunct="1"/>
            <a:r>
              <a:rPr lang="en-GB" dirty="0" smtClean="0"/>
              <a:t>Case: n = 4 = 2</a:t>
            </a:r>
            <a:r>
              <a:rPr lang="en-GB" baseline="30000" dirty="0" smtClean="0"/>
              <a:t>2</a:t>
            </a:r>
            <a:r>
              <a:rPr lang="en-GB" dirty="0" smtClean="0"/>
              <a:t>    </a:t>
            </a:r>
          </a:p>
          <a:p>
            <a:pPr lvl="1" eaLnBrk="1" hangingPunct="1"/>
            <a:r>
              <a:rPr lang="en-GB" dirty="0" smtClean="0"/>
              <a:t>n=4, then n=2, then n=1 ; passes = 2</a:t>
            </a:r>
          </a:p>
          <a:p>
            <a:pPr eaLnBrk="1" hangingPunct="1"/>
            <a:r>
              <a:rPr lang="en-GB" dirty="0" smtClean="0"/>
              <a:t>Case: n = 8 = 2</a:t>
            </a:r>
            <a:r>
              <a:rPr lang="en-GB" baseline="30000" dirty="0" smtClean="0"/>
              <a:t>3</a:t>
            </a:r>
            <a:r>
              <a:rPr lang="en-GB" dirty="0" smtClean="0"/>
              <a:t>    </a:t>
            </a:r>
          </a:p>
          <a:p>
            <a:pPr lvl="1" eaLnBrk="1" hangingPunct="1"/>
            <a:r>
              <a:rPr lang="en-GB" dirty="0" smtClean="0"/>
              <a:t>n=8, 4 , 2, then n=1 ; passes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CCCB6-3E84-4FBE-8BB2-7C83CF5DEE52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How many passes through loop?</a:t>
            </a:r>
          </a:p>
        </p:txBody>
      </p:sp>
      <p:sp>
        <p:nvSpPr>
          <p:cNvPr id="307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 smtClean="0"/>
              <a:t>Case: n = 2</a:t>
            </a:r>
            <a:r>
              <a:rPr lang="en-GB" baseline="30000" dirty="0" smtClean="0"/>
              <a:t>m</a:t>
            </a:r>
            <a:r>
              <a:rPr lang="en-GB" dirty="0" smtClean="0"/>
              <a:t>    </a:t>
            </a:r>
          </a:p>
          <a:p>
            <a:pPr lvl="1" eaLnBrk="1" hangingPunct="1"/>
            <a:r>
              <a:rPr lang="en-GB" dirty="0" smtClean="0"/>
              <a:t>n=2</a:t>
            </a:r>
            <a:r>
              <a:rPr lang="en-GB" baseline="30000" dirty="0" smtClean="0"/>
              <a:t>m</a:t>
            </a:r>
            <a:r>
              <a:rPr lang="en-GB" dirty="0" smtClean="0"/>
              <a:t>, 2</a:t>
            </a:r>
            <a:r>
              <a:rPr lang="en-GB" baseline="30000" dirty="0" smtClean="0"/>
              <a:t>m-1</a:t>
            </a:r>
            <a:r>
              <a:rPr lang="en-GB" dirty="0" smtClean="0"/>
              <a:t>, 2</a:t>
            </a:r>
            <a:r>
              <a:rPr lang="en-GB" baseline="30000" dirty="0" smtClean="0"/>
              <a:t>m-2</a:t>
            </a:r>
            <a:r>
              <a:rPr lang="en-GB" dirty="0" smtClean="0"/>
              <a:t> , … , 2</a:t>
            </a:r>
          </a:p>
          <a:p>
            <a:pPr lvl="1" eaLnBrk="1" hangingPunct="1"/>
            <a:r>
              <a:rPr lang="en-GB" dirty="0" smtClean="0"/>
              <a:t>m passes through loop</a:t>
            </a:r>
          </a:p>
          <a:p>
            <a:pPr eaLnBrk="1" hangingPunct="1"/>
            <a:r>
              <a:rPr lang="en-GB" dirty="0" smtClean="0"/>
              <a:t>but note, n is the input not m, so want to write answer in terms of n. Use</a:t>
            </a:r>
          </a:p>
          <a:p>
            <a:pPr lvl="1" eaLnBrk="1" hangingPunct="1"/>
            <a:r>
              <a:rPr lang="en-GB" dirty="0" smtClean="0"/>
              <a:t>m = log</a:t>
            </a:r>
            <a:r>
              <a:rPr lang="en-GB" baseline="-25000" dirty="0" smtClean="0"/>
              <a:t>2</a:t>
            </a:r>
            <a:r>
              <a:rPr lang="en-GB" dirty="0" smtClean="0"/>
              <a:t>( n )</a:t>
            </a:r>
          </a:p>
          <a:p>
            <a:pPr eaLnBrk="1" hangingPunct="1"/>
            <a:r>
              <a:rPr lang="en-GB" dirty="0" smtClean="0"/>
              <a:t>Result: passes through loop = log</a:t>
            </a:r>
            <a:r>
              <a:rPr lang="en-GB" baseline="-25000" dirty="0" smtClean="0"/>
              <a:t>2</a:t>
            </a:r>
            <a:r>
              <a:rPr lang="en-GB" dirty="0" smtClean="0"/>
              <a:t>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88782-D3D0-4CC4-9692-5EFA8FE6BAFC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Exercise</a:t>
            </a:r>
          </a:p>
        </p:txBody>
      </p:sp>
      <p:sp>
        <p:nvSpPr>
          <p:cNvPr id="1218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8001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 Algorithm: </a:t>
            </a:r>
            <a:r>
              <a:rPr lang="en-GB" sz="2400" i="1" smtClean="0">
                <a:solidFill>
                  <a:schemeClr val="tx2"/>
                </a:solidFill>
              </a:rPr>
              <a:t>alg-lec1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i="1" smtClean="0">
                <a:solidFill>
                  <a:schemeClr val="tx2"/>
                </a:solidFill>
              </a:rPr>
              <a:t> </a:t>
            </a:r>
            <a:r>
              <a:rPr lang="en-GB" sz="2400" smtClean="0"/>
              <a:t> Input: positive integer n, which is a power of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  Output: integer m such that 2</a:t>
            </a:r>
            <a:r>
              <a:rPr lang="en-GB" sz="2400" baseline="30000" smtClean="0"/>
              <a:t>m</a:t>
            </a:r>
            <a:r>
              <a:rPr lang="en-GB" sz="2400" smtClean="0"/>
              <a:t> =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     </a:t>
            </a:r>
            <a:r>
              <a:rPr lang="en-GB" sz="2400" b="1" i="1" smtClean="0">
                <a:solidFill>
                  <a:srgbClr val="000000"/>
                </a:solidFill>
              </a:rPr>
              <a:t>m </a:t>
            </a: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 0                                          </a:t>
            </a:r>
            <a:r>
              <a:rPr lang="en-US" sz="2800" smtClean="0">
                <a:sym typeface="Symbol" pitchFamily="18" charset="2"/>
              </a:rPr>
              <a:t>1</a:t>
            </a:r>
            <a:endParaRPr lang="en-US" sz="2800" b="1" i="1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while (n </a:t>
            </a:r>
            <a:r>
              <a:rPr lang="en-GB" sz="2400" b="1" i="1" smtClean="0">
                <a:solidFill>
                  <a:srgbClr val="000000"/>
                </a:solidFill>
                <a:sym typeface="Symbol" pitchFamily="18" charset="2"/>
              </a:rPr>
              <a:t> 2)                                </a:t>
            </a:r>
            <a:r>
              <a:rPr lang="en-GB" sz="2800" smtClean="0">
                <a:sym typeface="Symbol" pitchFamily="18" charset="2"/>
              </a:rPr>
              <a:t>3 (log</a:t>
            </a:r>
            <a:r>
              <a:rPr lang="en-GB" sz="2800" baseline="-25000" smtClean="0">
                <a:sym typeface="Symbol" pitchFamily="18" charset="2"/>
              </a:rPr>
              <a:t>2</a:t>
            </a:r>
            <a:r>
              <a:rPr lang="en-GB" sz="2800" smtClean="0">
                <a:sym typeface="Symbol" pitchFamily="18" charset="2"/>
              </a:rPr>
              <a:t>(n)+1)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b="1" i="1" smtClean="0">
                <a:solidFill>
                  <a:srgbClr val="000000"/>
                </a:solidFill>
                <a:sym typeface="Symbol" pitchFamily="18" charset="2"/>
              </a:rPr>
              <a:t>           n </a:t>
            </a: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 n/2                             </a:t>
            </a:r>
            <a:r>
              <a:rPr lang="en-US" sz="2800" smtClean="0">
                <a:sym typeface="Symbol" pitchFamily="18" charset="2"/>
              </a:rPr>
              <a:t>3 </a:t>
            </a:r>
            <a:r>
              <a:rPr lang="en-GB" sz="2800" smtClean="0">
                <a:sym typeface="Symbol" pitchFamily="18" charset="2"/>
              </a:rPr>
              <a:t>log</a:t>
            </a:r>
            <a:r>
              <a:rPr lang="en-GB" sz="2800" baseline="-25000" smtClean="0">
                <a:sym typeface="Symbol" pitchFamily="18" charset="2"/>
              </a:rPr>
              <a:t>2</a:t>
            </a:r>
            <a:r>
              <a:rPr lang="en-GB" sz="2800" smtClean="0">
                <a:sym typeface="Symbol" pitchFamily="18" charset="2"/>
              </a:rPr>
              <a:t>(n) </a:t>
            </a:r>
            <a:endParaRPr lang="en-US" sz="28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     m++                                  </a:t>
            </a:r>
            <a:r>
              <a:rPr lang="en-US" sz="2800" smtClean="0">
                <a:sym typeface="Symbol" pitchFamily="18" charset="2"/>
              </a:rPr>
              <a:t>3 </a:t>
            </a:r>
            <a:r>
              <a:rPr lang="en-GB" sz="2800" smtClean="0">
                <a:sym typeface="Symbol" pitchFamily="18" charset="2"/>
              </a:rPr>
              <a:t>log</a:t>
            </a:r>
            <a:r>
              <a:rPr lang="en-GB" sz="2800" baseline="-25000" smtClean="0">
                <a:sym typeface="Symbol" pitchFamily="18" charset="2"/>
              </a:rPr>
              <a:t>2</a:t>
            </a:r>
            <a:r>
              <a:rPr lang="en-GB" sz="2800" smtClean="0">
                <a:sym typeface="Symbol" pitchFamily="18" charset="2"/>
              </a:rPr>
              <a:t>(n) </a:t>
            </a:r>
            <a:endParaRPr lang="en-US" sz="28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solidFill>
                  <a:srgbClr val="000000"/>
                </a:solidFill>
                <a:sym typeface="Symbol" pitchFamily="18" charset="2"/>
              </a:rPr>
              <a:t>    return m                                    </a:t>
            </a:r>
            <a:r>
              <a:rPr lang="en-US" sz="2800" smtClean="0"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smtClean="0">
                <a:sym typeface="Symbol" pitchFamily="18" charset="2"/>
              </a:rPr>
              <a:t>                           all together:  9 log</a:t>
            </a:r>
            <a:r>
              <a:rPr lang="en-GB" sz="2800" baseline="-25000" smtClean="0">
                <a:sym typeface="Symbol" pitchFamily="18" charset="2"/>
              </a:rPr>
              <a:t>2</a:t>
            </a:r>
            <a:r>
              <a:rPr lang="en-GB" sz="2800" smtClean="0">
                <a:sym typeface="Symbol" pitchFamily="18" charset="2"/>
              </a:rPr>
              <a:t>(n) + 5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smtClean="0">
                <a:sym typeface="Symbol" pitchFamily="18" charset="2"/>
              </a:rPr>
              <a:t>(the “+1” on line 2, is because the test is done even if it fails)</a:t>
            </a:r>
          </a:p>
        </p:txBody>
      </p:sp>
      <p:sp>
        <p:nvSpPr>
          <p:cNvPr id="31751" name="Line 4"/>
          <p:cNvSpPr>
            <a:spLocks noChangeShapeType="1"/>
          </p:cNvSpPr>
          <p:nvPr/>
        </p:nvSpPr>
        <p:spPr bwMode="white">
          <a:xfrm>
            <a:off x="2743200" y="6400800"/>
            <a:ext cx="0" cy="304800"/>
          </a:xfrm>
          <a:prstGeom prst="line">
            <a:avLst/>
          </a:prstGeom>
          <a:noFill/>
          <a:ln w="9525">
            <a:pattFill prst="pct30">
              <a:fgClr>
                <a:schemeClr val="folHlink"/>
              </a:fgClr>
              <a:bgClr>
                <a:schemeClr val="bg1"/>
              </a:bgClr>
            </a:patt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22313-8B5C-45F3-8D91-0018A9F61DCF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Remarks</a:t>
            </a:r>
            <a:r>
              <a:rPr lang="en-GB" baseline="30000" dirty="0" smtClean="0"/>
              <a:t>**</a:t>
            </a:r>
          </a:p>
        </p:txBody>
      </p:sp>
      <p:sp>
        <p:nvSpPr>
          <p:cNvPr id="327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Each pass through the loop the size of n is halved</a:t>
            </a:r>
          </a:p>
          <a:p>
            <a:pPr lvl="1" eaLnBrk="1" hangingPunct="1"/>
            <a:r>
              <a:rPr lang="en-GB" smtClean="0"/>
              <a:t>the “log</a:t>
            </a:r>
            <a:r>
              <a:rPr lang="en-GB" baseline="-25000" smtClean="0"/>
              <a:t>2</a:t>
            </a:r>
            <a:r>
              <a:rPr lang="en-GB" smtClean="0"/>
              <a:t>(n)” is typical of such “halving on each iteration”</a:t>
            </a:r>
          </a:p>
          <a:p>
            <a:pPr eaLnBrk="1" hangingPunct="1"/>
            <a:r>
              <a:rPr lang="en-GB" smtClean="0"/>
              <a:t>This concept also appears in sorting and searching; hence suggest to make sure you fully understand this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E7E07-4D9F-4D13-85F7-6C0B9117FE55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Removing details</a:t>
            </a:r>
          </a:p>
        </p:txBody>
      </p:sp>
      <p:sp>
        <p:nvSpPr>
          <p:cNvPr id="337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114800"/>
          </a:xfrm>
        </p:spPr>
        <p:txBody>
          <a:bodyPr/>
          <a:lstStyle/>
          <a:p>
            <a:pPr eaLnBrk="1" hangingPunct="1"/>
            <a:r>
              <a:rPr lang="en-GB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According to precisely how we count steps we might get many different answers, e.g. something like</a:t>
            </a:r>
          </a:p>
          <a:p>
            <a:pPr lvl="1" eaLnBrk="1" hangingPunct="1"/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5 log</a:t>
            </a:r>
            <a:r>
              <a:rPr lang="en-GB" sz="2400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(n) + 2</a:t>
            </a:r>
          </a:p>
          <a:p>
            <a:pPr lvl="1" eaLnBrk="1" hangingPunct="1"/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9 log</a:t>
            </a:r>
            <a:r>
              <a:rPr lang="en-GB" sz="2400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(n) + 5, </a:t>
            </a:r>
            <a:r>
              <a:rPr lang="en-GB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etc</a:t>
            </a:r>
            <a:endParaRPr lang="en-GB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eaLnBrk="1" hangingPunct="1"/>
            <a:r>
              <a:rPr lang="en-GB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Also this counts “steps”</a:t>
            </a:r>
          </a:p>
          <a:p>
            <a:pPr lvl="1" eaLnBrk="1" hangingPunct="1"/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the translation to runtime depends on the compiler, hardware, </a:t>
            </a:r>
            <a:r>
              <a:rPr lang="en-GB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etc</a:t>
            </a:r>
            <a:endParaRPr lang="en-GB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eaLnBrk="1" hangingPunct="1"/>
            <a:r>
              <a:rPr lang="en-GB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Need a way to suppress such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066800"/>
            <a:ext cx="8001000" cy="49530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Goal:</a:t>
            </a:r>
          </a:p>
          <a:p>
            <a:r>
              <a:rPr lang="en-GB" dirty="0" smtClean="0"/>
              <a:t>Build foundations for time-analysis of programs</a:t>
            </a:r>
          </a:p>
          <a:p>
            <a:pPr>
              <a:buNone/>
            </a:pPr>
            <a:r>
              <a:rPr lang="en-GB" dirty="0" smtClean="0"/>
              <a:t>Skills needed:</a:t>
            </a:r>
          </a:p>
          <a:p>
            <a:r>
              <a:rPr lang="en-GB" dirty="0" smtClean="0"/>
              <a:t>Count primitive operations</a:t>
            </a:r>
          </a:p>
          <a:p>
            <a:r>
              <a:rPr lang="en-GB" dirty="0" smtClean="0"/>
              <a:t>Counting of operations with </a:t>
            </a:r>
          </a:p>
          <a:p>
            <a:pPr lvl="1"/>
            <a:r>
              <a:rPr lang="en-GB" dirty="0" smtClean="0"/>
              <a:t>Loops</a:t>
            </a:r>
          </a:p>
          <a:p>
            <a:pPr lvl="1"/>
            <a:r>
              <a:rPr lang="en-GB" dirty="0" smtClean="0"/>
              <a:t>Recursion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Introduction; Analysis of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B2320-F1E0-4691-99BF-ECBC0C22974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Introduction; Analysis of Algorithms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143AB6-42BA-4A18-B842-5BFE632DF804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Next Lecture</a:t>
            </a:r>
          </a:p>
        </p:txBody>
      </p:sp>
      <p:sp>
        <p:nvSpPr>
          <p:cNvPr id="348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mtClean="0"/>
              <a:t>“Suppressing the details”</a:t>
            </a:r>
          </a:p>
          <a:p>
            <a:pPr lvl="1" eaLnBrk="1" hangingPunct="1"/>
            <a:endParaRPr lang="en-GB" smtClean="0"/>
          </a:p>
          <a:p>
            <a:pPr lvl="1" eaLnBrk="1" hangingPunct="1">
              <a:buFontTx/>
              <a:buNone/>
            </a:pPr>
            <a:r>
              <a:rPr lang="en-GB" smtClean="0"/>
              <a:t>A motivation and introduction to big-Oh</a:t>
            </a:r>
          </a:p>
          <a:p>
            <a:pPr lvl="1" eaLnBrk="1" hangingPunct="1"/>
            <a:endParaRPr lang="en-GB" smtClean="0"/>
          </a:p>
          <a:p>
            <a:pPr lvl="1" eaLnBrk="1" hangingPunct="1">
              <a:buFontTx/>
              <a:buNone/>
            </a:pPr>
            <a:r>
              <a:rPr lang="en-GB" smtClean="0"/>
              <a:t>Oh… ohh!!</a:t>
            </a:r>
          </a:p>
          <a:p>
            <a:pPr lvl="1" eaLnBrk="1" hangingPunct="1">
              <a:buFontTx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Experimental Studies</a:t>
            </a:r>
          </a:p>
        </p:txBody>
      </p:sp>
      <p:sp>
        <p:nvSpPr>
          <p:cNvPr id="20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44196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sz="2400" dirty="0" smtClean="0"/>
              <a:t>General Pattern: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Write a program implementing the algorithm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Run the program with inputs of varying size and composition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Use a system method to get an (in)accurate measure of the actual running time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Plot the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Example is shown: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Interpret &amp; analyse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sz="2400" dirty="0" smtClean="0"/>
              <a:t>C/W 1 will follow this pattern 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705712505"/>
              </p:ext>
            </p:extLst>
          </p:nvPr>
        </p:nvGraphicFramePr>
        <p:xfrm>
          <a:off x="5105400" y="1600200"/>
          <a:ext cx="3810000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Chart" r:id="rId4" imgW="5231160" imgH="5490000" progId="MSGraph.Chart.8">
                  <p:embed followColorScheme="full"/>
                </p:oleObj>
              </mc:Choice>
              <mc:Fallback>
                <p:oleObj name="Chart" r:id="rId4" imgW="5231160" imgH="54900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00200"/>
                        <a:ext cx="3810000" cy="399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Introduction; Analysis of Algorithms</a:t>
            </a:r>
          </a:p>
        </p:txBody>
      </p:sp>
      <p:sp>
        <p:nvSpPr>
          <p:cNvPr id="20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E1E50-B95A-4D50-BB1E-A61761253342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Limitations of Experiments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It is necessary to implement the algorithm, which may be difficult or time-consuming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Results may not be indicative of the running time on other inputs not included in the experiment.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order to compare two algorithms directly, the same hardware and software environments must be used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Introduction; Analysis of Algorithms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4BD74-1D5C-42F9-8CE2-B2CE9F6AB650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u="sng" dirty="0" smtClean="0"/>
              <a:t>Exercise</a:t>
            </a:r>
            <a:r>
              <a:rPr lang="en-GB" dirty="0" smtClean="0"/>
              <a:t> </a:t>
            </a:r>
            <a:r>
              <a:rPr lang="en-GB" sz="3200" dirty="0" smtClean="0"/>
              <a:t>(offline: medium-hard)</a:t>
            </a:r>
            <a:endParaRPr lang="en-GB" dirty="0" smtClean="0"/>
          </a:p>
        </p:txBody>
      </p:sp>
      <p:sp>
        <p:nvSpPr>
          <p:cNvPr id="8195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6019800" cy="4114800"/>
          </a:xfrm>
        </p:spPr>
        <p:txBody>
          <a:bodyPr/>
          <a:lstStyle/>
          <a:p>
            <a:pPr eaLnBrk="1" hangingPunct="1"/>
            <a:r>
              <a:rPr lang="en-GB" dirty="0" smtClean="0"/>
              <a:t>Why do you think that ‘worst case’ might be easier to analyse than ‘average case’?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Introduction; Analysis of Algorithms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081A9-56F5-420E-826E-B8CE957449E0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64226-8089-43A1-875B-AAE611AFC516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Theoretical Analysis</a:t>
            </a:r>
            <a:r>
              <a:rPr lang="en-US" baseline="30000" smtClean="0"/>
              <a:t>**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smtClean="0"/>
              <a:t>Uses a high-level description of the algorithm instead of an implementation</a:t>
            </a:r>
          </a:p>
          <a:p>
            <a:pPr eaLnBrk="1" hangingPunct="1"/>
            <a:r>
              <a:rPr lang="en-US" b="1" smtClean="0"/>
              <a:t>Characterizes running time as a function of the input size, </a:t>
            </a:r>
            <a:r>
              <a:rPr lang="en-US" b="1" i="1" smtClean="0"/>
              <a:t>n</a:t>
            </a:r>
            <a:r>
              <a:rPr lang="en-US" b="1" smtClean="0"/>
              <a:t>.</a:t>
            </a:r>
          </a:p>
          <a:p>
            <a:pPr eaLnBrk="1" hangingPunct="1"/>
            <a:r>
              <a:rPr lang="en-US" smtClean="0"/>
              <a:t>Takes into account all possible inputs</a:t>
            </a:r>
          </a:p>
          <a:p>
            <a:pPr eaLnBrk="1" hangingPunct="1"/>
            <a:r>
              <a:rPr lang="en-US" smtClean="0"/>
              <a:t>Allows us to evaluate the speed of an algorithm independently of the hardware/software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34E76-4110-478D-92CE-7659675B4823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 </a:t>
            </a:r>
          </a:p>
        </p:txBody>
      </p:sp>
      <p:sp>
        <p:nvSpPr>
          <p:cNvPr id="176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38862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Hides program design issues</a:t>
            </a:r>
          </a:p>
        </p:txBody>
      </p:sp>
      <p:sp>
        <p:nvSpPr>
          <p:cNvPr id="1127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/>
              <a:t>	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43400" y="1595438"/>
            <a:ext cx="4495800" cy="4119562"/>
            <a:chOff x="2688" y="1056"/>
            <a:chExt cx="2832" cy="2595"/>
          </a:xfrm>
        </p:grpSpPr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228600"/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Algorithm</a:t>
              </a:r>
              <a:r>
                <a:rPr lang="en-US">
                  <a:latin typeface="Times New Roman" pitchFamily="18" charset="0"/>
                </a:rPr>
                <a:t> </a:t>
              </a:r>
              <a:r>
                <a:rPr lang="en-US" b="1" i="1">
                  <a:solidFill>
                    <a:schemeClr val="tx2"/>
                  </a:solidFill>
                  <a:latin typeface="Times New Roman" pitchFamily="18" charset="0"/>
                </a:rPr>
                <a:t>arrayMax</a:t>
              </a:r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en-US" b="1" i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, </a:t>
              </a:r>
              <a:r>
                <a:rPr lang="en-US" b="1" i="1">
                  <a:solidFill>
                    <a:schemeClr val="tx2"/>
                  </a:solidFill>
                  <a:latin typeface="Times New Roman" pitchFamily="18" charset="0"/>
                </a:rPr>
                <a:t>n</a:t>
              </a:r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</a:p>
            <a:p>
              <a:pPr defTabSz="228600"/>
              <a:r>
                <a:rPr lang="en-US" b="1">
                  <a:solidFill>
                    <a:schemeClr val="tx2"/>
                  </a:solidFill>
                  <a:latin typeface="Times New Roman" pitchFamily="18" charset="0"/>
                </a:rPr>
                <a:t>	</a:t>
              </a:r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Input</a:t>
              </a:r>
              <a:r>
                <a:rPr lang="en-US">
                  <a:latin typeface="Times New Roman" pitchFamily="18" charset="0"/>
                </a:rPr>
                <a:t> </a:t>
              </a:r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array </a:t>
              </a:r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 of </a:t>
              </a:r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n</a:t>
              </a:r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 integers</a:t>
              </a:r>
            </a:p>
            <a:p>
              <a:pPr defTabSz="228600"/>
              <a:r>
                <a:rPr lang="en-US" b="1">
                  <a:solidFill>
                    <a:schemeClr val="tx2"/>
                  </a:solidFill>
                  <a:latin typeface="Times New Roman" pitchFamily="18" charset="0"/>
                </a:rPr>
                <a:t>	</a:t>
              </a:r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Output</a:t>
              </a:r>
              <a:r>
                <a:rPr lang="en-US">
                  <a:latin typeface="Times New Roman" pitchFamily="18" charset="0"/>
                </a:rPr>
                <a:t> </a:t>
              </a:r>
              <a:r>
                <a:rPr lang="en-US">
                  <a:solidFill>
                    <a:schemeClr val="accent2"/>
                  </a:solidFill>
                  <a:latin typeface="Times New Roman" pitchFamily="18" charset="0"/>
                </a:rPr>
                <a:t>maximum element of </a:t>
              </a:r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</a:p>
            <a:p>
              <a:pPr defTabSz="228600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	</a:t>
              </a:r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currentMax</a:t>
              </a:r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en-US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</a:t>
              </a:r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[0]</a:t>
              </a: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defTabSz="228600"/>
              <a:r>
                <a:rPr lang="en-US">
                  <a:latin typeface="Times New Roman" pitchFamily="18" charset="0"/>
                </a:rPr>
                <a:t>	</a:t>
              </a:r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for</a:t>
              </a:r>
              <a:r>
                <a:rPr lang="en-US">
                  <a:latin typeface="Times New Roman" pitchFamily="18" charset="0"/>
                </a:rPr>
                <a:t> </a:t>
              </a:r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</a:rPr>
                <a:t>i</a:t>
              </a:r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en-US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</a:t>
              </a:r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  <a:r>
                <a:rPr lang="en-US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to</a:t>
              </a:r>
              <a:r>
                <a:rPr lang="en-US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r>
                <a:rPr lang="en-US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 1</a:t>
              </a:r>
              <a:r>
                <a:rPr lang="en-US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do</a:t>
              </a:r>
            </a:p>
            <a:p>
              <a:pPr defTabSz="228600"/>
              <a:r>
                <a:rPr lang="en-US">
                  <a:latin typeface="Times New Roman" pitchFamily="18" charset="0"/>
                  <a:sym typeface="Symbol" pitchFamily="18" charset="2"/>
                </a:rPr>
                <a:t>		</a:t>
              </a:r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if</a:t>
              </a:r>
              <a:r>
                <a:rPr lang="en-US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[</a:t>
              </a:r>
              <a:r>
                <a:rPr lang="en-US" i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i</a:t>
              </a:r>
              <a:r>
                <a:rPr lang="en-US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]  </a:t>
              </a:r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currentMax</a:t>
              </a:r>
              <a:r>
                <a:rPr lang="en-US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then</a:t>
              </a:r>
            </a:p>
            <a:p>
              <a:pPr defTabSz="228600"/>
              <a:r>
                <a:rPr lang="en-US">
                  <a:latin typeface="Times New Roman" pitchFamily="18" charset="0"/>
                  <a:sym typeface="Symbol" pitchFamily="18" charset="2"/>
                </a:rPr>
                <a:t>			</a:t>
              </a:r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currentMax</a:t>
              </a:r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</a:t>
              </a:r>
              <a:r>
                <a:rPr lang="en-US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[</a:t>
              </a:r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i</a:t>
              </a:r>
              <a:r>
                <a:rPr lang="en-US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]</a:t>
              </a:r>
            </a:p>
            <a:p>
              <a:pPr defTabSz="228600"/>
              <a:r>
                <a:rPr lang="en-US">
                  <a:latin typeface="Times New Roman" pitchFamily="18" charset="0"/>
                  <a:sym typeface="Symbol" pitchFamily="18" charset="2"/>
                </a:rPr>
                <a:t>	</a:t>
              </a:r>
              <a:r>
                <a:rPr lang="en-US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return</a:t>
              </a:r>
              <a:r>
                <a:rPr lang="en-US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b="1" i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currentMax</a:t>
              </a:r>
              <a:r>
                <a:rPr lang="en-US">
                  <a:latin typeface="Times New Roman" pitchFamily="18" charset="0"/>
                  <a:sym typeface="Symbol" pitchFamily="18" charset="2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1274" name="Text Box 7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Example: find max element of an array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G52ADS:Analysis of Algorithms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82B8D-5E8A-4080-93D0-B52028543A51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 Details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905000"/>
            <a:ext cx="42672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Control flow</a:t>
            </a:r>
          </a:p>
          <a:p>
            <a:pPr lvl="1" eaLnBrk="1" hangingPunct="1"/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</a:rPr>
              <a:t>then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[</a:t>
            </a:r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</a:rPr>
              <a:t>else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…]</a:t>
            </a:r>
          </a:p>
          <a:p>
            <a:pPr lvl="1" eaLnBrk="1" hangingPunct="1"/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</a:rPr>
              <a:t>do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 eaLnBrk="1" hangingPunct="1"/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</a:rPr>
              <a:t>repeat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</a:rPr>
              <a:t>until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 eaLnBrk="1" hangingPunct="1"/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…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</a:rPr>
              <a:t>do</a:t>
            </a:r>
            <a:r>
              <a:rPr lang="en-US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 eaLnBrk="1" hangingPunct="1"/>
            <a:r>
              <a:rPr lang="en-US" sz="2000" smtClean="0"/>
              <a:t>Indentation replaces braces </a:t>
            </a:r>
          </a:p>
          <a:p>
            <a:pPr eaLnBrk="1" hangingPunct="1"/>
            <a:r>
              <a:rPr lang="en-US" sz="2400" smtClean="0"/>
              <a:t>Method declaration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</a:rPr>
              <a:t>Algorithm </a:t>
            </a:r>
            <a:r>
              <a:rPr lang="en-US" sz="2000" b="1" i="1" smtClean="0">
                <a:solidFill>
                  <a:schemeClr val="tx2"/>
                </a:solidFill>
                <a:latin typeface="Times New Roman" pitchFamily="18" charset="0"/>
              </a:rPr>
              <a:t>method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US" sz="2000" b="1" i="1" smtClean="0">
                <a:solidFill>
                  <a:schemeClr val="tx2"/>
                </a:solidFill>
                <a:latin typeface="Times New Roman" pitchFamily="18" charset="0"/>
              </a:rPr>
              <a:t>arg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 [, </a:t>
            </a:r>
            <a:r>
              <a:rPr lang="en-US" sz="2000" b="1" i="1" smtClean="0">
                <a:solidFill>
                  <a:schemeClr val="tx2"/>
                </a:solidFill>
                <a:latin typeface="Times New Roman" pitchFamily="18" charset="0"/>
              </a:rPr>
              <a:t>arg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…])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Times New Roman" pitchFamily="18" charset="0"/>
              </a:rPr>
              <a:t>	</a:t>
            </a:r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</a:rPr>
              <a:t>Input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Times New Roman" pitchFamily="18" charset="0"/>
              </a:rPr>
              <a:t>	</a:t>
            </a:r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</a:rPr>
              <a:t>Output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1229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05000"/>
            <a:ext cx="3657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Method call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i="1" smtClean="0">
                <a:solidFill>
                  <a:schemeClr val="accent2"/>
                </a:solidFill>
                <a:latin typeface="Times New Roman" pitchFamily="18" charset="0"/>
              </a:rPr>
              <a:t>var.method 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000" b="1" i="1" smtClean="0">
                <a:solidFill>
                  <a:schemeClr val="accent2"/>
                </a:solidFill>
                <a:latin typeface="Times New Roman" pitchFamily="18" charset="0"/>
              </a:rPr>
              <a:t>arg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 [, </a:t>
            </a:r>
            <a:r>
              <a:rPr lang="en-US" sz="2000" b="1" i="1" smtClean="0">
                <a:solidFill>
                  <a:schemeClr val="accent2"/>
                </a:solidFill>
                <a:latin typeface="Times New Roman" pitchFamily="18" charset="0"/>
              </a:rPr>
              <a:t>arg</a:t>
            </a:r>
            <a:r>
              <a:rPr lang="en-US" sz="2000" smtClean="0">
                <a:solidFill>
                  <a:schemeClr val="accent2"/>
                </a:solidFill>
                <a:latin typeface="Times New Roman" pitchFamily="18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Return value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b="1" i="1" smtClean="0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Expressions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Symbol" pitchFamily="18" charset="2"/>
              <a:buChar char="¬"/>
            </a:pPr>
            <a:r>
              <a:rPr lang="en-US" sz="2000" smtClean="0">
                <a:sym typeface="Symbol" pitchFamily="18" charset="2"/>
              </a:rPr>
              <a:t>Assignment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(like  in Java)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Symbol" pitchFamily="18" charset="2"/>
              <a:buChar char="="/>
            </a:pPr>
            <a:r>
              <a:rPr lang="en-US" sz="2000" smtClean="0">
                <a:sym typeface="Symbol" pitchFamily="18" charset="2"/>
              </a:rPr>
              <a:t>Equality testing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(like  in Java)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Font typeface="Symbol" pitchFamily="18" charset="2"/>
              <a:buNone/>
            </a:pPr>
            <a:r>
              <a:rPr lang="en-US" sz="2000" b="1" i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2	</a:t>
            </a:r>
            <a:r>
              <a:rPr lang="en-US" sz="2000" smtClean="0">
                <a:sym typeface="Symbol" pitchFamily="18" charset="2"/>
              </a:rPr>
              <a:t>Superscripts and other mathematical formatting allowed</a:t>
            </a:r>
            <a:endParaRPr lang="en-US" sz="2000" baseline="30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1_Blueprin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3482</TotalTime>
  <Words>2090</Words>
  <Application>Microsoft Office PowerPoint</Application>
  <PresentationFormat>On-screen Show (4:3)</PresentationFormat>
  <Paragraphs>404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Times New Roman</vt:lpstr>
      <vt:lpstr>Tahoma</vt:lpstr>
      <vt:lpstr>Times</vt:lpstr>
      <vt:lpstr>Wingdings</vt:lpstr>
      <vt:lpstr>Verdana</vt:lpstr>
      <vt:lpstr>Symbol</vt:lpstr>
      <vt:lpstr>1_Blueprint</vt:lpstr>
      <vt:lpstr>Chart</vt:lpstr>
      <vt:lpstr>G52ADS 2014-15 Algorithms and Data Structures  Analysis of Algorithms</vt:lpstr>
      <vt:lpstr>PowerPoint Presentation</vt:lpstr>
      <vt:lpstr>Running Time: “finite” but how big?</vt:lpstr>
      <vt:lpstr>Experimental Studies</vt:lpstr>
      <vt:lpstr>Limitations of Experiments</vt:lpstr>
      <vt:lpstr>Exercise (offline: medium-hard)</vt:lpstr>
      <vt:lpstr>Theoretical Analysis**</vt:lpstr>
      <vt:lpstr>Pseudocode </vt:lpstr>
      <vt:lpstr>Pseudocode Details</vt:lpstr>
      <vt:lpstr>Primitive Operations</vt:lpstr>
      <vt:lpstr>The Random Access Machine (RAM) Model</vt:lpstr>
      <vt:lpstr>Limitations of RAM model</vt:lpstr>
      <vt:lpstr>Counting Primitive Operations</vt:lpstr>
      <vt:lpstr>Counting Primitive Operations</vt:lpstr>
      <vt:lpstr>Counting is “Vague” </vt:lpstr>
      <vt:lpstr>Counting is “Vague” (cont)</vt:lpstr>
      <vt:lpstr>Estimating Running Time</vt:lpstr>
      <vt:lpstr>Remarks</vt:lpstr>
      <vt:lpstr>Growth Rate of Running Time</vt:lpstr>
      <vt:lpstr>Exercise: (exam-style question)</vt:lpstr>
      <vt:lpstr>Exercise: what is T(n) of alg-lec1?</vt:lpstr>
      <vt:lpstr>Exercise: what is T(n) of alg-lec1?</vt:lpstr>
      <vt:lpstr>Exercise</vt:lpstr>
      <vt:lpstr>Internal Steps:</vt:lpstr>
      <vt:lpstr>Internal Steps: different compiler</vt:lpstr>
      <vt:lpstr>Exercise</vt:lpstr>
      <vt:lpstr>Thought Exercise (offline)</vt:lpstr>
      <vt:lpstr>How many passes through the loop of alg-lec1?</vt:lpstr>
      <vt:lpstr>How many passes through loop?</vt:lpstr>
      <vt:lpstr>How many passes through loop?</vt:lpstr>
      <vt:lpstr>How many passes through loop?</vt:lpstr>
      <vt:lpstr>Exercise</vt:lpstr>
      <vt:lpstr>Remarks**</vt:lpstr>
      <vt:lpstr>Removing details</vt:lpstr>
      <vt:lpstr>Overview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G52ADS Lec01: Analysis of Algorithms</dc:title>
  <dc:creator>Parkes</dc:creator>
  <cp:lastModifiedBy>Andrew J. Parkes</cp:lastModifiedBy>
  <cp:revision>391</cp:revision>
  <dcterms:created xsi:type="dcterms:W3CDTF">2002-01-21T02:22:10Z</dcterms:created>
  <dcterms:modified xsi:type="dcterms:W3CDTF">2014-10-10T11:05:11Z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