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46" r:id="rId4"/>
    <p:sldId id="306" r:id="rId5"/>
    <p:sldId id="307" r:id="rId6"/>
    <p:sldId id="308" r:id="rId7"/>
    <p:sldId id="309" r:id="rId8"/>
    <p:sldId id="337" r:id="rId9"/>
    <p:sldId id="338" r:id="rId10"/>
    <p:sldId id="270" r:id="rId11"/>
    <p:sldId id="345" r:id="rId12"/>
    <p:sldId id="342" r:id="rId13"/>
    <p:sldId id="343" r:id="rId14"/>
    <p:sldId id="344" r:id="rId15"/>
  </p:sldIdLst>
  <p:sldSz cx="9144000" cy="6858000" type="screen4x3"/>
  <p:notesSz cx="7102475" cy="10233025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7" autoAdjust="0"/>
  </p:normalViewPr>
  <p:slideViewPr>
    <p:cSldViewPr>
      <p:cViewPr>
        <p:scale>
          <a:sx n="70" d="100"/>
          <a:sy n="70" d="100"/>
        </p:scale>
        <p:origin x="-142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34DA6792-D2A8-4903-BE32-60AE8A1DB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2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101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86FB6D5-FDBD-4E54-A619-49E916C5A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5131B-B9DA-47AB-BA7C-3B0ED4D732AE}" type="slidenum">
              <a:rPr lang="en-US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3AA46-6DAD-42A2-A7EB-196EC49E134E}" type="slidenum">
              <a:rPr lang="en-US"/>
              <a:pPr/>
              <a:t>11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90948-406A-4D4D-9B8C-A49A3B32F006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FB6D5-FDBD-4E54-A619-49E916C5AC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FB6D5-FDBD-4E54-A619-49E916C5AC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408F1-D233-4EA4-B767-BDCB7A774047}" type="slidenum">
              <a:rPr lang="en-US"/>
              <a:pPr/>
              <a:t>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2B474-1017-401F-860A-ECD431E422EB}" type="slidenum">
              <a:rPr lang="en-US"/>
              <a:pPr/>
              <a:t>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E9213-B9F6-43C5-A889-B83A7D52DB0E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7CA42-8701-4BB8-9CD9-830EB3418B80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90948-406A-4D4D-9B8C-A49A3B32F006}" type="slidenum">
              <a:rPr lang="en-US"/>
              <a:pPr/>
              <a:t>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FB6D5-FDBD-4E54-A619-49E916C5AC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90948-406A-4D4D-9B8C-A49A3B32F006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3AA46-6DAD-42A2-A7EB-196EC49E134E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50A1DE-A9E4-4C21-96A0-4025CA919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D966-7431-4A2A-84B6-976231B1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4CE2-D94E-4F00-86B8-C17850DFC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6177-F37D-4B58-B9A3-692160C9A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20B91-2E41-489B-B8C4-297E6E8B6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C2C84-3F95-44FC-9EBB-E0898C230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275A-E1D0-4F2D-A08C-5242713FF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A3FD-031C-4936-85BC-4BBCA142E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0F24F-BA1B-41C2-8ACB-321DA281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C3028-26BB-467B-B6DD-B560BE138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544E-6077-4679-9A94-070E53BD3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8142-4F95-4ED5-986D-A55BE9131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30/09/2009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CBCBAF5-8E52-403D-9F3D-E98BC3F39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p@cs.not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G52ADS 2014-15: </a:t>
            </a:r>
            <a:br>
              <a:rPr lang="en-US" sz="4000" dirty="0" smtClean="0"/>
            </a:br>
            <a:r>
              <a:rPr lang="en-US" sz="4000" dirty="0" smtClean="0"/>
              <a:t>	Introduction to big-Oh</a:t>
            </a:r>
          </a:p>
        </p:txBody>
      </p:sp>
      <p:sp>
        <p:nvSpPr>
          <p:cNvPr id="6148" name="Text Box 161"/>
          <p:cNvSpPr txBox="1">
            <a:spLocks noChangeArrowheads="1"/>
          </p:cNvSpPr>
          <p:nvPr/>
        </p:nvSpPr>
        <p:spPr bwMode="auto">
          <a:xfrm>
            <a:off x="990600" y="3200400"/>
            <a:ext cx="5486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Lecturer: Andrew Parkes</a:t>
            </a:r>
          </a:p>
          <a:p>
            <a:pPr>
              <a:spcBef>
                <a:spcPct val="50000"/>
              </a:spcBef>
            </a:pPr>
            <a:r>
              <a:rPr lang="en-GB" dirty="0"/>
              <a:t>Email: </a:t>
            </a:r>
            <a:r>
              <a:rPr lang="en-GB" dirty="0">
                <a:hlinkClick r:id="rId3"/>
              </a:rPr>
              <a:t>ajp ‘at’ cs.nott.ac.uk</a:t>
            </a:r>
            <a:endParaRPr lang="en-GB" dirty="0"/>
          </a:p>
          <a:p>
            <a:pPr>
              <a:spcBef>
                <a:spcPct val="50000"/>
              </a:spcBef>
            </a:pPr>
            <a:r>
              <a:rPr lang="en-GB" smtClean="0"/>
              <a:t>from </a:t>
            </a:r>
            <a:r>
              <a:rPr lang="en-GB" dirty="0"/>
              <a:t>http://www.cs.nott.ac.uk/~ajp/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8A902-9813-4A97-B698-251B1DF25273}" type="slidenum">
              <a:rPr lang="en-US"/>
              <a:pPr/>
              <a:t>10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Big-Oh Notation: Definition</a:t>
            </a:r>
            <a:r>
              <a:rPr lang="en-US" baseline="30000" dirty="0" smtClean="0"/>
              <a:t>***</a:t>
            </a:r>
          </a:p>
        </p:txBody>
      </p:sp>
      <p:sp>
        <p:nvSpPr>
          <p:cNvPr id="337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and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  <a:sym typeface="Symbol" pitchFamily="18" charset="2"/>
              </a:rPr>
              <a:t>, then </a:t>
            </a:r>
            <a:r>
              <a:rPr lang="en-GB" sz="2400" dirty="0" smtClean="0">
                <a:solidFill>
                  <a:srgbClr val="000000"/>
                </a:solidFill>
              </a:rPr>
              <a:t>we say that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/>
            </a:r>
            <a:br>
              <a:rPr lang="en-GB" sz="2400" dirty="0" smtClean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0000"/>
                </a:solidFill>
              </a:rPr>
              <a:t> 	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is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  <a:endParaRPr lang="en-GB" sz="24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GB" sz="24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  if and only if there exist positive constants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GB" sz="2400" dirty="0" smtClean="0">
                <a:solidFill>
                  <a:srgbClr val="000000"/>
                </a:solidFill>
              </a:rPr>
              <a:t> and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 smtClean="0">
                <a:solidFill>
                  <a:srgbClr val="000000"/>
                </a:solidFill>
              </a:rPr>
              <a:t>   </a:t>
            </a:r>
            <a:br>
              <a:rPr lang="en-GB" sz="2400" dirty="0" smtClean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0000"/>
                </a:solidFill>
              </a:rPr>
              <a:t>such that</a:t>
            </a:r>
            <a:endParaRPr lang="en-GB" sz="2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</a:t>
            </a:r>
            <a:r>
              <a:rPr lang="en-GB" sz="2400" dirty="0" smtClean="0">
                <a:solidFill>
                  <a:srgbClr val="000000"/>
                </a:solidFill>
              </a:rPr>
              <a:t>for all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pPr eaLnBrk="1" hangingPunct="1">
              <a:buFontTx/>
              <a:buNone/>
            </a:pPr>
            <a:endParaRPr lang="en-GB" sz="24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GB" sz="24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THIS DEFINITION IS VITAL – QUESTION, LEARN AND UNDERSTAND </a:t>
            </a: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EVERY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WORD OF IT. </a:t>
            </a:r>
          </a:p>
          <a:p>
            <a:pPr eaLnBrk="1" hangingPunct="1">
              <a:buFontTx/>
              <a:buNone/>
            </a:pPr>
            <a:endParaRPr lang="en-GB" sz="2400" b="1" baseline="-250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GB" sz="2400" b="1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8A902-9813-4A97-B698-251B1DF25273}" type="slidenum">
              <a:rPr lang="en-US"/>
              <a:pPr/>
              <a:t>11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Big-Oh Notation: Definition</a:t>
            </a:r>
            <a:r>
              <a:rPr lang="en-US" baseline="30000" dirty="0" smtClean="0"/>
              <a:t>***</a:t>
            </a:r>
          </a:p>
        </p:txBody>
      </p:sp>
      <p:sp>
        <p:nvSpPr>
          <p:cNvPr id="337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153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Carefully note the structure and order of the quantifiers:</a:t>
            </a:r>
          </a:p>
          <a:p>
            <a:pPr eaLnBrk="1" hangingPunct="1">
              <a:buFontTx/>
              <a:buNone/>
            </a:pPr>
            <a:endParaRPr lang="en-GB" sz="24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and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  <a:sym typeface="Symbol" pitchFamily="18" charset="2"/>
              </a:rPr>
              <a:t>, then </a:t>
            </a:r>
            <a:r>
              <a:rPr lang="en-GB" sz="2400" dirty="0" smtClean="0">
                <a:solidFill>
                  <a:srgbClr val="000000"/>
                </a:solidFill>
              </a:rPr>
              <a:t>we say that</a:t>
            </a:r>
            <a:br>
              <a:rPr lang="en-GB" sz="2400" dirty="0" smtClean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0000"/>
                </a:solidFill>
              </a:rPr>
              <a:t> 	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is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  <a:endParaRPr lang="en-GB" sz="24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  if and only if </a:t>
            </a:r>
            <a:r>
              <a:rPr lang="en-GB" sz="2400" b="1" dirty="0" smtClean="0">
                <a:solidFill>
                  <a:srgbClr val="000000"/>
                </a:solidFill>
              </a:rPr>
              <a:t>there exist</a:t>
            </a:r>
            <a:r>
              <a:rPr lang="en-GB" sz="2400" dirty="0" smtClean="0">
                <a:solidFill>
                  <a:srgbClr val="000000"/>
                </a:solidFill>
              </a:rPr>
              <a:t> positive constants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GB" sz="2400" dirty="0" smtClean="0">
                <a:solidFill>
                  <a:srgbClr val="000000"/>
                </a:solidFill>
              </a:rPr>
              <a:t> and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 smtClean="0">
                <a:solidFill>
                  <a:srgbClr val="000000"/>
                </a:solidFill>
              </a:rPr>
              <a:t>   </a:t>
            </a:r>
            <a:br>
              <a:rPr lang="en-GB" sz="2400" dirty="0" smtClean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0000"/>
                </a:solidFill>
              </a:rPr>
              <a:t>such that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</a:t>
            </a:r>
            <a:r>
              <a:rPr lang="en-GB" sz="2400" b="1" dirty="0" smtClean="0">
                <a:solidFill>
                  <a:srgbClr val="000000"/>
                </a:solidFill>
              </a:rPr>
              <a:t>for all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pPr eaLnBrk="1" hangingPunct="1">
              <a:buFontTx/>
              <a:buNone/>
            </a:pPr>
            <a:endParaRPr lang="en-GB" sz="24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i.e.  “exists-</a:t>
            </a:r>
            <a:r>
              <a:rPr lang="en-GB" sz="24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forall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” structure:</a:t>
            </a:r>
          </a:p>
          <a:p>
            <a:pPr algn="ctr" eaLnBrk="1" hangingPunct="1">
              <a:buFont typeface="Symbol"/>
              <a:buChar char="$"/>
            </a:pP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c&gt;0, 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 smtClean="0">
                <a:solidFill>
                  <a:srgbClr val="000000"/>
                </a:solidFill>
                <a:sym typeface="Symbol" pitchFamily="18" charset="2"/>
              </a:rPr>
              <a:t>. such that </a:t>
            </a:r>
            <a:r>
              <a:rPr lang="en-US" sz="2400" b="1" dirty="0">
                <a:sym typeface="Symbol"/>
              </a:rPr>
              <a:t></a:t>
            </a:r>
            <a:r>
              <a:rPr lang="en-US" sz="2400" dirty="0">
                <a:sym typeface="Symbol"/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GB" sz="2400" b="1" baseline="-250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GB" sz="24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 common mistake is to get the nesting and placement of the quantifiers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ABB35-EC72-40A3-BA7B-358B648593CD}" type="slidenum">
              <a:rPr lang="en-US"/>
              <a:pPr/>
              <a:t>12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Ratio of two linear functions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305800" cy="20574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Since: (4n+5) ≤ 1.5 * (3n-6)  for all n ≥ 28</a:t>
            </a:r>
          </a:p>
          <a:p>
            <a:pPr eaLnBrk="1" hangingPunct="1"/>
            <a:r>
              <a:rPr lang="en-GB" sz="2800" dirty="0" smtClean="0"/>
              <a:t>We  have:    (4n+5) is O( (3n-6) )</a:t>
            </a:r>
          </a:p>
          <a:p>
            <a:pPr lvl="1" eaLnBrk="1" hangingPunct="1"/>
            <a:r>
              <a:rPr lang="en-GB" sz="2400" dirty="0" smtClean="0"/>
              <a:t>Using c=1.5 and n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=28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828800" y="1752600"/>
          <a:ext cx="3733800" cy="228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Acrobat Document" r:id="rId4" imgW="5346000" imgH="3326400" progId="AcroExch.Document.7">
                  <p:embed/>
                </p:oleObj>
              </mc:Choice>
              <mc:Fallback>
                <p:oleObj name="Acrobat Document" r:id="rId4" imgW="5346000" imgH="3326400" progId="AcroExch.Document.7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3733800" cy="228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r>
              <a:rPr lang="en-GB" sz="4000" b="1" u="sng" dirty="0" smtClean="0"/>
              <a:t>Exercises</a:t>
            </a:r>
            <a:endParaRPr lang="en-GB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 err="1" smtClean="0">
                <a:solidFill>
                  <a:srgbClr val="000000"/>
                </a:solidFill>
              </a:rPr>
              <a:t>Defn</a:t>
            </a:r>
            <a:r>
              <a:rPr lang="en-GB" sz="2400" dirty="0" smtClean="0">
                <a:solidFill>
                  <a:srgbClr val="000000"/>
                </a:solidFill>
              </a:rPr>
              <a:t>: Given functions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and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  <a:sym typeface="Symbol" pitchFamily="18" charset="2"/>
              </a:rPr>
              <a:t>, then </a:t>
            </a:r>
            <a:r>
              <a:rPr lang="en-GB" sz="2400" dirty="0" smtClean="0">
                <a:solidFill>
                  <a:srgbClr val="000000"/>
                </a:solidFill>
              </a:rPr>
              <a:t>we say that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	 	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is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  <a:endParaRPr lang="en-GB" sz="24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  if and only if there exist positive constants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GB" sz="2400" dirty="0" smtClean="0">
                <a:solidFill>
                  <a:srgbClr val="000000"/>
                </a:solidFill>
              </a:rPr>
              <a:t> and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 smtClean="0">
                <a:solidFill>
                  <a:srgbClr val="000000"/>
                </a:solidFill>
              </a:rPr>
              <a:t>   </a:t>
            </a:r>
            <a:br>
              <a:rPr lang="en-GB" sz="2400" dirty="0" smtClean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0000"/>
                </a:solidFill>
              </a:rPr>
              <a:t>such that 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</a:t>
            </a:r>
            <a:r>
              <a:rPr lang="en-GB" sz="2400" dirty="0" smtClean="0">
                <a:solidFill>
                  <a:srgbClr val="000000"/>
                </a:solidFill>
              </a:rPr>
              <a:t>for all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pPr eaLnBrk="1" hangingPunct="1">
              <a:buFontTx/>
              <a:buNone/>
            </a:pPr>
            <a:endParaRPr lang="en-GB" sz="2400" b="1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GB" dirty="0" smtClean="0"/>
              <a:t>Show that </a:t>
            </a:r>
          </a:p>
          <a:p>
            <a:pPr lvl="1"/>
            <a:r>
              <a:rPr lang="en-GB" dirty="0" smtClean="0"/>
              <a:t>(3n-6) is O( (4n+5) )</a:t>
            </a:r>
          </a:p>
          <a:p>
            <a:pPr lvl="1"/>
            <a:r>
              <a:rPr lang="en-GB" dirty="0" smtClean="0"/>
              <a:t>(3n-6) is O( n )</a:t>
            </a:r>
          </a:p>
          <a:p>
            <a:pPr lvl="1"/>
            <a:r>
              <a:rPr lang="en-GB" dirty="0" smtClean="0"/>
              <a:t>(4n+5) is O( n )</a:t>
            </a:r>
          </a:p>
          <a:p>
            <a:r>
              <a:rPr lang="en-GB" sz="2800" dirty="0" smtClean="0"/>
              <a:t>Note the last two ‘suppress details’ as desired</a:t>
            </a:r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0B91-2E41-489B-B8C4-297E6E8B6D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THESE </a:t>
            </a:r>
            <a:r>
              <a:rPr lang="en-GB" dirty="0" smtClean="0"/>
              <a:t>LECTURE NOTES WILL BE </a:t>
            </a:r>
            <a:r>
              <a:rPr lang="en-GB" smtClean="0"/>
              <a:t>MERGED LATER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0B91-2E41-489B-B8C4-297E6E8B6D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08ED3-2333-4742-9798-025A8DB5D2FE}" type="slidenum">
              <a:rPr lang="en-US"/>
              <a:pPr/>
              <a:t>2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GB" dirty="0" smtClean="0"/>
              <a:t>Recap: Removing details</a:t>
            </a: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191000"/>
          </a:xfrm>
        </p:spPr>
        <p:txBody>
          <a:bodyPr/>
          <a:lstStyle/>
          <a:p>
            <a:pPr eaLnBrk="1" hangingPunct="1"/>
            <a:r>
              <a:rPr lang="en-GB" dirty="0" smtClean="0">
                <a:sym typeface="Symbol" pitchFamily="18" charset="2"/>
              </a:rPr>
              <a:t>According to precisely how we count steps we might get one of</a:t>
            </a:r>
          </a:p>
          <a:p>
            <a:pPr lvl="1" eaLnBrk="1" hangingPunct="1"/>
            <a:r>
              <a:rPr lang="en-GB" dirty="0" smtClean="0">
                <a:sym typeface="Symbol" pitchFamily="18" charset="2"/>
              </a:rPr>
              <a:t>5 log</a:t>
            </a:r>
            <a:r>
              <a:rPr lang="en-GB" baseline="-25000" dirty="0" smtClean="0">
                <a:sym typeface="Symbol" pitchFamily="18" charset="2"/>
              </a:rPr>
              <a:t>2</a:t>
            </a:r>
            <a:r>
              <a:rPr lang="en-GB" dirty="0" smtClean="0">
                <a:sym typeface="Symbol" pitchFamily="18" charset="2"/>
              </a:rPr>
              <a:t>(n) + 2</a:t>
            </a:r>
          </a:p>
          <a:p>
            <a:pPr lvl="1" eaLnBrk="1" hangingPunct="1"/>
            <a:r>
              <a:rPr lang="en-GB" dirty="0" smtClean="0">
                <a:sym typeface="Symbol" pitchFamily="18" charset="2"/>
              </a:rPr>
              <a:t>9 log</a:t>
            </a:r>
            <a:r>
              <a:rPr lang="en-GB" baseline="-25000" dirty="0" smtClean="0">
                <a:sym typeface="Symbol" pitchFamily="18" charset="2"/>
              </a:rPr>
              <a:t>2</a:t>
            </a:r>
            <a:r>
              <a:rPr lang="en-GB" dirty="0" smtClean="0">
                <a:sym typeface="Symbol" pitchFamily="18" charset="2"/>
              </a:rPr>
              <a:t>(n) + 5, </a:t>
            </a:r>
            <a:r>
              <a:rPr lang="en-GB" dirty="0" err="1" smtClean="0">
                <a:sym typeface="Symbol" pitchFamily="18" charset="2"/>
              </a:rPr>
              <a:t>etc</a:t>
            </a:r>
            <a:endParaRPr lang="en-GB" dirty="0" smtClean="0">
              <a:sym typeface="Symbol" pitchFamily="18" charset="2"/>
            </a:endParaRPr>
          </a:p>
          <a:p>
            <a:pPr eaLnBrk="1" hangingPunct="1"/>
            <a:r>
              <a:rPr lang="en-GB" dirty="0" smtClean="0">
                <a:sym typeface="Symbol" pitchFamily="18" charset="2"/>
              </a:rPr>
              <a:t>Also this counts “steps”</a:t>
            </a:r>
          </a:p>
          <a:p>
            <a:pPr lvl="1" eaLnBrk="1" hangingPunct="1"/>
            <a:r>
              <a:rPr lang="en-GB" dirty="0" smtClean="0">
                <a:sym typeface="Symbol" pitchFamily="18" charset="2"/>
              </a:rPr>
              <a:t>the translation to runtime depends on the compiler, hardware, </a:t>
            </a:r>
            <a:r>
              <a:rPr lang="en-GB" dirty="0" err="1" smtClean="0">
                <a:sym typeface="Symbol" pitchFamily="18" charset="2"/>
              </a:rPr>
              <a:t>etc</a:t>
            </a:r>
            <a:endParaRPr lang="en-GB" dirty="0" smtClean="0">
              <a:sym typeface="Symbol" pitchFamily="18" charset="2"/>
            </a:endParaRPr>
          </a:p>
          <a:p>
            <a:pPr eaLnBrk="1" hangingPunct="1"/>
            <a:r>
              <a:rPr lang="en-GB" b="1" dirty="0" smtClean="0">
                <a:sym typeface="Symbol" pitchFamily="18" charset="2"/>
              </a:rPr>
              <a:t>Need a way to suppress such ‘implementation-dependent details’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838200"/>
          </a:xfrm>
        </p:spPr>
        <p:txBody>
          <a:bodyPr/>
          <a:lstStyle/>
          <a:p>
            <a:r>
              <a:rPr lang="en-GB" dirty="0" smtClean="0"/>
              <a:t>Aim: Classification of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5105400"/>
          </a:xfrm>
        </p:spPr>
        <p:txBody>
          <a:bodyPr/>
          <a:lstStyle/>
          <a:p>
            <a:r>
              <a:rPr lang="en-GB" dirty="0" smtClean="0"/>
              <a:t>In computer science, we often need a way to group together functions by their scaling behaviour, and the </a:t>
            </a:r>
            <a:r>
              <a:rPr lang="en-GB" smtClean="0"/>
              <a:t>classification should</a:t>
            </a:r>
            <a:endParaRPr lang="en-GB" dirty="0" smtClean="0"/>
          </a:p>
          <a:p>
            <a:pPr lvl="1"/>
            <a:r>
              <a:rPr lang="en-GB" dirty="0" smtClean="0"/>
              <a:t>Remove unnecessary details</a:t>
            </a:r>
          </a:p>
          <a:p>
            <a:pPr lvl="1"/>
            <a:r>
              <a:rPr lang="en-GB" dirty="0" smtClean="0"/>
              <a:t>Be (relatively) quick and easy</a:t>
            </a:r>
          </a:p>
          <a:p>
            <a:pPr lvl="1"/>
            <a:r>
              <a:rPr lang="en-GB" dirty="0" smtClean="0"/>
              <a:t>Be able to deal with ‘weird’ functions that can happen for runtimes  </a:t>
            </a:r>
          </a:p>
          <a:p>
            <a:pPr lvl="1"/>
            <a:r>
              <a:rPr lang="en-GB" dirty="0" smtClean="0"/>
              <a:t>Still be mathematically well-defined</a:t>
            </a:r>
          </a:p>
          <a:p>
            <a:r>
              <a:rPr lang="en-GB" dirty="0" smtClean="0"/>
              <a:t>Experience of CS is that this is best done by the “big-Oh notation and family”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0B91-2E41-489B-B8C4-297E6E8B6D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3E37B-603A-4893-8C9F-19CAEA1D65C5}" type="slidenum">
              <a:rPr lang="en-US"/>
              <a:pPr/>
              <a:t>4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Big-Oh Notation: Motivations</a:t>
            </a:r>
          </a:p>
        </p:txBody>
      </p:sp>
      <p:sp>
        <p:nvSpPr>
          <p:cNvPr id="327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648200"/>
          </a:xfrm>
        </p:spPr>
        <p:txBody>
          <a:bodyPr/>
          <a:lstStyle/>
          <a:p>
            <a:pPr marL="609600" indent="-609600" eaLnBrk="1" hangingPunct="1"/>
            <a:r>
              <a:rPr lang="en-GB" dirty="0" smtClean="0"/>
              <a:t>Suppose we have two functions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dirty="0" smtClean="0"/>
              <a:t>4 n + 5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dirty="0" smtClean="0"/>
              <a:t>3 n  -  6</a:t>
            </a:r>
          </a:p>
          <a:p>
            <a:pPr marL="609600" indent="-609600" eaLnBrk="1" hangingPunct="1"/>
            <a:r>
              <a:rPr lang="en-GB" dirty="0" smtClean="0"/>
              <a:t>We want to express that the behaviour is driven by fact that both are linear in n, and to suppress the details of the exact function</a:t>
            </a:r>
          </a:p>
          <a:p>
            <a:pPr marL="609600" indent="-609600" eaLnBrk="1" hangingPunct="1"/>
            <a:r>
              <a:rPr lang="en-GB" dirty="0" smtClean="0"/>
              <a:t>One way (not the only way!) to motivate definitions is to look at their ratio: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2BE9F-4058-4EA3-9C34-B2034BF10AA1}" type="slidenum">
              <a:rPr lang="en-US"/>
              <a:pPr/>
              <a:t>5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Ratio of two linear functions</a:t>
            </a:r>
          </a:p>
        </p:txBody>
      </p:sp>
      <p:sp>
        <p:nvSpPr>
          <p:cNvPr id="103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5181600"/>
            <a:ext cx="7772400" cy="838200"/>
          </a:xfrm>
        </p:spPr>
        <p:txBody>
          <a:bodyPr/>
          <a:lstStyle/>
          <a:p>
            <a:pPr eaLnBrk="1" hangingPunct="1"/>
            <a:r>
              <a:rPr lang="en-GB" smtClean="0"/>
              <a:t>The behaviour at small </a:t>
            </a:r>
            <a:r>
              <a:rPr lang="en-GB" b="1" i="1" smtClean="0"/>
              <a:t>n</a:t>
            </a:r>
            <a:r>
              <a:rPr lang="en-GB" smtClean="0"/>
              <a:t> is messy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828800" y="1752600"/>
          <a:ext cx="53340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4" imgW="5346000" imgH="3326400" progId="AcroExch.Document.7">
                  <p:embed/>
                </p:oleObj>
              </mc:Choice>
              <mc:Fallback>
                <p:oleObj name="Acrobat Document" r:id="rId4" imgW="5346000" imgH="3326400" progId="AcroExch.Document.7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3340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8A640-1D00-48DA-A383-D6376204A01C}" type="slidenum">
              <a:rPr lang="en-US"/>
              <a:pPr/>
              <a:t>6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Ratio of two linear functions</a:t>
            </a:r>
          </a:p>
        </p:txBody>
      </p:sp>
      <p:sp>
        <p:nvSpPr>
          <p:cNvPr id="205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5181600"/>
            <a:ext cx="7772400" cy="838200"/>
          </a:xfrm>
        </p:spPr>
        <p:txBody>
          <a:bodyPr/>
          <a:lstStyle/>
          <a:p>
            <a:pPr eaLnBrk="1" hangingPunct="1"/>
            <a:r>
              <a:rPr lang="en-GB" sz="2800" smtClean="0"/>
              <a:t>At larger values of </a:t>
            </a:r>
            <a:r>
              <a:rPr lang="en-GB" sz="2800" b="1" i="1" smtClean="0"/>
              <a:t>n</a:t>
            </a:r>
            <a:r>
              <a:rPr lang="en-GB" sz="2800" smtClean="0"/>
              <a:t> the ratio starts to behave more predictably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828800" y="1752600"/>
          <a:ext cx="5486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Acrobat Document" r:id="rId4" imgW="5346000" imgH="3326400" progId="AcroExch.Document.7">
                  <p:embed/>
                </p:oleObj>
              </mc:Choice>
              <mc:Fallback>
                <p:oleObj name="Acrobat Document" r:id="rId4" imgW="5346000" imgH="3326400" progId="AcroExch.Document.7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486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ABB35-EC72-40A3-BA7B-358B648593CD}" type="slidenum">
              <a:rPr lang="en-US"/>
              <a:pPr/>
              <a:t>7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Ratio of two linear functions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5181600"/>
            <a:ext cx="8382000" cy="10668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It looks like: </a:t>
            </a:r>
            <a:br>
              <a:rPr lang="en-GB" sz="2800" dirty="0" smtClean="0"/>
            </a:br>
            <a:r>
              <a:rPr lang="en-GB" sz="2800" dirty="0" smtClean="0"/>
              <a:t>   (4n+5) ≤ 1.5 * (3n-6)  for all n ≥ 30        ?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828800" y="1752600"/>
          <a:ext cx="5486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Acrobat Document" r:id="rId4" imgW="5346000" imgH="3326400" progId="AcroExch.Document.7">
                  <p:embed/>
                </p:oleObj>
              </mc:Choice>
              <mc:Fallback>
                <p:oleObj name="Acrobat Document" r:id="rId4" imgW="5346000" imgH="3326400" progId="AcroExch.Document.7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486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precisely </a:t>
            </a:r>
            <a:r>
              <a:rPr lang="en-GB" smtClean="0"/>
              <a:t>what values of </a:t>
            </a:r>
            <a:r>
              <a:rPr lang="en-GB" dirty="0" smtClean="0"/>
              <a:t>n is the following true: </a:t>
            </a:r>
            <a:br>
              <a:rPr lang="en-GB" dirty="0" smtClean="0"/>
            </a:br>
            <a:r>
              <a:rPr lang="en-GB" dirty="0" smtClean="0"/>
              <a:t>       (4n+5) ≤ 1.5 * (3n-6)</a:t>
            </a:r>
          </a:p>
          <a:p>
            <a:endParaRPr lang="en-GB" dirty="0" smtClean="0"/>
          </a:p>
          <a:p>
            <a:r>
              <a:rPr lang="en-GB" dirty="0" smtClean="0"/>
              <a:t>Answer:</a:t>
            </a:r>
          </a:p>
          <a:p>
            <a:pPr lvl="1"/>
            <a:r>
              <a:rPr lang="en-GB" dirty="0" smtClean="0"/>
              <a:t>8n + 10 ≤ 9n – 18                   (by x2)</a:t>
            </a:r>
          </a:p>
          <a:p>
            <a:pPr lvl="1"/>
            <a:r>
              <a:rPr lang="en-GB" dirty="0" smtClean="0"/>
              <a:t>28 ≤ n               (add 18-8n to both sides)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0B91-2E41-489B-B8C4-297E6E8B6D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G52ADS:big-Oh intro</a:t>
            </a:r>
            <a:endParaRPr lang="en-US"/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ABB35-EC72-40A3-BA7B-358B648593CD}" type="slidenum">
              <a:rPr lang="en-US"/>
              <a:pPr/>
              <a:t>9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Ratio of two linear functions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5181600"/>
            <a:ext cx="8382000" cy="10668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Find: (4n+5) ≤ 1.5 * (3n-6)  for all n ≥ 28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828800" y="1752600"/>
          <a:ext cx="5486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Acrobat Document" r:id="rId4" imgW="5346000" imgH="3326400" progId="AcroExch.Document.7">
                  <p:embed/>
                </p:oleObj>
              </mc:Choice>
              <mc:Fallback>
                <p:oleObj name="Acrobat Document" r:id="rId4" imgW="5346000" imgH="3326400" progId="AcroExch.Document.7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486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3008</TotalTime>
  <Words>442</Words>
  <Application>Microsoft Office PowerPoint</Application>
  <PresentationFormat>On-screen Show (4:3)</PresentationFormat>
  <Paragraphs>112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Tahoma</vt:lpstr>
      <vt:lpstr>Symbol</vt:lpstr>
      <vt:lpstr>Blueprint</vt:lpstr>
      <vt:lpstr>Acrobat Document</vt:lpstr>
      <vt:lpstr>G52ADS 2014-15:   Introduction to big-Oh</vt:lpstr>
      <vt:lpstr>Recap: Removing details</vt:lpstr>
      <vt:lpstr>Aim: Classification of Functions</vt:lpstr>
      <vt:lpstr>Big-Oh Notation: Motivations</vt:lpstr>
      <vt:lpstr>Ratio of two linear functions</vt:lpstr>
      <vt:lpstr>Ratio of two linear functions</vt:lpstr>
      <vt:lpstr>Ratio of two linear functions</vt:lpstr>
      <vt:lpstr>Exercise: computation</vt:lpstr>
      <vt:lpstr>Ratio of two linear functions</vt:lpstr>
      <vt:lpstr>Big-Oh Notation: Definition***</vt:lpstr>
      <vt:lpstr>Big-Oh Notation: Definition***</vt:lpstr>
      <vt:lpstr>Ratio of two linear functions</vt:lpstr>
      <vt:lpstr>Exercises</vt:lpstr>
      <vt:lpstr>NOTE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big-Oh</dc:title>
  <dc:creator>Parkes</dc:creator>
  <cp:lastModifiedBy>Andrew J. Parkes</cp:lastModifiedBy>
  <cp:revision>352</cp:revision>
  <dcterms:created xsi:type="dcterms:W3CDTF">2002-01-21T02:22:10Z</dcterms:created>
  <dcterms:modified xsi:type="dcterms:W3CDTF">2014-10-08T16:42:30Z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