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88" r:id="rId2"/>
    <p:sldId id="367" r:id="rId3"/>
    <p:sldId id="377" r:id="rId4"/>
    <p:sldId id="382" r:id="rId5"/>
    <p:sldId id="395" r:id="rId6"/>
    <p:sldId id="396" r:id="rId7"/>
    <p:sldId id="383" r:id="rId8"/>
    <p:sldId id="384" r:id="rId9"/>
    <p:sldId id="389" r:id="rId10"/>
    <p:sldId id="390" r:id="rId11"/>
    <p:sldId id="391" r:id="rId12"/>
    <p:sldId id="387" r:id="rId13"/>
    <p:sldId id="393" r:id="rId14"/>
    <p:sldId id="392" r:id="rId15"/>
    <p:sldId id="369" r:id="rId16"/>
    <p:sldId id="380" r:id="rId17"/>
    <p:sldId id="386" r:id="rId18"/>
    <p:sldId id="344" r:id="rId19"/>
    <p:sldId id="371" r:id="rId20"/>
    <p:sldId id="353" r:id="rId21"/>
    <p:sldId id="397" r:id="rId22"/>
    <p:sldId id="355" r:id="rId23"/>
  </p:sldIdLst>
  <p:sldSz cx="9144000" cy="6858000" type="screen4x3"/>
  <p:notesSz cx="7102475" cy="10233025"/>
  <p:embeddedFontLst>
    <p:embeddedFont>
      <p:font typeface="Tahoma" panose="020B0604030504040204" pitchFamily="34" charset="0"/>
      <p:regular r:id="rId26"/>
      <p:bold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2" autoAdjust="0"/>
    <p:restoredTop sz="83550" autoAdjust="0"/>
  </p:normalViewPr>
  <p:slideViewPr>
    <p:cSldViewPr>
      <p:cViewPr>
        <p:scale>
          <a:sx n="75" d="100"/>
          <a:sy n="75" d="100"/>
        </p:scale>
        <p:origin x="-1656" y="-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en-US"/>
              <a:t>Analysis of Algorithms: Oh,Omega,Theta,oh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DE54D7C-CAD4-4042-9F7D-559D5EB3A77A}" type="datetime8">
              <a:rPr lang="en-US"/>
              <a:pPr/>
              <a:t>10/13/2014 10:01 AM</a:t>
            </a:fld>
            <a:endParaRPr lang="en-US"/>
          </a:p>
        </p:txBody>
      </p:sp>
      <p:sp>
        <p:nvSpPr>
          <p:cNvPr id="153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53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03DDA8C-6564-48CD-B9F8-3FB67582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5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en-US"/>
              <a:t>Analysis of Algorithms: Oh,Omega,Theta,oh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20CB07E-08A9-4BA5-9A85-70577DB0618E}" type="datetime8">
              <a:rPr lang="en-US"/>
              <a:pPr/>
              <a:t>10/13/2014 10:01 AM</a:t>
            </a:fld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9938"/>
            <a:ext cx="5113337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101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4D0E987-109A-4AA1-9FE4-856374D9D4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4399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5131B-B9DA-47AB-BA7C-3B0ED4D732AE}" type="slidenum">
              <a:rPr lang="en-US"/>
              <a:pPr/>
              <a:t>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Analysis of Algorithms: Oh,Omega,Theta,oh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3AEA91-1599-4016-BA65-5B1FFA5DD6B5}" type="datetime8">
              <a:rPr lang="en-US"/>
              <a:pPr/>
              <a:t>10/13/2014 10:01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CD4A4-DEEF-46D2-A7F6-09BCE2CDC8D2}" type="slidenum">
              <a:rPr lang="en-US"/>
              <a:pPr/>
              <a:t>11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Analysis of Algorithms: Oh,Omega,Theta,oh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20CB07E-08A9-4BA5-9A85-70577DB0618E}" type="datetime8">
              <a:rPr lang="en-US" smtClean="0"/>
              <a:pPr/>
              <a:t>10/13/2014 10:01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987-109A-4AA1-9FE4-856374D9D40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Analysis of Algorithms: Oh,Omega,Theta,oh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20CB07E-08A9-4BA5-9A85-70577DB0618E}" type="datetime8">
              <a:rPr lang="en-US" smtClean="0"/>
              <a:pPr/>
              <a:t>10/13/2014 10:01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987-109A-4AA1-9FE4-856374D9D40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Analysis of Algorithms: Oh,Omega,Theta,oh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3AEA91-1599-4016-BA65-5B1FFA5DD6B5}" type="datetime8">
              <a:rPr lang="en-US"/>
              <a:pPr/>
              <a:t>10/13/2014 10:01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CD4A4-DEEF-46D2-A7F6-09BCE2CDC8D2}" type="slidenum">
              <a:rPr lang="en-US"/>
              <a:pPr/>
              <a:t>14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Analysis of Algorithms: Oh,Omega,Theta,oh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EF013C7-EAB6-4977-B6D8-F23392696403}" type="datetime8">
              <a:rPr lang="en-US"/>
              <a:pPr/>
              <a:t>10/13/2014 10:01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43A0B-E01A-4814-A36F-BCAC559256DB}" type="slidenum">
              <a:rPr lang="en-US"/>
              <a:pPr/>
              <a:t>15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Analysis of Algorithms: Oh,Omega,Theta,oh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D9312BF-BA2E-466A-9061-8E57DB4F9BD7}" type="datetime8">
              <a:rPr lang="en-US"/>
              <a:pPr/>
              <a:t>10/13/2014 10:01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9997E-81F4-4F07-A1BD-3E7FEE6B859C}" type="slidenum">
              <a:rPr lang="en-US"/>
              <a:pPr/>
              <a:t>16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Analysis of Algorithms: Oh,Omega,Theta,oh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20CB07E-08A9-4BA5-9A85-70577DB0618E}" type="datetime8">
              <a:rPr lang="en-US" smtClean="0"/>
              <a:pPr/>
              <a:t>10/13/2014 10:01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987-109A-4AA1-9FE4-856374D9D40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Analysis of Algorithms: Oh,Omega,Theta,oh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69D4CA6-304B-42F7-8DF1-15F1E526B170}" type="datetime8">
              <a:rPr lang="en-US"/>
              <a:pPr/>
              <a:t>10/13/2014 10:01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7D0FC-97D3-4607-8B7F-538F3D91872B}" type="slidenum">
              <a:rPr lang="en-US"/>
              <a:pPr/>
              <a:t>18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Analysis of Algorithms: Oh,Omega,Theta,oh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2D2EC75-BB31-4EA9-984E-8A4669959CDA}" type="datetime8">
              <a:rPr lang="en-US"/>
              <a:pPr/>
              <a:t>10/13/2014 10:01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59C28-9D20-4085-BEEC-05294077FC94}" type="slidenum">
              <a:rPr lang="en-US"/>
              <a:pPr/>
              <a:t>19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Analysis of Algorithms: Oh,Omega,Theta,oh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46BD665-424F-4553-A804-F39495868F58}" type="datetime8">
              <a:rPr lang="en-US"/>
              <a:pPr/>
              <a:t>10/13/2014 10:01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2FA55-21D6-42BD-A83F-5DB3BEA9FB86}" type="slidenum">
              <a:rPr lang="en-US"/>
              <a:pPr/>
              <a:t>20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10175" cy="4603750"/>
          </a:xfrm>
        </p:spPr>
        <p:txBody>
          <a:bodyPr lIns="96653" tIns="48325" rIns="96653" bIns="48325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Analysis of Algorithms: Oh,Omega,Theta,oh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5406E6-E133-432D-8CB1-60273AE24104}" type="datetime8">
              <a:rPr lang="en-US"/>
              <a:pPr/>
              <a:t>10/13/2014 10:01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41A82C-CA37-4FFE-A7AE-05B343EE51C1}" type="slidenum">
              <a:rPr lang="en-US"/>
              <a:pPr/>
              <a:t>2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Analysis of Algorithms: Oh,Omega,Theta,oh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60E5847-EBA7-4A5A-B391-8A3E6B0B4ADD}" type="datetime8">
              <a:rPr lang="en-US"/>
              <a:pPr/>
              <a:t>10/13/2014 10:01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A5BDC-039C-47C6-9EC8-26EBC67235F9}" type="slidenum">
              <a:rPr lang="en-US"/>
              <a:pPr/>
              <a:t>22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Analysis of Algorithms: Oh,Omega,Theta,oh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9717A57-3D5A-49A5-B357-51F989757963}" type="datetime8">
              <a:rPr lang="en-US"/>
              <a:pPr/>
              <a:t>10/13/2014 10:01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352C0-150A-425D-9784-16DA225D8212}" type="slidenum">
              <a:rPr lang="en-US"/>
              <a:pPr/>
              <a:t>3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Note:</a:t>
            </a:r>
            <a:r>
              <a:rPr lang="en-GB" baseline="0" dirty="0" smtClean="0"/>
              <a:t> changed “c” to “c &gt; 0” to emphasise that c=0 is NOT allowed.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Strictly speaking this is not needed as the term “positive” does mean c&gt;0, and so already excludes zero, see </a:t>
            </a:r>
          </a:p>
          <a:p>
            <a:r>
              <a:rPr lang="en-GB" baseline="0" dirty="0" smtClean="0"/>
              <a:t>http://en.wikipedia.org/wiki/List_of_types_of_numbers#Signed_numbers</a:t>
            </a:r>
          </a:p>
          <a:p>
            <a:r>
              <a:rPr lang="en-GB" baseline="0" dirty="0" smtClean="0"/>
              <a:t>“</a:t>
            </a:r>
            <a:r>
              <a:rPr lang="en-GB" dirty="0" smtClean="0"/>
              <a:t>Because zero itself has no</a:t>
            </a:r>
            <a:r>
              <a:rPr lang="en-GB" baseline="0" dirty="0" smtClean="0"/>
              <a:t> </a:t>
            </a:r>
            <a:r>
              <a:rPr lang="en-GB" dirty="0" smtClean="0"/>
              <a:t>sign, neither the positive numbers nor the negative numbers include zero.”</a:t>
            </a:r>
            <a:endParaRPr lang="en-GB" baseline="0" dirty="0" smtClean="0"/>
          </a:p>
          <a:p>
            <a:endParaRPr lang="en-GB" dirty="0" smtClean="0"/>
          </a:p>
          <a:p>
            <a:r>
              <a:rPr lang="en-GB" dirty="0" smtClean="0"/>
              <a:t>If c=0</a:t>
            </a:r>
            <a:r>
              <a:rPr lang="en-GB" baseline="0" dirty="0" smtClean="0"/>
              <a:t> were to be allowed, then the definition would just require that f(n) &gt;= 0  forall n &gt;= n0, and so would be entirely useless in the context of scaling of algorithms where the functions will always be non-negative anyway.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Analysis of Algorithms: Oh,Omega,Theta,oh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20CB07E-08A9-4BA5-9A85-70577DB0618E}" type="datetime8">
              <a:rPr lang="en-US" smtClean="0"/>
              <a:pPr/>
              <a:t>10/13/2014 10:01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987-109A-4AA1-9FE4-856374D9D40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Analysis of Algorithms: Oh,Omega,Theta,oh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20CB07E-08A9-4BA5-9A85-70577DB0618E}" type="datetime8">
              <a:rPr lang="en-US" smtClean="0"/>
              <a:pPr/>
              <a:t>10/13/2014 10:01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987-109A-4AA1-9FE4-856374D9D40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Analysis of Algorithms: Oh,Omega,Theta,oh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5C4A8A3-92A0-4C5B-ADC0-C3939B109B6E}" type="datetime8">
              <a:rPr lang="en-US"/>
              <a:pPr/>
              <a:t>10/13/2014 10:01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F2E55-3EBD-456D-86D8-001A912795B3}" type="slidenum">
              <a:rPr lang="en-US"/>
              <a:pPr/>
              <a:t>7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Analysis of Algorithms: Oh,Omega,Theta,oh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5C4A8A3-92A0-4C5B-ADC0-C3939B109B6E}" type="datetime8">
              <a:rPr lang="en-US"/>
              <a:pPr/>
              <a:t>10/13/2014 10:01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F2E55-3EBD-456D-86D8-001A912795B3}" type="slidenum">
              <a:rPr lang="en-US"/>
              <a:pPr/>
              <a:t>8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Analysis of Algorithms: Oh,Omega,Theta,oh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20CB07E-08A9-4BA5-9A85-70577DB0618E}" type="datetime8">
              <a:rPr lang="en-US" smtClean="0"/>
              <a:pPr/>
              <a:t>10/13/2014 10:01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987-109A-4AA1-9FE4-856374D9D40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Analysis of Algorithms: Oh,Omega,Theta,oh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3AEA91-1599-4016-BA65-5B1FFA5DD6B5}" type="datetime8">
              <a:rPr lang="en-US"/>
              <a:pPr/>
              <a:t>10/13/2014 10:01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CD4A4-DEEF-46D2-A7F6-09BCE2CDC8D2}" type="slidenum">
              <a:rPr lang="en-US"/>
              <a:pPr/>
              <a:t>10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189" name="Rectangle 1093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AAC17C2-2DB8-4205-8D6B-936DC0A26192}" type="datetime5">
              <a:rPr lang="en-US" smtClean="0"/>
              <a:pPr/>
              <a:t>13-Oct-14</a:t>
            </a:fld>
            <a:endParaRPr lang="en-US"/>
          </a:p>
        </p:txBody>
      </p:sp>
      <p:sp>
        <p:nvSpPr>
          <p:cNvPr id="5190" name="Rectangle 109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G52ADS: big-Oh family</a:t>
            </a:r>
            <a:endParaRPr lang="en-US"/>
          </a:p>
        </p:txBody>
      </p:sp>
      <p:sp>
        <p:nvSpPr>
          <p:cNvPr id="5191" name="Rectangle 109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3D98915-660F-4BAD-A377-93624502F5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F5EAED4-9E09-4ADB-8FB7-D62DDA7E1EB0}" type="datetime5">
              <a:rPr lang="en-US" smtClean="0"/>
              <a:pPr/>
              <a:t>13-Oct-14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G52ADS: big-Oh family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46A74-CA88-4E13-9C39-FD0735B05C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618144-5BAC-44F8-A7AD-F9E295BD5B59}" type="datetime5">
              <a:rPr lang="en-US" smtClean="0"/>
              <a:pPr/>
              <a:t>13-Oct-14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G52ADS: big-Oh family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6910F-DF2F-4BC4-9897-74CA048F34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9243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38700" y="1676400"/>
            <a:ext cx="3924300" cy="4419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7FA6F6-3054-43E0-8774-297E72091246}" type="datetime5">
              <a:rPr lang="en-US" smtClean="0"/>
              <a:pPr/>
              <a:t>13-Oct-14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G52ADS: big-Oh family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D1082D-E2FB-454F-8FBE-6F02F79CA1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D795DB-9F24-4115-ACA8-E9CE787CB35C}" type="datetime5">
              <a:rPr lang="en-US" smtClean="0"/>
              <a:pPr/>
              <a:t>13-Oct-14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G52ADS: big-Oh family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DE24D-4A1A-440F-81FA-E6954EA7E7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D23F87-D2D3-4EF1-8CA9-3CC5E598EAAD}" type="datetime5">
              <a:rPr lang="en-US" smtClean="0"/>
              <a:pPr/>
              <a:t>13-Oct-14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G52ADS: big-Oh family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BF4FC-BE1D-46D8-B19E-A080283D6F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9243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76400"/>
            <a:ext cx="39243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88C875-F61E-457F-BA3C-03E5E3626F32}" type="datetime5">
              <a:rPr lang="en-US" smtClean="0"/>
              <a:pPr/>
              <a:t>13-Oct-14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G52ADS: big-Oh family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5CAEF-E9D9-4BFE-A891-788866D277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26B351-EBD6-4914-8D4C-04228913FB53}" type="datetime5">
              <a:rPr lang="en-US" smtClean="0"/>
              <a:pPr/>
              <a:t>13-Oct-14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G52ADS: big-Oh family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FB2F4-8428-4FE2-AAA8-CC6E632FA2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76F5D93-4C50-45C8-87A7-713996289441}" type="datetime5">
              <a:rPr lang="en-US" smtClean="0"/>
              <a:pPr/>
              <a:t>13-Oct-14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G52ADS: big-Oh family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70B17-E698-418D-A93B-BAD92824CD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521FB8-6435-463B-A2EA-FB2532EB84C0}" type="datetime5">
              <a:rPr lang="en-US" smtClean="0"/>
              <a:pPr/>
              <a:t>13-Oct-14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G52ADS: big-Oh family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A3184-323E-4BD1-A9B8-548534623E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CF34A-D730-4096-AC42-9C477D2BDFBB}" type="datetime5">
              <a:rPr lang="en-US" smtClean="0"/>
              <a:pPr/>
              <a:t>13-Oct-14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G52ADS: big-Oh family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8D2D3-5AFD-43FE-9A5B-CDAE57B3BE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348828-BA0E-4825-B2D9-3B36D8FDA4EE}" type="datetime5">
              <a:rPr lang="en-US" smtClean="0"/>
              <a:pPr/>
              <a:t>13-Oct-14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G52ADS: big-Oh family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5229F-998D-44D2-9B54-3C15031B4D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G52ADS: big-Oh family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081218-E707-44F1-A5FF-14EA6D377F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7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0" grpId="0" uiExpan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jp@cs.not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G52ADS 2014-15: </a:t>
            </a:r>
            <a:br>
              <a:rPr lang="en-US" sz="4000" dirty="0" smtClean="0"/>
            </a:br>
            <a:r>
              <a:rPr lang="en-US" sz="4000" dirty="0" smtClean="0"/>
              <a:t>	The Big-Oh family</a:t>
            </a:r>
          </a:p>
        </p:txBody>
      </p:sp>
      <p:sp>
        <p:nvSpPr>
          <p:cNvPr id="6148" name="Text Box 161"/>
          <p:cNvSpPr txBox="1">
            <a:spLocks noChangeArrowheads="1"/>
          </p:cNvSpPr>
          <p:nvPr/>
        </p:nvSpPr>
        <p:spPr bwMode="auto">
          <a:xfrm>
            <a:off x="990600" y="3200400"/>
            <a:ext cx="5486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/>
              <a:t>Lecturer: Andrew Parkes</a:t>
            </a:r>
          </a:p>
          <a:p>
            <a:pPr>
              <a:spcBef>
                <a:spcPct val="50000"/>
              </a:spcBef>
            </a:pPr>
            <a:r>
              <a:rPr lang="en-GB" dirty="0"/>
              <a:t>Email: </a:t>
            </a:r>
            <a:r>
              <a:rPr lang="en-GB" dirty="0">
                <a:hlinkClick r:id="rId3"/>
              </a:rPr>
              <a:t>ajp ‘at’ cs.nott.ac.uk</a:t>
            </a:r>
            <a:endParaRPr lang="en-GB" dirty="0"/>
          </a:p>
          <a:p>
            <a:pPr>
              <a:spcBef>
                <a:spcPct val="50000"/>
              </a:spcBef>
            </a:pPr>
            <a:r>
              <a:rPr lang="en-GB" smtClean="0"/>
              <a:t>http</a:t>
            </a:r>
            <a:r>
              <a:rPr lang="en-GB" dirty="0"/>
              <a:t>://www.cs.nott.ac.uk/~ajp/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Little-Oh: Definition</a:t>
            </a:r>
          </a:p>
        </p:txBody>
      </p:sp>
      <p:sp>
        <p:nvSpPr>
          <p:cNvPr id="256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153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</a:rPr>
              <a:t>Definition: Given functions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GB" sz="2400" dirty="0">
                <a:solidFill>
                  <a:srgbClr val="000000"/>
                </a:solidFill>
              </a:rPr>
              <a:t>and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GB" sz="2400" dirty="0">
                <a:solidFill>
                  <a:srgbClr val="000000"/>
                </a:solidFill>
              </a:rPr>
              <a:t>we say that</a:t>
            </a:r>
            <a:br>
              <a:rPr lang="en-GB" sz="2400" dirty="0">
                <a:solidFill>
                  <a:srgbClr val="000000"/>
                </a:solidFill>
              </a:rPr>
            </a:br>
            <a:r>
              <a:rPr lang="en-GB" sz="2400" dirty="0">
                <a:solidFill>
                  <a:srgbClr val="000000"/>
                </a:solidFill>
              </a:rPr>
              <a:t> 	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GB" sz="2400" dirty="0">
                <a:solidFill>
                  <a:srgbClr val="000000"/>
                </a:solidFill>
              </a:rPr>
              <a:t>is </a:t>
            </a: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)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</a:rPr>
              <a:t>  if for all positive </a:t>
            </a:r>
            <a:r>
              <a:rPr lang="en-GB" sz="2400" dirty="0" smtClean="0">
                <a:solidFill>
                  <a:srgbClr val="000000"/>
                </a:solidFill>
              </a:rPr>
              <a:t>(real) constants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</a:rPr>
              <a:t>  there exists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   such that</a:t>
            </a:r>
          </a:p>
          <a:p>
            <a:pPr>
              <a:buFontTx/>
              <a:buNone/>
            </a:pPr>
            <a:r>
              <a:rPr lang="en-GB" sz="2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≤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 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     </a:t>
            </a:r>
            <a:r>
              <a:rPr lang="en-GB" sz="2400" dirty="0">
                <a:solidFill>
                  <a:srgbClr val="000000"/>
                </a:solidFill>
              </a:rPr>
              <a:t>for all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 </a:t>
            </a:r>
            <a:r>
              <a:rPr lang="en-GB" sz="2400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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  <a:p>
            <a:endParaRPr lang="en-GB" sz="2000" dirty="0" smtClean="0"/>
          </a:p>
          <a:p>
            <a:r>
              <a:rPr lang="en-GB" sz="2000" dirty="0" smtClean="0"/>
              <a:t>Spot </a:t>
            </a:r>
            <a:r>
              <a:rPr lang="en-GB" sz="2000" dirty="0"/>
              <a:t>the difference from big-Oh?</a:t>
            </a:r>
          </a:p>
          <a:p>
            <a:pPr lvl="1"/>
            <a:r>
              <a:rPr lang="en-GB" sz="1800" dirty="0"/>
              <a:t>“</a:t>
            </a:r>
            <a:r>
              <a:rPr lang="en-GB" sz="1800" b="1" dirty="0"/>
              <a:t>for all c &gt; 0</a:t>
            </a:r>
            <a:r>
              <a:rPr lang="en-GB" sz="1800" dirty="0"/>
              <a:t>” rather than “</a:t>
            </a:r>
            <a:r>
              <a:rPr lang="en-GB" sz="1800" b="1" dirty="0"/>
              <a:t>there exists c &gt; 0</a:t>
            </a:r>
            <a:r>
              <a:rPr lang="en-GB" sz="1800" dirty="0"/>
              <a:t>” </a:t>
            </a:r>
          </a:p>
          <a:p>
            <a:r>
              <a:rPr lang="en-GB" sz="2000" dirty="0"/>
              <a:t>Says that the ratio    </a:t>
            </a:r>
            <a:r>
              <a:rPr lang="en-GB" sz="2000" i="1" dirty="0"/>
              <a:t>f(n)/g(n) </a:t>
            </a:r>
            <a:r>
              <a:rPr lang="en-GB" sz="2000" i="1" dirty="0">
                <a:sym typeface="Wingdings" pitchFamily="2" charset="2"/>
              </a:rPr>
              <a:t> 0</a:t>
            </a:r>
            <a:r>
              <a:rPr lang="en-GB" sz="2000" dirty="0">
                <a:sym typeface="Wingdings" pitchFamily="2" charset="2"/>
              </a:rPr>
              <a:t>   as </a:t>
            </a:r>
            <a:r>
              <a:rPr lang="en-GB" sz="2000" i="1" dirty="0">
                <a:sym typeface="Wingdings" pitchFamily="2" charset="2"/>
              </a:rPr>
              <a:t>n  </a:t>
            </a:r>
            <a:r>
              <a:rPr lang="en-GB" sz="2400" i="1" dirty="0" smtClean="0">
                <a:sym typeface="Wingdings" pitchFamily="2" charset="2"/>
              </a:rPr>
              <a:t>infinity</a:t>
            </a:r>
            <a:endParaRPr lang="en-GB" sz="2400" i="1" dirty="0">
              <a:sym typeface="Wingdings" pitchFamily="2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Little-Oh: Definition</a:t>
            </a:r>
          </a:p>
        </p:txBody>
      </p:sp>
      <p:sp>
        <p:nvSpPr>
          <p:cNvPr id="256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153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</a:rPr>
              <a:t>Definition: Given functions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GB" sz="2400" dirty="0">
                <a:solidFill>
                  <a:srgbClr val="000000"/>
                </a:solidFill>
              </a:rPr>
              <a:t>and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GB" sz="2400" dirty="0">
                <a:solidFill>
                  <a:srgbClr val="000000"/>
                </a:solidFill>
              </a:rPr>
              <a:t>we say that</a:t>
            </a:r>
            <a:br>
              <a:rPr lang="en-GB" sz="2400" dirty="0">
                <a:solidFill>
                  <a:srgbClr val="000000"/>
                </a:solidFill>
              </a:rPr>
            </a:br>
            <a:r>
              <a:rPr lang="en-GB" sz="2400" dirty="0">
                <a:solidFill>
                  <a:srgbClr val="000000"/>
                </a:solidFill>
              </a:rPr>
              <a:t> 	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GB" sz="2400" dirty="0">
                <a:solidFill>
                  <a:srgbClr val="000000"/>
                </a:solidFill>
              </a:rPr>
              <a:t>is </a:t>
            </a: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)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</a:rPr>
              <a:t>  if </a:t>
            </a:r>
            <a:r>
              <a:rPr lang="en-GB" sz="2400" b="1" dirty="0">
                <a:solidFill>
                  <a:srgbClr val="000000"/>
                </a:solidFill>
              </a:rPr>
              <a:t>for all </a:t>
            </a:r>
            <a:r>
              <a:rPr lang="en-GB" sz="2400" dirty="0">
                <a:solidFill>
                  <a:srgbClr val="000000"/>
                </a:solidFill>
              </a:rPr>
              <a:t>positive </a:t>
            </a:r>
            <a:r>
              <a:rPr lang="en-GB" sz="2400" dirty="0" smtClean="0">
                <a:solidFill>
                  <a:srgbClr val="000000"/>
                </a:solidFill>
              </a:rPr>
              <a:t>(real) constants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</a:rPr>
              <a:t>  </a:t>
            </a:r>
            <a:r>
              <a:rPr lang="en-GB" sz="2400" b="1" dirty="0">
                <a:solidFill>
                  <a:srgbClr val="000000"/>
                </a:solidFill>
              </a:rPr>
              <a:t>there exists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   such that</a:t>
            </a:r>
          </a:p>
          <a:p>
            <a:pPr>
              <a:buFontTx/>
              <a:buNone/>
            </a:pPr>
            <a:r>
              <a:rPr lang="en-GB" sz="2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≤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 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     </a:t>
            </a:r>
            <a:r>
              <a:rPr lang="en-GB" sz="2400" dirty="0">
                <a:solidFill>
                  <a:srgbClr val="000000"/>
                </a:solidFill>
              </a:rPr>
              <a:t>for all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 </a:t>
            </a:r>
            <a:r>
              <a:rPr lang="en-GB" sz="2400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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  <a:p>
            <a:r>
              <a:rPr lang="en-GB" sz="2400" dirty="0" smtClean="0">
                <a:sym typeface="Wingdings" pitchFamily="2" charset="2"/>
              </a:rPr>
              <a:t>Note that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GB" sz="2400" dirty="0" smtClean="0">
                <a:sym typeface="Wingdings" pitchFamily="2" charset="2"/>
              </a:rPr>
              <a:t> is allowed to depend on c </a:t>
            </a:r>
          </a:p>
          <a:p>
            <a:r>
              <a:rPr lang="en-GB" sz="2400" dirty="0" smtClean="0">
                <a:sym typeface="Wingdings" pitchFamily="2" charset="2"/>
              </a:rPr>
              <a:t>This is relevant, because we must consider all positive values of c.</a:t>
            </a:r>
          </a:p>
          <a:p>
            <a:r>
              <a:rPr lang="en-GB" sz="2400" dirty="0" smtClean="0">
                <a:sym typeface="Wingdings" pitchFamily="2" charset="2"/>
              </a:rPr>
              <a:t>E.g. the inequality must be satisfied for each of c=1, 0.1, 0.01, 0.001, ...</a:t>
            </a:r>
          </a:p>
          <a:p>
            <a:endParaRPr lang="en-GB" sz="2400" dirty="0" smtClean="0">
              <a:sym typeface="Wingdings" pitchFamily="2" charset="2"/>
            </a:endParaRPr>
          </a:p>
          <a:p>
            <a:pPr lvl="1"/>
            <a:endParaRPr lang="en-GB" sz="2000" dirty="0" smtClean="0">
              <a:sym typeface="Wingdings" pitchFamily="2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GB" dirty="0" smtClean="0"/>
              <a:t>Claim:     1 is o(n)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Is it true that </a:t>
            </a:r>
            <a:r>
              <a:rPr lang="en-GB" sz="2800" b="1" dirty="0" smtClean="0"/>
              <a:t>for all</a:t>
            </a:r>
            <a:r>
              <a:rPr lang="en-GB" sz="2800" dirty="0" smtClean="0"/>
              <a:t> c &gt; 0 there exists some n</a:t>
            </a:r>
            <a:r>
              <a:rPr lang="en-GB" sz="2800" baseline="-25000" dirty="0" smtClean="0"/>
              <a:t>0</a:t>
            </a:r>
            <a:r>
              <a:rPr lang="en-GB" sz="2800" dirty="0" smtClean="0"/>
              <a:t> such that </a:t>
            </a:r>
          </a:p>
          <a:p>
            <a:pPr>
              <a:buNone/>
            </a:pPr>
            <a:r>
              <a:rPr lang="en-GB" sz="2800" dirty="0" smtClean="0"/>
              <a:t>          1 ≤ c n        for all n ≥ n</a:t>
            </a:r>
            <a:r>
              <a:rPr lang="en-GB" sz="2800" baseline="-25000" dirty="0" smtClean="0"/>
              <a:t>0</a:t>
            </a:r>
            <a:r>
              <a:rPr lang="en-GB" sz="2800" dirty="0" smtClean="0"/>
              <a:t> </a:t>
            </a:r>
          </a:p>
          <a:p>
            <a:pPr>
              <a:buNone/>
            </a:pPr>
            <a:r>
              <a:rPr lang="en-GB" sz="2800" dirty="0" smtClean="0"/>
              <a:t>E.g. pick c = 0.1 </a:t>
            </a:r>
          </a:p>
          <a:p>
            <a:pPr>
              <a:buNone/>
            </a:pPr>
            <a:r>
              <a:rPr lang="en-GB" sz="2800" dirty="0" smtClean="0"/>
              <a:t>       1 ≤ 0.1 n   </a:t>
            </a:r>
            <a:r>
              <a:rPr lang="en-GB" sz="2800" dirty="0" smtClean="0">
                <a:sym typeface="Wingdings" pitchFamily="2" charset="2"/>
              </a:rPr>
              <a:t>   n </a:t>
            </a:r>
            <a:r>
              <a:rPr lang="en-GB" sz="2800" dirty="0" smtClean="0"/>
              <a:t>≥</a:t>
            </a:r>
            <a:r>
              <a:rPr lang="en-GB" sz="2800" dirty="0" smtClean="0">
                <a:sym typeface="Wingdings" pitchFamily="2" charset="2"/>
              </a:rPr>
              <a:t> 10   so take n</a:t>
            </a:r>
            <a:r>
              <a:rPr lang="en-GB" sz="2800" baseline="-25000" dirty="0" smtClean="0">
                <a:sym typeface="Wingdings" pitchFamily="2" charset="2"/>
              </a:rPr>
              <a:t>0</a:t>
            </a:r>
            <a:r>
              <a:rPr lang="en-GB" sz="2800" dirty="0" smtClean="0">
                <a:sym typeface="Wingdings" pitchFamily="2" charset="2"/>
              </a:rPr>
              <a:t>=10</a:t>
            </a:r>
          </a:p>
          <a:p>
            <a:pPr>
              <a:buNone/>
            </a:pPr>
            <a:r>
              <a:rPr lang="en-GB" sz="2800" dirty="0" smtClean="0">
                <a:sym typeface="Wingdings" pitchFamily="2" charset="2"/>
              </a:rPr>
              <a:t>Hence, suggests we can pick n</a:t>
            </a:r>
            <a:r>
              <a:rPr lang="en-GB" sz="2800" baseline="-25000" dirty="0" smtClean="0">
                <a:sym typeface="Wingdings" pitchFamily="2" charset="2"/>
              </a:rPr>
              <a:t>0</a:t>
            </a:r>
            <a:r>
              <a:rPr lang="en-GB" sz="2800" dirty="0" smtClean="0">
                <a:sym typeface="Wingdings" pitchFamily="2" charset="2"/>
              </a:rPr>
              <a:t> = 1/c  </a:t>
            </a:r>
          </a:p>
          <a:p>
            <a:pPr>
              <a:buNone/>
            </a:pPr>
            <a:endParaRPr lang="en-GB" sz="2800" dirty="0" smtClean="0">
              <a:sym typeface="Wingdings" pitchFamily="2" charset="2"/>
            </a:endParaRPr>
          </a:p>
          <a:p>
            <a:pPr>
              <a:buNone/>
            </a:pPr>
            <a:r>
              <a:rPr lang="en-GB" sz="2800" dirty="0" smtClean="0"/>
              <a:t>Proof of claim:     </a:t>
            </a:r>
            <a:r>
              <a:rPr lang="en-GB" sz="2800" dirty="0"/>
              <a:t>1 ≤ c n        for all n ≥ </a:t>
            </a:r>
            <a:r>
              <a:rPr lang="en-GB" sz="2800" dirty="0" smtClean="0"/>
              <a:t>1/c </a:t>
            </a:r>
            <a:endParaRPr lang="en-GB" sz="2800" dirty="0"/>
          </a:p>
          <a:p>
            <a:pPr>
              <a:buNone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GB" dirty="0" smtClean="0"/>
              <a:t>Claim:     n is o(n</a:t>
            </a:r>
            <a:r>
              <a:rPr lang="en-GB" baseline="30000" dirty="0" smtClean="0"/>
              <a:t>2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Is it true that </a:t>
            </a:r>
            <a:r>
              <a:rPr lang="en-GB" sz="2800" b="1" dirty="0" smtClean="0"/>
              <a:t>for all</a:t>
            </a:r>
            <a:r>
              <a:rPr lang="en-GB" sz="2800" dirty="0" smtClean="0"/>
              <a:t> c &gt; 0 there exists some n</a:t>
            </a:r>
            <a:r>
              <a:rPr lang="en-GB" sz="2800" baseline="-25000" dirty="0" smtClean="0"/>
              <a:t>0</a:t>
            </a:r>
            <a:r>
              <a:rPr lang="en-GB" sz="2800" dirty="0" smtClean="0"/>
              <a:t> such that </a:t>
            </a:r>
          </a:p>
          <a:p>
            <a:pPr>
              <a:buNone/>
            </a:pPr>
            <a:r>
              <a:rPr lang="en-GB" sz="2800" dirty="0" smtClean="0"/>
              <a:t>          n ≤ c n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       for all n ≥ n</a:t>
            </a:r>
            <a:r>
              <a:rPr lang="en-GB" sz="2800" baseline="-25000" dirty="0" smtClean="0"/>
              <a:t>0</a:t>
            </a:r>
            <a:r>
              <a:rPr lang="en-GB" sz="2800" dirty="0" smtClean="0"/>
              <a:t>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Exercise: complete the proof of the claim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Little-Oh: Definition</a:t>
            </a:r>
          </a:p>
        </p:txBody>
      </p:sp>
      <p:sp>
        <p:nvSpPr>
          <p:cNvPr id="256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153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</a:rPr>
              <a:t>Definition: Given functions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GB" sz="2400" dirty="0">
                <a:solidFill>
                  <a:srgbClr val="000000"/>
                </a:solidFill>
              </a:rPr>
              <a:t>and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GB" sz="2400" dirty="0">
                <a:solidFill>
                  <a:srgbClr val="000000"/>
                </a:solidFill>
              </a:rPr>
              <a:t>we say that</a:t>
            </a:r>
            <a:br>
              <a:rPr lang="en-GB" sz="2400" dirty="0">
                <a:solidFill>
                  <a:srgbClr val="000000"/>
                </a:solidFill>
              </a:rPr>
            </a:br>
            <a:r>
              <a:rPr lang="en-GB" sz="2400" dirty="0">
                <a:solidFill>
                  <a:srgbClr val="000000"/>
                </a:solidFill>
              </a:rPr>
              <a:t> 	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GB" sz="2400" dirty="0">
                <a:solidFill>
                  <a:srgbClr val="000000"/>
                </a:solidFill>
              </a:rPr>
              <a:t>is </a:t>
            </a: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)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</a:rPr>
              <a:t>  if for all positive constants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</a:rPr>
              <a:t>  there exists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   such that</a:t>
            </a:r>
          </a:p>
          <a:p>
            <a:pPr>
              <a:buFontTx/>
              <a:buNone/>
            </a:pPr>
            <a:r>
              <a:rPr lang="en-GB" sz="2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≤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 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     </a:t>
            </a:r>
            <a:r>
              <a:rPr lang="en-GB" sz="2400" dirty="0">
                <a:solidFill>
                  <a:srgbClr val="000000"/>
                </a:solidFill>
              </a:rPr>
              <a:t>for all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 </a:t>
            </a:r>
            <a:r>
              <a:rPr lang="en-GB" sz="2400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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  <a:p>
            <a:pPr marL="457200" lvl="1" indent="0">
              <a:buNone/>
            </a:pPr>
            <a:endParaRPr lang="en-GB" sz="2000" dirty="0">
              <a:sym typeface="Wingdings" pitchFamily="2" charset="2"/>
            </a:endParaRPr>
          </a:p>
          <a:p>
            <a:r>
              <a:rPr lang="en-US" altLang="en-US" sz="2400" dirty="0">
                <a:sym typeface="Symbol" pitchFamily="18" charset="2"/>
              </a:rPr>
              <a:t>If </a:t>
            </a:r>
            <a:r>
              <a:rPr lang="en-US" altLang="en-US" sz="2400" i="1" dirty="0" smtClean="0">
                <a:sym typeface="Symbol" pitchFamily="18" charset="2"/>
              </a:rPr>
              <a:t>f(n) is o( g(n) )</a:t>
            </a:r>
            <a:r>
              <a:rPr lang="en-US" altLang="en-US" sz="2400" dirty="0" smtClean="0">
                <a:sym typeface="Symbol" pitchFamily="18" charset="2"/>
              </a:rPr>
              <a:t>   then </a:t>
            </a:r>
            <a:r>
              <a:rPr lang="en-US" altLang="en-US" sz="2400" dirty="0">
                <a:sym typeface="Symbol" pitchFamily="18" charset="2"/>
              </a:rPr>
              <a:t>‘obviously’ </a:t>
            </a:r>
            <a:r>
              <a:rPr lang="en-US" altLang="en-US" sz="2400" dirty="0" smtClean="0">
                <a:sym typeface="Symbol" pitchFamily="18" charset="2"/>
              </a:rPr>
              <a:t>   </a:t>
            </a:r>
            <a:r>
              <a:rPr lang="en-US" altLang="en-US" sz="2400" i="1" dirty="0" smtClean="0">
                <a:sym typeface="Symbol" pitchFamily="18" charset="2"/>
              </a:rPr>
              <a:t>f(n) is O( g(n) )</a:t>
            </a:r>
            <a:endParaRPr lang="en-US" altLang="en-US" sz="2400" i="1" dirty="0">
              <a:sym typeface="Symbol" pitchFamily="18" charset="2"/>
            </a:endParaRPr>
          </a:p>
          <a:p>
            <a:endParaRPr lang="en-GB" sz="2400" dirty="0" smtClean="0">
              <a:sym typeface="Symbol" pitchFamily="18" charset="2"/>
            </a:endParaRPr>
          </a:p>
          <a:p>
            <a:r>
              <a:rPr lang="en-GB" sz="2400" dirty="0" smtClean="0">
                <a:sym typeface="Symbol" pitchFamily="18" charset="2"/>
              </a:rPr>
              <a:t>Vital Exercise:  study </a:t>
            </a:r>
            <a:r>
              <a:rPr lang="en-GB" sz="2400" dirty="0">
                <a:sym typeface="Symbol" pitchFamily="18" charset="2"/>
              </a:rPr>
              <a:t>the definitions until this really is ‘obvious’ </a:t>
            </a:r>
            <a:r>
              <a:rPr lang="en-GB" sz="2400" dirty="0" smtClean="0">
                <a:sym typeface="Symbol" pitchFamily="18" charset="2"/>
              </a:rPr>
              <a:t>!!</a:t>
            </a:r>
          </a:p>
          <a:p>
            <a:pPr marL="0" indent="0">
              <a:buNone/>
            </a:pPr>
            <a:endParaRPr lang="en-GB" sz="2400" dirty="0">
              <a:sym typeface="Symbol" pitchFamily="18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1295400"/>
          </a:xfrm>
        </p:spPr>
        <p:txBody>
          <a:bodyPr/>
          <a:lstStyle/>
          <a:p>
            <a:r>
              <a:rPr lang="en-US"/>
              <a:t>Intuition or ‘mnemonics’ for Asymptotic Notation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1295400" y="1524000"/>
            <a:ext cx="6553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sz="20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Big-Oh</a:t>
            </a:r>
            <a:endParaRPr lang="en-US" altLang="en-US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f(n) is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O(g(n)) if f(n) is asymptotically “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less than or equal”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to g(n)</a:t>
            </a:r>
            <a:endParaRPr lang="en-US" alt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sz="20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Big-Omega</a:t>
            </a:r>
            <a:endParaRPr lang="en-US" altLang="en-US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f(n) is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(g(n)) if f(n) is asymptotically “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greater than or equal”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to g(n)</a:t>
            </a:r>
            <a:endParaRPr lang="en-US" altLang="en-US" sz="2000" baseline="-25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sz="20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Big-Theta</a:t>
            </a:r>
            <a:endParaRPr lang="en-US" altLang="en-US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f(n) is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(g(n)) if f(n) is asymptotically “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equal”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to g(n)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altLang="en-US" sz="20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Little-Oh</a:t>
            </a:r>
            <a:endParaRPr lang="en-US" altLang="en-US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f(n) is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o(g(n)) if f(n) is asymptotically “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strictly less than”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g(n)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</a:t>
            </a:r>
          </a:p>
        </p:txBody>
      </p:sp>
      <p:sp>
        <p:nvSpPr>
          <p:cNvPr id="258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077200" cy="4495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GB"/>
              <a:t>Multiple choice (pick one answer)</a:t>
            </a:r>
          </a:p>
          <a:p>
            <a:pPr marL="609600" indent="-609600"/>
            <a:r>
              <a:rPr lang="en-GB"/>
              <a:t>If   f(n) is o( g(n) )   then  </a:t>
            </a:r>
          </a:p>
          <a:p>
            <a:pPr marL="990600" lvl="1" indent="-533400">
              <a:buFontTx/>
              <a:buAutoNum type="arabicPeriod"/>
            </a:pPr>
            <a:r>
              <a:rPr lang="en-GB"/>
              <a:t>it can never also be </a:t>
            </a:r>
            <a:r>
              <a:rPr lang="el-GR">
                <a:cs typeface="Tahoma" pitchFamily="34" charset="0"/>
              </a:rPr>
              <a:t>Ω</a:t>
            </a:r>
            <a:r>
              <a:rPr lang="en-GB"/>
              <a:t>( g(n) )</a:t>
            </a:r>
          </a:p>
          <a:p>
            <a:pPr marL="990600" lvl="1" indent="-533400">
              <a:buFontTx/>
              <a:buAutoNum type="arabicPeriod"/>
            </a:pPr>
            <a:r>
              <a:rPr lang="en-GB"/>
              <a:t>it can sometimes be </a:t>
            </a:r>
            <a:r>
              <a:rPr lang="el-GR">
                <a:cs typeface="Tahoma" pitchFamily="34" charset="0"/>
              </a:rPr>
              <a:t>Ω</a:t>
            </a:r>
            <a:r>
              <a:rPr lang="en-GB"/>
              <a:t>( g(n) )</a:t>
            </a:r>
          </a:p>
          <a:p>
            <a:pPr marL="990600" lvl="1" indent="-533400">
              <a:buFontTx/>
              <a:buAutoNum type="arabicPeriod"/>
            </a:pPr>
            <a:r>
              <a:rPr lang="en-GB"/>
              <a:t>it is always </a:t>
            </a:r>
            <a:r>
              <a:rPr lang="el-GR">
                <a:cs typeface="Tahoma" pitchFamily="34" charset="0"/>
              </a:rPr>
              <a:t>Ω</a:t>
            </a:r>
            <a:r>
              <a:rPr lang="en-GB"/>
              <a:t>( g(n) )</a:t>
            </a:r>
            <a:br>
              <a:rPr lang="en-GB"/>
            </a:br>
            <a:endParaRPr lang="en-GB"/>
          </a:p>
          <a:p>
            <a:pPr marL="609600" indent="-609600">
              <a:buFontTx/>
              <a:buNone/>
            </a:pPr>
            <a:r>
              <a:rPr lang="en-GB" sz="2400"/>
              <a:t>Important: Even if you cannot do the proofs then do enough examples to be able to have an intelligent guess on such multiple choice questions!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1066800"/>
          </a:xfrm>
        </p:spPr>
        <p:txBody>
          <a:bodyPr/>
          <a:lstStyle/>
          <a:p>
            <a:r>
              <a:rPr lang="en-GB" dirty="0" smtClean="0"/>
              <a:t>Example from a previous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n-GB" dirty="0" smtClean="0"/>
          </a:p>
          <a:p>
            <a:pPr lvl="0">
              <a:buNone/>
            </a:pPr>
            <a:r>
              <a:rPr lang="en-GB" dirty="0" smtClean="0"/>
              <a:t>The function  90 n</a:t>
            </a:r>
            <a:r>
              <a:rPr lang="en-GB" sz="4000" baseline="30000" dirty="0" smtClean="0"/>
              <a:t>2</a:t>
            </a:r>
            <a:r>
              <a:rPr lang="en-GB" dirty="0" smtClean="0"/>
              <a:t> log(n) + n</a:t>
            </a:r>
            <a:r>
              <a:rPr lang="en-GB" sz="4000" baseline="30000" dirty="0" smtClean="0"/>
              <a:t>3</a:t>
            </a:r>
            <a:r>
              <a:rPr lang="en-GB" dirty="0" smtClean="0"/>
              <a:t>  is</a:t>
            </a:r>
            <a:endParaRPr lang="en-US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GB" dirty="0" smtClean="0"/>
              <a:t>  </a:t>
            </a:r>
            <a:r>
              <a:rPr lang="en-GB" sz="3200" dirty="0" smtClean="0"/>
              <a:t>O</a:t>
            </a:r>
            <a:r>
              <a:rPr lang="en-GB" dirty="0" smtClean="0"/>
              <a:t>( n</a:t>
            </a:r>
            <a:r>
              <a:rPr lang="en-GB" sz="3600" baseline="30000" dirty="0" smtClean="0"/>
              <a:t>3</a:t>
            </a:r>
            <a:r>
              <a:rPr lang="en-GB" baseline="30000" dirty="0" smtClean="0"/>
              <a:t> </a:t>
            </a:r>
            <a:r>
              <a:rPr lang="en-GB" dirty="0" smtClean="0"/>
              <a:t>) and ο( n</a:t>
            </a:r>
            <a:r>
              <a:rPr lang="en-GB" sz="3600" baseline="30000" dirty="0" smtClean="0"/>
              <a:t>3</a:t>
            </a:r>
            <a:r>
              <a:rPr lang="en-GB" dirty="0" smtClean="0"/>
              <a:t> )</a:t>
            </a:r>
            <a:endParaRPr lang="en-US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GB" dirty="0" smtClean="0"/>
              <a:t>  </a:t>
            </a:r>
            <a:r>
              <a:rPr lang="en-GB" sz="3200" dirty="0" smtClean="0"/>
              <a:t>O</a:t>
            </a:r>
            <a:r>
              <a:rPr lang="en-GB" dirty="0" smtClean="0"/>
              <a:t>( n</a:t>
            </a:r>
            <a:r>
              <a:rPr lang="en-GB" sz="3600" baseline="30000" dirty="0" smtClean="0"/>
              <a:t>2</a:t>
            </a:r>
            <a:r>
              <a:rPr lang="en-GB" dirty="0" smtClean="0"/>
              <a:t> ) and </a:t>
            </a:r>
            <a:r>
              <a:rPr lang="en-GB" sz="3200" dirty="0" smtClean="0"/>
              <a:t>Θ</a:t>
            </a:r>
            <a:r>
              <a:rPr lang="en-GB" dirty="0" smtClean="0"/>
              <a:t>( n log n )        </a:t>
            </a:r>
            <a:endParaRPr lang="en-US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GB" dirty="0" smtClean="0"/>
              <a:t>  </a:t>
            </a:r>
            <a:r>
              <a:rPr lang="en-GB" sz="3200" dirty="0" smtClean="0"/>
              <a:t>O</a:t>
            </a:r>
            <a:r>
              <a:rPr lang="en-GB" dirty="0" smtClean="0"/>
              <a:t>( n log n )</a:t>
            </a:r>
            <a:endParaRPr lang="en-US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GB" dirty="0" smtClean="0"/>
              <a:t>  </a:t>
            </a:r>
            <a:r>
              <a:rPr lang="en-GB" sz="3200" dirty="0" smtClean="0"/>
              <a:t>Ω</a:t>
            </a:r>
            <a:r>
              <a:rPr lang="en-GB" dirty="0" smtClean="0"/>
              <a:t>( n</a:t>
            </a:r>
            <a:r>
              <a:rPr lang="en-GB" sz="3600" baseline="30000" dirty="0" smtClean="0"/>
              <a:t>3</a:t>
            </a:r>
            <a:r>
              <a:rPr lang="en-GB" dirty="0" smtClean="0"/>
              <a:t> )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							(4 marks)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Algorithm Analysis</a:t>
            </a:r>
          </a:p>
        </p:txBody>
      </p:sp>
      <p:sp>
        <p:nvSpPr>
          <p:cNvPr id="158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asymptotic analysis of an algorithm determines the running time in big-Oh notation</a:t>
            </a:r>
          </a:p>
          <a:p>
            <a:pPr>
              <a:lnSpc>
                <a:spcPct val="90000"/>
              </a:lnSpc>
            </a:pPr>
            <a:r>
              <a:rPr lang="en-US" sz="2400"/>
              <a:t>To perform the asymptotic analysis</a:t>
            </a:r>
          </a:p>
          <a:p>
            <a:pPr marL="1028700" lvl="1" indent="-228600">
              <a:lnSpc>
                <a:spcPct val="90000"/>
              </a:lnSpc>
            </a:pPr>
            <a:r>
              <a:rPr lang="en-US" sz="2000"/>
              <a:t>We find the worst-case number of primitive operations executed as a function of the input size</a:t>
            </a:r>
          </a:p>
          <a:p>
            <a:pPr marL="1028700" lvl="1" indent="-228600">
              <a:lnSpc>
                <a:spcPct val="90000"/>
              </a:lnSpc>
            </a:pPr>
            <a:r>
              <a:rPr lang="en-US" sz="2000"/>
              <a:t>We express this function with big-Oh notation</a:t>
            </a:r>
          </a:p>
          <a:p>
            <a:pPr>
              <a:lnSpc>
                <a:spcPct val="90000"/>
              </a:lnSpc>
            </a:pPr>
            <a:r>
              <a:rPr lang="en-US" sz="2400"/>
              <a:t>Since constant factors and lower-order terms are eventually dropped anyhow, we can disregard them when counting primitive operations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Caveats &amp; Cautions</a:t>
            </a:r>
          </a:p>
        </p:txBody>
      </p:sp>
      <p:sp>
        <p:nvSpPr>
          <p:cNvPr id="237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(See </a:t>
            </a:r>
            <a:r>
              <a:rPr lang="en-GB" sz="2800" dirty="0" err="1"/>
              <a:t>GoTa</a:t>
            </a:r>
            <a:r>
              <a:rPr lang="en-GB" sz="2800" dirty="0"/>
              <a:t> page 173 )</a:t>
            </a:r>
          </a:p>
          <a:p>
            <a:r>
              <a:rPr lang="en-GB" sz="2800" dirty="0"/>
              <a:t>The point of big-Oh is that is can hide constants and lower-order terms; but sometimes these are important</a:t>
            </a:r>
          </a:p>
          <a:p>
            <a:r>
              <a:rPr lang="en-GB" sz="2800" dirty="0"/>
              <a:t>E.g.  100000000 n    might be impractical despite being O(n)</a:t>
            </a:r>
          </a:p>
          <a:p>
            <a:r>
              <a:rPr lang="en-GB" sz="2800" dirty="0"/>
              <a:t>E.g.  O( 1.02</a:t>
            </a:r>
            <a:r>
              <a:rPr lang="en-GB" sz="2800" baseline="30000" dirty="0"/>
              <a:t>n</a:t>
            </a:r>
            <a:r>
              <a:rPr lang="en-GB" sz="2800" dirty="0"/>
              <a:t> ) might be practical despite being “exponential</a:t>
            </a:r>
            <a:r>
              <a:rPr lang="en-GB" sz="2800" dirty="0" smtClean="0"/>
              <a:t>”</a:t>
            </a:r>
            <a:endParaRPr lang="en-GB" sz="2800" dirty="0"/>
          </a:p>
          <a:p>
            <a:r>
              <a:rPr lang="en-GB" sz="2800" dirty="0"/>
              <a:t>Also the worst case might happen too rarely to matter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685800" y="533400"/>
            <a:ext cx="6629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en-US" sz="4400">
                <a:solidFill>
                  <a:schemeClr val="tx2"/>
                </a:solidFill>
              </a:rPr>
              <a:t>Relatives of Big-Oh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endParaRPr lang="en-US" altLang="en-US" b="1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inbred family: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endParaRPr lang="en-US" alt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big-Oh                 ‘O’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big-Omega          ‘</a:t>
            </a:r>
            <a:r>
              <a:rPr lang="el-GR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Ω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endParaRPr lang="el-GR" alt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big-Theta	    </a:t>
            </a:r>
            <a:r>
              <a:rPr lang="en-US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</a:t>
            </a:r>
            <a:r>
              <a:rPr lang="el-GR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Θ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endParaRPr lang="el-GR" alt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little-Oh               ‘o’  </a:t>
            </a:r>
            <a:endParaRPr lang="en-US" alt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not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main text book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is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required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module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endParaRPr lang="en-US" alt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3184-323E-4BD1-A9B8-548534623EC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Exercises</a:t>
            </a:r>
            <a:endParaRPr lang="en-GB" b="1" u="sng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GB" sz="2800" dirty="0" smtClean="0"/>
              <a:t>From the seven functions of a previous slide determine which are O, </a:t>
            </a:r>
            <a:r>
              <a:rPr lang="el-GR" sz="2800" dirty="0" smtClean="0"/>
              <a:t>Ω</a:t>
            </a:r>
            <a:r>
              <a:rPr lang="en-GB" sz="2800" dirty="0" smtClean="0"/>
              <a:t>,  </a:t>
            </a:r>
            <a:r>
              <a:rPr lang="el-GR" sz="2800" dirty="0" smtClean="0"/>
              <a:t>Θ</a:t>
            </a:r>
            <a:r>
              <a:rPr lang="en-GB" sz="2800" dirty="0" smtClean="0"/>
              <a:t>  and o of  n</a:t>
            </a:r>
            <a:r>
              <a:rPr lang="en-GB" sz="2800" baseline="30000" dirty="0" smtClean="0"/>
              <a:t>2</a:t>
            </a:r>
          </a:p>
          <a:p>
            <a:pPr marL="285750" indent="-285750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en-GB" sz="2800" baseline="30000" dirty="0" smtClean="0"/>
          </a:p>
          <a:p>
            <a:pPr marL="285750" indent="-285750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GB" sz="2800" dirty="0" smtClean="0"/>
              <a:t>Work through all the exercises in these slides</a:t>
            </a:r>
          </a:p>
          <a:p>
            <a:pPr marL="285750" indent="-285750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en-GB" sz="2800" dirty="0" smtClean="0"/>
          </a:p>
          <a:p>
            <a:pPr marL="285750" indent="-285750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GB" sz="2800" dirty="0" smtClean="0"/>
              <a:t>Other exercises: Select appropriate </a:t>
            </a:r>
            <a:r>
              <a:rPr lang="en-GB" sz="2800" dirty="0" err="1" smtClean="0"/>
              <a:t>GoTa</a:t>
            </a:r>
            <a:r>
              <a:rPr lang="en-GB" sz="2800" dirty="0" smtClean="0"/>
              <a:t> Exercises 4.4 pages 181-184.  E.g. R-4-x  for each x in 11, 12, 25</a:t>
            </a:r>
          </a:p>
          <a:p>
            <a:endParaRPr lang="en-GB" sz="2800" dirty="0"/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762000" y="1752600"/>
            <a:ext cx="7924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For a complicated algorithm one could have an analysis such as:</a:t>
            </a:r>
          </a:p>
          <a:p>
            <a:endParaRPr lang="en-GB" sz="2400" dirty="0"/>
          </a:p>
          <a:p>
            <a:r>
              <a:rPr lang="en-GB" sz="2400" i="1" dirty="0" smtClean="0"/>
              <a:t>“The worst case for algorithm X is known to be o(n</a:t>
            </a:r>
            <a:r>
              <a:rPr lang="en-GB" sz="2400" i="1" baseline="30000" dirty="0" smtClean="0"/>
              <a:t>4</a:t>
            </a:r>
            <a:r>
              <a:rPr lang="en-GB" sz="2400" i="1" dirty="0" smtClean="0"/>
              <a:t>) and also </a:t>
            </a:r>
            <a:r>
              <a:rPr lang="el-GR" sz="2400" i="1" dirty="0" smtClean="0"/>
              <a:t>Ω</a:t>
            </a:r>
            <a:r>
              <a:rPr lang="en-GB" sz="2400" i="1" dirty="0" smtClean="0"/>
              <a:t>(n</a:t>
            </a:r>
            <a:r>
              <a:rPr lang="en-GB" sz="2400" i="1" baseline="30000" dirty="0" smtClean="0"/>
              <a:t>3</a:t>
            </a:r>
            <a:r>
              <a:rPr lang="en-GB" sz="2400" i="1" dirty="0" smtClean="0"/>
              <a:t>) but the exact behaviour is not known.</a:t>
            </a:r>
          </a:p>
          <a:p>
            <a:r>
              <a:rPr lang="en-GB" sz="2400" i="1" dirty="0" smtClean="0"/>
              <a:t>The </a:t>
            </a:r>
            <a:r>
              <a:rPr lang="en-GB" sz="2400" i="1" dirty="0"/>
              <a:t>best case is known to be Θ( n</a:t>
            </a:r>
            <a:r>
              <a:rPr lang="en-GB" sz="2400" i="1" baseline="30000" dirty="0"/>
              <a:t>2</a:t>
            </a:r>
            <a:r>
              <a:rPr lang="en-GB" sz="2400" i="1" dirty="0"/>
              <a:t> ).</a:t>
            </a:r>
          </a:p>
          <a:p>
            <a:r>
              <a:rPr lang="en-GB" sz="2400" i="1" dirty="0" smtClean="0"/>
              <a:t>The average case (over uniformly random inputs) is O(n</a:t>
            </a:r>
            <a:r>
              <a:rPr lang="en-GB" sz="2400" i="1" baseline="30000" dirty="0" smtClean="0"/>
              <a:t>3</a:t>
            </a:r>
            <a:r>
              <a:rPr lang="en-GB" sz="2400" i="1" dirty="0" smtClean="0"/>
              <a:t> ).”  </a:t>
            </a:r>
            <a:br>
              <a:rPr lang="en-GB" sz="2400" i="1" dirty="0" smtClean="0"/>
            </a:br>
            <a:endParaRPr lang="en-GB" sz="2400" dirty="0"/>
          </a:p>
          <a:p>
            <a:r>
              <a:rPr lang="en-GB" sz="2400" dirty="0" smtClean="0"/>
              <a:t>Note: e.g. the true worst case could be </a:t>
            </a:r>
            <a:r>
              <a:rPr lang="en-GB" sz="2400" i="1" dirty="0" smtClean="0"/>
              <a:t>Θ(</a:t>
            </a:r>
            <a:r>
              <a:rPr lang="en-GB" sz="2400" dirty="0" smtClean="0"/>
              <a:t>n</a:t>
            </a:r>
            <a:r>
              <a:rPr lang="en-GB" sz="2400" baseline="30000" dirty="0" smtClean="0"/>
              <a:t>3.5</a:t>
            </a:r>
            <a:r>
              <a:rPr lang="en-GB" sz="2400" dirty="0" smtClean="0"/>
              <a:t>) but it could be too hard to compute.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 So Far</a:t>
            </a:r>
          </a:p>
        </p:txBody>
      </p:sp>
      <p:sp>
        <p:nvSpPr>
          <p:cNvPr id="176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/>
              <a:t>Role of Algorithms and Data Structures within computer science</a:t>
            </a:r>
          </a:p>
          <a:p>
            <a:r>
              <a:rPr lang="en-GB" sz="2800"/>
              <a:t>Random Access Machine (RAM) model</a:t>
            </a:r>
          </a:p>
          <a:p>
            <a:r>
              <a:rPr lang="en-GB" sz="2800"/>
              <a:t>Developing methods to reason about programs</a:t>
            </a:r>
          </a:p>
          <a:p>
            <a:pPr lvl="1"/>
            <a:r>
              <a:rPr lang="en-GB" sz="2400"/>
              <a:t>Counting of steps of algorithms in RAM</a:t>
            </a:r>
          </a:p>
          <a:p>
            <a:pPr lvl="1"/>
            <a:r>
              <a:rPr lang="en-GB" sz="2400"/>
              <a:t>Use of “big-Oh” to omit irrelevant and machine-specific details</a:t>
            </a:r>
          </a:p>
          <a:p>
            <a:pPr lvl="1"/>
            <a:r>
              <a:rPr lang="en-GB" sz="2400"/>
              <a:t>Maths of big-Oh, Omega, Theta, little-Oh</a:t>
            </a:r>
          </a:p>
          <a:p>
            <a:pPr lvl="1"/>
            <a:r>
              <a:rPr lang="en-GB" sz="2400"/>
              <a:t>Ability to analyse big-Oh of (simple) programs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Big-Omega: Definition</a:t>
            </a:r>
          </a:p>
        </p:txBody>
      </p:sp>
      <p:sp>
        <p:nvSpPr>
          <p:cNvPr id="2498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582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</a:rPr>
              <a:t>Definition: Given functions </a:t>
            </a:r>
            <a:r>
              <a:rPr lang="en-GB" sz="2400" b="1" i="1" dirty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) </a:t>
            </a:r>
            <a:r>
              <a:rPr lang="en-GB" sz="2400" dirty="0">
                <a:solidFill>
                  <a:srgbClr val="000000"/>
                </a:solidFill>
              </a:rPr>
              <a:t>and </a:t>
            </a:r>
            <a:r>
              <a:rPr lang="en-GB" sz="2400" b="1" i="1" dirty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), </a:t>
            </a:r>
            <a:r>
              <a:rPr lang="en-GB" sz="2400" dirty="0">
                <a:solidFill>
                  <a:srgbClr val="000000"/>
                </a:solidFill>
              </a:rPr>
              <a:t>we say </a:t>
            </a:r>
            <a:r>
              <a:rPr lang="en-GB" sz="2400" dirty="0" smtClean="0">
                <a:solidFill>
                  <a:srgbClr val="000000"/>
                </a:solidFill>
              </a:rPr>
              <a:t>that </a:t>
            </a:r>
            <a:r>
              <a:rPr lang="en-GB" sz="2400" dirty="0">
                <a:solidFill>
                  <a:srgbClr val="000000"/>
                </a:solidFill>
              </a:rPr>
              <a:t/>
            </a:r>
            <a:br>
              <a:rPr lang="en-GB" sz="2400" dirty="0">
                <a:solidFill>
                  <a:srgbClr val="000000"/>
                </a:solidFill>
              </a:rPr>
            </a:br>
            <a:r>
              <a:rPr lang="en-GB" sz="2400" dirty="0">
                <a:solidFill>
                  <a:srgbClr val="000000"/>
                </a:solidFill>
              </a:rPr>
              <a:t> 	</a:t>
            </a:r>
            <a:r>
              <a:rPr lang="en-GB" sz="2400" b="1" i="1" dirty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) </a:t>
            </a:r>
            <a:r>
              <a:rPr lang="en-GB" sz="2400" dirty="0">
                <a:solidFill>
                  <a:srgbClr val="000000"/>
                </a:solidFill>
              </a:rPr>
              <a:t>is </a:t>
            </a:r>
            <a:r>
              <a:rPr lang="el-GR" sz="2400" b="1" i="1" dirty="0">
                <a:solidFill>
                  <a:srgbClr val="000000"/>
                </a:solidFill>
                <a:sym typeface="Symbol" pitchFamily="18" charset="2"/>
              </a:rPr>
              <a:t>Ω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( </a:t>
            </a:r>
            <a:r>
              <a:rPr lang="en-GB" sz="2400" b="1" i="1" dirty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) )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</a:rPr>
              <a:t>  if there are positive constants </a:t>
            </a:r>
            <a:r>
              <a:rPr lang="en-GB" sz="2400" b="1" i="1" dirty="0">
                <a:solidFill>
                  <a:srgbClr val="000000"/>
                </a:solidFill>
                <a:sym typeface="Symbol" pitchFamily="18" charset="2"/>
              </a:rPr>
              <a:t>c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and </a:t>
            </a:r>
            <a:r>
              <a:rPr lang="en-GB" sz="2400" b="1" i="1" dirty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GB" sz="2400" b="1" baseline="-25000" dirty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   such that</a:t>
            </a:r>
          </a:p>
          <a:p>
            <a:pPr>
              <a:buFontTx/>
              <a:buNone/>
            </a:pPr>
            <a:r>
              <a:rPr lang="en-GB" sz="2800" b="1" i="1" dirty="0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lang="en-GB" sz="2400" b="1" i="1" dirty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≥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sym typeface="Symbol" pitchFamily="18" charset="2"/>
              </a:rPr>
              <a:t>c g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)      </a:t>
            </a:r>
            <a:r>
              <a:rPr lang="en-GB" sz="2400" dirty="0">
                <a:solidFill>
                  <a:srgbClr val="000000"/>
                </a:solidFill>
              </a:rPr>
              <a:t>for all </a:t>
            </a:r>
            <a:r>
              <a:rPr lang="en-GB" sz="2400" b="1" i="1" dirty="0">
                <a:solidFill>
                  <a:srgbClr val="000000"/>
                </a:solidFill>
                <a:sym typeface="Symbol" pitchFamily="18" charset="2"/>
              </a:rPr>
              <a:t>n 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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GB" sz="2400" b="1" baseline="-25000" dirty="0">
                <a:solidFill>
                  <a:srgbClr val="000000"/>
                </a:solidFill>
                <a:sym typeface="Symbol" pitchFamily="18" charset="2"/>
              </a:rPr>
              <a:t>0</a:t>
            </a:r>
          </a:p>
          <a:p>
            <a:pPr>
              <a:buFontTx/>
              <a:buNone/>
            </a:pPr>
            <a:endParaRPr lang="en-GB" sz="2400" b="1" baseline="-250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r>
              <a:rPr lang="en-GB" sz="2400" dirty="0"/>
              <a:t>Spot the difference from big-Oh?</a:t>
            </a:r>
          </a:p>
          <a:p>
            <a:r>
              <a:rPr lang="en-GB" sz="2400" dirty="0"/>
              <a:t>“greater than” rather than “less than”</a:t>
            </a:r>
          </a:p>
          <a:p>
            <a:r>
              <a:rPr lang="en-GB" sz="2400" dirty="0" smtClean="0"/>
              <a:t>Note that need c &gt; 0, and we not allowed c=0</a:t>
            </a:r>
          </a:p>
          <a:p>
            <a:r>
              <a:rPr lang="en-GB" sz="2400" dirty="0" smtClean="0"/>
              <a:t>Note that c must be </a:t>
            </a:r>
            <a:r>
              <a:rPr lang="en-GB" sz="2400" b="1" dirty="0" smtClean="0"/>
              <a:t>constant (cannot depend on n)</a:t>
            </a:r>
          </a:p>
          <a:p>
            <a:r>
              <a:rPr lang="en-GB" sz="2400" dirty="0" smtClean="0"/>
              <a:t>Example</a:t>
            </a:r>
            <a:r>
              <a:rPr lang="en-GB" sz="2400" dirty="0"/>
              <a:t>:     </a:t>
            </a:r>
            <a:r>
              <a:rPr lang="en-GB" sz="2400" i="1" dirty="0"/>
              <a:t>n</a:t>
            </a:r>
            <a:r>
              <a:rPr lang="en-GB" sz="2400" i="1" baseline="30000" dirty="0"/>
              <a:t>2</a:t>
            </a:r>
            <a:r>
              <a:rPr lang="en-GB" sz="2400" dirty="0"/>
              <a:t> is </a:t>
            </a:r>
            <a:r>
              <a:rPr lang="el-GR" sz="2400" i="1" dirty="0"/>
              <a:t>Ω</a:t>
            </a:r>
            <a:r>
              <a:rPr lang="en-GB" sz="2400" i="1" dirty="0"/>
              <a:t>(n)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Usage of big-Omega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Once familiar with big-Oh then big-Omega is very similar but “upside down”</a:t>
            </a:r>
          </a:p>
          <a:p>
            <a:pPr lvl="1"/>
            <a:r>
              <a:rPr lang="en-GB" dirty="0" smtClean="0"/>
              <a:t>Multiplication rule still applies</a:t>
            </a:r>
          </a:p>
          <a:p>
            <a:pPr lvl="1"/>
            <a:r>
              <a:rPr lang="en-GB" dirty="0" smtClean="0"/>
              <a:t>Can still drop smaller terms</a:t>
            </a:r>
          </a:p>
          <a:p>
            <a:r>
              <a:rPr lang="en-GB" dirty="0" smtClean="0"/>
              <a:t>E.g.   n</a:t>
            </a:r>
            <a:r>
              <a:rPr lang="en-GB" baseline="30000" dirty="0" smtClean="0"/>
              <a:t>3</a:t>
            </a:r>
            <a:r>
              <a:rPr lang="en-GB" dirty="0" smtClean="0"/>
              <a:t> - n  is  </a:t>
            </a:r>
            <a:r>
              <a:rPr lang="el-GR" dirty="0" smtClean="0"/>
              <a:t>Ω</a:t>
            </a:r>
            <a:r>
              <a:rPr lang="en-GB" dirty="0" smtClean="0"/>
              <a:t>(n</a:t>
            </a:r>
            <a:r>
              <a:rPr lang="en-GB" baseline="30000" dirty="0" smtClean="0"/>
              <a:t>3</a:t>
            </a:r>
            <a:r>
              <a:rPr lang="en-GB" dirty="0" smtClean="0"/>
              <a:t>) </a:t>
            </a:r>
          </a:p>
          <a:p>
            <a:r>
              <a:rPr lang="en-GB" i="1" dirty="0" smtClean="0"/>
              <a:t>‘</a:t>
            </a:r>
            <a:r>
              <a:rPr lang="el-GR" i="1" dirty="0" smtClean="0"/>
              <a:t>Ω </a:t>
            </a:r>
            <a:r>
              <a:rPr lang="en-GB" i="1" dirty="0" smtClean="0"/>
              <a:t>‘</a:t>
            </a:r>
            <a:r>
              <a:rPr lang="en-GB" dirty="0" smtClean="0"/>
              <a:t> expresses “grows as least as fast as” </a:t>
            </a:r>
          </a:p>
          <a:p>
            <a:r>
              <a:rPr lang="en-GB" dirty="0" smtClean="0"/>
              <a:t>‘O’  expresses “grows at most as fast as”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‘Paradox’ of big-Omega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“Can still drop smaller terms”</a:t>
            </a:r>
          </a:p>
          <a:p>
            <a:r>
              <a:rPr lang="en-GB" dirty="0" smtClean="0"/>
              <a:t>E.g.   n</a:t>
            </a:r>
            <a:r>
              <a:rPr lang="en-GB" baseline="30000" dirty="0" smtClean="0"/>
              <a:t>3</a:t>
            </a:r>
            <a:r>
              <a:rPr lang="en-GB" dirty="0" smtClean="0"/>
              <a:t> - n  is  </a:t>
            </a:r>
            <a:r>
              <a:rPr lang="el-GR" dirty="0" smtClean="0"/>
              <a:t>Ω</a:t>
            </a:r>
            <a:r>
              <a:rPr lang="en-GB" dirty="0" smtClean="0"/>
              <a:t>(n</a:t>
            </a:r>
            <a:r>
              <a:rPr lang="en-GB" baseline="30000" dirty="0" smtClean="0"/>
              <a:t>3</a:t>
            </a:r>
            <a:r>
              <a:rPr lang="en-GB" dirty="0" smtClean="0"/>
              <a:t>) </a:t>
            </a:r>
          </a:p>
          <a:p>
            <a:endParaRPr lang="en-GB" i="1" dirty="0"/>
          </a:p>
          <a:p>
            <a:r>
              <a:rPr lang="en-GB" dirty="0" smtClean="0"/>
              <a:t>Note that this might seem counter-intuitive</a:t>
            </a:r>
          </a:p>
          <a:p>
            <a:pPr lvl="1"/>
            <a:r>
              <a:rPr lang="en-GB" dirty="0" smtClean="0"/>
              <a:t>thinking “big Omega does `at least’ and so need the smallest term” is incorrect!</a:t>
            </a:r>
          </a:p>
          <a:p>
            <a:pPr lvl="1"/>
            <a:r>
              <a:rPr lang="en-GB" dirty="0" smtClean="0"/>
              <a:t>instead think of the large n behaviour being dominated by the n</a:t>
            </a:r>
            <a:r>
              <a:rPr lang="en-GB" baseline="30000" dirty="0" smtClean="0"/>
              <a:t>3</a:t>
            </a:r>
            <a:r>
              <a:rPr lang="en-GB" dirty="0" smtClean="0"/>
              <a:t>, and that this grows at least as fast as </a:t>
            </a:r>
            <a:r>
              <a:rPr lang="en-GB" dirty="0"/>
              <a:t>n</a:t>
            </a:r>
            <a:r>
              <a:rPr lang="en-GB" baseline="30000" dirty="0"/>
              <a:t>3</a:t>
            </a:r>
            <a:r>
              <a:rPr lang="en-GB" dirty="0" smtClean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Omega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A standard usage might be to capture a limitation on the best one can hope for, </a:t>
            </a:r>
            <a:br>
              <a:rPr lang="en-GB" sz="2800" dirty="0" smtClean="0"/>
            </a:br>
            <a:r>
              <a:rPr lang="en-GB" sz="2800" dirty="0" smtClean="0"/>
              <a:t>e.g. “</a:t>
            </a:r>
            <a:r>
              <a:rPr lang="en-GB" sz="2800" i="1" dirty="0" smtClean="0"/>
              <a:t>The best case is for algorithm X is </a:t>
            </a:r>
            <a:r>
              <a:rPr lang="el-GR" sz="2800" i="1" dirty="0" smtClean="0"/>
              <a:t>Ω</a:t>
            </a:r>
            <a:r>
              <a:rPr lang="en-GB" sz="2800" i="1" dirty="0" smtClean="0"/>
              <a:t>(n</a:t>
            </a:r>
            <a:r>
              <a:rPr lang="en-GB" sz="2800" i="1" baseline="30000" dirty="0" smtClean="0"/>
              <a:t>3</a:t>
            </a:r>
            <a:r>
              <a:rPr lang="en-GB" sz="2800" i="1" dirty="0" smtClean="0"/>
              <a:t>) and so it will not scale well</a:t>
            </a:r>
            <a:r>
              <a:rPr lang="en-GB" sz="2800" dirty="0" smtClean="0"/>
              <a:t>”</a:t>
            </a:r>
          </a:p>
          <a:p>
            <a:r>
              <a:rPr lang="en-GB" sz="2800" dirty="0" smtClean="0"/>
              <a:t>However, if the worst case behaviour of an algorithm is a ‘bizarre’ or ‘partially unknown’ function of n, then one might say, </a:t>
            </a:r>
            <a:br>
              <a:rPr lang="en-GB" sz="2800" dirty="0" smtClean="0"/>
            </a:br>
            <a:r>
              <a:rPr lang="en-GB" sz="2800" dirty="0" smtClean="0"/>
              <a:t>e.g. </a:t>
            </a:r>
            <a:r>
              <a:rPr lang="en-GB" sz="2800" dirty="0"/>
              <a:t>“</a:t>
            </a:r>
            <a:r>
              <a:rPr lang="en-GB" sz="2800" i="1" dirty="0" smtClean="0"/>
              <a:t>The worst </a:t>
            </a:r>
            <a:r>
              <a:rPr lang="en-GB" sz="2800" i="1" dirty="0"/>
              <a:t>case </a:t>
            </a:r>
            <a:r>
              <a:rPr lang="en-GB" sz="2800" i="1" dirty="0" smtClean="0"/>
              <a:t>for </a:t>
            </a:r>
            <a:r>
              <a:rPr lang="en-GB" sz="2800" i="1" dirty="0"/>
              <a:t>algorithm X is </a:t>
            </a:r>
            <a:r>
              <a:rPr lang="en-GB" sz="2800" i="1" dirty="0" smtClean="0"/>
              <a:t>not precisely known but we know it is </a:t>
            </a:r>
            <a:r>
              <a:rPr lang="el-GR" sz="2800" i="1" dirty="0" smtClean="0"/>
              <a:t>Ω</a:t>
            </a:r>
            <a:r>
              <a:rPr lang="en-GB" sz="2800" i="1" dirty="0"/>
              <a:t>(n</a:t>
            </a:r>
            <a:r>
              <a:rPr lang="en-GB" sz="2800" i="1" baseline="30000" dirty="0"/>
              <a:t>3</a:t>
            </a:r>
            <a:r>
              <a:rPr lang="en-GB" sz="2800" i="1" dirty="0" smtClean="0"/>
              <a:t>) and O(n</a:t>
            </a:r>
            <a:r>
              <a:rPr lang="en-GB" sz="2800" i="1" baseline="30000" dirty="0" smtClean="0"/>
              <a:t>4</a:t>
            </a:r>
            <a:r>
              <a:rPr lang="en-GB" sz="2800" i="1" dirty="0" smtClean="0"/>
              <a:t>)</a:t>
            </a:r>
            <a:r>
              <a:rPr lang="en-GB" sz="2800" dirty="0" smtClean="0"/>
              <a:t>” 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Big-Theta: Definition</a:t>
            </a:r>
          </a:p>
        </p:txBody>
      </p:sp>
      <p:sp>
        <p:nvSpPr>
          <p:cNvPr id="2519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82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</a:rPr>
              <a:t>Definition: Given functions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GB" sz="2400" dirty="0">
                <a:solidFill>
                  <a:srgbClr val="000000"/>
                </a:solidFill>
              </a:rPr>
              <a:t>and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GB" sz="2400" dirty="0">
                <a:solidFill>
                  <a:srgbClr val="000000"/>
                </a:solidFill>
              </a:rPr>
              <a:t>we say that</a:t>
            </a:r>
            <a:br>
              <a:rPr lang="en-GB" sz="2400" dirty="0">
                <a:solidFill>
                  <a:srgbClr val="000000"/>
                </a:solidFill>
              </a:rPr>
            </a:br>
            <a:r>
              <a:rPr lang="en-GB" sz="2400" dirty="0">
                <a:solidFill>
                  <a:srgbClr val="000000"/>
                </a:solidFill>
              </a:rPr>
              <a:t> 	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GB" sz="2400" dirty="0">
                <a:solidFill>
                  <a:srgbClr val="000000"/>
                </a:solidFill>
              </a:rPr>
              <a:t>is </a:t>
            </a:r>
            <a:r>
              <a:rPr lang="el-GR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Θ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)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</a:rPr>
              <a:t>  if there are positive constants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en-US" sz="2800" dirty="0">
                <a:solidFill>
                  <a:srgbClr val="000000"/>
                </a:solidFill>
                <a:sym typeface="Symbol" pitchFamily="18" charset="2"/>
              </a:rPr>
              <a:t>’</a:t>
            </a:r>
            <a:r>
              <a:rPr lang="en-GB" sz="2400" dirty="0">
                <a:solidFill>
                  <a:srgbClr val="000000"/>
                </a:solidFill>
              </a:rPr>
              <a:t> ,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lang="en-US" altLang="en-US" sz="2800" dirty="0">
                <a:solidFill>
                  <a:srgbClr val="000000"/>
                </a:solidFill>
                <a:sym typeface="Symbol" pitchFamily="18" charset="2"/>
              </a:rPr>
              <a:t>’’</a:t>
            </a:r>
            <a:r>
              <a:rPr lang="en-GB" sz="2400" dirty="0">
                <a:solidFill>
                  <a:srgbClr val="000000"/>
                </a:solidFill>
              </a:rPr>
              <a:t> and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   such that</a:t>
            </a:r>
          </a:p>
          <a:p>
            <a:pPr>
              <a:buFontTx/>
              <a:buNone/>
            </a:pPr>
            <a:r>
              <a:rPr lang="en-GB" sz="2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≤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en-US" sz="2800" dirty="0">
                <a:solidFill>
                  <a:srgbClr val="000000"/>
                </a:solidFill>
                <a:sym typeface="Symbol" pitchFamily="18" charset="2"/>
              </a:rPr>
              <a:t>’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 </a:t>
            </a:r>
          </a:p>
          <a:p>
            <a:pPr>
              <a:buFontTx/>
              <a:buNone/>
            </a:pPr>
            <a:r>
              <a:rPr lang="en-GB" sz="2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≥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lang="en-US" altLang="en-US" sz="2800" dirty="0">
                <a:solidFill>
                  <a:srgbClr val="000000"/>
                </a:solidFill>
                <a:sym typeface="Symbol" pitchFamily="18" charset="2"/>
              </a:rPr>
              <a:t>’’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 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</a:t>
            </a:r>
            <a:r>
              <a:rPr lang="en-GB" sz="2400" dirty="0">
                <a:solidFill>
                  <a:srgbClr val="000000"/>
                </a:solidFill>
              </a:rPr>
              <a:t>for all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 </a:t>
            </a:r>
            <a:r>
              <a:rPr lang="en-GB" sz="2400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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  <a:p>
            <a:endParaRPr lang="en-GB" sz="2400" i="1" dirty="0" smtClean="0"/>
          </a:p>
          <a:p>
            <a:r>
              <a:rPr lang="en-GB" sz="2400" i="1" dirty="0" smtClean="0"/>
              <a:t>What does this say about the growth rate of f(n) ?</a:t>
            </a:r>
          </a:p>
          <a:p>
            <a:r>
              <a:rPr lang="en-GB" sz="2400" i="1" dirty="0" smtClean="0"/>
              <a:t>How does it connect to O and Omega?</a:t>
            </a:r>
          </a:p>
          <a:p>
            <a:endParaRPr lang="en-GB" sz="24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Big-Theta</a:t>
            </a:r>
            <a:endParaRPr lang="en-US" dirty="0"/>
          </a:p>
        </p:txBody>
      </p:sp>
      <p:sp>
        <p:nvSpPr>
          <p:cNvPr id="2519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153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</a:rPr>
              <a:t>Definition: Given functions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GB" sz="2400" dirty="0">
                <a:solidFill>
                  <a:srgbClr val="000000"/>
                </a:solidFill>
              </a:rPr>
              <a:t>and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GB" sz="2400" dirty="0">
                <a:solidFill>
                  <a:srgbClr val="000000"/>
                </a:solidFill>
              </a:rPr>
              <a:t>we say that</a:t>
            </a:r>
            <a:br>
              <a:rPr lang="en-GB" sz="2400" dirty="0">
                <a:solidFill>
                  <a:srgbClr val="000000"/>
                </a:solidFill>
              </a:rPr>
            </a:br>
            <a:r>
              <a:rPr lang="en-GB" sz="2400" dirty="0">
                <a:solidFill>
                  <a:srgbClr val="000000"/>
                </a:solidFill>
              </a:rPr>
              <a:t> 	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GB" sz="2400" dirty="0">
                <a:solidFill>
                  <a:srgbClr val="000000"/>
                </a:solidFill>
              </a:rPr>
              <a:t>is </a:t>
            </a:r>
            <a:r>
              <a:rPr lang="el-GR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Θ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)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</a:rPr>
              <a:t>  if there are positive constants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en-US" sz="2800" dirty="0">
                <a:solidFill>
                  <a:srgbClr val="000000"/>
                </a:solidFill>
                <a:sym typeface="Symbol" pitchFamily="18" charset="2"/>
              </a:rPr>
              <a:t>’</a:t>
            </a:r>
            <a:r>
              <a:rPr lang="en-GB" sz="2400" dirty="0">
                <a:solidFill>
                  <a:srgbClr val="000000"/>
                </a:solidFill>
              </a:rPr>
              <a:t> ,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lang="en-US" altLang="en-US" sz="2800" dirty="0">
                <a:solidFill>
                  <a:srgbClr val="000000"/>
                </a:solidFill>
                <a:sym typeface="Symbol" pitchFamily="18" charset="2"/>
              </a:rPr>
              <a:t>’’</a:t>
            </a:r>
            <a:r>
              <a:rPr lang="en-GB" sz="2400" dirty="0">
                <a:solidFill>
                  <a:srgbClr val="000000"/>
                </a:solidFill>
              </a:rPr>
              <a:t> and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   such that</a:t>
            </a:r>
          </a:p>
          <a:p>
            <a:pPr>
              <a:buFontTx/>
              <a:buNone/>
            </a:pPr>
            <a:r>
              <a:rPr lang="en-GB" sz="2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≤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en-US" sz="2800" dirty="0">
                <a:solidFill>
                  <a:srgbClr val="000000"/>
                </a:solidFill>
                <a:sym typeface="Symbol" pitchFamily="18" charset="2"/>
              </a:rPr>
              <a:t>’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 </a:t>
            </a:r>
          </a:p>
          <a:p>
            <a:pPr>
              <a:buFontTx/>
              <a:buNone/>
            </a:pPr>
            <a:r>
              <a:rPr lang="en-GB" sz="2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000000"/>
                </a:solidFill>
                <a:sym typeface="Symbol" pitchFamily="18" charset="2"/>
              </a:rPr>
              <a:t>≥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lang="en-US" altLang="en-US" sz="2800" dirty="0">
                <a:solidFill>
                  <a:srgbClr val="000000"/>
                </a:solidFill>
                <a:sym typeface="Symbol" pitchFamily="18" charset="2"/>
              </a:rPr>
              <a:t>’’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 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</a:t>
            </a:r>
            <a:r>
              <a:rPr lang="en-GB" sz="2400" dirty="0">
                <a:solidFill>
                  <a:srgbClr val="000000"/>
                </a:solidFill>
              </a:rPr>
              <a:t>for all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 </a:t>
            </a:r>
            <a:r>
              <a:rPr lang="en-GB" sz="2400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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GB" sz="2400" b="1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  <a:p>
            <a:r>
              <a:rPr lang="en-GB" sz="2400" i="1" dirty="0"/>
              <a:t>f(n)</a:t>
            </a:r>
            <a:r>
              <a:rPr lang="en-GB" sz="2400" dirty="0"/>
              <a:t> is </a:t>
            </a:r>
            <a:r>
              <a:rPr lang="en-GB" sz="2400" i="1" dirty="0"/>
              <a:t>Θ( g(n) )</a:t>
            </a:r>
            <a:r>
              <a:rPr lang="en-GB" sz="2400" dirty="0"/>
              <a:t> if and only if </a:t>
            </a:r>
            <a:br>
              <a:rPr lang="en-GB" sz="2400" dirty="0"/>
            </a:br>
            <a:r>
              <a:rPr lang="en-GB" sz="2400" dirty="0"/>
              <a:t>	 </a:t>
            </a:r>
            <a:r>
              <a:rPr lang="en-GB" sz="2400" i="1" dirty="0"/>
              <a:t>f(n)</a:t>
            </a:r>
            <a:r>
              <a:rPr lang="en-GB" sz="2400" dirty="0"/>
              <a:t> is </a:t>
            </a:r>
            <a:r>
              <a:rPr lang="en-GB" sz="2400" i="1" dirty="0"/>
              <a:t>O( g(n) )</a:t>
            </a:r>
            <a:r>
              <a:rPr lang="en-GB" sz="2400" dirty="0"/>
              <a:t>   and also    </a:t>
            </a:r>
            <a:r>
              <a:rPr lang="en-GB" sz="2400" i="1" dirty="0"/>
              <a:t>f(n)</a:t>
            </a:r>
            <a:r>
              <a:rPr lang="en-GB" sz="2400" dirty="0"/>
              <a:t> is </a:t>
            </a:r>
            <a:r>
              <a:rPr lang="el-GR" sz="2400" dirty="0">
                <a:cs typeface="Tahoma" pitchFamily="34" charset="0"/>
              </a:rPr>
              <a:t>Ω</a:t>
            </a:r>
            <a:r>
              <a:rPr lang="en-GB" sz="2400" i="1" dirty="0"/>
              <a:t>( g(n) )</a:t>
            </a:r>
            <a:r>
              <a:rPr lang="en-GB" sz="2400" dirty="0"/>
              <a:t> </a:t>
            </a:r>
          </a:p>
          <a:p>
            <a:r>
              <a:rPr lang="en-GB" sz="2400" dirty="0"/>
              <a:t>Example:     </a:t>
            </a:r>
            <a:r>
              <a:rPr lang="en-GB" sz="2400" i="1" dirty="0"/>
              <a:t>2n+1</a:t>
            </a:r>
            <a:r>
              <a:rPr lang="en-GB" sz="2400" dirty="0"/>
              <a:t> is </a:t>
            </a:r>
            <a:r>
              <a:rPr lang="el-GR" sz="2400" i="1" dirty="0"/>
              <a:t>Θ</a:t>
            </a:r>
            <a:r>
              <a:rPr lang="en-GB" sz="2400" i="1" dirty="0"/>
              <a:t>(n</a:t>
            </a:r>
            <a:r>
              <a:rPr lang="en-GB" sz="2400" i="1" dirty="0" smtClean="0"/>
              <a:t>)</a:t>
            </a:r>
          </a:p>
          <a:p>
            <a:r>
              <a:rPr lang="el-GR" sz="2400" i="1" dirty="0" smtClean="0"/>
              <a:t>Θ</a:t>
            </a:r>
            <a:r>
              <a:rPr lang="en-GB" sz="2400" i="1" dirty="0" smtClean="0"/>
              <a:t> expresses “grows ‘exactly’ as fast as”</a:t>
            </a:r>
            <a:endParaRPr lang="en-GB" sz="24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Exercises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Make up simple questions and answer them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Using simple functions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E.g. look at the ‘big oh’ examples of slides, and work out some theta, omega, little-oh results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24D-4A1A-440F-81FA-E6954EA7E74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G52ADS: big-Oh family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7090</TotalTime>
  <Words>1171</Words>
  <Application>Microsoft Office PowerPoint</Application>
  <PresentationFormat>On-screen Show (4:3)</PresentationFormat>
  <Paragraphs>272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Times New Roman</vt:lpstr>
      <vt:lpstr>Tahoma</vt:lpstr>
      <vt:lpstr>Wingdings</vt:lpstr>
      <vt:lpstr>Verdana</vt:lpstr>
      <vt:lpstr>Symbol</vt:lpstr>
      <vt:lpstr>Blueprint</vt:lpstr>
      <vt:lpstr>G52ADS 2014-15:   The Big-Oh family</vt:lpstr>
      <vt:lpstr>PowerPoint Presentation</vt:lpstr>
      <vt:lpstr>Big-Omega: Definition</vt:lpstr>
      <vt:lpstr>Usage of big-Omega</vt:lpstr>
      <vt:lpstr>‘Paradox’ of big-Omega</vt:lpstr>
      <vt:lpstr>Omega Usage</vt:lpstr>
      <vt:lpstr>Big-Theta: Definition</vt:lpstr>
      <vt:lpstr>Big-Theta</vt:lpstr>
      <vt:lpstr>Exercises</vt:lpstr>
      <vt:lpstr>Little-Oh: Definition</vt:lpstr>
      <vt:lpstr>Little-Oh: Definition</vt:lpstr>
      <vt:lpstr>Exercise</vt:lpstr>
      <vt:lpstr>Exercise</vt:lpstr>
      <vt:lpstr>Little-Oh: Definition</vt:lpstr>
      <vt:lpstr>Intuition or ‘mnemonics’ for Asymptotic Notation</vt:lpstr>
      <vt:lpstr>Exercise</vt:lpstr>
      <vt:lpstr>Example from a previous exam</vt:lpstr>
      <vt:lpstr>Asymptotic Algorithm Analysis</vt:lpstr>
      <vt:lpstr>Caveats &amp; Cautions</vt:lpstr>
      <vt:lpstr>Exercises</vt:lpstr>
      <vt:lpstr>Example of Usage</vt:lpstr>
      <vt:lpstr>Summary So Far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3</dc:title>
  <dc:creator/>
  <cp:lastModifiedBy>Andrew J. Parkes</cp:lastModifiedBy>
  <cp:revision>634</cp:revision>
  <dcterms:created xsi:type="dcterms:W3CDTF">2002-01-21T02:22:10Z</dcterms:created>
  <dcterms:modified xsi:type="dcterms:W3CDTF">2014-10-13T09:03:23Z</dcterms:modified>
</cp:coreProperties>
</file>