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9" r:id="rId3"/>
    <p:sldId id="356" r:id="rId4"/>
    <p:sldId id="310" r:id="rId5"/>
    <p:sldId id="315" r:id="rId6"/>
    <p:sldId id="320" r:id="rId7"/>
    <p:sldId id="338" r:id="rId8"/>
    <p:sldId id="316" r:id="rId9"/>
    <p:sldId id="318" r:id="rId10"/>
    <p:sldId id="333" r:id="rId11"/>
    <p:sldId id="351" r:id="rId12"/>
    <p:sldId id="352" r:id="rId13"/>
    <p:sldId id="354" r:id="rId14"/>
    <p:sldId id="355" r:id="rId15"/>
    <p:sldId id="358" r:id="rId16"/>
  </p:sldIdLst>
  <p:sldSz cx="9144000" cy="6858000" type="screen4x3"/>
  <p:notesSz cx="7102475" cy="10233025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79" d="100"/>
          <a:sy n="79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G52ADS Singly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B19BAB8-BC6F-4953-8168-BDC173A92663}" type="datetime1">
              <a:rPr lang="en-GB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0070499-CA6A-451D-8A24-B7A644679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3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G52ADS Singly Linked Lists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C6F65F0-A62B-4C84-A9FA-7865D6CA7541}" type="datetime1">
              <a:rPr lang="en-GB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101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FD63982-C7B6-4B29-A281-011777854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28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0404F4-FEAB-4CBC-8110-600873FAA83F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4EFF5-6A35-4B72-8DC3-096BDB4629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Doubly Linked Lists &amp; Vectors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98BCE8D-E7A2-474C-B31B-6CEEDB3E7041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F5CAC-7637-4CF5-ACDD-76BF527505D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Doubly Linked Lists &amp; Vectors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55A745-8195-4206-B720-4CB3714817CD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52704-03EA-45D5-953A-96BEA72AD8D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Doubly Linked Lists &amp; Vectors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9DBC7B1-1C10-4262-BFB5-EF8373359C15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F9A4C-2511-4DDD-9C68-1FFAC90D3BA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Doubly Linked Lists &amp; Vectors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B9E99B9-D2BF-4869-8FF8-63DCDD7ADD1E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592B9-8F24-4813-BF55-6D3372EBDE9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6E01B38-10C1-41C6-A44F-5943D8CE1B20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3379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B42E1-C872-4B23-9C45-6813F7EBC26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D9AE73-2C0E-4C0C-86C2-A3CAB7191056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2B03D-BFC2-4167-9B02-326F38295F7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7F2BF1E-DC34-449A-AB2C-3552C735F3EE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6EDE5-697D-4B16-91F8-1D82FBC4E8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3273B44-1FDC-4BF4-BD90-48E0ECA3A2BD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F5EFC5-D37D-47EC-88D9-01CFF8115D5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BBAEF2-8977-4374-A062-4A47755E5469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7EF69-5546-4AC9-AE50-DA5A107D920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23F60DA-573B-4234-88DD-6E9652F80209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7B40C-980D-4C50-8E7E-52C3FEFF5A2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43AD81-6D75-4E58-AE66-670BACFCB912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3E814-2BDC-4F8F-B73B-635F6314CA9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1B9AD2-BADD-4BD7-9A5E-0E3D8C39F063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B31EC-ABC7-4FC5-88E7-68EC0EACB16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FD72AE-F265-4E32-BC23-708CEA12907A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4FF19-A949-4018-8234-9F2EAC5748E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E0C30-22F1-482F-BC1E-7229B1B68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93C62-34C2-4E83-A9AD-954C51C52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DF06-437B-40E8-ADAB-5F9163A0F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2BBF-713E-44DB-BDFC-A7913B7A0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78-87B5-4BF5-9732-EEAAC85F4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30223-B8EF-46EA-A2CB-65F008BFB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FE4C5A-F07A-41FA-997A-A4B1AB022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702" r:id="rId3"/>
    <p:sldLayoutId id="2147483703" r:id="rId4"/>
    <p:sldLayoutId id="2147483704" r:id="rId5"/>
    <p:sldLayoutId id="2147483706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hyperlink" Target="mailto:ajp@cs.not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4099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C4EF93-E712-4F2E-9CFF-302FAABE3F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00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mtClean="0"/>
              <a:t>(intro)</a:t>
            </a:r>
            <a:endParaRPr lang="en-US" dirty="0" smtClean="0"/>
          </a:p>
        </p:txBody>
      </p:sp>
      <p:pic>
        <p:nvPicPr>
          <p:cNvPr id="4102" name="Picture 2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2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4" name="Picture 2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24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106" name="Text Box 251"/>
          <p:cNvSpPr txBox="1">
            <a:spLocks noChangeArrowheads="1"/>
          </p:cNvSpPr>
          <p:nvPr/>
        </p:nvSpPr>
        <p:spPr bwMode="auto">
          <a:xfrm>
            <a:off x="4495800" y="914400"/>
            <a:ext cx="4114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Lecturer: Andrew Parkes</a:t>
            </a:r>
          </a:p>
          <a:p>
            <a:pPr>
              <a:spcBef>
                <a:spcPct val="50000"/>
              </a:spcBef>
            </a:pPr>
            <a:r>
              <a:rPr lang="en-GB" sz="2000" dirty="0"/>
              <a:t>Email: </a:t>
            </a:r>
            <a:r>
              <a:rPr lang="en-GB" sz="2000" dirty="0" err="1">
                <a:hlinkClick r:id="rId7"/>
              </a:rPr>
              <a:t>ajp</a:t>
            </a:r>
            <a:r>
              <a:rPr lang="en-GB" sz="2000" dirty="0">
                <a:hlinkClick r:id="rId7"/>
              </a:rPr>
              <a:t> ‘at’ cs.nott.ac.uk</a:t>
            </a:r>
            <a:endParaRPr lang="en-GB" sz="2000" dirty="0"/>
          </a:p>
          <a:p>
            <a:pPr>
              <a:spcBef>
                <a:spcPct val="50000"/>
              </a:spcBef>
            </a:pPr>
            <a:r>
              <a:rPr lang="en-GB" sz="2000" dirty="0" smtClean="0"/>
              <a:t>http</a:t>
            </a:r>
            <a:r>
              <a:rPr lang="en-GB" sz="2000" dirty="0"/>
              <a:t>://www.cs.nott.ac.uk/~ajp/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9A4618-5B07-499B-ABA1-5FA1E812828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SinglyLinkedList Class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class SinglyLinkedList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0000"/>
                </a:solidFill>
              </a:rPr>
              <a:t>    	private </a:t>
            </a:r>
            <a:r>
              <a:rPr lang="en-US" sz="2000" smtClean="0">
                <a:solidFill>
                  <a:srgbClr val="000000"/>
                </a:solidFill>
              </a:rPr>
              <a:t>Node head;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0000"/>
                </a:solidFill>
              </a:rPr>
              <a:t>	public</a:t>
            </a:r>
            <a:r>
              <a:rPr lang="en-US" sz="2000" smtClean="0">
                <a:solidFill>
                  <a:srgbClr val="000000"/>
                </a:solidFill>
              </a:rPr>
              <a:t> SinglyLinkedList()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	} // head automatically set to null by Java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0000"/>
                </a:solidFill>
              </a:rPr>
              <a:t>	public void </a:t>
            </a:r>
            <a:r>
              <a:rPr lang="en-US" sz="2000" smtClean="0">
                <a:solidFill>
                  <a:srgbClr val="000000"/>
                </a:solidFill>
              </a:rPr>
              <a:t>insertAtHead(Object newElem)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         Node newHead = new Node(newElem,head);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         head = newHead;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// etc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ADD63B-360F-4206-BD8C-7B49E4A8D13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Doubly Linked List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doubly linked list provides a natural extension of a singly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Nodes store: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link to the next node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link to the previous node</a:t>
            </a:r>
            <a:endParaRPr lang="en-US" sz="1800" b="1" smtClean="0">
              <a:solidFill>
                <a:schemeClr val="tx2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4344" name="AutoShape 7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4345" name="AutoShape 8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4346" name="AutoShape 9"/>
          <p:cNvCxnSpPr>
            <a:cxnSpLocks noChangeShapeType="1"/>
            <a:endCxn id="14349" idx="0"/>
          </p:cNvCxnSpPr>
          <p:nvPr/>
        </p:nvCxnSpPr>
        <p:spPr bwMode="auto">
          <a:xfrm rot="16200000" flipH="1">
            <a:off x="6842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</p:cxn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prev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6753225" y="299878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41313" y="4175125"/>
            <a:ext cx="8332787" cy="2165350"/>
            <a:chOff x="215" y="2630"/>
            <a:chExt cx="5249" cy="1364"/>
          </a:xfrm>
        </p:grpSpPr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120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139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Rectangle 15"/>
            <p:cNvSpPr>
              <a:spLocks noChangeArrowheads="1"/>
            </p:cNvSpPr>
            <p:nvPr/>
          </p:nvSpPr>
          <p:spPr bwMode="auto">
            <a:xfrm>
              <a:off x="158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Freeform 16"/>
            <p:cNvSpPr>
              <a:spLocks/>
            </p:cNvSpPr>
            <p:nvPr/>
          </p:nvSpPr>
          <p:spPr bwMode="auto">
            <a:xfrm>
              <a:off x="168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57" name="Rectangle 17"/>
            <p:cNvSpPr>
              <a:spLocks noChangeArrowheads="1"/>
            </p:cNvSpPr>
            <p:nvPr/>
          </p:nvSpPr>
          <p:spPr bwMode="auto">
            <a:xfrm>
              <a:off x="216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8" name="Rectangle 18"/>
            <p:cNvSpPr>
              <a:spLocks noChangeArrowheads="1"/>
            </p:cNvSpPr>
            <p:nvPr/>
          </p:nvSpPr>
          <p:spPr bwMode="auto">
            <a:xfrm>
              <a:off x="235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9" name="Rectangle 19"/>
            <p:cNvSpPr>
              <a:spLocks noChangeArrowheads="1"/>
            </p:cNvSpPr>
            <p:nvPr/>
          </p:nvSpPr>
          <p:spPr bwMode="auto">
            <a:xfrm>
              <a:off x="254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0" name="Freeform 20"/>
            <p:cNvSpPr>
              <a:spLocks/>
            </p:cNvSpPr>
            <p:nvPr/>
          </p:nvSpPr>
          <p:spPr bwMode="auto">
            <a:xfrm>
              <a:off x="264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312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331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35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4" name="Freeform 24"/>
            <p:cNvSpPr>
              <a:spLocks/>
            </p:cNvSpPr>
            <p:nvPr/>
          </p:nvSpPr>
          <p:spPr bwMode="auto">
            <a:xfrm>
              <a:off x="360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40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42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7" name="Rectangle 27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8" name="Freeform 28"/>
            <p:cNvSpPr>
              <a:spLocks/>
            </p:cNvSpPr>
            <p:nvPr/>
          </p:nvSpPr>
          <p:spPr bwMode="auto">
            <a:xfrm rot="10800000">
              <a:off x="177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69" name="Freeform 29"/>
            <p:cNvSpPr>
              <a:spLocks/>
            </p:cNvSpPr>
            <p:nvPr/>
          </p:nvSpPr>
          <p:spPr bwMode="auto">
            <a:xfrm rot="10800000">
              <a:off x="273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70" name="Freeform 30"/>
            <p:cNvSpPr>
              <a:spLocks/>
            </p:cNvSpPr>
            <p:nvPr/>
          </p:nvSpPr>
          <p:spPr bwMode="auto">
            <a:xfrm rot="10800000">
              <a:off x="369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71" name="Freeform 31"/>
            <p:cNvSpPr>
              <a:spLocks/>
            </p:cNvSpPr>
            <p:nvPr/>
          </p:nvSpPr>
          <p:spPr bwMode="auto">
            <a:xfrm>
              <a:off x="1442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72" name="Freeform 32"/>
            <p:cNvSpPr>
              <a:spLocks/>
            </p:cNvSpPr>
            <p:nvPr/>
          </p:nvSpPr>
          <p:spPr bwMode="auto">
            <a:xfrm>
              <a:off x="2400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73" name="Freeform 33"/>
            <p:cNvSpPr>
              <a:spLocks/>
            </p:cNvSpPr>
            <p:nvPr/>
          </p:nvSpPr>
          <p:spPr bwMode="auto">
            <a:xfrm>
              <a:off x="3358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74" name="Freeform 34"/>
            <p:cNvSpPr>
              <a:spLocks/>
            </p:cNvSpPr>
            <p:nvPr/>
          </p:nvSpPr>
          <p:spPr bwMode="auto">
            <a:xfrm>
              <a:off x="4316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pic>
          <p:nvPicPr>
            <p:cNvPr id="14375" name="Picture 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3344"/>
              <a:ext cx="432" cy="5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4376" name="Picture 3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00" y="3344"/>
              <a:ext cx="432" cy="50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4377" name="Picture 3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4" y="3344"/>
              <a:ext cx="432" cy="38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4378" name="Picture 3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62" y="3344"/>
              <a:ext cx="432" cy="41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14379" name="Freeform 42"/>
            <p:cNvSpPr>
              <a:spLocks/>
            </p:cNvSpPr>
            <p:nvPr/>
          </p:nvSpPr>
          <p:spPr bwMode="auto">
            <a:xfrm rot="10800000">
              <a:off x="4656" y="297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80" name="Freeform 43"/>
            <p:cNvSpPr>
              <a:spLocks/>
            </p:cNvSpPr>
            <p:nvPr/>
          </p:nvSpPr>
          <p:spPr bwMode="auto">
            <a:xfrm>
              <a:off x="720" y="288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5136" y="2832"/>
              <a:ext cx="3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tail</a:t>
              </a:r>
            </a:p>
          </p:txBody>
        </p:sp>
        <p:sp>
          <p:nvSpPr>
            <p:cNvPr id="14382" name="Text Box 46"/>
            <p:cNvSpPr txBox="1">
              <a:spLocks noChangeArrowheads="1"/>
            </p:cNvSpPr>
            <p:nvPr/>
          </p:nvSpPr>
          <p:spPr bwMode="auto">
            <a:xfrm>
              <a:off x="215" y="2880"/>
              <a:ext cx="4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head</a:t>
              </a:r>
            </a:p>
          </p:txBody>
        </p:sp>
        <p:sp>
          <p:nvSpPr>
            <p:cNvPr id="14383" name="AutoShape 47"/>
            <p:cNvSpPr>
              <a:spLocks noChangeArrowheads="1"/>
            </p:cNvSpPr>
            <p:nvPr/>
          </p:nvSpPr>
          <p:spPr bwMode="auto">
            <a:xfrm>
              <a:off x="1056" y="2640"/>
              <a:ext cx="3696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4" name="Text Box 48"/>
            <p:cNvSpPr txBox="1">
              <a:spLocks noChangeArrowheads="1"/>
            </p:cNvSpPr>
            <p:nvPr/>
          </p:nvSpPr>
          <p:spPr bwMode="auto">
            <a:xfrm>
              <a:off x="3535" y="2630"/>
              <a:ext cx="1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nodes/positions</a:t>
              </a:r>
            </a:p>
          </p:txBody>
        </p:sp>
        <p:sp>
          <p:nvSpPr>
            <p:cNvPr id="14385" name="AutoShape 49"/>
            <p:cNvSpPr>
              <a:spLocks noChangeArrowheads="1"/>
            </p:cNvSpPr>
            <p:nvPr/>
          </p:nvSpPr>
          <p:spPr bwMode="auto">
            <a:xfrm>
              <a:off x="1200" y="3264"/>
              <a:ext cx="355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6" name="Text Box 50"/>
            <p:cNvSpPr txBox="1">
              <a:spLocks noChangeArrowheads="1"/>
            </p:cNvSpPr>
            <p:nvPr/>
          </p:nvSpPr>
          <p:spPr bwMode="auto">
            <a:xfrm>
              <a:off x="3999" y="3744"/>
              <a:ext cx="7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elements</a:t>
              </a:r>
            </a:p>
          </p:txBody>
        </p:sp>
      </p:grpSp>
      <p:sp>
        <p:nvSpPr>
          <p:cNvPr id="14351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182324" name="AutoShape 52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3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8C529C-C278-415A-971D-5180ED55866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Doubly Linked List (version 2)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doubly linked list provides a natural implementation of a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Nodes implement “Position” and store: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link to the previous node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link to the next node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Special trailer and header nodes for convenience </a:t>
            </a:r>
            <a:r>
              <a:rPr lang="en-US" sz="2000" dirty="0" smtClean="0">
                <a:solidFill>
                  <a:schemeClr val="tx2"/>
                </a:solidFill>
              </a:rPr>
              <a:t>(an alternative)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5368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5369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5370" name="AutoShape 13"/>
          <p:cNvCxnSpPr>
            <a:cxnSpLocks noChangeShapeType="1"/>
            <a:endCxn id="15373" idx="0"/>
          </p:cNvCxnSpPr>
          <p:nvPr/>
        </p:nvCxnSpPr>
        <p:spPr bwMode="auto">
          <a:xfrm rot="16200000" flipH="1">
            <a:off x="6842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</p:cxn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prev</a:t>
            </a:r>
          </a:p>
        </p:txBody>
      </p:sp>
      <p:sp>
        <p:nvSpPr>
          <p:cNvPr id="15372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6753225" y="299878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5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6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7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78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9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0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1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82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3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4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5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86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7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8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89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90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91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92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93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94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95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pic>
        <p:nvPicPr>
          <p:cNvPr id="15396" name="Picture 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97" name="Picture 6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98" name="Picture 6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99" name="Picture 7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5400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401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402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403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404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405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406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trailer</a:t>
            </a:r>
          </a:p>
        </p:txBody>
      </p:sp>
      <p:sp>
        <p:nvSpPr>
          <p:cNvPr id="15407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header</a:t>
            </a:r>
          </a:p>
        </p:txBody>
      </p:sp>
      <p:sp>
        <p:nvSpPr>
          <p:cNvPr id="15408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409" name="Text Box 83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nodes/positions</a:t>
            </a:r>
          </a:p>
        </p:txBody>
      </p:sp>
      <p:sp>
        <p:nvSpPr>
          <p:cNvPr id="15410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411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5412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15413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6BC907-F0F6-4496-A3EC-0CD9F14C43B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 smtClean="0"/>
              <a:t>We visualize operation </a:t>
            </a:r>
            <a:r>
              <a:rPr lang="en-US" sz="2000" smtClean="0">
                <a:solidFill>
                  <a:schemeClr val="tx2"/>
                </a:solidFill>
              </a:rPr>
              <a:t>addAfter</a:t>
            </a:r>
            <a:r>
              <a:rPr lang="en-US" sz="2000" smtClean="0"/>
              <a:t>(p, X), which returns position v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1219200" y="1828800"/>
            <a:ext cx="5791200" cy="1295400"/>
            <a:chOff x="768" y="1152"/>
            <a:chExt cx="3648" cy="816"/>
          </a:xfrm>
        </p:grpSpPr>
        <p:grpSp>
          <p:nvGrpSpPr>
            <p:cNvPr id="16462" name="Group 161"/>
            <p:cNvGrpSpPr>
              <a:grpSpLocks/>
            </p:cNvGrpSpPr>
            <p:nvPr/>
          </p:nvGrpSpPr>
          <p:grpSpPr bwMode="auto">
            <a:xfrm>
              <a:off x="1680" y="1680"/>
              <a:ext cx="2151" cy="288"/>
              <a:chOff x="1680" y="1680"/>
              <a:chExt cx="2151" cy="288"/>
            </a:xfrm>
          </p:grpSpPr>
          <p:sp>
            <p:nvSpPr>
              <p:cNvPr id="16487" name="Text Box 43"/>
              <p:cNvSpPr txBox="1">
                <a:spLocks noChangeArrowheads="1"/>
              </p:cNvSpPr>
              <p:nvPr/>
            </p:nvSpPr>
            <p:spPr bwMode="auto">
              <a:xfrm>
                <a:off x="1680" y="1680"/>
                <a:ext cx="2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16488" name="Text Box 45"/>
              <p:cNvSpPr txBox="1">
                <a:spLocks noChangeArrowheads="1"/>
              </p:cNvSpPr>
              <p:nvPr/>
            </p:nvSpPr>
            <p:spPr bwMode="auto">
              <a:xfrm>
                <a:off x="2640" y="1680"/>
                <a:ext cx="2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</a:rPr>
                  <a:t>B</a:t>
                </a:r>
              </a:p>
            </p:txBody>
          </p:sp>
          <p:sp>
            <p:nvSpPr>
              <p:cNvPr id="16489" name="Text Box 47"/>
              <p:cNvSpPr txBox="1">
                <a:spLocks noChangeArrowheads="1"/>
              </p:cNvSpPr>
              <p:nvPr/>
            </p:nvSpPr>
            <p:spPr bwMode="auto">
              <a:xfrm>
                <a:off x="3600" y="1680"/>
                <a:ext cx="2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</a:rPr>
                  <a:t>C</a:t>
                </a:r>
              </a:p>
            </p:txBody>
          </p:sp>
        </p:grpSp>
        <p:sp>
          <p:nvSpPr>
            <p:cNvPr id="16463" name="Rectangle 4"/>
            <p:cNvSpPr>
              <a:spLocks noChangeArrowheads="1"/>
            </p:cNvSpPr>
            <p:nvPr/>
          </p:nvSpPr>
          <p:spPr bwMode="auto">
            <a:xfrm>
              <a:off x="1344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4" name="Rectangle 5"/>
            <p:cNvSpPr>
              <a:spLocks noChangeArrowheads="1"/>
            </p:cNvSpPr>
            <p:nvPr/>
          </p:nvSpPr>
          <p:spPr bwMode="auto">
            <a:xfrm>
              <a:off x="1536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5" name="Rectangle 6"/>
            <p:cNvSpPr>
              <a:spLocks noChangeArrowheads="1"/>
            </p:cNvSpPr>
            <p:nvPr/>
          </p:nvSpPr>
          <p:spPr bwMode="auto">
            <a:xfrm>
              <a:off x="1728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6" name="Freeform 7"/>
            <p:cNvSpPr>
              <a:spLocks/>
            </p:cNvSpPr>
            <p:nvPr/>
          </p:nvSpPr>
          <p:spPr bwMode="auto">
            <a:xfrm>
              <a:off x="1824" y="144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67" name="Rectangle 8"/>
            <p:cNvSpPr>
              <a:spLocks noChangeArrowheads="1"/>
            </p:cNvSpPr>
            <p:nvPr/>
          </p:nvSpPr>
          <p:spPr bwMode="auto">
            <a:xfrm>
              <a:off x="2304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8" name="Rectangle 9"/>
            <p:cNvSpPr>
              <a:spLocks noChangeArrowheads="1"/>
            </p:cNvSpPr>
            <p:nvPr/>
          </p:nvSpPr>
          <p:spPr bwMode="auto">
            <a:xfrm>
              <a:off x="2496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9" name="Rectangle 10"/>
            <p:cNvSpPr>
              <a:spLocks noChangeArrowheads="1"/>
            </p:cNvSpPr>
            <p:nvPr/>
          </p:nvSpPr>
          <p:spPr bwMode="auto">
            <a:xfrm>
              <a:off x="2688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0" name="Freeform 11"/>
            <p:cNvSpPr>
              <a:spLocks/>
            </p:cNvSpPr>
            <p:nvPr/>
          </p:nvSpPr>
          <p:spPr bwMode="auto">
            <a:xfrm>
              <a:off x="2784" y="144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6471" name="Group 117"/>
            <p:cNvGrpSpPr>
              <a:grpSpLocks/>
            </p:cNvGrpSpPr>
            <p:nvPr/>
          </p:nvGrpSpPr>
          <p:grpSpPr bwMode="auto">
            <a:xfrm>
              <a:off x="3264" y="1440"/>
              <a:ext cx="576" cy="192"/>
              <a:chOff x="4224" y="1728"/>
              <a:chExt cx="576" cy="192"/>
            </a:xfrm>
          </p:grpSpPr>
          <p:sp>
            <p:nvSpPr>
              <p:cNvPr id="16484" name="Rectangle 16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485" name="Rectangle 17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486" name="Rectangle 18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6472" name="Freeform 19"/>
            <p:cNvSpPr>
              <a:spLocks/>
            </p:cNvSpPr>
            <p:nvPr/>
          </p:nvSpPr>
          <p:spPr bwMode="auto">
            <a:xfrm rot="10800000">
              <a:off x="1920" y="154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73" name="Freeform 20"/>
            <p:cNvSpPr>
              <a:spLocks/>
            </p:cNvSpPr>
            <p:nvPr/>
          </p:nvSpPr>
          <p:spPr bwMode="auto">
            <a:xfrm rot="10800000">
              <a:off x="2880" y="154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74" name="Freeform 22"/>
            <p:cNvSpPr>
              <a:spLocks/>
            </p:cNvSpPr>
            <p:nvPr/>
          </p:nvSpPr>
          <p:spPr bwMode="auto">
            <a:xfrm>
              <a:off x="1586" y="1536"/>
              <a:ext cx="100" cy="288"/>
            </a:xfrm>
            <a:custGeom>
              <a:avLst/>
              <a:gdLst>
                <a:gd name="T0" fmla="*/ 37 w 106"/>
                <a:gd name="T1" fmla="*/ 0 h 348"/>
                <a:gd name="T2" fmla="*/ 8 w 106"/>
                <a:gd name="T3" fmla="*/ 87 h 348"/>
                <a:gd name="T4" fmla="*/ 84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75" name="Freeform 23"/>
            <p:cNvSpPr>
              <a:spLocks/>
            </p:cNvSpPr>
            <p:nvPr/>
          </p:nvSpPr>
          <p:spPr bwMode="auto">
            <a:xfrm>
              <a:off x="2544" y="1536"/>
              <a:ext cx="100" cy="288"/>
            </a:xfrm>
            <a:custGeom>
              <a:avLst/>
              <a:gdLst>
                <a:gd name="T0" fmla="*/ 37 w 106"/>
                <a:gd name="T1" fmla="*/ 0 h 348"/>
                <a:gd name="T2" fmla="*/ 8 w 106"/>
                <a:gd name="T3" fmla="*/ 87 h 348"/>
                <a:gd name="T4" fmla="*/ 84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76" name="Freeform 25"/>
            <p:cNvSpPr>
              <a:spLocks/>
            </p:cNvSpPr>
            <p:nvPr/>
          </p:nvSpPr>
          <p:spPr bwMode="auto">
            <a:xfrm>
              <a:off x="3500" y="1536"/>
              <a:ext cx="100" cy="288"/>
            </a:xfrm>
            <a:custGeom>
              <a:avLst/>
              <a:gdLst>
                <a:gd name="T0" fmla="*/ 37 w 106"/>
                <a:gd name="T1" fmla="*/ 0 h 348"/>
                <a:gd name="T2" fmla="*/ 8 w 106"/>
                <a:gd name="T3" fmla="*/ 87 h 348"/>
                <a:gd name="T4" fmla="*/ 84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77" name="Rectangle 30"/>
            <p:cNvSpPr>
              <a:spLocks noChangeArrowheads="1"/>
            </p:cNvSpPr>
            <p:nvPr/>
          </p:nvSpPr>
          <p:spPr bwMode="auto">
            <a:xfrm>
              <a:off x="4224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8" name="Rectangle 31"/>
            <p:cNvSpPr>
              <a:spLocks noChangeArrowheads="1"/>
            </p:cNvSpPr>
            <p:nvPr/>
          </p:nvSpPr>
          <p:spPr bwMode="auto">
            <a:xfrm>
              <a:off x="768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9" name="Freeform 32"/>
            <p:cNvSpPr>
              <a:spLocks/>
            </p:cNvSpPr>
            <p:nvPr/>
          </p:nvSpPr>
          <p:spPr bwMode="auto">
            <a:xfrm>
              <a:off x="3744" y="144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80" name="Freeform 33"/>
            <p:cNvSpPr>
              <a:spLocks/>
            </p:cNvSpPr>
            <p:nvPr/>
          </p:nvSpPr>
          <p:spPr bwMode="auto">
            <a:xfrm rot="10800000">
              <a:off x="3840" y="15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81" name="Freeform 34"/>
            <p:cNvSpPr>
              <a:spLocks/>
            </p:cNvSpPr>
            <p:nvPr/>
          </p:nvSpPr>
          <p:spPr bwMode="auto">
            <a:xfrm>
              <a:off x="864" y="144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82" name="Freeform 35"/>
            <p:cNvSpPr>
              <a:spLocks/>
            </p:cNvSpPr>
            <p:nvPr/>
          </p:nvSpPr>
          <p:spPr bwMode="auto">
            <a:xfrm rot="10800000">
              <a:off x="960" y="15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83" name="Text Box 115"/>
            <p:cNvSpPr txBox="1">
              <a:spLocks noChangeArrowheads="1"/>
            </p:cNvSpPr>
            <p:nvPr/>
          </p:nvSpPr>
          <p:spPr bwMode="auto">
            <a:xfrm>
              <a:off x="2496" y="115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</p:grp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1219200" y="3200400"/>
            <a:ext cx="7315200" cy="1905000"/>
            <a:chOff x="768" y="2016"/>
            <a:chExt cx="4608" cy="1200"/>
          </a:xfrm>
        </p:grpSpPr>
        <p:sp>
          <p:nvSpPr>
            <p:cNvPr id="16426" name="Text Box 146"/>
            <p:cNvSpPr txBox="1">
              <a:spLocks noChangeArrowheads="1"/>
            </p:cNvSpPr>
            <p:nvPr/>
          </p:nvSpPr>
          <p:spPr bwMode="auto">
            <a:xfrm>
              <a:off x="2496" y="2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6427" name="AutoShape 157"/>
            <p:cNvSpPr>
              <a:spLocks noChangeArrowheads="1"/>
            </p:cNvSpPr>
            <p:nvPr/>
          </p:nvSpPr>
          <p:spPr bwMode="auto">
            <a:xfrm>
              <a:off x="3024" y="2544"/>
              <a:ext cx="1104" cy="624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8" name="Rectangle 120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9" name="Rectangle 121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0" name="Rectangle 1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1" name="Freeform 123"/>
            <p:cNvSpPr>
              <a:spLocks/>
            </p:cNvSpPr>
            <p:nvPr/>
          </p:nvSpPr>
          <p:spPr bwMode="auto">
            <a:xfrm>
              <a:off x="1824" y="2313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32" name="Rectangle 124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3" name="Rectangle 125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4" name="Rectangle 126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5" name="Freeform 127"/>
            <p:cNvSpPr>
              <a:spLocks/>
            </p:cNvSpPr>
            <p:nvPr/>
          </p:nvSpPr>
          <p:spPr bwMode="auto">
            <a:xfrm>
              <a:off x="2784" y="2292"/>
              <a:ext cx="1440" cy="108"/>
            </a:xfrm>
            <a:custGeom>
              <a:avLst/>
              <a:gdLst>
                <a:gd name="T0" fmla="*/ 0 w 1440"/>
                <a:gd name="T1" fmla="*/ 107 h 108"/>
                <a:gd name="T2" fmla="*/ 780 w 1440"/>
                <a:gd name="T3" fmla="*/ 0 h 108"/>
                <a:gd name="T4" fmla="*/ 1440 w 1440"/>
                <a:gd name="T5" fmla="*/ 108 h 108"/>
                <a:gd name="T6" fmla="*/ 0 60000 65536"/>
                <a:gd name="T7" fmla="*/ 0 60000 65536"/>
                <a:gd name="T8" fmla="*/ 0 60000 65536"/>
                <a:gd name="T9" fmla="*/ 0 w 1440"/>
                <a:gd name="T10" fmla="*/ 0 h 108"/>
                <a:gd name="T11" fmla="*/ 1440 w 144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08">
                  <a:moveTo>
                    <a:pt x="0" y="107"/>
                  </a:moveTo>
                  <a:cubicBezTo>
                    <a:pt x="130" y="89"/>
                    <a:pt x="540" y="0"/>
                    <a:pt x="780" y="0"/>
                  </a:cubicBezTo>
                  <a:cubicBezTo>
                    <a:pt x="1020" y="0"/>
                    <a:pt x="1303" y="86"/>
                    <a:pt x="1440" y="10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6436" name="Group 128"/>
            <p:cNvGrpSpPr>
              <a:grpSpLocks/>
            </p:cNvGrpSpPr>
            <p:nvPr/>
          </p:nvGrpSpPr>
          <p:grpSpPr bwMode="auto">
            <a:xfrm>
              <a:off x="4224" y="2304"/>
              <a:ext cx="576" cy="192"/>
              <a:chOff x="4224" y="1728"/>
              <a:chExt cx="576" cy="192"/>
            </a:xfrm>
          </p:grpSpPr>
          <p:sp>
            <p:nvSpPr>
              <p:cNvPr id="16459" name="Rectangle 129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460" name="Rectangle 130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461" name="Rectangle 131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6437" name="Freeform 132"/>
            <p:cNvSpPr>
              <a:spLocks/>
            </p:cNvSpPr>
            <p:nvPr/>
          </p:nvSpPr>
          <p:spPr bwMode="auto">
            <a:xfrm rot="10800000">
              <a:off x="1920" y="240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38" name="Freeform 133"/>
            <p:cNvSpPr>
              <a:spLocks/>
            </p:cNvSpPr>
            <p:nvPr/>
          </p:nvSpPr>
          <p:spPr bwMode="auto">
            <a:xfrm>
              <a:off x="2879" y="2400"/>
              <a:ext cx="1440" cy="102"/>
            </a:xfrm>
            <a:custGeom>
              <a:avLst/>
              <a:gdLst>
                <a:gd name="T0" fmla="*/ 1440 w 1440"/>
                <a:gd name="T1" fmla="*/ 1 h 102"/>
                <a:gd name="T2" fmla="*/ 679 w 1440"/>
                <a:gd name="T3" fmla="*/ 102 h 102"/>
                <a:gd name="T4" fmla="*/ 0 w 1440"/>
                <a:gd name="T5" fmla="*/ 0 h 102"/>
                <a:gd name="T6" fmla="*/ 0 60000 65536"/>
                <a:gd name="T7" fmla="*/ 0 60000 65536"/>
                <a:gd name="T8" fmla="*/ 0 60000 65536"/>
                <a:gd name="T9" fmla="*/ 0 w 1440"/>
                <a:gd name="T10" fmla="*/ 0 h 102"/>
                <a:gd name="T11" fmla="*/ 1440 w 1440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02">
                  <a:moveTo>
                    <a:pt x="1440" y="1"/>
                  </a:moveTo>
                  <a:cubicBezTo>
                    <a:pt x="1313" y="18"/>
                    <a:pt x="919" y="102"/>
                    <a:pt x="679" y="102"/>
                  </a:cubicBezTo>
                  <a:cubicBezTo>
                    <a:pt x="439" y="102"/>
                    <a:pt x="141" y="21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39" name="Freeform 134"/>
            <p:cNvSpPr>
              <a:spLocks/>
            </p:cNvSpPr>
            <p:nvPr/>
          </p:nvSpPr>
          <p:spPr bwMode="auto">
            <a:xfrm>
              <a:off x="1586" y="2400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0" name="Freeform 135"/>
            <p:cNvSpPr>
              <a:spLocks/>
            </p:cNvSpPr>
            <p:nvPr/>
          </p:nvSpPr>
          <p:spPr bwMode="auto">
            <a:xfrm>
              <a:off x="2544" y="2400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1" name="Freeform 136"/>
            <p:cNvSpPr>
              <a:spLocks/>
            </p:cNvSpPr>
            <p:nvPr/>
          </p:nvSpPr>
          <p:spPr bwMode="auto">
            <a:xfrm>
              <a:off x="4460" y="2400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2" name="Rectangle 137"/>
            <p:cNvSpPr>
              <a:spLocks noChangeArrowheads="1"/>
            </p:cNvSpPr>
            <p:nvPr/>
          </p:nvSpPr>
          <p:spPr bwMode="auto">
            <a:xfrm>
              <a:off x="518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3" name="Rectangle 138"/>
            <p:cNvSpPr>
              <a:spLocks noChangeArrowheads="1"/>
            </p:cNvSpPr>
            <p:nvPr/>
          </p:nvSpPr>
          <p:spPr bwMode="auto">
            <a:xfrm>
              <a:off x="76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4" name="Freeform 139"/>
            <p:cNvSpPr>
              <a:spLocks/>
            </p:cNvSpPr>
            <p:nvPr/>
          </p:nvSpPr>
          <p:spPr bwMode="auto">
            <a:xfrm>
              <a:off x="4704" y="2304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5" name="Freeform 140"/>
            <p:cNvSpPr>
              <a:spLocks/>
            </p:cNvSpPr>
            <p:nvPr/>
          </p:nvSpPr>
          <p:spPr bwMode="auto">
            <a:xfrm rot="10800000">
              <a:off x="4800" y="240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6" name="Freeform 141"/>
            <p:cNvSpPr>
              <a:spLocks/>
            </p:cNvSpPr>
            <p:nvPr/>
          </p:nvSpPr>
          <p:spPr bwMode="auto">
            <a:xfrm>
              <a:off x="864" y="2304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7" name="Freeform 142"/>
            <p:cNvSpPr>
              <a:spLocks/>
            </p:cNvSpPr>
            <p:nvPr/>
          </p:nvSpPr>
          <p:spPr bwMode="auto">
            <a:xfrm rot="10800000">
              <a:off x="960" y="240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48" name="Text Box 143"/>
            <p:cNvSpPr txBox="1">
              <a:spLocks noChangeArrowheads="1"/>
            </p:cNvSpPr>
            <p:nvPr/>
          </p:nvSpPr>
          <p:spPr bwMode="auto">
            <a:xfrm>
              <a:off x="1680" y="25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449" name="Text Box 144"/>
            <p:cNvSpPr txBox="1">
              <a:spLocks noChangeArrowheads="1"/>
            </p:cNvSpPr>
            <p:nvPr/>
          </p:nvSpPr>
          <p:spPr bwMode="auto">
            <a:xfrm>
              <a:off x="2640" y="25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6450" name="Text Box 145"/>
            <p:cNvSpPr txBox="1">
              <a:spLocks noChangeArrowheads="1"/>
            </p:cNvSpPr>
            <p:nvPr/>
          </p:nvSpPr>
          <p:spPr bwMode="auto">
            <a:xfrm>
              <a:off x="4560" y="25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451" name="Rectangle 147"/>
            <p:cNvSpPr>
              <a:spLocks noChangeArrowheads="1"/>
            </p:cNvSpPr>
            <p:nvPr/>
          </p:nvSpPr>
          <p:spPr bwMode="auto">
            <a:xfrm>
              <a:off x="326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2" name="Rectangle 148"/>
            <p:cNvSpPr>
              <a:spLocks noChangeArrowheads="1"/>
            </p:cNvSpPr>
            <p:nvPr/>
          </p:nvSpPr>
          <p:spPr bwMode="auto">
            <a:xfrm>
              <a:off x="3456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3" name="Rectangle 149"/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4" name="Freeform 150"/>
            <p:cNvSpPr>
              <a:spLocks/>
            </p:cNvSpPr>
            <p:nvPr/>
          </p:nvSpPr>
          <p:spPr bwMode="auto">
            <a:xfrm>
              <a:off x="3502" y="2784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55" name="Text Box 151"/>
            <p:cNvSpPr txBox="1">
              <a:spLocks noChangeArrowheads="1"/>
            </p:cNvSpPr>
            <p:nvPr/>
          </p:nvSpPr>
          <p:spPr bwMode="auto">
            <a:xfrm>
              <a:off x="3600" y="2928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16456" name="Freeform 152"/>
            <p:cNvSpPr>
              <a:spLocks/>
            </p:cNvSpPr>
            <p:nvPr/>
          </p:nvSpPr>
          <p:spPr bwMode="auto">
            <a:xfrm>
              <a:off x="2784" y="2496"/>
              <a:ext cx="576" cy="288"/>
            </a:xfrm>
            <a:custGeom>
              <a:avLst/>
              <a:gdLst>
                <a:gd name="T0" fmla="*/ 897 w 497"/>
                <a:gd name="T1" fmla="*/ 328 h 276"/>
                <a:gd name="T2" fmla="*/ 400 w 497"/>
                <a:gd name="T3" fmla="*/ 270 h 276"/>
                <a:gd name="T4" fmla="*/ 0 w 497"/>
                <a:gd name="T5" fmla="*/ 0 h 276"/>
                <a:gd name="T6" fmla="*/ 0 60000 65536"/>
                <a:gd name="T7" fmla="*/ 0 60000 65536"/>
                <a:gd name="T8" fmla="*/ 0 60000 65536"/>
                <a:gd name="T9" fmla="*/ 0 w 497"/>
                <a:gd name="T10" fmla="*/ 0 h 276"/>
                <a:gd name="T11" fmla="*/ 497 w 497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57" name="Freeform 153"/>
            <p:cNvSpPr>
              <a:spLocks/>
            </p:cNvSpPr>
            <p:nvPr/>
          </p:nvSpPr>
          <p:spPr bwMode="auto">
            <a:xfrm flipH="1">
              <a:off x="3744" y="2496"/>
              <a:ext cx="576" cy="288"/>
            </a:xfrm>
            <a:custGeom>
              <a:avLst/>
              <a:gdLst>
                <a:gd name="T0" fmla="*/ 897 w 497"/>
                <a:gd name="T1" fmla="*/ 328 h 276"/>
                <a:gd name="T2" fmla="*/ 400 w 497"/>
                <a:gd name="T3" fmla="*/ 270 h 276"/>
                <a:gd name="T4" fmla="*/ 0 w 497"/>
                <a:gd name="T5" fmla="*/ 0 h 276"/>
                <a:gd name="T6" fmla="*/ 0 60000 65536"/>
                <a:gd name="T7" fmla="*/ 0 60000 65536"/>
                <a:gd name="T8" fmla="*/ 0 60000 65536"/>
                <a:gd name="T9" fmla="*/ 0 w 497"/>
                <a:gd name="T10" fmla="*/ 0 h 276"/>
                <a:gd name="T11" fmla="*/ 497 w 497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58" name="Text Box 154"/>
            <p:cNvSpPr txBox="1">
              <a:spLocks noChangeArrowheads="1"/>
            </p:cNvSpPr>
            <p:nvPr/>
          </p:nvSpPr>
          <p:spPr bwMode="auto">
            <a:xfrm>
              <a:off x="3840" y="24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219200" y="5029200"/>
            <a:ext cx="7315200" cy="1295400"/>
            <a:chOff x="768" y="3168"/>
            <a:chExt cx="4608" cy="816"/>
          </a:xfrm>
        </p:grpSpPr>
        <p:sp>
          <p:nvSpPr>
            <p:cNvPr id="16392" name="Rectangle 50"/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3" name="Rectangle 51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4" name="Rectangle 52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5" name="Freeform 53"/>
            <p:cNvSpPr>
              <a:spLocks/>
            </p:cNvSpPr>
            <p:nvPr/>
          </p:nvSpPr>
          <p:spPr bwMode="auto">
            <a:xfrm>
              <a:off x="1824" y="346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396" name="Rectangle 54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7" name="Rectangle 55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8" name="Rectangle 56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9" name="Freeform 57"/>
            <p:cNvSpPr>
              <a:spLocks/>
            </p:cNvSpPr>
            <p:nvPr/>
          </p:nvSpPr>
          <p:spPr bwMode="auto">
            <a:xfrm>
              <a:off x="2784" y="346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00" name="Rectangle 58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1" name="Rectangle 59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2" name="Rectangle 60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3" name="Freeform 61"/>
            <p:cNvSpPr>
              <a:spLocks/>
            </p:cNvSpPr>
            <p:nvPr/>
          </p:nvSpPr>
          <p:spPr bwMode="auto">
            <a:xfrm>
              <a:off x="3744" y="346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04" name="Rectangle 62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5" name="Rectangle 63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6" name="Rectangle 64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7" name="Freeform 65"/>
            <p:cNvSpPr>
              <a:spLocks/>
            </p:cNvSpPr>
            <p:nvPr/>
          </p:nvSpPr>
          <p:spPr bwMode="auto">
            <a:xfrm rot="10800000">
              <a:off x="1920" y="356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08" name="Freeform 66"/>
            <p:cNvSpPr>
              <a:spLocks/>
            </p:cNvSpPr>
            <p:nvPr/>
          </p:nvSpPr>
          <p:spPr bwMode="auto">
            <a:xfrm rot="10800000">
              <a:off x="2880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09" name="Freeform 67"/>
            <p:cNvSpPr>
              <a:spLocks/>
            </p:cNvSpPr>
            <p:nvPr/>
          </p:nvSpPr>
          <p:spPr bwMode="auto">
            <a:xfrm rot="10800000">
              <a:off x="3840" y="356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0" name="Freeform 68"/>
            <p:cNvSpPr>
              <a:spLocks/>
            </p:cNvSpPr>
            <p:nvPr/>
          </p:nvSpPr>
          <p:spPr bwMode="auto">
            <a:xfrm>
              <a:off x="1586" y="3552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1" name="Freeform 69"/>
            <p:cNvSpPr>
              <a:spLocks/>
            </p:cNvSpPr>
            <p:nvPr/>
          </p:nvSpPr>
          <p:spPr bwMode="auto">
            <a:xfrm>
              <a:off x="2544" y="3552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2" name="Freeform 70"/>
            <p:cNvSpPr>
              <a:spLocks/>
            </p:cNvSpPr>
            <p:nvPr/>
          </p:nvSpPr>
          <p:spPr bwMode="auto">
            <a:xfrm>
              <a:off x="3502" y="3552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3" name="Freeform 71"/>
            <p:cNvSpPr>
              <a:spLocks/>
            </p:cNvSpPr>
            <p:nvPr/>
          </p:nvSpPr>
          <p:spPr bwMode="auto">
            <a:xfrm>
              <a:off x="4460" y="3552"/>
              <a:ext cx="94" cy="288"/>
            </a:xfrm>
            <a:custGeom>
              <a:avLst/>
              <a:gdLst>
                <a:gd name="T0" fmla="*/ 28 w 106"/>
                <a:gd name="T1" fmla="*/ 0 h 348"/>
                <a:gd name="T2" fmla="*/ 6 w 106"/>
                <a:gd name="T3" fmla="*/ 87 h 348"/>
                <a:gd name="T4" fmla="*/ 66 w 106"/>
                <a:gd name="T5" fmla="*/ 163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4" name="Rectangle 72"/>
            <p:cNvSpPr>
              <a:spLocks noChangeArrowheads="1"/>
            </p:cNvSpPr>
            <p:nvPr/>
          </p:nvSpPr>
          <p:spPr bwMode="auto">
            <a:xfrm>
              <a:off x="518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5" name="Rectangle 73"/>
            <p:cNvSpPr>
              <a:spLocks noChangeArrowheads="1"/>
            </p:cNvSpPr>
            <p:nvPr/>
          </p:nvSpPr>
          <p:spPr bwMode="auto">
            <a:xfrm>
              <a:off x="76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6" name="Freeform 74"/>
            <p:cNvSpPr>
              <a:spLocks/>
            </p:cNvSpPr>
            <p:nvPr/>
          </p:nvSpPr>
          <p:spPr bwMode="auto">
            <a:xfrm>
              <a:off x="4704" y="345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7" name="Freeform 75"/>
            <p:cNvSpPr>
              <a:spLocks/>
            </p:cNvSpPr>
            <p:nvPr/>
          </p:nvSpPr>
          <p:spPr bwMode="auto">
            <a:xfrm rot="10800000">
              <a:off x="4800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8" name="Freeform 76"/>
            <p:cNvSpPr>
              <a:spLocks/>
            </p:cNvSpPr>
            <p:nvPr/>
          </p:nvSpPr>
          <p:spPr bwMode="auto">
            <a:xfrm>
              <a:off x="864" y="345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19" name="Freeform 77"/>
            <p:cNvSpPr>
              <a:spLocks/>
            </p:cNvSpPr>
            <p:nvPr/>
          </p:nvSpPr>
          <p:spPr bwMode="auto">
            <a:xfrm rot="10800000">
              <a:off x="960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20" name="Text Box 78"/>
            <p:cNvSpPr txBox="1">
              <a:spLocks noChangeArrowheads="1"/>
            </p:cNvSpPr>
            <p:nvPr/>
          </p:nvSpPr>
          <p:spPr bwMode="auto">
            <a:xfrm>
              <a:off x="1680" y="36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421" name="Text Box 79"/>
            <p:cNvSpPr txBox="1">
              <a:spLocks noChangeArrowheads="1"/>
            </p:cNvSpPr>
            <p:nvPr/>
          </p:nvSpPr>
          <p:spPr bwMode="auto">
            <a:xfrm>
              <a:off x="2640" y="36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6422" name="Text Box 80"/>
            <p:cNvSpPr txBox="1">
              <a:spLocks noChangeArrowheads="1"/>
            </p:cNvSpPr>
            <p:nvPr/>
          </p:nvSpPr>
          <p:spPr bwMode="auto">
            <a:xfrm>
              <a:off x="3600" y="36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16423" name="Text Box 81"/>
            <p:cNvSpPr txBox="1">
              <a:spLocks noChangeArrowheads="1"/>
            </p:cNvSpPr>
            <p:nvPr/>
          </p:nvSpPr>
          <p:spPr bwMode="auto">
            <a:xfrm>
              <a:off x="4560" y="36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424" name="Text Box 155"/>
            <p:cNvSpPr txBox="1">
              <a:spLocks noChangeArrowheads="1"/>
            </p:cNvSpPr>
            <p:nvPr/>
          </p:nvSpPr>
          <p:spPr bwMode="auto">
            <a:xfrm>
              <a:off x="2496" y="3168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6425" name="Text Box 156"/>
            <p:cNvSpPr txBox="1">
              <a:spLocks noChangeArrowheads="1"/>
            </p:cNvSpPr>
            <p:nvPr/>
          </p:nvSpPr>
          <p:spPr bwMode="auto">
            <a:xfrm>
              <a:off x="3456" y="3168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2846BD-9513-4736-BE0F-022FDFCB4EC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Algorithm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Algorithm </a:t>
            </a:r>
            <a:r>
              <a:rPr lang="en-US" sz="2400" smtClean="0"/>
              <a:t>addAfter(</a:t>
            </a:r>
            <a:r>
              <a:rPr lang="en-US" sz="2400" i="1" smtClean="0"/>
              <a:t>p,e</a:t>
            </a:r>
            <a:r>
              <a:rPr lang="en-US" sz="2400" smtClean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Create a new node </a:t>
            </a:r>
            <a:r>
              <a:rPr lang="en-US" sz="2400" i="1" smtClean="0"/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	v.</a:t>
            </a:r>
            <a:r>
              <a:rPr lang="en-US" sz="2400" smtClean="0"/>
              <a:t>setElement(</a:t>
            </a:r>
            <a:r>
              <a:rPr lang="en-US" sz="2400" i="1" smtClean="0"/>
              <a:t>e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	v.</a:t>
            </a:r>
            <a:r>
              <a:rPr lang="en-US" sz="2400" smtClean="0"/>
              <a:t>setPrev(</a:t>
            </a:r>
            <a:r>
              <a:rPr lang="en-US" sz="2400" i="1" smtClean="0"/>
              <a:t>p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v </a:t>
            </a:r>
            <a:r>
              <a:rPr lang="en-US" sz="2400" smtClean="0">
                <a:solidFill>
                  <a:srgbClr val="2C61F6"/>
                </a:solidFill>
              </a:rPr>
              <a:t>to its predecessor}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	v.</a:t>
            </a:r>
            <a:r>
              <a:rPr lang="en-US" sz="2400" smtClean="0"/>
              <a:t>setNext(</a:t>
            </a:r>
            <a:r>
              <a:rPr lang="en-US" sz="2400" i="1" smtClean="0"/>
              <a:t>p.</a:t>
            </a:r>
            <a:r>
              <a:rPr lang="en-US" sz="2400" smtClean="0"/>
              <a:t>getNext())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v </a:t>
            </a:r>
            <a:r>
              <a:rPr lang="en-US" sz="2400" smtClean="0">
                <a:solidFill>
                  <a:srgbClr val="2C61F6"/>
                </a:solidFill>
              </a:rPr>
              <a:t>to its successor}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(</a:t>
            </a:r>
            <a:r>
              <a:rPr lang="en-US" sz="2400" i="1" smtClean="0"/>
              <a:t>p.</a:t>
            </a:r>
            <a:r>
              <a:rPr lang="en-US" sz="2400" smtClean="0"/>
              <a:t>getNext())</a:t>
            </a:r>
            <a:r>
              <a:rPr lang="en-US" sz="2400" i="1" smtClean="0"/>
              <a:t>.</a:t>
            </a:r>
            <a:r>
              <a:rPr lang="en-US" sz="2400" smtClean="0"/>
              <a:t>setPrev(</a:t>
            </a:r>
            <a:r>
              <a:rPr lang="en-US" sz="2400" i="1" smtClean="0"/>
              <a:t>v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p</a:t>
            </a:r>
            <a:r>
              <a:rPr lang="en-US" sz="2400" smtClean="0">
                <a:solidFill>
                  <a:srgbClr val="2C61F6"/>
                </a:solidFill>
              </a:rPr>
              <a:t>’s old successor to </a:t>
            </a:r>
            <a:r>
              <a:rPr lang="en-US" sz="2400" i="1" smtClean="0">
                <a:solidFill>
                  <a:srgbClr val="2C61F6"/>
                </a:solidFill>
              </a:rPr>
              <a:t>v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	p.</a:t>
            </a:r>
            <a:r>
              <a:rPr lang="en-US" sz="2400" smtClean="0"/>
              <a:t>setNext(</a:t>
            </a:r>
            <a:r>
              <a:rPr lang="en-US" sz="2400" i="1" smtClean="0"/>
              <a:t>v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p </a:t>
            </a:r>
            <a:r>
              <a:rPr lang="en-US" sz="2400" smtClean="0">
                <a:solidFill>
                  <a:srgbClr val="2C61F6"/>
                </a:solidFill>
              </a:rPr>
              <a:t>to its new successor, </a:t>
            </a:r>
            <a:r>
              <a:rPr lang="en-US" sz="2400" i="1" smtClean="0">
                <a:solidFill>
                  <a:srgbClr val="2C61F6"/>
                </a:solidFill>
              </a:rPr>
              <a:t>v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	return </a:t>
            </a:r>
            <a:r>
              <a:rPr lang="en-US" sz="2400" i="1" smtClean="0"/>
              <a:t>v	</a:t>
            </a:r>
            <a:r>
              <a:rPr lang="en-US" sz="2400" smtClean="0">
                <a:solidFill>
                  <a:srgbClr val="2C61F6"/>
                </a:solidFill>
              </a:rPr>
              <a:t>{the position for the element </a:t>
            </a:r>
            <a:r>
              <a:rPr lang="en-US" sz="2400" i="1" smtClean="0">
                <a:solidFill>
                  <a:srgbClr val="2C61F6"/>
                </a:solidFill>
              </a:rPr>
              <a:t>e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Minimum Expectations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generally assumed that you will be familiar with singly and doubly linked lists</a:t>
            </a:r>
          </a:p>
          <a:p>
            <a:r>
              <a:rPr lang="en-GB" dirty="0" smtClean="0"/>
              <a:t>You should be aware of the complexity, O(1) versus O(n), of the various standard operations, and how </a:t>
            </a:r>
            <a:r>
              <a:rPr lang="en-GB" smtClean="0"/>
              <a:t>to implement them.</a:t>
            </a:r>
            <a:endParaRPr lang="en-GB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C90766-EF8A-4446-A91C-3C8E8133DA5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Note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short set of slides is just a quick introduction to linked lists, and not everything you need to know.</a:t>
            </a:r>
          </a:p>
          <a:p>
            <a:r>
              <a:rPr lang="en-GB" dirty="0" smtClean="0"/>
              <a:t>Hopefully, most of it is revision 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DD59D9-EF31-4E73-ABFA-58622F1F044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“Revision”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 is generally assumed that you will have done singly and doubly linked lists</a:t>
            </a:r>
          </a:p>
          <a:p>
            <a:r>
              <a:rPr lang="en-GB" smtClean="0"/>
              <a:t>Please revise them, if not then these slides just cover the basic ideas</a:t>
            </a:r>
          </a:p>
          <a:p>
            <a:r>
              <a:rPr lang="en-GB" smtClean="0"/>
              <a:t>Our goal in this module is to be more careful about their efficiency, that is, to  to observe the complexity, O(1) versus O(n), of the various standard operations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5A9ED9-BD3C-4A9B-BED8-3378F030A95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8CB5FF-ED99-4D4D-96C4-C4D311BAAC1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Singly Linked List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8768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singly linked list is a concrete data structure consisting of a sequence of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node stores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element e.g.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R</a:t>
            </a:r>
            <a:r>
              <a:rPr lang="en-US" sz="1600" dirty="0" smtClean="0"/>
              <a:t>eference to an Object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A primitive date type (</a:t>
            </a:r>
            <a:r>
              <a:rPr lang="en-US" sz="1600" dirty="0" err="1" smtClean="0"/>
              <a:t>int</a:t>
            </a:r>
            <a:r>
              <a:rPr lang="en-US" sz="1600" dirty="0" smtClean="0"/>
              <a:t>,…)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“link”: a reference (pointer) to the next node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86400" y="1524000"/>
            <a:ext cx="2590800" cy="2133600"/>
            <a:chOff x="3264" y="1152"/>
            <a:chExt cx="1632" cy="1344"/>
          </a:xfrm>
        </p:grpSpPr>
        <p:sp>
          <p:nvSpPr>
            <p:cNvPr id="7198" name="Rectangle 5"/>
            <p:cNvSpPr>
              <a:spLocks noChangeArrowheads="1"/>
            </p:cNvSpPr>
            <p:nvPr/>
          </p:nvSpPr>
          <p:spPr bwMode="auto">
            <a:xfrm>
              <a:off x="3456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9" name="Text Box 11"/>
            <p:cNvSpPr txBox="1">
              <a:spLocks noChangeArrowheads="1"/>
            </p:cNvSpPr>
            <p:nvPr/>
          </p:nvSpPr>
          <p:spPr bwMode="auto">
            <a:xfrm>
              <a:off x="4368" y="1248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next</a:t>
              </a:r>
            </a:p>
          </p:txBody>
        </p:sp>
        <p:sp>
          <p:nvSpPr>
            <p:cNvPr id="7200" name="Text Box 12"/>
            <p:cNvSpPr txBox="1">
              <a:spLocks noChangeArrowheads="1"/>
            </p:cNvSpPr>
            <p:nvPr/>
          </p:nvSpPr>
          <p:spPr bwMode="auto">
            <a:xfrm>
              <a:off x="3420" y="2166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elem</a:t>
              </a:r>
            </a:p>
          </p:txBody>
        </p:sp>
        <p:sp>
          <p:nvSpPr>
            <p:cNvPr id="7201" name="Text Box 13"/>
            <p:cNvSpPr txBox="1">
              <a:spLocks noChangeArrowheads="1"/>
            </p:cNvSpPr>
            <p:nvPr/>
          </p:nvSpPr>
          <p:spPr bwMode="auto">
            <a:xfrm>
              <a:off x="4311" y="2112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Node</a:t>
              </a:r>
            </a:p>
          </p:txBody>
        </p:sp>
        <p:sp>
          <p:nvSpPr>
            <p:cNvPr id="7202" name="AutoShape 14"/>
            <p:cNvSpPr>
              <a:spLocks noChangeArrowheads="1"/>
            </p:cNvSpPr>
            <p:nvPr/>
          </p:nvSpPr>
          <p:spPr bwMode="auto">
            <a:xfrm>
              <a:off x="3264" y="115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3" name="Rectangle 17"/>
            <p:cNvSpPr>
              <a:spLocks noChangeArrowheads="1"/>
            </p:cNvSpPr>
            <p:nvPr/>
          </p:nvSpPr>
          <p:spPr bwMode="auto">
            <a:xfrm>
              <a:off x="3840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4" name="Line 18"/>
            <p:cNvSpPr>
              <a:spLocks noChangeShapeType="1"/>
            </p:cNvSpPr>
            <p:nvPr/>
          </p:nvSpPr>
          <p:spPr bwMode="auto">
            <a:xfrm>
              <a:off x="3648" y="153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205" name="Line 19"/>
            <p:cNvSpPr>
              <a:spLocks noChangeShapeType="1"/>
            </p:cNvSpPr>
            <p:nvPr/>
          </p:nvSpPr>
          <p:spPr bwMode="auto">
            <a:xfrm flipV="1">
              <a:off x="4032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88925" y="4071938"/>
            <a:ext cx="8535988" cy="2335212"/>
            <a:chOff x="182" y="2565"/>
            <a:chExt cx="5377" cy="1471"/>
          </a:xfrm>
        </p:grpSpPr>
        <p:sp>
          <p:nvSpPr>
            <p:cNvPr id="7175" name="Rectangle 20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6" name="Text Box 22"/>
            <p:cNvSpPr txBox="1">
              <a:spLocks noChangeArrowheads="1"/>
            </p:cNvSpPr>
            <p:nvPr/>
          </p:nvSpPr>
          <p:spPr bwMode="auto">
            <a:xfrm>
              <a:off x="811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7177" name="Rectangle 24"/>
            <p:cNvSpPr>
              <a:spLocks noChangeArrowheads="1"/>
            </p:cNvSpPr>
            <p:nvPr/>
          </p:nvSpPr>
          <p:spPr bwMode="auto">
            <a:xfrm>
              <a:off x="1104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8" name="Line 25"/>
            <p:cNvSpPr>
              <a:spLocks noChangeShapeType="1"/>
            </p:cNvSpPr>
            <p:nvPr/>
          </p:nvSpPr>
          <p:spPr bwMode="auto">
            <a:xfrm>
              <a:off x="912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79" name="Line 26"/>
            <p:cNvSpPr>
              <a:spLocks noChangeShapeType="1"/>
            </p:cNvSpPr>
            <p:nvPr/>
          </p:nvSpPr>
          <p:spPr bwMode="auto">
            <a:xfrm flipV="1">
              <a:off x="1296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80" name="Rectangle 27"/>
            <p:cNvSpPr>
              <a:spLocks noChangeArrowheads="1"/>
            </p:cNvSpPr>
            <p:nvPr/>
          </p:nvSpPr>
          <p:spPr bwMode="auto">
            <a:xfrm>
              <a:off x="187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1" name="Rectangle 28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2" name="Line 29"/>
            <p:cNvSpPr>
              <a:spLocks noChangeShapeType="1"/>
            </p:cNvSpPr>
            <p:nvPr/>
          </p:nvSpPr>
          <p:spPr bwMode="auto">
            <a:xfrm flipV="1">
              <a:off x="2448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83" name="Rectangle 30"/>
            <p:cNvSpPr>
              <a:spLocks noChangeArrowheads="1"/>
            </p:cNvSpPr>
            <p:nvPr/>
          </p:nvSpPr>
          <p:spPr bwMode="auto">
            <a:xfrm>
              <a:off x="3024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4" name="Rectangle 31"/>
            <p:cNvSpPr>
              <a:spLocks noChangeArrowheads="1"/>
            </p:cNvSpPr>
            <p:nvPr/>
          </p:nvSpPr>
          <p:spPr bwMode="auto">
            <a:xfrm>
              <a:off x="340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5" name="Line 32"/>
            <p:cNvSpPr>
              <a:spLocks noChangeShapeType="1"/>
            </p:cNvSpPr>
            <p:nvPr/>
          </p:nvSpPr>
          <p:spPr bwMode="auto">
            <a:xfrm flipV="1">
              <a:off x="3600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86" name="Rectangle 33"/>
            <p:cNvSpPr>
              <a:spLocks noChangeArrowheads="1"/>
            </p:cNvSpPr>
            <p:nvPr/>
          </p:nvSpPr>
          <p:spPr bwMode="auto">
            <a:xfrm>
              <a:off x="417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7" name="Rectangle 34"/>
            <p:cNvSpPr>
              <a:spLocks noChangeArrowheads="1"/>
            </p:cNvSpPr>
            <p:nvPr/>
          </p:nvSpPr>
          <p:spPr bwMode="auto">
            <a:xfrm>
              <a:off x="456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8" name="Line 35"/>
            <p:cNvSpPr>
              <a:spLocks noChangeShapeType="1"/>
            </p:cNvSpPr>
            <p:nvPr/>
          </p:nvSpPr>
          <p:spPr bwMode="auto">
            <a:xfrm flipV="1">
              <a:off x="4752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89" name="Text Box 37"/>
            <p:cNvSpPr txBox="1">
              <a:spLocks noChangeArrowheads="1"/>
            </p:cNvSpPr>
            <p:nvPr/>
          </p:nvSpPr>
          <p:spPr bwMode="auto">
            <a:xfrm>
              <a:off x="1963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7190" name="Line 38"/>
            <p:cNvSpPr>
              <a:spLocks noChangeShapeType="1"/>
            </p:cNvSpPr>
            <p:nvPr/>
          </p:nvSpPr>
          <p:spPr bwMode="auto">
            <a:xfrm>
              <a:off x="2064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1" name="Text Box 39"/>
            <p:cNvSpPr txBox="1">
              <a:spLocks noChangeArrowheads="1"/>
            </p:cNvSpPr>
            <p:nvPr/>
          </p:nvSpPr>
          <p:spPr bwMode="auto">
            <a:xfrm>
              <a:off x="3115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7192" name="Line 40"/>
            <p:cNvSpPr>
              <a:spLocks noChangeShapeType="1"/>
            </p:cNvSpPr>
            <p:nvPr/>
          </p:nvSpPr>
          <p:spPr bwMode="auto">
            <a:xfrm>
              <a:off x="3216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4261" y="3786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7194" name="Line 42"/>
            <p:cNvSpPr>
              <a:spLocks noChangeShapeType="1"/>
            </p:cNvSpPr>
            <p:nvPr/>
          </p:nvSpPr>
          <p:spPr bwMode="auto">
            <a:xfrm>
              <a:off x="4368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5" name="Text Box 43"/>
            <p:cNvSpPr txBox="1">
              <a:spLocks noChangeArrowheads="1"/>
            </p:cNvSpPr>
            <p:nvPr/>
          </p:nvSpPr>
          <p:spPr bwMode="auto">
            <a:xfrm>
              <a:off x="5311" y="3091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ym typeface="Symbol" pitchFamily="18" charset="2"/>
                </a:rPr>
                <a:t></a:t>
              </a:r>
              <a:endParaRPr lang="en-US" sz="2000" b="1"/>
            </a:p>
          </p:txBody>
        </p:sp>
        <p:sp>
          <p:nvSpPr>
            <p:cNvPr id="7196" name="Line 44"/>
            <p:cNvSpPr>
              <a:spLocks noChangeShapeType="1"/>
            </p:cNvSpPr>
            <p:nvPr/>
          </p:nvSpPr>
          <p:spPr bwMode="auto">
            <a:xfrm>
              <a:off x="528" y="2832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7" name="Text Box 46"/>
            <p:cNvSpPr txBox="1">
              <a:spLocks noChangeArrowheads="1"/>
            </p:cNvSpPr>
            <p:nvPr/>
          </p:nvSpPr>
          <p:spPr bwMode="auto">
            <a:xfrm>
              <a:off x="182" y="2565"/>
              <a:ext cx="6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DE0238-C420-4B09-862B-4B62AB680BD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Node Class for List Nodes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82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The relevant code usually looks like: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public class	</a:t>
            </a:r>
            <a:r>
              <a:rPr lang="en-US" sz="2400" dirty="0" smtClean="0"/>
              <a:t>Node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// Instance variables: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 private  </a:t>
            </a:r>
            <a:r>
              <a:rPr lang="en-US" sz="2400" dirty="0" smtClean="0"/>
              <a:t>Object element;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 private  </a:t>
            </a:r>
            <a:r>
              <a:rPr lang="en-US" sz="2400" dirty="0" smtClean="0"/>
              <a:t>Node next; // </a:t>
            </a:r>
            <a:r>
              <a:rPr lang="en-US" sz="2400" b="1" dirty="0" smtClean="0"/>
              <a:t>reference</a:t>
            </a:r>
            <a:r>
              <a:rPr lang="en-US" sz="2400" dirty="0" smtClean="0"/>
              <a:t> (“pointer”) to a ‘Node’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/** Creates a node with the given element and next node.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 public  </a:t>
            </a:r>
            <a:r>
              <a:rPr lang="en-US" sz="2400" dirty="0" smtClean="0"/>
              <a:t>Node(Object e,  Node n)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element  =  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next  = 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1AE3E9-1310-4034-9E43-62A56183AE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Node Class for List Nodes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// Accessor methods: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    public  </a:t>
            </a:r>
            <a:r>
              <a:rPr lang="en-US" sz="2000" smtClean="0"/>
              <a:t>Object getElement()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       return  </a:t>
            </a:r>
            <a:r>
              <a:rPr lang="en-US" sz="2000" smtClean="0"/>
              <a:t>element;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    public  </a:t>
            </a:r>
            <a:r>
              <a:rPr lang="en-US" sz="2000" smtClean="0"/>
              <a:t>Node getNext()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       return  </a:t>
            </a:r>
            <a:r>
              <a:rPr lang="en-US" sz="2000" smtClean="0"/>
              <a:t>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// Modifier methods: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    public void  </a:t>
            </a:r>
            <a:r>
              <a:rPr lang="en-US" sz="2000" smtClean="0"/>
              <a:t>setElement(Object newElem)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element  =  newElem;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    public void  </a:t>
            </a:r>
            <a:r>
              <a:rPr lang="en-US" sz="2000" smtClean="0"/>
              <a:t>setNext(Node newNext)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next  =  newNext;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 // end of class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C62611-5C4E-47F4-A5EF-F06EB999115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Usage?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3048000"/>
          </a:xfrm>
        </p:spPr>
        <p:txBody>
          <a:bodyPr/>
          <a:lstStyle/>
          <a:p>
            <a:pPr eaLnBrk="1" hangingPunct="1"/>
            <a:r>
              <a:rPr lang="en-GB" sz="2800" smtClean="0"/>
              <a:t>In a simple linked list, all the data is accessible from the head by just “walking along the list”</a:t>
            </a:r>
          </a:p>
          <a:p>
            <a:pPr eaLnBrk="1" hangingPunct="1"/>
            <a:r>
              <a:rPr lang="en-GB" sz="2800" smtClean="0"/>
              <a:t>Hence, it is clear (hopefully) that all “standard” operations (insert/delete etc) are implementable </a:t>
            </a:r>
          </a:p>
          <a:p>
            <a:pPr eaLnBrk="1" hangingPunct="1"/>
            <a:r>
              <a:rPr lang="en-GB" sz="2800" smtClean="0"/>
              <a:t>The key question is what operations are implementable </a:t>
            </a:r>
            <a:r>
              <a:rPr lang="en-GB" sz="2800" b="1" smtClean="0"/>
              <a:t>efficiently</a:t>
            </a:r>
            <a:r>
              <a:rPr lang="en-GB" sz="2800" smtClean="0"/>
              <a:t>!?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4191000"/>
            <a:ext cx="8535988" cy="2335213"/>
            <a:chOff x="182" y="2565"/>
            <a:chExt cx="5377" cy="1471"/>
          </a:xfrm>
        </p:grpSpPr>
        <p:sp>
          <p:nvSpPr>
            <p:cNvPr id="10247" name="Rectangle 29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8" name="Text Box 30"/>
            <p:cNvSpPr txBox="1">
              <a:spLocks noChangeArrowheads="1"/>
            </p:cNvSpPr>
            <p:nvPr/>
          </p:nvSpPr>
          <p:spPr bwMode="auto">
            <a:xfrm>
              <a:off x="811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0249" name="Rectangle 31"/>
            <p:cNvSpPr>
              <a:spLocks noChangeArrowheads="1"/>
            </p:cNvSpPr>
            <p:nvPr/>
          </p:nvSpPr>
          <p:spPr bwMode="auto">
            <a:xfrm>
              <a:off x="1104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912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1" name="Line 33"/>
            <p:cNvSpPr>
              <a:spLocks noChangeShapeType="1"/>
            </p:cNvSpPr>
            <p:nvPr/>
          </p:nvSpPr>
          <p:spPr bwMode="auto">
            <a:xfrm flipV="1">
              <a:off x="1296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2" name="Rectangle 34"/>
            <p:cNvSpPr>
              <a:spLocks noChangeArrowheads="1"/>
            </p:cNvSpPr>
            <p:nvPr/>
          </p:nvSpPr>
          <p:spPr bwMode="auto">
            <a:xfrm>
              <a:off x="187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3" name="Rectangle 35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4" name="Line 36"/>
            <p:cNvSpPr>
              <a:spLocks noChangeShapeType="1"/>
            </p:cNvSpPr>
            <p:nvPr/>
          </p:nvSpPr>
          <p:spPr bwMode="auto">
            <a:xfrm flipV="1">
              <a:off x="2448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5" name="Rectangle 37"/>
            <p:cNvSpPr>
              <a:spLocks noChangeArrowheads="1"/>
            </p:cNvSpPr>
            <p:nvPr/>
          </p:nvSpPr>
          <p:spPr bwMode="auto">
            <a:xfrm>
              <a:off x="3024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6" name="Rectangle 38"/>
            <p:cNvSpPr>
              <a:spLocks noChangeArrowheads="1"/>
            </p:cNvSpPr>
            <p:nvPr/>
          </p:nvSpPr>
          <p:spPr bwMode="auto">
            <a:xfrm>
              <a:off x="340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7" name="Line 39"/>
            <p:cNvSpPr>
              <a:spLocks noChangeShapeType="1"/>
            </p:cNvSpPr>
            <p:nvPr/>
          </p:nvSpPr>
          <p:spPr bwMode="auto">
            <a:xfrm flipV="1">
              <a:off x="3600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8" name="Rectangle 40"/>
            <p:cNvSpPr>
              <a:spLocks noChangeArrowheads="1"/>
            </p:cNvSpPr>
            <p:nvPr/>
          </p:nvSpPr>
          <p:spPr bwMode="auto">
            <a:xfrm>
              <a:off x="417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9" name="Rectangle 41"/>
            <p:cNvSpPr>
              <a:spLocks noChangeArrowheads="1"/>
            </p:cNvSpPr>
            <p:nvPr/>
          </p:nvSpPr>
          <p:spPr bwMode="auto">
            <a:xfrm>
              <a:off x="456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 flipV="1">
              <a:off x="4752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61" name="Text Box 43"/>
            <p:cNvSpPr txBox="1">
              <a:spLocks noChangeArrowheads="1"/>
            </p:cNvSpPr>
            <p:nvPr/>
          </p:nvSpPr>
          <p:spPr bwMode="auto">
            <a:xfrm>
              <a:off x="1963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2064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3115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0264" name="Line 46"/>
            <p:cNvSpPr>
              <a:spLocks noChangeShapeType="1"/>
            </p:cNvSpPr>
            <p:nvPr/>
          </p:nvSpPr>
          <p:spPr bwMode="auto">
            <a:xfrm>
              <a:off x="3216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4261" y="3786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0266" name="Line 48"/>
            <p:cNvSpPr>
              <a:spLocks noChangeShapeType="1"/>
            </p:cNvSpPr>
            <p:nvPr/>
          </p:nvSpPr>
          <p:spPr bwMode="auto">
            <a:xfrm>
              <a:off x="4368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5311" y="3091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ym typeface="Symbol" pitchFamily="18" charset="2"/>
                </a:rPr>
                <a:t></a:t>
              </a:r>
              <a:endParaRPr lang="en-US" sz="2000" b="1"/>
            </a:p>
          </p:txBody>
        </p:sp>
        <p:sp>
          <p:nvSpPr>
            <p:cNvPr id="10268" name="Line 50"/>
            <p:cNvSpPr>
              <a:spLocks noChangeShapeType="1"/>
            </p:cNvSpPr>
            <p:nvPr/>
          </p:nvSpPr>
          <p:spPr bwMode="auto">
            <a:xfrm>
              <a:off x="528" y="2832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182" y="2565"/>
              <a:ext cx="6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A5B755-E744-4096-B963-6ECB5D4D1412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1268" name="Picture 3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1143000"/>
            <a:ext cx="4311650" cy="4953000"/>
          </a:xfrm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524000"/>
            <a:ext cx="4114800" cy="4876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Allocate a new node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Insert new element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Have new node point to old head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Update head to point to new node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z="240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 smtClean="0"/>
              <a:t>What is the complexity (with n elements in list)?</a:t>
            </a:r>
          </a:p>
          <a:p>
            <a:pPr marL="914400" lvl="1" indent="-457200" eaLnBrk="1" hangingPunct="1">
              <a:buFont typeface="Wingdings" pitchFamily="2" charset="2"/>
              <a:buChar char="w"/>
            </a:pPr>
            <a:r>
              <a:rPr lang="en-US" sz="2000" smtClean="0"/>
              <a:t>Answer: O(1) </a:t>
            </a:r>
          </a:p>
          <a:p>
            <a:pPr marL="914400" lvl="1" indent="-457200" eaLnBrk="1" hangingPunct="1">
              <a:buFont typeface="Wingdings" pitchFamily="2" charset="2"/>
              <a:buChar char="w"/>
            </a:pPr>
            <a:r>
              <a:rPr lang="en-US" sz="2000" smtClean="0"/>
              <a:t>Very 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D374DF-0689-4FF5-905C-B99CEABDDFB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at the Head</a:t>
            </a: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514600"/>
            <a:ext cx="3962400" cy="35052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Update head to point to next node in the list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Allow garbage collector to reclaim the former first node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240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 smtClean="0"/>
              <a:t>Again the operation is O(1), and so efficient</a:t>
            </a:r>
          </a:p>
        </p:txBody>
      </p:sp>
      <p:pic>
        <p:nvPicPr>
          <p:cNvPr id="8602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29200" y="4495800"/>
            <a:ext cx="3429000" cy="1541463"/>
          </a:xfrm>
        </p:spPr>
      </p:pic>
      <p:pic>
        <p:nvPicPr>
          <p:cNvPr id="86024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29200" y="2971800"/>
            <a:ext cx="3581400" cy="1309688"/>
          </a:xfrm>
        </p:spPr>
      </p:pic>
      <p:pic>
        <p:nvPicPr>
          <p:cNvPr id="86025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029200" y="1524000"/>
            <a:ext cx="3810000" cy="13192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7" grpId="0" build="p"/>
      <p:bldP spid="86021" grpId="0"/>
      <p:bldP spid="86024" grpId="0" build="p"/>
      <p:bldP spid="86025" grpId="0" build="p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8248</TotalTime>
  <Words>719</Words>
  <Application>Microsoft Office PowerPoint</Application>
  <PresentationFormat>On-screen Show (4:3)</PresentationFormat>
  <Paragraphs>226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Symbol</vt:lpstr>
      <vt:lpstr>Times New Roman</vt:lpstr>
      <vt:lpstr>Tahoma</vt:lpstr>
      <vt:lpstr>Wingdings</vt:lpstr>
      <vt:lpstr>Blueprint</vt:lpstr>
      <vt:lpstr>Linked Lists (intro)</vt:lpstr>
      <vt:lpstr>Note</vt:lpstr>
      <vt:lpstr>“Revision”</vt:lpstr>
      <vt:lpstr>Singly Linked List</vt:lpstr>
      <vt:lpstr>A Node Class for List Nodes</vt:lpstr>
      <vt:lpstr>The Node Class for List Nodes</vt:lpstr>
      <vt:lpstr>Usage?</vt:lpstr>
      <vt:lpstr>Inserting at the Head</vt:lpstr>
      <vt:lpstr>Removing at the Head</vt:lpstr>
      <vt:lpstr>A SinglyLinkedList Class</vt:lpstr>
      <vt:lpstr>Doubly Linked List</vt:lpstr>
      <vt:lpstr>Doubly Linked List (version 2)</vt:lpstr>
      <vt:lpstr>Insertion</vt:lpstr>
      <vt:lpstr>Insertion Algorithm</vt:lpstr>
      <vt:lpstr>Minimum Expectations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Tamassia</dc:creator>
  <dc:description>Many changes by U.Nott.nza, ajp, etc</dc:description>
  <cp:lastModifiedBy>Andrew Parkes</cp:lastModifiedBy>
  <cp:revision>638</cp:revision>
  <dcterms:created xsi:type="dcterms:W3CDTF">2002-01-21T02:22:10Z</dcterms:created>
  <dcterms:modified xsi:type="dcterms:W3CDTF">2014-10-12T18:34:09Z</dcterms:modified>
</cp:coreProperties>
</file>