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9" r:id="rId1"/>
  </p:sldMasterIdLst>
  <p:notesMasterIdLst>
    <p:notesMasterId r:id="rId60"/>
  </p:notesMasterIdLst>
  <p:handoutMasterIdLst>
    <p:handoutMasterId r:id="rId61"/>
  </p:handoutMasterIdLst>
  <p:sldIdLst>
    <p:sldId id="386" r:id="rId2"/>
    <p:sldId id="350" r:id="rId3"/>
    <p:sldId id="387" r:id="rId4"/>
    <p:sldId id="383" r:id="rId5"/>
    <p:sldId id="408" r:id="rId6"/>
    <p:sldId id="384" r:id="rId7"/>
    <p:sldId id="385" r:id="rId8"/>
    <p:sldId id="388" r:id="rId9"/>
    <p:sldId id="433" r:id="rId10"/>
    <p:sldId id="434" r:id="rId11"/>
    <p:sldId id="435" r:id="rId12"/>
    <p:sldId id="414" r:id="rId13"/>
    <p:sldId id="415" r:id="rId14"/>
    <p:sldId id="416" r:id="rId15"/>
    <p:sldId id="417" r:id="rId16"/>
    <p:sldId id="418" r:id="rId17"/>
    <p:sldId id="419" r:id="rId18"/>
    <p:sldId id="349" r:id="rId19"/>
    <p:sldId id="351" r:id="rId20"/>
    <p:sldId id="431" r:id="rId21"/>
    <p:sldId id="432" r:id="rId22"/>
    <p:sldId id="352" r:id="rId23"/>
    <p:sldId id="353" r:id="rId24"/>
    <p:sldId id="354" r:id="rId25"/>
    <p:sldId id="355" r:id="rId26"/>
    <p:sldId id="398" r:id="rId27"/>
    <p:sldId id="356" r:id="rId28"/>
    <p:sldId id="357" r:id="rId29"/>
    <p:sldId id="358" r:id="rId30"/>
    <p:sldId id="409" r:id="rId31"/>
    <p:sldId id="410" r:id="rId32"/>
    <p:sldId id="411" r:id="rId33"/>
    <p:sldId id="436" r:id="rId34"/>
    <p:sldId id="370" r:id="rId35"/>
    <p:sldId id="371" r:id="rId36"/>
    <p:sldId id="380" r:id="rId37"/>
    <p:sldId id="372" r:id="rId38"/>
    <p:sldId id="373" r:id="rId39"/>
    <p:sldId id="374" r:id="rId40"/>
    <p:sldId id="375" r:id="rId41"/>
    <p:sldId id="376" r:id="rId42"/>
    <p:sldId id="377" r:id="rId43"/>
    <p:sldId id="381" r:id="rId44"/>
    <p:sldId id="378" r:id="rId45"/>
    <p:sldId id="406" r:id="rId46"/>
    <p:sldId id="403" r:id="rId47"/>
    <p:sldId id="396" r:id="rId48"/>
    <p:sldId id="420" r:id="rId49"/>
    <p:sldId id="421" r:id="rId50"/>
    <p:sldId id="422" r:id="rId51"/>
    <p:sldId id="423" r:id="rId52"/>
    <p:sldId id="424" r:id="rId53"/>
    <p:sldId id="425" r:id="rId54"/>
    <p:sldId id="426" r:id="rId55"/>
    <p:sldId id="427" r:id="rId56"/>
    <p:sldId id="428" r:id="rId57"/>
    <p:sldId id="429" r:id="rId58"/>
    <p:sldId id="430" r:id="rId59"/>
  </p:sldIdLst>
  <p:sldSz cx="9144000" cy="6858000" type="screen4x3"/>
  <p:notesSz cx="6794500" cy="9906000"/>
  <p:embeddedFontLst>
    <p:embeddedFont>
      <p:font typeface="Arial Narrow" panose="020B0606020202030204" pitchFamily="34" charset="0"/>
      <p:regular r:id="rId62"/>
      <p:bold r:id="rId63"/>
      <p:italic r:id="rId64"/>
      <p:boldItalic r:id="rId65"/>
    </p:embeddedFont>
    <p:embeddedFont>
      <p:font typeface="Tahoma" panose="020B0604030504040204" pitchFamily="34" charset="0"/>
      <p:regular r:id="rId66"/>
      <p:bold r:id="rId67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674F6"/>
    <a:srgbClr val="6289F8"/>
    <a:srgbClr val="8097F8"/>
    <a:srgbClr val="2C61F6"/>
    <a:srgbClr val="F8F0D0"/>
    <a:srgbClr val="F2E4AA"/>
    <a:srgbClr val="FBD4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9" autoAdjust="0"/>
    <p:restoredTop sz="92378" autoAdjust="0"/>
  </p:normalViewPr>
  <p:slideViewPr>
    <p:cSldViewPr>
      <p:cViewPr>
        <p:scale>
          <a:sx n="80" d="100"/>
          <a:sy n="80" d="100"/>
        </p:scale>
        <p:origin x="-39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font" Target="fonts/font2.fntdata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3.fntdata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1.fntdata"/><Relationship Id="rId70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5.xml"/><Relationship Id="rId13" Type="http://schemas.openxmlformats.org/officeDocument/2006/relationships/slide" Target="slides/slide34.xml"/><Relationship Id="rId18" Type="http://schemas.openxmlformats.org/officeDocument/2006/relationships/slide" Target="slides/slide41.xml"/><Relationship Id="rId3" Type="http://schemas.openxmlformats.org/officeDocument/2006/relationships/slide" Target="slides/slide4.xml"/><Relationship Id="rId7" Type="http://schemas.openxmlformats.org/officeDocument/2006/relationships/slide" Target="slides/slide24.xml"/><Relationship Id="rId12" Type="http://schemas.openxmlformats.org/officeDocument/2006/relationships/slide" Target="slides/slide29.xml"/><Relationship Id="rId17" Type="http://schemas.openxmlformats.org/officeDocument/2006/relationships/slide" Target="slides/slide40.xml"/><Relationship Id="rId2" Type="http://schemas.openxmlformats.org/officeDocument/2006/relationships/slide" Target="slides/slide3.xml"/><Relationship Id="rId16" Type="http://schemas.openxmlformats.org/officeDocument/2006/relationships/slide" Target="slides/slide39.xml"/><Relationship Id="rId1" Type="http://schemas.openxmlformats.org/officeDocument/2006/relationships/slide" Target="slides/slide2.xml"/><Relationship Id="rId6" Type="http://schemas.openxmlformats.org/officeDocument/2006/relationships/slide" Target="slides/slide23.xml"/><Relationship Id="rId11" Type="http://schemas.openxmlformats.org/officeDocument/2006/relationships/slide" Target="slides/slide28.xml"/><Relationship Id="rId5" Type="http://schemas.openxmlformats.org/officeDocument/2006/relationships/slide" Target="slides/slide22.xml"/><Relationship Id="rId15" Type="http://schemas.openxmlformats.org/officeDocument/2006/relationships/slide" Target="slides/slide38.xml"/><Relationship Id="rId10" Type="http://schemas.openxmlformats.org/officeDocument/2006/relationships/slide" Target="slides/slide27.xml"/><Relationship Id="rId19" Type="http://schemas.openxmlformats.org/officeDocument/2006/relationships/slide" Target="slides/slide42.xml"/><Relationship Id="rId4" Type="http://schemas.openxmlformats.org/officeDocument/2006/relationships/slide" Target="slides/slide19.xml"/><Relationship Id="rId9" Type="http://schemas.openxmlformats.org/officeDocument/2006/relationships/slide" Target="slides/slide26.xml"/><Relationship Id="rId14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170" cy="494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7" tIns="46552" rIns="93107" bIns="46552" numCol="1" anchor="t" anchorCtr="0" compatLnSpc="1">
            <a:prstTxWarp prst="textNoShape">
              <a:avLst/>
            </a:prstTxWarp>
          </a:bodyPr>
          <a:lstStyle>
            <a:lvl1pPr defTabSz="931307">
              <a:defRPr sz="1300"/>
            </a:lvl1pPr>
          </a:lstStyle>
          <a:p>
            <a:r>
              <a:rPr lang="en-US"/>
              <a:t>ADTs, Stacks &amp; Queues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331" y="0"/>
            <a:ext cx="2943170" cy="494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7" tIns="46552" rIns="93107" bIns="46552" numCol="1" anchor="t" anchorCtr="0" compatLnSpc="1">
            <a:prstTxWarp prst="textNoShape">
              <a:avLst/>
            </a:prstTxWarp>
          </a:bodyPr>
          <a:lstStyle>
            <a:lvl1pPr algn="r" defTabSz="931307">
              <a:defRPr sz="1300"/>
            </a:lvl1pPr>
          </a:lstStyle>
          <a:p>
            <a:fld id="{9D869369-AF97-4075-9090-1C8E8372C399}" type="datetime1">
              <a:rPr lang="en-GB"/>
              <a:pPr/>
              <a:t>12/10/2014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11161"/>
            <a:ext cx="2943170" cy="494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7" tIns="46552" rIns="93107" bIns="46552" numCol="1" anchor="b" anchorCtr="0" compatLnSpc="1">
            <a:prstTxWarp prst="textNoShape">
              <a:avLst/>
            </a:prstTxWarp>
          </a:bodyPr>
          <a:lstStyle>
            <a:lvl1pPr defTabSz="931307">
              <a:defRPr sz="1300"/>
            </a:lvl1pPr>
          </a:lstStyle>
          <a:p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331" y="9411161"/>
            <a:ext cx="2943170" cy="494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7" tIns="46552" rIns="93107" bIns="46552" numCol="1" anchor="b" anchorCtr="0" compatLnSpc="1">
            <a:prstTxWarp prst="textNoShape">
              <a:avLst/>
            </a:prstTxWarp>
          </a:bodyPr>
          <a:lstStyle>
            <a:lvl1pPr algn="r" defTabSz="931307">
              <a:defRPr sz="1300"/>
            </a:lvl1pPr>
          </a:lstStyle>
          <a:p>
            <a:fld id="{66D3A7AF-8D96-4B4B-A42C-E59B1D2CF9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3584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170" cy="494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7" tIns="46552" rIns="93107" bIns="46552" numCol="1" anchor="t" anchorCtr="0" compatLnSpc="1">
            <a:prstTxWarp prst="textNoShape">
              <a:avLst/>
            </a:prstTxWarp>
          </a:bodyPr>
          <a:lstStyle>
            <a:lvl1pPr defTabSz="931307">
              <a:defRPr sz="1300"/>
            </a:lvl1pPr>
          </a:lstStyle>
          <a:p>
            <a:r>
              <a:rPr lang="en-US"/>
              <a:t>ADTs, Stacks &amp; Queues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331" y="0"/>
            <a:ext cx="2943170" cy="494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7" tIns="46552" rIns="93107" bIns="46552" numCol="1" anchor="t" anchorCtr="0" compatLnSpc="1">
            <a:prstTxWarp prst="textNoShape">
              <a:avLst/>
            </a:prstTxWarp>
          </a:bodyPr>
          <a:lstStyle>
            <a:lvl1pPr algn="r" defTabSz="931307">
              <a:defRPr sz="1300"/>
            </a:lvl1pPr>
          </a:lstStyle>
          <a:p>
            <a:fld id="{688F3020-490D-47D3-AC03-35C92D3852FA}" type="datetime1">
              <a:rPr lang="en-GB"/>
              <a:pPr/>
              <a:t>12/10/2014</a:t>
            </a:fld>
            <a:endParaRPr lang="en-US"/>
          </a:p>
        </p:txBody>
      </p:sp>
      <p:sp>
        <p:nvSpPr>
          <p:cNvPr id="1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3925" y="746125"/>
            <a:ext cx="4948238" cy="3711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124" y="4705581"/>
            <a:ext cx="4984253" cy="4455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7" tIns="46552" rIns="93107" bIns="465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1161"/>
            <a:ext cx="2943170" cy="494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7" tIns="46552" rIns="93107" bIns="46552" numCol="1" anchor="b" anchorCtr="0" compatLnSpc="1">
            <a:prstTxWarp prst="textNoShape">
              <a:avLst/>
            </a:prstTxWarp>
          </a:bodyPr>
          <a:lstStyle>
            <a:lvl1pPr defTabSz="931307">
              <a:defRPr sz="13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331" y="9411161"/>
            <a:ext cx="2943170" cy="494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7" tIns="46552" rIns="93107" bIns="46552" numCol="1" anchor="b" anchorCtr="0" compatLnSpc="1">
            <a:prstTxWarp prst="textNoShape">
              <a:avLst/>
            </a:prstTxWarp>
          </a:bodyPr>
          <a:lstStyle>
            <a:lvl1pPr algn="r" defTabSz="931307">
              <a:defRPr sz="1300"/>
            </a:lvl1pPr>
          </a:lstStyle>
          <a:p>
            <a:fld id="{38840E22-8F4A-4809-B7FC-38EE9E8376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10132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ADTs, Stacks &amp; Queues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44E0C7C-A9EF-4DFE-A678-2F94C3AAC642}" type="datetime1">
              <a:rPr lang="en-GB"/>
              <a:pPr/>
              <a:t>12/10/2014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CBDB06-884B-4B79-B5C1-4D01DB91E4AE}" type="slidenum">
              <a:rPr lang="en-US"/>
              <a:pPr/>
              <a:t>1</a:t>
            </a:fld>
            <a:endParaRPr lang="en-US"/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ADTs, Stacks &amp; Queues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88F3020-490D-47D3-AC03-35C92D3852FA}" type="datetime1">
              <a:rPr lang="en-GB" smtClean="0"/>
              <a:pPr/>
              <a:t>12/10/2014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0E22-8F4A-4809-B7FC-38EE9E83769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ADTs, Stacks &amp; Queues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88F3020-490D-47D3-AC03-35C92D3852FA}" type="datetime1">
              <a:rPr lang="en-GB" smtClean="0"/>
              <a:pPr/>
              <a:t>12/10/2014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0E22-8F4A-4809-B7FC-38EE9E83769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ADTs, Stacks &amp; Queues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88F3020-490D-47D3-AC03-35C92D3852FA}" type="datetime1">
              <a:rPr lang="en-GB" smtClean="0"/>
              <a:pPr/>
              <a:t>12/10/2014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0E22-8F4A-4809-B7FC-38EE9E83769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ADTs, Stacks &amp; Queues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88F3020-490D-47D3-AC03-35C92D3852FA}" type="datetime1">
              <a:rPr lang="en-GB" smtClean="0"/>
              <a:pPr/>
              <a:t>12/10/2014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0E22-8F4A-4809-B7FC-38EE9E83769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ADTs, Stacks &amp; Queues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88F3020-490D-47D3-AC03-35C92D3852FA}" type="datetime1">
              <a:rPr lang="en-GB" smtClean="0"/>
              <a:pPr/>
              <a:t>12/10/2014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0E22-8F4A-4809-B7FC-38EE9E837693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ADTs, Stacks &amp; Queues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88F3020-490D-47D3-AC03-35C92D3852FA}" type="datetime1">
              <a:rPr lang="en-GB" smtClean="0"/>
              <a:pPr/>
              <a:t>12/10/2014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0E22-8F4A-4809-B7FC-38EE9E83769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ADTs, Stacks &amp; Queues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F41088B-B69B-47FE-9344-4ABD30844F5D}" type="datetime1">
              <a:rPr lang="en-GB"/>
              <a:pPr/>
              <a:t>12/10/2014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4FB85E-0719-4D22-B1A5-B85BEA59AFB5}" type="slidenum">
              <a:rPr lang="en-US"/>
              <a:pPr/>
              <a:t>18</a:t>
            </a:fld>
            <a:endParaRPr lang="en-US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ADTs, Stacks &amp; Queues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AA950B4-13B0-4F2A-88AC-F9EBA3C9EB5A}" type="datetime1">
              <a:rPr lang="en-GB"/>
              <a:pPr/>
              <a:t>12/10/2014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006884-B277-47B9-A12E-8D1E1DB41EA1}" type="slidenum">
              <a:rPr lang="en-US"/>
              <a:pPr/>
              <a:t>19</a:t>
            </a:fld>
            <a:endParaRPr lang="en-US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http://blogs.howstuffworks.com/2010/11/19/catalonia-where-towers-are-made-of-humans/</a:t>
            </a:r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ADTs, Stacks &amp; Queues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88F3020-490D-47D3-AC03-35C92D3852FA}" type="datetime1">
              <a:rPr lang="en-GB" smtClean="0"/>
              <a:pPr/>
              <a:t>12/10/2014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0E22-8F4A-4809-B7FC-38EE9E83769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2915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ADTs, Stacks &amp; Queues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B3C6B34-F57A-4FF8-AC7A-C161354C28D2}" type="datetime1">
              <a:rPr lang="en-GB"/>
              <a:pPr/>
              <a:t>12/10/2014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EA2A76-A6DF-42BF-92AA-9FA37BD0C921}" type="slidenum">
              <a:rPr lang="en-US"/>
              <a:pPr/>
              <a:t>22</a:t>
            </a:fld>
            <a:endParaRPr lang="en-U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ADTs, Stacks &amp; Queues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6AFB0AB-1303-4592-81CB-6E8D03B08CBB}" type="datetime1">
              <a:rPr lang="en-GB"/>
              <a:pPr/>
              <a:t>12/10/2014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45D848-425E-4D63-BD98-BF614DAB4B51}" type="slidenum">
              <a:rPr lang="en-US"/>
              <a:pPr/>
              <a:t>2</a:t>
            </a:fld>
            <a:endParaRPr lang="en-US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ADTs, Stacks &amp; Queues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1CA12BF4-BCD0-4033-BB10-8AEF182705AC}" type="datetime1">
              <a:rPr lang="en-GB"/>
              <a:pPr/>
              <a:t>12/10/2014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FC51D0-0967-4D55-A1EC-D7EA049D93E8}" type="slidenum">
              <a:rPr lang="en-US"/>
              <a:pPr/>
              <a:t>23</a:t>
            </a:fld>
            <a:endParaRPr lang="en-US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ADTs, Stacks &amp; Queues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CE863A0-53CE-4925-A088-308DACA0A016}" type="datetime1">
              <a:rPr lang="en-GB"/>
              <a:pPr/>
              <a:t>12/10/2014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40922-78EC-4A1A-9316-F5B7245111F8}" type="slidenum">
              <a:rPr lang="en-US"/>
              <a:pPr/>
              <a:t>24</a:t>
            </a:fld>
            <a:endParaRPr lang="en-US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ADTs, Stacks &amp; Queues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ED3E223-3BDB-4A1E-93D6-8A0A78E07CCC}" type="datetime1">
              <a:rPr lang="en-GB"/>
              <a:pPr/>
              <a:t>12/10/2014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6DAFCB-DDEC-40F1-A008-469E0964D45D}" type="slidenum">
              <a:rPr lang="en-US"/>
              <a:pPr/>
              <a:t>25</a:t>
            </a:fld>
            <a:endParaRPr lang="en-US"/>
          </a:p>
        </p:txBody>
      </p:sp>
      <p:sp>
        <p:nvSpPr>
          <p:cNvPr id="21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ADTs, Stacks &amp; Queues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10009BB1-470F-4575-A9D4-8EE7C39BA454}" type="datetime1">
              <a:rPr lang="en-GB"/>
              <a:pPr/>
              <a:t>12/10/2014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CA9D03-6994-4841-8BCE-1B82AF68402E}" type="slidenum">
              <a:rPr lang="en-US"/>
              <a:pPr/>
              <a:t>26</a:t>
            </a:fld>
            <a:endParaRPr lang="en-US"/>
          </a:p>
        </p:txBody>
      </p:sp>
      <p:sp>
        <p:nvSpPr>
          <p:cNvPr id="26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ADTs, Stacks &amp; Queues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AACDDB2-C59C-44E9-B52F-8DF3144AF3BE}" type="datetime1">
              <a:rPr lang="en-GB"/>
              <a:pPr/>
              <a:t>12/10/2014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D4B8C8-AC0E-4FE4-B06E-AEEB79BF86E3}" type="slidenum">
              <a:rPr lang="en-US"/>
              <a:pPr/>
              <a:t>27</a:t>
            </a:fld>
            <a:endParaRPr lang="en-US"/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ADTs, Stacks &amp; Queues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2CDF1BE-2D57-41CB-A41D-ED79130677B7}" type="datetime1">
              <a:rPr lang="en-GB"/>
              <a:pPr/>
              <a:t>12/10/2014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D45FA5-642E-4CFC-B994-04481D834575}" type="slidenum">
              <a:rPr lang="en-US"/>
              <a:pPr/>
              <a:t>28</a:t>
            </a:fld>
            <a:endParaRPr lang="en-US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ADTs, Stacks &amp; Queues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6B9DEF8-093C-41FC-8E28-062DCE0F7A78}" type="datetime1">
              <a:rPr lang="en-GB"/>
              <a:pPr/>
              <a:t>12/10/2014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ED078E-ECEF-4987-92D4-D50A75968974}" type="slidenum">
              <a:rPr lang="en-US"/>
              <a:pPr/>
              <a:t>29</a:t>
            </a:fld>
            <a:endParaRPr lang="en-US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ADTs, Stacks &amp; Queues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9382FFA-A113-4B0A-8E60-D09EA157C2B1}" type="datetime1">
              <a:rPr lang="en-GB"/>
              <a:pPr/>
              <a:t>12/10/2014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58841D-EF0B-4D6B-9F1F-3E687F4FCF45}" type="slidenum">
              <a:rPr lang="en-US"/>
              <a:pPr/>
              <a:t>30</a:t>
            </a:fld>
            <a:endParaRPr lang="en-US"/>
          </a:p>
        </p:txBody>
      </p:sp>
      <p:sp>
        <p:nvSpPr>
          <p:cNvPr id="293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ADTs, Stacks &amp; Queues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BB10593-DBFE-4991-8120-6065A0779F14}" type="datetime1">
              <a:rPr lang="en-GB"/>
              <a:pPr/>
              <a:t>12/10/2014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4A1119-9297-4E60-93E3-540C6DD48713}" type="slidenum">
              <a:rPr lang="en-US"/>
              <a:pPr/>
              <a:t>31</a:t>
            </a:fld>
            <a:endParaRPr lang="en-US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ADTs, Stacks &amp; Queues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51E9CF2-EEC4-45AE-B77E-DFCA0233A89E}" type="datetime1">
              <a:rPr lang="en-GB"/>
              <a:pPr/>
              <a:t>12/10/2014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CF1EBF-9B18-4C61-AAF9-9585DB8F2346}" type="slidenum">
              <a:rPr lang="en-US"/>
              <a:pPr/>
              <a:t>32</a:t>
            </a:fld>
            <a:endParaRPr lang="en-US"/>
          </a:p>
        </p:txBody>
      </p:sp>
      <p:sp>
        <p:nvSpPr>
          <p:cNvPr id="297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ADTs, Stacks &amp; Queues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FDA7170-D3A0-455D-8940-1FED96E08E84}" type="datetime1">
              <a:rPr lang="en-GB"/>
              <a:pPr/>
              <a:t>12/10/2014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4659F9-37D5-40B4-AD80-5EA1A562BDE8}" type="slidenum">
              <a:rPr lang="en-US"/>
              <a:pPr/>
              <a:t>3</a:t>
            </a:fld>
            <a:endParaRPr lang="en-US"/>
          </a:p>
        </p:txBody>
      </p:sp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ADTs, Stacks &amp; Queues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E573560-1D76-4746-B919-B6DDED3CB0A6}" type="datetime1">
              <a:rPr lang="en-GB"/>
              <a:pPr/>
              <a:t>12/10/2014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B5C29D-1E2A-4967-BD71-141B5BFBEDF3}" type="slidenum">
              <a:rPr lang="en-US"/>
              <a:pPr/>
              <a:t>34</a:t>
            </a:fld>
            <a:endParaRPr lang="en-US"/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3925" y="746125"/>
            <a:ext cx="4948238" cy="3711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5124" y="4705581"/>
            <a:ext cx="4984253" cy="44550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8216" tIns="44109" rIns="88216" bIns="44109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ADTs, Stacks &amp; Queues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987A52D-5AEB-4EB4-87C4-27B7B9CE55F4}" type="datetime1">
              <a:rPr lang="en-GB"/>
              <a:pPr/>
              <a:t>12/10/2014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43056F-1D9A-4DC4-B9BF-0014B4619F09}" type="slidenum">
              <a:rPr lang="en-US"/>
              <a:pPr/>
              <a:t>35</a:t>
            </a:fld>
            <a:endParaRPr lang="en-US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ADTs, Stacks &amp; Queues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96CF43D-8EF8-4D7C-95BF-DE8FBF7C4133}" type="datetime1">
              <a:rPr lang="en-GB"/>
              <a:pPr/>
              <a:t>12/10/2014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E812E4-BE2E-45E0-AE08-5FAF7FFDBE39}" type="slidenum">
              <a:rPr lang="en-US"/>
              <a:pPr/>
              <a:t>36</a:t>
            </a:fld>
            <a:endParaRPr lang="en-US"/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ADTs, Stacks &amp; Queues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E92E02F-2ACF-47F6-872A-378998025460}" type="datetime1">
              <a:rPr lang="en-GB"/>
              <a:pPr/>
              <a:t>12/10/2014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9EC1CC-D5ED-4471-8272-A32EC6FF6705}" type="slidenum">
              <a:rPr lang="en-US"/>
              <a:pPr/>
              <a:t>37</a:t>
            </a:fld>
            <a:endParaRPr lang="en-US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ADTs, Stacks &amp; Queues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60F6F32-8C90-4D2C-A175-9DC7B596C4C5}" type="datetime1">
              <a:rPr lang="en-GB"/>
              <a:pPr/>
              <a:t>12/10/2014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69EA10-3868-4E92-84EF-C878B9DAFEDA}" type="slidenum">
              <a:rPr lang="en-US"/>
              <a:pPr/>
              <a:t>38</a:t>
            </a:fld>
            <a:endParaRPr lang="en-US"/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ADTs, Stacks &amp; Queues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D919E1D-FB8E-4AA2-8D3D-4F8E1406385D}" type="datetime1">
              <a:rPr lang="en-GB"/>
              <a:pPr/>
              <a:t>12/10/2014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56BCA1-1BA0-4D78-8CFB-578509D4E158}" type="slidenum">
              <a:rPr lang="en-US"/>
              <a:pPr/>
              <a:t>39</a:t>
            </a:fld>
            <a:endParaRPr lang="en-US"/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ADTs, Stacks &amp; Queues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0B470C6-B0AE-4EA5-8C48-E890F1BCCE38}" type="datetime1">
              <a:rPr lang="en-GB"/>
              <a:pPr/>
              <a:t>12/10/2014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38BDC6-CAA9-426D-AD1C-6B4BB4FB766F}" type="slidenum">
              <a:rPr lang="en-US"/>
              <a:pPr/>
              <a:t>40</a:t>
            </a:fld>
            <a:endParaRPr lang="en-US"/>
          </a:p>
        </p:txBody>
      </p:sp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ADTs, Stacks &amp; Queues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1EEA58F-BD36-476D-8D6A-3507AF21719A}" type="datetime1">
              <a:rPr lang="en-GB"/>
              <a:pPr/>
              <a:t>12/10/2014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A2E33F-99D9-4887-9BA2-B6535806351B}" type="slidenum">
              <a:rPr lang="en-US"/>
              <a:pPr/>
              <a:t>41</a:t>
            </a:fld>
            <a:endParaRPr lang="en-US"/>
          </a:p>
        </p:txBody>
      </p:sp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ADTs, Stacks &amp; Queues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33E5E67-D80C-479D-B8C2-A4F6118EB0B4}" type="datetime1">
              <a:rPr lang="en-GB"/>
              <a:pPr/>
              <a:t>12/10/2014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203443-3F99-499C-8BB7-9E91798FEA19}" type="slidenum">
              <a:rPr lang="en-US"/>
              <a:pPr/>
              <a:t>42</a:t>
            </a:fld>
            <a:endParaRPr lang="en-US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ADTs, Stacks &amp; Queues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88D5B7D-3003-42B3-A871-59420C2A4EE4}" type="datetime1">
              <a:rPr lang="en-GB"/>
              <a:pPr/>
              <a:t>12/10/2014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96EDD0-BDBC-472D-B16D-1EFE217B6962}" type="slidenum">
              <a:rPr lang="en-US"/>
              <a:pPr/>
              <a:t>43</a:t>
            </a:fld>
            <a:endParaRPr lang="en-US"/>
          </a:p>
        </p:txBody>
      </p:sp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ADTs, Stacks &amp; Queues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D4385DF-ACBE-4597-964E-EE854CCF11A5}" type="datetime1">
              <a:rPr lang="en-GB"/>
              <a:pPr/>
              <a:t>12/10/2014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2143AB-B1AB-4CE2-BA32-D9B2DA2FB399}" type="slidenum">
              <a:rPr lang="en-US"/>
              <a:pPr/>
              <a:t>4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ADTs, Stacks &amp; Queues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D4D71DD-2E18-46E7-B95D-37DDA6760C0D}" type="datetime1">
              <a:rPr lang="en-GB"/>
              <a:pPr/>
              <a:t>12/10/2014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C6D6FD-26F7-4118-A978-8E4EB62141B4}" type="slidenum">
              <a:rPr lang="en-US"/>
              <a:pPr/>
              <a:t>44</a:t>
            </a:fld>
            <a:endParaRPr lang="en-US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ADTs, Stacks &amp; Queues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117EDA06-1645-4420-AA3E-53EBD8025D06}" type="datetime1">
              <a:rPr lang="en-GB"/>
              <a:pPr/>
              <a:t>12/10/2014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435146-6ADC-41E8-9EE1-191DDC78958E}" type="slidenum">
              <a:rPr lang="en-US"/>
              <a:pPr/>
              <a:t>45</a:t>
            </a:fld>
            <a:endParaRPr lang="en-US"/>
          </a:p>
        </p:txBody>
      </p:sp>
      <p:sp>
        <p:nvSpPr>
          <p:cNvPr id="28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ADTs, Stacks &amp; Queues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D77E256-4267-4268-A670-3F7E7EEFD602}" type="datetime1">
              <a:rPr lang="en-GB"/>
              <a:pPr/>
              <a:t>12/10/2014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33286E-879A-4468-972E-99DD2367B0B2}" type="slidenum">
              <a:rPr lang="en-US"/>
              <a:pPr/>
              <a:t>46</a:t>
            </a:fld>
            <a:endParaRPr lang="en-US"/>
          </a:p>
        </p:txBody>
      </p:sp>
      <p:sp>
        <p:nvSpPr>
          <p:cNvPr id="27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ADTs, Stacks &amp; Queues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2D1ED1B-11C0-4085-B0C0-2B7814A4DD1D}" type="datetime1">
              <a:rPr lang="en-GB"/>
              <a:pPr/>
              <a:t>12/10/2014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118F0C-1CBB-4F14-8A3F-7329C59B09D7}" type="slidenum">
              <a:rPr lang="en-US"/>
              <a:pPr/>
              <a:t>47</a:t>
            </a:fld>
            <a:endParaRPr lang="en-US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ADTs, Stacks &amp; Queues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AC06AB6-CF80-4DBC-81C0-186F788F7E06}" type="datetime1">
              <a:rPr lang="en-GB"/>
              <a:pPr/>
              <a:t>12/10/2014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51489-78F9-4B73-8B2B-FCC00D869526}" type="slidenum">
              <a:rPr lang="en-US"/>
              <a:pPr/>
              <a:t>48</a:t>
            </a:fld>
            <a:endParaRPr lang="en-US"/>
          </a:p>
        </p:txBody>
      </p:sp>
      <p:sp>
        <p:nvSpPr>
          <p:cNvPr id="25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ADTs, Stacks &amp; Queues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58E448E-AEA9-4B28-87AE-785C7E94EE06}" type="datetime1">
              <a:rPr lang="en-GB"/>
              <a:pPr/>
              <a:t>12/10/2014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CD6A73-038B-4E5D-B4D7-C44A2D6B0AA2}" type="slidenum">
              <a:rPr lang="en-US"/>
              <a:pPr/>
              <a:t>49</a:t>
            </a:fld>
            <a:endParaRPr lang="en-US"/>
          </a:p>
        </p:txBody>
      </p:sp>
      <p:sp>
        <p:nvSpPr>
          <p:cNvPr id="300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ADTs, Stacks &amp; Queues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4D516B9-B053-42A0-8D82-9AFE479A0F6E}" type="datetime1">
              <a:rPr lang="en-GB"/>
              <a:pPr/>
              <a:t>12/10/2014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0AA08E-6418-4DFC-AEA9-D1EF4F56828F}" type="slidenum">
              <a:rPr lang="en-US"/>
              <a:pPr/>
              <a:t>50</a:t>
            </a:fld>
            <a:endParaRPr lang="en-US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ADTs, Stacks &amp; Queues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9EBCAC4-D410-4AB3-A3A3-29D60B476160}" type="datetime1">
              <a:rPr lang="en-GB"/>
              <a:pPr/>
              <a:t>12/10/2014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572D09-B9C7-462F-BF0E-9B0571A5FD4F}" type="slidenum">
              <a:rPr lang="en-US"/>
              <a:pPr/>
              <a:t>51</a:t>
            </a:fld>
            <a:endParaRPr lang="en-US"/>
          </a:p>
        </p:txBody>
      </p:sp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ADTs, Stacks &amp; Queues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29D8D78-F5E5-4691-ACBE-A917AB26F4C6}" type="datetime1">
              <a:rPr lang="en-GB"/>
              <a:pPr/>
              <a:t>12/10/2014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61D480-8499-4152-9572-B4131CE35869}" type="slidenum">
              <a:rPr lang="en-US"/>
              <a:pPr/>
              <a:t>52</a:t>
            </a:fld>
            <a:endParaRPr lang="en-US"/>
          </a:p>
        </p:txBody>
      </p:sp>
      <p:sp>
        <p:nvSpPr>
          <p:cNvPr id="26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ADTs, Stacks &amp; Queues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FE5D860-60E6-4536-BC89-48A647B101B3}" type="datetime1">
              <a:rPr lang="en-GB"/>
              <a:pPr/>
              <a:t>12/10/2014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A19A47-D248-4D4D-93A5-AC1A43FE4151}" type="slidenum">
              <a:rPr lang="en-US"/>
              <a:pPr/>
              <a:t>53</a:t>
            </a:fld>
            <a:endParaRPr lang="en-US"/>
          </a:p>
        </p:txBody>
      </p:sp>
      <p:sp>
        <p:nvSpPr>
          <p:cNvPr id="266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ADTs, Stacks &amp; Queues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986060B-EEFB-44BB-9B07-687C0209F942}" type="datetime1">
              <a:rPr lang="en-GB"/>
              <a:pPr/>
              <a:t>12/10/2014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FDE2B1-12F8-4F6B-B2DD-E37CC521D64E}" type="slidenum">
              <a:rPr lang="en-US"/>
              <a:pPr/>
              <a:t>5</a:t>
            </a:fld>
            <a:endParaRPr lang="en-US"/>
          </a:p>
        </p:txBody>
      </p:sp>
      <p:sp>
        <p:nvSpPr>
          <p:cNvPr id="29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ADTs, Stacks &amp; Queues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712B1C7-EAF4-4087-9292-495DCAD5952D}" type="datetime1">
              <a:rPr lang="en-GB"/>
              <a:pPr/>
              <a:t>12/10/2014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ED40C1-7442-4200-B1E0-42B394914B5F}" type="slidenum">
              <a:rPr lang="en-US"/>
              <a:pPr/>
              <a:t>54</a:t>
            </a:fld>
            <a:endParaRPr lang="en-US"/>
          </a:p>
        </p:txBody>
      </p:sp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ADTs, Stacks &amp; Queues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A0E1003-FCB1-4136-9B47-1A015986467E}" type="datetime1">
              <a:rPr lang="en-GB"/>
              <a:pPr/>
              <a:t>12/10/2014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12BAE3-4011-4B2A-89D9-02D82521220C}" type="slidenum">
              <a:rPr lang="en-US"/>
              <a:pPr/>
              <a:t>55</a:t>
            </a:fld>
            <a:endParaRPr lang="en-US"/>
          </a:p>
        </p:txBody>
      </p:sp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ADTs, Stacks &amp; Queues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A9650EB-F697-4A44-86F9-1F2AC1C25DA9}" type="datetime1">
              <a:rPr lang="en-GB"/>
              <a:pPr/>
              <a:t>12/10/2014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C5DFB8-5AB7-4694-8C43-6E29CB3F7A8E}" type="slidenum">
              <a:rPr lang="en-US"/>
              <a:pPr/>
              <a:t>56</a:t>
            </a:fld>
            <a:endParaRPr lang="en-US"/>
          </a:p>
        </p:txBody>
      </p:sp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ADTs, Stacks &amp; Queues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68D7D69-E226-4C7D-825D-394F285C9958}" type="datetime1">
              <a:rPr lang="en-GB"/>
              <a:pPr/>
              <a:t>12/10/2014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B23C13-EC9D-44D8-B3C2-A326DB234B49}" type="slidenum">
              <a:rPr lang="en-US"/>
              <a:pPr/>
              <a:t>57</a:t>
            </a:fld>
            <a:endParaRPr lang="en-US"/>
          </a:p>
        </p:txBody>
      </p:sp>
      <p:sp>
        <p:nvSpPr>
          <p:cNvPr id="27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ADTs, Stacks &amp; Queues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57545DE-8AE9-47A5-A918-C1FA102DFF83}" type="datetime1">
              <a:rPr lang="en-GB"/>
              <a:pPr/>
              <a:t>12/10/2014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7599AB-BA14-4D34-8BF1-FD3FAC759C53}" type="slidenum">
              <a:rPr lang="en-US"/>
              <a:pPr/>
              <a:t>58</a:t>
            </a:fld>
            <a:endParaRPr lang="en-US"/>
          </a:p>
        </p:txBody>
      </p:sp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ADTs, Stacks &amp; Queues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F9CE802-F4EE-42F7-BA1C-6D1DE3F57168}" type="datetime1">
              <a:rPr lang="en-GB"/>
              <a:pPr/>
              <a:t>12/10/2014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C3DAF2-E9C4-4E2D-9AA8-E39472049EAE}" type="slidenum">
              <a:rPr lang="en-US"/>
              <a:pPr/>
              <a:t>6</a:t>
            </a:fld>
            <a:endParaRPr lang="en-US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ADTs, Stacks &amp; Queues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AA64C29-CC53-48E2-82C7-D42193A01078}" type="datetime1">
              <a:rPr lang="en-GB"/>
              <a:pPr/>
              <a:t>12/10/2014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7222AF-D1AD-47B8-B80B-8F2182FB8707}" type="slidenum">
              <a:rPr lang="en-US"/>
              <a:pPr/>
              <a:t>7</a:t>
            </a:fld>
            <a:endParaRPr lang="en-US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ADTs, Stacks &amp; Queues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7FF3091-7582-43D3-9E6A-22A40368F2B5}" type="datetime1">
              <a:rPr lang="en-GB"/>
              <a:pPr/>
              <a:t>12/10/2014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4C182A-0325-4EFD-BF80-8FFAE68CDEBF}" type="slidenum">
              <a:rPr lang="en-US"/>
              <a:pPr/>
              <a:t>8</a:t>
            </a:fld>
            <a:endParaRPr lang="en-US"/>
          </a:p>
        </p:txBody>
      </p:sp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ADTs, Stacks &amp; Queues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88F3020-490D-47D3-AC03-35C92D3852FA}" type="datetime1">
              <a:rPr lang="en-GB" smtClean="0"/>
              <a:pPr/>
              <a:t>12/10/2014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0E22-8F4A-4809-B7FC-38EE9E83769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190" name="Rectangle 7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ADTs, Stacks, Queues</a:t>
            </a:r>
          </a:p>
        </p:txBody>
      </p:sp>
      <p:sp>
        <p:nvSpPr>
          <p:cNvPr id="5191" name="Rectangle 7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AD968B3-E5EE-445A-9E10-1D13587577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ADTs, Stacks, Queues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484B9F-036B-4DE9-908E-86040D99B6C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ADTs, Stacks, Queues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356FBB-16D9-46D9-A37C-0871404326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ADTs, Stacks, Queues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6ECCA1F-78EA-4A84-86A6-34CC59F41D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ADTs, Stacks, Queues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327D416-2429-44D6-B7F8-BDFC4287CC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533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4953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ADTs, Stacks, Queues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C89E76-A13F-47BA-B9A8-928C69E04AD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ADTs, Stacks, Queues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439E43-A086-4F5E-90EC-DCE147DF556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ADTs, Stacks, Queues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C91B73-9CD9-4FC7-B2E6-5828E45078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/>
              <a:t>16-OCT-2009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ADTs, Stacks, Queues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FD5A99-5EEA-43DB-9444-E5E27A2729D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/>
              <a:t>16-OCT-2009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ADTs, Stacks, Queues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AC04E7-653B-4598-84D3-52A040366D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/>
              <a:t>16-OCT-2009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ADTs, Stacks, Queues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8F79F6-C10A-4D24-AC36-7D0B4BD08E6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ADTs, Stacks, Queues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749946-A12D-4652-AE24-F080F92167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ADTs, Stacks, Queues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7C5BCA-759D-464E-978C-2655ED22C4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9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60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/>
              <a:t>ADTs, Stacks, Queues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ECFD8FD-B04A-4857-AF69-37ED63962AE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0" grpId="0" uiExpand="1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jp@cs.nott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Liskov_Substitution_Principle" TargetMode="External"/><Relationship Id="rId2" Type="http://schemas.openxmlformats.org/officeDocument/2006/relationships/hyperlink" Target="http://en.wikipedia.org/wiki/Duck_tes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7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ADTs, Stacks, Queues</a:t>
            </a:r>
          </a:p>
        </p:txBody>
      </p:sp>
      <p:sp>
        <p:nvSpPr>
          <p:cNvPr id="66" name="Rectangle 7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E65E1328-C25F-45B4-A34B-365DA1FC8308}" type="slidenum">
              <a:rPr lang="en-US"/>
              <a:pPr/>
              <a:t>1</a:t>
            </a:fld>
            <a:endParaRPr lang="en-US"/>
          </a:p>
        </p:txBody>
      </p:sp>
      <p:sp>
        <p:nvSpPr>
          <p:cNvPr id="2017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524000"/>
            <a:ext cx="7848600" cy="1143000"/>
          </a:xfrm>
        </p:spPr>
        <p:txBody>
          <a:bodyPr/>
          <a:lstStyle/>
          <a:p>
            <a:r>
              <a:rPr lang="en-US" sz="3600" dirty="0"/>
              <a:t>Introduction to Abstract Data Types, Stacks &amp; Queues</a:t>
            </a:r>
          </a:p>
        </p:txBody>
      </p:sp>
      <p:sp>
        <p:nvSpPr>
          <p:cNvPr id="201732" name="Text Box 4"/>
          <p:cNvSpPr txBox="1">
            <a:spLocks noChangeArrowheads="1"/>
          </p:cNvSpPr>
          <p:nvPr/>
        </p:nvSpPr>
        <p:spPr bwMode="auto">
          <a:xfrm>
            <a:off x="838200" y="3200400"/>
            <a:ext cx="4114800" cy="2000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/>
              <a:t>Lecturer: Andrew Parkes</a:t>
            </a:r>
          </a:p>
          <a:p>
            <a:pPr>
              <a:spcBef>
                <a:spcPct val="50000"/>
              </a:spcBef>
            </a:pPr>
            <a:r>
              <a:rPr lang="en-GB" sz="2000" dirty="0"/>
              <a:t>Email: </a:t>
            </a:r>
            <a:r>
              <a:rPr lang="en-GB" sz="2000" dirty="0" err="1">
                <a:hlinkClick r:id="rId3"/>
              </a:rPr>
              <a:t>ajp</a:t>
            </a:r>
            <a:r>
              <a:rPr lang="en-GB" sz="2000" dirty="0">
                <a:hlinkClick r:id="rId3"/>
              </a:rPr>
              <a:t> ‘at’ cs.nott.ac.uk</a:t>
            </a:r>
            <a:endParaRPr lang="en-GB" sz="2000" dirty="0"/>
          </a:p>
          <a:p>
            <a:pPr>
              <a:spcBef>
                <a:spcPct val="50000"/>
              </a:spcBef>
            </a:pPr>
            <a:r>
              <a:rPr lang="en-GB" sz="2000" smtClean="0"/>
              <a:t>http</a:t>
            </a:r>
            <a:r>
              <a:rPr lang="en-GB" sz="2000" dirty="0"/>
              <a:t>://www.cs.nott.ac.uk/~ajp</a:t>
            </a:r>
            <a:r>
              <a:rPr lang="en-GB" sz="2000" dirty="0" smtClean="0"/>
              <a:t>/</a:t>
            </a:r>
            <a:br>
              <a:rPr lang="en-GB" sz="2000" dirty="0" smtClean="0"/>
            </a:br>
            <a:r>
              <a:rPr lang="en-GB" sz="2000" dirty="0" smtClean="0"/>
              <a:t/>
            </a:r>
            <a:br>
              <a:rPr lang="en-GB" sz="2000" dirty="0" smtClean="0"/>
            </a:br>
            <a:r>
              <a:rPr lang="en-GB" sz="2000" dirty="0" smtClean="0"/>
              <a:t>2014-15</a:t>
            </a:r>
            <a:endParaRPr lang="en-GB" dirty="0"/>
          </a:p>
        </p:txBody>
      </p:sp>
      <p:grpSp>
        <p:nvGrpSpPr>
          <p:cNvPr id="201734" name="Group 6"/>
          <p:cNvGrpSpPr>
            <a:grpSpLocks/>
          </p:cNvGrpSpPr>
          <p:nvPr/>
        </p:nvGrpSpPr>
        <p:grpSpPr bwMode="auto">
          <a:xfrm flipH="1">
            <a:off x="5715000" y="2895600"/>
            <a:ext cx="1295400" cy="1066800"/>
            <a:chOff x="1440" y="2448"/>
            <a:chExt cx="816" cy="672"/>
          </a:xfrm>
        </p:grpSpPr>
        <p:sp>
          <p:nvSpPr>
            <p:cNvPr id="201735" name="AutoShape 7"/>
            <p:cNvSpPr>
              <a:spLocks noChangeArrowheads="1"/>
            </p:cNvSpPr>
            <p:nvPr/>
          </p:nvSpPr>
          <p:spPr bwMode="auto">
            <a:xfrm>
              <a:off x="1488" y="2880"/>
              <a:ext cx="672" cy="240"/>
            </a:xfrm>
            <a:prstGeom prst="can">
              <a:avLst>
                <a:gd name="adj" fmla="val 50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1736" name="AutoShape 8"/>
            <p:cNvSpPr>
              <a:spLocks noChangeArrowheads="1"/>
            </p:cNvSpPr>
            <p:nvPr/>
          </p:nvSpPr>
          <p:spPr bwMode="auto">
            <a:xfrm>
              <a:off x="1584" y="2736"/>
              <a:ext cx="672" cy="240"/>
            </a:xfrm>
            <a:prstGeom prst="can">
              <a:avLst>
                <a:gd name="adj" fmla="val 50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1737" name="AutoShape 9"/>
            <p:cNvSpPr>
              <a:spLocks noChangeArrowheads="1"/>
            </p:cNvSpPr>
            <p:nvPr/>
          </p:nvSpPr>
          <p:spPr bwMode="auto">
            <a:xfrm>
              <a:off x="1440" y="2592"/>
              <a:ext cx="672" cy="240"/>
            </a:xfrm>
            <a:prstGeom prst="can">
              <a:avLst>
                <a:gd name="adj" fmla="val 50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1738" name="AutoShape 10"/>
            <p:cNvSpPr>
              <a:spLocks noChangeArrowheads="1"/>
            </p:cNvSpPr>
            <p:nvPr/>
          </p:nvSpPr>
          <p:spPr bwMode="auto">
            <a:xfrm>
              <a:off x="1584" y="2448"/>
              <a:ext cx="672" cy="240"/>
            </a:xfrm>
            <a:prstGeom prst="can">
              <a:avLst>
                <a:gd name="adj" fmla="val 50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201793" name="Group 65"/>
          <p:cNvGrpSpPr>
            <a:grpSpLocks/>
          </p:cNvGrpSpPr>
          <p:nvPr/>
        </p:nvGrpSpPr>
        <p:grpSpPr bwMode="auto">
          <a:xfrm>
            <a:off x="4953000" y="4038600"/>
            <a:ext cx="3276600" cy="1143000"/>
            <a:chOff x="1248" y="2256"/>
            <a:chExt cx="3552" cy="1052"/>
          </a:xfrm>
        </p:grpSpPr>
        <p:grpSp>
          <p:nvGrpSpPr>
            <p:cNvPr id="201739" name="Group 11"/>
            <p:cNvGrpSpPr>
              <a:grpSpLocks/>
            </p:cNvGrpSpPr>
            <p:nvPr/>
          </p:nvGrpSpPr>
          <p:grpSpPr bwMode="auto">
            <a:xfrm>
              <a:off x="1248" y="2736"/>
              <a:ext cx="1152" cy="572"/>
              <a:chOff x="1248" y="2736"/>
              <a:chExt cx="1152" cy="572"/>
            </a:xfrm>
          </p:grpSpPr>
          <p:sp>
            <p:nvSpPr>
              <p:cNvPr id="201740" name="Freeform 12"/>
              <p:cNvSpPr>
                <a:spLocks/>
              </p:cNvSpPr>
              <p:nvPr/>
            </p:nvSpPr>
            <p:spPr bwMode="auto">
              <a:xfrm>
                <a:off x="1378" y="2857"/>
                <a:ext cx="349" cy="259"/>
              </a:xfrm>
              <a:custGeom>
                <a:avLst/>
                <a:gdLst/>
                <a:ahLst/>
                <a:cxnLst>
                  <a:cxn ang="0">
                    <a:pos x="952" y="0"/>
                  </a:cxn>
                  <a:cxn ang="0">
                    <a:pos x="195" y="70"/>
                  </a:cxn>
                  <a:cxn ang="0">
                    <a:pos x="0" y="247"/>
                  </a:cxn>
                  <a:cxn ang="0">
                    <a:pos x="5" y="776"/>
                  </a:cxn>
                  <a:cxn ang="0">
                    <a:pos x="129" y="774"/>
                  </a:cxn>
                  <a:cxn ang="0">
                    <a:pos x="148" y="249"/>
                  </a:cxn>
                  <a:cxn ang="0">
                    <a:pos x="359" y="282"/>
                  </a:cxn>
                  <a:cxn ang="0">
                    <a:pos x="226" y="121"/>
                  </a:cxn>
                  <a:cxn ang="0">
                    <a:pos x="1047" y="37"/>
                  </a:cxn>
                  <a:cxn ang="0">
                    <a:pos x="952" y="0"/>
                  </a:cxn>
                  <a:cxn ang="0">
                    <a:pos x="952" y="0"/>
                  </a:cxn>
                </a:cxnLst>
                <a:rect l="0" t="0" r="r" b="b"/>
                <a:pathLst>
                  <a:path w="1047" h="776">
                    <a:moveTo>
                      <a:pt x="952" y="0"/>
                    </a:moveTo>
                    <a:lnTo>
                      <a:pt x="195" y="70"/>
                    </a:lnTo>
                    <a:lnTo>
                      <a:pt x="0" y="247"/>
                    </a:lnTo>
                    <a:lnTo>
                      <a:pt x="5" y="776"/>
                    </a:lnTo>
                    <a:lnTo>
                      <a:pt x="129" y="774"/>
                    </a:lnTo>
                    <a:lnTo>
                      <a:pt x="148" y="249"/>
                    </a:lnTo>
                    <a:lnTo>
                      <a:pt x="359" y="282"/>
                    </a:lnTo>
                    <a:lnTo>
                      <a:pt x="226" y="121"/>
                    </a:lnTo>
                    <a:lnTo>
                      <a:pt x="1047" y="37"/>
                    </a:lnTo>
                    <a:lnTo>
                      <a:pt x="952" y="0"/>
                    </a:lnTo>
                    <a:lnTo>
                      <a:pt x="952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01741" name="Freeform 13"/>
              <p:cNvSpPr>
                <a:spLocks/>
              </p:cNvSpPr>
              <p:nvPr/>
            </p:nvSpPr>
            <p:spPr bwMode="auto">
              <a:xfrm>
                <a:off x="1252" y="2948"/>
                <a:ext cx="878" cy="217"/>
              </a:xfrm>
              <a:custGeom>
                <a:avLst/>
                <a:gdLst/>
                <a:ahLst/>
                <a:cxnLst>
                  <a:cxn ang="0">
                    <a:pos x="214" y="40"/>
                  </a:cxn>
                  <a:cxn ang="0">
                    <a:pos x="169" y="65"/>
                  </a:cxn>
                  <a:cxn ang="0">
                    <a:pos x="135" y="88"/>
                  </a:cxn>
                  <a:cxn ang="0">
                    <a:pos x="71" y="152"/>
                  </a:cxn>
                  <a:cxn ang="0">
                    <a:pos x="25" y="235"/>
                  </a:cxn>
                  <a:cxn ang="0">
                    <a:pos x="9" y="412"/>
                  </a:cxn>
                  <a:cxn ang="0">
                    <a:pos x="35" y="478"/>
                  </a:cxn>
                  <a:cxn ang="0">
                    <a:pos x="86" y="519"/>
                  </a:cxn>
                  <a:cxn ang="0">
                    <a:pos x="146" y="537"/>
                  </a:cxn>
                  <a:cxn ang="0">
                    <a:pos x="1122" y="617"/>
                  </a:cxn>
                  <a:cxn ang="0">
                    <a:pos x="1238" y="500"/>
                  </a:cxn>
                  <a:cxn ang="0">
                    <a:pos x="1282" y="428"/>
                  </a:cxn>
                  <a:cxn ang="0">
                    <a:pos x="1332" y="383"/>
                  </a:cxn>
                  <a:cxn ang="0">
                    <a:pos x="1373" y="363"/>
                  </a:cxn>
                  <a:cxn ang="0">
                    <a:pos x="1527" y="370"/>
                  </a:cxn>
                  <a:cxn ang="0">
                    <a:pos x="1592" y="399"/>
                  </a:cxn>
                  <a:cxn ang="0">
                    <a:pos x="1662" y="485"/>
                  </a:cxn>
                  <a:cxn ang="0">
                    <a:pos x="1701" y="651"/>
                  </a:cxn>
                  <a:cxn ang="0">
                    <a:pos x="1917" y="511"/>
                  </a:cxn>
                  <a:cxn ang="0">
                    <a:pos x="1850" y="446"/>
                  </a:cxn>
                  <a:cxn ang="0">
                    <a:pos x="1784" y="388"/>
                  </a:cxn>
                  <a:cxn ang="0">
                    <a:pos x="1716" y="335"/>
                  </a:cxn>
                  <a:cxn ang="0">
                    <a:pos x="1675" y="306"/>
                  </a:cxn>
                  <a:cxn ang="0">
                    <a:pos x="1635" y="278"/>
                  </a:cxn>
                  <a:cxn ang="0">
                    <a:pos x="1593" y="253"/>
                  </a:cxn>
                  <a:cxn ang="0">
                    <a:pos x="1553" y="235"/>
                  </a:cxn>
                  <a:cxn ang="0">
                    <a:pos x="1487" y="215"/>
                  </a:cxn>
                  <a:cxn ang="0">
                    <a:pos x="1392" y="231"/>
                  </a:cxn>
                  <a:cxn ang="0">
                    <a:pos x="1334" y="259"/>
                  </a:cxn>
                  <a:cxn ang="0">
                    <a:pos x="1293" y="286"/>
                  </a:cxn>
                  <a:cxn ang="0">
                    <a:pos x="1267" y="304"/>
                  </a:cxn>
                  <a:cxn ang="0">
                    <a:pos x="1241" y="322"/>
                  </a:cxn>
                  <a:cxn ang="0">
                    <a:pos x="1217" y="340"/>
                  </a:cxn>
                  <a:cxn ang="0">
                    <a:pos x="1184" y="366"/>
                  </a:cxn>
                  <a:cxn ang="0">
                    <a:pos x="1146" y="390"/>
                  </a:cxn>
                  <a:cxn ang="0">
                    <a:pos x="1096" y="402"/>
                  </a:cxn>
                  <a:cxn ang="0">
                    <a:pos x="1075" y="329"/>
                  </a:cxn>
                  <a:cxn ang="0">
                    <a:pos x="1108" y="267"/>
                  </a:cxn>
                  <a:cxn ang="0">
                    <a:pos x="1068" y="129"/>
                  </a:cxn>
                  <a:cxn ang="0">
                    <a:pos x="1045" y="138"/>
                  </a:cxn>
                  <a:cxn ang="0">
                    <a:pos x="1002" y="201"/>
                  </a:cxn>
                  <a:cxn ang="0">
                    <a:pos x="964" y="297"/>
                  </a:cxn>
                  <a:cxn ang="0">
                    <a:pos x="922" y="344"/>
                  </a:cxn>
                  <a:cxn ang="0">
                    <a:pos x="838" y="352"/>
                  </a:cxn>
                  <a:cxn ang="0">
                    <a:pos x="773" y="282"/>
                  </a:cxn>
                  <a:cxn ang="0">
                    <a:pos x="775" y="190"/>
                  </a:cxn>
                  <a:cxn ang="0">
                    <a:pos x="733" y="0"/>
                  </a:cxn>
                  <a:cxn ang="0">
                    <a:pos x="383" y="385"/>
                  </a:cxn>
                  <a:cxn ang="0">
                    <a:pos x="335" y="413"/>
                  </a:cxn>
                  <a:cxn ang="0">
                    <a:pos x="261" y="438"/>
                  </a:cxn>
                  <a:cxn ang="0">
                    <a:pos x="140" y="384"/>
                  </a:cxn>
                  <a:cxn ang="0">
                    <a:pos x="93" y="267"/>
                  </a:cxn>
                  <a:cxn ang="0">
                    <a:pos x="127" y="145"/>
                  </a:cxn>
                  <a:cxn ang="0">
                    <a:pos x="214" y="55"/>
                  </a:cxn>
                </a:cxnLst>
                <a:rect l="0" t="0" r="r" b="b"/>
                <a:pathLst>
                  <a:path w="2634" h="651">
                    <a:moveTo>
                      <a:pt x="248" y="24"/>
                    </a:moveTo>
                    <a:lnTo>
                      <a:pt x="242" y="28"/>
                    </a:lnTo>
                    <a:lnTo>
                      <a:pt x="225" y="35"/>
                    </a:lnTo>
                    <a:lnTo>
                      <a:pt x="214" y="40"/>
                    </a:lnTo>
                    <a:lnTo>
                      <a:pt x="200" y="47"/>
                    </a:lnTo>
                    <a:lnTo>
                      <a:pt x="185" y="55"/>
                    </a:lnTo>
                    <a:lnTo>
                      <a:pt x="177" y="61"/>
                    </a:lnTo>
                    <a:lnTo>
                      <a:pt x="169" y="65"/>
                    </a:lnTo>
                    <a:lnTo>
                      <a:pt x="160" y="69"/>
                    </a:lnTo>
                    <a:lnTo>
                      <a:pt x="153" y="76"/>
                    </a:lnTo>
                    <a:lnTo>
                      <a:pt x="144" y="83"/>
                    </a:lnTo>
                    <a:lnTo>
                      <a:pt x="135" y="88"/>
                    </a:lnTo>
                    <a:lnTo>
                      <a:pt x="119" y="102"/>
                    </a:lnTo>
                    <a:lnTo>
                      <a:pt x="101" y="117"/>
                    </a:lnTo>
                    <a:lnTo>
                      <a:pt x="86" y="134"/>
                    </a:lnTo>
                    <a:lnTo>
                      <a:pt x="71" y="152"/>
                    </a:lnTo>
                    <a:lnTo>
                      <a:pt x="57" y="171"/>
                    </a:lnTo>
                    <a:lnTo>
                      <a:pt x="44" y="191"/>
                    </a:lnTo>
                    <a:lnTo>
                      <a:pt x="33" y="213"/>
                    </a:lnTo>
                    <a:lnTo>
                      <a:pt x="25" y="235"/>
                    </a:lnTo>
                    <a:lnTo>
                      <a:pt x="11" y="274"/>
                    </a:lnTo>
                    <a:lnTo>
                      <a:pt x="0" y="348"/>
                    </a:lnTo>
                    <a:lnTo>
                      <a:pt x="2" y="381"/>
                    </a:lnTo>
                    <a:lnTo>
                      <a:pt x="9" y="412"/>
                    </a:lnTo>
                    <a:lnTo>
                      <a:pt x="17" y="440"/>
                    </a:lnTo>
                    <a:lnTo>
                      <a:pt x="22" y="454"/>
                    </a:lnTo>
                    <a:lnTo>
                      <a:pt x="28" y="467"/>
                    </a:lnTo>
                    <a:lnTo>
                      <a:pt x="35" y="478"/>
                    </a:lnTo>
                    <a:lnTo>
                      <a:pt x="44" y="489"/>
                    </a:lnTo>
                    <a:lnTo>
                      <a:pt x="64" y="507"/>
                    </a:lnTo>
                    <a:lnTo>
                      <a:pt x="73" y="513"/>
                    </a:lnTo>
                    <a:lnTo>
                      <a:pt x="86" y="519"/>
                    </a:lnTo>
                    <a:lnTo>
                      <a:pt x="97" y="523"/>
                    </a:lnTo>
                    <a:lnTo>
                      <a:pt x="108" y="527"/>
                    </a:lnTo>
                    <a:lnTo>
                      <a:pt x="129" y="533"/>
                    </a:lnTo>
                    <a:lnTo>
                      <a:pt x="146" y="537"/>
                    </a:lnTo>
                    <a:lnTo>
                      <a:pt x="162" y="537"/>
                    </a:lnTo>
                    <a:lnTo>
                      <a:pt x="979" y="562"/>
                    </a:lnTo>
                    <a:lnTo>
                      <a:pt x="1118" y="527"/>
                    </a:lnTo>
                    <a:lnTo>
                      <a:pt x="1122" y="617"/>
                    </a:lnTo>
                    <a:lnTo>
                      <a:pt x="1213" y="560"/>
                    </a:lnTo>
                    <a:lnTo>
                      <a:pt x="1224" y="530"/>
                    </a:lnTo>
                    <a:lnTo>
                      <a:pt x="1230" y="515"/>
                    </a:lnTo>
                    <a:lnTo>
                      <a:pt x="1238" y="500"/>
                    </a:lnTo>
                    <a:lnTo>
                      <a:pt x="1247" y="483"/>
                    </a:lnTo>
                    <a:lnTo>
                      <a:pt x="1257" y="464"/>
                    </a:lnTo>
                    <a:lnTo>
                      <a:pt x="1268" y="447"/>
                    </a:lnTo>
                    <a:lnTo>
                      <a:pt x="1282" y="428"/>
                    </a:lnTo>
                    <a:lnTo>
                      <a:pt x="1297" y="412"/>
                    </a:lnTo>
                    <a:lnTo>
                      <a:pt x="1314" y="396"/>
                    </a:lnTo>
                    <a:lnTo>
                      <a:pt x="1322" y="390"/>
                    </a:lnTo>
                    <a:lnTo>
                      <a:pt x="1332" y="383"/>
                    </a:lnTo>
                    <a:lnTo>
                      <a:pt x="1341" y="377"/>
                    </a:lnTo>
                    <a:lnTo>
                      <a:pt x="1351" y="372"/>
                    </a:lnTo>
                    <a:lnTo>
                      <a:pt x="1362" y="366"/>
                    </a:lnTo>
                    <a:lnTo>
                      <a:pt x="1373" y="363"/>
                    </a:lnTo>
                    <a:lnTo>
                      <a:pt x="1395" y="358"/>
                    </a:lnTo>
                    <a:lnTo>
                      <a:pt x="1442" y="357"/>
                    </a:lnTo>
                    <a:lnTo>
                      <a:pt x="1486" y="359"/>
                    </a:lnTo>
                    <a:lnTo>
                      <a:pt x="1527" y="370"/>
                    </a:lnTo>
                    <a:lnTo>
                      <a:pt x="1547" y="377"/>
                    </a:lnTo>
                    <a:lnTo>
                      <a:pt x="1566" y="385"/>
                    </a:lnTo>
                    <a:lnTo>
                      <a:pt x="1584" y="395"/>
                    </a:lnTo>
                    <a:lnTo>
                      <a:pt x="1592" y="399"/>
                    </a:lnTo>
                    <a:lnTo>
                      <a:pt x="1599" y="405"/>
                    </a:lnTo>
                    <a:lnTo>
                      <a:pt x="1626" y="428"/>
                    </a:lnTo>
                    <a:lnTo>
                      <a:pt x="1648" y="454"/>
                    </a:lnTo>
                    <a:lnTo>
                      <a:pt x="1662" y="485"/>
                    </a:lnTo>
                    <a:lnTo>
                      <a:pt x="1673" y="516"/>
                    </a:lnTo>
                    <a:lnTo>
                      <a:pt x="1682" y="545"/>
                    </a:lnTo>
                    <a:lnTo>
                      <a:pt x="1693" y="599"/>
                    </a:lnTo>
                    <a:lnTo>
                      <a:pt x="1701" y="651"/>
                    </a:lnTo>
                    <a:lnTo>
                      <a:pt x="2623" y="560"/>
                    </a:lnTo>
                    <a:lnTo>
                      <a:pt x="2634" y="507"/>
                    </a:lnTo>
                    <a:lnTo>
                      <a:pt x="1931" y="526"/>
                    </a:lnTo>
                    <a:lnTo>
                      <a:pt x="1917" y="511"/>
                    </a:lnTo>
                    <a:lnTo>
                      <a:pt x="1899" y="493"/>
                    </a:lnTo>
                    <a:lnTo>
                      <a:pt x="1877" y="472"/>
                    </a:lnTo>
                    <a:lnTo>
                      <a:pt x="1863" y="460"/>
                    </a:lnTo>
                    <a:lnTo>
                      <a:pt x="1850" y="446"/>
                    </a:lnTo>
                    <a:lnTo>
                      <a:pt x="1833" y="432"/>
                    </a:lnTo>
                    <a:lnTo>
                      <a:pt x="1817" y="418"/>
                    </a:lnTo>
                    <a:lnTo>
                      <a:pt x="1800" y="403"/>
                    </a:lnTo>
                    <a:lnTo>
                      <a:pt x="1784" y="388"/>
                    </a:lnTo>
                    <a:lnTo>
                      <a:pt x="1764" y="373"/>
                    </a:lnTo>
                    <a:lnTo>
                      <a:pt x="1745" y="358"/>
                    </a:lnTo>
                    <a:lnTo>
                      <a:pt x="1726" y="341"/>
                    </a:lnTo>
                    <a:lnTo>
                      <a:pt x="1716" y="335"/>
                    </a:lnTo>
                    <a:lnTo>
                      <a:pt x="1705" y="326"/>
                    </a:lnTo>
                    <a:lnTo>
                      <a:pt x="1695" y="319"/>
                    </a:lnTo>
                    <a:lnTo>
                      <a:pt x="1684" y="313"/>
                    </a:lnTo>
                    <a:lnTo>
                      <a:pt x="1675" y="306"/>
                    </a:lnTo>
                    <a:lnTo>
                      <a:pt x="1664" y="297"/>
                    </a:lnTo>
                    <a:lnTo>
                      <a:pt x="1655" y="290"/>
                    </a:lnTo>
                    <a:lnTo>
                      <a:pt x="1646" y="284"/>
                    </a:lnTo>
                    <a:lnTo>
                      <a:pt x="1635" y="278"/>
                    </a:lnTo>
                    <a:lnTo>
                      <a:pt x="1625" y="271"/>
                    </a:lnTo>
                    <a:lnTo>
                      <a:pt x="1614" y="266"/>
                    </a:lnTo>
                    <a:lnTo>
                      <a:pt x="1604" y="259"/>
                    </a:lnTo>
                    <a:lnTo>
                      <a:pt x="1593" y="253"/>
                    </a:lnTo>
                    <a:lnTo>
                      <a:pt x="1584" y="249"/>
                    </a:lnTo>
                    <a:lnTo>
                      <a:pt x="1573" y="244"/>
                    </a:lnTo>
                    <a:lnTo>
                      <a:pt x="1563" y="240"/>
                    </a:lnTo>
                    <a:lnTo>
                      <a:pt x="1553" y="235"/>
                    </a:lnTo>
                    <a:lnTo>
                      <a:pt x="1544" y="231"/>
                    </a:lnTo>
                    <a:lnTo>
                      <a:pt x="1524" y="224"/>
                    </a:lnTo>
                    <a:lnTo>
                      <a:pt x="1505" y="219"/>
                    </a:lnTo>
                    <a:lnTo>
                      <a:pt x="1487" y="215"/>
                    </a:lnTo>
                    <a:lnTo>
                      <a:pt x="1471" y="213"/>
                    </a:lnTo>
                    <a:lnTo>
                      <a:pt x="1436" y="216"/>
                    </a:lnTo>
                    <a:lnTo>
                      <a:pt x="1407" y="226"/>
                    </a:lnTo>
                    <a:lnTo>
                      <a:pt x="1392" y="231"/>
                    </a:lnTo>
                    <a:lnTo>
                      <a:pt x="1377" y="237"/>
                    </a:lnTo>
                    <a:lnTo>
                      <a:pt x="1362" y="244"/>
                    </a:lnTo>
                    <a:lnTo>
                      <a:pt x="1348" y="252"/>
                    </a:lnTo>
                    <a:lnTo>
                      <a:pt x="1334" y="259"/>
                    </a:lnTo>
                    <a:lnTo>
                      <a:pt x="1321" y="267"/>
                    </a:lnTo>
                    <a:lnTo>
                      <a:pt x="1307" y="277"/>
                    </a:lnTo>
                    <a:lnTo>
                      <a:pt x="1300" y="282"/>
                    </a:lnTo>
                    <a:lnTo>
                      <a:pt x="1293" y="286"/>
                    </a:lnTo>
                    <a:lnTo>
                      <a:pt x="1286" y="290"/>
                    </a:lnTo>
                    <a:lnTo>
                      <a:pt x="1279" y="296"/>
                    </a:lnTo>
                    <a:lnTo>
                      <a:pt x="1272" y="299"/>
                    </a:lnTo>
                    <a:lnTo>
                      <a:pt x="1267" y="304"/>
                    </a:lnTo>
                    <a:lnTo>
                      <a:pt x="1260" y="308"/>
                    </a:lnTo>
                    <a:lnTo>
                      <a:pt x="1254" y="313"/>
                    </a:lnTo>
                    <a:lnTo>
                      <a:pt x="1247" y="318"/>
                    </a:lnTo>
                    <a:lnTo>
                      <a:pt x="1241" y="322"/>
                    </a:lnTo>
                    <a:lnTo>
                      <a:pt x="1234" y="328"/>
                    </a:lnTo>
                    <a:lnTo>
                      <a:pt x="1228" y="332"/>
                    </a:lnTo>
                    <a:lnTo>
                      <a:pt x="1223" y="336"/>
                    </a:lnTo>
                    <a:lnTo>
                      <a:pt x="1217" y="340"/>
                    </a:lnTo>
                    <a:lnTo>
                      <a:pt x="1212" y="344"/>
                    </a:lnTo>
                    <a:lnTo>
                      <a:pt x="1206" y="350"/>
                    </a:lnTo>
                    <a:lnTo>
                      <a:pt x="1194" y="358"/>
                    </a:lnTo>
                    <a:lnTo>
                      <a:pt x="1184" y="366"/>
                    </a:lnTo>
                    <a:lnTo>
                      <a:pt x="1173" y="373"/>
                    </a:lnTo>
                    <a:lnTo>
                      <a:pt x="1163" y="380"/>
                    </a:lnTo>
                    <a:lnTo>
                      <a:pt x="1154" y="385"/>
                    </a:lnTo>
                    <a:lnTo>
                      <a:pt x="1146" y="390"/>
                    </a:lnTo>
                    <a:lnTo>
                      <a:pt x="1137" y="395"/>
                    </a:lnTo>
                    <a:lnTo>
                      <a:pt x="1121" y="402"/>
                    </a:lnTo>
                    <a:lnTo>
                      <a:pt x="1107" y="405"/>
                    </a:lnTo>
                    <a:lnTo>
                      <a:pt x="1096" y="402"/>
                    </a:lnTo>
                    <a:lnTo>
                      <a:pt x="1086" y="395"/>
                    </a:lnTo>
                    <a:lnTo>
                      <a:pt x="1077" y="373"/>
                    </a:lnTo>
                    <a:lnTo>
                      <a:pt x="1072" y="351"/>
                    </a:lnTo>
                    <a:lnTo>
                      <a:pt x="1075" y="329"/>
                    </a:lnTo>
                    <a:lnTo>
                      <a:pt x="1082" y="311"/>
                    </a:lnTo>
                    <a:lnTo>
                      <a:pt x="1092" y="293"/>
                    </a:lnTo>
                    <a:lnTo>
                      <a:pt x="1099" y="281"/>
                    </a:lnTo>
                    <a:lnTo>
                      <a:pt x="1108" y="267"/>
                    </a:lnTo>
                    <a:lnTo>
                      <a:pt x="1112" y="165"/>
                    </a:lnTo>
                    <a:lnTo>
                      <a:pt x="1088" y="145"/>
                    </a:lnTo>
                    <a:lnTo>
                      <a:pt x="1078" y="138"/>
                    </a:lnTo>
                    <a:lnTo>
                      <a:pt x="1068" y="129"/>
                    </a:lnTo>
                    <a:lnTo>
                      <a:pt x="1061" y="124"/>
                    </a:lnTo>
                    <a:lnTo>
                      <a:pt x="1056" y="121"/>
                    </a:lnTo>
                    <a:lnTo>
                      <a:pt x="1050" y="117"/>
                    </a:lnTo>
                    <a:lnTo>
                      <a:pt x="1045" y="138"/>
                    </a:lnTo>
                    <a:lnTo>
                      <a:pt x="1035" y="158"/>
                    </a:lnTo>
                    <a:lnTo>
                      <a:pt x="1028" y="169"/>
                    </a:lnTo>
                    <a:lnTo>
                      <a:pt x="1019" y="182"/>
                    </a:lnTo>
                    <a:lnTo>
                      <a:pt x="1002" y="201"/>
                    </a:lnTo>
                    <a:lnTo>
                      <a:pt x="990" y="212"/>
                    </a:lnTo>
                    <a:lnTo>
                      <a:pt x="977" y="216"/>
                    </a:lnTo>
                    <a:lnTo>
                      <a:pt x="972" y="275"/>
                    </a:lnTo>
                    <a:lnTo>
                      <a:pt x="964" y="297"/>
                    </a:lnTo>
                    <a:lnTo>
                      <a:pt x="958" y="310"/>
                    </a:lnTo>
                    <a:lnTo>
                      <a:pt x="951" y="321"/>
                    </a:lnTo>
                    <a:lnTo>
                      <a:pt x="933" y="337"/>
                    </a:lnTo>
                    <a:lnTo>
                      <a:pt x="922" y="344"/>
                    </a:lnTo>
                    <a:lnTo>
                      <a:pt x="908" y="350"/>
                    </a:lnTo>
                    <a:lnTo>
                      <a:pt x="881" y="355"/>
                    </a:lnTo>
                    <a:lnTo>
                      <a:pt x="858" y="357"/>
                    </a:lnTo>
                    <a:lnTo>
                      <a:pt x="838" y="352"/>
                    </a:lnTo>
                    <a:lnTo>
                      <a:pt x="822" y="346"/>
                    </a:lnTo>
                    <a:lnTo>
                      <a:pt x="796" y="321"/>
                    </a:lnTo>
                    <a:lnTo>
                      <a:pt x="783" y="303"/>
                    </a:lnTo>
                    <a:lnTo>
                      <a:pt x="773" y="282"/>
                    </a:lnTo>
                    <a:lnTo>
                      <a:pt x="768" y="259"/>
                    </a:lnTo>
                    <a:lnTo>
                      <a:pt x="767" y="235"/>
                    </a:lnTo>
                    <a:lnTo>
                      <a:pt x="769" y="212"/>
                    </a:lnTo>
                    <a:lnTo>
                      <a:pt x="775" y="190"/>
                    </a:lnTo>
                    <a:lnTo>
                      <a:pt x="782" y="172"/>
                    </a:lnTo>
                    <a:lnTo>
                      <a:pt x="789" y="157"/>
                    </a:lnTo>
                    <a:lnTo>
                      <a:pt x="796" y="143"/>
                    </a:lnTo>
                    <a:lnTo>
                      <a:pt x="733" y="0"/>
                    </a:lnTo>
                    <a:lnTo>
                      <a:pt x="707" y="500"/>
                    </a:lnTo>
                    <a:lnTo>
                      <a:pt x="426" y="491"/>
                    </a:lnTo>
                    <a:lnTo>
                      <a:pt x="390" y="380"/>
                    </a:lnTo>
                    <a:lnTo>
                      <a:pt x="383" y="385"/>
                    </a:lnTo>
                    <a:lnTo>
                      <a:pt x="375" y="390"/>
                    </a:lnTo>
                    <a:lnTo>
                      <a:pt x="364" y="396"/>
                    </a:lnTo>
                    <a:lnTo>
                      <a:pt x="350" y="405"/>
                    </a:lnTo>
                    <a:lnTo>
                      <a:pt x="335" y="413"/>
                    </a:lnTo>
                    <a:lnTo>
                      <a:pt x="317" y="420"/>
                    </a:lnTo>
                    <a:lnTo>
                      <a:pt x="301" y="427"/>
                    </a:lnTo>
                    <a:lnTo>
                      <a:pt x="282" y="435"/>
                    </a:lnTo>
                    <a:lnTo>
                      <a:pt x="261" y="438"/>
                    </a:lnTo>
                    <a:lnTo>
                      <a:pt x="221" y="440"/>
                    </a:lnTo>
                    <a:lnTo>
                      <a:pt x="184" y="429"/>
                    </a:lnTo>
                    <a:lnTo>
                      <a:pt x="152" y="403"/>
                    </a:lnTo>
                    <a:lnTo>
                      <a:pt x="140" y="384"/>
                    </a:lnTo>
                    <a:lnTo>
                      <a:pt x="127" y="366"/>
                    </a:lnTo>
                    <a:lnTo>
                      <a:pt x="118" y="350"/>
                    </a:lnTo>
                    <a:lnTo>
                      <a:pt x="109" y="332"/>
                    </a:lnTo>
                    <a:lnTo>
                      <a:pt x="93" y="267"/>
                    </a:lnTo>
                    <a:lnTo>
                      <a:pt x="95" y="212"/>
                    </a:lnTo>
                    <a:lnTo>
                      <a:pt x="104" y="187"/>
                    </a:lnTo>
                    <a:lnTo>
                      <a:pt x="113" y="167"/>
                    </a:lnTo>
                    <a:lnTo>
                      <a:pt x="127" y="145"/>
                    </a:lnTo>
                    <a:lnTo>
                      <a:pt x="146" y="123"/>
                    </a:lnTo>
                    <a:lnTo>
                      <a:pt x="170" y="99"/>
                    </a:lnTo>
                    <a:lnTo>
                      <a:pt x="193" y="76"/>
                    </a:lnTo>
                    <a:lnTo>
                      <a:pt x="214" y="55"/>
                    </a:lnTo>
                    <a:lnTo>
                      <a:pt x="232" y="39"/>
                    </a:lnTo>
                    <a:lnTo>
                      <a:pt x="248" y="24"/>
                    </a:lnTo>
                    <a:lnTo>
                      <a:pt x="248" y="24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01742" name="Freeform 14"/>
              <p:cNvSpPr>
                <a:spLocks/>
              </p:cNvSpPr>
              <p:nvPr/>
            </p:nvSpPr>
            <p:spPr bwMode="auto">
              <a:xfrm>
                <a:off x="1251" y="3104"/>
                <a:ext cx="389" cy="88"/>
              </a:xfrm>
              <a:custGeom>
                <a:avLst/>
                <a:gdLst/>
                <a:ahLst/>
                <a:cxnLst>
                  <a:cxn ang="0">
                    <a:pos x="35" y="16"/>
                  </a:cxn>
                  <a:cxn ang="0">
                    <a:pos x="10" y="55"/>
                  </a:cxn>
                  <a:cxn ang="0">
                    <a:pos x="2" y="123"/>
                  </a:cxn>
                  <a:cxn ang="0">
                    <a:pos x="15" y="154"/>
                  </a:cxn>
                  <a:cxn ang="0">
                    <a:pos x="33" y="170"/>
                  </a:cxn>
                  <a:cxn ang="0">
                    <a:pos x="54" y="181"/>
                  </a:cxn>
                  <a:cxn ang="0">
                    <a:pos x="97" y="195"/>
                  </a:cxn>
                  <a:cxn ang="0">
                    <a:pos x="153" y="207"/>
                  </a:cxn>
                  <a:cxn ang="0">
                    <a:pos x="224" y="218"/>
                  </a:cxn>
                  <a:cxn ang="0">
                    <a:pos x="303" y="229"/>
                  </a:cxn>
                  <a:cxn ang="0">
                    <a:pos x="392" y="238"/>
                  </a:cxn>
                  <a:cxn ang="0">
                    <a:pos x="484" y="246"/>
                  </a:cxn>
                  <a:cxn ang="0">
                    <a:pos x="673" y="258"/>
                  </a:cxn>
                  <a:cxn ang="0">
                    <a:pos x="930" y="264"/>
                  </a:cxn>
                  <a:cxn ang="0">
                    <a:pos x="1093" y="254"/>
                  </a:cxn>
                  <a:cxn ang="0">
                    <a:pos x="1147" y="207"/>
                  </a:cxn>
                  <a:cxn ang="0">
                    <a:pos x="1169" y="95"/>
                  </a:cxn>
                  <a:cxn ang="0">
                    <a:pos x="1150" y="110"/>
                  </a:cxn>
                  <a:cxn ang="0">
                    <a:pos x="1132" y="122"/>
                  </a:cxn>
                  <a:cxn ang="0">
                    <a:pos x="1107" y="134"/>
                  </a:cxn>
                  <a:cxn ang="0">
                    <a:pos x="1074" y="147"/>
                  </a:cxn>
                  <a:cxn ang="0">
                    <a:pos x="1032" y="159"/>
                  </a:cxn>
                  <a:cxn ang="0">
                    <a:pos x="983" y="169"/>
                  </a:cxn>
                  <a:cxn ang="0">
                    <a:pos x="875" y="176"/>
                  </a:cxn>
                  <a:cxn ang="0">
                    <a:pos x="469" y="169"/>
                  </a:cxn>
                  <a:cxn ang="0">
                    <a:pos x="259" y="154"/>
                  </a:cxn>
                  <a:cxn ang="0">
                    <a:pos x="148" y="140"/>
                  </a:cxn>
                  <a:cxn ang="0">
                    <a:pos x="76" y="122"/>
                  </a:cxn>
                  <a:cxn ang="0">
                    <a:pos x="46" y="89"/>
                  </a:cxn>
                  <a:cxn ang="0">
                    <a:pos x="44" y="51"/>
                  </a:cxn>
                  <a:cxn ang="0">
                    <a:pos x="61" y="20"/>
                  </a:cxn>
                  <a:cxn ang="0">
                    <a:pos x="80" y="1"/>
                  </a:cxn>
                  <a:cxn ang="0">
                    <a:pos x="48" y="0"/>
                  </a:cxn>
                </a:cxnLst>
                <a:rect l="0" t="0" r="r" b="b"/>
                <a:pathLst>
                  <a:path w="1169" h="264">
                    <a:moveTo>
                      <a:pt x="48" y="0"/>
                    </a:moveTo>
                    <a:lnTo>
                      <a:pt x="35" y="16"/>
                    </a:lnTo>
                    <a:lnTo>
                      <a:pt x="22" y="33"/>
                    </a:lnTo>
                    <a:lnTo>
                      <a:pt x="10" y="55"/>
                    </a:lnTo>
                    <a:lnTo>
                      <a:pt x="0" y="108"/>
                    </a:lnTo>
                    <a:lnTo>
                      <a:pt x="2" y="123"/>
                    </a:lnTo>
                    <a:lnTo>
                      <a:pt x="9" y="139"/>
                    </a:lnTo>
                    <a:lnTo>
                      <a:pt x="15" y="154"/>
                    </a:lnTo>
                    <a:lnTo>
                      <a:pt x="29" y="168"/>
                    </a:lnTo>
                    <a:lnTo>
                      <a:pt x="33" y="170"/>
                    </a:lnTo>
                    <a:lnTo>
                      <a:pt x="39" y="176"/>
                    </a:lnTo>
                    <a:lnTo>
                      <a:pt x="54" y="181"/>
                    </a:lnTo>
                    <a:lnTo>
                      <a:pt x="72" y="188"/>
                    </a:lnTo>
                    <a:lnTo>
                      <a:pt x="97" y="195"/>
                    </a:lnTo>
                    <a:lnTo>
                      <a:pt x="123" y="201"/>
                    </a:lnTo>
                    <a:lnTo>
                      <a:pt x="153" y="207"/>
                    </a:lnTo>
                    <a:lnTo>
                      <a:pt x="186" y="213"/>
                    </a:lnTo>
                    <a:lnTo>
                      <a:pt x="224" y="218"/>
                    </a:lnTo>
                    <a:lnTo>
                      <a:pt x="262" y="224"/>
                    </a:lnTo>
                    <a:lnTo>
                      <a:pt x="303" y="229"/>
                    </a:lnTo>
                    <a:lnTo>
                      <a:pt x="346" y="234"/>
                    </a:lnTo>
                    <a:lnTo>
                      <a:pt x="392" y="238"/>
                    </a:lnTo>
                    <a:lnTo>
                      <a:pt x="437" y="243"/>
                    </a:lnTo>
                    <a:lnTo>
                      <a:pt x="484" y="246"/>
                    </a:lnTo>
                    <a:lnTo>
                      <a:pt x="579" y="253"/>
                    </a:lnTo>
                    <a:lnTo>
                      <a:pt x="673" y="258"/>
                    </a:lnTo>
                    <a:lnTo>
                      <a:pt x="765" y="261"/>
                    </a:lnTo>
                    <a:lnTo>
                      <a:pt x="930" y="264"/>
                    </a:lnTo>
                    <a:lnTo>
                      <a:pt x="1054" y="261"/>
                    </a:lnTo>
                    <a:lnTo>
                      <a:pt x="1093" y="254"/>
                    </a:lnTo>
                    <a:lnTo>
                      <a:pt x="1114" y="247"/>
                    </a:lnTo>
                    <a:lnTo>
                      <a:pt x="1147" y="207"/>
                    </a:lnTo>
                    <a:lnTo>
                      <a:pt x="1163" y="155"/>
                    </a:lnTo>
                    <a:lnTo>
                      <a:pt x="1169" y="95"/>
                    </a:lnTo>
                    <a:lnTo>
                      <a:pt x="1156" y="104"/>
                    </a:lnTo>
                    <a:lnTo>
                      <a:pt x="1150" y="110"/>
                    </a:lnTo>
                    <a:lnTo>
                      <a:pt x="1143" y="115"/>
                    </a:lnTo>
                    <a:lnTo>
                      <a:pt x="1132" y="122"/>
                    </a:lnTo>
                    <a:lnTo>
                      <a:pt x="1121" y="128"/>
                    </a:lnTo>
                    <a:lnTo>
                      <a:pt x="1107" y="134"/>
                    </a:lnTo>
                    <a:lnTo>
                      <a:pt x="1090" y="141"/>
                    </a:lnTo>
                    <a:lnTo>
                      <a:pt x="1074" y="147"/>
                    </a:lnTo>
                    <a:lnTo>
                      <a:pt x="1054" y="154"/>
                    </a:lnTo>
                    <a:lnTo>
                      <a:pt x="1032" y="159"/>
                    </a:lnTo>
                    <a:lnTo>
                      <a:pt x="1009" y="163"/>
                    </a:lnTo>
                    <a:lnTo>
                      <a:pt x="983" y="169"/>
                    </a:lnTo>
                    <a:lnTo>
                      <a:pt x="955" y="172"/>
                    </a:lnTo>
                    <a:lnTo>
                      <a:pt x="875" y="176"/>
                    </a:lnTo>
                    <a:lnTo>
                      <a:pt x="758" y="177"/>
                    </a:lnTo>
                    <a:lnTo>
                      <a:pt x="469" y="169"/>
                    </a:lnTo>
                    <a:lnTo>
                      <a:pt x="325" y="161"/>
                    </a:lnTo>
                    <a:lnTo>
                      <a:pt x="259" y="154"/>
                    </a:lnTo>
                    <a:lnTo>
                      <a:pt x="199" y="147"/>
                    </a:lnTo>
                    <a:lnTo>
                      <a:pt x="148" y="140"/>
                    </a:lnTo>
                    <a:lnTo>
                      <a:pt x="106" y="132"/>
                    </a:lnTo>
                    <a:lnTo>
                      <a:pt x="76" y="122"/>
                    </a:lnTo>
                    <a:lnTo>
                      <a:pt x="60" y="111"/>
                    </a:lnTo>
                    <a:lnTo>
                      <a:pt x="46" y="89"/>
                    </a:lnTo>
                    <a:lnTo>
                      <a:pt x="43" y="70"/>
                    </a:lnTo>
                    <a:lnTo>
                      <a:pt x="44" y="51"/>
                    </a:lnTo>
                    <a:lnTo>
                      <a:pt x="51" y="34"/>
                    </a:lnTo>
                    <a:lnTo>
                      <a:pt x="61" y="20"/>
                    </a:lnTo>
                    <a:lnTo>
                      <a:pt x="69" y="9"/>
                    </a:lnTo>
                    <a:lnTo>
                      <a:pt x="80" y="1"/>
                    </a:lnTo>
                    <a:lnTo>
                      <a:pt x="48" y="0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01743" name="Freeform 15"/>
              <p:cNvSpPr>
                <a:spLocks/>
              </p:cNvSpPr>
              <p:nvPr/>
            </p:nvSpPr>
            <p:spPr bwMode="auto">
              <a:xfrm>
                <a:off x="1342" y="3170"/>
                <a:ext cx="166" cy="7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19"/>
                  </a:cxn>
                  <a:cxn ang="0">
                    <a:pos x="8" y="41"/>
                  </a:cxn>
                  <a:cxn ang="0">
                    <a:pos x="18" y="69"/>
                  </a:cxn>
                  <a:cxn ang="0">
                    <a:pos x="25" y="84"/>
                  </a:cxn>
                  <a:cxn ang="0">
                    <a:pos x="33" y="99"/>
                  </a:cxn>
                  <a:cxn ang="0">
                    <a:pos x="41" y="114"/>
                  </a:cxn>
                  <a:cxn ang="0">
                    <a:pos x="54" y="130"/>
                  </a:cxn>
                  <a:cxn ang="0">
                    <a:pos x="66" y="143"/>
                  </a:cxn>
                  <a:cxn ang="0">
                    <a:pos x="81" y="157"/>
                  </a:cxn>
                  <a:cxn ang="0">
                    <a:pos x="90" y="164"/>
                  </a:cxn>
                  <a:cxn ang="0">
                    <a:pos x="99" y="169"/>
                  </a:cxn>
                  <a:cxn ang="0">
                    <a:pos x="108" y="176"/>
                  </a:cxn>
                  <a:cxn ang="0">
                    <a:pos x="119" y="182"/>
                  </a:cxn>
                  <a:cxn ang="0">
                    <a:pos x="128" y="187"/>
                  </a:cxn>
                  <a:cxn ang="0">
                    <a:pos x="139" y="191"/>
                  </a:cxn>
                  <a:cxn ang="0">
                    <a:pos x="149" y="196"/>
                  </a:cxn>
                  <a:cxn ang="0">
                    <a:pos x="160" y="200"/>
                  </a:cxn>
                  <a:cxn ang="0">
                    <a:pos x="182" y="207"/>
                  </a:cxn>
                  <a:cxn ang="0">
                    <a:pos x="203" y="211"/>
                  </a:cxn>
                  <a:cxn ang="0">
                    <a:pos x="245" y="215"/>
                  </a:cxn>
                  <a:cxn ang="0">
                    <a:pos x="285" y="215"/>
                  </a:cxn>
                  <a:cxn ang="0">
                    <a:pos x="324" y="209"/>
                  </a:cxn>
                  <a:cxn ang="0">
                    <a:pos x="357" y="201"/>
                  </a:cxn>
                  <a:cxn ang="0">
                    <a:pos x="372" y="197"/>
                  </a:cxn>
                  <a:cxn ang="0">
                    <a:pos x="386" y="191"/>
                  </a:cxn>
                  <a:cxn ang="0">
                    <a:pos x="397" y="185"/>
                  </a:cxn>
                  <a:cxn ang="0">
                    <a:pos x="408" y="178"/>
                  </a:cxn>
                  <a:cxn ang="0">
                    <a:pos x="426" y="161"/>
                  </a:cxn>
                  <a:cxn ang="0">
                    <a:pos x="444" y="141"/>
                  </a:cxn>
                  <a:cxn ang="0">
                    <a:pos x="459" y="117"/>
                  </a:cxn>
                  <a:cxn ang="0">
                    <a:pos x="471" y="92"/>
                  </a:cxn>
                  <a:cxn ang="0">
                    <a:pos x="484" y="70"/>
                  </a:cxn>
                  <a:cxn ang="0">
                    <a:pos x="492" y="52"/>
                  </a:cxn>
                  <a:cxn ang="0">
                    <a:pos x="499" y="35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499" h="215">
                    <a:moveTo>
                      <a:pt x="0" y="0"/>
                    </a:moveTo>
                    <a:lnTo>
                      <a:pt x="4" y="19"/>
                    </a:lnTo>
                    <a:lnTo>
                      <a:pt x="8" y="41"/>
                    </a:lnTo>
                    <a:lnTo>
                      <a:pt x="18" y="69"/>
                    </a:lnTo>
                    <a:lnTo>
                      <a:pt x="25" y="84"/>
                    </a:lnTo>
                    <a:lnTo>
                      <a:pt x="33" y="99"/>
                    </a:lnTo>
                    <a:lnTo>
                      <a:pt x="41" y="114"/>
                    </a:lnTo>
                    <a:lnTo>
                      <a:pt x="54" y="130"/>
                    </a:lnTo>
                    <a:lnTo>
                      <a:pt x="66" y="143"/>
                    </a:lnTo>
                    <a:lnTo>
                      <a:pt x="81" y="157"/>
                    </a:lnTo>
                    <a:lnTo>
                      <a:pt x="90" y="164"/>
                    </a:lnTo>
                    <a:lnTo>
                      <a:pt x="99" y="169"/>
                    </a:lnTo>
                    <a:lnTo>
                      <a:pt x="108" y="176"/>
                    </a:lnTo>
                    <a:lnTo>
                      <a:pt x="119" y="182"/>
                    </a:lnTo>
                    <a:lnTo>
                      <a:pt x="128" y="187"/>
                    </a:lnTo>
                    <a:lnTo>
                      <a:pt x="139" y="191"/>
                    </a:lnTo>
                    <a:lnTo>
                      <a:pt x="149" y="196"/>
                    </a:lnTo>
                    <a:lnTo>
                      <a:pt x="160" y="200"/>
                    </a:lnTo>
                    <a:lnTo>
                      <a:pt x="182" y="207"/>
                    </a:lnTo>
                    <a:lnTo>
                      <a:pt x="203" y="211"/>
                    </a:lnTo>
                    <a:lnTo>
                      <a:pt x="245" y="215"/>
                    </a:lnTo>
                    <a:lnTo>
                      <a:pt x="285" y="215"/>
                    </a:lnTo>
                    <a:lnTo>
                      <a:pt x="324" y="209"/>
                    </a:lnTo>
                    <a:lnTo>
                      <a:pt x="357" y="201"/>
                    </a:lnTo>
                    <a:lnTo>
                      <a:pt x="372" y="197"/>
                    </a:lnTo>
                    <a:lnTo>
                      <a:pt x="386" y="191"/>
                    </a:lnTo>
                    <a:lnTo>
                      <a:pt x="397" y="185"/>
                    </a:lnTo>
                    <a:lnTo>
                      <a:pt x="408" y="178"/>
                    </a:lnTo>
                    <a:lnTo>
                      <a:pt x="426" y="161"/>
                    </a:lnTo>
                    <a:lnTo>
                      <a:pt x="444" y="141"/>
                    </a:lnTo>
                    <a:lnTo>
                      <a:pt x="459" y="117"/>
                    </a:lnTo>
                    <a:lnTo>
                      <a:pt x="471" y="92"/>
                    </a:lnTo>
                    <a:lnTo>
                      <a:pt x="484" y="70"/>
                    </a:lnTo>
                    <a:lnTo>
                      <a:pt x="492" y="52"/>
                    </a:lnTo>
                    <a:lnTo>
                      <a:pt x="499" y="3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01744" name="Freeform 16"/>
              <p:cNvSpPr>
                <a:spLocks/>
              </p:cNvSpPr>
              <p:nvPr/>
            </p:nvSpPr>
            <p:spPr bwMode="auto">
              <a:xfrm>
                <a:off x="1495" y="2913"/>
                <a:ext cx="730" cy="192"/>
              </a:xfrm>
              <a:custGeom>
                <a:avLst/>
                <a:gdLst/>
                <a:ahLst/>
                <a:cxnLst>
                  <a:cxn ang="0">
                    <a:pos x="42" y="266"/>
                  </a:cxn>
                  <a:cxn ang="0">
                    <a:pos x="57" y="252"/>
                  </a:cxn>
                  <a:cxn ang="0">
                    <a:pos x="71" y="245"/>
                  </a:cxn>
                  <a:cxn ang="0">
                    <a:pos x="95" y="237"/>
                  </a:cxn>
                  <a:cxn ang="0">
                    <a:pos x="135" y="240"/>
                  </a:cxn>
                  <a:cxn ang="0">
                    <a:pos x="166" y="253"/>
                  </a:cxn>
                  <a:cxn ang="0">
                    <a:pos x="206" y="284"/>
                  </a:cxn>
                  <a:cxn ang="0">
                    <a:pos x="232" y="335"/>
                  </a:cxn>
                  <a:cxn ang="0">
                    <a:pos x="244" y="438"/>
                  </a:cxn>
                  <a:cxn ang="0">
                    <a:pos x="269" y="406"/>
                  </a:cxn>
                  <a:cxn ang="0">
                    <a:pos x="284" y="341"/>
                  </a:cxn>
                  <a:cxn ang="0">
                    <a:pos x="273" y="307"/>
                  </a:cxn>
                  <a:cxn ang="0">
                    <a:pos x="257" y="278"/>
                  </a:cxn>
                  <a:cxn ang="0">
                    <a:pos x="239" y="252"/>
                  </a:cxn>
                  <a:cxn ang="0">
                    <a:pos x="210" y="229"/>
                  </a:cxn>
                  <a:cxn ang="0">
                    <a:pos x="184" y="218"/>
                  </a:cxn>
                  <a:cxn ang="0">
                    <a:pos x="146" y="205"/>
                  </a:cxn>
                  <a:cxn ang="0">
                    <a:pos x="149" y="200"/>
                  </a:cxn>
                  <a:cxn ang="0">
                    <a:pos x="221" y="193"/>
                  </a:cxn>
                  <a:cxn ang="0">
                    <a:pos x="287" y="208"/>
                  </a:cxn>
                  <a:cxn ang="0">
                    <a:pos x="317" y="224"/>
                  </a:cxn>
                  <a:cxn ang="0">
                    <a:pos x="345" y="249"/>
                  </a:cxn>
                  <a:cxn ang="0">
                    <a:pos x="357" y="241"/>
                  </a:cxn>
                  <a:cxn ang="0">
                    <a:pos x="378" y="227"/>
                  </a:cxn>
                  <a:cxn ang="0">
                    <a:pos x="400" y="215"/>
                  </a:cxn>
                  <a:cxn ang="0">
                    <a:pos x="418" y="205"/>
                  </a:cxn>
                  <a:cxn ang="0">
                    <a:pos x="437" y="197"/>
                  </a:cxn>
                  <a:cxn ang="0">
                    <a:pos x="458" y="190"/>
                  </a:cxn>
                  <a:cxn ang="0">
                    <a:pos x="492" y="178"/>
                  </a:cxn>
                  <a:cxn ang="0">
                    <a:pos x="545" y="167"/>
                  </a:cxn>
                  <a:cxn ang="0">
                    <a:pos x="630" y="163"/>
                  </a:cxn>
                  <a:cxn ang="0">
                    <a:pos x="831" y="185"/>
                  </a:cxn>
                  <a:cxn ang="0">
                    <a:pos x="866" y="198"/>
                  </a:cxn>
                  <a:cxn ang="0">
                    <a:pos x="884" y="208"/>
                  </a:cxn>
                  <a:cxn ang="0">
                    <a:pos x="904" y="219"/>
                  </a:cxn>
                  <a:cxn ang="0">
                    <a:pos x="926" y="231"/>
                  </a:cxn>
                  <a:cxn ang="0">
                    <a:pos x="953" y="246"/>
                  </a:cxn>
                  <a:cxn ang="0">
                    <a:pos x="973" y="260"/>
                  </a:cxn>
                  <a:cxn ang="0">
                    <a:pos x="1006" y="286"/>
                  </a:cxn>
                  <a:cxn ang="0">
                    <a:pos x="1059" y="335"/>
                  </a:cxn>
                  <a:cxn ang="0">
                    <a:pos x="1085" y="363"/>
                  </a:cxn>
                  <a:cxn ang="0">
                    <a:pos x="1110" y="390"/>
                  </a:cxn>
                  <a:cxn ang="0">
                    <a:pos x="1133" y="419"/>
                  </a:cxn>
                  <a:cxn ang="0">
                    <a:pos x="1155" y="445"/>
                  </a:cxn>
                  <a:cxn ang="0">
                    <a:pos x="1176" y="472"/>
                  </a:cxn>
                  <a:cxn ang="0">
                    <a:pos x="1212" y="518"/>
                  </a:cxn>
                  <a:cxn ang="0">
                    <a:pos x="1236" y="553"/>
                  </a:cxn>
                  <a:cxn ang="0">
                    <a:pos x="1253" y="575"/>
                  </a:cxn>
                  <a:cxn ang="0">
                    <a:pos x="1830" y="502"/>
                  </a:cxn>
                  <a:cxn ang="0">
                    <a:pos x="1819" y="384"/>
                  </a:cxn>
                  <a:cxn ang="0">
                    <a:pos x="1837" y="313"/>
                  </a:cxn>
                  <a:cxn ang="0">
                    <a:pos x="1850" y="289"/>
                  </a:cxn>
                  <a:cxn ang="0">
                    <a:pos x="1865" y="266"/>
                  </a:cxn>
                  <a:cxn ang="0">
                    <a:pos x="1903" y="222"/>
                  </a:cxn>
                  <a:cxn ang="0">
                    <a:pos x="1935" y="189"/>
                  </a:cxn>
                  <a:cxn ang="0">
                    <a:pos x="1968" y="152"/>
                  </a:cxn>
                  <a:cxn ang="0">
                    <a:pos x="2000" y="124"/>
                  </a:cxn>
                  <a:cxn ang="0">
                    <a:pos x="2016" y="116"/>
                  </a:cxn>
                  <a:cxn ang="0">
                    <a:pos x="2062" y="106"/>
                  </a:cxn>
                  <a:cxn ang="0">
                    <a:pos x="2156" y="99"/>
                  </a:cxn>
                  <a:cxn ang="0">
                    <a:pos x="2088" y="0"/>
                  </a:cxn>
                  <a:cxn ang="0">
                    <a:pos x="0" y="94"/>
                  </a:cxn>
                  <a:cxn ang="0">
                    <a:pos x="33" y="273"/>
                  </a:cxn>
                </a:cxnLst>
                <a:rect l="0" t="0" r="r" b="b"/>
                <a:pathLst>
                  <a:path w="2189" h="575">
                    <a:moveTo>
                      <a:pt x="33" y="273"/>
                    </a:moveTo>
                    <a:lnTo>
                      <a:pt x="42" y="266"/>
                    </a:lnTo>
                    <a:lnTo>
                      <a:pt x="51" y="258"/>
                    </a:lnTo>
                    <a:lnTo>
                      <a:pt x="57" y="252"/>
                    </a:lnTo>
                    <a:lnTo>
                      <a:pt x="64" y="249"/>
                    </a:lnTo>
                    <a:lnTo>
                      <a:pt x="71" y="245"/>
                    </a:lnTo>
                    <a:lnTo>
                      <a:pt x="79" y="242"/>
                    </a:lnTo>
                    <a:lnTo>
                      <a:pt x="95" y="237"/>
                    </a:lnTo>
                    <a:lnTo>
                      <a:pt x="115" y="235"/>
                    </a:lnTo>
                    <a:lnTo>
                      <a:pt x="135" y="240"/>
                    </a:lnTo>
                    <a:lnTo>
                      <a:pt x="155" y="248"/>
                    </a:lnTo>
                    <a:lnTo>
                      <a:pt x="166" y="253"/>
                    </a:lnTo>
                    <a:lnTo>
                      <a:pt x="174" y="259"/>
                    </a:lnTo>
                    <a:lnTo>
                      <a:pt x="206" y="284"/>
                    </a:lnTo>
                    <a:lnTo>
                      <a:pt x="225" y="311"/>
                    </a:lnTo>
                    <a:lnTo>
                      <a:pt x="232" y="335"/>
                    </a:lnTo>
                    <a:lnTo>
                      <a:pt x="237" y="396"/>
                    </a:lnTo>
                    <a:lnTo>
                      <a:pt x="244" y="438"/>
                    </a:lnTo>
                    <a:lnTo>
                      <a:pt x="251" y="430"/>
                    </a:lnTo>
                    <a:lnTo>
                      <a:pt x="269" y="406"/>
                    </a:lnTo>
                    <a:lnTo>
                      <a:pt x="281" y="374"/>
                    </a:lnTo>
                    <a:lnTo>
                      <a:pt x="284" y="341"/>
                    </a:lnTo>
                    <a:lnTo>
                      <a:pt x="280" y="324"/>
                    </a:lnTo>
                    <a:lnTo>
                      <a:pt x="273" y="307"/>
                    </a:lnTo>
                    <a:lnTo>
                      <a:pt x="266" y="292"/>
                    </a:lnTo>
                    <a:lnTo>
                      <a:pt x="257" y="278"/>
                    </a:lnTo>
                    <a:lnTo>
                      <a:pt x="248" y="264"/>
                    </a:lnTo>
                    <a:lnTo>
                      <a:pt x="239" y="252"/>
                    </a:lnTo>
                    <a:lnTo>
                      <a:pt x="221" y="235"/>
                    </a:lnTo>
                    <a:lnTo>
                      <a:pt x="210" y="229"/>
                    </a:lnTo>
                    <a:lnTo>
                      <a:pt x="197" y="223"/>
                    </a:lnTo>
                    <a:lnTo>
                      <a:pt x="184" y="218"/>
                    </a:lnTo>
                    <a:lnTo>
                      <a:pt x="170" y="212"/>
                    </a:lnTo>
                    <a:lnTo>
                      <a:pt x="146" y="205"/>
                    </a:lnTo>
                    <a:lnTo>
                      <a:pt x="137" y="204"/>
                    </a:lnTo>
                    <a:lnTo>
                      <a:pt x="149" y="200"/>
                    </a:lnTo>
                    <a:lnTo>
                      <a:pt x="179" y="194"/>
                    </a:lnTo>
                    <a:lnTo>
                      <a:pt x="221" y="193"/>
                    </a:lnTo>
                    <a:lnTo>
                      <a:pt x="266" y="200"/>
                    </a:lnTo>
                    <a:lnTo>
                      <a:pt x="287" y="208"/>
                    </a:lnTo>
                    <a:lnTo>
                      <a:pt x="304" y="216"/>
                    </a:lnTo>
                    <a:lnTo>
                      <a:pt x="317" y="224"/>
                    </a:lnTo>
                    <a:lnTo>
                      <a:pt x="328" y="231"/>
                    </a:lnTo>
                    <a:lnTo>
                      <a:pt x="345" y="249"/>
                    </a:lnTo>
                    <a:lnTo>
                      <a:pt x="350" y="245"/>
                    </a:lnTo>
                    <a:lnTo>
                      <a:pt x="357" y="241"/>
                    </a:lnTo>
                    <a:lnTo>
                      <a:pt x="367" y="234"/>
                    </a:lnTo>
                    <a:lnTo>
                      <a:pt x="378" y="227"/>
                    </a:lnTo>
                    <a:lnTo>
                      <a:pt x="393" y="219"/>
                    </a:lnTo>
                    <a:lnTo>
                      <a:pt x="400" y="215"/>
                    </a:lnTo>
                    <a:lnTo>
                      <a:pt x="410" y="211"/>
                    </a:lnTo>
                    <a:lnTo>
                      <a:pt x="418" y="205"/>
                    </a:lnTo>
                    <a:lnTo>
                      <a:pt x="428" y="202"/>
                    </a:lnTo>
                    <a:lnTo>
                      <a:pt x="437" y="197"/>
                    </a:lnTo>
                    <a:lnTo>
                      <a:pt x="447" y="193"/>
                    </a:lnTo>
                    <a:lnTo>
                      <a:pt x="458" y="190"/>
                    </a:lnTo>
                    <a:lnTo>
                      <a:pt x="470" y="185"/>
                    </a:lnTo>
                    <a:lnTo>
                      <a:pt x="492" y="178"/>
                    </a:lnTo>
                    <a:lnTo>
                      <a:pt x="518" y="172"/>
                    </a:lnTo>
                    <a:lnTo>
                      <a:pt x="545" y="167"/>
                    </a:lnTo>
                    <a:lnTo>
                      <a:pt x="572" y="164"/>
                    </a:lnTo>
                    <a:lnTo>
                      <a:pt x="630" y="163"/>
                    </a:lnTo>
                    <a:lnTo>
                      <a:pt x="800" y="175"/>
                    </a:lnTo>
                    <a:lnTo>
                      <a:pt x="831" y="185"/>
                    </a:lnTo>
                    <a:lnTo>
                      <a:pt x="848" y="190"/>
                    </a:lnTo>
                    <a:lnTo>
                      <a:pt x="866" y="198"/>
                    </a:lnTo>
                    <a:lnTo>
                      <a:pt x="875" y="202"/>
                    </a:lnTo>
                    <a:lnTo>
                      <a:pt x="884" y="208"/>
                    </a:lnTo>
                    <a:lnTo>
                      <a:pt x="895" y="212"/>
                    </a:lnTo>
                    <a:lnTo>
                      <a:pt x="904" y="219"/>
                    </a:lnTo>
                    <a:lnTo>
                      <a:pt x="917" y="224"/>
                    </a:lnTo>
                    <a:lnTo>
                      <a:pt x="926" y="231"/>
                    </a:lnTo>
                    <a:lnTo>
                      <a:pt x="940" y="238"/>
                    </a:lnTo>
                    <a:lnTo>
                      <a:pt x="953" y="246"/>
                    </a:lnTo>
                    <a:lnTo>
                      <a:pt x="966" y="256"/>
                    </a:lnTo>
                    <a:lnTo>
                      <a:pt x="973" y="260"/>
                    </a:lnTo>
                    <a:lnTo>
                      <a:pt x="980" y="266"/>
                    </a:lnTo>
                    <a:lnTo>
                      <a:pt x="1006" y="286"/>
                    </a:lnTo>
                    <a:lnTo>
                      <a:pt x="1032" y="311"/>
                    </a:lnTo>
                    <a:lnTo>
                      <a:pt x="1059" y="335"/>
                    </a:lnTo>
                    <a:lnTo>
                      <a:pt x="1072" y="350"/>
                    </a:lnTo>
                    <a:lnTo>
                      <a:pt x="1085" y="363"/>
                    </a:lnTo>
                    <a:lnTo>
                      <a:pt x="1097" y="376"/>
                    </a:lnTo>
                    <a:lnTo>
                      <a:pt x="1110" y="390"/>
                    </a:lnTo>
                    <a:lnTo>
                      <a:pt x="1122" y="403"/>
                    </a:lnTo>
                    <a:lnTo>
                      <a:pt x="1133" y="419"/>
                    </a:lnTo>
                    <a:lnTo>
                      <a:pt x="1144" y="432"/>
                    </a:lnTo>
                    <a:lnTo>
                      <a:pt x="1155" y="445"/>
                    </a:lnTo>
                    <a:lnTo>
                      <a:pt x="1166" y="458"/>
                    </a:lnTo>
                    <a:lnTo>
                      <a:pt x="1176" y="472"/>
                    </a:lnTo>
                    <a:lnTo>
                      <a:pt x="1195" y="496"/>
                    </a:lnTo>
                    <a:lnTo>
                      <a:pt x="1212" y="518"/>
                    </a:lnTo>
                    <a:lnTo>
                      <a:pt x="1225" y="538"/>
                    </a:lnTo>
                    <a:lnTo>
                      <a:pt x="1236" y="553"/>
                    </a:lnTo>
                    <a:lnTo>
                      <a:pt x="1246" y="566"/>
                    </a:lnTo>
                    <a:lnTo>
                      <a:pt x="1253" y="575"/>
                    </a:lnTo>
                    <a:lnTo>
                      <a:pt x="1839" y="533"/>
                    </a:lnTo>
                    <a:lnTo>
                      <a:pt x="1830" y="502"/>
                    </a:lnTo>
                    <a:lnTo>
                      <a:pt x="1818" y="431"/>
                    </a:lnTo>
                    <a:lnTo>
                      <a:pt x="1819" y="384"/>
                    </a:lnTo>
                    <a:lnTo>
                      <a:pt x="1829" y="336"/>
                    </a:lnTo>
                    <a:lnTo>
                      <a:pt x="1837" y="313"/>
                    </a:lnTo>
                    <a:lnTo>
                      <a:pt x="1843" y="300"/>
                    </a:lnTo>
                    <a:lnTo>
                      <a:pt x="1850" y="289"/>
                    </a:lnTo>
                    <a:lnTo>
                      <a:pt x="1857" y="277"/>
                    </a:lnTo>
                    <a:lnTo>
                      <a:pt x="1865" y="266"/>
                    </a:lnTo>
                    <a:lnTo>
                      <a:pt x="1884" y="244"/>
                    </a:lnTo>
                    <a:lnTo>
                      <a:pt x="1903" y="222"/>
                    </a:lnTo>
                    <a:lnTo>
                      <a:pt x="1920" y="205"/>
                    </a:lnTo>
                    <a:lnTo>
                      <a:pt x="1935" y="189"/>
                    </a:lnTo>
                    <a:lnTo>
                      <a:pt x="1947" y="175"/>
                    </a:lnTo>
                    <a:lnTo>
                      <a:pt x="1968" y="152"/>
                    </a:lnTo>
                    <a:lnTo>
                      <a:pt x="1986" y="135"/>
                    </a:lnTo>
                    <a:lnTo>
                      <a:pt x="2000" y="124"/>
                    </a:lnTo>
                    <a:lnTo>
                      <a:pt x="2008" y="120"/>
                    </a:lnTo>
                    <a:lnTo>
                      <a:pt x="2016" y="116"/>
                    </a:lnTo>
                    <a:lnTo>
                      <a:pt x="2036" y="110"/>
                    </a:lnTo>
                    <a:lnTo>
                      <a:pt x="2062" y="106"/>
                    </a:lnTo>
                    <a:lnTo>
                      <a:pt x="2116" y="102"/>
                    </a:lnTo>
                    <a:lnTo>
                      <a:pt x="2156" y="99"/>
                    </a:lnTo>
                    <a:lnTo>
                      <a:pt x="2189" y="99"/>
                    </a:lnTo>
                    <a:lnTo>
                      <a:pt x="2088" y="0"/>
                    </a:lnTo>
                    <a:lnTo>
                      <a:pt x="1232" y="17"/>
                    </a:lnTo>
                    <a:lnTo>
                      <a:pt x="0" y="94"/>
                    </a:lnTo>
                    <a:lnTo>
                      <a:pt x="33" y="273"/>
                    </a:lnTo>
                    <a:lnTo>
                      <a:pt x="33" y="273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01745" name="Freeform 17"/>
              <p:cNvSpPr>
                <a:spLocks/>
              </p:cNvSpPr>
              <p:nvPr/>
            </p:nvSpPr>
            <p:spPr bwMode="auto">
              <a:xfrm>
                <a:off x="1303" y="2984"/>
                <a:ext cx="80" cy="85"/>
              </a:xfrm>
              <a:custGeom>
                <a:avLst/>
                <a:gdLst/>
                <a:ahLst/>
                <a:cxnLst>
                  <a:cxn ang="0">
                    <a:pos x="43" y="237"/>
                  </a:cxn>
                  <a:cxn ang="0">
                    <a:pos x="36" y="229"/>
                  </a:cxn>
                  <a:cxn ang="0">
                    <a:pos x="21" y="204"/>
                  </a:cxn>
                  <a:cxn ang="0">
                    <a:pos x="7" y="168"/>
                  </a:cxn>
                  <a:cxn ang="0">
                    <a:pos x="0" y="121"/>
                  </a:cxn>
                  <a:cxn ang="0">
                    <a:pos x="4" y="96"/>
                  </a:cxn>
                  <a:cxn ang="0">
                    <a:pos x="13" y="73"/>
                  </a:cxn>
                  <a:cxn ang="0">
                    <a:pos x="20" y="62"/>
                  </a:cxn>
                  <a:cxn ang="0">
                    <a:pos x="25" y="52"/>
                  </a:cxn>
                  <a:cxn ang="0">
                    <a:pos x="40" y="33"/>
                  </a:cxn>
                  <a:cxn ang="0">
                    <a:pos x="61" y="18"/>
                  </a:cxn>
                  <a:cxn ang="0">
                    <a:pos x="71" y="12"/>
                  </a:cxn>
                  <a:cxn ang="0">
                    <a:pos x="82" y="8"/>
                  </a:cxn>
                  <a:cxn ang="0">
                    <a:pos x="93" y="3"/>
                  </a:cxn>
                  <a:cxn ang="0">
                    <a:pos x="105" y="0"/>
                  </a:cxn>
                  <a:cxn ang="0">
                    <a:pos x="129" y="0"/>
                  </a:cxn>
                  <a:cxn ang="0">
                    <a:pos x="175" y="8"/>
                  </a:cxn>
                  <a:cxn ang="0">
                    <a:pos x="193" y="18"/>
                  </a:cxn>
                  <a:cxn ang="0">
                    <a:pos x="202" y="23"/>
                  </a:cxn>
                  <a:cxn ang="0">
                    <a:pos x="208" y="29"/>
                  </a:cxn>
                  <a:cxn ang="0">
                    <a:pos x="230" y="54"/>
                  </a:cxn>
                  <a:cxn ang="0">
                    <a:pos x="239" y="77"/>
                  </a:cxn>
                  <a:cxn ang="0">
                    <a:pos x="240" y="149"/>
                  </a:cxn>
                  <a:cxn ang="0">
                    <a:pos x="239" y="198"/>
                  </a:cxn>
                  <a:cxn ang="0">
                    <a:pos x="230" y="207"/>
                  </a:cxn>
                  <a:cxn ang="0">
                    <a:pos x="206" y="224"/>
                  </a:cxn>
                  <a:cxn ang="0">
                    <a:pos x="197" y="230"/>
                  </a:cxn>
                  <a:cxn ang="0">
                    <a:pos x="191" y="235"/>
                  </a:cxn>
                  <a:cxn ang="0">
                    <a:pos x="182" y="240"/>
                  </a:cxn>
                  <a:cxn ang="0">
                    <a:pos x="175" y="245"/>
                  </a:cxn>
                  <a:cxn ang="0">
                    <a:pos x="163" y="252"/>
                  </a:cxn>
                  <a:cxn ang="0">
                    <a:pos x="149" y="255"/>
                  </a:cxn>
                  <a:cxn ang="0">
                    <a:pos x="102" y="253"/>
                  </a:cxn>
                  <a:cxn ang="0">
                    <a:pos x="79" y="249"/>
                  </a:cxn>
                  <a:cxn ang="0">
                    <a:pos x="82" y="224"/>
                  </a:cxn>
                  <a:cxn ang="0">
                    <a:pos x="166" y="165"/>
                  </a:cxn>
                  <a:cxn ang="0">
                    <a:pos x="175" y="123"/>
                  </a:cxn>
                  <a:cxn ang="0">
                    <a:pos x="174" y="84"/>
                  </a:cxn>
                  <a:cxn ang="0">
                    <a:pos x="168" y="70"/>
                  </a:cxn>
                  <a:cxn ang="0">
                    <a:pos x="159" y="58"/>
                  </a:cxn>
                  <a:cxn ang="0">
                    <a:pos x="153" y="54"/>
                  </a:cxn>
                  <a:cxn ang="0">
                    <a:pos x="148" y="50"/>
                  </a:cxn>
                  <a:cxn ang="0">
                    <a:pos x="133" y="46"/>
                  </a:cxn>
                  <a:cxn ang="0">
                    <a:pos x="101" y="43"/>
                  </a:cxn>
                  <a:cxn ang="0">
                    <a:pos x="75" y="47"/>
                  </a:cxn>
                  <a:cxn ang="0">
                    <a:pos x="53" y="62"/>
                  </a:cxn>
                  <a:cxn ang="0">
                    <a:pos x="36" y="84"/>
                  </a:cxn>
                  <a:cxn ang="0">
                    <a:pos x="33" y="117"/>
                  </a:cxn>
                  <a:cxn ang="0">
                    <a:pos x="36" y="135"/>
                  </a:cxn>
                  <a:cxn ang="0">
                    <a:pos x="42" y="153"/>
                  </a:cxn>
                  <a:cxn ang="0">
                    <a:pos x="49" y="168"/>
                  </a:cxn>
                  <a:cxn ang="0">
                    <a:pos x="55" y="182"/>
                  </a:cxn>
                  <a:cxn ang="0">
                    <a:pos x="61" y="193"/>
                  </a:cxn>
                  <a:cxn ang="0">
                    <a:pos x="43" y="237"/>
                  </a:cxn>
                  <a:cxn ang="0">
                    <a:pos x="43" y="237"/>
                  </a:cxn>
                </a:cxnLst>
                <a:rect l="0" t="0" r="r" b="b"/>
                <a:pathLst>
                  <a:path w="240" h="255">
                    <a:moveTo>
                      <a:pt x="43" y="237"/>
                    </a:moveTo>
                    <a:lnTo>
                      <a:pt x="36" y="229"/>
                    </a:lnTo>
                    <a:lnTo>
                      <a:pt x="21" y="204"/>
                    </a:lnTo>
                    <a:lnTo>
                      <a:pt x="7" y="168"/>
                    </a:lnTo>
                    <a:lnTo>
                      <a:pt x="0" y="121"/>
                    </a:lnTo>
                    <a:lnTo>
                      <a:pt x="4" y="96"/>
                    </a:lnTo>
                    <a:lnTo>
                      <a:pt x="13" y="73"/>
                    </a:lnTo>
                    <a:lnTo>
                      <a:pt x="20" y="62"/>
                    </a:lnTo>
                    <a:lnTo>
                      <a:pt x="25" y="52"/>
                    </a:lnTo>
                    <a:lnTo>
                      <a:pt x="40" y="33"/>
                    </a:lnTo>
                    <a:lnTo>
                      <a:pt x="61" y="18"/>
                    </a:lnTo>
                    <a:lnTo>
                      <a:pt x="71" y="12"/>
                    </a:lnTo>
                    <a:lnTo>
                      <a:pt x="82" y="8"/>
                    </a:lnTo>
                    <a:lnTo>
                      <a:pt x="93" y="3"/>
                    </a:lnTo>
                    <a:lnTo>
                      <a:pt x="105" y="0"/>
                    </a:lnTo>
                    <a:lnTo>
                      <a:pt x="129" y="0"/>
                    </a:lnTo>
                    <a:lnTo>
                      <a:pt x="175" y="8"/>
                    </a:lnTo>
                    <a:lnTo>
                      <a:pt x="193" y="18"/>
                    </a:lnTo>
                    <a:lnTo>
                      <a:pt x="202" y="23"/>
                    </a:lnTo>
                    <a:lnTo>
                      <a:pt x="208" y="29"/>
                    </a:lnTo>
                    <a:lnTo>
                      <a:pt x="230" y="54"/>
                    </a:lnTo>
                    <a:lnTo>
                      <a:pt x="239" y="77"/>
                    </a:lnTo>
                    <a:lnTo>
                      <a:pt x="240" y="149"/>
                    </a:lnTo>
                    <a:lnTo>
                      <a:pt x="239" y="198"/>
                    </a:lnTo>
                    <a:lnTo>
                      <a:pt x="230" y="207"/>
                    </a:lnTo>
                    <a:lnTo>
                      <a:pt x="206" y="224"/>
                    </a:lnTo>
                    <a:lnTo>
                      <a:pt x="197" y="230"/>
                    </a:lnTo>
                    <a:lnTo>
                      <a:pt x="191" y="235"/>
                    </a:lnTo>
                    <a:lnTo>
                      <a:pt x="182" y="240"/>
                    </a:lnTo>
                    <a:lnTo>
                      <a:pt x="175" y="245"/>
                    </a:lnTo>
                    <a:lnTo>
                      <a:pt x="163" y="252"/>
                    </a:lnTo>
                    <a:lnTo>
                      <a:pt x="149" y="255"/>
                    </a:lnTo>
                    <a:lnTo>
                      <a:pt x="102" y="253"/>
                    </a:lnTo>
                    <a:lnTo>
                      <a:pt x="79" y="249"/>
                    </a:lnTo>
                    <a:lnTo>
                      <a:pt x="82" y="224"/>
                    </a:lnTo>
                    <a:lnTo>
                      <a:pt x="166" y="165"/>
                    </a:lnTo>
                    <a:lnTo>
                      <a:pt x="175" y="123"/>
                    </a:lnTo>
                    <a:lnTo>
                      <a:pt x="174" y="84"/>
                    </a:lnTo>
                    <a:lnTo>
                      <a:pt x="168" y="70"/>
                    </a:lnTo>
                    <a:lnTo>
                      <a:pt x="159" y="58"/>
                    </a:lnTo>
                    <a:lnTo>
                      <a:pt x="153" y="54"/>
                    </a:lnTo>
                    <a:lnTo>
                      <a:pt x="148" y="50"/>
                    </a:lnTo>
                    <a:lnTo>
                      <a:pt x="133" y="46"/>
                    </a:lnTo>
                    <a:lnTo>
                      <a:pt x="101" y="43"/>
                    </a:lnTo>
                    <a:lnTo>
                      <a:pt x="75" y="47"/>
                    </a:lnTo>
                    <a:lnTo>
                      <a:pt x="53" y="62"/>
                    </a:lnTo>
                    <a:lnTo>
                      <a:pt x="36" y="84"/>
                    </a:lnTo>
                    <a:lnTo>
                      <a:pt x="33" y="117"/>
                    </a:lnTo>
                    <a:lnTo>
                      <a:pt x="36" y="135"/>
                    </a:lnTo>
                    <a:lnTo>
                      <a:pt x="42" y="153"/>
                    </a:lnTo>
                    <a:lnTo>
                      <a:pt x="49" y="168"/>
                    </a:lnTo>
                    <a:lnTo>
                      <a:pt x="55" y="182"/>
                    </a:lnTo>
                    <a:lnTo>
                      <a:pt x="61" y="193"/>
                    </a:lnTo>
                    <a:lnTo>
                      <a:pt x="43" y="237"/>
                    </a:lnTo>
                    <a:lnTo>
                      <a:pt x="43" y="23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01746" name="Freeform 18"/>
              <p:cNvSpPr>
                <a:spLocks/>
              </p:cNvSpPr>
              <p:nvPr/>
            </p:nvSpPr>
            <p:spPr bwMode="auto">
              <a:xfrm>
                <a:off x="1314" y="3044"/>
                <a:ext cx="28" cy="26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84" y="49"/>
                  </a:cxn>
                  <a:cxn ang="0">
                    <a:pos x="62" y="79"/>
                  </a:cxn>
                  <a:cxn ang="0">
                    <a:pos x="0" y="49"/>
                  </a:cxn>
                  <a:cxn ang="0">
                    <a:pos x="5" y="0"/>
                  </a:cxn>
                  <a:cxn ang="0">
                    <a:pos x="5" y="0"/>
                  </a:cxn>
                </a:cxnLst>
                <a:rect l="0" t="0" r="r" b="b"/>
                <a:pathLst>
                  <a:path w="84" h="79">
                    <a:moveTo>
                      <a:pt x="5" y="0"/>
                    </a:moveTo>
                    <a:lnTo>
                      <a:pt x="84" y="49"/>
                    </a:lnTo>
                    <a:lnTo>
                      <a:pt x="62" y="79"/>
                    </a:lnTo>
                    <a:lnTo>
                      <a:pt x="0" y="49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01747" name="Freeform 19"/>
              <p:cNvSpPr>
                <a:spLocks/>
              </p:cNvSpPr>
              <p:nvPr/>
            </p:nvSpPr>
            <p:spPr bwMode="auto">
              <a:xfrm>
                <a:off x="1662" y="2786"/>
                <a:ext cx="247" cy="117"/>
              </a:xfrm>
              <a:custGeom>
                <a:avLst/>
                <a:gdLst/>
                <a:ahLst/>
                <a:cxnLst>
                  <a:cxn ang="0">
                    <a:pos x="0" y="250"/>
                  </a:cxn>
                  <a:cxn ang="0">
                    <a:pos x="75" y="0"/>
                  </a:cxn>
                  <a:cxn ang="0">
                    <a:pos x="676" y="32"/>
                  </a:cxn>
                  <a:cxn ang="0">
                    <a:pos x="689" y="47"/>
                  </a:cxn>
                  <a:cxn ang="0">
                    <a:pos x="702" y="66"/>
                  </a:cxn>
                  <a:cxn ang="0">
                    <a:pos x="716" y="88"/>
                  </a:cxn>
                  <a:cxn ang="0">
                    <a:pos x="738" y="147"/>
                  </a:cxn>
                  <a:cxn ang="0">
                    <a:pos x="742" y="182"/>
                  </a:cxn>
                  <a:cxn ang="0">
                    <a:pos x="741" y="215"/>
                  </a:cxn>
                  <a:cxn ang="0">
                    <a:pos x="733" y="249"/>
                  </a:cxn>
                  <a:cxn ang="0">
                    <a:pos x="722" y="277"/>
                  </a:cxn>
                  <a:cxn ang="0">
                    <a:pos x="716" y="289"/>
                  </a:cxn>
                  <a:cxn ang="0">
                    <a:pos x="711" y="300"/>
                  </a:cxn>
                  <a:cxn ang="0">
                    <a:pos x="698" y="319"/>
                  </a:cxn>
                  <a:cxn ang="0">
                    <a:pos x="684" y="334"/>
                  </a:cxn>
                  <a:cxn ang="0">
                    <a:pos x="678" y="341"/>
                  </a:cxn>
                  <a:cxn ang="0">
                    <a:pos x="671" y="345"/>
                  </a:cxn>
                  <a:cxn ang="0">
                    <a:pos x="657" y="351"/>
                  </a:cxn>
                  <a:cxn ang="0">
                    <a:pos x="642" y="352"/>
                  </a:cxn>
                  <a:cxn ang="0">
                    <a:pos x="621" y="350"/>
                  </a:cxn>
                  <a:cxn ang="0">
                    <a:pos x="607" y="344"/>
                  </a:cxn>
                  <a:cxn ang="0">
                    <a:pos x="591" y="340"/>
                  </a:cxn>
                  <a:cxn ang="0">
                    <a:pos x="571" y="333"/>
                  </a:cxn>
                  <a:cxn ang="0">
                    <a:pos x="551" y="326"/>
                  </a:cxn>
                  <a:cxn ang="0">
                    <a:pos x="529" y="319"/>
                  </a:cxn>
                  <a:cxn ang="0">
                    <a:pos x="507" y="311"/>
                  </a:cxn>
                  <a:cxn ang="0">
                    <a:pos x="483" y="304"/>
                  </a:cxn>
                  <a:cxn ang="0">
                    <a:pos x="458" y="296"/>
                  </a:cxn>
                  <a:cxn ang="0">
                    <a:pos x="435" y="289"/>
                  </a:cxn>
                  <a:cxn ang="0">
                    <a:pos x="413" y="282"/>
                  </a:cxn>
                  <a:cxn ang="0">
                    <a:pos x="388" y="277"/>
                  </a:cxn>
                  <a:cxn ang="0">
                    <a:pos x="367" y="272"/>
                  </a:cxn>
                  <a:cxn ang="0">
                    <a:pos x="328" y="268"/>
                  </a:cxn>
                  <a:cxn ang="0">
                    <a:pos x="235" y="264"/>
                  </a:cxn>
                  <a:cxn ang="0">
                    <a:pos x="126" y="257"/>
                  </a:cxn>
                  <a:cxn ang="0">
                    <a:pos x="38" y="252"/>
                  </a:cxn>
                  <a:cxn ang="0">
                    <a:pos x="0" y="250"/>
                  </a:cxn>
                  <a:cxn ang="0">
                    <a:pos x="0" y="250"/>
                  </a:cxn>
                </a:cxnLst>
                <a:rect l="0" t="0" r="r" b="b"/>
                <a:pathLst>
                  <a:path w="742" h="352">
                    <a:moveTo>
                      <a:pt x="0" y="250"/>
                    </a:moveTo>
                    <a:lnTo>
                      <a:pt x="75" y="0"/>
                    </a:lnTo>
                    <a:lnTo>
                      <a:pt x="676" y="32"/>
                    </a:lnTo>
                    <a:lnTo>
                      <a:pt x="689" y="47"/>
                    </a:lnTo>
                    <a:lnTo>
                      <a:pt x="702" y="66"/>
                    </a:lnTo>
                    <a:lnTo>
                      <a:pt x="716" y="88"/>
                    </a:lnTo>
                    <a:lnTo>
                      <a:pt x="738" y="147"/>
                    </a:lnTo>
                    <a:lnTo>
                      <a:pt x="742" y="182"/>
                    </a:lnTo>
                    <a:lnTo>
                      <a:pt x="741" y="215"/>
                    </a:lnTo>
                    <a:lnTo>
                      <a:pt x="733" y="249"/>
                    </a:lnTo>
                    <a:lnTo>
                      <a:pt x="722" y="277"/>
                    </a:lnTo>
                    <a:lnTo>
                      <a:pt x="716" y="289"/>
                    </a:lnTo>
                    <a:lnTo>
                      <a:pt x="711" y="300"/>
                    </a:lnTo>
                    <a:lnTo>
                      <a:pt x="698" y="319"/>
                    </a:lnTo>
                    <a:lnTo>
                      <a:pt x="684" y="334"/>
                    </a:lnTo>
                    <a:lnTo>
                      <a:pt x="678" y="341"/>
                    </a:lnTo>
                    <a:lnTo>
                      <a:pt x="671" y="345"/>
                    </a:lnTo>
                    <a:lnTo>
                      <a:pt x="657" y="351"/>
                    </a:lnTo>
                    <a:lnTo>
                      <a:pt x="642" y="352"/>
                    </a:lnTo>
                    <a:lnTo>
                      <a:pt x="621" y="350"/>
                    </a:lnTo>
                    <a:lnTo>
                      <a:pt x="607" y="344"/>
                    </a:lnTo>
                    <a:lnTo>
                      <a:pt x="591" y="340"/>
                    </a:lnTo>
                    <a:lnTo>
                      <a:pt x="571" y="333"/>
                    </a:lnTo>
                    <a:lnTo>
                      <a:pt x="551" y="326"/>
                    </a:lnTo>
                    <a:lnTo>
                      <a:pt x="529" y="319"/>
                    </a:lnTo>
                    <a:lnTo>
                      <a:pt x="507" y="311"/>
                    </a:lnTo>
                    <a:lnTo>
                      <a:pt x="483" y="304"/>
                    </a:lnTo>
                    <a:lnTo>
                      <a:pt x="458" y="296"/>
                    </a:lnTo>
                    <a:lnTo>
                      <a:pt x="435" y="289"/>
                    </a:lnTo>
                    <a:lnTo>
                      <a:pt x="413" y="282"/>
                    </a:lnTo>
                    <a:lnTo>
                      <a:pt x="388" y="277"/>
                    </a:lnTo>
                    <a:lnTo>
                      <a:pt x="367" y="272"/>
                    </a:lnTo>
                    <a:lnTo>
                      <a:pt x="328" y="268"/>
                    </a:lnTo>
                    <a:lnTo>
                      <a:pt x="235" y="264"/>
                    </a:lnTo>
                    <a:lnTo>
                      <a:pt x="126" y="257"/>
                    </a:lnTo>
                    <a:lnTo>
                      <a:pt x="38" y="252"/>
                    </a:lnTo>
                    <a:lnTo>
                      <a:pt x="0" y="250"/>
                    </a:lnTo>
                    <a:lnTo>
                      <a:pt x="0" y="25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01748" name="Freeform 20"/>
              <p:cNvSpPr>
                <a:spLocks/>
              </p:cNvSpPr>
              <p:nvPr/>
            </p:nvSpPr>
            <p:spPr bwMode="auto">
              <a:xfrm>
                <a:off x="1628" y="2736"/>
                <a:ext cx="596" cy="210"/>
              </a:xfrm>
              <a:custGeom>
                <a:avLst/>
                <a:gdLst/>
                <a:ahLst/>
                <a:cxnLst>
                  <a:cxn ang="0">
                    <a:pos x="48" y="366"/>
                  </a:cxn>
                  <a:cxn ang="0">
                    <a:pos x="73" y="308"/>
                  </a:cxn>
                  <a:cxn ang="0">
                    <a:pos x="89" y="270"/>
                  </a:cxn>
                  <a:cxn ang="0">
                    <a:pos x="107" y="230"/>
                  </a:cxn>
                  <a:cxn ang="0">
                    <a:pos x="126" y="191"/>
                  </a:cxn>
                  <a:cxn ang="0">
                    <a:pos x="157" y="131"/>
                  </a:cxn>
                  <a:cxn ang="0">
                    <a:pos x="180" y="105"/>
                  </a:cxn>
                  <a:cxn ang="0">
                    <a:pos x="223" y="92"/>
                  </a:cxn>
                  <a:cxn ang="0">
                    <a:pos x="343" y="74"/>
                  </a:cxn>
                  <a:cxn ang="0">
                    <a:pos x="1526" y="102"/>
                  </a:cxn>
                  <a:cxn ang="0">
                    <a:pos x="1577" y="122"/>
                  </a:cxn>
                  <a:cxn ang="0">
                    <a:pos x="1604" y="140"/>
                  </a:cxn>
                  <a:cxn ang="0">
                    <a:pos x="1667" y="198"/>
                  </a:cxn>
                  <a:cxn ang="0">
                    <a:pos x="1701" y="244"/>
                  </a:cxn>
                  <a:cxn ang="0">
                    <a:pos x="1722" y="334"/>
                  </a:cxn>
                  <a:cxn ang="0">
                    <a:pos x="1703" y="380"/>
                  </a:cxn>
                  <a:cxn ang="0">
                    <a:pos x="1688" y="345"/>
                  </a:cxn>
                  <a:cxn ang="0">
                    <a:pos x="1660" y="303"/>
                  </a:cxn>
                  <a:cxn ang="0">
                    <a:pos x="1620" y="257"/>
                  </a:cxn>
                  <a:cxn ang="0">
                    <a:pos x="1575" y="223"/>
                  </a:cxn>
                  <a:cxn ang="0">
                    <a:pos x="1544" y="205"/>
                  </a:cxn>
                  <a:cxn ang="0">
                    <a:pos x="1496" y="187"/>
                  </a:cxn>
                  <a:cxn ang="0">
                    <a:pos x="1408" y="171"/>
                  </a:cxn>
                  <a:cxn ang="0">
                    <a:pos x="1277" y="155"/>
                  </a:cxn>
                  <a:cxn ang="0">
                    <a:pos x="1063" y="155"/>
                  </a:cxn>
                  <a:cxn ang="0">
                    <a:pos x="974" y="173"/>
                  </a:cxn>
                  <a:cxn ang="0">
                    <a:pos x="901" y="190"/>
                  </a:cxn>
                  <a:cxn ang="0">
                    <a:pos x="975" y="246"/>
                  </a:cxn>
                  <a:cxn ang="0">
                    <a:pos x="1110" y="233"/>
                  </a:cxn>
                  <a:cxn ang="0">
                    <a:pos x="1364" y="230"/>
                  </a:cxn>
                  <a:cxn ang="0">
                    <a:pos x="1480" y="255"/>
                  </a:cxn>
                  <a:cxn ang="0">
                    <a:pos x="1508" y="274"/>
                  </a:cxn>
                  <a:cxn ang="0">
                    <a:pos x="1554" y="308"/>
                  </a:cxn>
                  <a:cxn ang="0">
                    <a:pos x="1604" y="391"/>
                  </a:cxn>
                  <a:cxn ang="0">
                    <a:pos x="1594" y="577"/>
                  </a:cxn>
                  <a:cxn ang="0">
                    <a:pos x="1787" y="377"/>
                  </a:cxn>
                  <a:cxn ang="0">
                    <a:pos x="1765" y="266"/>
                  </a:cxn>
                  <a:cxn ang="0">
                    <a:pos x="1733" y="213"/>
                  </a:cxn>
                  <a:cxn ang="0">
                    <a:pos x="1689" y="167"/>
                  </a:cxn>
                  <a:cxn ang="0">
                    <a:pos x="1646" y="133"/>
                  </a:cxn>
                  <a:cxn ang="0">
                    <a:pos x="1620" y="114"/>
                  </a:cxn>
                  <a:cxn ang="0">
                    <a:pos x="1594" y="99"/>
                  </a:cxn>
                  <a:cxn ang="0">
                    <a:pos x="1568" y="87"/>
                  </a:cxn>
                  <a:cxn ang="0">
                    <a:pos x="1517" y="67"/>
                  </a:cxn>
                  <a:cxn ang="0">
                    <a:pos x="1411" y="50"/>
                  </a:cxn>
                  <a:cxn ang="0">
                    <a:pos x="1255" y="32"/>
                  </a:cxn>
                  <a:cxn ang="0">
                    <a:pos x="1077" y="14"/>
                  </a:cxn>
                  <a:cxn ang="0">
                    <a:pos x="858" y="1"/>
                  </a:cxn>
                  <a:cxn ang="0">
                    <a:pos x="456" y="17"/>
                  </a:cxn>
                  <a:cxn ang="0">
                    <a:pos x="250" y="37"/>
                  </a:cxn>
                  <a:cxn ang="0">
                    <a:pos x="177" y="58"/>
                  </a:cxn>
                  <a:cxn ang="0">
                    <a:pos x="126" y="91"/>
                  </a:cxn>
                  <a:cxn ang="0">
                    <a:pos x="84" y="140"/>
                  </a:cxn>
                  <a:cxn ang="0">
                    <a:pos x="31" y="407"/>
                  </a:cxn>
                </a:cxnLst>
                <a:rect l="0" t="0" r="r" b="b"/>
                <a:pathLst>
                  <a:path w="1788" h="629">
                    <a:moveTo>
                      <a:pt x="31" y="407"/>
                    </a:moveTo>
                    <a:lnTo>
                      <a:pt x="35" y="396"/>
                    </a:lnTo>
                    <a:lnTo>
                      <a:pt x="48" y="366"/>
                    </a:lnTo>
                    <a:lnTo>
                      <a:pt x="57" y="345"/>
                    </a:lnTo>
                    <a:lnTo>
                      <a:pt x="67" y="322"/>
                    </a:lnTo>
                    <a:lnTo>
                      <a:pt x="73" y="308"/>
                    </a:lnTo>
                    <a:lnTo>
                      <a:pt x="78" y="296"/>
                    </a:lnTo>
                    <a:lnTo>
                      <a:pt x="84" y="283"/>
                    </a:lnTo>
                    <a:lnTo>
                      <a:pt x="89" y="270"/>
                    </a:lnTo>
                    <a:lnTo>
                      <a:pt x="96" y="256"/>
                    </a:lnTo>
                    <a:lnTo>
                      <a:pt x="102" y="242"/>
                    </a:lnTo>
                    <a:lnTo>
                      <a:pt x="107" y="230"/>
                    </a:lnTo>
                    <a:lnTo>
                      <a:pt x="113" y="217"/>
                    </a:lnTo>
                    <a:lnTo>
                      <a:pt x="119" y="204"/>
                    </a:lnTo>
                    <a:lnTo>
                      <a:pt x="126" y="191"/>
                    </a:lnTo>
                    <a:lnTo>
                      <a:pt x="137" y="169"/>
                    </a:lnTo>
                    <a:lnTo>
                      <a:pt x="147" y="149"/>
                    </a:lnTo>
                    <a:lnTo>
                      <a:pt x="157" y="131"/>
                    </a:lnTo>
                    <a:lnTo>
                      <a:pt x="166" y="118"/>
                    </a:lnTo>
                    <a:lnTo>
                      <a:pt x="173" y="110"/>
                    </a:lnTo>
                    <a:lnTo>
                      <a:pt x="180" y="105"/>
                    </a:lnTo>
                    <a:lnTo>
                      <a:pt x="193" y="100"/>
                    </a:lnTo>
                    <a:lnTo>
                      <a:pt x="206" y="95"/>
                    </a:lnTo>
                    <a:lnTo>
                      <a:pt x="223" y="92"/>
                    </a:lnTo>
                    <a:lnTo>
                      <a:pt x="261" y="85"/>
                    </a:lnTo>
                    <a:lnTo>
                      <a:pt x="301" y="80"/>
                    </a:lnTo>
                    <a:lnTo>
                      <a:pt x="343" y="74"/>
                    </a:lnTo>
                    <a:lnTo>
                      <a:pt x="376" y="72"/>
                    </a:lnTo>
                    <a:lnTo>
                      <a:pt x="409" y="69"/>
                    </a:lnTo>
                    <a:lnTo>
                      <a:pt x="1526" y="102"/>
                    </a:lnTo>
                    <a:lnTo>
                      <a:pt x="1547" y="109"/>
                    </a:lnTo>
                    <a:lnTo>
                      <a:pt x="1566" y="118"/>
                    </a:lnTo>
                    <a:lnTo>
                      <a:pt x="1577" y="122"/>
                    </a:lnTo>
                    <a:lnTo>
                      <a:pt x="1587" y="128"/>
                    </a:lnTo>
                    <a:lnTo>
                      <a:pt x="1595" y="133"/>
                    </a:lnTo>
                    <a:lnTo>
                      <a:pt x="1604" y="140"/>
                    </a:lnTo>
                    <a:lnTo>
                      <a:pt x="1638" y="168"/>
                    </a:lnTo>
                    <a:lnTo>
                      <a:pt x="1653" y="183"/>
                    </a:lnTo>
                    <a:lnTo>
                      <a:pt x="1667" y="198"/>
                    </a:lnTo>
                    <a:lnTo>
                      <a:pt x="1679" y="213"/>
                    </a:lnTo>
                    <a:lnTo>
                      <a:pt x="1690" y="228"/>
                    </a:lnTo>
                    <a:lnTo>
                      <a:pt x="1701" y="244"/>
                    </a:lnTo>
                    <a:lnTo>
                      <a:pt x="1708" y="259"/>
                    </a:lnTo>
                    <a:lnTo>
                      <a:pt x="1725" y="304"/>
                    </a:lnTo>
                    <a:lnTo>
                      <a:pt x="1722" y="334"/>
                    </a:lnTo>
                    <a:lnTo>
                      <a:pt x="1715" y="359"/>
                    </a:lnTo>
                    <a:lnTo>
                      <a:pt x="1707" y="374"/>
                    </a:lnTo>
                    <a:lnTo>
                      <a:pt x="1703" y="380"/>
                    </a:lnTo>
                    <a:lnTo>
                      <a:pt x="1701" y="373"/>
                    </a:lnTo>
                    <a:lnTo>
                      <a:pt x="1693" y="356"/>
                    </a:lnTo>
                    <a:lnTo>
                      <a:pt x="1688" y="345"/>
                    </a:lnTo>
                    <a:lnTo>
                      <a:pt x="1679" y="332"/>
                    </a:lnTo>
                    <a:lnTo>
                      <a:pt x="1670" y="318"/>
                    </a:lnTo>
                    <a:lnTo>
                      <a:pt x="1660" y="303"/>
                    </a:lnTo>
                    <a:lnTo>
                      <a:pt x="1648" y="288"/>
                    </a:lnTo>
                    <a:lnTo>
                      <a:pt x="1634" y="272"/>
                    </a:lnTo>
                    <a:lnTo>
                      <a:pt x="1620" y="257"/>
                    </a:lnTo>
                    <a:lnTo>
                      <a:pt x="1602" y="242"/>
                    </a:lnTo>
                    <a:lnTo>
                      <a:pt x="1586" y="228"/>
                    </a:lnTo>
                    <a:lnTo>
                      <a:pt x="1575" y="223"/>
                    </a:lnTo>
                    <a:lnTo>
                      <a:pt x="1565" y="216"/>
                    </a:lnTo>
                    <a:lnTo>
                      <a:pt x="1554" y="209"/>
                    </a:lnTo>
                    <a:lnTo>
                      <a:pt x="1544" y="205"/>
                    </a:lnTo>
                    <a:lnTo>
                      <a:pt x="1533" y="201"/>
                    </a:lnTo>
                    <a:lnTo>
                      <a:pt x="1521" y="195"/>
                    </a:lnTo>
                    <a:lnTo>
                      <a:pt x="1496" y="187"/>
                    </a:lnTo>
                    <a:lnTo>
                      <a:pt x="1469" y="182"/>
                    </a:lnTo>
                    <a:lnTo>
                      <a:pt x="1438" y="175"/>
                    </a:lnTo>
                    <a:lnTo>
                      <a:pt x="1408" y="171"/>
                    </a:lnTo>
                    <a:lnTo>
                      <a:pt x="1378" y="165"/>
                    </a:lnTo>
                    <a:lnTo>
                      <a:pt x="1345" y="161"/>
                    </a:lnTo>
                    <a:lnTo>
                      <a:pt x="1277" y="155"/>
                    </a:lnTo>
                    <a:lnTo>
                      <a:pt x="1214" y="151"/>
                    </a:lnTo>
                    <a:lnTo>
                      <a:pt x="1156" y="150"/>
                    </a:lnTo>
                    <a:lnTo>
                      <a:pt x="1063" y="155"/>
                    </a:lnTo>
                    <a:lnTo>
                      <a:pt x="1032" y="162"/>
                    </a:lnTo>
                    <a:lnTo>
                      <a:pt x="1001" y="168"/>
                    </a:lnTo>
                    <a:lnTo>
                      <a:pt x="974" y="173"/>
                    </a:lnTo>
                    <a:lnTo>
                      <a:pt x="949" y="179"/>
                    </a:lnTo>
                    <a:lnTo>
                      <a:pt x="915" y="187"/>
                    </a:lnTo>
                    <a:lnTo>
                      <a:pt x="901" y="190"/>
                    </a:lnTo>
                    <a:lnTo>
                      <a:pt x="884" y="590"/>
                    </a:lnTo>
                    <a:lnTo>
                      <a:pt x="970" y="578"/>
                    </a:lnTo>
                    <a:lnTo>
                      <a:pt x="975" y="246"/>
                    </a:lnTo>
                    <a:lnTo>
                      <a:pt x="993" y="244"/>
                    </a:lnTo>
                    <a:lnTo>
                      <a:pt x="1040" y="238"/>
                    </a:lnTo>
                    <a:lnTo>
                      <a:pt x="1110" y="233"/>
                    </a:lnTo>
                    <a:lnTo>
                      <a:pt x="1193" y="227"/>
                    </a:lnTo>
                    <a:lnTo>
                      <a:pt x="1280" y="226"/>
                    </a:lnTo>
                    <a:lnTo>
                      <a:pt x="1364" y="230"/>
                    </a:lnTo>
                    <a:lnTo>
                      <a:pt x="1437" y="241"/>
                    </a:lnTo>
                    <a:lnTo>
                      <a:pt x="1466" y="249"/>
                    </a:lnTo>
                    <a:lnTo>
                      <a:pt x="1480" y="255"/>
                    </a:lnTo>
                    <a:lnTo>
                      <a:pt x="1491" y="263"/>
                    </a:lnTo>
                    <a:lnTo>
                      <a:pt x="1499" y="268"/>
                    </a:lnTo>
                    <a:lnTo>
                      <a:pt x="1508" y="274"/>
                    </a:lnTo>
                    <a:lnTo>
                      <a:pt x="1518" y="281"/>
                    </a:lnTo>
                    <a:lnTo>
                      <a:pt x="1526" y="286"/>
                    </a:lnTo>
                    <a:lnTo>
                      <a:pt x="1554" y="308"/>
                    </a:lnTo>
                    <a:lnTo>
                      <a:pt x="1575" y="330"/>
                    </a:lnTo>
                    <a:lnTo>
                      <a:pt x="1588" y="350"/>
                    </a:lnTo>
                    <a:lnTo>
                      <a:pt x="1604" y="391"/>
                    </a:lnTo>
                    <a:lnTo>
                      <a:pt x="1606" y="439"/>
                    </a:lnTo>
                    <a:lnTo>
                      <a:pt x="1599" y="534"/>
                    </a:lnTo>
                    <a:lnTo>
                      <a:pt x="1594" y="577"/>
                    </a:lnTo>
                    <a:lnTo>
                      <a:pt x="1780" y="629"/>
                    </a:lnTo>
                    <a:lnTo>
                      <a:pt x="1788" y="491"/>
                    </a:lnTo>
                    <a:lnTo>
                      <a:pt x="1787" y="377"/>
                    </a:lnTo>
                    <a:lnTo>
                      <a:pt x="1781" y="325"/>
                    </a:lnTo>
                    <a:lnTo>
                      <a:pt x="1772" y="283"/>
                    </a:lnTo>
                    <a:lnTo>
                      <a:pt x="1765" y="266"/>
                    </a:lnTo>
                    <a:lnTo>
                      <a:pt x="1757" y="248"/>
                    </a:lnTo>
                    <a:lnTo>
                      <a:pt x="1746" y="231"/>
                    </a:lnTo>
                    <a:lnTo>
                      <a:pt x="1733" y="213"/>
                    </a:lnTo>
                    <a:lnTo>
                      <a:pt x="1719" y="197"/>
                    </a:lnTo>
                    <a:lnTo>
                      <a:pt x="1704" y="182"/>
                    </a:lnTo>
                    <a:lnTo>
                      <a:pt x="1689" y="167"/>
                    </a:lnTo>
                    <a:lnTo>
                      <a:pt x="1671" y="153"/>
                    </a:lnTo>
                    <a:lnTo>
                      <a:pt x="1655" y="139"/>
                    </a:lnTo>
                    <a:lnTo>
                      <a:pt x="1646" y="133"/>
                    </a:lnTo>
                    <a:lnTo>
                      <a:pt x="1637" y="125"/>
                    </a:lnTo>
                    <a:lnTo>
                      <a:pt x="1628" y="120"/>
                    </a:lnTo>
                    <a:lnTo>
                      <a:pt x="1620" y="114"/>
                    </a:lnTo>
                    <a:lnTo>
                      <a:pt x="1610" y="110"/>
                    </a:lnTo>
                    <a:lnTo>
                      <a:pt x="1601" y="103"/>
                    </a:lnTo>
                    <a:lnTo>
                      <a:pt x="1594" y="99"/>
                    </a:lnTo>
                    <a:lnTo>
                      <a:pt x="1584" y="95"/>
                    </a:lnTo>
                    <a:lnTo>
                      <a:pt x="1576" y="89"/>
                    </a:lnTo>
                    <a:lnTo>
                      <a:pt x="1568" y="87"/>
                    </a:lnTo>
                    <a:lnTo>
                      <a:pt x="1553" y="80"/>
                    </a:lnTo>
                    <a:lnTo>
                      <a:pt x="1536" y="73"/>
                    </a:lnTo>
                    <a:lnTo>
                      <a:pt x="1517" y="67"/>
                    </a:lnTo>
                    <a:lnTo>
                      <a:pt x="1489" y="62"/>
                    </a:lnTo>
                    <a:lnTo>
                      <a:pt x="1452" y="56"/>
                    </a:lnTo>
                    <a:lnTo>
                      <a:pt x="1411" y="50"/>
                    </a:lnTo>
                    <a:lnTo>
                      <a:pt x="1362" y="43"/>
                    </a:lnTo>
                    <a:lnTo>
                      <a:pt x="1310" y="37"/>
                    </a:lnTo>
                    <a:lnTo>
                      <a:pt x="1255" y="32"/>
                    </a:lnTo>
                    <a:lnTo>
                      <a:pt x="1196" y="25"/>
                    </a:lnTo>
                    <a:lnTo>
                      <a:pt x="1136" y="19"/>
                    </a:lnTo>
                    <a:lnTo>
                      <a:pt x="1077" y="14"/>
                    </a:lnTo>
                    <a:lnTo>
                      <a:pt x="1019" y="10"/>
                    </a:lnTo>
                    <a:lnTo>
                      <a:pt x="961" y="6"/>
                    </a:lnTo>
                    <a:lnTo>
                      <a:pt x="858" y="1"/>
                    </a:lnTo>
                    <a:lnTo>
                      <a:pt x="775" y="0"/>
                    </a:lnTo>
                    <a:lnTo>
                      <a:pt x="621" y="6"/>
                    </a:lnTo>
                    <a:lnTo>
                      <a:pt x="456" y="17"/>
                    </a:lnTo>
                    <a:lnTo>
                      <a:pt x="377" y="22"/>
                    </a:lnTo>
                    <a:lnTo>
                      <a:pt x="308" y="29"/>
                    </a:lnTo>
                    <a:lnTo>
                      <a:pt x="250" y="37"/>
                    </a:lnTo>
                    <a:lnTo>
                      <a:pt x="208" y="47"/>
                    </a:lnTo>
                    <a:lnTo>
                      <a:pt x="193" y="51"/>
                    </a:lnTo>
                    <a:lnTo>
                      <a:pt x="177" y="58"/>
                    </a:lnTo>
                    <a:lnTo>
                      <a:pt x="164" y="65"/>
                    </a:lnTo>
                    <a:lnTo>
                      <a:pt x="150" y="73"/>
                    </a:lnTo>
                    <a:lnTo>
                      <a:pt x="126" y="91"/>
                    </a:lnTo>
                    <a:lnTo>
                      <a:pt x="108" y="110"/>
                    </a:lnTo>
                    <a:lnTo>
                      <a:pt x="93" y="125"/>
                    </a:lnTo>
                    <a:lnTo>
                      <a:pt x="84" y="140"/>
                    </a:lnTo>
                    <a:lnTo>
                      <a:pt x="75" y="154"/>
                    </a:lnTo>
                    <a:lnTo>
                      <a:pt x="0" y="416"/>
                    </a:lnTo>
                    <a:lnTo>
                      <a:pt x="31" y="407"/>
                    </a:lnTo>
                    <a:lnTo>
                      <a:pt x="31" y="40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01749" name="Freeform 21"/>
              <p:cNvSpPr>
                <a:spLocks/>
              </p:cNvSpPr>
              <p:nvPr/>
            </p:nvSpPr>
            <p:spPr bwMode="auto">
              <a:xfrm>
                <a:off x="2029" y="2790"/>
                <a:ext cx="33" cy="137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34" y="406"/>
                  </a:cxn>
                  <a:cxn ang="0">
                    <a:pos x="99" y="410"/>
                  </a:cxn>
                  <a:cxn ang="0">
                    <a:pos x="75" y="0"/>
                  </a:cxn>
                  <a:cxn ang="0">
                    <a:pos x="0" y="7"/>
                  </a:cxn>
                  <a:cxn ang="0">
                    <a:pos x="0" y="7"/>
                  </a:cxn>
                </a:cxnLst>
                <a:rect l="0" t="0" r="r" b="b"/>
                <a:pathLst>
                  <a:path w="99" h="410">
                    <a:moveTo>
                      <a:pt x="0" y="7"/>
                    </a:moveTo>
                    <a:lnTo>
                      <a:pt x="34" y="406"/>
                    </a:lnTo>
                    <a:lnTo>
                      <a:pt x="99" y="410"/>
                    </a:lnTo>
                    <a:lnTo>
                      <a:pt x="75" y="0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01750" name="Freeform 22"/>
              <p:cNvSpPr>
                <a:spLocks/>
              </p:cNvSpPr>
              <p:nvPr/>
            </p:nvSpPr>
            <p:spPr bwMode="auto">
              <a:xfrm>
                <a:off x="2117" y="2979"/>
                <a:ext cx="235" cy="157"/>
              </a:xfrm>
              <a:custGeom>
                <a:avLst/>
                <a:gdLst/>
                <a:ahLst/>
                <a:cxnLst>
                  <a:cxn ang="0">
                    <a:pos x="31" y="373"/>
                  </a:cxn>
                  <a:cxn ang="0">
                    <a:pos x="41" y="260"/>
                  </a:cxn>
                  <a:cxn ang="0">
                    <a:pos x="54" y="193"/>
                  </a:cxn>
                  <a:cxn ang="0">
                    <a:pos x="71" y="131"/>
                  </a:cxn>
                  <a:cxn ang="0">
                    <a:pos x="84" y="105"/>
                  </a:cxn>
                  <a:cxn ang="0">
                    <a:pos x="98" y="80"/>
                  </a:cxn>
                  <a:cxn ang="0">
                    <a:pos x="133" y="47"/>
                  </a:cxn>
                  <a:cxn ang="0">
                    <a:pos x="154" y="34"/>
                  </a:cxn>
                  <a:cxn ang="0">
                    <a:pos x="175" y="25"/>
                  </a:cxn>
                  <a:cxn ang="0">
                    <a:pos x="197" y="16"/>
                  </a:cxn>
                  <a:cxn ang="0">
                    <a:pos x="242" y="7"/>
                  </a:cxn>
                  <a:cxn ang="0">
                    <a:pos x="311" y="0"/>
                  </a:cxn>
                  <a:cxn ang="0">
                    <a:pos x="398" y="18"/>
                  </a:cxn>
                  <a:cxn ang="0">
                    <a:pos x="427" y="32"/>
                  </a:cxn>
                  <a:cxn ang="0">
                    <a:pos x="470" y="63"/>
                  </a:cxn>
                  <a:cxn ang="0">
                    <a:pos x="500" y="95"/>
                  </a:cxn>
                  <a:cxn ang="0">
                    <a:pos x="530" y="131"/>
                  </a:cxn>
                  <a:cxn ang="0">
                    <a:pos x="561" y="168"/>
                  </a:cxn>
                  <a:cxn ang="0">
                    <a:pos x="585" y="204"/>
                  </a:cxn>
                  <a:cxn ang="0">
                    <a:pos x="607" y="235"/>
                  </a:cxn>
                  <a:cxn ang="0">
                    <a:pos x="641" y="283"/>
                  </a:cxn>
                  <a:cxn ang="0">
                    <a:pos x="707" y="377"/>
                  </a:cxn>
                  <a:cxn ang="0">
                    <a:pos x="475" y="400"/>
                  </a:cxn>
                  <a:cxn ang="0">
                    <a:pos x="459" y="316"/>
                  </a:cxn>
                  <a:cxn ang="0">
                    <a:pos x="443" y="270"/>
                  </a:cxn>
                  <a:cxn ang="0">
                    <a:pos x="423" y="227"/>
                  </a:cxn>
                  <a:cxn ang="0">
                    <a:pos x="393" y="193"/>
                  </a:cxn>
                  <a:cxn ang="0">
                    <a:pos x="376" y="182"/>
                  </a:cxn>
                  <a:cxn ang="0">
                    <a:pos x="357" y="173"/>
                  </a:cxn>
                  <a:cxn ang="0">
                    <a:pos x="317" y="169"/>
                  </a:cxn>
                  <a:cxn ang="0">
                    <a:pos x="260" y="186"/>
                  </a:cxn>
                  <a:cxn ang="0">
                    <a:pos x="242" y="197"/>
                  </a:cxn>
                  <a:cxn ang="0">
                    <a:pos x="227" y="206"/>
                  </a:cxn>
                  <a:cxn ang="0">
                    <a:pos x="184" y="248"/>
                  </a:cxn>
                  <a:cxn ang="0">
                    <a:pos x="162" y="277"/>
                  </a:cxn>
                  <a:cxn ang="0">
                    <a:pos x="136" y="327"/>
                  </a:cxn>
                  <a:cxn ang="0">
                    <a:pos x="128" y="418"/>
                  </a:cxn>
                  <a:cxn ang="0">
                    <a:pos x="0" y="464"/>
                  </a:cxn>
                  <a:cxn ang="0">
                    <a:pos x="30" y="424"/>
                  </a:cxn>
                </a:cxnLst>
                <a:rect l="0" t="0" r="r" b="b"/>
                <a:pathLst>
                  <a:path w="707" h="472">
                    <a:moveTo>
                      <a:pt x="30" y="424"/>
                    </a:moveTo>
                    <a:lnTo>
                      <a:pt x="31" y="373"/>
                    </a:lnTo>
                    <a:lnTo>
                      <a:pt x="34" y="321"/>
                    </a:lnTo>
                    <a:lnTo>
                      <a:pt x="41" y="260"/>
                    </a:lnTo>
                    <a:lnTo>
                      <a:pt x="47" y="227"/>
                    </a:lnTo>
                    <a:lnTo>
                      <a:pt x="54" y="193"/>
                    </a:lnTo>
                    <a:lnTo>
                      <a:pt x="60" y="161"/>
                    </a:lnTo>
                    <a:lnTo>
                      <a:pt x="71" y="131"/>
                    </a:lnTo>
                    <a:lnTo>
                      <a:pt x="77" y="118"/>
                    </a:lnTo>
                    <a:lnTo>
                      <a:pt x="84" y="105"/>
                    </a:lnTo>
                    <a:lnTo>
                      <a:pt x="91" y="92"/>
                    </a:lnTo>
                    <a:lnTo>
                      <a:pt x="98" y="80"/>
                    </a:lnTo>
                    <a:lnTo>
                      <a:pt x="114" y="61"/>
                    </a:lnTo>
                    <a:lnTo>
                      <a:pt x="133" y="47"/>
                    </a:lnTo>
                    <a:lnTo>
                      <a:pt x="143" y="40"/>
                    </a:lnTo>
                    <a:lnTo>
                      <a:pt x="154" y="34"/>
                    </a:lnTo>
                    <a:lnTo>
                      <a:pt x="165" y="30"/>
                    </a:lnTo>
                    <a:lnTo>
                      <a:pt x="175" y="25"/>
                    </a:lnTo>
                    <a:lnTo>
                      <a:pt x="187" y="22"/>
                    </a:lnTo>
                    <a:lnTo>
                      <a:pt x="197" y="16"/>
                    </a:lnTo>
                    <a:lnTo>
                      <a:pt x="220" y="11"/>
                    </a:lnTo>
                    <a:lnTo>
                      <a:pt x="242" y="7"/>
                    </a:lnTo>
                    <a:lnTo>
                      <a:pt x="266" y="3"/>
                    </a:lnTo>
                    <a:lnTo>
                      <a:pt x="311" y="0"/>
                    </a:lnTo>
                    <a:lnTo>
                      <a:pt x="357" y="7"/>
                    </a:lnTo>
                    <a:lnTo>
                      <a:pt x="398" y="18"/>
                    </a:lnTo>
                    <a:lnTo>
                      <a:pt x="419" y="26"/>
                    </a:lnTo>
                    <a:lnTo>
                      <a:pt x="427" y="32"/>
                    </a:lnTo>
                    <a:lnTo>
                      <a:pt x="437" y="37"/>
                    </a:lnTo>
                    <a:lnTo>
                      <a:pt x="470" y="63"/>
                    </a:lnTo>
                    <a:lnTo>
                      <a:pt x="485" y="78"/>
                    </a:lnTo>
                    <a:lnTo>
                      <a:pt x="500" y="95"/>
                    </a:lnTo>
                    <a:lnTo>
                      <a:pt x="515" y="114"/>
                    </a:lnTo>
                    <a:lnTo>
                      <a:pt x="530" y="131"/>
                    </a:lnTo>
                    <a:lnTo>
                      <a:pt x="545" y="150"/>
                    </a:lnTo>
                    <a:lnTo>
                      <a:pt x="561" y="168"/>
                    </a:lnTo>
                    <a:lnTo>
                      <a:pt x="573" y="186"/>
                    </a:lnTo>
                    <a:lnTo>
                      <a:pt x="585" y="204"/>
                    </a:lnTo>
                    <a:lnTo>
                      <a:pt x="596" y="220"/>
                    </a:lnTo>
                    <a:lnTo>
                      <a:pt x="607" y="235"/>
                    </a:lnTo>
                    <a:lnTo>
                      <a:pt x="625" y="260"/>
                    </a:lnTo>
                    <a:lnTo>
                      <a:pt x="641" y="283"/>
                    </a:lnTo>
                    <a:lnTo>
                      <a:pt x="704" y="305"/>
                    </a:lnTo>
                    <a:lnTo>
                      <a:pt x="707" y="377"/>
                    </a:lnTo>
                    <a:lnTo>
                      <a:pt x="479" y="439"/>
                    </a:lnTo>
                    <a:lnTo>
                      <a:pt x="475" y="400"/>
                    </a:lnTo>
                    <a:lnTo>
                      <a:pt x="470" y="363"/>
                    </a:lnTo>
                    <a:lnTo>
                      <a:pt x="459" y="316"/>
                    </a:lnTo>
                    <a:lnTo>
                      <a:pt x="452" y="293"/>
                    </a:lnTo>
                    <a:lnTo>
                      <a:pt x="443" y="270"/>
                    </a:lnTo>
                    <a:lnTo>
                      <a:pt x="434" y="248"/>
                    </a:lnTo>
                    <a:lnTo>
                      <a:pt x="423" y="227"/>
                    </a:lnTo>
                    <a:lnTo>
                      <a:pt x="409" y="208"/>
                    </a:lnTo>
                    <a:lnTo>
                      <a:pt x="393" y="193"/>
                    </a:lnTo>
                    <a:lnTo>
                      <a:pt x="384" y="187"/>
                    </a:lnTo>
                    <a:lnTo>
                      <a:pt x="376" y="182"/>
                    </a:lnTo>
                    <a:lnTo>
                      <a:pt x="366" y="176"/>
                    </a:lnTo>
                    <a:lnTo>
                      <a:pt x="357" y="173"/>
                    </a:lnTo>
                    <a:lnTo>
                      <a:pt x="337" y="171"/>
                    </a:lnTo>
                    <a:lnTo>
                      <a:pt x="317" y="169"/>
                    </a:lnTo>
                    <a:lnTo>
                      <a:pt x="278" y="177"/>
                    </a:lnTo>
                    <a:lnTo>
                      <a:pt x="260" y="186"/>
                    </a:lnTo>
                    <a:lnTo>
                      <a:pt x="252" y="191"/>
                    </a:lnTo>
                    <a:lnTo>
                      <a:pt x="242" y="197"/>
                    </a:lnTo>
                    <a:lnTo>
                      <a:pt x="235" y="201"/>
                    </a:lnTo>
                    <a:lnTo>
                      <a:pt x="227" y="206"/>
                    </a:lnTo>
                    <a:lnTo>
                      <a:pt x="212" y="220"/>
                    </a:lnTo>
                    <a:lnTo>
                      <a:pt x="184" y="248"/>
                    </a:lnTo>
                    <a:lnTo>
                      <a:pt x="172" y="263"/>
                    </a:lnTo>
                    <a:lnTo>
                      <a:pt x="162" y="277"/>
                    </a:lnTo>
                    <a:lnTo>
                      <a:pt x="146" y="304"/>
                    </a:lnTo>
                    <a:lnTo>
                      <a:pt x="136" y="327"/>
                    </a:lnTo>
                    <a:lnTo>
                      <a:pt x="129" y="370"/>
                    </a:lnTo>
                    <a:lnTo>
                      <a:pt x="128" y="418"/>
                    </a:lnTo>
                    <a:lnTo>
                      <a:pt x="128" y="472"/>
                    </a:lnTo>
                    <a:lnTo>
                      <a:pt x="0" y="464"/>
                    </a:lnTo>
                    <a:lnTo>
                      <a:pt x="30" y="424"/>
                    </a:lnTo>
                    <a:lnTo>
                      <a:pt x="30" y="424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01751" name="Freeform 23"/>
              <p:cNvSpPr>
                <a:spLocks/>
              </p:cNvSpPr>
              <p:nvPr/>
            </p:nvSpPr>
            <p:spPr bwMode="auto">
              <a:xfrm>
                <a:off x="2194" y="2941"/>
                <a:ext cx="206" cy="160"/>
              </a:xfrm>
              <a:custGeom>
                <a:avLst/>
                <a:gdLst/>
                <a:ahLst/>
                <a:cxnLst>
                  <a:cxn ang="0">
                    <a:pos x="110" y="8"/>
                  </a:cxn>
                  <a:cxn ang="0">
                    <a:pos x="135" y="20"/>
                  </a:cxn>
                  <a:cxn ang="0">
                    <a:pos x="165" y="36"/>
                  </a:cxn>
                  <a:cxn ang="0">
                    <a:pos x="183" y="45"/>
                  </a:cxn>
                  <a:cxn ang="0">
                    <a:pos x="201" y="55"/>
                  </a:cxn>
                  <a:cxn ang="0">
                    <a:pos x="219" y="67"/>
                  </a:cxn>
                  <a:cxn ang="0">
                    <a:pos x="238" y="80"/>
                  </a:cxn>
                  <a:cxn ang="0">
                    <a:pos x="256" y="93"/>
                  </a:cxn>
                  <a:cxn ang="0">
                    <a:pos x="293" y="126"/>
                  </a:cxn>
                  <a:cxn ang="0">
                    <a:pos x="326" y="161"/>
                  </a:cxn>
                  <a:cxn ang="0">
                    <a:pos x="354" y="194"/>
                  </a:cxn>
                  <a:cxn ang="0">
                    <a:pos x="377" y="223"/>
                  </a:cxn>
                  <a:cxn ang="0">
                    <a:pos x="405" y="257"/>
                  </a:cxn>
                  <a:cxn ang="0">
                    <a:pos x="425" y="286"/>
                  </a:cxn>
                  <a:cxn ang="0">
                    <a:pos x="450" y="293"/>
                  </a:cxn>
                  <a:cxn ang="0">
                    <a:pos x="547" y="301"/>
                  </a:cxn>
                  <a:cxn ang="0">
                    <a:pos x="605" y="359"/>
                  </a:cxn>
                  <a:cxn ang="0">
                    <a:pos x="617" y="417"/>
                  </a:cxn>
                  <a:cxn ang="0">
                    <a:pos x="607" y="444"/>
                  </a:cxn>
                  <a:cxn ang="0">
                    <a:pos x="591" y="459"/>
                  </a:cxn>
                  <a:cxn ang="0">
                    <a:pos x="565" y="468"/>
                  </a:cxn>
                  <a:cxn ang="0">
                    <a:pos x="505" y="477"/>
                  </a:cxn>
                  <a:cxn ang="0">
                    <a:pos x="461" y="455"/>
                  </a:cxn>
                  <a:cxn ang="0">
                    <a:pos x="507" y="461"/>
                  </a:cxn>
                  <a:cxn ang="0">
                    <a:pos x="563" y="435"/>
                  </a:cxn>
                  <a:cxn ang="0">
                    <a:pos x="561" y="386"/>
                  </a:cxn>
                  <a:cxn ang="0">
                    <a:pos x="541" y="359"/>
                  </a:cxn>
                  <a:cxn ang="0">
                    <a:pos x="527" y="349"/>
                  </a:cxn>
                  <a:cxn ang="0">
                    <a:pos x="494" y="344"/>
                  </a:cxn>
                  <a:cxn ang="0">
                    <a:pos x="449" y="362"/>
                  </a:cxn>
                  <a:cxn ang="0">
                    <a:pos x="413" y="389"/>
                  </a:cxn>
                  <a:cxn ang="0">
                    <a:pos x="399" y="345"/>
                  </a:cxn>
                  <a:cxn ang="0">
                    <a:pos x="384" y="311"/>
                  </a:cxn>
                  <a:cxn ang="0">
                    <a:pos x="368" y="283"/>
                  </a:cxn>
                  <a:cxn ang="0">
                    <a:pos x="348" y="252"/>
                  </a:cxn>
                  <a:cxn ang="0">
                    <a:pos x="325" y="221"/>
                  </a:cxn>
                  <a:cxn ang="0">
                    <a:pos x="300" y="191"/>
                  </a:cxn>
                  <a:cxn ang="0">
                    <a:pos x="277" y="162"/>
                  </a:cxn>
                  <a:cxn ang="0">
                    <a:pos x="242" y="125"/>
                  </a:cxn>
                  <a:cxn ang="0">
                    <a:pos x="198" y="85"/>
                  </a:cxn>
                  <a:cxn ang="0">
                    <a:pos x="176" y="70"/>
                  </a:cxn>
                  <a:cxn ang="0">
                    <a:pos x="154" y="59"/>
                  </a:cxn>
                  <a:cxn ang="0">
                    <a:pos x="132" y="49"/>
                  </a:cxn>
                  <a:cxn ang="0">
                    <a:pos x="106" y="40"/>
                  </a:cxn>
                  <a:cxn ang="0">
                    <a:pos x="80" y="31"/>
                  </a:cxn>
                  <a:cxn ang="0">
                    <a:pos x="33" y="18"/>
                  </a:cxn>
                  <a:cxn ang="0">
                    <a:pos x="0" y="9"/>
                  </a:cxn>
                  <a:cxn ang="0">
                    <a:pos x="86" y="0"/>
                  </a:cxn>
                </a:cxnLst>
                <a:rect l="0" t="0" r="r" b="b"/>
                <a:pathLst>
                  <a:path w="617" h="480">
                    <a:moveTo>
                      <a:pt x="86" y="0"/>
                    </a:moveTo>
                    <a:lnTo>
                      <a:pt x="110" y="8"/>
                    </a:lnTo>
                    <a:lnTo>
                      <a:pt x="121" y="15"/>
                    </a:lnTo>
                    <a:lnTo>
                      <a:pt x="135" y="20"/>
                    </a:lnTo>
                    <a:lnTo>
                      <a:pt x="150" y="27"/>
                    </a:lnTo>
                    <a:lnTo>
                      <a:pt x="165" y="36"/>
                    </a:lnTo>
                    <a:lnTo>
                      <a:pt x="173" y="40"/>
                    </a:lnTo>
                    <a:lnTo>
                      <a:pt x="183" y="45"/>
                    </a:lnTo>
                    <a:lnTo>
                      <a:pt x="193" y="49"/>
                    </a:lnTo>
                    <a:lnTo>
                      <a:pt x="201" y="55"/>
                    </a:lnTo>
                    <a:lnTo>
                      <a:pt x="210" y="60"/>
                    </a:lnTo>
                    <a:lnTo>
                      <a:pt x="219" y="67"/>
                    </a:lnTo>
                    <a:lnTo>
                      <a:pt x="228" y="73"/>
                    </a:lnTo>
                    <a:lnTo>
                      <a:pt x="238" y="80"/>
                    </a:lnTo>
                    <a:lnTo>
                      <a:pt x="248" y="86"/>
                    </a:lnTo>
                    <a:lnTo>
                      <a:pt x="256" y="93"/>
                    </a:lnTo>
                    <a:lnTo>
                      <a:pt x="275" y="110"/>
                    </a:lnTo>
                    <a:lnTo>
                      <a:pt x="293" y="126"/>
                    </a:lnTo>
                    <a:lnTo>
                      <a:pt x="310" y="144"/>
                    </a:lnTo>
                    <a:lnTo>
                      <a:pt x="326" y="161"/>
                    </a:lnTo>
                    <a:lnTo>
                      <a:pt x="340" y="179"/>
                    </a:lnTo>
                    <a:lnTo>
                      <a:pt x="354" y="194"/>
                    </a:lnTo>
                    <a:lnTo>
                      <a:pt x="368" y="209"/>
                    </a:lnTo>
                    <a:lnTo>
                      <a:pt x="377" y="223"/>
                    </a:lnTo>
                    <a:lnTo>
                      <a:pt x="388" y="235"/>
                    </a:lnTo>
                    <a:lnTo>
                      <a:pt x="405" y="257"/>
                    </a:lnTo>
                    <a:lnTo>
                      <a:pt x="417" y="275"/>
                    </a:lnTo>
                    <a:lnTo>
                      <a:pt x="425" y="286"/>
                    </a:lnTo>
                    <a:lnTo>
                      <a:pt x="432" y="297"/>
                    </a:lnTo>
                    <a:lnTo>
                      <a:pt x="450" y="293"/>
                    </a:lnTo>
                    <a:lnTo>
                      <a:pt x="496" y="290"/>
                    </a:lnTo>
                    <a:lnTo>
                      <a:pt x="547" y="301"/>
                    </a:lnTo>
                    <a:lnTo>
                      <a:pt x="591" y="336"/>
                    </a:lnTo>
                    <a:lnTo>
                      <a:pt x="605" y="359"/>
                    </a:lnTo>
                    <a:lnTo>
                      <a:pt x="613" y="380"/>
                    </a:lnTo>
                    <a:lnTo>
                      <a:pt x="617" y="417"/>
                    </a:lnTo>
                    <a:lnTo>
                      <a:pt x="614" y="432"/>
                    </a:lnTo>
                    <a:lnTo>
                      <a:pt x="607" y="444"/>
                    </a:lnTo>
                    <a:lnTo>
                      <a:pt x="596" y="455"/>
                    </a:lnTo>
                    <a:lnTo>
                      <a:pt x="591" y="459"/>
                    </a:lnTo>
                    <a:lnTo>
                      <a:pt x="583" y="463"/>
                    </a:lnTo>
                    <a:lnTo>
                      <a:pt x="565" y="468"/>
                    </a:lnTo>
                    <a:lnTo>
                      <a:pt x="545" y="473"/>
                    </a:lnTo>
                    <a:lnTo>
                      <a:pt x="505" y="477"/>
                    </a:lnTo>
                    <a:lnTo>
                      <a:pt x="461" y="480"/>
                    </a:lnTo>
                    <a:lnTo>
                      <a:pt x="461" y="455"/>
                    </a:lnTo>
                    <a:lnTo>
                      <a:pt x="475" y="458"/>
                    </a:lnTo>
                    <a:lnTo>
                      <a:pt x="507" y="461"/>
                    </a:lnTo>
                    <a:lnTo>
                      <a:pt x="541" y="457"/>
                    </a:lnTo>
                    <a:lnTo>
                      <a:pt x="563" y="435"/>
                    </a:lnTo>
                    <a:lnTo>
                      <a:pt x="565" y="403"/>
                    </a:lnTo>
                    <a:lnTo>
                      <a:pt x="561" y="386"/>
                    </a:lnTo>
                    <a:lnTo>
                      <a:pt x="551" y="371"/>
                    </a:lnTo>
                    <a:lnTo>
                      <a:pt x="541" y="359"/>
                    </a:lnTo>
                    <a:lnTo>
                      <a:pt x="534" y="352"/>
                    </a:lnTo>
                    <a:lnTo>
                      <a:pt x="527" y="349"/>
                    </a:lnTo>
                    <a:lnTo>
                      <a:pt x="511" y="344"/>
                    </a:lnTo>
                    <a:lnTo>
                      <a:pt x="494" y="344"/>
                    </a:lnTo>
                    <a:lnTo>
                      <a:pt x="463" y="353"/>
                    </a:lnTo>
                    <a:lnTo>
                      <a:pt x="449" y="362"/>
                    </a:lnTo>
                    <a:lnTo>
                      <a:pt x="435" y="370"/>
                    </a:lnTo>
                    <a:lnTo>
                      <a:pt x="413" y="389"/>
                    </a:lnTo>
                    <a:lnTo>
                      <a:pt x="410" y="378"/>
                    </a:lnTo>
                    <a:lnTo>
                      <a:pt x="399" y="345"/>
                    </a:lnTo>
                    <a:lnTo>
                      <a:pt x="390" y="323"/>
                    </a:lnTo>
                    <a:lnTo>
                      <a:pt x="384" y="311"/>
                    </a:lnTo>
                    <a:lnTo>
                      <a:pt x="376" y="297"/>
                    </a:lnTo>
                    <a:lnTo>
                      <a:pt x="368" y="283"/>
                    </a:lnTo>
                    <a:lnTo>
                      <a:pt x="359" y="268"/>
                    </a:lnTo>
                    <a:lnTo>
                      <a:pt x="348" y="252"/>
                    </a:lnTo>
                    <a:lnTo>
                      <a:pt x="337" y="236"/>
                    </a:lnTo>
                    <a:lnTo>
                      <a:pt x="325" y="221"/>
                    </a:lnTo>
                    <a:lnTo>
                      <a:pt x="312" y="206"/>
                    </a:lnTo>
                    <a:lnTo>
                      <a:pt x="300" y="191"/>
                    </a:lnTo>
                    <a:lnTo>
                      <a:pt x="289" y="176"/>
                    </a:lnTo>
                    <a:lnTo>
                      <a:pt x="277" y="162"/>
                    </a:lnTo>
                    <a:lnTo>
                      <a:pt x="266" y="148"/>
                    </a:lnTo>
                    <a:lnTo>
                      <a:pt x="242" y="125"/>
                    </a:lnTo>
                    <a:lnTo>
                      <a:pt x="220" y="103"/>
                    </a:lnTo>
                    <a:lnTo>
                      <a:pt x="198" y="85"/>
                    </a:lnTo>
                    <a:lnTo>
                      <a:pt x="187" y="77"/>
                    </a:lnTo>
                    <a:lnTo>
                      <a:pt x="176" y="70"/>
                    </a:lnTo>
                    <a:lnTo>
                      <a:pt x="165" y="63"/>
                    </a:lnTo>
                    <a:lnTo>
                      <a:pt x="154" y="59"/>
                    </a:lnTo>
                    <a:lnTo>
                      <a:pt x="143" y="53"/>
                    </a:lnTo>
                    <a:lnTo>
                      <a:pt x="132" y="49"/>
                    </a:lnTo>
                    <a:lnTo>
                      <a:pt x="118" y="45"/>
                    </a:lnTo>
                    <a:lnTo>
                      <a:pt x="106" y="40"/>
                    </a:lnTo>
                    <a:lnTo>
                      <a:pt x="92" y="36"/>
                    </a:lnTo>
                    <a:lnTo>
                      <a:pt x="80" y="31"/>
                    </a:lnTo>
                    <a:lnTo>
                      <a:pt x="55" y="23"/>
                    </a:lnTo>
                    <a:lnTo>
                      <a:pt x="33" y="18"/>
                    </a:lnTo>
                    <a:lnTo>
                      <a:pt x="16" y="14"/>
                    </a:lnTo>
                    <a:lnTo>
                      <a:pt x="0" y="9"/>
                    </a:lnTo>
                    <a:lnTo>
                      <a:pt x="86" y="0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01752" name="Freeform 24"/>
              <p:cNvSpPr>
                <a:spLocks/>
              </p:cNvSpPr>
              <p:nvPr/>
            </p:nvSpPr>
            <p:spPr bwMode="auto">
              <a:xfrm>
                <a:off x="2130" y="3075"/>
                <a:ext cx="232" cy="132"/>
              </a:xfrm>
              <a:custGeom>
                <a:avLst/>
                <a:gdLst/>
                <a:ahLst/>
                <a:cxnLst>
                  <a:cxn ang="0">
                    <a:pos x="0" y="204"/>
                  </a:cxn>
                  <a:cxn ang="0">
                    <a:pos x="14" y="258"/>
                  </a:cxn>
                  <a:cxn ang="0">
                    <a:pos x="33" y="293"/>
                  </a:cxn>
                  <a:cxn ang="0">
                    <a:pos x="59" y="329"/>
                  </a:cxn>
                  <a:cxn ang="0">
                    <a:pos x="87" y="353"/>
                  </a:cxn>
                  <a:cxn ang="0">
                    <a:pos x="108" y="365"/>
                  </a:cxn>
                  <a:cxn ang="0">
                    <a:pos x="128" y="375"/>
                  </a:cxn>
                  <a:cxn ang="0">
                    <a:pos x="160" y="386"/>
                  </a:cxn>
                  <a:cxn ang="0">
                    <a:pos x="201" y="394"/>
                  </a:cxn>
                  <a:cxn ang="0">
                    <a:pos x="281" y="393"/>
                  </a:cxn>
                  <a:cxn ang="0">
                    <a:pos x="329" y="379"/>
                  </a:cxn>
                  <a:cxn ang="0">
                    <a:pos x="356" y="366"/>
                  </a:cxn>
                  <a:cxn ang="0">
                    <a:pos x="375" y="354"/>
                  </a:cxn>
                  <a:cxn ang="0">
                    <a:pos x="400" y="333"/>
                  </a:cxn>
                  <a:cxn ang="0">
                    <a:pos x="431" y="307"/>
                  </a:cxn>
                  <a:cxn ang="0">
                    <a:pos x="462" y="280"/>
                  </a:cxn>
                  <a:cxn ang="0">
                    <a:pos x="493" y="288"/>
                  </a:cxn>
                  <a:cxn ang="0">
                    <a:pos x="565" y="295"/>
                  </a:cxn>
                  <a:cxn ang="0">
                    <a:pos x="633" y="278"/>
                  </a:cxn>
                  <a:cxn ang="0">
                    <a:pos x="651" y="263"/>
                  </a:cxn>
                  <a:cxn ang="0">
                    <a:pos x="692" y="208"/>
                  </a:cxn>
                  <a:cxn ang="0">
                    <a:pos x="470" y="189"/>
                  </a:cxn>
                  <a:cxn ang="0">
                    <a:pos x="419" y="0"/>
                  </a:cxn>
                  <a:cxn ang="0">
                    <a:pos x="411" y="160"/>
                  </a:cxn>
                  <a:cxn ang="0">
                    <a:pos x="394" y="225"/>
                  </a:cxn>
                  <a:cxn ang="0">
                    <a:pos x="378" y="260"/>
                  </a:cxn>
                  <a:cxn ang="0">
                    <a:pos x="354" y="285"/>
                  </a:cxn>
                  <a:cxn ang="0">
                    <a:pos x="334" y="302"/>
                  </a:cxn>
                  <a:cxn ang="0">
                    <a:pos x="318" y="311"/>
                  </a:cxn>
                  <a:cxn ang="0">
                    <a:pos x="303" y="320"/>
                  </a:cxn>
                  <a:cxn ang="0">
                    <a:pos x="280" y="331"/>
                  </a:cxn>
                  <a:cxn ang="0">
                    <a:pos x="248" y="339"/>
                  </a:cxn>
                  <a:cxn ang="0">
                    <a:pos x="188" y="336"/>
                  </a:cxn>
                  <a:cxn ang="0">
                    <a:pos x="161" y="321"/>
                  </a:cxn>
                  <a:cxn ang="0">
                    <a:pos x="134" y="280"/>
                  </a:cxn>
                  <a:cxn ang="0">
                    <a:pos x="119" y="249"/>
                  </a:cxn>
                  <a:cxn ang="0">
                    <a:pos x="105" y="222"/>
                  </a:cxn>
                  <a:cxn ang="0">
                    <a:pos x="90" y="186"/>
                  </a:cxn>
                  <a:cxn ang="0">
                    <a:pos x="70" y="141"/>
                  </a:cxn>
                  <a:cxn ang="0">
                    <a:pos x="1" y="124"/>
                  </a:cxn>
                </a:cxnLst>
                <a:rect l="0" t="0" r="r" b="b"/>
                <a:pathLst>
                  <a:path w="696" h="395">
                    <a:moveTo>
                      <a:pt x="1" y="124"/>
                    </a:moveTo>
                    <a:lnTo>
                      <a:pt x="0" y="204"/>
                    </a:lnTo>
                    <a:lnTo>
                      <a:pt x="7" y="240"/>
                    </a:lnTo>
                    <a:lnTo>
                      <a:pt x="14" y="258"/>
                    </a:lnTo>
                    <a:lnTo>
                      <a:pt x="22" y="277"/>
                    </a:lnTo>
                    <a:lnTo>
                      <a:pt x="33" y="293"/>
                    </a:lnTo>
                    <a:lnTo>
                      <a:pt x="44" y="313"/>
                    </a:lnTo>
                    <a:lnTo>
                      <a:pt x="59" y="329"/>
                    </a:lnTo>
                    <a:lnTo>
                      <a:pt x="79" y="346"/>
                    </a:lnTo>
                    <a:lnTo>
                      <a:pt x="87" y="353"/>
                    </a:lnTo>
                    <a:lnTo>
                      <a:pt x="98" y="359"/>
                    </a:lnTo>
                    <a:lnTo>
                      <a:pt x="108" y="365"/>
                    </a:lnTo>
                    <a:lnTo>
                      <a:pt x="119" y="370"/>
                    </a:lnTo>
                    <a:lnTo>
                      <a:pt x="128" y="375"/>
                    </a:lnTo>
                    <a:lnTo>
                      <a:pt x="139" y="379"/>
                    </a:lnTo>
                    <a:lnTo>
                      <a:pt x="160" y="386"/>
                    </a:lnTo>
                    <a:lnTo>
                      <a:pt x="182" y="391"/>
                    </a:lnTo>
                    <a:lnTo>
                      <a:pt x="201" y="394"/>
                    </a:lnTo>
                    <a:lnTo>
                      <a:pt x="243" y="395"/>
                    </a:lnTo>
                    <a:lnTo>
                      <a:pt x="281" y="393"/>
                    </a:lnTo>
                    <a:lnTo>
                      <a:pt x="316" y="384"/>
                    </a:lnTo>
                    <a:lnTo>
                      <a:pt x="329" y="379"/>
                    </a:lnTo>
                    <a:lnTo>
                      <a:pt x="343" y="373"/>
                    </a:lnTo>
                    <a:lnTo>
                      <a:pt x="356" y="366"/>
                    </a:lnTo>
                    <a:lnTo>
                      <a:pt x="365" y="361"/>
                    </a:lnTo>
                    <a:lnTo>
                      <a:pt x="375" y="354"/>
                    </a:lnTo>
                    <a:lnTo>
                      <a:pt x="383" y="347"/>
                    </a:lnTo>
                    <a:lnTo>
                      <a:pt x="400" y="333"/>
                    </a:lnTo>
                    <a:lnTo>
                      <a:pt x="416" y="320"/>
                    </a:lnTo>
                    <a:lnTo>
                      <a:pt x="431" y="307"/>
                    </a:lnTo>
                    <a:lnTo>
                      <a:pt x="452" y="288"/>
                    </a:lnTo>
                    <a:lnTo>
                      <a:pt x="462" y="280"/>
                    </a:lnTo>
                    <a:lnTo>
                      <a:pt x="477" y="285"/>
                    </a:lnTo>
                    <a:lnTo>
                      <a:pt x="493" y="288"/>
                    </a:lnTo>
                    <a:lnTo>
                      <a:pt x="515" y="292"/>
                    </a:lnTo>
                    <a:lnTo>
                      <a:pt x="565" y="295"/>
                    </a:lnTo>
                    <a:lnTo>
                      <a:pt x="613" y="287"/>
                    </a:lnTo>
                    <a:lnTo>
                      <a:pt x="633" y="278"/>
                    </a:lnTo>
                    <a:lnTo>
                      <a:pt x="641" y="270"/>
                    </a:lnTo>
                    <a:lnTo>
                      <a:pt x="651" y="263"/>
                    </a:lnTo>
                    <a:lnTo>
                      <a:pt x="675" y="233"/>
                    </a:lnTo>
                    <a:lnTo>
                      <a:pt x="692" y="208"/>
                    </a:lnTo>
                    <a:lnTo>
                      <a:pt x="696" y="196"/>
                    </a:lnTo>
                    <a:lnTo>
                      <a:pt x="470" y="189"/>
                    </a:lnTo>
                    <a:lnTo>
                      <a:pt x="487" y="93"/>
                    </a:lnTo>
                    <a:lnTo>
                      <a:pt x="419" y="0"/>
                    </a:lnTo>
                    <a:lnTo>
                      <a:pt x="416" y="113"/>
                    </a:lnTo>
                    <a:lnTo>
                      <a:pt x="411" y="160"/>
                    </a:lnTo>
                    <a:lnTo>
                      <a:pt x="401" y="204"/>
                    </a:lnTo>
                    <a:lnTo>
                      <a:pt x="394" y="225"/>
                    </a:lnTo>
                    <a:lnTo>
                      <a:pt x="386" y="244"/>
                    </a:lnTo>
                    <a:lnTo>
                      <a:pt x="378" y="260"/>
                    </a:lnTo>
                    <a:lnTo>
                      <a:pt x="367" y="273"/>
                    </a:lnTo>
                    <a:lnTo>
                      <a:pt x="354" y="285"/>
                    </a:lnTo>
                    <a:lnTo>
                      <a:pt x="340" y="296"/>
                    </a:lnTo>
                    <a:lnTo>
                      <a:pt x="334" y="302"/>
                    </a:lnTo>
                    <a:lnTo>
                      <a:pt x="327" y="306"/>
                    </a:lnTo>
                    <a:lnTo>
                      <a:pt x="318" y="311"/>
                    </a:lnTo>
                    <a:lnTo>
                      <a:pt x="312" y="315"/>
                    </a:lnTo>
                    <a:lnTo>
                      <a:pt x="303" y="320"/>
                    </a:lnTo>
                    <a:lnTo>
                      <a:pt x="296" y="324"/>
                    </a:lnTo>
                    <a:lnTo>
                      <a:pt x="280" y="331"/>
                    </a:lnTo>
                    <a:lnTo>
                      <a:pt x="263" y="335"/>
                    </a:lnTo>
                    <a:lnTo>
                      <a:pt x="248" y="339"/>
                    </a:lnTo>
                    <a:lnTo>
                      <a:pt x="216" y="342"/>
                    </a:lnTo>
                    <a:lnTo>
                      <a:pt x="188" y="336"/>
                    </a:lnTo>
                    <a:lnTo>
                      <a:pt x="175" y="329"/>
                    </a:lnTo>
                    <a:lnTo>
                      <a:pt x="161" y="321"/>
                    </a:lnTo>
                    <a:lnTo>
                      <a:pt x="141" y="295"/>
                    </a:lnTo>
                    <a:lnTo>
                      <a:pt x="134" y="280"/>
                    </a:lnTo>
                    <a:lnTo>
                      <a:pt x="126" y="265"/>
                    </a:lnTo>
                    <a:lnTo>
                      <a:pt x="119" y="249"/>
                    </a:lnTo>
                    <a:lnTo>
                      <a:pt x="112" y="236"/>
                    </a:lnTo>
                    <a:lnTo>
                      <a:pt x="105" y="222"/>
                    </a:lnTo>
                    <a:lnTo>
                      <a:pt x="99" y="209"/>
                    </a:lnTo>
                    <a:lnTo>
                      <a:pt x="90" y="186"/>
                    </a:lnTo>
                    <a:lnTo>
                      <a:pt x="76" y="153"/>
                    </a:lnTo>
                    <a:lnTo>
                      <a:pt x="70" y="141"/>
                    </a:lnTo>
                    <a:lnTo>
                      <a:pt x="1" y="124"/>
                    </a:lnTo>
                    <a:lnTo>
                      <a:pt x="1" y="124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01753" name="Freeform 25"/>
              <p:cNvSpPr>
                <a:spLocks/>
              </p:cNvSpPr>
              <p:nvPr/>
            </p:nvSpPr>
            <p:spPr bwMode="auto">
              <a:xfrm>
                <a:off x="2197" y="3078"/>
                <a:ext cx="48" cy="72"/>
              </a:xfrm>
              <a:custGeom>
                <a:avLst/>
                <a:gdLst/>
                <a:ahLst/>
                <a:cxnLst>
                  <a:cxn ang="0">
                    <a:pos x="41" y="8"/>
                  </a:cxn>
                  <a:cxn ang="0">
                    <a:pos x="0" y="61"/>
                  </a:cxn>
                  <a:cxn ang="0">
                    <a:pos x="1" y="147"/>
                  </a:cxn>
                  <a:cxn ang="0">
                    <a:pos x="40" y="218"/>
                  </a:cxn>
                  <a:cxn ang="0">
                    <a:pos x="96" y="211"/>
                  </a:cxn>
                  <a:cxn ang="0">
                    <a:pos x="131" y="164"/>
                  </a:cxn>
                  <a:cxn ang="0">
                    <a:pos x="145" y="92"/>
                  </a:cxn>
                  <a:cxn ang="0">
                    <a:pos x="123" y="35"/>
                  </a:cxn>
                  <a:cxn ang="0">
                    <a:pos x="88" y="0"/>
                  </a:cxn>
                  <a:cxn ang="0">
                    <a:pos x="41" y="8"/>
                  </a:cxn>
                  <a:cxn ang="0">
                    <a:pos x="41" y="8"/>
                  </a:cxn>
                </a:cxnLst>
                <a:rect l="0" t="0" r="r" b="b"/>
                <a:pathLst>
                  <a:path w="145" h="218">
                    <a:moveTo>
                      <a:pt x="41" y="8"/>
                    </a:moveTo>
                    <a:lnTo>
                      <a:pt x="0" y="61"/>
                    </a:lnTo>
                    <a:lnTo>
                      <a:pt x="1" y="147"/>
                    </a:lnTo>
                    <a:lnTo>
                      <a:pt x="40" y="218"/>
                    </a:lnTo>
                    <a:lnTo>
                      <a:pt x="96" y="211"/>
                    </a:lnTo>
                    <a:lnTo>
                      <a:pt x="131" y="164"/>
                    </a:lnTo>
                    <a:lnTo>
                      <a:pt x="145" y="92"/>
                    </a:lnTo>
                    <a:lnTo>
                      <a:pt x="123" y="35"/>
                    </a:lnTo>
                    <a:lnTo>
                      <a:pt x="88" y="0"/>
                    </a:lnTo>
                    <a:lnTo>
                      <a:pt x="41" y="8"/>
                    </a:lnTo>
                    <a:lnTo>
                      <a:pt x="41" y="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01754" name="Freeform 26"/>
              <p:cNvSpPr>
                <a:spLocks/>
              </p:cNvSpPr>
              <p:nvPr/>
            </p:nvSpPr>
            <p:spPr bwMode="auto">
              <a:xfrm>
                <a:off x="1615" y="3081"/>
                <a:ext cx="534" cy="194"/>
              </a:xfrm>
              <a:custGeom>
                <a:avLst/>
                <a:gdLst/>
                <a:ahLst/>
                <a:cxnLst>
                  <a:cxn ang="0">
                    <a:pos x="2" y="303"/>
                  </a:cxn>
                  <a:cxn ang="0">
                    <a:pos x="13" y="369"/>
                  </a:cxn>
                  <a:cxn ang="0">
                    <a:pos x="28" y="410"/>
                  </a:cxn>
                  <a:cxn ang="0">
                    <a:pos x="51" y="451"/>
                  </a:cxn>
                  <a:cxn ang="0">
                    <a:pos x="84" y="490"/>
                  </a:cxn>
                  <a:cxn ang="0">
                    <a:pos x="112" y="510"/>
                  </a:cxn>
                  <a:cxn ang="0">
                    <a:pos x="130" y="521"/>
                  </a:cxn>
                  <a:cxn ang="0">
                    <a:pos x="157" y="537"/>
                  </a:cxn>
                  <a:cxn ang="0">
                    <a:pos x="182" y="546"/>
                  </a:cxn>
                  <a:cxn ang="0">
                    <a:pos x="206" y="557"/>
                  </a:cxn>
                  <a:cxn ang="0">
                    <a:pos x="231" y="565"/>
                  </a:cxn>
                  <a:cxn ang="0">
                    <a:pos x="275" y="575"/>
                  </a:cxn>
                  <a:cxn ang="0">
                    <a:pos x="355" y="581"/>
                  </a:cxn>
                  <a:cxn ang="0">
                    <a:pos x="423" y="567"/>
                  </a:cxn>
                  <a:cxn ang="0">
                    <a:pos x="454" y="554"/>
                  </a:cxn>
                  <a:cxn ang="0">
                    <a:pos x="481" y="539"/>
                  </a:cxn>
                  <a:cxn ang="0">
                    <a:pos x="502" y="526"/>
                  </a:cxn>
                  <a:cxn ang="0">
                    <a:pos x="531" y="502"/>
                  </a:cxn>
                  <a:cxn ang="0">
                    <a:pos x="568" y="465"/>
                  </a:cxn>
                  <a:cxn ang="0">
                    <a:pos x="592" y="437"/>
                  </a:cxn>
                  <a:cxn ang="0">
                    <a:pos x="1602" y="279"/>
                  </a:cxn>
                  <a:cxn ang="0">
                    <a:pos x="612" y="294"/>
                  </a:cxn>
                  <a:cxn ang="0">
                    <a:pos x="579" y="91"/>
                  </a:cxn>
                  <a:cxn ang="0">
                    <a:pos x="575" y="281"/>
                  </a:cxn>
                  <a:cxn ang="0">
                    <a:pos x="561" y="360"/>
                  </a:cxn>
                  <a:cxn ang="0">
                    <a:pos x="545" y="406"/>
                  </a:cxn>
                  <a:cxn ang="0">
                    <a:pos x="521" y="440"/>
                  </a:cxn>
                  <a:cxn ang="0">
                    <a:pos x="495" y="468"/>
                  </a:cxn>
                  <a:cxn ang="0">
                    <a:pos x="473" y="483"/>
                  </a:cxn>
                  <a:cxn ang="0">
                    <a:pos x="458" y="492"/>
                  </a:cxn>
                  <a:cxn ang="0">
                    <a:pos x="434" y="505"/>
                  </a:cxn>
                  <a:cxn ang="0">
                    <a:pos x="401" y="513"/>
                  </a:cxn>
                  <a:cxn ang="0">
                    <a:pos x="353" y="517"/>
                  </a:cxn>
                  <a:cxn ang="0">
                    <a:pos x="293" y="499"/>
                  </a:cxn>
                  <a:cxn ang="0">
                    <a:pos x="265" y="487"/>
                  </a:cxn>
                  <a:cxn ang="0">
                    <a:pos x="242" y="477"/>
                  </a:cxn>
                  <a:cxn ang="0">
                    <a:pos x="204" y="459"/>
                  </a:cxn>
                  <a:cxn ang="0">
                    <a:pos x="157" y="376"/>
                  </a:cxn>
                  <a:cxn ang="0">
                    <a:pos x="142" y="303"/>
                  </a:cxn>
                  <a:cxn ang="0">
                    <a:pos x="130" y="169"/>
                  </a:cxn>
                  <a:cxn ang="0">
                    <a:pos x="149" y="80"/>
                  </a:cxn>
                  <a:cxn ang="0">
                    <a:pos x="171" y="0"/>
                  </a:cxn>
                  <a:cxn ang="0">
                    <a:pos x="0" y="275"/>
                  </a:cxn>
                </a:cxnLst>
                <a:rect l="0" t="0" r="r" b="b"/>
                <a:pathLst>
                  <a:path w="1602" h="581">
                    <a:moveTo>
                      <a:pt x="0" y="275"/>
                    </a:moveTo>
                    <a:lnTo>
                      <a:pt x="2" y="303"/>
                    </a:lnTo>
                    <a:lnTo>
                      <a:pt x="5" y="333"/>
                    </a:lnTo>
                    <a:lnTo>
                      <a:pt x="13" y="369"/>
                    </a:lnTo>
                    <a:lnTo>
                      <a:pt x="20" y="389"/>
                    </a:lnTo>
                    <a:lnTo>
                      <a:pt x="28" y="410"/>
                    </a:lnTo>
                    <a:lnTo>
                      <a:pt x="38" y="431"/>
                    </a:lnTo>
                    <a:lnTo>
                      <a:pt x="51" y="451"/>
                    </a:lnTo>
                    <a:lnTo>
                      <a:pt x="67" y="470"/>
                    </a:lnTo>
                    <a:lnTo>
                      <a:pt x="84" y="490"/>
                    </a:lnTo>
                    <a:lnTo>
                      <a:pt x="106" y="506"/>
                    </a:lnTo>
                    <a:lnTo>
                      <a:pt x="112" y="510"/>
                    </a:lnTo>
                    <a:lnTo>
                      <a:pt x="118" y="514"/>
                    </a:lnTo>
                    <a:lnTo>
                      <a:pt x="130" y="521"/>
                    </a:lnTo>
                    <a:lnTo>
                      <a:pt x="144" y="528"/>
                    </a:lnTo>
                    <a:lnTo>
                      <a:pt x="157" y="537"/>
                    </a:lnTo>
                    <a:lnTo>
                      <a:pt x="170" y="542"/>
                    </a:lnTo>
                    <a:lnTo>
                      <a:pt x="182" y="546"/>
                    </a:lnTo>
                    <a:lnTo>
                      <a:pt x="195" y="552"/>
                    </a:lnTo>
                    <a:lnTo>
                      <a:pt x="206" y="557"/>
                    </a:lnTo>
                    <a:lnTo>
                      <a:pt x="218" y="560"/>
                    </a:lnTo>
                    <a:lnTo>
                      <a:pt x="231" y="565"/>
                    </a:lnTo>
                    <a:lnTo>
                      <a:pt x="253" y="571"/>
                    </a:lnTo>
                    <a:lnTo>
                      <a:pt x="275" y="575"/>
                    </a:lnTo>
                    <a:lnTo>
                      <a:pt x="317" y="581"/>
                    </a:lnTo>
                    <a:lnTo>
                      <a:pt x="355" y="581"/>
                    </a:lnTo>
                    <a:lnTo>
                      <a:pt x="392" y="575"/>
                    </a:lnTo>
                    <a:lnTo>
                      <a:pt x="423" y="567"/>
                    </a:lnTo>
                    <a:lnTo>
                      <a:pt x="440" y="561"/>
                    </a:lnTo>
                    <a:lnTo>
                      <a:pt x="454" y="554"/>
                    </a:lnTo>
                    <a:lnTo>
                      <a:pt x="468" y="548"/>
                    </a:lnTo>
                    <a:lnTo>
                      <a:pt x="481" y="539"/>
                    </a:lnTo>
                    <a:lnTo>
                      <a:pt x="495" y="530"/>
                    </a:lnTo>
                    <a:lnTo>
                      <a:pt x="502" y="526"/>
                    </a:lnTo>
                    <a:lnTo>
                      <a:pt x="507" y="521"/>
                    </a:lnTo>
                    <a:lnTo>
                      <a:pt x="531" y="502"/>
                    </a:lnTo>
                    <a:lnTo>
                      <a:pt x="552" y="483"/>
                    </a:lnTo>
                    <a:lnTo>
                      <a:pt x="568" y="465"/>
                    </a:lnTo>
                    <a:lnTo>
                      <a:pt x="581" y="451"/>
                    </a:lnTo>
                    <a:lnTo>
                      <a:pt x="592" y="437"/>
                    </a:lnTo>
                    <a:lnTo>
                      <a:pt x="1180" y="307"/>
                    </a:lnTo>
                    <a:lnTo>
                      <a:pt x="1602" y="279"/>
                    </a:lnTo>
                    <a:lnTo>
                      <a:pt x="1595" y="192"/>
                    </a:lnTo>
                    <a:lnTo>
                      <a:pt x="612" y="294"/>
                    </a:lnTo>
                    <a:lnTo>
                      <a:pt x="619" y="165"/>
                    </a:lnTo>
                    <a:lnTo>
                      <a:pt x="579" y="91"/>
                    </a:lnTo>
                    <a:lnTo>
                      <a:pt x="579" y="224"/>
                    </a:lnTo>
                    <a:lnTo>
                      <a:pt x="575" y="281"/>
                    </a:lnTo>
                    <a:lnTo>
                      <a:pt x="567" y="336"/>
                    </a:lnTo>
                    <a:lnTo>
                      <a:pt x="561" y="360"/>
                    </a:lnTo>
                    <a:lnTo>
                      <a:pt x="554" y="385"/>
                    </a:lnTo>
                    <a:lnTo>
                      <a:pt x="545" y="406"/>
                    </a:lnTo>
                    <a:lnTo>
                      <a:pt x="534" y="424"/>
                    </a:lnTo>
                    <a:lnTo>
                      <a:pt x="521" y="440"/>
                    </a:lnTo>
                    <a:lnTo>
                      <a:pt x="509" y="454"/>
                    </a:lnTo>
                    <a:lnTo>
                      <a:pt x="495" y="468"/>
                    </a:lnTo>
                    <a:lnTo>
                      <a:pt x="481" y="479"/>
                    </a:lnTo>
                    <a:lnTo>
                      <a:pt x="473" y="483"/>
                    </a:lnTo>
                    <a:lnTo>
                      <a:pt x="466" y="488"/>
                    </a:lnTo>
                    <a:lnTo>
                      <a:pt x="458" y="492"/>
                    </a:lnTo>
                    <a:lnTo>
                      <a:pt x="450" y="497"/>
                    </a:lnTo>
                    <a:lnTo>
                      <a:pt x="434" y="505"/>
                    </a:lnTo>
                    <a:lnTo>
                      <a:pt x="418" y="510"/>
                    </a:lnTo>
                    <a:lnTo>
                      <a:pt x="401" y="513"/>
                    </a:lnTo>
                    <a:lnTo>
                      <a:pt x="386" y="516"/>
                    </a:lnTo>
                    <a:lnTo>
                      <a:pt x="353" y="517"/>
                    </a:lnTo>
                    <a:lnTo>
                      <a:pt x="321" y="512"/>
                    </a:lnTo>
                    <a:lnTo>
                      <a:pt x="293" y="499"/>
                    </a:lnTo>
                    <a:lnTo>
                      <a:pt x="277" y="494"/>
                    </a:lnTo>
                    <a:lnTo>
                      <a:pt x="265" y="487"/>
                    </a:lnTo>
                    <a:lnTo>
                      <a:pt x="251" y="483"/>
                    </a:lnTo>
                    <a:lnTo>
                      <a:pt x="242" y="477"/>
                    </a:lnTo>
                    <a:lnTo>
                      <a:pt x="221" y="468"/>
                    </a:lnTo>
                    <a:lnTo>
                      <a:pt x="204" y="459"/>
                    </a:lnTo>
                    <a:lnTo>
                      <a:pt x="178" y="429"/>
                    </a:lnTo>
                    <a:lnTo>
                      <a:pt x="157" y="376"/>
                    </a:lnTo>
                    <a:lnTo>
                      <a:pt x="149" y="340"/>
                    </a:lnTo>
                    <a:lnTo>
                      <a:pt x="142" y="303"/>
                    </a:lnTo>
                    <a:lnTo>
                      <a:pt x="133" y="231"/>
                    </a:lnTo>
                    <a:lnTo>
                      <a:pt x="130" y="169"/>
                    </a:lnTo>
                    <a:lnTo>
                      <a:pt x="137" y="121"/>
                    </a:lnTo>
                    <a:lnTo>
                      <a:pt x="149" y="80"/>
                    </a:lnTo>
                    <a:lnTo>
                      <a:pt x="160" y="41"/>
                    </a:lnTo>
                    <a:lnTo>
                      <a:pt x="171" y="0"/>
                    </a:lnTo>
                    <a:lnTo>
                      <a:pt x="69" y="117"/>
                    </a:lnTo>
                    <a:lnTo>
                      <a:pt x="0" y="275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01755" name="Freeform 27"/>
              <p:cNvSpPr>
                <a:spLocks/>
              </p:cNvSpPr>
              <p:nvPr/>
            </p:nvSpPr>
            <p:spPr bwMode="auto">
              <a:xfrm>
                <a:off x="1697" y="3110"/>
                <a:ext cx="83" cy="113"/>
              </a:xfrm>
              <a:custGeom>
                <a:avLst/>
                <a:gdLst/>
                <a:ahLst/>
                <a:cxnLst>
                  <a:cxn ang="0">
                    <a:pos x="4" y="124"/>
                  </a:cxn>
                  <a:cxn ang="0">
                    <a:pos x="36" y="40"/>
                  </a:cxn>
                  <a:cxn ang="0">
                    <a:pos x="100" y="0"/>
                  </a:cxn>
                  <a:cxn ang="0">
                    <a:pos x="183" y="1"/>
                  </a:cxn>
                  <a:cxn ang="0">
                    <a:pos x="233" y="59"/>
                  </a:cxn>
                  <a:cxn ang="0">
                    <a:pos x="249" y="135"/>
                  </a:cxn>
                  <a:cxn ang="0">
                    <a:pos x="238" y="234"/>
                  </a:cxn>
                  <a:cxn ang="0">
                    <a:pos x="188" y="305"/>
                  </a:cxn>
                  <a:cxn ang="0">
                    <a:pos x="126" y="337"/>
                  </a:cxn>
                  <a:cxn ang="0">
                    <a:pos x="62" y="318"/>
                  </a:cxn>
                  <a:cxn ang="0">
                    <a:pos x="19" y="264"/>
                  </a:cxn>
                  <a:cxn ang="0">
                    <a:pos x="0" y="180"/>
                  </a:cxn>
                  <a:cxn ang="0">
                    <a:pos x="4" y="124"/>
                  </a:cxn>
                  <a:cxn ang="0">
                    <a:pos x="4" y="124"/>
                  </a:cxn>
                </a:cxnLst>
                <a:rect l="0" t="0" r="r" b="b"/>
                <a:pathLst>
                  <a:path w="249" h="337">
                    <a:moveTo>
                      <a:pt x="4" y="124"/>
                    </a:moveTo>
                    <a:lnTo>
                      <a:pt x="36" y="40"/>
                    </a:lnTo>
                    <a:lnTo>
                      <a:pt x="100" y="0"/>
                    </a:lnTo>
                    <a:lnTo>
                      <a:pt x="183" y="1"/>
                    </a:lnTo>
                    <a:lnTo>
                      <a:pt x="233" y="59"/>
                    </a:lnTo>
                    <a:lnTo>
                      <a:pt x="249" y="135"/>
                    </a:lnTo>
                    <a:lnTo>
                      <a:pt x="238" y="234"/>
                    </a:lnTo>
                    <a:lnTo>
                      <a:pt x="188" y="305"/>
                    </a:lnTo>
                    <a:lnTo>
                      <a:pt x="126" y="337"/>
                    </a:lnTo>
                    <a:lnTo>
                      <a:pt x="62" y="318"/>
                    </a:lnTo>
                    <a:lnTo>
                      <a:pt x="19" y="264"/>
                    </a:lnTo>
                    <a:lnTo>
                      <a:pt x="0" y="180"/>
                    </a:lnTo>
                    <a:lnTo>
                      <a:pt x="4" y="124"/>
                    </a:lnTo>
                    <a:lnTo>
                      <a:pt x="4" y="124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01756" name="Freeform 28"/>
              <p:cNvSpPr>
                <a:spLocks/>
              </p:cNvSpPr>
              <p:nvPr/>
            </p:nvSpPr>
            <p:spPr bwMode="auto">
              <a:xfrm>
                <a:off x="1248" y="3208"/>
                <a:ext cx="443" cy="100"/>
              </a:xfrm>
              <a:custGeom>
                <a:avLst/>
                <a:gdLst/>
                <a:ahLst/>
                <a:cxnLst>
                  <a:cxn ang="0">
                    <a:pos x="1141" y="0"/>
                  </a:cxn>
                  <a:cxn ang="0">
                    <a:pos x="606" y="49"/>
                  </a:cxn>
                  <a:cxn ang="0">
                    <a:pos x="0" y="193"/>
                  </a:cxn>
                  <a:cxn ang="0">
                    <a:pos x="433" y="155"/>
                  </a:cxn>
                  <a:cxn ang="0">
                    <a:pos x="134" y="270"/>
                  </a:cxn>
                  <a:cxn ang="0">
                    <a:pos x="718" y="175"/>
                  </a:cxn>
                  <a:cxn ang="0">
                    <a:pos x="444" y="299"/>
                  </a:cxn>
                  <a:cxn ang="0">
                    <a:pos x="945" y="199"/>
                  </a:cxn>
                  <a:cxn ang="0">
                    <a:pos x="810" y="278"/>
                  </a:cxn>
                  <a:cxn ang="0">
                    <a:pos x="1330" y="160"/>
                  </a:cxn>
                  <a:cxn ang="0">
                    <a:pos x="1141" y="0"/>
                  </a:cxn>
                  <a:cxn ang="0">
                    <a:pos x="1141" y="0"/>
                  </a:cxn>
                </a:cxnLst>
                <a:rect l="0" t="0" r="r" b="b"/>
                <a:pathLst>
                  <a:path w="1330" h="299">
                    <a:moveTo>
                      <a:pt x="1141" y="0"/>
                    </a:moveTo>
                    <a:lnTo>
                      <a:pt x="606" y="49"/>
                    </a:lnTo>
                    <a:lnTo>
                      <a:pt x="0" y="193"/>
                    </a:lnTo>
                    <a:lnTo>
                      <a:pt x="433" y="155"/>
                    </a:lnTo>
                    <a:lnTo>
                      <a:pt x="134" y="270"/>
                    </a:lnTo>
                    <a:lnTo>
                      <a:pt x="718" y="175"/>
                    </a:lnTo>
                    <a:lnTo>
                      <a:pt x="444" y="299"/>
                    </a:lnTo>
                    <a:lnTo>
                      <a:pt x="945" y="199"/>
                    </a:lnTo>
                    <a:lnTo>
                      <a:pt x="810" y="278"/>
                    </a:lnTo>
                    <a:lnTo>
                      <a:pt x="1330" y="160"/>
                    </a:lnTo>
                    <a:lnTo>
                      <a:pt x="1141" y="0"/>
                    </a:lnTo>
                    <a:lnTo>
                      <a:pt x="1141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201757" name="Group 29"/>
            <p:cNvGrpSpPr>
              <a:grpSpLocks/>
            </p:cNvGrpSpPr>
            <p:nvPr/>
          </p:nvGrpSpPr>
          <p:grpSpPr bwMode="auto">
            <a:xfrm>
              <a:off x="2448" y="2496"/>
              <a:ext cx="1152" cy="572"/>
              <a:chOff x="2448" y="2496"/>
              <a:chExt cx="1152" cy="572"/>
            </a:xfrm>
          </p:grpSpPr>
          <p:sp>
            <p:nvSpPr>
              <p:cNvPr id="201758" name="Freeform 30"/>
              <p:cNvSpPr>
                <a:spLocks/>
              </p:cNvSpPr>
              <p:nvPr/>
            </p:nvSpPr>
            <p:spPr bwMode="auto">
              <a:xfrm>
                <a:off x="2578" y="2617"/>
                <a:ext cx="349" cy="259"/>
              </a:xfrm>
              <a:custGeom>
                <a:avLst/>
                <a:gdLst/>
                <a:ahLst/>
                <a:cxnLst>
                  <a:cxn ang="0">
                    <a:pos x="952" y="0"/>
                  </a:cxn>
                  <a:cxn ang="0">
                    <a:pos x="195" y="70"/>
                  </a:cxn>
                  <a:cxn ang="0">
                    <a:pos x="0" y="247"/>
                  </a:cxn>
                  <a:cxn ang="0">
                    <a:pos x="5" y="776"/>
                  </a:cxn>
                  <a:cxn ang="0">
                    <a:pos x="129" y="774"/>
                  </a:cxn>
                  <a:cxn ang="0">
                    <a:pos x="148" y="249"/>
                  </a:cxn>
                  <a:cxn ang="0">
                    <a:pos x="359" y="282"/>
                  </a:cxn>
                  <a:cxn ang="0">
                    <a:pos x="226" y="121"/>
                  </a:cxn>
                  <a:cxn ang="0">
                    <a:pos x="1047" y="37"/>
                  </a:cxn>
                  <a:cxn ang="0">
                    <a:pos x="952" y="0"/>
                  </a:cxn>
                  <a:cxn ang="0">
                    <a:pos x="952" y="0"/>
                  </a:cxn>
                </a:cxnLst>
                <a:rect l="0" t="0" r="r" b="b"/>
                <a:pathLst>
                  <a:path w="1047" h="776">
                    <a:moveTo>
                      <a:pt x="952" y="0"/>
                    </a:moveTo>
                    <a:lnTo>
                      <a:pt x="195" y="70"/>
                    </a:lnTo>
                    <a:lnTo>
                      <a:pt x="0" y="247"/>
                    </a:lnTo>
                    <a:lnTo>
                      <a:pt x="5" y="776"/>
                    </a:lnTo>
                    <a:lnTo>
                      <a:pt x="129" y="774"/>
                    </a:lnTo>
                    <a:lnTo>
                      <a:pt x="148" y="249"/>
                    </a:lnTo>
                    <a:lnTo>
                      <a:pt x="359" y="282"/>
                    </a:lnTo>
                    <a:lnTo>
                      <a:pt x="226" y="121"/>
                    </a:lnTo>
                    <a:lnTo>
                      <a:pt x="1047" y="37"/>
                    </a:lnTo>
                    <a:lnTo>
                      <a:pt x="952" y="0"/>
                    </a:lnTo>
                    <a:lnTo>
                      <a:pt x="95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01759" name="Freeform 31"/>
              <p:cNvSpPr>
                <a:spLocks/>
              </p:cNvSpPr>
              <p:nvPr/>
            </p:nvSpPr>
            <p:spPr bwMode="auto">
              <a:xfrm>
                <a:off x="2452" y="2708"/>
                <a:ext cx="878" cy="217"/>
              </a:xfrm>
              <a:custGeom>
                <a:avLst/>
                <a:gdLst/>
                <a:ahLst/>
                <a:cxnLst>
                  <a:cxn ang="0">
                    <a:pos x="214" y="40"/>
                  </a:cxn>
                  <a:cxn ang="0">
                    <a:pos x="169" y="65"/>
                  </a:cxn>
                  <a:cxn ang="0">
                    <a:pos x="135" y="88"/>
                  </a:cxn>
                  <a:cxn ang="0">
                    <a:pos x="71" y="152"/>
                  </a:cxn>
                  <a:cxn ang="0">
                    <a:pos x="25" y="235"/>
                  </a:cxn>
                  <a:cxn ang="0">
                    <a:pos x="9" y="412"/>
                  </a:cxn>
                  <a:cxn ang="0">
                    <a:pos x="35" y="478"/>
                  </a:cxn>
                  <a:cxn ang="0">
                    <a:pos x="86" y="519"/>
                  </a:cxn>
                  <a:cxn ang="0">
                    <a:pos x="146" y="537"/>
                  </a:cxn>
                  <a:cxn ang="0">
                    <a:pos x="1122" y="617"/>
                  </a:cxn>
                  <a:cxn ang="0">
                    <a:pos x="1238" y="500"/>
                  </a:cxn>
                  <a:cxn ang="0">
                    <a:pos x="1282" y="428"/>
                  </a:cxn>
                  <a:cxn ang="0">
                    <a:pos x="1332" y="383"/>
                  </a:cxn>
                  <a:cxn ang="0">
                    <a:pos x="1373" y="363"/>
                  </a:cxn>
                  <a:cxn ang="0">
                    <a:pos x="1527" y="370"/>
                  </a:cxn>
                  <a:cxn ang="0">
                    <a:pos x="1592" y="399"/>
                  </a:cxn>
                  <a:cxn ang="0">
                    <a:pos x="1662" y="485"/>
                  </a:cxn>
                  <a:cxn ang="0">
                    <a:pos x="1701" y="651"/>
                  </a:cxn>
                  <a:cxn ang="0">
                    <a:pos x="1917" y="511"/>
                  </a:cxn>
                  <a:cxn ang="0">
                    <a:pos x="1850" y="446"/>
                  </a:cxn>
                  <a:cxn ang="0">
                    <a:pos x="1784" y="388"/>
                  </a:cxn>
                  <a:cxn ang="0">
                    <a:pos x="1716" y="335"/>
                  </a:cxn>
                  <a:cxn ang="0">
                    <a:pos x="1675" y="306"/>
                  </a:cxn>
                  <a:cxn ang="0">
                    <a:pos x="1635" y="278"/>
                  </a:cxn>
                  <a:cxn ang="0">
                    <a:pos x="1593" y="253"/>
                  </a:cxn>
                  <a:cxn ang="0">
                    <a:pos x="1553" y="235"/>
                  </a:cxn>
                  <a:cxn ang="0">
                    <a:pos x="1487" y="215"/>
                  </a:cxn>
                  <a:cxn ang="0">
                    <a:pos x="1392" y="231"/>
                  </a:cxn>
                  <a:cxn ang="0">
                    <a:pos x="1334" y="259"/>
                  </a:cxn>
                  <a:cxn ang="0">
                    <a:pos x="1293" y="286"/>
                  </a:cxn>
                  <a:cxn ang="0">
                    <a:pos x="1267" y="304"/>
                  </a:cxn>
                  <a:cxn ang="0">
                    <a:pos x="1241" y="322"/>
                  </a:cxn>
                  <a:cxn ang="0">
                    <a:pos x="1217" y="340"/>
                  </a:cxn>
                  <a:cxn ang="0">
                    <a:pos x="1184" y="366"/>
                  </a:cxn>
                  <a:cxn ang="0">
                    <a:pos x="1146" y="390"/>
                  </a:cxn>
                  <a:cxn ang="0">
                    <a:pos x="1096" y="402"/>
                  </a:cxn>
                  <a:cxn ang="0">
                    <a:pos x="1075" y="329"/>
                  </a:cxn>
                  <a:cxn ang="0">
                    <a:pos x="1108" y="267"/>
                  </a:cxn>
                  <a:cxn ang="0">
                    <a:pos x="1068" y="129"/>
                  </a:cxn>
                  <a:cxn ang="0">
                    <a:pos x="1045" y="138"/>
                  </a:cxn>
                  <a:cxn ang="0">
                    <a:pos x="1002" y="201"/>
                  </a:cxn>
                  <a:cxn ang="0">
                    <a:pos x="964" y="297"/>
                  </a:cxn>
                  <a:cxn ang="0">
                    <a:pos x="922" y="344"/>
                  </a:cxn>
                  <a:cxn ang="0">
                    <a:pos x="838" y="352"/>
                  </a:cxn>
                  <a:cxn ang="0">
                    <a:pos x="773" y="282"/>
                  </a:cxn>
                  <a:cxn ang="0">
                    <a:pos x="775" y="190"/>
                  </a:cxn>
                  <a:cxn ang="0">
                    <a:pos x="733" y="0"/>
                  </a:cxn>
                  <a:cxn ang="0">
                    <a:pos x="383" y="385"/>
                  </a:cxn>
                  <a:cxn ang="0">
                    <a:pos x="335" y="413"/>
                  </a:cxn>
                  <a:cxn ang="0">
                    <a:pos x="261" y="438"/>
                  </a:cxn>
                  <a:cxn ang="0">
                    <a:pos x="140" y="384"/>
                  </a:cxn>
                  <a:cxn ang="0">
                    <a:pos x="93" y="267"/>
                  </a:cxn>
                  <a:cxn ang="0">
                    <a:pos x="127" y="145"/>
                  </a:cxn>
                  <a:cxn ang="0">
                    <a:pos x="214" y="55"/>
                  </a:cxn>
                </a:cxnLst>
                <a:rect l="0" t="0" r="r" b="b"/>
                <a:pathLst>
                  <a:path w="2634" h="651">
                    <a:moveTo>
                      <a:pt x="248" y="24"/>
                    </a:moveTo>
                    <a:lnTo>
                      <a:pt x="242" y="28"/>
                    </a:lnTo>
                    <a:lnTo>
                      <a:pt x="225" y="35"/>
                    </a:lnTo>
                    <a:lnTo>
                      <a:pt x="214" y="40"/>
                    </a:lnTo>
                    <a:lnTo>
                      <a:pt x="200" y="47"/>
                    </a:lnTo>
                    <a:lnTo>
                      <a:pt x="185" y="55"/>
                    </a:lnTo>
                    <a:lnTo>
                      <a:pt x="177" y="61"/>
                    </a:lnTo>
                    <a:lnTo>
                      <a:pt x="169" y="65"/>
                    </a:lnTo>
                    <a:lnTo>
                      <a:pt x="160" y="69"/>
                    </a:lnTo>
                    <a:lnTo>
                      <a:pt x="153" y="76"/>
                    </a:lnTo>
                    <a:lnTo>
                      <a:pt x="144" y="83"/>
                    </a:lnTo>
                    <a:lnTo>
                      <a:pt x="135" y="88"/>
                    </a:lnTo>
                    <a:lnTo>
                      <a:pt x="119" y="102"/>
                    </a:lnTo>
                    <a:lnTo>
                      <a:pt x="101" y="117"/>
                    </a:lnTo>
                    <a:lnTo>
                      <a:pt x="86" y="134"/>
                    </a:lnTo>
                    <a:lnTo>
                      <a:pt x="71" y="152"/>
                    </a:lnTo>
                    <a:lnTo>
                      <a:pt x="57" y="171"/>
                    </a:lnTo>
                    <a:lnTo>
                      <a:pt x="44" y="191"/>
                    </a:lnTo>
                    <a:lnTo>
                      <a:pt x="33" y="213"/>
                    </a:lnTo>
                    <a:lnTo>
                      <a:pt x="25" y="235"/>
                    </a:lnTo>
                    <a:lnTo>
                      <a:pt x="11" y="274"/>
                    </a:lnTo>
                    <a:lnTo>
                      <a:pt x="0" y="348"/>
                    </a:lnTo>
                    <a:lnTo>
                      <a:pt x="2" y="381"/>
                    </a:lnTo>
                    <a:lnTo>
                      <a:pt x="9" y="412"/>
                    </a:lnTo>
                    <a:lnTo>
                      <a:pt x="17" y="440"/>
                    </a:lnTo>
                    <a:lnTo>
                      <a:pt x="22" y="454"/>
                    </a:lnTo>
                    <a:lnTo>
                      <a:pt x="28" y="467"/>
                    </a:lnTo>
                    <a:lnTo>
                      <a:pt x="35" y="478"/>
                    </a:lnTo>
                    <a:lnTo>
                      <a:pt x="44" y="489"/>
                    </a:lnTo>
                    <a:lnTo>
                      <a:pt x="64" y="507"/>
                    </a:lnTo>
                    <a:lnTo>
                      <a:pt x="73" y="513"/>
                    </a:lnTo>
                    <a:lnTo>
                      <a:pt x="86" y="519"/>
                    </a:lnTo>
                    <a:lnTo>
                      <a:pt x="97" y="523"/>
                    </a:lnTo>
                    <a:lnTo>
                      <a:pt x="108" y="527"/>
                    </a:lnTo>
                    <a:lnTo>
                      <a:pt x="129" y="533"/>
                    </a:lnTo>
                    <a:lnTo>
                      <a:pt x="146" y="537"/>
                    </a:lnTo>
                    <a:lnTo>
                      <a:pt x="162" y="537"/>
                    </a:lnTo>
                    <a:lnTo>
                      <a:pt x="979" y="562"/>
                    </a:lnTo>
                    <a:lnTo>
                      <a:pt x="1118" y="527"/>
                    </a:lnTo>
                    <a:lnTo>
                      <a:pt x="1122" y="617"/>
                    </a:lnTo>
                    <a:lnTo>
                      <a:pt x="1213" y="560"/>
                    </a:lnTo>
                    <a:lnTo>
                      <a:pt x="1224" y="530"/>
                    </a:lnTo>
                    <a:lnTo>
                      <a:pt x="1230" y="515"/>
                    </a:lnTo>
                    <a:lnTo>
                      <a:pt x="1238" y="500"/>
                    </a:lnTo>
                    <a:lnTo>
                      <a:pt x="1247" y="483"/>
                    </a:lnTo>
                    <a:lnTo>
                      <a:pt x="1257" y="464"/>
                    </a:lnTo>
                    <a:lnTo>
                      <a:pt x="1268" y="447"/>
                    </a:lnTo>
                    <a:lnTo>
                      <a:pt x="1282" y="428"/>
                    </a:lnTo>
                    <a:lnTo>
                      <a:pt x="1297" y="412"/>
                    </a:lnTo>
                    <a:lnTo>
                      <a:pt x="1314" y="396"/>
                    </a:lnTo>
                    <a:lnTo>
                      <a:pt x="1322" y="390"/>
                    </a:lnTo>
                    <a:lnTo>
                      <a:pt x="1332" y="383"/>
                    </a:lnTo>
                    <a:lnTo>
                      <a:pt x="1341" y="377"/>
                    </a:lnTo>
                    <a:lnTo>
                      <a:pt x="1351" y="372"/>
                    </a:lnTo>
                    <a:lnTo>
                      <a:pt x="1362" y="366"/>
                    </a:lnTo>
                    <a:lnTo>
                      <a:pt x="1373" y="363"/>
                    </a:lnTo>
                    <a:lnTo>
                      <a:pt x="1395" y="358"/>
                    </a:lnTo>
                    <a:lnTo>
                      <a:pt x="1442" y="357"/>
                    </a:lnTo>
                    <a:lnTo>
                      <a:pt x="1486" y="359"/>
                    </a:lnTo>
                    <a:lnTo>
                      <a:pt x="1527" y="370"/>
                    </a:lnTo>
                    <a:lnTo>
                      <a:pt x="1547" y="377"/>
                    </a:lnTo>
                    <a:lnTo>
                      <a:pt x="1566" y="385"/>
                    </a:lnTo>
                    <a:lnTo>
                      <a:pt x="1584" y="395"/>
                    </a:lnTo>
                    <a:lnTo>
                      <a:pt x="1592" y="399"/>
                    </a:lnTo>
                    <a:lnTo>
                      <a:pt x="1599" y="405"/>
                    </a:lnTo>
                    <a:lnTo>
                      <a:pt x="1626" y="428"/>
                    </a:lnTo>
                    <a:lnTo>
                      <a:pt x="1648" y="454"/>
                    </a:lnTo>
                    <a:lnTo>
                      <a:pt x="1662" y="485"/>
                    </a:lnTo>
                    <a:lnTo>
                      <a:pt x="1673" y="516"/>
                    </a:lnTo>
                    <a:lnTo>
                      <a:pt x="1682" y="545"/>
                    </a:lnTo>
                    <a:lnTo>
                      <a:pt x="1693" y="599"/>
                    </a:lnTo>
                    <a:lnTo>
                      <a:pt x="1701" y="651"/>
                    </a:lnTo>
                    <a:lnTo>
                      <a:pt x="2623" y="560"/>
                    </a:lnTo>
                    <a:lnTo>
                      <a:pt x="2634" y="507"/>
                    </a:lnTo>
                    <a:lnTo>
                      <a:pt x="1931" y="526"/>
                    </a:lnTo>
                    <a:lnTo>
                      <a:pt x="1917" y="511"/>
                    </a:lnTo>
                    <a:lnTo>
                      <a:pt x="1899" y="493"/>
                    </a:lnTo>
                    <a:lnTo>
                      <a:pt x="1877" y="472"/>
                    </a:lnTo>
                    <a:lnTo>
                      <a:pt x="1863" y="460"/>
                    </a:lnTo>
                    <a:lnTo>
                      <a:pt x="1850" y="446"/>
                    </a:lnTo>
                    <a:lnTo>
                      <a:pt x="1833" y="432"/>
                    </a:lnTo>
                    <a:lnTo>
                      <a:pt x="1817" y="418"/>
                    </a:lnTo>
                    <a:lnTo>
                      <a:pt x="1800" y="403"/>
                    </a:lnTo>
                    <a:lnTo>
                      <a:pt x="1784" y="388"/>
                    </a:lnTo>
                    <a:lnTo>
                      <a:pt x="1764" y="373"/>
                    </a:lnTo>
                    <a:lnTo>
                      <a:pt x="1745" y="358"/>
                    </a:lnTo>
                    <a:lnTo>
                      <a:pt x="1726" y="341"/>
                    </a:lnTo>
                    <a:lnTo>
                      <a:pt x="1716" y="335"/>
                    </a:lnTo>
                    <a:lnTo>
                      <a:pt x="1705" y="326"/>
                    </a:lnTo>
                    <a:lnTo>
                      <a:pt x="1695" y="319"/>
                    </a:lnTo>
                    <a:lnTo>
                      <a:pt x="1684" y="313"/>
                    </a:lnTo>
                    <a:lnTo>
                      <a:pt x="1675" y="306"/>
                    </a:lnTo>
                    <a:lnTo>
                      <a:pt x="1664" y="297"/>
                    </a:lnTo>
                    <a:lnTo>
                      <a:pt x="1655" y="290"/>
                    </a:lnTo>
                    <a:lnTo>
                      <a:pt x="1646" y="284"/>
                    </a:lnTo>
                    <a:lnTo>
                      <a:pt x="1635" y="278"/>
                    </a:lnTo>
                    <a:lnTo>
                      <a:pt x="1625" y="271"/>
                    </a:lnTo>
                    <a:lnTo>
                      <a:pt x="1614" y="266"/>
                    </a:lnTo>
                    <a:lnTo>
                      <a:pt x="1604" y="259"/>
                    </a:lnTo>
                    <a:lnTo>
                      <a:pt x="1593" y="253"/>
                    </a:lnTo>
                    <a:lnTo>
                      <a:pt x="1584" y="249"/>
                    </a:lnTo>
                    <a:lnTo>
                      <a:pt x="1573" y="244"/>
                    </a:lnTo>
                    <a:lnTo>
                      <a:pt x="1563" y="240"/>
                    </a:lnTo>
                    <a:lnTo>
                      <a:pt x="1553" y="235"/>
                    </a:lnTo>
                    <a:lnTo>
                      <a:pt x="1544" y="231"/>
                    </a:lnTo>
                    <a:lnTo>
                      <a:pt x="1524" y="224"/>
                    </a:lnTo>
                    <a:lnTo>
                      <a:pt x="1505" y="219"/>
                    </a:lnTo>
                    <a:lnTo>
                      <a:pt x="1487" y="215"/>
                    </a:lnTo>
                    <a:lnTo>
                      <a:pt x="1471" y="213"/>
                    </a:lnTo>
                    <a:lnTo>
                      <a:pt x="1436" y="216"/>
                    </a:lnTo>
                    <a:lnTo>
                      <a:pt x="1407" y="226"/>
                    </a:lnTo>
                    <a:lnTo>
                      <a:pt x="1392" y="231"/>
                    </a:lnTo>
                    <a:lnTo>
                      <a:pt x="1377" y="237"/>
                    </a:lnTo>
                    <a:lnTo>
                      <a:pt x="1362" y="244"/>
                    </a:lnTo>
                    <a:lnTo>
                      <a:pt x="1348" y="252"/>
                    </a:lnTo>
                    <a:lnTo>
                      <a:pt x="1334" y="259"/>
                    </a:lnTo>
                    <a:lnTo>
                      <a:pt x="1321" y="267"/>
                    </a:lnTo>
                    <a:lnTo>
                      <a:pt x="1307" y="277"/>
                    </a:lnTo>
                    <a:lnTo>
                      <a:pt x="1300" y="282"/>
                    </a:lnTo>
                    <a:lnTo>
                      <a:pt x="1293" y="286"/>
                    </a:lnTo>
                    <a:lnTo>
                      <a:pt x="1286" y="290"/>
                    </a:lnTo>
                    <a:lnTo>
                      <a:pt x="1279" y="296"/>
                    </a:lnTo>
                    <a:lnTo>
                      <a:pt x="1272" y="299"/>
                    </a:lnTo>
                    <a:lnTo>
                      <a:pt x="1267" y="304"/>
                    </a:lnTo>
                    <a:lnTo>
                      <a:pt x="1260" y="308"/>
                    </a:lnTo>
                    <a:lnTo>
                      <a:pt x="1254" y="313"/>
                    </a:lnTo>
                    <a:lnTo>
                      <a:pt x="1247" y="318"/>
                    </a:lnTo>
                    <a:lnTo>
                      <a:pt x="1241" y="322"/>
                    </a:lnTo>
                    <a:lnTo>
                      <a:pt x="1234" y="328"/>
                    </a:lnTo>
                    <a:lnTo>
                      <a:pt x="1228" y="332"/>
                    </a:lnTo>
                    <a:lnTo>
                      <a:pt x="1223" y="336"/>
                    </a:lnTo>
                    <a:lnTo>
                      <a:pt x="1217" y="340"/>
                    </a:lnTo>
                    <a:lnTo>
                      <a:pt x="1212" y="344"/>
                    </a:lnTo>
                    <a:lnTo>
                      <a:pt x="1206" y="350"/>
                    </a:lnTo>
                    <a:lnTo>
                      <a:pt x="1194" y="358"/>
                    </a:lnTo>
                    <a:lnTo>
                      <a:pt x="1184" y="366"/>
                    </a:lnTo>
                    <a:lnTo>
                      <a:pt x="1173" y="373"/>
                    </a:lnTo>
                    <a:lnTo>
                      <a:pt x="1163" y="380"/>
                    </a:lnTo>
                    <a:lnTo>
                      <a:pt x="1154" y="385"/>
                    </a:lnTo>
                    <a:lnTo>
                      <a:pt x="1146" y="390"/>
                    </a:lnTo>
                    <a:lnTo>
                      <a:pt x="1137" y="395"/>
                    </a:lnTo>
                    <a:lnTo>
                      <a:pt x="1121" y="402"/>
                    </a:lnTo>
                    <a:lnTo>
                      <a:pt x="1107" y="405"/>
                    </a:lnTo>
                    <a:lnTo>
                      <a:pt x="1096" y="402"/>
                    </a:lnTo>
                    <a:lnTo>
                      <a:pt x="1086" y="395"/>
                    </a:lnTo>
                    <a:lnTo>
                      <a:pt x="1077" y="373"/>
                    </a:lnTo>
                    <a:lnTo>
                      <a:pt x="1072" y="351"/>
                    </a:lnTo>
                    <a:lnTo>
                      <a:pt x="1075" y="329"/>
                    </a:lnTo>
                    <a:lnTo>
                      <a:pt x="1082" y="311"/>
                    </a:lnTo>
                    <a:lnTo>
                      <a:pt x="1092" y="293"/>
                    </a:lnTo>
                    <a:lnTo>
                      <a:pt x="1099" y="281"/>
                    </a:lnTo>
                    <a:lnTo>
                      <a:pt x="1108" y="267"/>
                    </a:lnTo>
                    <a:lnTo>
                      <a:pt x="1112" y="165"/>
                    </a:lnTo>
                    <a:lnTo>
                      <a:pt x="1088" y="145"/>
                    </a:lnTo>
                    <a:lnTo>
                      <a:pt x="1078" y="138"/>
                    </a:lnTo>
                    <a:lnTo>
                      <a:pt x="1068" y="129"/>
                    </a:lnTo>
                    <a:lnTo>
                      <a:pt x="1061" y="124"/>
                    </a:lnTo>
                    <a:lnTo>
                      <a:pt x="1056" y="121"/>
                    </a:lnTo>
                    <a:lnTo>
                      <a:pt x="1050" y="117"/>
                    </a:lnTo>
                    <a:lnTo>
                      <a:pt x="1045" y="138"/>
                    </a:lnTo>
                    <a:lnTo>
                      <a:pt x="1035" y="158"/>
                    </a:lnTo>
                    <a:lnTo>
                      <a:pt x="1028" y="169"/>
                    </a:lnTo>
                    <a:lnTo>
                      <a:pt x="1019" y="182"/>
                    </a:lnTo>
                    <a:lnTo>
                      <a:pt x="1002" y="201"/>
                    </a:lnTo>
                    <a:lnTo>
                      <a:pt x="990" y="212"/>
                    </a:lnTo>
                    <a:lnTo>
                      <a:pt x="977" y="216"/>
                    </a:lnTo>
                    <a:lnTo>
                      <a:pt x="972" y="275"/>
                    </a:lnTo>
                    <a:lnTo>
                      <a:pt x="964" y="297"/>
                    </a:lnTo>
                    <a:lnTo>
                      <a:pt x="958" y="310"/>
                    </a:lnTo>
                    <a:lnTo>
                      <a:pt x="951" y="321"/>
                    </a:lnTo>
                    <a:lnTo>
                      <a:pt x="933" y="337"/>
                    </a:lnTo>
                    <a:lnTo>
                      <a:pt x="922" y="344"/>
                    </a:lnTo>
                    <a:lnTo>
                      <a:pt x="908" y="350"/>
                    </a:lnTo>
                    <a:lnTo>
                      <a:pt x="881" y="355"/>
                    </a:lnTo>
                    <a:lnTo>
                      <a:pt x="858" y="357"/>
                    </a:lnTo>
                    <a:lnTo>
                      <a:pt x="838" y="352"/>
                    </a:lnTo>
                    <a:lnTo>
                      <a:pt x="822" y="346"/>
                    </a:lnTo>
                    <a:lnTo>
                      <a:pt x="796" y="321"/>
                    </a:lnTo>
                    <a:lnTo>
                      <a:pt x="783" y="303"/>
                    </a:lnTo>
                    <a:lnTo>
                      <a:pt x="773" y="282"/>
                    </a:lnTo>
                    <a:lnTo>
                      <a:pt x="768" y="259"/>
                    </a:lnTo>
                    <a:lnTo>
                      <a:pt x="767" y="235"/>
                    </a:lnTo>
                    <a:lnTo>
                      <a:pt x="769" y="212"/>
                    </a:lnTo>
                    <a:lnTo>
                      <a:pt x="775" y="190"/>
                    </a:lnTo>
                    <a:lnTo>
                      <a:pt x="782" y="172"/>
                    </a:lnTo>
                    <a:lnTo>
                      <a:pt x="789" y="157"/>
                    </a:lnTo>
                    <a:lnTo>
                      <a:pt x="796" y="143"/>
                    </a:lnTo>
                    <a:lnTo>
                      <a:pt x="733" y="0"/>
                    </a:lnTo>
                    <a:lnTo>
                      <a:pt x="707" y="500"/>
                    </a:lnTo>
                    <a:lnTo>
                      <a:pt x="426" y="491"/>
                    </a:lnTo>
                    <a:lnTo>
                      <a:pt x="390" y="380"/>
                    </a:lnTo>
                    <a:lnTo>
                      <a:pt x="383" y="385"/>
                    </a:lnTo>
                    <a:lnTo>
                      <a:pt x="375" y="390"/>
                    </a:lnTo>
                    <a:lnTo>
                      <a:pt x="364" y="396"/>
                    </a:lnTo>
                    <a:lnTo>
                      <a:pt x="350" y="405"/>
                    </a:lnTo>
                    <a:lnTo>
                      <a:pt x="335" y="413"/>
                    </a:lnTo>
                    <a:lnTo>
                      <a:pt x="317" y="420"/>
                    </a:lnTo>
                    <a:lnTo>
                      <a:pt x="301" y="427"/>
                    </a:lnTo>
                    <a:lnTo>
                      <a:pt x="282" y="435"/>
                    </a:lnTo>
                    <a:lnTo>
                      <a:pt x="261" y="438"/>
                    </a:lnTo>
                    <a:lnTo>
                      <a:pt x="221" y="440"/>
                    </a:lnTo>
                    <a:lnTo>
                      <a:pt x="184" y="429"/>
                    </a:lnTo>
                    <a:lnTo>
                      <a:pt x="152" y="403"/>
                    </a:lnTo>
                    <a:lnTo>
                      <a:pt x="140" y="384"/>
                    </a:lnTo>
                    <a:lnTo>
                      <a:pt x="127" y="366"/>
                    </a:lnTo>
                    <a:lnTo>
                      <a:pt x="118" y="350"/>
                    </a:lnTo>
                    <a:lnTo>
                      <a:pt x="109" y="332"/>
                    </a:lnTo>
                    <a:lnTo>
                      <a:pt x="93" y="267"/>
                    </a:lnTo>
                    <a:lnTo>
                      <a:pt x="95" y="212"/>
                    </a:lnTo>
                    <a:lnTo>
                      <a:pt x="104" y="187"/>
                    </a:lnTo>
                    <a:lnTo>
                      <a:pt x="113" y="167"/>
                    </a:lnTo>
                    <a:lnTo>
                      <a:pt x="127" y="145"/>
                    </a:lnTo>
                    <a:lnTo>
                      <a:pt x="146" y="123"/>
                    </a:lnTo>
                    <a:lnTo>
                      <a:pt x="170" y="99"/>
                    </a:lnTo>
                    <a:lnTo>
                      <a:pt x="193" y="76"/>
                    </a:lnTo>
                    <a:lnTo>
                      <a:pt x="214" y="55"/>
                    </a:lnTo>
                    <a:lnTo>
                      <a:pt x="232" y="39"/>
                    </a:lnTo>
                    <a:lnTo>
                      <a:pt x="248" y="24"/>
                    </a:lnTo>
                    <a:lnTo>
                      <a:pt x="248" y="2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01760" name="Freeform 32"/>
              <p:cNvSpPr>
                <a:spLocks/>
              </p:cNvSpPr>
              <p:nvPr/>
            </p:nvSpPr>
            <p:spPr bwMode="auto">
              <a:xfrm>
                <a:off x="2451" y="2864"/>
                <a:ext cx="389" cy="88"/>
              </a:xfrm>
              <a:custGeom>
                <a:avLst/>
                <a:gdLst/>
                <a:ahLst/>
                <a:cxnLst>
                  <a:cxn ang="0">
                    <a:pos x="35" y="16"/>
                  </a:cxn>
                  <a:cxn ang="0">
                    <a:pos x="10" y="55"/>
                  </a:cxn>
                  <a:cxn ang="0">
                    <a:pos x="2" y="123"/>
                  </a:cxn>
                  <a:cxn ang="0">
                    <a:pos x="15" y="154"/>
                  </a:cxn>
                  <a:cxn ang="0">
                    <a:pos x="33" y="170"/>
                  </a:cxn>
                  <a:cxn ang="0">
                    <a:pos x="54" y="181"/>
                  </a:cxn>
                  <a:cxn ang="0">
                    <a:pos x="97" y="195"/>
                  </a:cxn>
                  <a:cxn ang="0">
                    <a:pos x="153" y="207"/>
                  </a:cxn>
                  <a:cxn ang="0">
                    <a:pos x="224" y="218"/>
                  </a:cxn>
                  <a:cxn ang="0">
                    <a:pos x="303" y="229"/>
                  </a:cxn>
                  <a:cxn ang="0">
                    <a:pos x="392" y="238"/>
                  </a:cxn>
                  <a:cxn ang="0">
                    <a:pos x="484" y="246"/>
                  </a:cxn>
                  <a:cxn ang="0">
                    <a:pos x="673" y="258"/>
                  </a:cxn>
                  <a:cxn ang="0">
                    <a:pos x="930" y="264"/>
                  </a:cxn>
                  <a:cxn ang="0">
                    <a:pos x="1093" y="254"/>
                  </a:cxn>
                  <a:cxn ang="0">
                    <a:pos x="1147" y="207"/>
                  </a:cxn>
                  <a:cxn ang="0">
                    <a:pos x="1169" y="95"/>
                  </a:cxn>
                  <a:cxn ang="0">
                    <a:pos x="1150" y="110"/>
                  </a:cxn>
                  <a:cxn ang="0">
                    <a:pos x="1132" y="122"/>
                  </a:cxn>
                  <a:cxn ang="0">
                    <a:pos x="1107" y="134"/>
                  </a:cxn>
                  <a:cxn ang="0">
                    <a:pos x="1074" y="147"/>
                  </a:cxn>
                  <a:cxn ang="0">
                    <a:pos x="1032" y="159"/>
                  </a:cxn>
                  <a:cxn ang="0">
                    <a:pos x="983" y="169"/>
                  </a:cxn>
                  <a:cxn ang="0">
                    <a:pos x="875" y="176"/>
                  </a:cxn>
                  <a:cxn ang="0">
                    <a:pos x="469" y="169"/>
                  </a:cxn>
                  <a:cxn ang="0">
                    <a:pos x="259" y="154"/>
                  </a:cxn>
                  <a:cxn ang="0">
                    <a:pos x="148" y="140"/>
                  </a:cxn>
                  <a:cxn ang="0">
                    <a:pos x="76" y="122"/>
                  </a:cxn>
                  <a:cxn ang="0">
                    <a:pos x="46" y="89"/>
                  </a:cxn>
                  <a:cxn ang="0">
                    <a:pos x="44" y="51"/>
                  </a:cxn>
                  <a:cxn ang="0">
                    <a:pos x="61" y="20"/>
                  </a:cxn>
                  <a:cxn ang="0">
                    <a:pos x="80" y="1"/>
                  </a:cxn>
                  <a:cxn ang="0">
                    <a:pos x="48" y="0"/>
                  </a:cxn>
                </a:cxnLst>
                <a:rect l="0" t="0" r="r" b="b"/>
                <a:pathLst>
                  <a:path w="1169" h="264">
                    <a:moveTo>
                      <a:pt x="48" y="0"/>
                    </a:moveTo>
                    <a:lnTo>
                      <a:pt x="35" y="16"/>
                    </a:lnTo>
                    <a:lnTo>
                      <a:pt x="22" y="33"/>
                    </a:lnTo>
                    <a:lnTo>
                      <a:pt x="10" y="55"/>
                    </a:lnTo>
                    <a:lnTo>
                      <a:pt x="0" y="108"/>
                    </a:lnTo>
                    <a:lnTo>
                      <a:pt x="2" y="123"/>
                    </a:lnTo>
                    <a:lnTo>
                      <a:pt x="9" y="139"/>
                    </a:lnTo>
                    <a:lnTo>
                      <a:pt x="15" y="154"/>
                    </a:lnTo>
                    <a:lnTo>
                      <a:pt x="29" y="168"/>
                    </a:lnTo>
                    <a:lnTo>
                      <a:pt x="33" y="170"/>
                    </a:lnTo>
                    <a:lnTo>
                      <a:pt x="39" y="176"/>
                    </a:lnTo>
                    <a:lnTo>
                      <a:pt x="54" y="181"/>
                    </a:lnTo>
                    <a:lnTo>
                      <a:pt x="72" y="188"/>
                    </a:lnTo>
                    <a:lnTo>
                      <a:pt x="97" y="195"/>
                    </a:lnTo>
                    <a:lnTo>
                      <a:pt x="123" y="201"/>
                    </a:lnTo>
                    <a:lnTo>
                      <a:pt x="153" y="207"/>
                    </a:lnTo>
                    <a:lnTo>
                      <a:pt x="186" y="213"/>
                    </a:lnTo>
                    <a:lnTo>
                      <a:pt x="224" y="218"/>
                    </a:lnTo>
                    <a:lnTo>
                      <a:pt x="262" y="224"/>
                    </a:lnTo>
                    <a:lnTo>
                      <a:pt x="303" y="229"/>
                    </a:lnTo>
                    <a:lnTo>
                      <a:pt x="346" y="234"/>
                    </a:lnTo>
                    <a:lnTo>
                      <a:pt x="392" y="238"/>
                    </a:lnTo>
                    <a:lnTo>
                      <a:pt x="437" y="243"/>
                    </a:lnTo>
                    <a:lnTo>
                      <a:pt x="484" y="246"/>
                    </a:lnTo>
                    <a:lnTo>
                      <a:pt x="579" y="253"/>
                    </a:lnTo>
                    <a:lnTo>
                      <a:pt x="673" y="258"/>
                    </a:lnTo>
                    <a:lnTo>
                      <a:pt x="765" y="261"/>
                    </a:lnTo>
                    <a:lnTo>
                      <a:pt x="930" y="264"/>
                    </a:lnTo>
                    <a:lnTo>
                      <a:pt x="1054" y="261"/>
                    </a:lnTo>
                    <a:lnTo>
                      <a:pt x="1093" y="254"/>
                    </a:lnTo>
                    <a:lnTo>
                      <a:pt x="1114" y="247"/>
                    </a:lnTo>
                    <a:lnTo>
                      <a:pt x="1147" y="207"/>
                    </a:lnTo>
                    <a:lnTo>
                      <a:pt x="1163" y="155"/>
                    </a:lnTo>
                    <a:lnTo>
                      <a:pt x="1169" y="95"/>
                    </a:lnTo>
                    <a:lnTo>
                      <a:pt x="1156" y="104"/>
                    </a:lnTo>
                    <a:lnTo>
                      <a:pt x="1150" y="110"/>
                    </a:lnTo>
                    <a:lnTo>
                      <a:pt x="1143" y="115"/>
                    </a:lnTo>
                    <a:lnTo>
                      <a:pt x="1132" y="122"/>
                    </a:lnTo>
                    <a:lnTo>
                      <a:pt x="1121" y="128"/>
                    </a:lnTo>
                    <a:lnTo>
                      <a:pt x="1107" y="134"/>
                    </a:lnTo>
                    <a:lnTo>
                      <a:pt x="1090" y="141"/>
                    </a:lnTo>
                    <a:lnTo>
                      <a:pt x="1074" y="147"/>
                    </a:lnTo>
                    <a:lnTo>
                      <a:pt x="1054" y="154"/>
                    </a:lnTo>
                    <a:lnTo>
                      <a:pt x="1032" y="159"/>
                    </a:lnTo>
                    <a:lnTo>
                      <a:pt x="1009" y="163"/>
                    </a:lnTo>
                    <a:lnTo>
                      <a:pt x="983" y="169"/>
                    </a:lnTo>
                    <a:lnTo>
                      <a:pt x="955" y="172"/>
                    </a:lnTo>
                    <a:lnTo>
                      <a:pt x="875" y="176"/>
                    </a:lnTo>
                    <a:lnTo>
                      <a:pt x="758" y="177"/>
                    </a:lnTo>
                    <a:lnTo>
                      <a:pt x="469" y="169"/>
                    </a:lnTo>
                    <a:lnTo>
                      <a:pt x="325" y="161"/>
                    </a:lnTo>
                    <a:lnTo>
                      <a:pt x="259" y="154"/>
                    </a:lnTo>
                    <a:lnTo>
                      <a:pt x="199" y="147"/>
                    </a:lnTo>
                    <a:lnTo>
                      <a:pt x="148" y="140"/>
                    </a:lnTo>
                    <a:lnTo>
                      <a:pt x="106" y="132"/>
                    </a:lnTo>
                    <a:lnTo>
                      <a:pt x="76" y="122"/>
                    </a:lnTo>
                    <a:lnTo>
                      <a:pt x="60" y="111"/>
                    </a:lnTo>
                    <a:lnTo>
                      <a:pt x="46" y="89"/>
                    </a:lnTo>
                    <a:lnTo>
                      <a:pt x="43" y="70"/>
                    </a:lnTo>
                    <a:lnTo>
                      <a:pt x="44" y="51"/>
                    </a:lnTo>
                    <a:lnTo>
                      <a:pt x="51" y="34"/>
                    </a:lnTo>
                    <a:lnTo>
                      <a:pt x="61" y="20"/>
                    </a:lnTo>
                    <a:lnTo>
                      <a:pt x="69" y="9"/>
                    </a:lnTo>
                    <a:lnTo>
                      <a:pt x="80" y="1"/>
                    </a:lnTo>
                    <a:lnTo>
                      <a:pt x="48" y="0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01761" name="Freeform 33"/>
              <p:cNvSpPr>
                <a:spLocks/>
              </p:cNvSpPr>
              <p:nvPr/>
            </p:nvSpPr>
            <p:spPr bwMode="auto">
              <a:xfrm>
                <a:off x="2542" y="2930"/>
                <a:ext cx="166" cy="7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19"/>
                  </a:cxn>
                  <a:cxn ang="0">
                    <a:pos x="8" y="41"/>
                  </a:cxn>
                  <a:cxn ang="0">
                    <a:pos x="18" y="69"/>
                  </a:cxn>
                  <a:cxn ang="0">
                    <a:pos x="25" y="84"/>
                  </a:cxn>
                  <a:cxn ang="0">
                    <a:pos x="33" y="99"/>
                  </a:cxn>
                  <a:cxn ang="0">
                    <a:pos x="41" y="114"/>
                  </a:cxn>
                  <a:cxn ang="0">
                    <a:pos x="54" y="130"/>
                  </a:cxn>
                  <a:cxn ang="0">
                    <a:pos x="66" y="143"/>
                  </a:cxn>
                  <a:cxn ang="0">
                    <a:pos x="81" y="157"/>
                  </a:cxn>
                  <a:cxn ang="0">
                    <a:pos x="90" y="164"/>
                  </a:cxn>
                  <a:cxn ang="0">
                    <a:pos x="99" y="169"/>
                  </a:cxn>
                  <a:cxn ang="0">
                    <a:pos x="108" y="176"/>
                  </a:cxn>
                  <a:cxn ang="0">
                    <a:pos x="119" y="182"/>
                  </a:cxn>
                  <a:cxn ang="0">
                    <a:pos x="128" y="187"/>
                  </a:cxn>
                  <a:cxn ang="0">
                    <a:pos x="139" y="191"/>
                  </a:cxn>
                  <a:cxn ang="0">
                    <a:pos x="149" y="196"/>
                  </a:cxn>
                  <a:cxn ang="0">
                    <a:pos x="160" y="200"/>
                  </a:cxn>
                  <a:cxn ang="0">
                    <a:pos x="182" y="207"/>
                  </a:cxn>
                  <a:cxn ang="0">
                    <a:pos x="203" y="211"/>
                  </a:cxn>
                  <a:cxn ang="0">
                    <a:pos x="245" y="215"/>
                  </a:cxn>
                  <a:cxn ang="0">
                    <a:pos x="285" y="215"/>
                  </a:cxn>
                  <a:cxn ang="0">
                    <a:pos x="324" y="209"/>
                  </a:cxn>
                  <a:cxn ang="0">
                    <a:pos x="357" y="201"/>
                  </a:cxn>
                  <a:cxn ang="0">
                    <a:pos x="372" y="197"/>
                  </a:cxn>
                  <a:cxn ang="0">
                    <a:pos x="386" y="191"/>
                  </a:cxn>
                  <a:cxn ang="0">
                    <a:pos x="397" y="185"/>
                  </a:cxn>
                  <a:cxn ang="0">
                    <a:pos x="408" y="178"/>
                  </a:cxn>
                  <a:cxn ang="0">
                    <a:pos x="426" y="161"/>
                  </a:cxn>
                  <a:cxn ang="0">
                    <a:pos x="444" y="141"/>
                  </a:cxn>
                  <a:cxn ang="0">
                    <a:pos x="459" y="117"/>
                  </a:cxn>
                  <a:cxn ang="0">
                    <a:pos x="471" y="92"/>
                  </a:cxn>
                  <a:cxn ang="0">
                    <a:pos x="484" y="70"/>
                  </a:cxn>
                  <a:cxn ang="0">
                    <a:pos x="492" y="52"/>
                  </a:cxn>
                  <a:cxn ang="0">
                    <a:pos x="499" y="35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499" h="215">
                    <a:moveTo>
                      <a:pt x="0" y="0"/>
                    </a:moveTo>
                    <a:lnTo>
                      <a:pt x="4" y="19"/>
                    </a:lnTo>
                    <a:lnTo>
                      <a:pt x="8" y="41"/>
                    </a:lnTo>
                    <a:lnTo>
                      <a:pt x="18" y="69"/>
                    </a:lnTo>
                    <a:lnTo>
                      <a:pt x="25" y="84"/>
                    </a:lnTo>
                    <a:lnTo>
                      <a:pt x="33" y="99"/>
                    </a:lnTo>
                    <a:lnTo>
                      <a:pt x="41" y="114"/>
                    </a:lnTo>
                    <a:lnTo>
                      <a:pt x="54" y="130"/>
                    </a:lnTo>
                    <a:lnTo>
                      <a:pt x="66" y="143"/>
                    </a:lnTo>
                    <a:lnTo>
                      <a:pt x="81" y="157"/>
                    </a:lnTo>
                    <a:lnTo>
                      <a:pt x="90" y="164"/>
                    </a:lnTo>
                    <a:lnTo>
                      <a:pt x="99" y="169"/>
                    </a:lnTo>
                    <a:lnTo>
                      <a:pt x="108" y="176"/>
                    </a:lnTo>
                    <a:lnTo>
                      <a:pt x="119" y="182"/>
                    </a:lnTo>
                    <a:lnTo>
                      <a:pt x="128" y="187"/>
                    </a:lnTo>
                    <a:lnTo>
                      <a:pt x="139" y="191"/>
                    </a:lnTo>
                    <a:lnTo>
                      <a:pt x="149" y="196"/>
                    </a:lnTo>
                    <a:lnTo>
                      <a:pt x="160" y="200"/>
                    </a:lnTo>
                    <a:lnTo>
                      <a:pt x="182" y="207"/>
                    </a:lnTo>
                    <a:lnTo>
                      <a:pt x="203" y="211"/>
                    </a:lnTo>
                    <a:lnTo>
                      <a:pt x="245" y="215"/>
                    </a:lnTo>
                    <a:lnTo>
                      <a:pt x="285" y="215"/>
                    </a:lnTo>
                    <a:lnTo>
                      <a:pt x="324" y="209"/>
                    </a:lnTo>
                    <a:lnTo>
                      <a:pt x="357" y="201"/>
                    </a:lnTo>
                    <a:lnTo>
                      <a:pt x="372" y="197"/>
                    </a:lnTo>
                    <a:lnTo>
                      <a:pt x="386" y="191"/>
                    </a:lnTo>
                    <a:lnTo>
                      <a:pt x="397" y="185"/>
                    </a:lnTo>
                    <a:lnTo>
                      <a:pt x="408" y="178"/>
                    </a:lnTo>
                    <a:lnTo>
                      <a:pt x="426" y="161"/>
                    </a:lnTo>
                    <a:lnTo>
                      <a:pt x="444" y="141"/>
                    </a:lnTo>
                    <a:lnTo>
                      <a:pt x="459" y="117"/>
                    </a:lnTo>
                    <a:lnTo>
                      <a:pt x="471" y="92"/>
                    </a:lnTo>
                    <a:lnTo>
                      <a:pt x="484" y="70"/>
                    </a:lnTo>
                    <a:lnTo>
                      <a:pt x="492" y="52"/>
                    </a:lnTo>
                    <a:lnTo>
                      <a:pt x="499" y="3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01762" name="Freeform 34"/>
              <p:cNvSpPr>
                <a:spLocks/>
              </p:cNvSpPr>
              <p:nvPr/>
            </p:nvSpPr>
            <p:spPr bwMode="auto">
              <a:xfrm>
                <a:off x="2695" y="2673"/>
                <a:ext cx="730" cy="192"/>
              </a:xfrm>
              <a:custGeom>
                <a:avLst/>
                <a:gdLst/>
                <a:ahLst/>
                <a:cxnLst>
                  <a:cxn ang="0">
                    <a:pos x="42" y="266"/>
                  </a:cxn>
                  <a:cxn ang="0">
                    <a:pos x="57" y="252"/>
                  </a:cxn>
                  <a:cxn ang="0">
                    <a:pos x="71" y="245"/>
                  </a:cxn>
                  <a:cxn ang="0">
                    <a:pos x="95" y="237"/>
                  </a:cxn>
                  <a:cxn ang="0">
                    <a:pos x="135" y="240"/>
                  </a:cxn>
                  <a:cxn ang="0">
                    <a:pos x="166" y="253"/>
                  </a:cxn>
                  <a:cxn ang="0">
                    <a:pos x="206" y="284"/>
                  </a:cxn>
                  <a:cxn ang="0">
                    <a:pos x="232" y="335"/>
                  </a:cxn>
                  <a:cxn ang="0">
                    <a:pos x="244" y="438"/>
                  </a:cxn>
                  <a:cxn ang="0">
                    <a:pos x="269" y="406"/>
                  </a:cxn>
                  <a:cxn ang="0">
                    <a:pos x="284" y="341"/>
                  </a:cxn>
                  <a:cxn ang="0">
                    <a:pos x="273" y="307"/>
                  </a:cxn>
                  <a:cxn ang="0">
                    <a:pos x="257" y="278"/>
                  </a:cxn>
                  <a:cxn ang="0">
                    <a:pos x="239" y="252"/>
                  </a:cxn>
                  <a:cxn ang="0">
                    <a:pos x="210" y="229"/>
                  </a:cxn>
                  <a:cxn ang="0">
                    <a:pos x="184" y="218"/>
                  </a:cxn>
                  <a:cxn ang="0">
                    <a:pos x="146" y="205"/>
                  </a:cxn>
                  <a:cxn ang="0">
                    <a:pos x="149" y="200"/>
                  </a:cxn>
                  <a:cxn ang="0">
                    <a:pos x="221" y="193"/>
                  </a:cxn>
                  <a:cxn ang="0">
                    <a:pos x="287" y="208"/>
                  </a:cxn>
                  <a:cxn ang="0">
                    <a:pos x="317" y="224"/>
                  </a:cxn>
                  <a:cxn ang="0">
                    <a:pos x="345" y="249"/>
                  </a:cxn>
                  <a:cxn ang="0">
                    <a:pos x="357" y="241"/>
                  </a:cxn>
                  <a:cxn ang="0">
                    <a:pos x="378" y="227"/>
                  </a:cxn>
                  <a:cxn ang="0">
                    <a:pos x="400" y="215"/>
                  </a:cxn>
                  <a:cxn ang="0">
                    <a:pos x="418" y="205"/>
                  </a:cxn>
                  <a:cxn ang="0">
                    <a:pos x="437" y="197"/>
                  </a:cxn>
                  <a:cxn ang="0">
                    <a:pos x="458" y="190"/>
                  </a:cxn>
                  <a:cxn ang="0">
                    <a:pos x="492" y="178"/>
                  </a:cxn>
                  <a:cxn ang="0">
                    <a:pos x="545" y="167"/>
                  </a:cxn>
                  <a:cxn ang="0">
                    <a:pos x="630" y="163"/>
                  </a:cxn>
                  <a:cxn ang="0">
                    <a:pos x="831" y="185"/>
                  </a:cxn>
                  <a:cxn ang="0">
                    <a:pos x="866" y="198"/>
                  </a:cxn>
                  <a:cxn ang="0">
                    <a:pos x="884" y="208"/>
                  </a:cxn>
                  <a:cxn ang="0">
                    <a:pos x="904" y="219"/>
                  </a:cxn>
                  <a:cxn ang="0">
                    <a:pos x="926" y="231"/>
                  </a:cxn>
                  <a:cxn ang="0">
                    <a:pos x="953" y="246"/>
                  </a:cxn>
                  <a:cxn ang="0">
                    <a:pos x="973" y="260"/>
                  </a:cxn>
                  <a:cxn ang="0">
                    <a:pos x="1006" y="286"/>
                  </a:cxn>
                  <a:cxn ang="0">
                    <a:pos x="1059" y="335"/>
                  </a:cxn>
                  <a:cxn ang="0">
                    <a:pos x="1085" y="363"/>
                  </a:cxn>
                  <a:cxn ang="0">
                    <a:pos x="1110" y="390"/>
                  </a:cxn>
                  <a:cxn ang="0">
                    <a:pos x="1133" y="419"/>
                  </a:cxn>
                  <a:cxn ang="0">
                    <a:pos x="1155" y="445"/>
                  </a:cxn>
                  <a:cxn ang="0">
                    <a:pos x="1176" y="472"/>
                  </a:cxn>
                  <a:cxn ang="0">
                    <a:pos x="1212" y="518"/>
                  </a:cxn>
                  <a:cxn ang="0">
                    <a:pos x="1236" y="553"/>
                  </a:cxn>
                  <a:cxn ang="0">
                    <a:pos x="1253" y="575"/>
                  </a:cxn>
                  <a:cxn ang="0">
                    <a:pos x="1830" y="502"/>
                  </a:cxn>
                  <a:cxn ang="0">
                    <a:pos x="1819" y="384"/>
                  </a:cxn>
                  <a:cxn ang="0">
                    <a:pos x="1837" y="313"/>
                  </a:cxn>
                  <a:cxn ang="0">
                    <a:pos x="1850" y="289"/>
                  </a:cxn>
                  <a:cxn ang="0">
                    <a:pos x="1865" y="266"/>
                  </a:cxn>
                  <a:cxn ang="0">
                    <a:pos x="1903" y="222"/>
                  </a:cxn>
                  <a:cxn ang="0">
                    <a:pos x="1935" y="189"/>
                  </a:cxn>
                  <a:cxn ang="0">
                    <a:pos x="1968" y="152"/>
                  </a:cxn>
                  <a:cxn ang="0">
                    <a:pos x="2000" y="124"/>
                  </a:cxn>
                  <a:cxn ang="0">
                    <a:pos x="2016" y="116"/>
                  </a:cxn>
                  <a:cxn ang="0">
                    <a:pos x="2062" y="106"/>
                  </a:cxn>
                  <a:cxn ang="0">
                    <a:pos x="2156" y="99"/>
                  </a:cxn>
                  <a:cxn ang="0">
                    <a:pos x="2088" y="0"/>
                  </a:cxn>
                  <a:cxn ang="0">
                    <a:pos x="0" y="94"/>
                  </a:cxn>
                  <a:cxn ang="0">
                    <a:pos x="33" y="273"/>
                  </a:cxn>
                </a:cxnLst>
                <a:rect l="0" t="0" r="r" b="b"/>
                <a:pathLst>
                  <a:path w="2189" h="575">
                    <a:moveTo>
                      <a:pt x="33" y="273"/>
                    </a:moveTo>
                    <a:lnTo>
                      <a:pt x="42" y="266"/>
                    </a:lnTo>
                    <a:lnTo>
                      <a:pt x="51" y="258"/>
                    </a:lnTo>
                    <a:lnTo>
                      <a:pt x="57" y="252"/>
                    </a:lnTo>
                    <a:lnTo>
                      <a:pt x="64" y="249"/>
                    </a:lnTo>
                    <a:lnTo>
                      <a:pt x="71" y="245"/>
                    </a:lnTo>
                    <a:lnTo>
                      <a:pt x="79" y="242"/>
                    </a:lnTo>
                    <a:lnTo>
                      <a:pt x="95" y="237"/>
                    </a:lnTo>
                    <a:lnTo>
                      <a:pt x="115" y="235"/>
                    </a:lnTo>
                    <a:lnTo>
                      <a:pt x="135" y="240"/>
                    </a:lnTo>
                    <a:lnTo>
                      <a:pt x="155" y="248"/>
                    </a:lnTo>
                    <a:lnTo>
                      <a:pt x="166" y="253"/>
                    </a:lnTo>
                    <a:lnTo>
                      <a:pt x="174" y="259"/>
                    </a:lnTo>
                    <a:lnTo>
                      <a:pt x="206" y="284"/>
                    </a:lnTo>
                    <a:lnTo>
                      <a:pt x="225" y="311"/>
                    </a:lnTo>
                    <a:lnTo>
                      <a:pt x="232" y="335"/>
                    </a:lnTo>
                    <a:lnTo>
                      <a:pt x="237" y="396"/>
                    </a:lnTo>
                    <a:lnTo>
                      <a:pt x="244" y="438"/>
                    </a:lnTo>
                    <a:lnTo>
                      <a:pt x="251" y="430"/>
                    </a:lnTo>
                    <a:lnTo>
                      <a:pt x="269" y="406"/>
                    </a:lnTo>
                    <a:lnTo>
                      <a:pt x="281" y="374"/>
                    </a:lnTo>
                    <a:lnTo>
                      <a:pt x="284" y="341"/>
                    </a:lnTo>
                    <a:lnTo>
                      <a:pt x="280" y="324"/>
                    </a:lnTo>
                    <a:lnTo>
                      <a:pt x="273" y="307"/>
                    </a:lnTo>
                    <a:lnTo>
                      <a:pt x="266" y="292"/>
                    </a:lnTo>
                    <a:lnTo>
                      <a:pt x="257" y="278"/>
                    </a:lnTo>
                    <a:lnTo>
                      <a:pt x="248" y="264"/>
                    </a:lnTo>
                    <a:lnTo>
                      <a:pt x="239" y="252"/>
                    </a:lnTo>
                    <a:lnTo>
                      <a:pt x="221" y="235"/>
                    </a:lnTo>
                    <a:lnTo>
                      <a:pt x="210" y="229"/>
                    </a:lnTo>
                    <a:lnTo>
                      <a:pt x="197" y="223"/>
                    </a:lnTo>
                    <a:lnTo>
                      <a:pt x="184" y="218"/>
                    </a:lnTo>
                    <a:lnTo>
                      <a:pt x="170" y="212"/>
                    </a:lnTo>
                    <a:lnTo>
                      <a:pt x="146" y="205"/>
                    </a:lnTo>
                    <a:lnTo>
                      <a:pt x="137" y="204"/>
                    </a:lnTo>
                    <a:lnTo>
                      <a:pt x="149" y="200"/>
                    </a:lnTo>
                    <a:lnTo>
                      <a:pt x="179" y="194"/>
                    </a:lnTo>
                    <a:lnTo>
                      <a:pt x="221" y="193"/>
                    </a:lnTo>
                    <a:lnTo>
                      <a:pt x="266" y="200"/>
                    </a:lnTo>
                    <a:lnTo>
                      <a:pt x="287" y="208"/>
                    </a:lnTo>
                    <a:lnTo>
                      <a:pt x="304" y="216"/>
                    </a:lnTo>
                    <a:lnTo>
                      <a:pt x="317" y="224"/>
                    </a:lnTo>
                    <a:lnTo>
                      <a:pt x="328" y="231"/>
                    </a:lnTo>
                    <a:lnTo>
                      <a:pt x="345" y="249"/>
                    </a:lnTo>
                    <a:lnTo>
                      <a:pt x="350" y="245"/>
                    </a:lnTo>
                    <a:lnTo>
                      <a:pt x="357" y="241"/>
                    </a:lnTo>
                    <a:lnTo>
                      <a:pt x="367" y="234"/>
                    </a:lnTo>
                    <a:lnTo>
                      <a:pt x="378" y="227"/>
                    </a:lnTo>
                    <a:lnTo>
                      <a:pt x="393" y="219"/>
                    </a:lnTo>
                    <a:lnTo>
                      <a:pt x="400" y="215"/>
                    </a:lnTo>
                    <a:lnTo>
                      <a:pt x="410" y="211"/>
                    </a:lnTo>
                    <a:lnTo>
                      <a:pt x="418" y="205"/>
                    </a:lnTo>
                    <a:lnTo>
                      <a:pt x="428" y="202"/>
                    </a:lnTo>
                    <a:lnTo>
                      <a:pt x="437" y="197"/>
                    </a:lnTo>
                    <a:lnTo>
                      <a:pt x="447" y="193"/>
                    </a:lnTo>
                    <a:lnTo>
                      <a:pt x="458" y="190"/>
                    </a:lnTo>
                    <a:lnTo>
                      <a:pt x="470" y="185"/>
                    </a:lnTo>
                    <a:lnTo>
                      <a:pt x="492" y="178"/>
                    </a:lnTo>
                    <a:lnTo>
                      <a:pt x="518" y="172"/>
                    </a:lnTo>
                    <a:lnTo>
                      <a:pt x="545" y="167"/>
                    </a:lnTo>
                    <a:lnTo>
                      <a:pt x="572" y="164"/>
                    </a:lnTo>
                    <a:lnTo>
                      <a:pt x="630" y="163"/>
                    </a:lnTo>
                    <a:lnTo>
                      <a:pt x="800" y="175"/>
                    </a:lnTo>
                    <a:lnTo>
                      <a:pt x="831" y="185"/>
                    </a:lnTo>
                    <a:lnTo>
                      <a:pt x="848" y="190"/>
                    </a:lnTo>
                    <a:lnTo>
                      <a:pt x="866" y="198"/>
                    </a:lnTo>
                    <a:lnTo>
                      <a:pt x="875" y="202"/>
                    </a:lnTo>
                    <a:lnTo>
                      <a:pt x="884" y="208"/>
                    </a:lnTo>
                    <a:lnTo>
                      <a:pt x="895" y="212"/>
                    </a:lnTo>
                    <a:lnTo>
                      <a:pt x="904" y="219"/>
                    </a:lnTo>
                    <a:lnTo>
                      <a:pt x="917" y="224"/>
                    </a:lnTo>
                    <a:lnTo>
                      <a:pt x="926" y="231"/>
                    </a:lnTo>
                    <a:lnTo>
                      <a:pt x="940" y="238"/>
                    </a:lnTo>
                    <a:lnTo>
                      <a:pt x="953" y="246"/>
                    </a:lnTo>
                    <a:lnTo>
                      <a:pt x="966" y="256"/>
                    </a:lnTo>
                    <a:lnTo>
                      <a:pt x="973" y="260"/>
                    </a:lnTo>
                    <a:lnTo>
                      <a:pt x="980" y="266"/>
                    </a:lnTo>
                    <a:lnTo>
                      <a:pt x="1006" y="286"/>
                    </a:lnTo>
                    <a:lnTo>
                      <a:pt x="1032" y="311"/>
                    </a:lnTo>
                    <a:lnTo>
                      <a:pt x="1059" y="335"/>
                    </a:lnTo>
                    <a:lnTo>
                      <a:pt x="1072" y="350"/>
                    </a:lnTo>
                    <a:lnTo>
                      <a:pt x="1085" y="363"/>
                    </a:lnTo>
                    <a:lnTo>
                      <a:pt x="1097" y="376"/>
                    </a:lnTo>
                    <a:lnTo>
                      <a:pt x="1110" y="390"/>
                    </a:lnTo>
                    <a:lnTo>
                      <a:pt x="1122" y="403"/>
                    </a:lnTo>
                    <a:lnTo>
                      <a:pt x="1133" y="419"/>
                    </a:lnTo>
                    <a:lnTo>
                      <a:pt x="1144" y="432"/>
                    </a:lnTo>
                    <a:lnTo>
                      <a:pt x="1155" y="445"/>
                    </a:lnTo>
                    <a:lnTo>
                      <a:pt x="1166" y="458"/>
                    </a:lnTo>
                    <a:lnTo>
                      <a:pt x="1176" y="472"/>
                    </a:lnTo>
                    <a:lnTo>
                      <a:pt x="1195" y="496"/>
                    </a:lnTo>
                    <a:lnTo>
                      <a:pt x="1212" y="518"/>
                    </a:lnTo>
                    <a:lnTo>
                      <a:pt x="1225" y="538"/>
                    </a:lnTo>
                    <a:lnTo>
                      <a:pt x="1236" y="553"/>
                    </a:lnTo>
                    <a:lnTo>
                      <a:pt x="1246" y="566"/>
                    </a:lnTo>
                    <a:lnTo>
                      <a:pt x="1253" y="575"/>
                    </a:lnTo>
                    <a:lnTo>
                      <a:pt x="1839" y="533"/>
                    </a:lnTo>
                    <a:lnTo>
                      <a:pt x="1830" y="502"/>
                    </a:lnTo>
                    <a:lnTo>
                      <a:pt x="1818" y="431"/>
                    </a:lnTo>
                    <a:lnTo>
                      <a:pt x="1819" y="384"/>
                    </a:lnTo>
                    <a:lnTo>
                      <a:pt x="1829" y="336"/>
                    </a:lnTo>
                    <a:lnTo>
                      <a:pt x="1837" y="313"/>
                    </a:lnTo>
                    <a:lnTo>
                      <a:pt x="1843" y="300"/>
                    </a:lnTo>
                    <a:lnTo>
                      <a:pt x="1850" y="289"/>
                    </a:lnTo>
                    <a:lnTo>
                      <a:pt x="1857" y="277"/>
                    </a:lnTo>
                    <a:lnTo>
                      <a:pt x="1865" y="266"/>
                    </a:lnTo>
                    <a:lnTo>
                      <a:pt x="1884" y="244"/>
                    </a:lnTo>
                    <a:lnTo>
                      <a:pt x="1903" y="222"/>
                    </a:lnTo>
                    <a:lnTo>
                      <a:pt x="1920" y="205"/>
                    </a:lnTo>
                    <a:lnTo>
                      <a:pt x="1935" y="189"/>
                    </a:lnTo>
                    <a:lnTo>
                      <a:pt x="1947" y="175"/>
                    </a:lnTo>
                    <a:lnTo>
                      <a:pt x="1968" y="152"/>
                    </a:lnTo>
                    <a:lnTo>
                      <a:pt x="1986" y="135"/>
                    </a:lnTo>
                    <a:lnTo>
                      <a:pt x="2000" y="124"/>
                    </a:lnTo>
                    <a:lnTo>
                      <a:pt x="2008" y="120"/>
                    </a:lnTo>
                    <a:lnTo>
                      <a:pt x="2016" y="116"/>
                    </a:lnTo>
                    <a:lnTo>
                      <a:pt x="2036" y="110"/>
                    </a:lnTo>
                    <a:lnTo>
                      <a:pt x="2062" y="106"/>
                    </a:lnTo>
                    <a:lnTo>
                      <a:pt x="2116" y="102"/>
                    </a:lnTo>
                    <a:lnTo>
                      <a:pt x="2156" y="99"/>
                    </a:lnTo>
                    <a:lnTo>
                      <a:pt x="2189" y="99"/>
                    </a:lnTo>
                    <a:lnTo>
                      <a:pt x="2088" y="0"/>
                    </a:lnTo>
                    <a:lnTo>
                      <a:pt x="1232" y="17"/>
                    </a:lnTo>
                    <a:lnTo>
                      <a:pt x="0" y="94"/>
                    </a:lnTo>
                    <a:lnTo>
                      <a:pt x="33" y="273"/>
                    </a:lnTo>
                    <a:lnTo>
                      <a:pt x="33" y="27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01763" name="Freeform 35"/>
              <p:cNvSpPr>
                <a:spLocks/>
              </p:cNvSpPr>
              <p:nvPr/>
            </p:nvSpPr>
            <p:spPr bwMode="auto">
              <a:xfrm>
                <a:off x="2503" y="2744"/>
                <a:ext cx="80" cy="85"/>
              </a:xfrm>
              <a:custGeom>
                <a:avLst/>
                <a:gdLst/>
                <a:ahLst/>
                <a:cxnLst>
                  <a:cxn ang="0">
                    <a:pos x="43" y="237"/>
                  </a:cxn>
                  <a:cxn ang="0">
                    <a:pos x="36" y="229"/>
                  </a:cxn>
                  <a:cxn ang="0">
                    <a:pos x="21" y="204"/>
                  </a:cxn>
                  <a:cxn ang="0">
                    <a:pos x="7" y="168"/>
                  </a:cxn>
                  <a:cxn ang="0">
                    <a:pos x="0" y="121"/>
                  </a:cxn>
                  <a:cxn ang="0">
                    <a:pos x="4" y="96"/>
                  </a:cxn>
                  <a:cxn ang="0">
                    <a:pos x="13" y="73"/>
                  </a:cxn>
                  <a:cxn ang="0">
                    <a:pos x="20" y="62"/>
                  </a:cxn>
                  <a:cxn ang="0">
                    <a:pos x="25" y="52"/>
                  </a:cxn>
                  <a:cxn ang="0">
                    <a:pos x="40" y="33"/>
                  </a:cxn>
                  <a:cxn ang="0">
                    <a:pos x="61" y="18"/>
                  </a:cxn>
                  <a:cxn ang="0">
                    <a:pos x="71" y="12"/>
                  </a:cxn>
                  <a:cxn ang="0">
                    <a:pos x="82" y="8"/>
                  </a:cxn>
                  <a:cxn ang="0">
                    <a:pos x="93" y="3"/>
                  </a:cxn>
                  <a:cxn ang="0">
                    <a:pos x="105" y="0"/>
                  </a:cxn>
                  <a:cxn ang="0">
                    <a:pos x="129" y="0"/>
                  </a:cxn>
                  <a:cxn ang="0">
                    <a:pos x="175" y="8"/>
                  </a:cxn>
                  <a:cxn ang="0">
                    <a:pos x="193" y="18"/>
                  </a:cxn>
                  <a:cxn ang="0">
                    <a:pos x="202" y="23"/>
                  </a:cxn>
                  <a:cxn ang="0">
                    <a:pos x="208" y="29"/>
                  </a:cxn>
                  <a:cxn ang="0">
                    <a:pos x="230" y="54"/>
                  </a:cxn>
                  <a:cxn ang="0">
                    <a:pos x="239" y="77"/>
                  </a:cxn>
                  <a:cxn ang="0">
                    <a:pos x="240" y="149"/>
                  </a:cxn>
                  <a:cxn ang="0">
                    <a:pos x="239" y="198"/>
                  </a:cxn>
                  <a:cxn ang="0">
                    <a:pos x="230" y="207"/>
                  </a:cxn>
                  <a:cxn ang="0">
                    <a:pos x="206" y="224"/>
                  </a:cxn>
                  <a:cxn ang="0">
                    <a:pos x="197" y="230"/>
                  </a:cxn>
                  <a:cxn ang="0">
                    <a:pos x="191" y="235"/>
                  </a:cxn>
                  <a:cxn ang="0">
                    <a:pos x="182" y="240"/>
                  </a:cxn>
                  <a:cxn ang="0">
                    <a:pos x="175" y="245"/>
                  </a:cxn>
                  <a:cxn ang="0">
                    <a:pos x="163" y="252"/>
                  </a:cxn>
                  <a:cxn ang="0">
                    <a:pos x="149" y="255"/>
                  </a:cxn>
                  <a:cxn ang="0">
                    <a:pos x="102" y="253"/>
                  </a:cxn>
                  <a:cxn ang="0">
                    <a:pos x="79" y="249"/>
                  </a:cxn>
                  <a:cxn ang="0">
                    <a:pos x="82" y="224"/>
                  </a:cxn>
                  <a:cxn ang="0">
                    <a:pos x="166" y="165"/>
                  </a:cxn>
                  <a:cxn ang="0">
                    <a:pos x="175" y="123"/>
                  </a:cxn>
                  <a:cxn ang="0">
                    <a:pos x="174" y="84"/>
                  </a:cxn>
                  <a:cxn ang="0">
                    <a:pos x="168" y="70"/>
                  </a:cxn>
                  <a:cxn ang="0">
                    <a:pos x="159" y="58"/>
                  </a:cxn>
                  <a:cxn ang="0">
                    <a:pos x="153" y="54"/>
                  </a:cxn>
                  <a:cxn ang="0">
                    <a:pos x="148" y="50"/>
                  </a:cxn>
                  <a:cxn ang="0">
                    <a:pos x="133" y="46"/>
                  </a:cxn>
                  <a:cxn ang="0">
                    <a:pos x="101" y="43"/>
                  </a:cxn>
                  <a:cxn ang="0">
                    <a:pos x="75" y="47"/>
                  </a:cxn>
                  <a:cxn ang="0">
                    <a:pos x="53" y="62"/>
                  </a:cxn>
                  <a:cxn ang="0">
                    <a:pos x="36" y="84"/>
                  </a:cxn>
                  <a:cxn ang="0">
                    <a:pos x="33" y="117"/>
                  </a:cxn>
                  <a:cxn ang="0">
                    <a:pos x="36" y="135"/>
                  </a:cxn>
                  <a:cxn ang="0">
                    <a:pos x="42" y="153"/>
                  </a:cxn>
                  <a:cxn ang="0">
                    <a:pos x="49" y="168"/>
                  </a:cxn>
                  <a:cxn ang="0">
                    <a:pos x="55" y="182"/>
                  </a:cxn>
                  <a:cxn ang="0">
                    <a:pos x="61" y="193"/>
                  </a:cxn>
                  <a:cxn ang="0">
                    <a:pos x="43" y="237"/>
                  </a:cxn>
                  <a:cxn ang="0">
                    <a:pos x="43" y="237"/>
                  </a:cxn>
                </a:cxnLst>
                <a:rect l="0" t="0" r="r" b="b"/>
                <a:pathLst>
                  <a:path w="240" h="255">
                    <a:moveTo>
                      <a:pt x="43" y="237"/>
                    </a:moveTo>
                    <a:lnTo>
                      <a:pt x="36" y="229"/>
                    </a:lnTo>
                    <a:lnTo>
                      <a:pt x="21" y="204"/>
                    </a:lnTo>
                    <a:lnTo>
                      <a:pt x="7" y="168"/>
                    </a:lnTo>
                    <a:lnTo>
                      <a:pt x="0" y="121"/>
                    </a:lnTo>
                    <a:lnTo>
                      <a:pt x="4" y="96"/>
                    </a:lnTo>
                    <a:lnTo>
                      <a:pt x="13" y="73"/>
                    </a:lnTo>
                    <a:lnTo>
                      <a:pt x="20" y="62"/>
                    </a:lnTo>
                    <a:lnTo>
                      <a:pt x="25" y="52"/>
                    </a:lnTo>
                    <a:lnTo>
                      <a:pt x="40" y="33"/>
                    </a:lnTo>
                    <a:lnTo>
                      <a:pt x="61" y="18"/>
                    </a:lnTo>
                    <a:lnTo>
                      <a:pt x="71" y="12"/>
                    </a:lnTo>
                    <a:lnTo>
                      <a:pt x="82" y="8"/>
                    </a:lnTo>
                    <a:lnTo>
                      <a:pt x="93" y="3"/>
                    </a:lnTo>
                    <a:lnTo>
                      <a:pt x="105" y="0"/>
                    </a:lnTo>
                    <a:lnTo>
                      <a:pt x="129" y="0"/>
                    </a:lnTo>
                    <a:lnTo>
                      <a:pt x="175" y="8"/>
                    </a:lnTo>
                    <a:lnTo>
                      <a:pt x="193" y="18"/>
                    </a:lnTo>
                    <a:lnTo>
                      <a:pt x="202" y="23"/>
                    </a:lnTo>
                    <a:lnTo>
                      <a:pt x="208" y="29"/>
                    </a:lnTo>
                    <a:lnTo>
                      <a:pt x="230" y="54"/>
                    </a:lnTo>
                    <a:lnTo>
                      <a:pt x="239" y="77"/>
                    </a:lnTo>
                    <a:lnTo>
                      <a:pt x="240" y="149"/>
                    </a:lnTo>
                    <a:lnTo>
                      <a:pt x="239" y="198"/>
                    </a:lnTo>
                    <a:lnTo>
                      <a:pt x="230" y="207"/>
                    </a:lnTo>
                    <a:lnTo>
                      <a:pt x="206" y="224"/>
                    </a:lnTo>
                    <a:lnTo>
                      <a:pt x="197" y="230"/>
                    </a:lnTo>
                    <a:lnTo>
                      <a:pt x="191" y="235"/>
                    </a:lnTo>
                    <a:lnTo>
                      <a:pt x="182" y="240"/>
                    </a:lnTo>
                    <a:lnTo>
                      <a:pt x="175" y="245"/>
                    </a:lnTo>
                    <a:lnTo>
                      <a:pt x="163" y="252"/>
                    </a:lnTo>
                    <a:lnTo>
                      <a:pt x="149" y="255"/>
                    </a:lnTo>
                    <a:lnTo>
                      <a:pt x="102" y="253"/>
                    </a:lnTo>
                    <a:lnTo>
                      <a:pt x="79" y="249"/>
                    </a:lnTo>
                    <a:lnTo>
                      <a:pt x="82" y="224"/>
                    </a:lnTo>
                    <a:lnTo>
                      <a:pt x="166" y="165"/>
                    </a:lnTo>
                    <a:lnTo>
                      <a:pt x="175" y="123"/>
                    </a:lnTo>
                    <a:lnTo>
                      <a:pt x="174" y="84"/>
                    </a:lnTo>
                    <a:lnTo>
                      <a:pt x="168" y="70"/>
                    </a:lnTo>
                    <a:lnTo>
                      <a:pt x="159" y="58"/>
                    </a:lnTo>
                    <a:lnTo>
                      <a:pt x="153" y="54"/>
                    </a:lnTo>
                    <a:lnTo>
                      <a:pt x="148" y="50"/>
                    </a:lnTo>
                    <a:lnTo>
                      <a:pt x="133" y="46"/>
                    </a:lnTo>
                    <a:lnTo>
                      <a:pt x="101" y="43"/>
                    </a:lnTo>
                    <a:lnTo>
                      <a:pt x="75" y="47"/>
                    </a:lnTo>
                    <a:lnTo>
                      <a:pt x="53" y="62"/>
                    </a:lnTo>
                    <a:lnTo>
                      <a:pt x="36" y="84"/>
                    </a:lnTo>
                    <a:lnTo>
                      <a:pt x="33" y="117"/>
                    </a:lnTo>
                    <a:lnTo>
                      <a:pt x="36" y="135"/>
                    </a:lnTo>
                    <a:lnTo>
                      <a:pt x="42" y="153"/>
                    </a:lnTo>
                    <a:lnTo>
                      <a:pt x="49" y="168"/>
                    </a:lnTo>
                    <a:lnTo>
                      <a:pt x="55" y="182"/>
                    </a:lnTo>
                    <a:lnTo>
                      <a:pt x="61" y="193"/>
                    </a:lnTo>
                    <a:lnTo>
                      <a:pt x="43" y="237"/>
                    </a:lnTo>
                    <a:lnTo>
                      <a:pt x="43" y="237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01764" name="Freeform 36"/>
              <p:cNvSpPr>
                <a:spLocks/>
              </p:cNvSpPr>
              <p:nvPr/>
            </p:nvSpPr>
            <p:spPr bwMode="auto">
              <a:xfrm>
                <a:off x="2514" y="2804"/>
                <a:ext cx="28" cy="26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84" y="49"/>
                  </a:cxn>
                  <a:cxn ang="0">
                    <a:pos x="62" y="79"/>
                  </a:cxn>
                  <a:cxn ang="0">
                    <a:pos x="0" y="49"/>
                  </a:cxn>
                  <a:cxn ang="0">
                    <a:pos x="5" y="0"/>
                  </a:cxn>
                  <a:cxn ang="0">
                    <a:pos x="5" y="0"/>
                  </a:cxn>
                </a:cxnLst>
                <a:rect l="0" t="0" r="r" b="b"/>
                <a:pathLst>
                  <a:path w="84" h="79">
                    <a:moveTo>
                      <a:pt x="5" y="0"/>
                    </a:moveTo>
                    <a:lnTo>
                      <a:pt x="84" y="49"/>
                    </a:lnTo>
                    <a:lnTo>
                      <a:pt x="62" y="79"/>
                    </a:lnTo>
                    <a:lnTo>
                      <a:pt x="0" y="49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01765" name="Freeform 37"/>
              <p:cNvSpPr>
                <a:spLocks/>
              </p:cNvSpPr>
              <p:nvPr/>
            </p:nvSpPr>
            <p:spPr bwMode="auto">
              <a:xfrm>
                <a:off x="2862" y="2546"/>
                <a:ext cx="247" cy="117"/>
              </a:xfrm>
              <a:custGeom>
                <a:avLst/>
                <a:gdLst/>
                <a:ahLst/>
                <a:cxnLst>
                  <a:cxn ang="0">
                    <a:pos x="0" y="250"/>
                  </a:cxn>
                  <a:cxn ang="0">
                    <a:pos x="75" y="0"/>
                  </a:cxn>
                  <a:cxn ang="0">
                    <a:pos x="676" y="32"/>
                  </a:cxn>
                  <a:cxn ang="0">
                    <a:pos x="689" y="47"/>
                  </a:cxn>
                  <a:cxn ang="0">
                    <a:pos x="702" y="66"/>
                  </a:cxn>
                  <a:cxn ang="0">
                    <a:pos x="716" y="88"/>
                  </a:cxn>
                  <a:cxn ang="0">
                    <a:pos x="738" y="147"/>
                  </a:cxn>
                  <a:cxn ang="0">
                    <a:pos x="742" y="182"/>
                  </a:cxn>
                  <a:cxn ang="0">
                    <a:pos x="741" y="215"/>
                  </a:cxn>
                  <a:cxn ang="0">
                    <a:pos x="733" y="249"/>
                  </a:cxn>
                  <a:cxn ang="0">
                    <a:pos x="722" y="277"/>
                  </a:cxn>
                  <a:cxn ang="0">
                    <a:pos x="716" y="289"/>
                  </a:cxn>
                  <a:cxn ang="0">
                    <a:pos x="711" y="300"/>
                  </a:cxn>
                  <a:cxn ang="0">
                    <a:pos x="698" y="319"/>
                  </a:cxn>
                  <a:cxn ang="0">
                    <a:pos x="684" y="334"/>
                  </a:cxn>
                  <a:cxn ang="0">
                    <a:pos x="678" y="341"/>
                  </a:cxn>
                  <a:cxn ang="0">
                    <a:pos x="671" y="345"/>
                  </a:cxn>
                  <a:cxn ang="0">
                    <a:pos x="657" y="351"/>
                  </a:cxn>
                  <a:cxn ang="0">
                    <a:pos x="642" y="352"/>
                  </a:cxn>
                  <a:cxn ang="0">
                    <a:pos x="621" y="350"/>
                  </a:cxn>
                  <a:cxn ang="0">
                    <a:pos x="607" y="344"/>
                  </a:cxn>
                  <a:cxn ang="0">
                    <a:pos x="591" y="340"/>
                  </a:cxn>
                  <a:cxn ang="0">
                    <a:pos x="571" y="333"/>
                  </a:cxn>
                  <a:cxn ang="0">
                    <a:pos x="551" y="326"/>
                  </a:cxn>
                  <a:cxn ang="0">
                    <a:pos x="529" y="319"/>
                  </a:cxn>
                  <a:cxn ang="0">
                    <a:pos x="507" y="311"/>
                  </a:cxn>
                  <a:cxn ang="0">
                    <a:pos x="483" y="304"/>
                  </a:cxn>
                  <a:cxn ang="0">
                    <a:pos x="458" y="296"/>
                  </a:cxn>
                  <a:cxn ang="0">
                    <a:pos x="435" y="289"/>
                  </a:cxn>
                  <a:cxn ang="0">
                    <a:pos x="413" y="282"/>
                  </a:cxn>
                  <a:cxn ang="0">
                    <a:pos x="388" y="277"/>
                  </a:cxn>
                  <a:cxn ang="0">
                    <a:pos x="367" y="272"/>
                  </a:cxn>
                  <a:cxn ang="0">
                    <a:pos x="328" y="268"/>
                  </a:cxn>
                  <a:cxn ang="0">
                    <a:pos x="235" y="264"/>
                  </a:cxn>
                  <a:cxn ang="0">
                    <a:pos x="126" y="257"/>
                  </a:cxn>
                  <a:cxn ang="0">
                    <a:pos x="38" y="252"/>
                  </a:cxn>
                  <a:cxn ang="0">
                    <a:pos x="0" y="250"/>
                  </a:cxn>
                  <a:cxn ang="0">
                    <a:pos x="0" y="250"/>
                  </a:cxn>
                </a:cxnLst>
                <a:rect l="0" t="0" r="r" b="b"/>
                <a:pathLst>
                  <a:path w="742" h="352">
                    <a:moveTo>
                      <a:pt x="0" y="250"/>
                    </a:moveTo>
                    <a:lnTo>
                      <a:pt x="75" y="0"/>
                    </a:lnTo>
                    <a:lnTo>
                      <a:pt x="676" y="32"/>
                    </a:lnTo>
                    <a:lnTo>
                      <a:pt x="689" y="47"/>
                    </a:lnTo>
                    <a:lnTo>
                      <a:pt x="702" y="66"/>
                    </a:lnTo>
                    <a:lnTo>
                      <a:pt x="716" y="88"/>
                    </a:lnTo>
                    <a:lnTo>
                      <a:pt x="738" y="147"/>
                    </a:lnTo>
                    <a:lnTo>
                      <a:pt x="742" y="182"/>
                    </a:lnTo>
                    <a:lnTo>
                      <a:pt x="741" y="215"/>
                    </a:lnTo>
                    <a:lnTo>
                      <a:pt x="733" y="249"/>
                    </a:lnTo>
                    <a:lnTo>
                      <a:pt x="722" y="277"/>
                    </a:lnTo>
                    <a:lnTo>
                      <a:pt x="716" y="289"/>
                    </a:lnTo>
                    <a:lnTo>
                      <a:pt x="711" y="300"/>
                    </a:lnTo>
                    <a:lnTo>
                      <a:pt x="698" y="319"/>
                    </a:lnTo>
                    <a:lnTo>
                      <a:pt x="684" y="334"/>
                    </a:lnTo>
                    <a:lnTo>
                      <a:pt x="678" y="341"/>
                    </a:lnTo>
                    <a:lnTo>
                      <a:pt x="671" y="345"/>
                    </a:lnTo>
                    <a:lnTo>
                      <a:pt x="657" y="351"/>
                    </a:lnTo>
                    <a:lnTo>
                      <a:pt x="642" y="352"/>
                    </a:lnTo>
                    <a:lnTo>
                      <a:pt x="621" y="350"/>
                    </a:lnTo>
                    <a:lnTo>
                      <a:pt x="607" y="344"/>
                    </a:lnTo>
                    <a:lnTo>
                      <a:pt x="591" y="340"/>
                    </a:lnTo>
                    <a:lnTo>
                      <a:pt x="571" y="333"/>
                    </a:lnTo>
                    <a:lnTo>
                      <a:pt x="551" y="326"/>
                    </a:lnTo>
                    <a:lnTo>
                      <a:pt x="529" y="319"/>
                    </a:lnTo>
                    <a:lnTo>
                      <a:pt x="507" y="311"/>
                    </a:lnTo>
                    <a:lnTo>
                      <a:pt x="483" y="304"/>
                    </a:lnTo>
                    <a:lnTo>
                      <a:pt x="458" y="296"/>
                    </a:lnTo>
                    <a:lnTo>
                      <a:pt x="435" y="289"/>
                    </a:lnTo>
                    <a:lnTo>
                      <a:pt x="413" y="282"/>
                    </a:lnTo>
                    <a:lnTo>
                      <a:pt x="388" y="277"/>
                    </a:lnTo>
                    <a:lnTo>
                      <a:pt x="367" y="272"/>
                    </a:lnTo>
                    <a:lnTo>
                      <a:pt x="328" y="268"/>
                    </a:lnTo>
                    <a:lnTo>
                      <a:pt x="235" y="264"/>
                    </a:lnTo>
                    <a:lnTo>
                      <a:pt x="126" y="257"/>
                    </a:lnTo>
                    <a:lnTo>
                      <a:pt x="38" y="252"/>
                    </a:lnTo>
                    <a:lnTo>
                      <a:pt x="0" y="250"/>
                    </a:lnTo>
                    <a:lnTo>
                      <a:pt x="0" y="25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01766" name="Freeform 38"/>
              <p:cNvSpPr>
                <a:spLocks/>
              </p:cNvSpPr>
              <p:nvPr/>
            </p:nvSpPr>
            <p:spPr bwMode="auto">
              <a:xfrm>
                <a:off x="2828" y="2496"/>
                <a:ext cx="596" cy="210"/>
              </a:xfrm>
              <a:custGeom>
                <a:avLst/>
                <a:gdLst/>
                <a:ahLst/>
                <a:cxnLst>
                  <a:cxn ang="0">
                    <a:pos x="48" y="366"/>
                  </a:cxn>
                  <a:cxn ang="0">
                    <a:pos x="73" y="308"/>
                  </a:cxn>
                  <a:cxn ang="0">
                    <a:pos x="89" y="270"/>
                  </a:cxn>
                  <a:cxn ang="0">
                    <a:pos x="107" y="230"/>
                  </a:cxn>
                  <a:cxn ang="0">
                    <a:pos x="126" y="191"/>
                  </a:cxn>
                  <a:cxn ang="0">
                    <a:pos x="157" y="131"/>
                  </a:cxn>
                  <a:cxn ang="0">
                    <a:pos x="180" y="105"/>
                  </a:cxn>
                  <a:cxn ang="0">
                    <a:pos x="223" y="92"/>
                  </a:cxn>
                  <a:cxn ang="0">
                    <a:pos x="343" y="74"/>
                  </a:cxn>
                  <a:cxn ang="0">
                    <a:pos x="1526" y="102"/>
                  </a:cxn>
                  <a:cxn ang="0">
                    <a:pos x="1577" y="122"/>
                  </a:cxn>
                  <a:cxn ang="0">
                    <a:pos x="1604" y="140"/>
                  </a:cxn>
                  <a:cxn ang="0">
                    <a:pos x="1667" y="198"/>
                  </a:cxn>
                  <a:cxn ang="0">
                    <a:pos x="1701" y="244"/>
                  </a:cxn>
                  <a:cxn ang="0">
                    <a:pos x="1722" y="334"/>
                  </a:cxn>
                  <a:cxn ang="0">
                    <a:pos x="1703" y="380"/>
                  </a:cxn>
                  <a:cxn ang="0">
                    <a:pos x="1688" y="345"/>
                  </a:cxn>
                  <a:cxn ang="0">
                    <a:pos x="1660" y="303"/>
                  </a:cxn>
                  <a:cxn ang="0">
                    <a:pos x="1620" y="257"/>
                  </a:cxn>
                  <a:cxn ang="0">
                    <a:pos x="1575" y="223"/>
                  </a:cxn>
                  <a:cxn ang="0">
                    <a:pos x="1544" y="205"/>
                  </a:cxn>
                  <a:cxn ang="0">
                    <a:pos x="1496" y="187"/>
                  </a:cxn>
                  <a:cxn ang="0">
                    <a:pos x="1408" y="171"/>
                  </a:cxn>
                  <a:cxn ang="0">
                    <a:pos x="1277" y="155"/>
                  </a:cxn>
                  <a:cxn ang="0">
                    <a:pos x="1063" y="155"/>
                  </a:cxn>
                  <a:cxn ang="0">
                    <a:pos x="974" y="173"/>
                  </a:cxn>
                  <a:cxn ang="0">
                    <a:pos x="901" y="190"/>
                  </a:cxn>
                  <a:cxn ang="0">
                    <a:pos x="975" y="246"/>
                  </a:cxn>
                  <a:cxn ang="0">
                    <a:pos x="1110" y="233"/>
                  </a:cxn>
                  <a:cxn ang="0">
                    <a:pos x="1364" y="230"/>
                  </a:cxn>
                  <a:cxn ang="0">
                    <a:pos x="1480" y="255"/>
                  </a:cxn>
                  <a:cxn ang="0">
                    <a:pos x="1508" y="274"/>
                  </a:cxn>
                  <a:cxn ang="0">
                    <a:pos x="1554" y="308"/>
                  </a:cxn>
                  <a:cxn ang="0">
                    <a:pos x="1604" y="391"/>
                  </a:cxn>
                  <a:cxn ang="0">
                    <a:pos x="1594" y="577"/>
                  </a:cxn>
                  <a:cxn ang="0">
                    <a:pos x="1787" y="377"/>
                  </a:cxn>
                  <a:cxn ang="0">
                    <a:pos x="1765" y="266"/>
                  </a:cxn>
                  <a:cxn ang="0">
                    <a:pos x="1733" y="213"/>
                  </a:cxn>
                  <a:cxn ang="0">
                    <a:pos x="1689" y="167"/>
                  </a:cxn>
                  <a:cxn ang="0">
                    <a:pos x="1646" y="133"/>
                  </a:cxn>
                  <a:cxn ang="0">
                    <a:pos x="1620" y="114"/>
                  </a:cxn>
                  <a:cxn ang="0">
                    <a:pos x="1594" y="99"/>
                  </a:cxn>
                  <a:cxn ang="0">
                    <a:pos x="1568" y="87"/>
                  </a:cxn>
                  <a:cxn ang="0">
                    <a:pos x="1517" y="67"/>
                  </a:cxn>
                  <a:cxn ang="0">
                    <a:pos x="1411" y="50"/>
                  </a:cxn>
                  <a:cxn ang="0">
                    <a:pos x="1255" y="32"/>
                  </a:cxn>
                  <a:cxn ang="0">
                    <a:pos x="1077" y="14"/>
                  </a:cxn>
                  <a:cxn ang="0">
                    <a:pos x="858" y="1"/>
                  </a:cxn>
                  <a:cxn ang="0">
                    <a:pos x="456" y="17"/>
                  </a:cxn>
                  <a:cxn ang="0">
                    <a:pos x="250" y="37"/>
                  </a:cxn>
                  <a:cxn ang="0">
                    <a:pos x="177" y="58"/>
                  </a:cxn>
                  <a:cxn ang="0">
                    <a:pos x="126" y="91"/>
                  </a:cxn>
                  <a:cxn ang="0">
                    <a:pos x="84" y="140"/>
                  </a:cxn>
                  <a:cxn ang="0">
                    <a:pos x="31" y="407"/>
                  </a:cxn>
                </a:cxnLst>
                <a:rect l="0" t="0" r="r" b="b"/>
                <a:pathLst>
                  <a:path w="1788" h="629">
                    <a:moveTo>
                      <a:pt x="31" y="407"/>
                    </a:moveTo>
                    <a:lnTo>
                      <a:pt x="35" y="396"/>
                    </a:lnTo>
                    <a:lnTo>
                      <a:pt x="48" y="366"/>
                    </a:lnTo>
                    <a:lnTo>
                      <a:pt x="57" y="345"/>
                    </a:lnTo>
                    <a:lnTo>
                      <a:pt x="67" y="322"/>
                    </a:lnTo>
                    <a:lnTo>
                      <a:pt x="73" y="308"/>
                    </a:lnTo>
                    <a:lnTo>
                      <a:pt x="78" y="296"/>
                    </a:lnTo>
                    <a:lnTo>
                      <a:pt x="84" y="283"/>
                    </a:lnTo>
                    <a:lnTo>
                      <a:pt x="89" y="270"/>
                    </a:lnTo>
                    <a:lnTo>
                      <a:pt x="96" y="256"/>
                    </a:lnTo>
                    <a:lnTo>
                      <a:pt x="102" y="242"/>
                    </a:lnTo>
                    <a:lnTo>
                      <a:pt x="107" y="230"/>
                    </a:lnTo>
                    <a:lnTo>
                      <a:pt x="113" y="217"/>
                    </a:lnTo>
                    <a:lnTo>
                      <a:pt x="119" y="204"/>
                    </a:lnTo>
                    <a:lnTo>
                      <a:pt x="126" y="191"/>
                    </a:lnTo>
                    <a:lnTo>
                      <a:pt x="137" y="169"/>
                    </a:lnTo>
                    <a:lnTo>
                      <a:pt x="147" y="149"/>
                    </a:lnTo>
                    <a:lnTo>
                      <a:pt x="157" y="131"/>
                    </a:lnTo>
                    <a:lnTo>
                      <a:pt x="166" y="118"/>
                    </a:lnTo>
                    <a:lnTo>
                      <a:pt x="173" y="110"/>
                    </a:lnTo>
                    <a:lnTo>
                      <a:pt x="180" y="105"/>
                    </a:lnTo>
                    <a:lnTo>
                      <a:pt x="193" y="100"/>
                    </a:lnTo>
                    <a:lnTo>
                      <a:pt x="206" y="95"/>
                    </a:lnTo>
                    <a:lnTo>
                      <a:pt x="223" y="92"/>
                    </a:lnTo>
                    <a:lnTo>
                      <a:pt x="261" y="85"/>
                    </a:lnTo>
                    <a:lnTo>
                      <a:pt x="301" y="80"/>
                    </a:lnTo>
                    <a:lnTo>
                      <a:pt x="343" y="74"/>
                    </a:lnTo>
                    <a:lnTo>
                      <a:pt x="376" y="72"/>
                    </a:lnTo>
                    <a:lnTo>
                      <a:pt x="409" y="69"/>
                    </a:lnTo>
                    <a:lnTo>
                      <a:pt x="1526" y="102"/>
                    </a:lnTo>
                    <a:lnTo>
                      <a:pt x="1547" y="109"/>
                    </a:lnTo>
                    <a:lnTo>
                      <a:pt x="1566" y="118"/>
                    </a:lnTo>
                    <a:lnTo>
                      <a:pt x="1577" y="122"/>
                    </a:lnTo>
                    <a:lnTo>
                      <a:pt x="1587" y="128"/>
                    </a:lnTo>
                    <a:lnTo>
                      <a:pt x="1595" y="133"/>
                    </a:lnTo>
                    <a:lnTo>
                      <a:pt x="1604" y="140"/>
                    </a:lnTo>
                    <a:lnTo>
                      <a:pt x="1638" y="168"/>
                    </a:lnTo>
                    <a:lnTo>
                      <a:pt x="1653" y="183"/>
                    </a:lnTo>
                    <a:lnTo>
                      <a:pt x="1667" y="198"/>
                    </a:lnTo>
                    <a:lnTo>
                      <a:pt x="1679" y="213"/>
                    </a:lnTo>
                    <a:lnTo>
                      <a:pt x="1690" y="228"/>
                    </a:lnTo>
                    <a:lnTo>
                      <a:pt x="1701" y="244"/>
                    </a:lnTo>
                    <a:lnTo>
                      <a:pt x="1708" y="259"/>
                    </a:lnTo>
                    <a:lnTo>
                      <a:pt x="1725" y="304"/>
                    </a:lnTo>
                    <a:lnTo>
                      <a:pt x="1722" y="334"/>
                    </a:lnTo>
                    <a:lnTo>
                      <a:pt x="1715" y="359"/>
                    </a:lnTo>
                    <a:lnTo>
                      <a:pt x="1707" y="374"/>
                    </a:lnTo>
                    <a:lnTo>
                      <a:pt x="1703" y="380"/>
                    </a:lnTo>
                    <a:lnTo>
                      <a:pt x="1701" y="373"/>
                    </a:lnTo>
                    <a:lnTo>
                      <a:pt x="1693" y="356"/>
                    </a:lnTo>
                    <a:lnTo>
                      <a:pt x="1688" y="345"/>
                    </a:lnTo>
                    <a:lnTo>
                      <a:pt x="1679" y="332"/>
                    </a:lnTo>
                    <a:lnTo>
                      <a:pt x="1670" y="318"/>
                    </a:lnTo>
                    <a:lnTo>
                      <a:pt x="1660" y="303"/>
                    </a:lnTo>
                    <a:lnTo>
                      <a:pt x="1648" y="288"/>
                    </a:lnTo>
                    <a:lnTo>
                      <a:pt x="1634" y="272"/>
                    </a:lnTo>
                    <a:lnTo>
                      <a:pt x="1620" y="257"/>
                    </a:lnTo>
                    <a:lnTo>
                      <a:pt x="1602" y="242"/>
                    </a:lnTo>
                    <a:lnTo>
                      <a:pt x="1586" y="228"/>
                    </a:lnTo>
                    <a:lnTo>
                      <a:pt x="1575" y="223"/>
                    </a:lnTo>
                    <a:lnTo>
                      <a:pt x="1565" y="216"/>
                    </a:lnTo>
                    <a:lnTo>
                      <a:pt x="1554" y="209"/>
                    </a:lnTo>
                    <a:lnTo>
                      <a:pt x="1544" y="205"/>
                    </a:lnTo>
                    <a:lnTo>
                      <a:pt x="1533" y="201"/>
                    </a:lnTo>
                    <a:lnTo>
                      <a:pt x="1521" y="195"/>
                    </a:lnTo>
                    <a:lnTo>
                      <a:pt x="1496" y="187"/>
                    </a:lnTo>
                    <a:lnTo>
                      <a:pt x="1469" y="182"/>
                    </a:lnTo>
                    <a:lnTo>
                      <a:pt x="1438" y="175"/>
                    </a:lnTo>
                    <a:lnTo>
                      <a:pt x="1408" y="171"/>
                    </a:lnTo>
                    <a:lnTo>
                      <a:pt x="1378" y="165"/>
                    </a:lnTo>
                    <a:lnTo>
                      <a:pt x="1345" y="161"/>
                    </a:lnTo>
                    <a:lnTo>
                      <a:pt x="1277" y="155"/>
                    </a:lnTo>
                    <a:lnTo>
                      <a:pt x="1214" y="151"/>
                    </a:lnTo>
                    <a:lnTo>
                      <a:pt x="1156" y="150"/>
                    </a:lnTo>
                    <a:lnTo>
                      <a:pt x="1063" y="155"/>
                    </a:lnTo>
                    <a:lnTo>
                      <a:pt x="1032" y="162"/>
                    </a:lnTo>
                    <a:lnTo>
                      <a:pt x="1001" y="168"/>
                    </a:lnTo>
                    <a:lnTo>
                      <a:pt x="974" y="173"/>
                    </a:lnTo>
                    <a:lnTo>
                      <a:pt x="949" y="179"/>
                    </a:lnTo>
                    <a:lnTo>
                      <a:pt x="915" y="187"/>
                    </a:lnTo>
                    <a:lnTo>
                      <a:pt x="901" y="190"/>
                    </a:lnTo>
                    <a:lnTo>
                      <a:pt x="884" y="590"/>
                    </a:lnTo>
                    <a:lnTo>
                      <a:pt x="970" y="578"/>
                    </a:lnTo>
                    <a:lnTo>
                      <a:pt x="975" y="246"/>
                    </a:lnTo>
                    <a:lnTo>
                      <a:pt x="993" y="244"/>
                    </a:lnTo>
                    <a:lnTo>
                      <a:pt x="1040" y="238"/>
                    </a:lnTo>
                    <a:lnTo>
                      <a:pt x="1110" y="233"/>
                    </a:lnTo>
                    <a:lnTo>
                      <a:pt x="1193" y="227"/>
                    </a:lnTo>
                    <a:lnTo>
                      <a:pt x="1280" y="226"/>
                    </a:lnTo>
                    <a:lnTo>
                      <a:pt x="1364" y="230"/>
                    </a:lnTo>
                    <a:lnTo>
                      <a:pt x="1437" y="241"/>
                    </a:lnTo>
                    <a:lnTo>
                      <a:pt x="1466" y="249"/>
                    </a:lnTo>
                    <a:lnTo>
                      <a:pt x="1480" y="255"/>
                    </a:lnTo>
                    <a:lnTo>
                      <a:pt x="1491" y="263"/>
                    </a:lnTo>
                    <a:lnTo>
                      <a:pt x="1499" y="268"/>
                    </a:lnTo>
                    <a:lnTo>
                      <a:pt x="1508" y="274"/>
                    </a:lnTo>
                    <a:lnTo>
                      <a:pt x="1518" y="281"/>
                    </a:lnTo>
                    <a:lnTo>
                      <a:pt x="1526" y="286"/>
                    </a:lnTo>
                    <a:lnTo>
                      <a:pt x="1554" y="308"/>
                    </a:lnTo>
                    <a:lnTo>
                      <a:pt x="1575" y="330"/>
                    </a:lnTo>
                    <a:lnTo>
                      <a:pt x="1588" y="350"/>
                    </a:lnTo>
                    <a:lnTo>
                      <a:pt x="1604" y="391"/>
                    </a:lnTo>
                    <a:lnTo>
                      <a:pt x="1606" y="439"/>
                    </a:lnTo>
                    <a:lnTo>
                      <a:pt x="1599" y="534"/>
                    </a:lnTo>
                    <a:lnTo>
                      <a:pt x="1594" y="577"/>
                    </a:lnTo>
                    <a:lnTo>
                      <a:pt x="1780" y="629"/>
                    </a:lnTo>
                    <a:lnTo>
                      <a:pt x="1788" y="491"/>
                    </a:lnTo>
                    <a:lnTo>
                      <a:pt x="1787" y="377"/>
                    </a:lnTo>
                    <a:lnTo>
                      <a:pt x="1781" y="325"/>
                    </a:lnTo>
                    <a:lnTo>
                      <a:pt x="1772" y="283"/>
                    </a:lnTo>
                    <a:lnTo>
                      <a:pt x="1765" y="266"/>
                    </a:lnTo>
                    <a:lnTo>
                      <a:pt x="1757" y="248"/>
                    </a:lnTo>
                    <a:lnTo>
                      <a:pt x="1746" y="231"/>
                    </a:lnTo>
                    <a:lnTo>
                      <a:pt x="1733" y="213"/>
                    </a:lnTo>
                    <a:lnTo>
                      <a:pt x="1719" y="197"/>
                    </a:lnTo>
                    <a:lnTo>
                      <a:pt x="1704" y="182"/>
                    </a:lnTo>
                    <a:lnTo>
                      <a:pt x="1689" y="167"/>
                    </a:lnTo>
                    <a:lnTo>
                      <a:pt x="1671" y="153"/>
                    </a:lnTo>
                    <a:lnTo>
                      <a:pt x="1655" y="139"/>
                    </a:lnTo>
                    <a:lnTo>
                      <a:pt x="1646" y="133"/>
                    </a:lnTo>
                    <a:lnTo>
                      <a:pt x="1637" y="125"/>
                    </a:lnTo>
                    <a:lnTo>
                      <a:pt x="1628" y="120"/>
                    </a:lnTo>
                    <a:lnTo>
                      <a:pt x="1620" y="114"/>
                    </a:lnTo>
                    <a:lnTo>
                      <a:pt x="1610" y="110"/>
                    </a:lnTo>
                    <a:lnTo>
                      <a:pt x="1601" y="103"/>
                    </a:lnTo>
                    <a:lnTo>
                      <a:pt x="1594" y="99"/>
                    </a:lnTo>
                    <a:lnTo>
                      <a:pt x="1584" y="95"/>
                    </a:lnTo>
                    <a:lnTo>
                      <a:pt x="1576" y="89"/>
                    </a:lnTo>
                    <a:lnTo>
                      <a:pt x="1568" y="87"/>
                    </a:lnTo>
                    <a:lnTo>
                      <a:pt x="1553" y="80"/>
                    </a:lnTo>
                    <a:lnTo>
                      <a:pt x="1536" y="73"/>
                    </a:lnTo>
                    <a:lnTo>
                      <a:pt x="1517" y="67"/>
                    </a:lnTo>
                    <a:lnTo>
                      <a:pt x="1489" y="62"/>
                    </a:lnTo>
                    <a:lnTo>
                      <a:pt x="1452" y="56"/>
                    </a:lnTo>
                    <a:lnTo>
                      <a:pt x="1411" y="50"/>
                    </a:lnTo>
                    <a:lnTo>
                      <a:pt x="1362" y="43"/>
                    </a:lnTo>
                    <a:lnTo>
                      <a:pt x="1310" y="37"/>
                    </a:lnTo>
                    <a:lnTo>
                      <a:pt x="1255" y="32"/>
                    </a:lnTo>
                    <a:lnTo>
                      <a:pt x="1196" y="25"/>
                    </a:lnTo>
                    <a:lnTo>
                      <a:pt x="1136" y="19"/>
                    </a:lnTo>
                    <a:lnTo>
                      <a:pt x="1077" y="14"/>
                    </a:lnTo>
                    <a:lnTo>
                      <a:pt x="1019" y="10"/>
                    </a:lnTo>
                    <a:lnTo>
                      <a:pt x="961" y="6"/>
                    </a:lnTo>
                    <a:lnTo>
                      <a:pt x="858" y="1"/>
                    </a:lnTo>
                    <a:lnTo>
                      <a:pt x="775" y="0"/>
                    </a:lnTo>
                    <a:lnTo>
                      <a:pt x="621" y="6"/>
                    </a:lnTo>
                    <a:lnTo>
                      <a:pt x="456" y="17"/>
                    </a:lnTo>
                    <a:lnTo>
                      <a:pt x="377" y="22"/>
                    </a:lnTo>
                    <a:lnTo>
                      <a:pt x="308" y="29"/>
                    </a:lnTo>
                    <a:lnTo>
                      <a:pt x="250" y="37"/>
                    </a:lnTo>
                    <a:lnTo>
                      <a:pt x="208" y="47"/>
                    </a:lnTo>
                    <a:lnTo>
                      <a:pt x="193" y="51"/>
                    </a:lnTo>
                    <a:lnTo>
                      <a:pt x="177" y="58"/>
                    </a:lnTo>
                    <a:lnTo>
                      <a:pt x="164" y="65"/>
                    </a:lnTo>
                    <a:lnTo>
                      <a:pt x="150" y="73"/>
                    </a:lnTo>
                    <a:lnTo>
                      <a:pt x="126" y="91"/>
                    </a:lnTo>
                    <a:lnTo>
                      <a:pt x="108" y="110"/>
                    </a:lnTo>
                    <a:lnTo>
                      <a:pt x="93" y="125"/>
                    </a:lnTo>
                    <a:lnTo>
                      <a:pt x="84" y="140"/>
                    </a:lnTo>
                    <a:lnTo>
                      <a:pt x="75" y="154"/>
                    </a:lnTo>
                    <a:lnTo>
                      <a:pt x="0" y="416"/>
                    </a:lnTo>
                    <a:lnTo>
                      <a:pt x="31" y="407"/>
                    </a:lnTo>
                    <a:lnTo>
                      <a:pt x="31" y="407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01767" name="Freeform 39"/>
              <p:cNvSpPr>
                <a:spLocks/>
              </p:cNvSpPr>
              <p:nvPr/>
            </p:nvSpPr>
            <p:spPr bwMode="auto">
              <a:xfrm>
                <a:off x="3229" y="2550"/>
                <a:ext cx="33" cy="137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34" y="406"/>
                  </a:cxn>
                  <a:cxn ang="0">
                    <a:pos x="99" y="410"/>
                  </a:cxn>
                  <a:cxn ang="0">
                    <a:pos x="75" y="0"/>
                  </a:cxn>
                  <a:cxn ang="0">
                    <a:pos x="0" y="7"/>
                  </a:cxn>
                  <a:cxn ang="0">
                    <a:pos x="0" y="7"/>
                  </a:cxn>
                </a:cxnLst>
                <a:rect l="0" t="0" r="r" b="b"/>
                <a:pathLst>
                  <a:path w="99" h="410">
                    <a:moveTo>
                      <a:pt x="0" y="7"/>
                    </a:moveTo>
                    <a:lnTo>
                      <a:pt x="34" y="406"/>
                    </a:lnTo>
                    <a:lnTo>
                      <a:pt x="99" y="410"/>
                    </a:lnTo>
                    <a:lnTo>
                      <a:pt x="75" y="0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01768" name="Freeform 40"/>
              <p:cNvSpPr>
                <a:spLocks/>
              </p:cNvSpPr>
              <p:nvPr/>
            </p:nvSpPr>
            <p:spPr bwMode="auto">
              <a:xfrm>
                <a:off x="3317" y="2739"/>
                <a:ext cx="235" cy="157"/>
              </a:xfrm>
              <a:custGeom>
                <a:avLst/>
                <a:gdLst/>
                <a:ahLst/>
                <a:cxnLst>
                  <a:cxn ang="0">
                    <a:pos x="31" y="373"/>
                  </a:cxn>
                  <a:cxn ang="0">
                    <a:pos x="41" y="260"/>
                  </a:cxn>
                  <a:cxn ang="0">
                    <a:pos x="54" y="193"/>
                  </a:cxn>
                  <a:cxn ang="0">
                    <a:pos x="71" y="131"/>
                  </a:cxn>
                  <a:cxn ang="0">
                    <a:pos x="84" y="105"/>
                  </a:cxn>
                  <a:cxn ang="0">
                    <a:pos x="98" y="80"/>
                  </a:cxn>
                  <a:cxn ang="0">
                    <a:pos x="133" y="47"/>
                  </a:cxn>
                  <a:cxn ang="0">
                    <a:pos x="154" y="34"/>
                  </a:cxn>
                  <a:cxn ang="0">
                    <a:pos x="175" y="25"/>
                  </a:cxn>
                  <a:cxn ang="0">
                    <a:pos x="197" y="16"/>
                  </a:cxn>
                  <a:cxn ang="0">
                    <a:pos x="242" y="7"/>
                  </a:cxn>
                  <a:cxn ang="0">
                    <a:pos x="311" y="0"/>
                  </a:cxn>
                  <a:cxn ang="0">
                    <a:pos x="398" y="18"/>
                  </a:cxn>
                  <a:cxn ang="0">
                    <a:pos x="427" y="32"/>
                  </a:cxn>
                  <a:cxn ang="0">
                    <a:pos x="470" y="63"/>
                  </a:cxn>
                  <a:cxn ang="0">
                    <a:pos x="500" y="95"/>
                  </a:cxn>
                  <a:cxn ang="0">
                    <a:pos x="530" y="131"/>
                  </a:cxn>
                  <a:cxn ang="0">
                    <a:pos x="561" y="168"/>
                  </a:cxn>
                  <a:cxn ang="0">
                    <a:pos x="585" y="204"/>
                  </a:cxn>
                  <a:cxn ang="0">
                    <a:pos x="607" y="235"/>
                  </a:cxn>
                  <a:cxn ang="0">
                    <a:pos x="641" y="283"/>
                  </a:cxn>
                  <a:cxn ang="0">
                    <a:pos x="707" y="377"/>
                  </a:cxn>
                  <a:cxn ang="0">
                    <a:pos x="475" y="400"/>
                  </a:cxn>
                  <a:cxn ang="0">
                    <a:pos x="459" y="316"/>
                  </a:cxn>
                  <a:cxn ang="0">
                    <a:pos x="443" y="270"/>
                  </a:cxn>
                  <a:cxn ang="0">
                    <a:pos x="423" y="227"/>
                  </a:cxn>
                  <a:cxn ang="0">
                    <a:pos x="393" y="193"/>
                  </a:cxn>
                  <a:cxn ang="0">
                    <a:pos x="376" y="182"/>
                  </a:cxn>
                  <a:cxn ang="0">
                    <a:pos x="357" y="173"/>
                  </a:cxn>
                  <a:cxn ang="0">
                    <a:pos x="317" y="169"/>
                  </a:cxn>
                  <a:cxn ang="0">
                    <a:pos x="260" y="186"/>
                  </a:cxn>
                  <a:cxn ang="0">
                    <a:pos x="242" y="197"/>
                  </a:cxn>
                  <a:cxn ang="0">
                    <a:pos x="227" y="206"/>
                  </a:cxn>
                  <a:cxn ang="0">
                    <a:pos x="184" y="248"/>
                  </a:cxn>
                  <a:cxn ang="0">
                    <a:pos x="162" y="277"/>
                  </a:cxn>
                  <a:cxn ang="0">
                    <a:pos x="136" y="327"/>
                  </a:cxn>
                  <a:cxn ang="0">
                    <a:pos x="128" y="418"/>
                  </a:cxn>
                  <a:cxn ang="0">
                    <a:pos x="0" y="464"/>
                  </a:cxn>
                  <a:cxn ang="0">
                    <a:pos x="30" y="424"/>
                  </a:cxn>
                </a:cxnLst>
                <a:rect l="0" t="0" r="r" b="b"/>
                <a:pathLst>
                  <a:path w="707" h="472">
                    <a:moveTo>
                      <a:pt x="30" y="424"/>
                    </a:moveTo>
                    <a:lnTo>
                      <a:pt x="31" y="373"/>
                    </a:lnTo>
                    <a:lnTo>
                      <a:pt x="34" y="321"/>
                    </a:lnTo>
                    <a:lnTo>
                      <a:pt x="41" y="260"/>
                    </a:lnTo>
                    <a:lnTo>
                      <a:pt x="47" y="227"/>
                    </a:lnTo>
                    <a:lnTo>
                      <a:pt x="54" y="193"/>
                    </a:lnTo>
                    <a:lnTo>
                      <a:pt x="60" y="161"/>
                    </a:lnTo>
                    <a:lnTo>
                      <a:pt x="71" y="131"/>
                    </a:lnTo>
                    <a:lnTo>
                      <a:pt x="77" y="118"/>
                    </a:lnTo>
                    <a:lnTo>
                      <a:pt x="84" y="105"/>
                    </a:lnTo>
                    <a:lnTo>
                      <a:pt x="91" y="92"/>
                    </a:lnTo>
                    <a:lnTo>
                      <a:pt x="98" y="80"/>
                    </a:lnTo>
                    <a:lnTo>
                      <a:pt x="114" y="61"/>
                    </a:lnTo>
                    <a:lnTo>
                      <a:pt x="133" y="47"/>
                    </a:lnTo>
                    <a:lnTo>
                      <a:pt x="143" y="40"/>
                    </a:lnTo>
                    <a:lnTo>
                      <a:pt x="154" y="34"/>
                    </a:lnTo>
                    <a:lnTo>
                      <a:pt x="165" y="30"/>
                    </a:lnTo>
                    <a:lnTo>
                      <a:pt x="175" y="25"/>
                    </a:lnTo>
                    <a:lnTo>
                      <a:pt x="187" y="22"/>
                    </a:lnTo>
                    <a:lnTo>
                      <a:pt x="197" y="16"/>
                    </a:lnTo>
                    <a:lnTo>
                      <a:pt x="220" y="11"/>
                    </a:lnTo>
                    <a:lnTo>
                      <a:pt x="242" y="7"/>
                    </a:lnTo>
                    <a:lnTo>
                      <a:pt x="266" y="3"/>
                    </a:lnTo>
                    <a:lnTo>
                      <a:pt x="311" y="0"/>
                    </a:lnTo>
                    <a:lnTo>
                      <a:pt x="357" y="7"/>
                    </a:lnTo>
                    <a:lnTo>
                      <a:pt x="398" y="18"/>
                    </a:lnTo>
                    <a:lnTo>
                      <a:pt x="419" y="26"/>
                    </a:lnTo>
                    <a:lnTo>
                      <a:pt x="427" y="32"/>
                    </a:lnTo>
                    <a:lnTo>
                      <a:pt x="437" y="37"/>
                    </a:lnTo>
                    <a:lnTo>
                      <a:pt x="470" y="63"/>
                    </a:lnTo>
                    <a:lnTo>
                      <a:pt x="485" y="78"/>
                    </a:lnTo>
                    <a:lnTo>
                      <a:pt x="500" y="95"/>
                    </a:lnTo>
                    <a:lnTo>
                      <a:pt x="515" y="114"/>
                    </a:lnTo>
                    <a:lnTo>
                      <a:pt x="530" y="131"/>
                    </a:lnTo>
                    <a:lnTo>
                      <a:pt x="545" y="150"/>
                    </a:lnTo>
                    <a:lnTo>
                      <a:pt x="561" y="168"/>
                    </a:lnTo>
                    <a:lnTo>
                      <a:pt x="573" y="186"/>
                    </a:lnTo>
                    <a:lnTo>
                      <a:pt x="585" y="204"/>
                    </a:lnTo>
                    <a:lnTo>
                      <a:pt x="596" y="220"/>
                    </a:lnTo>
                    <a:lnTo>
                      <a:pt x="607" y="235"/>
                    </a:lnTo>
                    <a:lnTo>
                      <a:pt x="625" y="260"/>
                    </a:lnTo>
                    <a:lnTo>
                      <a:pt x="641" y="283"/>
                    </a:lnTo>
                    <a:lnTo>
                      <a:pt x="704" y="305"/>
                    </a:lnTo>
                    <a:lnTo>
                      <a:pt x="707" y="377"/>
                    </a:lnTo>
                    <a:lnTo>
                      <a:pt x="479" y="439"/>
                    </a:lnTo>
                    <a:lnTo>
                      <a:pt x="475" y="400"/>
                    </a:lnTo>
                    <a:lnTo>
                      <a:pt x="470" y="363"/>
                    </a:lnTo>
                    <a:lnTo>
                      <a:pt x="459" y="316"/>
                    </a:lnTo>
                    <a:lnTo>
                      <a:pt x="452" y="293"/>
                    </a:lnTo>
                    <a:lnTo>
                      <a:pt x="443" y="270"/>
                    </a:lnTo>
                    <a:lnTo>
                      <a:pt x="434" y="248"/>
                    </a:lnTo>
                    <a:lnTo>
                      <a:pt x="423" y="227"/>
                    </a:lnTo>
                    <a:lnTo>
                      <a:pt x="409" y="208"/>
                    </a:lnTo>
                    <a:lnTo>
                      <a:pt x="393" y="193"/>
                    </a:lnTo>
                    <a:lnTo>
                      <a:pt x="384" y="187"/>
                    </a:lnTo>
                    <a:lnTo>
                      <a:pt x="376" y="182"/>
                    </a:lnTo>
                    <a:lnTo>
                      <a:pt x="366" y="176"/>
                    </a:lnTo>
                    <a:lnTo>
                      <a:pt x="357" y="173"/>
                    </a:lnTo>
                    <a:lnTo>
                      <a:pt x="337" y="171"/>
                    </a:lnTo>
                    <a:lnTo>
                      <a:pt x="317" y="169"/>
                    </a:lnTo>
                    <a:lnTo>
                      <a:pt x="278" y="177"/>
                    </a:lnTo>
                    <a:lnTo>
                      <a:pt x="260" y="186"/>
                    </a:lnTo>
                    <a:lnTo>
                      <a:pt x="252" y="191"/>
                    </a:lnTo>
                    <a:lnTo>
                      <a:pt x="242" y="197"/>
                    </a:lnTo>
                    <a:lnTo>
                      <a:pt x="235" y="201"/>
                    </a:lnTo>
                    <a:lnTo>
                      <a:pt x="227" y="206"/>
                    </a:lnTo>
                    <a:lnTo>
                      <a:pt x="212" y="220"/>
                    </a:lnTo>
                    <a:lnTo>
                      <a:pt x="184" y="248"/>
                    </a:lnTo>
                    <a:lnTo>
                      <a:pt x="172" y="263"/>
                    </a:lnTo>
                    <a:lnTo>
                      <a:pt x="162" y="277"/>
                    </a:lnTo>
                    <a:lnTo>
                      <a:pt x="146" y="304"/>
                    </a:lnTo>
                    <a:lnTo>
                      <a:pt x="136" y="327"/>
                    </a:lnTo>
                    <a:lnTo>
                      <a:pt x="129" y="370"/>
                    </a:lnTo>
                    <a:lnTo>
                      <a:pt x="128" y="418"/>
                    </a:lnTo>
                    <a:lnTo>
                      <a:pt x="128" y="472"/>
                    </a:lnTo>
                    <a:lnTo>
                      <a:pt x="0" y="464"/>
                    </a:lnTo>
                    <a:lnTo>
                      <a:pt x="30" y="424"/>
                    </a:lnTo>
                    <a:lnTo>
                      <a:pt x="30" y="42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01769" name="Freeform 41"/>
              <p:cNvSpPr>
                <a:spLocks/>
              </p:cNvSpPr>
              <p:nvPr/>
            </p:nvSpPr>
            <p:spPr bwMode="auto">
              <a:xfrm>
                <a:off x="3394" y="2701"/>
                <a:ext cx="206" cy="160"/>
              </a:xfrm>
              <a:custGeom>
                <a:avLst/>
                <a:gdLst/>
                <a:ahLst/>
                <a:cxnLst>
                  <a:cxn ang="0">
                    <a:pos x="110" y="8"/>
                  </a:cxn>
                  <a:cxn ang="0">
                    <a:pos x="135" y="20"/>
                  </a:cxn>
                  <a:cxn ang="0">
                    <a:pos x="165" y="36"/>
                  </a:cxn>
                  <a:cxn ang="0">
                    <a:pos x="183" y="45"/>
                  </a:cxn>
                  <a:cxn ang="0">
                    <a:pos x="201" y="55"/>
                  </a:cxn>
                  <a:cxn ang="0">
                    <a:pos x="219" y="67"/>
                  </a:cxn>
                  <a:cxn ang="0">
                    <a:pos x="238" y="80"/>
                  </a:cxn>
                  <a:cxn ang="0">
                    <a:pos x="256" y="93"/>
                  </a:cxn>
                  <a:cxn ang="0">
                    <a:pos x="293" y="126"/>
                  </a:cxn>
                  <a:cxn ang="0">
                    <a:pos x="326" y="161"/>
                  </a:cxn>
                  <a:cxn ang="0">
                    <a:pos x="354" y="194"/>
                  </a:cxn>
                  <a:cxn ang="0">
                    <a:pos x="377" y="223"/>
                  </a:cxn>
                  <a:cxn ang="0">
                    <a:pos x="405" y="257"/>
                  </a:cxn>
                  <a:cxn ang="0">
                    <a:pos x="425" y="286"/>
                  </a:cxn>
                  <a:cxn ang="0">
                    <a:pos x="450" y="293"/>
                  </a:cxn>
                  <a:cxn ang="0">
                    <a:pos x="547" y="301"/>
                  </a:cxn>
                  <a:cxn ang="0">
                    <a:pos x="605" y="359"/>
                  </a:cxn>
                  <a:cxn ang="0">
                    <a:pos x="617" y="417"/>
                  </a:cxn>
                  <a:cxn ang="0">
                    <a:pos x="607" y="444"/>
                  </a:cxn>
                  <a:cxn ang="0">
                    <a:pos x="591" y="459"/>
                  </a:cxn>
                  <a:cxn ang="0">
                    <a:pos x="565" y="468"/>
                  </a:cxn>
                  <a:cxn ang="0">
                    <a:pos x="505" y="477"/>
                  </a:cxn>
                  <a:cxn ang="0">
                    <a:pos x="461" y="455"/>
                  </a:cxn>
                  <a:cxn ang="0">
                    <a:pos x="507" y="461"/>
                  </a:cxn>
                  <a:cxn ang="0">
                    <a:pos x="563" y="435"/>
                  </a:cxn>
                  <a:cxn ang="0">
                    <a:pos x="561" y="386"/>
                  </a:cxn>
                  <a:cxn ang="0">
                    <a:pos x="541" y="359"/>
                  </a:cxn>
                  <a:cxn ang="0">
                    <a:pos x="527" y="349"/>
                  </a:cxn>
                  <a:cxn ang="0">
                    <a:pos x="494" y="344"/>
                  </a:cxn>
                  <a:cxn ang="0">
                    <a:pos x="449" y="362"/>
                  </a:cxn>
                  <a:cxn ang="0">
                    <a:pos x="413" y="389"/>
                  </a:cxn>
                  <a:cxn ang="0">
                    <a:pos x="399" y="345"/>
                  </a:cxn>
                  <a:cxn ang="0">
                    <a:pos x="384" y="311"/>
                  </a:cxn>
                  <a:cxn ang="0">
                    <a:pos x="368" y="283"/>
                  </a:cxn>
                  <a:cxn ang="0">
                    <a:pos x="348" y="252"/>
                  </a:cxn>
                  <a:cxn ang="0">
                    <a:pos x="325" y="221"/>
                  </a:cxn>
                  <a:cxn ang="0">
                    <a:pos x="300" y="191"/>
                  </a:cxn>
                  <a:cxn ang="0">
                    <a:pos x="277" y="162"/>
                  </a:cxn>
                  <a:cxn ang="0">
                    <a:pos x="242" y="125"/>
                  </a:cxn>
                  <a:cxn ang="0">
                    <a:pos x="198" y="85"/>
                  </a:cxn>
                  <a:cxn ang="0">
                    <a:pos x="176" y="70"/>
                  </a:cxn>
                  <a:cxn ang="0">
                    <a:pos x="154" y="59"/>
                  </a:cxn>
                  <a:cxn ang="0">
                    <a:pos x="132" y="49"/>
                  </a:cxn>
                  <a:cxn ang="0">
                    <a:pos x="106" y="40"/>
                  </a:cxn>
                  <a:cxn ang="0">
                    <a:pos x="80" y="31"/>
                  </a:cxn>
                  <a:cxn ang="0">
                    <a:pos x="33" y="18"/>
                  </a:cxn>
                  <a:cxn ang="0">
                    <a:pos x="0" y="9"/>
                  </a:cxn>
                  <a:cxn ang="0">
                    <a:pos x="86" y="0"/>
                  </a:cxn>
                </a:cxnLst>
                <a:rect l="0" t="0" r="r" b="b"/>
                <a:pathLst>
                  <a:path w="617" h="480">
                    <a:moveTo>
                      <a:pt x="86" y="0"/>
                    </a:moveTo>
                    <a:lnTo>
                      <a:pt x="110" y="8"/>
                    </a:lnTo>
                    <a:lnTo>
                      <a:pt x="121" y="15"/>
                    </a:lnTo>
                    <a:lnTo>
                      <a:pt x="135" y="20"/>
                    </a:lnTo>
                    <a:lnTo>
                      <a:pt x="150" y="27"/>
                    </a:lnTo>
                    <a:lnTo>
                      <a:pt x="165" y="36"/>
                    </a:lnTo>
                    <a:lnTo>
                      <a:pt x="173" y="40"/>
                    </a:lnTo>
                    <a:lnTo>
                      <a:pt x="183" y="45"/>
                    </a:lnTo>
                    <a:lnTo>
                      <a:pt x="193" y="49"/>
                    </a:lnTo>
                    <a:lnTo>
                      <a:pt x="201" y="55"/>
                    </a:lnTo>
                    <a:lnTo>
                      <a:pt x="210" y="60"/>
                    </a:lnTo>
                    <a:lnTo>
                      <a:pt x="219" y="67"/>
                    </a:lnTo>
                    <a:lnTo>
                      <a:pt x="228" y="73"/>
                    </a:lnTo>
                    <a:lnTo>
                      <a:pt x="238" y="80"/>
                    </a:lnTo>
                    <a:lnTo>
                      <a:pt x="248" y="86"/>
                    </a:lnTo>
                    <a:lnTo>
                      <a:pt x="256" y="93"/>
                    </a:lnTo>
                    <a:lnTo>
                      <a:pt x="275" y="110"/>
                    </a:lnTo>
                    <a:lnTo>
                      <a:pt x="293" y="126"/>
                    </a:lnTo>
                    <a:lnTo>
                      <a:pt x="310" y="144"/>
                    </a:lnTo>
                    <a:lnTo>
                      <a:pt x="326" y="161"/>
                    </a:lnTo>
                    <a:lnTo>
                      <a:pt x="340" y="179"/>
                    </a:lnTo>
                    <a:lnTo>
                      <a:pt x="354" y="194"/>
                    </a:lnTo>
                    <a:lnTo>
                      <a:pt x="368" y="209"/>
                    </a:lnTo>
                    <a:lnTo>
                      <a:pt x="377" y="223"/>
                    </a:lnTo>
                    <a:lnTo>
                      <a:pt x="388" y="235"/>
                    </a:lnTo>
                    <a:lnTo>
                      <a:pt x="405" y="257"/>
                    </a:lnTo>
                    <a:lnTo>
                      <a:pt x="417" y="275"/>
                    </a:lnTo>
                    <a:lnTo>
                      <a:pt x="425" y="286"/>
                    </a:lnTo>
                    <a:lnTo>
                      <a:pt x="432" y="297"/>
                    </a:lnTo>
                    <a:lnTo>
                      <a:pt x="450" y="293"/>
                    </a:lnTo>
                    <a:lnTo>
                      <a:pt x="496" y="290"/>
                    </a:lnTo>
                    <a:lnTo>
                      <a:pt x="547" y="301"/>
                    </a:lnTo>
                    <a:lnTo>
                      <a:pt x="591" y="336"/>
                    </a:lnTo>
                    <a:lnTo>
                      <a:pt x="605" y="359"/>
                    </a:lnTo>
                    <a:lnTo>
                      <a:pt x="613" y="380"/>
                    </a:lnTo>
                    <a:lnTo>
                      <a:pt x="617" y="417"/>
                    </a:lnTo>
                    <a:lnTo>
                      <a:pt x="614" y="432"/>
                    </a:lnTo>
                    <a:lnTo>
                      <a:pt x="607" y="444"/>
                    </a:lnTo>
                    <a:lnTo>
                      <a:pt x="596" y="455"/>
                    </a:lnTo>
                    <a:lnTo>
                      <a:pt x="591" y="459"/>
                    </a:lnTo>
                    <a:lnTo>
                      <a:pt x="583" y="463"/>
                    </a:lnTo>
                    <a:lnTo>
                      <a:pt x="565" y="468"/>
                    </a:lnTo>
                    <a:lnTo>
                      <a:pt x="545" y="473"/>
                    </a:lnTo>
                    <a:lnTo>
                      <a:pt x="505" y="477"/>
                    </a:lnTo>
                    <a:lnTo>
                      <a:pt x="461" y="480"/>
                    </a:lnTo>
                    <a:lnTo>
                      <a:pt x="461" y="455"/>
                    </a:lnTo>
                    <a:lnTo>
                      <a:pt x="475" y="458"/>
                    </a:lnTo>
                    <a:lnTo>
                      <a:pt x="507" y="461"/>
                    </a:lnTo>
                    <a:lnTo>
                      <a:pt x="541" y="457"/>
                    </a:lnTo>
                    <a:lnTo>
                      <a:pt x="563" y="435"/>
                    </a:lnTo>
                    <a:lnTo>
                      <a:pt x="565" y="403"/>
                    </a:lnTo>
                    <a:lnTo>
                      <a:pt x="561" y="386"/>
                    </a:lnTo>
                    <a:lnTo>
                      <a:pt x="551" y="371"/>
                    </a:lnTo>
                    <a:lnTo>
                      <a:pt x="541" y="359"/>
                    </a:lnTo>
                    <a:lnTo>
                      <a:pt x="534" y="352"/>
                    </a:lnTo>
                    <a:lnTo>
                      <a:pt x="527" y="349"/>
                    </a:lnTo>
                    <a:lnTo>
                      <a:pt x="511" y="344"/>
                    </a:lnTo>
                    <a:lnTo>
                      <a:pt x="494" y="344"/>
                    </a:lnTo>
                    <a:lnTo>
                      <a:pt x="463" y="353"/>
                    </a:lnTo>
                    <a:lnTo>
                      <a:pt x="449" y="362"/>
                    </a:lnTo>
                    <a:lnTo>
                      <a:pt x="435" y="370"/>
                    </a:lnTo>
                    <a:lnTo>
                      <a:pt x="413" y="389"/>
                    </a:lnTo>
                    <a:lnTo>
                      <a:pt x="410" y="378"/>
                    </a:lnTo>
                    <a:lnTo>
                      <a:pt x="399" y="345"/>
                    </a:lnTo>
                    <a:lnTo>
                      <a:pt x="390" y="323"/>
                    </a:lnTo>
                    <a:lnTo>
                      <a:pt x="384" y="311"/>
                    </a:lnTo>
                    <a:lnTo>
                      <a:pt x="376" y="297"/>
                    </a:lnTo>
                    <a:lnTo>
                      <a:pt x="368" y="283"/>
                    </a:lnTo>
                    <a:lnTo>
                      <a:pt x="359" y="268"/>
                    </a:lnTo>
                    <a:lnTo>
                      <a:pt x="348" y="252"/>
                    </a:lnTo>
                    <a:lnTo>
                      <a:pt x="337" y="236"/>
                    </a:lnTo>
                    <a:lnTo>
                      <a:pt x="325" y="221"/>
                    </a:lnTo>
                    <a:lnTo>
                      <a:pt x="312" y="206"/>
                    </a:lnTo>
                    <a:lnTo>
                      <a:pt x="300" y="191"/>
                    </a:lnTo>
                    <a:lnTo>
                      <a:pt x="289" y="176"/>
                    </a:lnTo>
                    <a:lnTo>
                      <a:pt x="277" y="162"/>
                    </a:lnTo>
                    <a:lnTo>
                      <a:pt x="266" y="148"/>
                    </a:lnTo>
                    <a:lnTo>
                      <a:pt x="242" y="125"/>
                    </a:lnTo>
                    <a:lnTo>
                      <a:pt x="220" y="103"/>
                    </a:lnTo>
                    <a:lnTo>
                      <a:pt x="198" y="85"/>
                    </a:lnTo>
                    <a:lnTo>
                      <a:pt x="187" y="77"/>
                    </a:lnTo>
                    <a:lnTo>
                      <a:pt x="176" y="70"/>
                    </a:lnTo>
                    <a:lnTo>
                      <a:pt x="165" y="63"/>
                    </a:lnTo>
                    <a:lnTo>
                      <a:pt x="154" y="59"/>
                    </a:lnTo>
                    <a:lnTo>
                      <a:pt x="143" y="53"/>
                    </a:lnTo>
                    <a:lnTo>
                      <a:pt x="132" y="49"/>
                    </a:lnTo>
                    <a:lnTo>
                      <a:pt x="118" y="45"/>
                    </a:lnTo>
                    <a:lnTo>
                      <a:pt x="106" y="40"/>
                    </a:lnTo>
                    <a:lnTo>
                      <a:pt x="92" y="36"/>
                    </a:lnTo>
                    <a:lnTo>
                      <a:pt x="80" y="31"/>
                    </a:lnTo>
                    <a:lnTo>
                      <a:pt x="55" y="23"/>
                    </a:lnTo>
                    <a:lnTo>
                      <a:pt x="33" y="18"/>
                    </a:lnTo>
                    <a:lnTo>
                      <a:pt x="16" y="14"/>
                    </a:lnTo>
                    <a:lnTo>
                      <a:pt x="0" y="9"/>
                    </a:lnTo>
                    <a:lnTo>
                      <a:pt x="86" y="0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01770" name="Freeform 42"/>
              <p:cNvSpPr>
                <a:spLocks/>
              </p:cNvSpPr>
              <p:nvPr/>
            </p:nvSpPr>
            <p:spPr bwMode="auto">
              <a:xfrm>
                <a:off x="3330" y="2835"/>
                <a:ext cx="232" cy="132"/>
              </a:xfrm>
              <a:custGeom>
                <a:avLst/>
                <a:gdLst/>
                <a:ahLst/>
                <a:cxnLst>
                  <a:cxn ang="0">
                    <a:pos x="0" y="204"/>
                  </a:cxn>
                  <a:cxn ang="0">
                    <a:pos x="14" y="258"/>
                  </a:cxn>
                  <a:cxn ang="0">
                    <a:pos x="33" y="293"/>
                  </a:cxn>
                  <a:cxn ang="0">
                    <a:pos x="59" y="329"/>
                  </a:cxn>
                  <a:cxn ang="0">
                    <a:pos x="87" y="353"/>
                  </a:cxn>
                  <a:cxn ang="0">
                    <a:pos x="108" y="365"/>
                  </a:cxn>
                  <a:cxn ang="0">
                    <a:pos x="128" y="375"/>
                  </a:cxn>
                  <a:cxn ang="0">
                    <a:pos x="160" y="386"/>
                  </a:cxn>
                  <a:cxn ang="0">
                    <a:pos x="201" y="394"/>
                  </a:cxn>
                  <a:cxn ang="0">
                    <a:pos x="281" y="393"/>
                  </a:cxn>
                  <a:cxn ang="0">
                    <a:pos x="329" y="379"/>
                  </a:cxn>
                  <a:cxn ang="0">
                    <a:pos x="356" y="366"/>
                  </a:cxn>
                  <a:cxn ang="0">
                    <a:pos x="375" y="354"/>
                  </a:cxn>
                  <a:cxn ang="0">
                    <a:pos x="400" y="333"/>
                  </a:cxn>
                  <a:cxn ang="0">
                    <a:pos x="431" y="307"/>
                  </a:cxn>
                  <a:cxn ang="0">
                    <a:pos x="462" y="280"/>
                  </a:cxn>
                  <a:cxn ang="0">
                    <a:pos x="493" y="288"/>
                  </a:cxn>
                  <a:cxn ang="0">
                    <a:pos x="565" y="295"/>
                  </a:cxn>
                  <a:cxn ang="0">
                    <a:pos x="633" y="278"/>
                  </a:cxn>
                  <a:cxn ang="0">
                    <a:pos x="651" y="263"/>
                  </a:cxn>
                  <a:cxn ang="0">
                    <a:pos x="692" y="208"/>
                  </a:cxn>
                  <a:cxn ang="0">
                    <a:pos x="470" y="189"/>
                  </a:cxn>
                  <a:cxn ang="0">
                    <a:pos x="419" y="0"/>
                  </a:cxn>
                  <a:cxn ang="0">
                    <a:pos x="411" y="160"/>
                  </a:cxn>
                  <a:cxn ang="0">
                    <a:pos x="394" y="225"/>
                  </a:cxn>
                  <a:cxn ang="0">
                    <a:pos x="378" y="260"/>
                  </a:cxn>
                  <a:cxn ang="0">
                    <a:pos x="354" y="285"/>
                  </a:cxn>
                  <a:cxn ang="0">
                    <a:pos x="334" y="302"/>
                  </a:cxn>
                  <a:cxn ang="0">
                    <a:pos x="318" y="311"/>
                  </a:cxn>
                  <a:cxn ang="0">
                    <a:pos x="303" y="320"/>
                  </a:cxn>
                  <a:cxn ang="0">
                    <a:pos x="280" y="331"/>
                  </a:cxn>
                  <a:cxn ang="0">
                    <a:pos x="248" y="339"/>
                  </a:cxn>
                  <a:cxn ang="0">
                    <a:pos x="188" y="336"/>
                  </a:cxn>
                  <a:cxn ang="0">
                    <a:pos x="161" y="321"/>
                  </a:cxn>
                  <a:cxn ang="0">
                    <a:pos x="134" y="280"/>
                  </a:cxn>
                  <a:cxn ang="0">
                    <a:pos x="119" y="249"/>
                  </a:cxn>
                  <a:cxn ang="0">
                    <a:pos x="105" y="222"/>
                  </a:cxn>
                  <a:cxn ang="0">
                    <a:pos x="90" y="186"/>
                  </a:cxn>
                  <a:cxn ang="0">
                    <a:pos x="70" y="141"/>
                  </a:cxn>
                  <a:cxn ang="0">
                    <a:pos x="1" y="124"/>
                  </a:cxn>
                </a:cxnLst>
                <a:rect l="0" t="0" r="r" b="b"/>
                <a:pathLst>
                  <a:path w="696" h="395">
                    <a:moveTo>
                      <a:pt x="1" y="124"/>
                    </a:moveTo>
                    <a:lnTo>
                      <a:pt x="0" y="204"/>
                    </a:lnTo>
                    <a:lnTo>
                      <a:pt x="7" y="240"/>
                    </a:lnTo>
                    <a:lnTo>
                      <a:pt x="14" y="258"/>
                    </a:lnTo>
                    <a:lnTo>
                      <a:pt x="22" y="277"/>
                    </a:lnTo>
                    <a:lnTo>
                      <a:pt x="33" y="293"/>
                    </a:lnTo>
                    <a:lnTo>
                      <a:pt x="44" y="313"/>
                    </a:lnTo>
                    <a:lnTo>
                      <a:pt x="59" y="329"/>
                    </a:lnTo>
                    <a:lnTo>
                      <a:pt x="79" y="346"/>
                    </a:lnTo>
                    <a:lnTo>
                      <a:pt x="87" y="353"/>
                    </a:lnTo>
                    <a:lnTo>
                      <a:pt x="98" y="359"/>
                    </a:lnTo>
                    <a:lnTo>
                      <a:pt x="108" y="365"/>
                    </a:lnTo>
                    <a:lnTo>
                      <a:pt x="119" y="370"/>
                    </a:lnTo>
                    <a:lnTo>
                      <a:pt x="128" y="375"/>
                    </a:lnTo>
                    <a:lnTo>
                      <a:pt x="139" y="379"/>
                    </a:lnTo>
                    <a:lnTo>
                      <a:pt x="160" y="386"/>
                    </a:lnTo>
                    <a:lnTo>
                      <a:pt x="182" y="391"/>
                    </a:lnTo>
                    <a:lnTo>
                      <a:pt x="201" y="394"/>
                    </a:lnTo>
                    <a:lnTo>
                      <a:pt x="243" y="395"/>
                    </a:lnTo>
                    <a:lnTo>
                      <a:pt x="281" y="393"/>
                    </a:lnTo>
                    <a:lnTo>
                      <a:pt x="316" y="384"/>
                    </a:lnTo>
                    <a:lnTo>
                      <a:pt x="329" y="379"/>
                    </a:lnTo>
                    <a:lnTo>
                      <a:pt x="343" y="373"/>
                    </a:lnTo>
                    <a:lnTo>
                      <a:pt x="356" y="366"/>
                    </a:lnTo>
                    <a:lnTo>
                      <a:pt x="365" y="361"/>
                    </a:lnTo>
                    <a:lnTo>
                      <a:pt x="375" y="354"/>
                    </a:lnTo>
                    <a:lnTo>
                      <a:pt x="383" y="347"/>
                    </a:lnTo>
                    <a:lnTo>
                      <a:pt x="400" y="333"/>
                    </a:lnTo>
                    <a:lnTo>
                      <a:pt x="416" y="320"/>
                    </a:lnTo>
                    <a:lnTo>
                      <a:pt x="431" y="307"/>
                    </a:lnTo>
                    <a:lnTo>
                      <a:pt x="452" y="288"/>
                    </a:lnTo>
                    <a:lnTo>
                      <a:pt x="462" y="280"/>
                    </a:lnTo>
                    <a:lnTo>
                      <a:pt x="477" y="285"/>
                    </a:lnTo>
                    <a:lnTo>
                      <a:pt x="493" y="288"/>
                    </a:lnTo>
                    <a:lnTo>
                      <a:pt x="515" y="292"/>
                    </a:lnTo>
                    <a:lnTo>
                      <a:pt x="565" y="295"/>
                    </a:lnTo>
                    <a:lnTo>
                      <a:pt x="613" y="287"/>
                    </a:lnTo>
                    <a:lnTo>
                      <a:pt x="633" y="278"/>
                    </a:lnTo>
                    <a:lnTo>
                      <a:pt x="641" y="270"/>
                    </a:lnTo>
                    <a:lnTo>
                      <a:pt x="651" y="263"/>
                    </a:lnTo>
                    <a:lnTo>
                      <a:pt x="675" y="233"/>
                    </a:lnTo>
                    <a:lnTo>
                      <a:pt x="692" y="208"/>
                    </a:lnTo>
                    <a:lnTo>
                      <a:pt x="696" y="196"/>
                    </a:lnTo>
                    <a:lnTo>
                      <a:pt x="470" y="189"/>
                    </a:lnTo>
                    <a:lnTo>
                      <a:pt x="487" y="93"/>
                    </a:lnTo>
                    <a:lnTo>
                      <a:pt x="419" y="0"/>
                    </a:lnTo>
                    <a:lnTo>
                      <a:pt x="416" y="113"/>
                    </a:lnTo>
                    <a:lnTo>
                      <a:pt x="411" y="160"/>
                    </a:lnTo>
                    <a:lnTo>
                      <a:pt x="401" y="204"/>
                    </a:lnTo>
                    <a:lnTo>
                      <a:pt x="394" y="225"/>
                    </a:lnTo>
                    <a:lnTo>
                      <a:pt x="386" y="244"/>
                    </a:lnTo>
                    <a:lnTo>
                      <a:pt x="378" y="260"/>
                    </a:lnTo>
                    <a:lnTo>
                      <a:pt x="367" y="273"/>
                    </a:lnTo>
                    <a:lnTo>
                      <a:pt x="354" y="285"/>
                    </a:lnTo>
                    <a:lnTo>
                      <a:pt x="340" y="296"/>
                    </a:lnTo>
                    <a:lnTo>
                      <a:pt x="334" y="302"/>
                    </a:lnTo>
                    <a:lnTo>
                      <a:pt x="327" y="306"/>
                    </a:lnTo>
                    <a:lnTo>
                      <a:pt x="318" y="311"/>
                    </a:lnTo>
                    <a:lnTo>
                      <a:pt x="312" y="315"/>
                    </a:lnTo>
                    <a:lnTo>
                      <a:pt x="303" y="320"/>
                    </a:lnTo>
                    <a:lnTo>
                      <a:pt x="296" y="324"/>
                    </a:lnTo>
                    <a:lnTo>
                      <a:pt x="280" y="331"/>
                    </a:lnTo>
                    <a:lnTo>
                      <a:pt x="263" y="335"/>
                    </a:lnTo>
                    <a:lnTo>
                      <a:pt x="248" y="339"/>
                    </a:lnTo>
                    <a:lnTo>
                      <a:pt x="216" y="342"/>
                    </a:lnTo>
                    <a:lnTo>
                      <a:pt x="188" y="336"/>
                    </a:lnTo>
                    <a:lnTo>
                      <a:pt x="175" y="329"/>
                    </a:lnTo>
                    <a:lnTo>
                      <a:pt x="161" y="321"/>
                    </a:lnTo>
                    <a:lnTo>
                      <a:pt x="141" y="295"/>
                    </a:lnTo>
                    <a:lnTo>
                      <a:pt x="134" y="280"/>
                    </a:lnTo>
                    <a:lnTo>
                      <a:pt x="126" y="265"/>
                    </a:lnTo>
                    <a:lnTo>
                      <a:pt x="119" y="249"/>
                    </a:lnTo>
                    <a:lnTo>
                      <a:pt x="112" y="236"/>
                    </a:lnTo>
                    <a:lnTo>
                      <a:pt x="105" y="222"/>
                    </a:lnTo>
                    <a:lnTo>
                      <a:pt x="99" y="209"/>
                    </a:lnTo>
                    <a:lnTo>
                      <a:pt x="90" y="186"/>
                    </a:lnTo>
                    <a:lnTo>
                      <a:pt x="76" y="153"/>
                    </a:lnTo>
                    <a:lnTo>
                      <a:pt x="70" y="141"/>
                    </a:lnTo>
                    <a:lnTo>
                      <a:pt x="1" y="124"/>
                    </a:lnTo>
                    <a:lnTo>
                      <a:pt x="1" y="12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01771" name="Freeform 43"/>
              <p:cNvSpPr>
                <a:spLocks/>
              </p:cNvSpPr>
              <p:nvPr/>
            </p:nvSpPr>
            <p:spPr bwMode="auto">
              <a:xfrm>
                <a:off x="3397" y="2838"/>
                <a:ext cx="48" cy="72"/>
              </a:xfrm>
              <a:custGeom>
                <a:avLst/>
                <a:gdLst/>
                <a:ahLst/>
                <a:cxnLst>
                  <a:cxn ang="0">
                    <a:pos x="41" y="8"/>
                  </a:cxn>
                  <a:cxn ang="0">
                    <a:pos x="0" y="61"/>
                  </a:cxn>
                  <a:cxn ang="0">
                    <a:pos x="1" y="147"/>
                  </a:cxn>
                  <a:cxn ang="0">
                    <a:pos x="40" y="218"/>
                  </a:cxn>
                  <a:cxn ang="0">
                    <a:pos x="96" y="211"/>
                  </a:cxn>
                  <a:cxn ang="0">
                    <a:pos x="131" y="164"/>
                  </a:cxn>
                  <a:cxn ang="0">
                    <a:pos x="145" y="92"/>
                  </a:cxn>
                  <a:cxn ang="0">
                    <a:pos x="123" y="35"/>
                  </a:cxn>
                  <a:cxn ang="0">
                    <a:pos x="88" y="0"/>
                  </a:cxn>
                  <a:cxn ang="0">
                    <a:pos x="41" y="8"/>
                  </a:cxn>
                  <a:cxn ang="0">
                    <a:pos x="41" y="8"/>
                  </a:cxn>
                </a:cxnLst>
                <a:rect l="0" t="0" r="r" b="b"/>
                <a:pathLst>
                  <a:path w="145" h="218">
                    <a:moveTo>
                      <a:pt x="41" y="8"/>
                    </a:moveTo>
                    <a:lnTo>
                      <a:pt x="0" y="61"/>
                    </a:lnTo>
                    <a:lnTo>
                      <a:pt x="1" y="147"/>
                    </a:lnTo>
                    <a:lnTo>
                      <a:pt x="40" y="218"/>
                    </a:lnTo>
                    <a:lnTo>
                      <a:pt x="96" y="211"/>
                    </a:lnTo>
                    <a:lnTo>
                      <a:pt x="131" y="164"/>
                    </a:lnTo>
                    <a:lnTo>
                      <a:pt x="145" y="92"/>
                    </a:lnTo>
                    <a:lnTo>
                      <a:pt x="123" y="35"/>
                    </a:lnTo>
                    <a:lnTo>
                      <a:pt x="88" y="0"/>
                    </a:lnTo>
                    <a:lnTo>
                      <a:pt x="41" y="8"/>
                    </a:lnTo>
                    <a:lnTo>
                      <a:pt x="41" y="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01772" name="Freeform 44"/>
              <p:cNvSpPr>
                <a:spLocks/>
              </p:cNvSpPr>
              <p:nvPr/>
            </p:nvSpPr>
            <p:spPr bwMode="auto">
              <a:xfrm>
                <a:off x="2815" y="2841"/>
                <a:ext cx="534" cy="194"/>
              </a:xfrm>
              <a:custGeom>
                <a:avLst/>
                <a:gdLst/>
                <a:ahLst/>
                <a:cxnLst>
                  <a:cxn ang="0">
                    <a:pos x="2" y="303"/>
                  </a:cxn>
                  <a:cxn ang="0">
                    <a:pos x="13" y="369"/>
                  </a:cxn>
                  <a:cxn ang="0">
                    <a:pos x="28" y="410"/>
                  </a:cxn>
                  <a:cxn ang="0">
                    <a:pos x="51" y="451"/>
                  </a:cxn>
                  <a:cxn ang="0">
                    <a:pos x="84" y="490"/>
                  </a:cxn>
                  <a:cxn ang="0">
                    <a:pos x="112" y="510"/>
                  </a:cxn>
                  <a:cxn ang="0">
                    <a:pos x="130" y="521"/>
                  </a:cxn>
                  <a:cxn ang="0">
                    <a:pos x="157" y="537"/>
                  </a:cxn>
                  <a:cxn ang="0">
                    <a:pos x="182" y="546"/>
                  </a:cxn>
                  <a:cxn ang="0">
                    <a:pos x="206" y="557"/>
                  </a:cxn>
                  <a:cxn ang="0">
                    <a:pos x="231" y="565"/>
                  </a:cxn>
                  <a:cxn ang="0">
                    <a:pos x="275" y="575"/>
                  </a:cxn>
                  <a:cxn ang="0">
                    <a:pos x="355" y="581"/>
                  </a:cxn>
                  <a:cxn ang="0">
                    <a:pos x="423" y="567"/>
                  </a:cxn>
                  <a:cxn ang="0">
                    <a:pos x="454" y="554"/>
                  </a:cxn>
                  <a:cxn ang="0">
                    <a:pos x="481" y="539"/>
                  </a:cxn>
                  <a:cxn ang="0">
                    <a:pos x="502" y="526"/>
                  </a:cxn>
                  <a:cxn ang="0">
                    <a:pos x="531" y="502"/>
                  </a:cxn>
                  <a:cxn ang="0">
                    <a:pos x="568" y="465"/>
                  </a:cxn>
                  <a:cxn ang="0">
                    <a:pos x="592" y="437"/>
                  </a:cxn>
                  <a:cxn ang="0">
                    <a:pos x="1602" y="279"/>
                  </a:cxn>
                  <a:cxn ang="0">
                    <a:pos x="612" y="294"/>
                  </a:cxn>
                  <a:cxn ang="0">
                    <a:pos x="579" y="91"/>
                  </a:cxn>
                  <a:cxn ang="0">
                    <a:pos x="575" y="281"/>
                  </a:cxn>
                  <a:cxn ang="0">
                    <a:pos x="561" y="360"/>
                  </a:cxn>
                  <a:cxn ang="0">
                    <a:pos x="545" y="406"/>
                  </a:cxn>
                  <a:cxn ang="0">
                    <a:pos x="521" y="440"/>
                  </a:cxn>
                  <a:cxn ang="0">
                    <a:pos x="495" y="468"/>
                  </a:cxn>
                  <a:cxn ang="0">
                    <a:pos x="473" y="483"/>
                  </a:cxn>
                  <a:cxn ang="0">
                    <a:pos x="458" y="492"/>
                  </a:cxn>
                  <a:cxn ang="0">
                    <a:pos x="434" y="505"/>
                  </a:cxn>
                  <a:cxn ang="0">
                    <a:pos x="401" y="513"/>
                  </a:cxn>
                  <a:cxn ang="0">
                    <a:pos x="353" y="517"/>
                  </a:cxn>
                  <a:cxn ang="0">
                    <a:pos x="293" y="499"/>
                  </a:cxn>
                  <a:cxn ang="0">
                    <a:pos x="265" y="487"/>
                  </a:cxn>
                  <a:cxn ang="0">
                    <a:pos x="242" y="477"/>
                  </a:cxn>
                  <a:cxn ang="0">
                    <a:pos x="204" y="459"/>
                  </a:cxn>
                  <a:cxn ang="0">
                    <a:pos x="157" y="376"/>
                  </a:cxn>
                  <a:cxn ang="0">
                    <a:pos x="142" y="303"/>
                  </a:cxn>
                  <a:cxn ang="0">
                    <a:pos x="130" y="169"/>
                  </a:cxn>
                  <a:cxn ang="0">
                    <a:pos x="149" y="80"/>
                  </a:cxn>
                  <a:cxn ang="0">
                    <a:pos x="171" y="0"/>
                  </a:cxn>
                  <a:cxn ang="0">
                    <a:pos x="0" y="275"/>
                  </a:cxn>
                </a:cxnLst>
                <a:rect l="0" t="0" r="r" b="b"/>
                <a:pathLst>
                  <a:path w="1602" h="581">
                    <a:moveTo>
                      <a:pt x="0" y="275"/>
                    </a:moveTo>
                    <a:lnTo>
                      <a:pt x="2" y="303"/>
                    </a:lnTo>
                    <a:lnTo>
                      <a:pt x="5" y="333"/>
                    </a:lnTo>
                    <a:lnTo>
                      <a:pt x="13" y="369"/>
                    </a:lnTo>
                    <a:lnTo>
                      <a:pt x="20" y="389"/>
                    </a:lnTo>
                    <a:lnTo>
                      <a:pt x="28" y="410"/>
                    </a:lnTo>
                    <a:lnTo>
                      <a:pt x="38" y="431"/>
                    </a:lnTo>
                    <a:lnTo>
                      <a:pt x="51" y="451"/>
                    </a:lnTo>
                    <a:lnTo>
                      <a:pt x="67" y="470"/>
                    </a:lnTo>
                    <a:lnTo>
                      <a:pt x="84" y="490"/>
                    </a:lnTo>
                    <a:lnTo>
                      <a:pt x="106" y="506"/>
                    </a:lnTo>
                    <a:lnTo>
                      <a:pt x="112" y="510"/>
                    </a:lnTo>
                    <a:lnTo>
                      <a:pt x="118" y="514"/>
                    </a:lnTo>
                    <a:lnTo>
                      <a:pt x="130" y="521"/>
                    </a:lnTo>
                    <a:lnTo>
                      <a:pt x="144" y="528"/>
                    </a:lnTo>
                    <a:lnTo>
                      <a:pt x="157" y="537"/>
                    </a:lnTo>
                    <a:lnTo>
                      <a:pt x="170" y="542"/>
                    </a:lnTo>
                    <a:lnTo>
                      <a:pt x="182" y="546"/>
                    </a:lnTo>
                    <a:lnTo>
                      <a:pt x="195" y="552"/>
                    </a:lnTo>
                    <a:lnTo>
                      <a:pt x="206" y="557"/>
                    </a:lnTo>
                    <a:lnTo>
                      <a:pt x="218" y="560"/>
                    </a:lnTo>
                    <a:lnTo>
                      <a:pt x="231" y="565"/>
                    </a:lnTo>
                    <a:lnTo>
                      <a:pt x="253" y="571"/>
                    </a:lnTo>
                    <a:lnTo>
                      <a:pt x="275" y="575"/>
                    </a:lnTo>
                    <a:lnTo>
                      <a:pt x="317" y="581"/>
                    </a:lnTo>
                    <a:lnTo>
                      <a:pt x="355" y="581"/>
                    </a:lnTo>
                    <a:lnTo>
                      <a:pt x="392" y="575"/>
                    </a:lnTo>
                    <a:lnTo>
                      <a:pt x="423" y="567"/>
                    </a:lnTo>
                    <a:lnTo>
                      <a:pt x="440" y="561"/>
                    </a:lnTo>
                    <a:lnTo>
                      <a:pt x="454" y="554"/>
                    </a:lnTo>
                    <a:lnTo>
                      <a:pt x="468" y="548"/>
                    </a:lnTo>
                    <a:lnTo>
                      <a:pt x="481" y="539"/>
                    </a:lnTo>
                    <a:lnTo>
                      <a:pt x="495" y="530"/>
                    </a:lnTo>
                    <a:lnTo>
                      <a:pt x="502" y="526"/>
                    </a:lnTo>
                    <a:lnTo>
                      <a:pt x="507" y="521"/>
                    </a:lnTo>
                    <a:lnTo>
                      <a:pt x="531" y="502"/>
                    </a:lnTo>
                    <a:lnTo>
                      <a:pt x="552" y="483"/>
                    </a:lnTo>
                    <a:lnTo>
                      <a:pt x="568" y="465"/>
                    </a:lnTo>
                    <a:lnTo>
                      <a:pt x="581" y="451"/>
                    </a:lnTo>
                    <a:lnTo>
                      <a:pt x="592" y="437"/>
                    </a:lnTo>
                    <a:lnTo>
                      <a:pt x="1180" y="307"/>
                    </a:lnTo>
                    <a:lnTo>
                      <a:pt x="1602" y="279"/>
                    </a:lnTo>
                    <a:lnTo>
                      <a:pt x="1595" y="192"/>
                    </a:lnTo>
                    <a:lnTo>
                      <a:pt x="612" y="294"/>
                    </a:lnTo>
                    <a:lnTo>
                      <a:pt x="619" y="165"/>
                    </a:lnTo>
                    <a:lnTo>
                      <a:pt x="579" y="91"/>
                    </a:lnTo>
                    <a:lnTo>
                      <a:pt x="579" y="224"/>
                    </a:lnTo>
                    <a:lnTo>
                      <a:pt x="575" y="281"/>
                    </a:lnTo>
                    <a:lnTo>
                      <a:pt x="567" y="336"/>
                    </a:lnTo>
                    <a:lnTo>
                      <a:pt x="561" y="360"/>
                    </a:lnTo>
                    <a:lnTo>
                      <a:pt x="554" y="385"/>
                    </a:lnTo>
                    <a:lnTo>
                      <a:pt x="545" y="406"/>
                    </a:lnTo>
                    <a:lnTo>
                      <a:pt x="534" y="424"/>
                    </a:lnTo>
                    <a:lnTo>
                      <a:pt x="521" y="440"/>
                    </a:lnTo>
                    <a:lnTo>
                      <a:pt x="509" y="454"/>
                    </a:lnTo>
                    <a:lnTo>
                      <a:pt x="495" y="468"/>
                    </a:lnTo>
                    <a:lnTo>
                      <a:pt x="481" y="479"/>
                    </a:lnTo>
                    <a:lnTo>
                      <a:pt x="473" y="483"/>
                    </a:lnTo>
                    <a:lnTo>
                      <a:pt x="466" y="488"/>
                    </a:lnTo>
                    <a:lnTo>
                      <a:pt x="458" y="492"/>
                    </a:lnTo>
                    <a:lnTo>
                      <a:pt x="450" y="497"/>
                    </a:lnTo>
                    <a:lnTo>
                      <a:pt x="434" y="505"/>
                    </a:lnTo>
                    <a:lnTo>
                      <a:pt x="418" y="510"/>
                    </a:lnTo>
                    <a:lnTo>
                      <a:pt x="401" y="513"/>
                    </a:lnTo>
                    <a:lnTo>
                      <a:pt x="386" y="516"/>
                    </a:lnTo>
                    <a:lnTo>
                      <a:pt x="353" y="517"/>
                    </a:lnTo>
                    <a:lnTo>
                      <a:pt x="321" y="512"/>
                    </a:lnTo>
                    <a:lnTo>
                      <a:pt x="293" y="499"/>
                    </a:lnTo>
                    <a:lnTo>
                      <a:pt x="277" y="494"/>
                    </a:lnTo>
                    <a:lnTo>
                      <a:pt x="265" y="487"/>
                    </a:lnTo>
                    <a:lnTo>
                      <a:pt x="251" y="483"/>
                    </a:lnTo>
                    <a:lnTo>
                      <a:pt x="242" y="477"/>
                    </a:lnTo>
                    <a:lnTo>
                      <a:pt x="221" y="468"/>
                    </a:lnTo>
                    <a:lnTo>
                      <a:pt x="204" y="459"/>
                    </a:lnTo>
                    <a:lnTo>
                      <a:pt x="178" y="429"/>
                    </a:lnTo>
                    <a:lnTo>
                      <a:pt x="157" y="376"/>
                    </a:lnTo>
                    <a:lnTo>
                      <a:pt x="149" y="340"/>
                    </a:lnTo>
                    <a:lnTo>
                      <a:pt x="142" y="303"/>
                    </a:lnTo>
                    <a:lnTo>
                      <a:pt x="133" y="231"/>
                    </a:lnTo>
                    <a:lnTo>
                      <a:pt x="130" y="169"/>
                    </a:lnTo>
                    <a:lnTo>
                      <a:pt x="137" y="121"/>
                    </a:lnTo>
                    <a:lnTo>
                      <a:pt x="149" y="80"/>
                    </a:lnTo>
                    <a:lnTo>
                      <a:pt x="160" y="41"/>
                    </a:lnTo>
                    <a:lnTo>
                      <a:pt x="171" y="0"/>
                    </a:lnTo>
                    <a:lnTo>
                      <a:pt x="69" y="117"/>
                    </a:lnTo>
                    <a:lnTo>
                      <a:pt x="0" y="275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01773" name="Freeform 45"/>
              <p:cNvSpPr>
                <a:spLocks/>
              </p:cNvSpPr>
              <p:nvPr/>
            </p:nvSpPr>
            <p:spPr bwMode="auto">
              <a:xfrm>
                <a:off x="2897" y="2870"/>
                <a:ext cx="83" cy="113"/>
              </a:xfrm>
              <a:custGeom>
                <a:avLst/>
                <a:gdLst/>
                <a:ahLst/>
                <a:cxnLst>
                  <a:cxn ang="0">
                    <a:pos x="4" y="124"/>
                  </a:cxn>
                  <a:cxn ang="0">
                    <a:pos x="36" y="40"/>
                  </a:cxn>
                  <a:cxn ang="0">
                    <a:pos x="100" y="0"/>
                  </a:cxn>
                  <a:cxn ang="0">
                    <a:pos x="183" y="1"/>
                  </a:cxn>
                  <a:cxn ang="0">
                    <a:pos x="233" y="59"/>
                  </a:cxn>
                  <a:cxn ang="0">
                    <a:pos x="249" y="135"/>
                  </a:cxn>
                  <a:cxn ang="0">
                    <a:pos x="238" y="234"/>
                  </a:cxn>
                  <a:cxn ang="0">
                    <a:pos x="188" y="305"/>
                  </a:cxn>
                  <a:cxn ang="0">
                    <a:pos x="126" y="337"/>
                  </a:cxn>
                  <a:cxn ang="0">
                    <a:pos x="62" y="318"/>
                  </a:cxn>
                  <a:cxn ang="0">
                    <a:pos x="19" y="264"/>
                  </a:cxn>
                  <a:cxn ang="0">
                    <a:pos x="0" y="180"/>
                  </a:cxn>
                  <a:cxn ang="0">
                    <a:pos x="4" y="124"/>
                  </a:cxn>
                  <a:cxn ang="0">
                    <a:pos x="4" y="124"/>
                  </a:cxn>
                </a:cxnLst>
                <a:rect l="0" t="0" r="r" b="b"/>
                <a:pathLst>
                  <a:path w="249" h="337">
                    <a:moveTo>
                      <a:pt x="4" y="124"/>
                    </a:moveTo>
                    <a:lnTo>
                      <a:pt x="36" y="40"/>
                    </a:lnTo>
                    <a:lnTo>
                      <a:pt x="100" y="0"/>
                    </a:lnTo>
                    <a:lnTo>
                      <a:pt x="183" y="1"/>
                    </a:lnTo>
                    <a:lnTo>
                      <a:pt x="233" y="59"/>
                    </a:lnTo>
                    <a:lnTo>
                      <a:pt x="249" y="135"/>
                    </a:lnTo>
                    <a:lnTo>
                      <a:pt x="238" y="234"/>
                    </a:lnTo>
                    <a:lnTo>
                      <a:pt x="188" y="305"/>
                    </a:lnTo>
                    <a:lnTo>
                      <a:pt x="126" y="337"/>
                    </a:lnTo>
                    <a:lnTo>
                      <a:pt x="62" y="318"/>
                    </a:lnTo>
                    <a:lnTo>
                      <a:pt x="19" y="264"/>
                    </a:lnTo>
                    <a:lnTo>
                      <a:pt x="0" y="180"/>
                    </a:lnTo>
                    <a:lnTo>
                      <a:pt x="4" y="124"/>
                    </a:lnTo>
                    <a:lnTo>
                      <a:pt x="4" y="12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01774" name="Freeform 46"/>
              <p:cNvSpPr>
                <a:spLocks/>
              </p:cNvSpPr>
              <p:nvPr/>
            </p:nvSpPr>
            <p:spPr bwMode="auto">
              <a:xfrm>
                <a:off x="2448" y="2968"/>
                <a:ext cx="443" cy="100"/>
              </a:xfrm>
              <a:custGeom>
                <a:avLst/>
                <a:gdLst/>
                <a:ahLst/>
                <a:cxnLst>
                  <a:cxn ang="0">
                    <a:pos x="1141" y="0"/>
                  </a:cxn>
                  <a:cxn ang="0">
                    <a:pos x="606" y="49"/>
                  </a:cxn>
                  <a:cxn ang="0">
                    <a:pos x="0" y="193"/>
                  </a:cxn>
                  <a:cxn ang="0">
                    <a:pos x="433" y="155"/>
                  </a:cxn>
                  <a:cxn ang="0">
                    <a:pos x="134" y="270"/>
                  </a:cxn>
                  <a:cxn ang="0">
                    <a:pos x="718" y="175"/>
                  </a:cxn>
                  <a:cxn ang="0">
                    <a:pos x="444" y="299"/>
                  </a:cxn>
                  <a:cxn ang="0">
                    <a:pos x="945" y="199"/>
                  </a:cxn>
                  <a:cxn ang="0">
                    <a:pos x="810" y="278"/>
                  </a:cxn>
                  <a:cxn ang="0">
                    <a:pos x="1330" y="160"/>
                  </a:cxn>
                  <a:cxn ang="0">
                    <a:pos x="1141" y="0"/>
                  </a:cxn>
                  <a:cxn ang="0">
                    <a:pos x="1141" y="0"/>
                  </a:cxn>
                </a:cxnLst>
                <a:rect l="0" t="0" r="r" b="b"/>
                <a:pathLst>
                  <a:path w="1330" h="299">
                    <a:moveTo>
                      <a:pt x="1141" y="0"/>
                    </a:moveTo>
                    <a:lnTo>
                      <a:pt x="606" y="49"/>
                    </a:lnTo>
                    <a:lnTo>
                      <a:pt x="0" y="193"/>
                    </a:lnTo>
                    <a:lnTo>
                      <a:pt x="433" y="155"/>
                    </a:lnTo>
                    <a:lnTo>
                      <a:pt x="134" y="270"/>
                    </a:lnTo>
                    <a:lnTo>
                      <a:pt x="718" y="175"/>
                    </a:lnTo>
                    <a:lnTo>
                      <a:pt x="444" y="299"/>
                    </a:lnTo>
                    <a:lnTo>
                      <a:pt x="945" y="199"/>
                    </a:lnTo>
                    <a:lnTo>
                      <a:pt x="810" y="278"/>
                    </a:lnTo>
                    <a:lnTo>
                      <a:pt x="1330" y="160"/>
                    </a:lnTo>
                    <a:lnTo>
                      <a:pt x="1141" y="0"/>
                    </a:lnTo>
                    <a:lnTo>
                      <a:pt x="114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201775" name="Group 47"/>
            <p:cNvGrpSpPr>
              <a:grpSpLocks/>
            </p:cNvGrpSpPr>
            <p:nvPr/>
          </p:nvGrpSpPr>
          <p:grpSpPr bwMode="auto">
            <a:xfrm>
              <a:off x="3648" y="2256"/>
              <a:ext cx="1152" cy="572"/>
              <a:chOff x="3648" y="2256"/>
              <a:chExt cx="1152" cy="572"/>
            </a:xfrm>
          </p:grpSpPr>
          <p:sp>
            <p:nvSpPr>
              <p:cNvPr id="201776" name="Freeform 48"/>
              <p:cNvSpPr>
                <a:spLocks/>
              </p:cNvSpPr>
              <p:nvPr/>
            </p:nvSpPr>
            <p:spPr bwMode="auto">
              <a:xfrm>
                <a:off x="3778" y="2377"/>
                <a:ext cx="349" cy="259"/>
              </a:xfrm>
              <a:custGeom>
                <a:avLst/>
                <a:gdLst/>
                <a:ahLst/>
                <a:cxnLst>
                  <a:cxn ang="0">
                    <a:pos x="952" y="0"/>
                  </a:cxn>
                  <a:cxn ang="0">
                    <a:pos x="195" y="70"/>
                  </a:cxn>
                  <a:cxn ang="0">
                    <a:pos x="0" y="247"/>
                  </a:cxn>
                  <a:cxn ang="0">
                    <a:pos x="5" y="776"/>
                  </a:cxn>
                  <a:cxn ang="0">
                    <a:pos x="129" y="774"/>
                  </a:cxn>
                  <a:cxn ang="0">
                    <a:pos x="148" y="249"/>
                  </a:cxn>
                  <a:cxn ang="0">
                    <a:pos x="359" y="282"/>
                  </a:cxn>
                  <a:cxn ang="0">
                    <a:pos x="226" y="121"/>
                  </a:cxn>
                  <a:cxn ang="0">
                    <a:pos x="1047" y="37"/>
                  </a:cxn>
                  <a:cxn ang="0">
                    <a:pos x="952" y="0"/>
                  </a:cxn>
                  <a:cxn ang="0">
                    <a:pos x="952" y="0"/>
                  </a:cxn>
                </a:cxnLst>
                <a:rect l="0" t="0" r="r" b="b"/>
                <a:pathLst>
                  <a:path w="1047" h="776">
                    <a:moveTo>
                      <a:pt x="952" y="0"/>
                    </a:moveTo>
                    <a:lnTo>
                      <a:pt x="195" y="70"/>
                    </a:lnTo>
                    <a:lnTo>
                      <a:pt x="0" y="247"/>
                    </a:lnTo>
                    <a:lnTo>
                      <a:pt x="5" y="776"/>
                    </a:lnTo>
                    <a:lnTo>
                      <a:pt x="129" y="774"/>
                    </a:lnTo>
                    <a:lnTo>
                      <a:pt x="148" y="249"/>
                    </a:lnTo>
                    <a:lnTo>
                      <a:pt x="359" y="282"/>
                    </a:lnTo>
                    <a:lnTo>
                      <a:pt x="226" y="121"/>
                    </a:lnTo>
                    <a:lnTo>
                      <a:pt x="1047" y="37"/>
                    </a:lnTo>
                    <a:lnTo>
                      <a:pt x="952" y="0"/>
                    </a:lnTo>
                    <a:lnTo>
                      <a:pt x="952" y="0"/>
                    </a:lnTo>
                    <a:close/>
                  </a:path>
                </a:pathLst>
              </a:custGeom>
              <a:solidFill>
                <a:srgbClr val="8DA888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01777" name="Freeform 49"/>
              <p:cNvSpPr>
                <a:spLocks/>
              </p:cNvSpPr>
              <p:nvPr/>
            </p:nvSpPr>
            <p:spPr bwMode="auto">
              <a:xfrm>
                <a:off x="3652" y="2468"/>
                <a:ext cx="878" cy="217"/>
              </a:xfrm>
              <a:custGeom>
                <a:avLst/>
                <a:gdLst/>
                <a:ahLst/>
                <a:cxnLst>
                  <a:cxn ang="0">
                    <a:pos x="214" y="40"/>
                  </a:cxn>
                  <a:cxn ang="0">
                    <a:pos x="169" y="65"/>
                  </a:cxn>
                  <a:cxn ang="0">
                    <a:pos x="135" y="88"/>
                  </a:cxn>
                  <a:cxn ang="0">
                    <a:pos x="71" y="152"/>
                  </a:cxn>
                  <a:cxn ang="0">
                    <a:pos x="25" y="235"/>
                  </a:cxn>
                  <a:cxn ang="0">
                    <a:pos x="9" y="412"/>
                  </a:cxn>
                  <a:cxn ang="0">
                    <a:pos x="35" y="478"/>
                  </a:cxn>
                  <a:cxn ang="0">
                    <a:pos x="86" y="519"/>
                  </a:cxn>
                  <a:cxn ang="0">
                    <a:pos x="146" y="537"/>
                  </a:cxn>
                  <a:cxn ang="0">
                    <a:pos x="1122" y="617"/>
                  </a:cxn>
                  <a:cxn ang="0">
                    <a:pos x="1238" y="500"/>
                  </a:cxn>
                  <a:cxn ang="0">
                    <a:pos x="1282" y="428"/>
                  </a:cxn>
                  <a:cxn ang="0">
                    <a:pos x="1332" y="383"/>
                  </a:cxn>
                  <a:cxn ang="0">
                    <a:pos x="1373" y="363"/>
                  </a:cxn>
                  <a:cxn ang="0">
                    <a:pos x="1527" y="370"/>
                  </a:cxn>
                  <a:cxn ang="0">
                    <a:pos x="1592" y="399"/>
                  </a:cxn>
                  <a:cxn ang="0">
                    <a:pos x="1662" y="485"/>
                  </a:cxn>
                  <a:cxn ang="0">
                    <a:pos x="1701" y="651"/>
                  </a:cxn>
                  <a:cxn ang="0">
                    <a:pos x="1917" y="511"/>
                  </a:cxn>
                  <a:cxn ang="0">
                    <a:pos x="1850" y="446"/>
                  </a:cxn>
                  <a:cxn ang="0">
                    <a:pos x="1784" y="388"/>
                  </a:cxn>
                  <a:cxn ang="0">
                    <a:pos x="1716" y="335"/>
                  </a:cxn>
                  <a:cxn ang="0">
                    <a:pos x="1675" y="306"/>
                  </a:cxn>
                  <a:cxn ang="0">
                    <a:pos x="1635" y="278"/>
                  </a:cxn>
                  <a:cxn ang="0">
                    <a:pos x="1593" y="253"/>
                  </a:cxn>
                  <a:cxn ang="0">
                    <a:pos x="1553" y="235"/>
                  </a:cxn>
                  <a:cxn ang="0">
                    <a:pos x="1487" y="215"/>
                  </a:cxn>
                  <a:cxn ang="0">
                    <a:pos x="1392" y="231"/>
                  </a:cxn>
                  <a:cxn ang="0">
                    <a:pos x="1334" y="259"/>
                  </a:cxn>
                  <a:cxn ang="0">
                    <a:pos x="1293" y="286"/>
                  </a:cxn>
                  <a:cxn ang="0">
                    <a:pos x="1267" y="304"/>
                  </a:cxn>
                  <a:cxn ang="0">
                    <a:pos x="1241" y="322"/>
                  </a:cxn>
                  <a:cxn ang="0">
                    <a:pos x="1217" y="340"/>
                  </a:cxn>
                  <a:cxn ang="0">
                    <a:pos x="1184" y="366"/>
                  </a:cxn>
                  <a:cxn ang="0">
                    <a:pos x="1146" y="390"/>
                  </a:cxn>
                  <a:cxn ang="0">
                    <a:pos x="1096" y="402"/>
                  </a:cxn>
                  <a:cxn ang="0">
                    <a:pos x="1075" y="329"/>
                  </a:cxn>
                  <a:cxn ang="0">
                    <a:pos x="1108" y="267"/>
                  </a:cxn>
                  <a:cxn ang="0">
                    <a:pos x="1068" y="129"/>
                  </a:cxn>
                  <a:cxn ang="0">
                    <a:pos x="1045" y="138"/>
                  </a:cxn>
                  <a:cxn ang="0">
                    <a:pos x="1002" y="201"/>
                  </a:cxn>
                  <a:cxn ang="0">
                    <a:pos x="964" y="297"/>
                  </a:cxn>
                  <a:cxn ang="0">
                    <a:pos x="922" y="344"/>
                  </a:cxn>
                  <a:cxn ang="0">
                    <a:pos x="838" y="352"/>
                  </a:cxn>
                  <a:cxn ang="0">
                    <a:pos x="773" y="282"/>
                  </a:cxn>
                  <a:cxn ang="0">
                    <a:pos x="775" y="190"/>
                  </a:cxn>
                  <a:cxn ang="0">
                    <a:pos x="733" y="0"/>
                  </a:cxn>
                  <a:cxn ang="0">
                    <a:pos x="383" y="385"/>
                  </a:cxn>
                  <a:cxn ang="0">
                    <a:pos x="335" y="413"/>
                  </a:cxn>
                  <a:cxn ang="0">
                    <a:pos x="261" y="438"/>
                  </a:cxn>
                  <a:cxn ang="0">
                    <a:pos x="140" y="384"/>
                  </a:cxn>
                  <a:cxn ang="0">
                    <a:pos x="93" y="267"/>
                  </a:cxn>
                  <a:cxn ang="0">
                    <a:pos x="127" y="145"/>
                  </a:cxn>
                  <a:cxn ang="0">
                    <a:pos x="214" y="55"/>
                  </a:cxn>
                </a:cxnLst>
                <a:rect l="0" t="0" r="r" b="b"/>
                <a:pathLst>
                  <a:path w="2634" h="651">
                    <a:moveTo>
                      <a:pt x="248" y="24"/>
                    </a:moveTo>
                    <a:lnTo>
                      <a:pt x="242" y="28"/>
                    </a:lnTo>
                    <a:lnTo>
                      <a:pt x="225" y="35"/>
                    </a:lnTo>
                    <a:lnTo>
                      <a:pt x="214" y="40"/>
                    </a:lnTo>
                    <a:lnTo>
                      <a:pt x="200" y="47"/>
                    </a:lnTo>
                    <a:lnTo>
                      <a:pt x="185" y="55"/>
                    </a:lnTo>
                    <a:lnTo>
                      <a:pt x="177" y="61"/>
                    </a:lnTo>
                    <a:lnTo>
                      <a:pt x="169" y="65"/>
                    </a:lnTo>
                    <a:lnTo>
                      <a:pt x="160" y="69"/>
                    </a:lnTo>
                    <a:lnTo>
                      <a:pt x="153" y="76"/>
                    </a:lnTo>
                    <a:lnTo>
                      <a:pt x="144" y="83"/>
                    </a:lnTo>
                    <a:lnTo>
                      <a:pt x="135" y="88"/>
                    </a:lnTo>
                    <a:lnTo>
                      <a:pt x="119" y="102"/>
                    </a:lnTo>
                    <a:lnTo>
                      <a:pt x="101" y="117"/>
                    </a:lnTo>
                    <a:lnTo>
                      <a:pt x="86" y="134"/>
                    </a:lnTo>
                    <a:lnTo>
                      <a:pt x="71" y="152"/>
                    </a:lnTo>
                    <a:lnTo>
                      <a:pt x="57" y="171"/>
                    </a:lnTo>
                    <a:lnTo>
                      <a:pt x="44" y="191"/>
                    </a:lnTo>
                    <a:lnTo>
                      <a:pt x="33" y="213"/>
                    </a:lnTo>
                    <a:lnTo>
                      <a:pt x="25" y="235"/>
                    </a:lnTo>
                    <a:lnTo>
                      <a:pt x="11" y="274"/>
                    </a:lnTo>
                    <a:lnTo>
                      <a:pt x="0" y="348"/>
                    </a:lnTo>
                    <a:lnTo>
                      <a:pt x="2" y="381"/>
                    </a:lnTo>
                    <a:lnTo>
                      <a:pt x="9" y="412"/>
                    </a:lnTo>
                    <a:lnTo>
                      <a:pt x="17" y="440"/>
                    </a:lnTo>
                    <a:lnTo>
                      <a:pt x="22" y="454"/>
                    </a:lnTo>
                    <a:lnTo>
                      <a:pt x="28" y="467"/>
                    </a:lnTo>
                    <a:lnTo>
                      <a:pt x="35" y="478"/>
                    </a:lnTo>
                    <a:lnTo>
                      <a:pt x="44" y="489"/>
                    </a:lnTo>
                    <a:lnTo>
                      <a:pt x="64" y="507"/>
                    </a:lnTo>
                    <a:lnTo>
                      <a:pt x="73" y="513"/>
                    </a:lnTo>
                    <a:lnTo>
                      <a:pt x="86" y="519"/>
                    </a:lnTo>
                    <a:lnTo>
                      <a:pt x="97" y="523"/>
                    </a:lnTo>
                    <a:lnTo>
                      <a:pt x="108" y="527"/>
                    </a:lnTo>
                    <a:lnTo>
                      <a:pt x="129" y="533"/>
                    </a:lnTo>
                    <a:lnTo>
                      <a:pt x="146" y="537"/>
                    </a:lnTo>
                    <a:lnTo>
                      <a:pt x="162" y="537"/>
                    </a:lnTo>
                    <a:lnTo>
                      <a:pt x="979" y="562"/>
                    </a:lnTo>
                    <a:lnTo>
                      <a:pt x="1118" y="527"/>
                    </a:lnTo>
                    <a:lnTo>
                      <a:pt x="1122" y="617"/>
                    </a:lnTo>
                    <a:lnTo>
                      <a:pt x="1213" y="560"/>
                    </a:lnTo>
                    <a:lnTo>
                      <a:pt x="1224" y="530"/>
                    </a:lnTo>
                    <a:lnTo>
                      <a:pt x="1230" y="515"/>
                    </a:lnTo>
                    <a:lnTo>
                      <a:pt x="1238" y="500"/>
                    </a:lnTo>
                    <a:lnTo>
                      <a:pt x="1247" y="483"/>
                    </a:lnTo>
                    <a:lnTo>
                      <a:pt x="1257" y="464"/>
                    </a:lnTo>
                    <a:lnTo>
                      <a:pt x="1268" y="447"/>
                    </a:lnTo>
                    <a:lnTo>
                      <a:pt x="1282" y="428"/>
                    </a:lnTo>
                    <a:lnTo>
                      <a:pt x="1297" y="412"/>
                    </a:lnTo>
                    <a:lnTo>
                      <a:pt x="1314" y="396"/>
                    </a:lnTo>
                    <a:lnTo>
                      <a:pt x="1322" y="390"/>
                    </a:lnTo>
                    <a:lnTo>
                      <a:pt x="1332" y="383"/>
                    </a:lnTo>
                    <a:lnTo>
                      <a:pt x="1341" y="377"/>
                    </a:lnTo>
                    <a:lnTo>
                      <a:pt x="1351" y="372"/>
                    </a:lnTo>
                    <a:lnTo>
                      <a:pt x="1362" y="366"/>
                    </a:lnTo>
                    <a:lnTo>
                      <a:pt x="1373" y="363"/>
                    </a:lnTo>
                    <a:lnTo>
                      <a:pt x="1395" y="358"/>
                    </a:lnTo>
                    <a:lnTo>
                      <a:pt x="1442" y="357"/>
                    </a:lnTo>
                    <a:lnTo>
                      <a:pt x="1486" y="359"/>
                    </a:lnTo>
                    <a:lnTo>
                      <a:pt x="1527" y="370"/>
                    </a:lnTo>
                    <a:lnTo>
                      <a:pt x="1547" y="377"/>
                    </a:lnTo>
                    <a:lnTo>
                      <a:pt x="1566" y="385"/>
                    </a:lnTo>
                    <a:lnTo>
                      <a:pt x="1584" y="395"/>
                    </a:lnTo>
                    <a:lnTo>
                      <a:pt x="1592" y="399"/>
                    </a:lnTo>
                    <a:lnTo>
                      <a:pt x="1599" y="405"/>
                    </a:lnTo>
                    <a:lnTo>
                      <a:pt x="1626" y="428"/>
                    </a:lnTo>
                    <a:lnTo>
                      <a:pt x="1648" y="454"/>
                    </a:lnTo>
                    <a:lnTo>
                      <a:pt x="1662" y="485"/>
                    </a:lnTo>
                    <a:lnTo>
                      <a:pt x="1673" y="516"/>
                    </a:lnTo>
                    <a:lnTo>
                      <a:pt x="1682" y="545"/>
                    </a:lnTo>
                    <a:lnTo>
                      <a:pt x="1693" y="599"/>
                    </a:lnTo>
                    <a:lnTo>
                      <a:pt x="1701" y="651"/>
                    </a:lnTo>
                    <a:lnTo>
                      <a:pt x="2623" y="560"/>
                    </a:lnTo>
                    <a:lnTo>
                      <a:pt x="2634" y="507"/>
                    </a:lnTo>
                    <a:lnTo>
                      <a:pt x="1931" y="526"/>
                    </a:lnTo>
                    <a:lnTo>
                      <a:pt x="1917" y="511"/>
                    </a:lnTo>
                    <a:lnTo>
                      <a:pt x="1899" y="493"/>
                    </a:lnTo>
                    <a:lnTo>
                      <a:pt x="1877" y="472"/>
                    </a:lnTo>
                    <a:lnTo>
                      <a:pt x="1863" y="460"/>
                    </a:lnTo>
                    <a:lnTo>
                      <a:pt x="1850" y="446"/>
                    </a:lnTo>
                    <a:lnTo>
                      <a:pt x="1833" y="432"/>
                    </a:lnTo>
                    <a:lnTo>
                      <a:pt x="1817" y="418"/>
                    </a:lnTo>
                    <a:lnTo>
                      <a:pt x="1800" y="403"/>
                    </a:lnTo>
                    <a:lnTo>
                      <a:pt x="1784" y="388"/>
                    </a:lnTo>
                    <a:lnTo>
                      <a:pt x="1764" y="373"/>
                    </a:lnTo>
                    <a:lnTo>
                      <a:pt x="1745" y="358"/>
                    </a:lnTo>
                    <a:lnTo>
                      <a:pt x="1726" y="341"/>
                    </a:lnTo>
                    <a:lnTo>
                      <a:pt x="1716" y="335"/>
                    </a:lnTo>
                    <a:lnTo>
                      <a:pt x="1705" y="326"/>
                    </a:lnTo>
                    <a:lnTo>
                      <a:pt x="1695" y="319"/>
                    </a:lnTo>
                    <a:lnTo>
                      <a:pt x="1684" y="313"/>
                    </a:lnTo>
                    <a:lnTo>
                      <a:pt x="1675" y="306"/>
                    </a:lnTo>
                    <a:lnTo>
                      <a:pt x="1664" y="297"/>
                    </a:lnTo>
                    <a:lnTo>
                      <a:pt x="1655" y="290"/>
                    </a:lnTo>
                    <a:lnTo>
                      <a:pt x="1646" y="284"/>
                    </a:lnTo>
                    <a:lnTo>
                      <a:pt x="1635" y="278"/>
                    </a:lnTo>
                    <a:lnTo>
                      <a:pt x="1625" y="271"/>
                    </a:lnTo>
                    <a:lnTo>
                      <a:pt x="1614" y="266"/>
                    </a:lnTo>
                    <a:lnTo>
                      <a:pt x="1604" y="259"/>
                    </a:lnTo>
                    <a:lnTo>
                      <a:pt x="1593" y="253"/>
                    </a:lnTo>
                    <a:lnTo>
                      <a:pt x="1584" y="249"/>
                    </a:lnTo>
                    <a:lnTo>
                      <a:pt x="1573" y="244"/>
                    </a:lnTo>
                    <a:lnTo>
                      <a:pt x="1563" y="240"/>
                    </a:lnTo>
                    <a:lnTo>
                      <a:pt x="1553" y="235"/>
                    </a:lnTo>
                    <a:lnTo>
                      <a:pt x="1544" y="231"/>
                    </a:lnTo>
                    <a:lnTo>
                      <a:pt x="1524" y="224"/>
                    </a:lnTo>
                    <a:lnTo>
                      <a:pt x="1505" y="219"/>
                    </a:lnTo>
                    <a:lnTo>
                      <a:pt x="1487" y="215"/>
                    </a:lnTo>
                    <a:lnTo>
                      <a:pt x="1471" y="213"/>
                    </a:lnTo>
                    <a:lnTo>
                      <a:pt x="1436" y="216"/>
                    </a:lnTo>
                    <a:lnTo>
                      <a:pt x="1407" y="226"/>
                    </a:lnTo>
                    <a:lnTo>
                      <a:pt x="1392" y="231"/>
                    </a:lnTo>
                    <a:lnTo>
                      <a:pt x="1377" y="237"/>
                    </a:lnTo>
                    <a:lnTo>
                      <a:pt x="1362" y="244"/>
                    </a:lnTo>
                    <a:lnTo>
                      <a:pt x="1348" y="252"/>
                    </a:lnTo>
                    <a:lnTo>
                      <a:pt x="1334" y="259"/>
                    </a:lnTo>
                    <a:lnTo>
                      <a:pt x="1321" y="267"/>
                    </a:lnTo>
                    <a:lnTo>
                      <a:pt x="1307" y="277"/>
                    </a:lnTo>
                    <a:lnTo>
                      <a:pt x="1300" y="282"/>
                    </a:lnTo>
                    <a:lnTo>
                      <a:pt x="1293" y="286"/>
                    </a:lnTo>
                    <a:lnTo>
                      <a:pt x="1286" y="290"/>
                    </a:lnTo>
                    <a:lnTo>
                      <a:pt x="1279" y="296"/>
                    </a:lnTo>
                    <a:lnTo>
                      <a:pt x="1272" y="299"/>
                    </a:lnTo>
                    <a:lnTo>
                      <a:pt x="1267" y="304"/>
                    </a:lnTo>
                    <a:lnTo>
                      <a:pt x="1260" y="308"/>
                    </a:lnTo>
                    <a:lnTo>
                      <a:pt x="1254" y="313"/>
                    </a:lnTo>
                    <a:lnTo>
                      <a:pt x="1247" y="318"/>
                    </a:lnTo>
                    <a:lnTo>
                      <a:pt x="1241" y="322"/>
                    </a:lnTo>
                    <a:lnTo>
                      <a:pt x="1234" y="328"/>
                    </a:lnTo>
                    <a:lnTo>
                      <a:pt x="1228" y="332"/>
                    </a:lnTo>
                    <a:lnTo>
                      <a:pt x="1223" y="336"/>
                    </a:lnTo>
                    <a:lnTo>
                      <a:pt x="1217" y="340"/>
                    </a:lnTo>
                    <a:lnTo>
                      <a:pt x="1212" y="344"/>
                    </a:lnTo>
                    <a:lnTo>
                      <a:pt x="1206" y="350"/>
                    </a:lnTo>
                    <a:lnTo>
                      <a:pt x="1194" y="358"/>
                    </a:lnTo>
                    <a:lnTo>
                      <a:pt x="1184" y="366"/>
                    </a:lnTo>
                    <a:lnTo>
                      <a:pt x="1173" y="373"/>
                    </a:lnTo>
                    <a:lnTo>
                      <a:pt x="1163" y="380"/>
                    </a:lnTo>
                    <a:lnTo>
                      <a:pt x="1154" y="385"/>
                    </a:lnTo>
                    <a:lnTo>
                      <a:pt x="1146" y="390"/>
                    </a:lnTo>
                    <a:lnTo>
                      <a:pt x="1137" y="395"/>
                    </a:lnTo>
                    <a:lnTo>
                      <a:pt x="1121" y="402"/>
                    </a:lnTo>
                    <a:lnTo>
                      <a:pt x="1107" y="405"/>
                    </a:lnTo>
                    <a:lnTo>
                      <a:pt x="1096" y="402"/>
                    </a:lnTo>
                    <a:lnTo>
                      <a:pt x="1086" y="395"/>
                    </a:lnTo>
                    <a:lnTo>
                      <a:pt x="1077" y="373"/>
                    </a:lnTo>
                    <a:lnTo>
                      <a:pt x="1072" y="351"/>
                    </a:lnTo>
                    <a:lnTo>
                      <a:pt x="1075" y="329"/>
                    </a:lnTo>
                    <a:lnTo>
                      <a:pt x="1082" y="311"/>
                    </a:lnTo>
                    <a:lnTo>
                      <a:pt x="1092" y="293"/>
                    </a:lnTo>
                    <a:lnTo>
                      <a:pt x="1099" y="281"/>
                    </a:lnTo>
                    <a:lnTo>
                      <a:pt x="1108" y="267"/>
                    </a:lnTo>
                    <a:lnTo>
                      <a:pt x="1112" y="165"/>
                    </a:lnTo>
                    <a:lnTo>
                      <a:pt x="1088" y="145"/>
                    </a:lnTo>
                    <a:lnTo>
                      <a:pt x="1078" y="138"/>
                    </a:lnTo>
                    <a:lnTo>
                      <a:pt x="1068" y="129"/>
                    </a:lnTo>
                    <a:lnTo>
                      <a:pt x="1061" y="124"/>
                    </a:lnTo>
                    <a:lnTo>
                      <a:pt x="1056" y="121"/>
                    </a:lnTo>
                    <a:lnTo>
                      <a:pt x="1050" y="117"/>
                    </a:lnTo>
                    <a:lnTo>
                      <a:pt x="1045" y="138"/>
                    </a:lnTo>
                    <a:lnTo>
                      <a:pt x="1035" y="158"/>
                    </a:lnTo>
                    <a:lnTo>
                      <a:pt x="1028" y="169"/>
                    </a:lnTo>
                    <a:lnTo>
                      <a:pt x="1019" y="182"/>
                    </a:lnTo>
                    <a:lnTo>
                      <a:pt x="1002" y="201"/>
                    </a:lnTo>
                    <a:lnTo>
                      <a:pt x="990" y="212"/>
                    </a:lnTo>
                    <a:lnTo>
                      <a:pt x="977" y="216"/>
                    </a:lnTo>
                    <a:lnTo>
                      <a:pt x="972" y="275"/>
                    </a:lnTo>
                    <a:lnTo>
                      <a:pt x="964" y="297"/>
                    </a:lnTo>
                    <a:lnTo>
                      <a:pt x="958" y="310"/>
                    </a:lnTo>
                    <a:lnTo>
                      <a:pt x="951" y="321"/>
                    </a:lnTo>
                    <a:lnTo>
                      <a:pt x="933" y="337"/>
                    </a:lnTo>
                    <a:lnTo>
                      <a:pt x="922" y="344"/>
                    </a:lnTo>
                    <a:lnTo>
                      <a:pt x="908" y="350"/>
                    </a:lnTo>
                    <a:lnTo>
                      <a:pt x="881" y="355"/>
                    </a:lnTo>
                    <a:lnTo>
                      <a:pt x="858" y="357"/>
                    </a:lnTo>
                    <a:lnTo>
                      <a:pt x="838" y="352"/>
                    </a:lnTo>
                    <a:lnTo>
                      <a:pt x="822" y="346"/>
                    </a:lnTo>
                    <a:lnTo>
                      <a:pt x="796" y="321"/>
                    </a:lnTo>
                    <a:lnTo>
                      <a:pt x="783" y="303"/>
                    </a:lnTo>
                    <a:lnTo>
                      <a:pt x="773" y="282"/>
                    </a:lnTo>
                    <a:lnTo>
                      <a:pt x="768" y="259"/>
                    </a:lnTo>
                    <a:lnTo>
                      <a:pt x="767" y="235"/>
                    </a:lnTo>
                    <a:lnTo>
                      <a:pt x="769" y="212"/>
                    </a:lnTo>
                    <a:lnTo>
                      <a:pt x="775" y="190"/>
                    </a:lnTo>
                    <a:lnTo>
                      <a:pt x="782" y="172"/>
                    </a:lnTo>
                    <a:lnTo>
                      <a:pt x="789" y="157"/>
                    </a:lnTo>
                    <a:lnTo>
                      <a:pt x="796" y="143"/>
                    </a:lnTo>
                    <a:lnTo>
                      <a:pt x="733" y="0"/>
                    </a:lnTo>
                    <a:lnTo>
                      <a:pt x="707" y="500"/>
                    </a:lnTo>
                    <a:lnTo>
                      <a:pt x="426" y="491"/>
                    </a:lnTo>
                    <a:lnTo>
                      <a:pt x="390" y="380"/>
                    </a:lnTo>
                    <a:lnTo>
                      <a:pt x="383" y="385"/>
                    </a:lnTo>
                    <a:lnTo>
                      <a:pt x="375" y="390"/>
                    </a:lnTo>
                    <a:lnTo>
                      <a:pt x="364" y="396"/>
                    </a:lnTo>
                    <a:lnTo>
                      <a:pt x="350" y="405"/>
                    </a:lnTo>
                    <a:lnTo>
                      <a:pt x="335" y="413"/>
                    </a:lnTo>
                    <a:lnTo>
                      <a:pt x="317" y="420"/>
                    </a:lnTo>
                    <a:lnTo>
                      <a:pt x="301" y="427"/>
                    </a:lnTo>
                    <a:lnTo>
                      <a:pt x="282" y="435"/>
                    </a:lnTo>
                    <a:lnTo>
                      <a:pt x="261" y="438"/>
                    </a:lnTo>
                    <a:lnTo>
                      <a:pt x="221" y="440"/>
                    </a:lnTo>
                    <a:lnTo>
                      <a:pt x="184" y="429"/>
                    </a:lnTo>
                    <a:lnTo>
                      <a:pt x="152" y="403"/>
                    </a:lnTo>
                    <a:lnTo>
                      <a:pt x="140" y="384"/>
                    </a:lnTo>
                    <a:lnTo>
                      <a:pt x="127" y="366"/>
                    </a:lnTo>
                    <a:lnTo>
                      <a:pt x="118" y="350"/>
                    </a:lnTo>
                    <a:lnTo>
                      <a:pt x="109" y="332"/>
                    </a:lnTo>
                    <a:lnTo>
                      <a:pt x="93" y="267"/>
                    </a:lnTo>
                    <a:lnTo>
                      <a:pt x="95" y="212"/>
                    </a:lnTo>
                    <a:lnTo>
                      <a:pt x="104" y="187"/>
                    </a:lnTo>
                    <a:lnTo>
                      <a:pt x="113" y="167"/>
                    </a:lnTo>
                    <a:lnTo>
                      <a:pt x="127" y="145"/>
                    </a:lnTo>
                    <a:lnTo>
                      <a:pt x="146" y="123"/>
                    </a:lnTo>
                    <a:lnTo>
                      <a:pt x="170" y="99"/>
                    </a:lnTo>
                    <a:lnTo>
                      <a:pt x="193" y="76"/>
                    </a:lnTo>
                    <a:lnTo>
                      <a:pt x="214" y="55"/>
                    </a:lnTo>
                    <a:lnTo>
                      <a:pt x="232" y="39"/>
                    </a:lnTo>
                    <a:lnTo>
                      <a:pt x="248" y="24"/>
                    </a:lnTo>
                    <a:lnTo>
                      <a:pt x="248" y="24"/>
                    </a:lnTo>
                    <a:close/>
                  </a:path>
                </a:pathLst>
              </a:custGeom>
              <a:solidFill>
                <a:srgbClr val="8DA888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01778" name="Freeform 50"/>
              <p:cNvSpPr>
                <a:spLocks/>
              </p:cNvSpPr>
              <p:nvPr/>
            </p:nvSpPr>
            <p:spPr bwMode="auto">
              <a:xfrm>
                <a:off x="3651" y="2624"/>
                <a:ext cx="389" cy="88"/>
              </a:xfrm>
              <a:custGeom>
                <a:avLst/>
                <a:gdLst/>
                <a:ahLst/>
                <a:cxnLst>
                  <a:cxn ang="0">
                    <a:pos x="35" y="16"/>
                  </a:cxn>
                  <a:cxn ang="0">
                    <a:pos x="10" y="55"/>
                  </a:cxn>
                  <a:cxn ang="0">
                    <a:pos x="2" y="123"/>
                  </a:cxn>
                  <a:cxn ang="0">
                    <a:pos x="15" y="154"/>
                  </a:cxn>
                  <a:cxn ang="0">
                    <a:pos x="33" y="170"/>
                  </a:cxn>
                  <a:cxn ang="0">
                    <a:pos x="54" y="181"/>
                  </a:cxn>
                  <a:cxn ang="0">
                    <a:pos x="97" y="195"/>
                  </a:cxn>
                  <a:cxn ang="0">
                    <a:pos x="153" y="207"/>
                  </a:cxn>
                  <a:cxn ang="0">
                    <a:pos x="224" y="218"/>
                  </a:cxn>
                  <a:cxn ang="0">
                    <a:pos x="303" y="229"/>
                  </a:cxn>
                  <a:cxn ang="0">
                    <a:pos x="392" y="238"/>
                  </a:cxn>
                  <a:cxn ang="0">
                    <a:pos x="484" y="246"/>
                  </a:cxn>
                  <a:cxn ang="0">
                    <a:pos x="673" y="258"/>
                  </a:cxn>
                  <a:cxn ang="0">
                    <a:pos x="930" y="264"/>
                  </a:cxn>
                  <a:cxn ang="0">
                    <a:pos x="1093" y="254"/>
                  </a:cxn>
                  <a:cxn ang="0">
                    <a:pos x="1147" y="207"/>
                  </a:cxn>
                  <a:cxn ang="0">
                    <a:pos x="1169" y="95"/>
                  </a:cxn>
                  <a:cxn ang="0">
                    <a:pos x="1150" y="110"/>
                  </a:cxn>
                  <a:cxn ang="0">
                    <a:pos x="1132" y="122"/>
                  </a:cxn>
                  <a:cxn ang="0">
                    <a:pos x="1107" y="134"/>
                  </a:cxn>
                  <a:cxn ang="0">
                    <a:pos x="1074" y="147"/>
                  </a:cxn>
                  <a:cxn ang="0">
                    <a:pos x="1032" y="159"/>
                  </a:cxn>
                  <a:cxn ang="0">
                    <a:pos x="983" y="169"/>
                  </a:cxn>
                  <a:cxn ang="0">
                    <a:pos x="875" y="176"/>
                  </a:cxn>
                  <a:cxn ang="0">
                    <a:pos x="469" y="169"/>
                  </a:cxn>
                  <a:cxn ang="0">
                    <a:pos x="259" y="154"/>
                  </a:cxn>
                  <a:cxn ang="0">
                    <a:pos x="148" y="140"/>
                  </a:cxn>
                  <a:cxn ang="0">
                    <a:pos x="76" y="122"/>
                  </a:cxn>
                  <a:cxn ang="0">
                    <a:pos x="46" y="89"/>
                  </a:cxn>
                  <a:cxn ang="0">
                    <a:pos x="44" y="51"/>
                  </a:cxn>
                  <a:cxn ang="0">
                    <a:pos x="61" y="20"/>
                  </a:cxn>
                  <a:cxn ang="0">
                    <a:pos x="80" y="1"/>
                  </a:cxn>
                  <a:cxn ang="0">
                    <a:pos x="48" y="0"/>
                  </a:cxn>
                </a:cxnLst>
                <a:rect l="0" t="0" r="r" b="b"/>
                <a:pathLst>
                  <a:path w="1169" h="264">
                    <a:moveTo>
                      <a:pt x="48" y="0"/>
                    </a:moveTo>
                    <a:lnTo>
                      <a:pt x="35" y="16"/>
                    </a:lnTo>
                    <a:lnTo>
                      <a:pt x="22" y="33"/>
                    </a:lnTo>
                    <a:lnTo>
                      <a:pt x="10" y="55"/>
                    </a:lnTo>
                    <a:lnTo>
                      <a:pt x="0" y="108"/>
                    </a:lnTo>
                    <a:lnTo>
                      <a:pt x="2" y="123"/>
                    </a:lnTo>
                    <a:lnTo>
                      <a:pt x="9" y="139"/>
                    </a:lnTo>
                    <a:lnTo>
                      <a:pt x="15" y="154"/>
                    </a:lnTo>
                    <a:lnTo>
                      <a:pt x="29" y="168"/>
                    </a:lnTo>
                    <a:lnTo>
                      <a:pt x="33" y="170"/>
                    </a:lnTo>
                    <a:lnTo>
                      <a:pt x="39" y="176"/>
                    </a:lnTo>
                    <a:lnTo>
                      <a:pt x="54" y="181"/>
                    </a:lnTo>
                    <a:lnTo>
                      <a:pt x="72" y="188"/>
                    </a:lnTo>
                    <a:lnTo>
                      <a:pt x="97" y="195"/>
                    </a:lnTo>
                    <a:lnTo>
                      <a:pt x="123" y="201"/>
                    </a:lnTo>
                    <a:lnTo>
                      <a:pt x="153" y="207"/>
                    </a:lnTo>
                    <a:lnTo>
                      <a:pt x="186" y="213"/>
                    </a:lnTo>
                    <a:lnTo>
                      <a:pt x="224" y="218"/>
                    </a:lnTo>
                    <a:lnTo>
                      <a:pt x="262" y="224"/>
                    </a:lnTo>
                    <a:lnTo>
                      <a:pt x="303" y="229"/>
                    </a:lnTo>
                    <a:lnTo>
                      <a:pt x="346" y="234"/>
                    </a:lnTo>
                    <a:lnTo>
                      <a:pt x="392" y="238"/>
                    </a:lnTo>
                    <a:lnTo>
                      <a:pt x="437" y="243"/>
                    </a:lnTo>
                    <a:lnTo>
                      <a:pt x="484" y="246"/>
                    </a:lnTo>
                    <a:lnTo>
                      <a:pt x="579" y="253"/>
                    </a:lnTo>
                    <a:lnTo>
                      <a:pt x="673" y="258"/>
                    </a:lnTo>
                    <a:lnTo>
                      <a:pt x="765" y="261"/>
                    </a:lnTo>
                    <a:lnTo>
                      <a:pt x="930" y="264"/>
                    </a:lnTo>
                    <a:lnTo>
                      <a:pt x="1054" y="261"/>
                    </a:lnTo>
                    <a:lnTo>
                      <a:pt x="1093" y="254"/>
                    </a:lnTo>
                    <a:lnTo>
                      <a:pt x="1114" y="247"/>
                    </a:lnTo>
                    <a:lnTo>
                      <a:pt x="1147" y="207"/>
                    </a:lnTo>
                    <a:lnTo>
                      <a:pt x="1163" y="155"/>
                    </a:lnTo>
                    <a:lnTo>
                      <a:pt x="1169" y="95"/>
                    </a:lnTo>
                    <a:lnTo>
                      <a:pt x="1156" y="104"/>
                    </a:lnTo>
                    <a:lnTo>
                      <a:pt x="1150" y="110"/>
                    </a:lnTo>
                    <a:lnTo>
                      <a:pt x="1143" y="115"/>
                    </a:lnTo>
                    <a:lnTo>
                      <a:pt x="1132" y="122"/>
                    </a:lnTo>
                    <a:lnTo>
                      <a:pt x="1121" y="128"/>
                    </a:lnTo>
                    <a:lnTo>
                      <a:pt x="1107" y="134"/>
                    </a:lnTo>
                    <a:lnTo>
                      <a:pt x="1090" y="141"/>
                    </a:lnTo>
                    <a:lnTo>
                      <a:pt x="1074" y="147"/>
                    </a:lnTo>
                    <a:lnTo>
                      <a:pt x="1054" y="154"/>
                    </a:lnTo>
                    <a:lnTo>
                      <a:pt x="1032" y="159"/>
                    </a:lnTo>
                    <a:lnTo>
                      <a:pt x="1009" y="163"/>
                    </a:lnTo>
                    <a:lnTo>
                      <a:pt x="983" y="169"/>
                    </a:lnTo>
                    <a:lnTo>
                      <a:pt x="955" y="172"/>
                    </a:lnTo>
                    <a:lnTo>
                      <a:pt x="875" y="176"/>
                    </a:lnTo>
                    <a:lnTo>
                      <a:pt x="758" y="177"/>
                    </a:lnTo>
                    <a:lnTo>
                      <a:pt x="469" y="169"/>
                    </a:lnTo>
                    <a:lnTo>
                      <a:pt x="325" y="161"/>
                    </a:lnTo>
                    <a:lnTo>
                      <a:pt x="259" y="154"/>
                    </a:lnTo>
                    <a:lnTo>
                      <a:pt x="199" y="147"/>
                    </a:lnTo>
                    <a:lnTo>
                      <a:pt x="148" y="140"/>
                    </a:lnTo>
                    <a:lnTo>
                      <a:pt x="106" y="132"/>
                    </a:lnTo>
                    <a:lnTo>
                      <a:pt x="76" y="122"/>
                    </a:lnTo>
                    <a:lnTo>
                      <a:pt x="60" y="111"/>
                    </a:lnTo>
                    <a:lnTo>
                      <a:pt x="46" y="89"/>
                    </a:lnTo>
                    <a:lnTo>
                      <a:pt x="43" y="70"/>
                    </a:lnTo>
                    <a:lnTo>
                      <a:pt x="44" y="51"/>
                    </a:lnTo>
                    <a:lnTo>
                      <a:pt x="51" y="34"/>
                    </a:lnTo>
                    <a:lnTo>
                      <a:pt x="61" y="20"/>
                    </a:lnTo>
                    <a:lnTo>
                      <a:pt x="69" y="9"/>
                    </a:lnTo>
                    <a:lnTo>
                      <a:pt x="80" y="1"/>
                    </a:lnTo>
                    <a:lnTo>
                      <a:pt x="48" y="0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8DA888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01779" name="Freeform 51"/>
              <p:cNvSpPr>
                <a:spLocks/>
              </p:cNvSpPr>
              <p:nvPr/>
            </p:nvSpPr>
            <p:spPr bwMode="auto">
              <a:xfrm>
                <a:off x="3742" y="2690"/>
                <a:ext cx="166" cy="7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19"/>
                  </a:cxn>
                  <a:cxn ang="0">
                    <a:pos x="8" y="41"/>
                  </a:cxn>
                  <a:cxn ang="0">
                    <a:pos x="18" y="69"/>
                  </a:cxn>
                  <a:cxn ang="0">
                    <a:pos x="25" y="84"/>
                  </a:cxn>
                  <a:cxn ang="0">
                    <a:pos x="33" y="99"/>
                  </a:cxn>
                  <a:cxn ang="0">
                    <a:pos x="41" y="114"/>
                  </a:cxn>
                  <a:cxn ang="0">
                    <a:pos x="54" y="130"/>
                  </a:cxn>
                  <a:cxn ang="0">
                    <a:pos x="66" y="143"/>
                  </a:cxn>
                  <a:cxn ang="0">
                    <a:pos x="81" y="157"/>
                  </a:cxn>
                  <a:cxn ang="0">
                    <a:pos x="90" y="164"/>
                  </a:cxn>
                  <a:cxn ang="0">
                    <a:pos x="99" y="169"/>
                  </a:cxn>
                  <a:cxn ang="0">
                    <a:pos x="108" y="176"/>
                  </a:cxn>
                  <a:cxn ang="0">
                    <a:pos x="119" y="182"/>
                  </a:cxn>
                  <a:cxn ang="0">
                    <a:pos x="128" y="187"/>
                  </a:cxn>
                  <a:cxn ang="0">
                    <a:pos x="139" y="191"/>
                  </a:cxn>
                  <a:cxn ang="0">
                    <a:pos x="149" y="196"/>
                  </a:cxn>
                  <a:cxn ang="0">
                    <a:pos x="160" y="200"/>
                  </a:cxn>
                  <a:cxn ang="0">
                    <a:pos x="182" y="207"/>
                  </a:cxn>
                  <a:cxn ang="0">
                    <a:pos x="203" y="211"/>
                  </a:cxn>
                  <a:cxn ang="0">
                    <a:pos x="245" y="215"/>
                  </a:cxn>
                  <a:cxn ang="0">
                    <a:pos x="285" y="215"/>
                  </a:cxn>
                  <a:cxn ang="0">
                    <a:pos x="324" y="209"/>
                  </a:cxn>
                  <a:cxn ang="0">
                    <a:pos x="357" y="201"/>
                  </a:cxn>
                  <a:cxn ang="0">
                    <a:pos x="372" y="197"/>
                  </a:cxn>
                  <a:cxn ang="0">
                    <a:pos x="386" y="191"/>
                  </a:cxn>
                  <a:cxn ang="0">
                    <a:pos x="397" y="185"/>
                  </a:cxn>
                  <a:cxn ang="0">
                    <a:pos x="408" y="178"/>
                  </a:cxn>
                  <a:cxn ang="0">
                    <a:pos x="426" y="161"/>
                  </a:cxn>
                  <a:cxn ang="0">
                    <a:pos x="444" y="141"/>
                  </a:cxn>
                  <a:cxn ang="0">
                    <a:pos x="459" y="117"/>
                  </a:cxn>
                  <a:cxn ang="0">
                    <a:pos x="471" y="92"/>
                  </a:cxn>
                  <a:cxn ang="0">
                    <a:pos x="484" y="70"/>
                  </a:cxn>
                  <a:cxn ang="0">
                    <a:pos x="492" y="52"/>
                  </a:cxn>
                  <a:cxn ang="0">
                    <a:pos x="499" y="35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499" h="215">
                    <a:moveTo>
                      <a:pt x="0" y="0"/>
                    </a:moveTo>
                    <a:lnTo>
                      <a:pt x="4" y="19"/>
                    </a:lnTo>
                    <a:lnTo>
                      <a:pt x="8" y="41"/>
                    </a:lnTo>
                    <a:lnTo>
                      <a:pt x="18" y="69"/>
                    </a:lnTo>
                    <a:lnTo>
                      <a:pt x="25" y="84"/>
                    </a:lnTo>
                    <a:lnTo>
                      <a:pt x="33" y="99"/>
                    </a:lnTo>
                    <a:lnTo>
                      <a:pt x="41" y="114"/>
                    </a:lnTo>
                    <a:lnTo>
                      <a:pt x="54" y="130"/>
                    </a:lnTo>
                    <a:lnTo>
                      <a:pt x="66" y="143"/>
                    </a:lnTo>
                    <a:lnTo>
                      <a:pt x="81" y="157"/>
                    </a:lnTo>
                    <a:lnTo>
                      <a:pt x="90" y="164"/>
                    </a:lnTo>
                    <a:lnTo>
                      <a:pt x="99" y="169"/>
                    </a:lnTo>
                    <a:lnTo>
                      <a:pt x="108" y="176"/>
                    </a:lnTo>
                    <a:lnTo>
                      <a:pt x="119" y="182"/>
                    </a:lnTo>
                    <a:lnTo>
                      <a:pt x="128" y="187"/>
                    </a:lnTo>
                    <a:lnTo>
                      <a:pt x="139" y="191"/>
                    </a:lnTo>
                    <a:lnTo>
                      <a:pt x="149" y="196"/>
                    </a:lnTo>
                    <a:lnTo>
                      <a:pt x="160" y="200"/>
                    </a:lnTo>
                    <a:lnTo>
                      <a:pt x="182" y="207"/>
                    </a:lnTo>
                    <a:lnTo>
                      <a:pt x="203" y="211"/>
                    </a:lnTo>
                    <a:lnTo>
                      <a:pt x="245" y="215"/>
                    </a:lnTo>
                    <a:lnTo>
                      <a:pt x="285" y="215"/>
                    </a:lnTo>
                    <a:lnTo>
                      <a:pt x="324" y="209"/>
                    </a:lnTo>
                    <a:lnTo>
                      <a:pt x="357" y="201"/>
                    </a:lnTo>
                    <a:lnTo>
                      <a:pt x="372" y="197"/>
                    </a:lnTo>
                    <a:lnTo>
                      <a:pt x="386" y="191"/>
                    </a:lnTo>
                    <a:lnTo>
                      <a:pt x="397" y="185"/>
                    </a:lnTo>
                    <a:lnTo>
                      <a:pt x="408" y="178"/>
                    </a:lnTo>
                    <a:lnTo>
                      <a:pt x="426" y="161"/>
                    </a:lnTo>
                    <a:lnTo>
                      <a:pt x="444" y="141"/>
                    </a:lnTo>
                    <a:lnTo>
                      <a:pt x="459" y="117"/>
                    </a:lnTo>
                    <a:lnTo>
                      <a:pt x="471" y="92"/>
                    </a:lnTo>
                    <a:lnTo>
                      <a:pt x="484" y="70"/>
                    </a:lnTo>
                    <a:lnTo>
                      <a:pt x="492" y="52"/>
                    </a:lnTo>
                    <a:lnTo>
                      <a:pt x="499" y="3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DA888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01780" name="Freeform 52"/>
              <p:cNvSpPr>
                <a:spLocks/>
              </p:cNvSpPr>
              <p:nvPr/>
            </p:nvSpPr>
            <p:spPr bwMode="auto">
              <a:xfrm>
                <a:off x="3895" y="2433"/>
                <a:ext cx="730" cy="192"/>
              </a:xfrm>
              <a:custGeom>
                <a:avLst/>
                <a:gdLst/>
                <a:ahLst/>
                <a:cxnLst>
                  <a:cxn ang="0">
                    <a:pos x="42" y="266"/>
                  </a:cxn>
                  <a:cxn ang="0">
                    <a:pos x="57" y="252"/>
                  </a:cxn>
                  <a:cxn ang="0">
                    <a:pos x="71" y="245"/>
                  </a:cxn>
                  <a:cxn ang="0">
                    <a:pos x="95" y="237"/>
                  </a:cxn>
                  <a:cxn ang="0">
                    <a:pos x="135" y="240"/>
                  </a:cxn>
                  <a:cxn ang="0">
                    <a:pos x="166" y="253"/>
                  </a:cxn>
                  <a:cxn ang="0">
                    <a:pos x="206" y="284"/>
                  </a:cxn>
                  <a:cxn ang="0">
                    <a:pos x="232" y="335"/>
                  </a:cxn>
                  <a:cxn ang="0">
                    <a:pos x="244" y="438"/>
                  </a:cxn>
                  <a:cxn ang="0">
                    <a:pos x="269" y="406"/>
                  </a:cxn>
                  <a:cxn ang="0">
                    <a:pos x="284" y="341"/>
                  </a:cxn>
                  <a:cxn ang="0">
                    <a:pos x="273" y="307"/>
                  </a:cxn>
                  <a:cxn ang="0">
                    <a:pos x="257" y="278"/>
                  </a:cxn>
                  <a:cxn ang="0">
                    <a:pos x="239" y="252"/>
                  </a:cxn>
                  <a:cxn ang="0">
                    <a:pos x="210" y="229"/>
                  </a:cxn>
                  <a:cxn ang="0">
                    <a:pos x="184" y="218"/>
                  </a:cxn>
                  <a:cxn ang="0">
                    <a:pos x="146" y="205"/>
                  </a:cxn>
                  <a:cxn ang="0">
                    <a:pos x="149" y="200"/>
                  </a:cxn>
                  <a:cxn ang="0">
                    <a:pos x="221" y="193"/>
                  </a:cxn>
                  <a:cxn ang="0">
                    <a:pos x="287" y="208"/>
                  </a:cxn>
                  <a:cxn ang="0">
                    <a:pos x="317" y="224"/>
                  </a:cxn>
                  <a:cxn ang="0">
                    <a:pos x="345" y="249"/>
                  </a:cxn>
                  <a:cxn ang="0">
                    <a:pos x="357" y="241"/>
                  </a:cxn>
                  <a:cxn ang="0">
                    <a:pos x="378" y="227"/>
                  </a:cxn>
                  <a:cxn ang="0">
                    <a:pos x="400" y="215"/>
                  </a:cxn>
                  <a:cxn ang="0">
                    <a:pos x="418" y="205"/>
                  </a:cxn>
                  <a:cxn ang="0">
                    <a:pos x="437" y="197"/>
                  </a:cxn>
                  <a:cxn ang="0">
                    <a:pos x="458" y="190"/>
                  </a:cxn>
                  <a:cxn ang="0">
                    <a:pos x="492" y="178"/>
                  </a:cxn>
                  <a:cxn ang="0">
                    <a:pos x="545" y="167"/>
                  </a:cxn>
                  <a:cxn ang="0">
                    <a:pos x="630" y="163"/>
                  </a:cxn>
                  <a:cxn ang="0">
                    <a:pos x="831" y="185"/>
                  </a:cxn>
                  <a:cxn ang="0">
                    <a:pos x="866" y="198"/>
                  </a:cxn>
                  <a:cxn ang="0">
                    <a:pos x="884" y="208"/>
                  </a:cxn>
                  <a:cxn ang="0">
                    <a:pos x="904" y="219"/>
                  </a:cxn>
                  <a:cxn ang="0">
                    <a:pos x="926" y="231"/>
                  </a:cxn>
                  <a:cxn ang="0">
                    <a:pos x="953" y="246"/>
                  </a:cxn>
                  <a:cxn ang="0">
                    <a:pos x="973" y="260"/>
                  </a:cxn>
                  <a:cxn ang="0">
                    <a:pos x="1006" y="286"/>
                  </a:cxn>
                  <a:cxn ang="0">
                    <a:pos x="1059" y="335"/>
                  </a:cxn>
                  <a:cxn ang="0">
                    <a:pos x="1085" y="363"/>
                  </a:cxn>
                  <a:cxn ang="0">
                    <a:pos x="1110" y="390"/>
                  </a:cxn>
                  <a:cxn ang="0">
                    <a:pos x="1133" y="419"/>
                  </a:cxn>
                  <a:cxn ang="0">
                    <a:pos x="1155" y="445"/>
                  </a:cxn>
                  <a:cxn ang="0">
                    <a:pos x="1176" y="472"/>
                  </a:cxn>
                  <a:cxn ang="0">
                    <a:pos x="1212" y="518"/>
                  </a:cxn>
                  <a:cxn ang="0">
                    <a:pos x="1236" y="553"/>
                  </a:cxn>
                  <a:cxn ang="0">
                    <a:pos x="1253" y="575"/>
                  </a:cxn>
                  <a:cxn ang="0">
                    <a:pos x="1830" y="502"/>
                  </a:cxn>
                  <a:cxn ang="0">
                    <a:pos x="1819" y="384"/>
                  </a:cxn>
                  <a:cxn ang="0">
                    <a:pos x="1837" y="313"/>
                  </a:cxn>
                  <a:cxn ang="0">
                    <a:pos x="1850" y="289"/>
                  </a:cxn>
                  <a:cxn ang="0">
                    <a:pos x="1865" y="266"/>
                  </a:cxn>
                  <a:cxn ang="0">
                    <a:pos x="1903" y="222"/>
                  </a:cxn>
                  <a:cxn ang="0">
                    <a:pos x="1935" y="189"/>
                  </a:cxn>
                  <a:cxn ang="0">
                    <a:pos x="1968" y="152"/>
                  </a:cxn>
                  <a:cxn ang="0">
                    <a:pos x="2000" y="124"/>
                  </a:cxn>
                  <a:cxn ang="0">
                    <a:pos x="2016" y="116"/>
                  </a:cxn>
                  <a:cxn ang="0">
                    <a:pos x="2062" y="106"/>
                  </a:cxn>
                  <a:cxn ang="0">
                    <a:pos x="2156" y="99"/>
                  </a:cxn>
                  <a:cxn ang="0">
                    <a:pos x="2088" y="0"/>
                  </a:cxn>
                  <a:cxn ang="0">
                    <a:pos x="0" y="94"/>
                  </a:cxn>
                  <a:cxn ang="0">
                    <a:pos x="33" y="273"/>
                  </a:cxn>
                </a:cxnLst>
                <a:rect l="0" t="0" r="r" b="b"/>
                <a:pathLst>
                  <a:path w="2189" h="575">
                    <a:moveTo>
                      <a:pt x="33" y="273"/>
                    </a:moveTo>
                    <a:lnTo>
                      <a:pt x="42" y="266"/>
                    </a:lnTo>
                    <a:lnTo>
                      <a:pt x="51" y="258"/>
                    </a:lnTo>
                    <a:lnTo>
                      <a:pt x="57" y="252"/>
                    </a:lnTo>
                    <a:lnTo>
                      <a:pt x="64" y="249"/>
                    </a:lnTo>
                    <a:lnTo>
                      <a:pt x="71" y="245"/>
                    </a:lnTo>
                    <a:lnTo>
                      <a:pt x="79" y="242"/>
                    </a:lnTo>
                    <a:lnTo>
                      <a:pt x="95" y="237"/>
                    </a:lnTo>
                    <a:lnTo>
                      <a:pt x="115" y="235"/>
                    </a:lnTo>
                    <a:lnTo>
                      <a:pt x="135" y="240"/>
                    </a:lnTo>
                    <a:lnTo>
                      <a:pt x="155" y="248"/>
                    </a:lnTo>
                    <a:lnTo>
                      <a:pt x="166" y="253"/>
                    </a:lnTo>
                    <a:lnTo>
                      <a:pt x="174" y="259"/>
                    </a:lnTo>
                    <a:lnTo>
                      <a:pt x="206" y="284"/>
                    </a:lnTo>
                    <a:lnTo>
                      <a:pt x="225" y="311"/>
                    </a:lnTo>
                    <a:lnTo>
                      <a:pt x="232" y="335"/>
                    </a:lnTo>
                    <a:lnTo>
                      <a:pt x="237" y="396"/>
                    </a:lnTo>
                    <a:lnTo>
                      <a:pt x="244" y="438"/>
                    </a:lnTo>
                    <a:lnTo>
                      <a:pt x="251" y="430"/>
                    </a:lnTo>
                    <a:lnTo>
                      <a:pt x="269" y="406"/>
                    </a:lnTo>
                    <a:lnTo>
                      <a:pt x="281" y="374"/>
                    </a:lnTo>
                    <a:lnTo>
                      <a:pt x="284" y="341"/>
                    </a:lnTo>
                    <a:lnTo>
                      <a:pt x="280" y="324"/>
                    </a:lnTo>
                    <a:lnTo>
                      <a:pt x="273" y="307"/>
                    </a:lnTo>
                    <a:lnTo>
                      <a:pt x="266" y="292"/>
                    </a:lnTo>
                    <a:lnTo>
                      <a:pt x="257" y="278"/>
                    </a:lnTo>
                    <a:lnTo>
                      <a:pt x="248" y="264"/>
                    </a:lnTo>
                    <a:lnTo>
                      <a:pt x="239" y="252"/>
                    </a:lnTo>
                    <a:lnTo>
                      <a:pt x="221" y="235"/>
                    </a:lnTo>
                    <a:lnTo>
                      <a:pt x="210" y="229"/>
                    </a:lnTo>
                    <a:lnTo>
                      <a:pt x="197" y="223"/>
                    </a:lnTo>
                    <a:lnTo>
                      <a:pt x="184" y="218"/>
                    </a:lnTo>
                    <a:lnTo>
                      <a:pt x="170" y="212"/>
                    </a:lnTo>
                    <a:lnTo>
                      <a:pt x="146" y="205"/>
                    </a:lnTo>
                    <a:lnTo>
                      <a:pt x="137" y="204"/>
                    </a:lnTo>
                    <a:lnTo>
                      <a:pt x="149" y="200"/>
                    </a:lnTo>
                    <a:lnTo>
                      <a:pt x="179" y="194"/>
                    </a:lnTo>
                    <a:lnTo>
                      <a:pt x="221" y="193"/>
                    </a:lnTo>
                    <a:lnTo>
                      <a:pt x="266" y="200"/>
                    </a:lnTo>
                    <a:lnTo>
                      <a:pt x="287" y="208"/>
                    </a:lnTo>
                    <a:lnTo>
                      <a:pt x="304" y="216"/>
                    </a:lnTo>
                    <a:lnTo>
                      <a:pt x="317" y="224"/>
                    </a:lnTo>
                    <a:lnTo>
                      <a:pt x="328" y="231"/>
                    </a:lnTo>
                    <a:lnTo>
                      <a:pt x="345" y="249"/>
                    </a:lnTo>
                    <a:lnTo>
                      <a:pt x="350" y="245"/>
                    </a:lnTo>
                    <a:lnTo>
                      <a:pt x="357" y="241"/>
                    </a:lnTo>
                    <a:lnTo>
                      <a:pt x="367" y="234"/>
                    </a:lnTo>
                    <a:lnTo>
                      <a:pt x="378" y="227"/>
                    </a:lnTo>
                    <a:lnTo>
                      <a:pt x="393" y="219"/>
                    </a:lnTo>
                    <a:lnTo>
                      <a:pt x="400" y="215"/>
                    </a:lnTo>
                    <a:lnTo>
                      <a:pt x="410" y="211"/>
                    </a:lnTo>
                    <a:lnTo>
                      <a:pt x="418" y="205"/>
                    </a:lnTo>
                    <a:lnTo>
                      <a:pt x="428" y="202"/>
                    </a:lnTo>
                    <a:lnTo>
                      <a:pt x="437" y="197"/>
                    </a:lnTo>
                    <a:lnTo>
                      <a:pt x="447" y="193"/>
                    </a:lnTo>
                    <a:lnTo>
                      <a:pt x="458" y="190"/>
                    </a:lnTo>
                    <a:lnTo>
                      <a:pt x="470" y="185"/>
                    </a:lnTo>
                    <a:lnTo>
                      <a:pt x="492" y="178"/>
                    </a:lnTo>
                    <a:lnTo>
                      <a:pt x="518" y="172"/>
                    </a:lnTo>
                    <a:lnTo>
                      <a:pt x="545" y="167"/>
                    </a:lnTo>
                    <a:lnTo>
                      <a:pt x="572" y="164"/>
                    </a:lnTo>
                    <a:lnTo>
                      <a:pt x="630" y="163"/>
                    </a:lnTo>
                    <a:lnTo>
                      <a:pt x="800" y="175"/>
                    </a:lnTo>
                    <a:lnTo>
                      <a:pt x="831" y="185"/>
                    </a:lnTo>
                    <a:lnTo>
                      <a:pt x="848" y="190"/>
                    </a:lnTo>
                    <a:lnTo>
                      <a:pt x="866" y="198"/>
                    </a:lnTo>
                    <a:lnTo>
                      <a:pt x="875" y="202"/>
                    </a:lnTo>
                    <a:lnTo>
                      <a:pt x="884" y="208"/>
                    </a:lnTo>
                    <a:lnTo>
                      <a:pt x="895" y="212"/>
                    </a:lnTo>
                    <a:lnTo>
                      <a:pt x="904" y="219"/>
                    </a:lnTo>
                    <a:lnTo>
                      <a:pt x="917" y="224"/>
                    </a:lnTo>
                    <a:lnTo>
                      <a:pt x="926" y="231"/>
                    </a:lnTo>
                    <a:lnTo>
                      <a:pt x="940" y="238"/>
                    </a:lnTo>
                    <a:lnTo>
                      <a:pt x="953" y="246"/>
                    </a:lnTo>
                    <a:lnTo>
                      <a:pt x="966" y="256"/>
                    </a:lnTo>
                    <a:lnTo>
                      <a:pt x="973" y="260"/>
                    </a:lnTo>
                    <a:lnTo>
                      <a:pt x="980" y="266"/>
                    </a:lnTo>
                    <a:lnTo>
                      <a:pt x="1006" y="286"/>
                    </a:lnTo>
                    <a:lnTo>
                      <a:pt x="1032" y="311"/>
                    </a:lnTo>
                    <a:lnTo>
                      <a:pt x="1059" y="335"/>
                    </a:lnTo>
                    <a:lnTo>
                      <a:pt x="1072" y="350"/>
                    </a:lnTo>
                    <a:lnTo>
                      <a:pt x="1085" y="363"/>
                    </a:lnTo>
                    <a:lnTo>
                      <a:pt x="1097" y="376"/>
                    </a:lnTo>
                    <a:lnTo>
                      <a:pt x="1110" y="390"/>
                    </a:lnTo>
                    <a:lnTo>
                      <a:pt x="1122" y="403"/>
                    </a:lnTo>
                    <a:lnTo>
                      <a:pt x="1133" y="419"/>
                    </a:lnTo>
                    <a:lnTo>
                      <a:pt x="1144" y="432"/>
                    </a:lnTo>
                    <a:lnTo>
                      <a:pt x="1155" y="445"/>
                    </a:lnTo>
                    <a:lnTo>
                      <a:pt x="1166" y="458"/>
                    </a:lnTo>
                    <a:lnTo>
                      <a:pt x="1176" y="472"/>
                    </a:lnTo>
                    <a:lnTo>
                      <a:pt x="1195" y="496"/>
                    </a:lnTo>
                    <a:lnTo>
                      <a:pt x="1212" y="518"/>
                    </a:lnTo>
                    <a:lnTo>
                      <a:pt x="1225" y="538"/>
                    </a:lnTo>
                    <a:lnTo>
                      <a:pt x="1236" y="553"/>
                    </a:lnTo>
                    <a:lnTo>
                      <a:pt x="1246" y="566"/>
                    </a:lnTo>
                    <a:lnTo>
                      <a:pt x="1253" y="575"/>
                    </a:lnTo>
                    <a:lnTo>
                      <a:pt x="1839" y="533"/>
                    </a:lnTo>
                    <a:lnTo>
                      <a:pt x="1830" y="502"/>
                    </a:lnTo>
                    <a:lnTo>
                      <a:pt x="1818" y="431"/>
                    </a:lnTo>
                    <a:lnTo>
                      <a:pt x="1819" y="384"/>
                    </a:lnTo>
                    <a:lnTo>
                      <a:pt x="1829" y="336"/>
                    </a:lnTo>
                    <a:lnTo>
                      <a:pt x="1837" y="313"/>
                    </a:lnTo>
                    <a:lnTo>
                      <a:pt x="1843" y="300"/>
                    </a:lnTo>
                    <a:lnTo>
                      <a:pt x="1850" y="289"/>
                    </a:lnTo>
                    <a:lnTo>
                      <a:pt x="1857" y="277"/>
                    </a:lnTo>
                    <a:lnTo>
                      <a:pt x="1865" y="266"/>
                    </a:lnTo>
                    <a:lnTo>
                      <a:pt x="1884" y="244"/>
                    </a:lnTo>
                    <a:lnTo>
                      <a:pt x="1903" y="222"/>
                    </a:lnTo>
                    <a:lnTo>
                      <a:pt x="1920" y="205"/>
                    </a:lnTo>
                    <a:lnTo>
                      <a:pt x="1935" y="189"/>
                    </a:lnTo>
                    <a:lnTo>
                      <a:pt x="1947" y="175"/>
                    </a:lnTo>
                    <a:lnTo>
                      <a:pt x="1968" y="152"/>
                    </a:lnTo>
                    <a:lnTo>
                      <a:pt x="1986" y="135"/>
                    </a:lnTo>
                    <a:lnTo>
                      <a:pt x="2000" y="124"/>
                    </a:lnTo>
                    <a:lnTo>
                      <a:pt x="2008" y="120"/>
                    </a:lnTo>
                    <a:lnTo>
                      <a:pt x="2016" y="116"/>
                    </a:lnTo>
                    <a:lnTo>
                      <a:pt x="2036" y="110"/>
                    </a:lnTo>
                    <a:lnTo>
                      <a:pt x="2062" y="106"/>
                    </a:lnTo>
                    <a:lnTo>
                      <a:pt x="2116" y="102"/>
                    </a:lnTo>
                    <a:lnTo>
                      <a:pt x="2156" y="99"/>
                    </a:lnTo>
                    <a:lnTo>
                      <a:pt x="2189" y="99"/>
                    </a:lnTo>
                    <a:lnTo>
                      <a:pt x="2088" y="0"/>
                    </a:lnTo>
                    <a:lnTo>
                      <a:pt x="1232" y="17"/>
                    </a:lnTo>
                    <a:lnTo>
                      <a:pt x="0" y="94"/>
                    </a:lnTo>
                    <a:lnTo>
                      <a:pt x="33" y="273"/>
                    </a:lnTo>
                    <a:lnTo>
                      <a:pt x="33" y="273"/>
                    </a:lnTo>
                    <a:close/>
                  </a:path>
                </a:pathLst>
              </a:custGeom>
              <a:solidFill>
                <a:srgbClr val="8DA888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01781" name="Freeform 53"/>
              <p:cNvSpPr>
                <a:spLocks/>
              </p:cNvSpPr>
              <p:nvPr/>
            </p:nvSpPr>
            <p:spPr bwMode="auto">
              <a:xfrm>
                <a:off x="3703" y="2504"/>
                <a:ext cx="80" cy="85"/>
              </a:xfrm>
              <a:custGeom>
                <a:avLst/>
                <a:gdLst/>
                <a:ahLst/>
                <a:cxnLst>
                  <a:cxn ang="0">
                    <a:pos x="43" y="237"/>
                  </a:cxn>
                  <a:cxn ang="0">
                    <a:pos x="36" y="229"/>
                  </a:cxn>
                  <a:cxn ang="0">
                    <a:pos x="21" y="204"/>
                  </a:cxn>
                  <a:cxn ang="0">
                    <a:pos x="7" y="168"/>
                  </a:cxn>
                  <a:cxn ang="0">
                    <a:pos x="0" y="121"/>
                  </a:cxn>
                  <a:cxn ang="0">
                    <a:pos x="4" y="96"/>
                  </a:cxn>
                  <a:cxn ang="0">
                    <a:pos x="13" y="73"/>
                  </a:cxn>
                  <a:cxn ang="0">
                    <a:pos x="20" y="62"/>
                  </a:cxn>
                  <a:cxn ang="0">
                    <a:pos x="25" y="52"/>
                  </a:cxn>
                  <a:cxn ang="0">
                    <a:pos x="40" y="33"/>
                  </a:cxn>
                  <a:cxn ang="0">
                    <a:pos x="61" y="18"/>
                  </a:cxn>
                  <a:cxn ang="0">
                    <a:pos x="71" y="12"/>
                  </a:cxn>
                  <a:cxn ang="0">
                    <a:pos x="82" y="8"/>
                  </a:cxn>
                  <a:cxn ang="0">
                    <a:pos x="93" y="3"/>
                  </a:cxn>
                  <a:cxn ang="0">
                    <a:pos x="105" y="0"/>
                  </a:cxn>
                  <a:cxn ang="0">
                    <a:pos x="129" y="0"/>
                  </a:cxn>
                  <a:cxn ang="0">
                    <a:pos x="175" y="8"/>
                  </a:cxn>
                  <a:cxn ang="0">
                    <a:pos x="193" y="18"/>
                  </a:cxn>
                  <a:cxn ang="0">
                    <a:pos x="202" y="23"/>
                  </a:cxn>
                  <a:cxn ang="0">
                    <a:pos x="208" y="29"/>
                  </a:cxn>
                  <a:cxn ang="0">
                    <a:pos x="230" y="54"/>
                  </a:cxn>
                  <a:cxn ang="0">
                    <a:pos x="239" y="77"/>
                  </a:cxn>
                  <a:cxn ang="0">
                    <a:pos x="240" y="149"/>
                  </a:cxn>
                  <a:cxn ang="0">
                    <a:pos x="239" y="198"/>
                  </a:cxn>
                  <a:cxn ang="0">
                    <a:pos x="230" y="207"/>
                  </a:cxn>
                  <a:cxn ang="0">
                    <a:pos x="206" y="224"/>
                  </a:cxn>
                  <a:cxn ang="0">
                    <a:pos x="197" y="230"/>
                  </a:cxn>
                  <a:cxn ang="0">
                    <a:pos x="191" y="235"/>
                  </a:cxn>
                  <a:cxn ang="0">
                    <a:pos x="182" y="240"/>
                  </a:cxn>
                  <a:cxn ang="0">
                    <a:pos x="175" y="245"/>
                  </a:cxn>
                  <a:cxn ang="0">
                    <a:pos x="163" y="252"/>
                  </a:cxn>
                  <a:cxn ang="0">
                    <a:pos x="149" y="255"/>
                  </a:cxn>
                  <a:cxn ang="0">
                    <a:pos x="102" y="253"/>
                  </a:cxn>
                  <a:cxn ang="0">
                    <a:pos x="79" y="249"/>
                  </a:cxn>
                  <a:cxn ang="0">
                    <a:pos x="82" y="224"/>
                  </a:cxn>
                  <a:cxn ang="0">
                    <a:pos x="166" y="165"/>
                  </a:cxn>
                  <a:cxn ang="0">
                    <a:pos x="175" y="123"/>
                  </a:cxn>
                  <a:cxn ang="0">
                    <a:pos x="174" y="84"/>
                  </a:cxn>
                  <a:cxn ang="0">
                    <a:pos x="168" y="70"/>
                  </a:cxn>
                  <a:cxn ang="0">
                    <a:pos x="159" y="58"/>
                  </a:cxn>
                  <a:cxn ang="0">
                    <a:pos x="153" y="54"/>
                  </a:cxn>
                  <a:cxn ang="0">
                    <a:pos x="148" y="50"/>
                  </a:cxn>
                  <a:cxn ang="0">
                    <a:pos x="133" y="46"/>
                  </a:cxn>
                  <a:cxn ang="0">
                    <a:pos x="101" y="43"/>
                  </a:cxn>
                  <a:cxn ang="0">
                    <a:pos x="75" y="47"/>
                  </a:cxn>
                  <a:cxn ang="0">
                    <a:pos x="53" y="62"/>
                  </a:cxn>
                  <a:cxn ang="0">
                    <a:pos x="36" y="84"/>
                  </a:cxn>
                  <a:cxn ang="0">
                    <a:pos x="33" y="117"/>
                  </a:cxn>
                  <a:cxn ang="0">
                    <a:pos x="36" y="135"/>
                  </a:cxn>
                  <a:cxn ang="0">
                    <a:pos x="42" y="153"/>
                  </a:cxn>
                  <a:cxn ang="0">
                    <a:pos x="49" y="168"/>
                  </a:cxn>
                  <a:cxn ang="0">
                    <a:pos x="55" y="182"/>
                  </a:cxn>
                  <a:cxn ang="0">
                    <a:pos x="61" y="193"/>
                  </a:cxn>
                  <a:cxn ang="0">
                    <a:pos x="43" y="237"/>
                  </a:cxn>
                  <a:cxn ang="0">
                    <a:pos x="43" y="237"/>
                  </a:cxn>
                </a:cxnLst>
                <a:rect l="0" t="0" r="r" b="b"/>
                <a:pathLst>
                  <a:path w="240" h="255">
                    <a:moveTo>
                      <a:pt x="43" y="237"/>
                    </a:moveTo>
                    <a:lnTo>
                      <a:pt x="36" y="229"/>
                    </a:lnTo>
                    <a:lnTo>
                      <a:pt x="21" y="204"/>
                    </a:lnTo>
                    <a:lnTo>
                      <a:pt x="7" y="168"/>
                    </a:lnTo>
                    <a:lnTo>
                      <a:pt x="0" y="121"/>
                    </a:lnTo>
                    <a:lnTo>
                      <a:pt x="4" y="96"/>
                    </a:lnTo>
                    <a:lnTo>
                      <a:pt x="13" y="73"/>
                    </a:lnTo>
                    <a:lnTo>
                      <a:pt x="20" y="62"/>
                    </a:lnTo>
                    <a:lnTo>
                      <a:pt x="25" y="52"/>
                    </a:lnTo>
                    <a:lnTo>
                      <a:pt x="40" y="33"/>
                    </a:lnTo>
                    <a:lnTo>
                      <a:pt x="61" y="18"/>
                    </a:lnTo>
                    <a:lnTo>
                      <a:pt x="71" y="12"/>
                    </a:lnTo>
                    <a:lnTo>
                      <a:pt x="82" y="8"/>
                    </a:lnTo>
                    <a:lnTo>
                      <a:pt x="93" y="3"/>
                    </a:lnTo>
                    <a:lnTo>
                      <a:pt x="105" y="0"/>
                    </a:lnTo>
                    <a:lnTo>
                      <a:pt x="129" y="0"/>
                    </a:lnTo>
                    <a:lnTo>
                      <a:pt x="175" y="8"/>
                    </a:lnTo>
                    <a:lnTo>
                      <a:pt x="193" y="18"/>
                    </a:lnTo>
                    <a:lnTo>
                      <a:pt x="202" y="23"/>
                    </a:lnTo>
                    <a:lnTo>
                      <a:pt x="208" y="29"/>
                    </a:lnTo>
                    <a:lnTo>
                      <a:pt x="230" y="54"/>
                    </a:lnTo>
                    <a:lnTo>
                      <a:pt x="239" y="77"/>
                    </a:lnTo>
                    <a:lnTo>
                      <a:pt x="240" y="149"/>
                    </a:lnTo>
                    <a:lnTo>
                      <a:pt x="239" y="198"/>
                    </a:lnTo>
                    <a:lnTo>
                      <a:pt x="230" y="207"/>
                    </a:lnTo>
                    <a:lnTo>
                      <a:pt x="206" y="224"/>
                    </a:lnTo>
                    <a:lnTo>
                      <a:pt x="197" y="230"/>
                    </a:lnTo>
                    <a:lnTo>
                      <a:pt x="191" y="235"/>
                    </a:lnTo>
                    <a:lnTo>
                      <a:pt x="182" y="240"/>
                    </a:lnTo>
                    <a:lnTo>
                      <a:pt x="175" y="245"/>
                    </a:lnTo>
                    <a:lnTo>
                      <a:pt x="163" y="252"/>
                    </a:lnTo>
                    <a:lnTo>
                      <a:pt x="149" y="255"/>
                    </a:lnTo>
                    <a:lnTo>
                      <a:pt x="102" y="253"/>
                    </a:lnTo>
                    <a:lnTo>
                      <a:pt x="79" y="249"/>
                    </a:lnTo>
                    <a:lnTo>
                      <a:pt x="82" y="224"/>
                    </a:lnTo>
                    <a:lnTo>
                      <a:pt x="166" y="165"/>
                    </a:lnTo>
                    <a:lnTo>
                      <a:pt x="175" y="123"/>
                    </a:lnTo>
                    <a:lnTo>
                      <a:pt x="174" y="84"/>
                    </a:lnTo>
                    <a:lnTo>
                      <a:pt x="168" y="70"/>
                    </a:lnTo>
                    <a:lnTo>
                      <a:pt x="159" y="58"/>
                    </a:lnTo>
                    <a:lnTo>
                      <a:pt x="153" y="54"/>
                    </a:lnTo>
                    <a:lnTo>
                      <a:pt x="148" y="50"/>
                    </a:lnTo>
                    <a:lnTo>
                      <a:pt x="133" y="46"/>
                    </a:lnTo>
                    <a:lnTo>
                      <a:pt x="101" y="43"/>
                    </a:lnTo>
                    <a:lnTo>
                      <a:pt x="75" y="47"/>
                    </a:lnTo>
                    <a:lnTo>
                      <a:pt x="53" y="62"/>
                    </a:lnTo>
                    <a:lnTo>
                      <a:pt x="36" y="84"/>
                    </a:lnTo>
                    <a:lnTo>
                      <a:pt x="33" y="117"/>
                    </a:lnTo>
                    <a:lnTo>
                      <a:pt x="36" y="135"/>
                    </a:lnTo>
                    <a:lnTo>
                      <a:pt x="42" y="153"/>
                    </a:lnTo>
                    <a:lnTo>
                      <a:pt x="49" y="168"/>
                    </a:lnTo>
                    <a:lnTo>
                      <a:pt x="55" y="182"/>
                    </a:lnTo>
                    <a:lnTo>
                      <a:pt x="61" y="193"/>
                    </a:lnTo>
                    <a:lnTo>
                      <a:pt x="43" y="237"/>
                    </a:lnTo>
                    <a:lnTo>
                      <a:pt x="43" y="237"/>
                    </a:lnTo>
                    <a:close/>
                  </a:path>
                </a:pathLst>
              </a:custGeom>
              <a:solidFill>
                <a:srgbClr val="8DA888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01782" name="Freeform 54"/>
              <p:cNvSpPr>
                <a:spLocks/>
              </p:cNvSpPr>
              <p:nvPr/>
            </p:nvSpPr>
            <p:spPr bwMode="auto">
              <a:xfrm>
                <a:off x="3714" y="2564"/>
                <a:ext cx="28" cy="26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84" y="49"/>
                  </a:cxn>
                  <a:cxn ang="0">
                    <a:pos x="62" y="79"/>
                  </a:cxn>
                  <a:cxn ang="0">
                    <a:pos x="0" y="49"/>
                  </a:cxn>
                  <a:cxn ang="0">
                    <a:pos x="5" y="0"/>
                  </a:cxn>
                  <a:cxn ang="0">
                    <a:pos x="5" y="0"/>
                  </a:cxn>
                </a:cxnLst>
                <a:rect l="0" t="0" r="r" b="b"/>
                <a:pathLst>
                  <a:path w="84" h="79">
                    <a:moveTo>
                      <a:pt x="5" y="0"/>
                    </a:moveTo>
                    <a:lnTo>
                      <a:pt x="84" y="49"/>
                    </a:lnTo>
                    <a:lnTo>
                      <a:pt x="62" y="79"/>
                    </a:lnTo>
                    <a:lnTo>
                      <a:pt x="0" y="49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8DA888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01783" name="Freeform 55"/>
              <p:cNvSpPr>
                <a:spLocks/>
              </p:cNvSpPr>
              <p:nvPr/>
            </p:nvSpPr>
            <p:spPr bwMode="auto">
              <a:xfrm>
                <a:off x="4062" y="2306"/>
                <a:ext cx="247" cy="117"/>
              </a:xfrm>
              <a:custGeom>
                <a:avLst/>
                <a:gdLst/>
                <a:ahLst/>
                <a:cxnLst>
                  <a:cxn ang="0">
                    <a:pos x="0" y="250"/>
                  </a:cxn>
                  <a:cxn ang="0">
                    <a:pos x="75" y="0"/>
                  </a:cxn>
                  <a:cxn ang="0">
                    <a:pos x="676" y="32"/>
                  </a:cxn>
                  <a:cxn ang="0">
                    <a:pos x="689" y="47"/>
                  </a:cxn>
                  <a:cxn ang="0">
                    <a:pos x="702" y="66"/>
                  </a:cxn>
                  <a:cxn ang="0">
                    <a:pos x="716" y="88"/>
                  </a:cxn>
                  <a:cxn ang="0">
                    <a:pos x="738" y="147"/>
                  </a:cxn>
                  <a:cxn ang="0">
                    <a:pos x="742" y="182"/>
                  </a:cxn>
                  <a:cxn ang="0">
                    <a:pos x="741" y="215"/>
                  </a:cxn>
                  <a:cxn ang="0">
                    <a:pos x="733" y="249"/>
                  </a:cxn>
                  <a:cxn ang="0">
                    <a:pos x="722" y="277"/>
                  </a:cxn>
                  <a:cxn ang="0">
                    <a:pos x="716" y="289"/>
                  </a:cxn>
                  <a:cxn ang="0">
                    <a:pos x="711" y="300"/>
                  </a:cxn>
                  <a:cxn ang="0">
                    <a:pos x="698" y="319"/>
                  </a:cxn>
                  <a:cxn ang="0">
                    <a:pos x="684" y="334"/>
                  </a:cxn>
                  <a:cxn ang="0">
                    <a:pos x="678" y="341"/>
                  </a:cxn>
                  <a:cxn ang="0">
                    <a:pos x="671" y="345"/>
                  </a:cxn>
                  <a:cxn ang="0">
                    <a:pos x="657" y="351"/>
                  </a:cxn>
                  <a:cxn ang="0">
                    <a:pos x="642" y="352"/>
                  </a:cxn>
                  <a:cxn ang="0">
                    <a:pos x="621" y="350"/>
                  </a:cxn>
                  <a:cxn ang="0">
                    <a:pos x="607" y="344"/>
                  </a:cxn>
                  <a:cxn ang="0">
                    <a:pos x="591" y="340"/>
                  </a:cxn>
                  <a:cxn ang="0">
                    <a:pos x="571" y="333"/>
                  </a:cxn>
                  <a:cxn ang="0">
                    <a:pos x="551" y="326"/>
                  </a:cxn>
                  <a:cxn ang="0">
                    <a:pos x="529" y="319"/>
                  </a:cxn>
                  <a:cxn ang="0">
                    <a:pos x="507" y="311"/>
                  </a:cxn>
                  <a:cxn ang="0">
                    <a:pos x="483" y="304"/>
                  </a:cxn>
                  <a:cxn ang="0">
                    <a:pos x="458" y="296"/>
                  </a:cxn>
                  <a:cxn ang="0">
                    <a:pos x="435" y="289"/>
                  </a:cxn>
                  <a:cxn ang="0">
                    <a:pos x="413" y="282"/>
                  </a:cxn>
                  <a:cxn ang="0">
                    <a:pos x="388" y="277"/>
                  </a:cxn>
                  <a:cxn ang="0">
                    <a:pos x="367" y="272"/>
                  </a:cxn>
                  <a:cxn ang="0">
                    <a:pos x="328" y="268"/>
                  </a:cxn>
                  <a:cxn ang="0">
                    <a:pos x="235" y="264"/>
                  </a:cxn>
                  <a:cxn ang="0">
                    <a:pos x="126" y="257"/>
                  </a:cxn>
                  <a:cxn ang="0">
                    <a:pos x="38" y="252"/>
                  </a:cxn>
                  <a:cxn ang="0">
                    <a:pos x="0" y="250"/>
                  </a:cxn>
                  <a:cxn ang="0">
                    <a:pos x="0" y="250"/>
                  </a:cxn>
                </a:cxnLst>
                <a:rect l="0" t="0" r="r" b="b"/>
                <a:pathLst>
                  <a:path w="742" h="352">
                    <a:moveTo>
                      <a:pt x="0" y="250"/>
                    </a:moveTo>
                    <a:lnTo>
                      <a:pt x="75" y="0"/>
                    </a:lnTo>
                    <a:lnTo>
                      <a:pt x="676" y="32"/>
                    </a:lnTo>
                    <a:lnTo>
                      <a:pt x="689" y="47"/>
                    </a:lnTo>
                    <a:lnTo>
                      <a:pt x="702" y="66"/>
                    </a:lnTo>
                    <a:lnTo>
                      <a:pt x="716" y="88"/>
                    </a:lnTo>
                    <a:lnTo>
                      <a:pt x="738" y="147"/>
                    </a:lnTo>
                    <a:lnTo>
                      <a:pt x="742" y="182"/>
                    </a:lnTo>
                    <a:lnTo>
                      <a:pt x="741" y="215"/>
                    </a:lnTo>
                    <a:lnTo>
                      <a:pt x="733" y="249"/>
                    </a:lnTo>
                    <a:lnTo>
                      <a:pt x="722" y="277"/>
                    </a:lnTo>
                    <a:lnTo>
                      <a:pt x="716" y="289"/>
                    </a:lnTo>
                    <a:lnTo>
                      <a:pt x="711" y="300"/>
                    </a:lnTo>
                    <a:lnTo>
                      <a:pt x="698" y="319"/>
                    </a:lnTo>
                    <a:lnTo>
                      <a:pt x="684" y="334"/>
                    </a:lnTo>
                    <a:lnTo>
                      <a:pt x="678" y="341"/>
                    </a:lnTo>
                    <a:lnTo>
                      <a:pt x="671" y="345"/>
                    </a:lnTo>
                    <a:lnTo>
                      <a:pt x="657" y="351"/>
                    </a:lnTo>
                    <a:lnTo>
                      <a:pt x="642" y="352"/>
                    </a:lnTo>
                    <a:lnTo>
                      <a:pt x="621" y="350"/>
                    </a:lnTo>
                    <a:lnTo>
                      <a:pt x="607" y="344"/>
                    </a:lnTo>
                    <a:lnTo>
                      <a:pt x="591" y="340"/>
                    </a:lnTo>
                    <a:lnTo>
                      <a:pt x="571" y="333"/>
                    </a:lnTo>
                    <a:lnTo>
                      <a:pt x="551" y="326"/>
                    </a:lnTo>
                    <a:lnTo>
                      <a:pt x="529" y="319"/>
                    </a:lnTo>
                    <a:lnTo>
                      <a:pt x="507" y="311"/>
                    </a:lnTo>
                    <a:lnTo>
                      <a:pt x="483" y="304"/>
                    </a:lnTo>
                    <a:lnTo>
                      <a:pt x="458" y="296"/>
                    </a:lnTo>
                    <a:lnTo>
                      <a:pt x="435" y="289"/>
                    </a:lnTo>
                    <a:lnTo>
                      <a:pt x="413" y="282"/>
                    </a:lnTo>
                    <a:lnTo>
                      <a:pt x="388" y="277"/>
                    </a:lnTo>
                    <a:lnTo>
                      <a:pt x="367" y="272"/>
                    </a:lnTo>
                    <a:lnTo>
                      <a:pt x="328" y="268"/>
                    </a:lnTo>
                    <a:lnTo>
                      <a:pt x="235" y="264"/>
                    </a:lnTo>
                    <a:lnTo>
                      <a:pt x="126" y="257"/>
                    </a:lnTo>
                    <a:lnTo>
                      <a:pt x="38" y="252"/>
                    </a:lnTo>
                    <a:lnTo>
                      <a:pt x="0" y="250"/>
                    </a:lnTo>
                    <a:lnTo>
                      <a:pt x="0" y="250"/>
                    </a:lnTo>
                    <a:close/>
                  </a:path>
                </a:pathLst>
              </a:custGeom>
              <a:solidFill>
                <a:srgbClr val="8DA888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01784" name="Freeform 56"/>
              <p:cNvSpPr>
                <a:spLocks/>
              </p:cNvSpPr>
              <p:nvPr/>
            </p:nvSpPr>
            <p:spPr bwMode="auto">
              <a:xfrm>
                <a:off x="4028" y="2256"/>
                <a:ext cx="596" cy="210"/>
              </a:xfrm>
              <a:custGeom>
                <a:avLst/>
                <a:gdLst/>
                <a:ahLst/>
                <a:cxnLst>
                  <a:cxn ang="0">
                    <a:pos x="48" y="366"/>
                  </a:cxn>
                  <a:cxn ang="0">
                    <a:pos x="73" y="308"/>
                  </a:cxn>
                  <a:cxn ang="0">
                    <a:pos x="89" y="270"/>
                  </a:cxn>
                  <a:cxn ang="0">
                    <a:pos x="107" y="230"/>
                  </a:cxn>
                  <a:cxn ang="0">
                    <a:pos x="126" y="191"/>
                  </a:cxn>
                  <a:cxn ang="0">
                    <a:pos x="157" y="131"/>
                  </a:cxn>
                  <a:cxn ang="0">
                    <a:pos x="180" y="105"/>
                  </a:cxn>
                  <a:cxn ang="0">
                    <a:pos x="223" y="92"/>
                  </a:cxn>
                  <a:cxn ang="0">
                    <a:pos x="343" y="74"/>
                  </a:cxn>
                  <a:cxn ang="0">
                    <a:pos x="1526" y="102"/>
                  </a:cxn>
                  <a:cxn ang="0">
                    <a:pos x="1577" y="122"/>
                  </a:cxn>
                  <a:cxn ang="0">
                    <a:pos x="1604" y="140"/>
                  </a:cxn>
                  <a:cxn ang="0">
                    <a:pos x="1667" y="198"/>
                  </a:cxn>
                  <a:cxn ang="0">
                    <a:pos x="1701" y="244"/>
                  </a:cxn>
                  <a:cxn ang="0">
                    <a:pos x="1722" y="334"/>
                  </a:cxn>
                  <a:cxn ang="0">
                    <a:pos x="1703" y="380"/>
                  </a:cxn>
                  <a:cxn ang="0">
                    <a:pos x="1688" y="345"/>
                  </a:cxn>
                  <a:cxn ang="0">
                    <a:pos x="1660" y="303"/>
                  </a:cxn>
                  <a:cxn ang="0">
                    <a:pos x="1620" y="257"/>
                  </a:cxn>
                  <a:cxn ang="0">
                    <a:pos x="1575" y="223"/>
                  </a:cxn>
                  <a:cxn ang="0">
                    <a:pos x="1544" y="205"/>
                  </a:cxn>
                  <a:cxn ang="0">
                    <a:pos x="1496" y="187"/>
                  </a:cxn>
                  <a:cxn ang="0">
                    <a:pos x="1408" y="171"/>
                  </a:cxn>
                  <a:cxn ang="0">
                    <a:pos x="1277" y="155"/>
                  </a:cxn>
                  <a:cxn ang="0">
                    <a:pos x="1063" y="155"/>
                  </a:cxn>
                  <a:cxn ang="0">
                    <a:pos x="974" y="173"/>
                  </a:cxn>
                  <a:cxn ang="0">
                    <a:pos x="901" y="190"/>
                  </a:cxn>
                  <a:cxn ang="0">
                    <a:pos x="975" y="246"/>
                  </a:cxn>
                  <a:cxn ang="0">
                    <a:pos x="1110" y="233"/>
                  </a:cxn>
                  <a:cxn ang="0">
                    <a:pos x="1364" y="230"/>
                  </a:cxn>
                  <a:cxn ang="0">
                    <a:pos x="1480" y="255"/>
                  </a:cxn>
                  <a:cxn ang="0">
                    <a:pos x="1508" y="274"/>
                  </a:cxn>
                  <a:cxn ang="0">
                    <a:pos x="1554" y="308"/>
                  </a:cxn>
                  <a:cxn ang="0">
                    <a:pos x="1604" y="391"/>
                  </a:cxn>
                  <a:cxn ang="0">
                    <a:pos x="1594" y="577"/>
                  </a:cxn>
                  <a:cxn ang="0">
                    <a:pos x="1787" y="377"/>
                  </a:cxn>
                  <a:cxn ang="0">
                    <a:pos x="1765" y="266"/>
                  </a:cxn>
                  <a:cxn ang="0">
                    <a:pos x="1733" y="213"/>
                  </a:cxn>
                  <a:cxn ang="0">
                    <a:pos x="1689" y="167"/>
                  </a:cxn>
                  <a:cxn ang="0">
                    <a:pos x="1646" y="133"/>
                  </a:cxn>
                  <a:cxn ang="0">
                    <a:pos x="1620" y="114"/>
                  </a:cxn>
                  <a:cxn ang="0">
                    <a:pos x="1594" y="99"/>
                  </a:cxn>
                  <a:cxn ang="0">
                    <a:pos x="1568" y="87"/>
                  </a:cxn>
                  <a:cxn ang="0">
                    <a:pos x="1517" y="67"/>
                  </a:cxn>
                  <a:cxn ang="0">
                    <a:pos x="1411" y="50"/>
                  </a:cxn>
                  <a:cxn ang="0">
                    <a:pos x="1255" y="32"/>
                  </a:cxn>
                  <a:cxn ang="0">
                    <a:pos x="1077" y="14"/>
                  </a:cxn>
                  <a:cxn ang="0">
                    <a:pos x="858" y="1"/>
                  </a:cxn>
                  <a:cxn ang="0">
                    <a:pos x="456" y="17"/>
                  </a:cxn>
                  <a:cxn ang="0">
                    <a:pos x="250" y="37"/>
                  </a:cxn>
                  <a:cxn ang="0">
                    <a:pos x="177" y="58"/>
                  </a:cxn>
                  <a:cxn ang="0">
                    <a:pos x="126" y="91"/>
                  </a:cxn>
                  <a:cxn ang="0">
                    <a:pos x="84" y="140"/>
                  </a:cxn>
                  <a:cxn ang="0">
                    <a:pos x="31" y="407"/>
                  </a:cxn>
                </a:cxnLst>
                <a:rect l="0" t="0" r="r" b="b"/>
                <a:pathLst>
                  <a:path w="1788" h="629">
                    <a:moveTo>
                      <a:pt x="31" y="407"/>
                    </a:moveTo>
                    <a:lnTo>
                      <a:pt x="35" y="396"/>
                    </a:lnTo>
                    <a:lnTo>
                      <a:pt x="48" y="366"/>
                    </a:lnTo>
                    <a:lnTo>
                      <a:pt x="57" y="345"/>
                    </a:lnTo>
                    <a:lnTo>
                      <a:pt x="67" y="322"/>
                    </a:lnTo>
                    <a:lnTo>
                      <a:pt x="73" y="308"/>
                    </a:lnTo>
                    <a:lnTo>
                      <a:pt x="78" y="296"/>
                    </a:lnTo>
                    <a:lnTo>
                      <a:pt x="84" y="283"/>
                    </a:lnTo>
                    <a:lnTo>
                      <a:pt x="89" y="270"/>
                    </a:lnTo>
                    <a:lnTo>
                      <a:pt x="96" y="256"/>
                    </a:lnTo>
                    <a:lnTo>
                      <a:pt x="102" y="242"/>
                    </a:lnTo>
                    <a:lnTo>
                      <a:pt x="107" y="230"/>
                    </a:lnTo>
                    <a:lnTo>
                      <a:pt x="113" y="217"/>
                    </a:lnTo>
                    <a:lnTo>
                      <a:pt x="119" y="204"/>
                    </a:lnTo>
                    <a:lnTo>
                      <a:pt x="126" y="191"/>
                    </a:lnTo>
                    <a:lnTo>
                      <a:pt x="137" y="169"/>
                    </a:lnTo>
                    <a:lnTo>
                      <a:pt x="147" y="149"/>
                    </a:lnTo>
                    <a:lnTo>
                      <a:pt x="157" y="131"/>
                    </a:lnTo>
                    <a:lnTo>
                      <a:pt x="166" y="118"/>
                    </a:lnTo>
                    <a:lnTo>
                      <a:pt x="173" y="110"/>
                    </a:lnTo>
                    <a:lnTo>
                      <a:pt x="180" y="105"/>
                    </a:lnTo>
                    <a:lnTo>
                      <a:pt x="193" y="100"/>
                    </a:lnTo>
                    <a:lnTo>
                      <a:pt x="206" y="95"/>
                    </a:lnTo>
                    <a:lnTo>
                      <a:pt x="223" y="92"/>
                    </a:lnTo>
                    <a:lnTo>
                      <a:pt x="261" y="85"/>
                    </a:lnTo>
                    <a:lnTo>
                      <a:pt x="301" y="80"/>
                    </a:lnTo>
                    <a:lnTo>
                      <a:pt x="343" y="74"/>
                    </a:lnTo>
                    <a:lnTo>
                      <a:pt x="376" y="72"/>
                    </a:lnTo>
                    <a:lnTo>
                      <a:pt x="409" y="69"/>
                    </a:lnTo>
                    <a:lnTo>
                      <a:pt x="1526" y="102"/>
                    </a:lnTo>
                    <a:lnTo>
                      <a:pt x="1547" y="109"/>
                    </a:lnTo>
                    <a:lnTo>
                      <a:pt x="1566" y="118"/>
                    </a:lnTo>
                    <a:lnTo>
                      <a:pt x="1577" y="122"/>
                    </a:lnTo>
                    <a:lnTo>
                      <a:pt x="1587" y="128"/>
                    </a:lnTo>
                    <a:lnTo>
                      <a:pt x="1595" y="133"/>
                    </a:lnTo>
                    <a:lnTo>
                      <a:pt x="1604" y="140"/>
                    </a:lnTo>
                    <a:lnTo>
                      <a:pt x="1638" y="168"/>
                    </a:lnTo>
                    <a:lnTo>
                      <a:pt x="1653" y="183"/>
                    </a:lnTo>
                    <a:lnTo>
                      <a:pt x="1667" y="198"/>
                    </a:lnTo>
                    <a:lnTo>
                      <a:pt x="1679" y="213"/>
                    </a:lnTo>
                    <a:lnTo>
                      <a:pt x="1690" y="228"/>
                    </a:lnTo>
                    <a:lnTo>
                      <a:pt x="1701" y="244"/>
                    </a:lnTo>
                    <a:lnTo>
                      <a:pt x="1708" y="259"/>
                    </a:lnTo>
                    <a:lnTo>
                      <a:pt x="1725" y="304"/>
                    </a:lnTo>
                    <a:lnTo>
                      <a:pt x="1722" y="334"/>
                    </a:lnTo>
                    <a:lnTo>
                      <a:pt x="1715" y="359"/>
                    </a:lnTo>
                    <a:lnTo>
                      <a:pt x="1707" y="374"/>
                    </a:lnTo>
                    <a:lnTo>
                      <a:pt x="1703" y="380"/>
                    </a:lnTo>
                    <a:lnTo>
                      <a:pt x="1701" y="373"/>
                    </a:lnTo>
                    <a:lnTo>
                      <a:pt x="1693" y="356"/>
                    </a:lnTo>
                    <a:lnTo>
                      <a:pt x="1688" y="345"/>
                    </a:lnTo>
                    <a:lnTo>
                      <a:pt x="1679" y="332"/>
                    </a:lnTo>
                    <a:lnTo>
                      <a:pt x="1670" y="318"/>
                    </a:lnTo>
                    <a:lnTo>
                      <a:pt x="1660" y="303"/>
                    </a:lnTo>
                    <a:lnTo>
                      <a:pt x="1648" y="288"/>
                    </a:lnTo>
                    <a:lnTo>
                      <a:pt x="1634" y="272"/>
                    </a:lnTo>
                    <a:lnTo>
                      <a:pt x="1620" y="257"/>
                    </a:lnTo>
                    <a:lnTo>
                      <a:pt x="1602" y="242"/>
                    </a:lnTo>
                    <a:lnTo>
                      <a:pt x="1586" y="228"/>
                    </a:lnTo>
                    <a:lnTo>
                      <a:pt x="1575" y="223"/>
                    </a:lnTo>
                    <a:lnTo>
                      <a:pt x="1565" y="216"/>
                    </a:lnTo>
                    <a:lnTo>
                      <a:pt x="1554" y="209"/>
                    </a:lnTo>
                    <a:lnTo>
                      <a:pt x="1544" y="205"/>
                    </a:lnTo>
                    <a:lnTo>
                      <a:pt x="1533" y="201"/>
                    </a:lnTo>
                    <a:lnTo>
                      <a:pt x="1521" y="195"/>
                    </a:lnTo>
                    <a:lnTo>
                      <a:pt x="1496" y="187"/>
                    </a:lnTo>
                    <a:lnTo>
                      <a:pt x="1469" y="182"/>
                    </a:lnTo>
                    <a:lnTo>
                      <a:pt x="1438" y="175"/>
                    </a:lnTo>
                    <a:lnTo>
                      <a:pt x="1408" y="171"/>
                    </a:lnTo>
                    <a:lnTo>
                      <a:pt x="1378" y="165"/>
                    </a:lnTo>
                    <a:lnTo>
                      <a:pt x="1345" y="161"/>
                    </a:lnTo>
                    <a:lnTo>
                      <a:pt x="1277" y="155"/>
                    </a:lnTo>
                    <a:lnTo>
                      <a:pt x="1214" y="151"/>
                    </a:lnTo>
                    <a:lnTo>
                      <a:pt x="1156" y="150"/>
                    </a:lnTo>
                    <a:lnTo>
                      <a:pt x="1063" y="155"/>
                    </a:lnTo>
                    <a:lnTo>
                      <a:pt x="1032" y="162"/>
                    </a:lnTo>
                    <a:lnTo>
                      <a:pt x="1001" y="168"/>
                    </a:lnTo>
                    <a:lnTo>
                      <a:pt x="974" y="173"/>
                    </a:lnTo>
                    <a:lnTo>
                      <a:pt x="949" y="179"/>
                    </a:lnTo>
                    <a:lnTo>
                      <a:pt x="915" y="187"/>
                    </a:lnTo>
                    <a:lnTo>
                      <a:pt x="901" y="190"/>
                    </a:lnTo>
                    <a:lnTo>
                      <a:pt x="884" y="590"/>
                    </a:lnTo>
                    <a:lnTo>
                      <a:pt x="970" y="578"/>
                    </a:lnTo>
                    <a:lnTo>
                      <a:pt x="975" y="246"/>
                    </a:lnTo>
                    <a:lnTo>
                      <a:pt x="993" y="244"/>
                    </a:lnTo>
                    <a:lnTo>
                      <a:pt x="1040" y="238"/>
                    </a:lnTo>
                    <a:lnTo>
                      <a:pt x="1110" y="233"/>
                    </a:lnTo>
                    <a:lnTo>
                      <a:pt x="1193" y="227"/>
                    </a:lnTo>
                    <a:lnTo>
                      <a:pt x="1280" y="226"/>
                    </a:lnTo>
                    <a:lnTo>
                      <a:pt x="1364" y="230"/>
                    </a:lnTo>
                    <a:lnTo>
                      <a:pt x="1437" y="241"/>
                    </a:lnTo>
                    <a:lnTo>
                      <a:pt x="1466" y="249"/>
                    </a:lnTo>
                    <a:lnTo>
                      <a:pt x="1480" y="255"/>
                    </a:lnTo>
                    <a:lnTo>
                      <a:pt x="1491" y="263"/>
                    </a:lnTo>
                    <a:lnTo>
                      <a:pt x="1499" y="268"/>
                    </a:lnTo>
                    <a:lnTo>
                      <a:pt x="1508" y="274"/>
                    </a:lnTo>
                    <a:lnTo>
                      <a:pt x="1518" y="281"/>
                    </a:lnTo>
                    <a:lnTo>
                      <a:pt x="1526" y="286"/>
                    </a:lnTo>
                    <a:lnTo>
                      <a:pt x="1554" y="308"/>
                    </a:lnTo>
                    <a:lnTo>
                      <a:pt x="1575" y="330"/>
                    </a:lnTo>
                    <a:lnTo>
                      <a:pt x="1588" y="350"/>
                    </a:lnTo>
                    <a:lnTo>
                      <a:pt x="1604" y="391"/>
                    </a:lnTo>
                    <a:lnTo>
                      <a:pt x="1606" y="439"/>
                    </a:lnTo>
                    <a:lnTo>
                      <a:pt x="1599" y="534"/>
                    </a:lnTo>
                    <a:lnTo>
                      <a:pt x="1594" y="577"/>
                    </a:lnTo>
                    <a:lnTo>
                      <a:pt x="1780" y="629"/>
                    </a:lnTo>
                    <a:lnTo>
                      <a:pt x="1788" y="491"/>
                    </a:lnTo>
                    <a:lnTo>
                      <a:pt x="1787" y="377"/>
                    </a:lnTo>
                    <a:lnTo>
                      <a:pt x="1781" y="325"/>
                    </a:lnTo>
                    <a:lnTo>
                      <a:pt x="1772" y="283"/>
                    </a:lnTo>
                    <a:lnTo>
                      <a:pt x="1765" y="266"/>
                    </a:lnTo>
                    <a:lnTo>
                      <a:pt x="1757" y="248"/>
                    </a:lnTo>
                    <a:lnTo>
                      <a:pt x="1746" y="231"/>
                    </a:lnTo>
                    <a:lnTo>
                      <a:pt x="1733" y="213"/>
                    </a:lnTo>
                    <a:lnTo>
                      <a:pt x="1719" y="197"/>
                    </a:lnTo>
                    <a:lnTo>
                      <a:pt x="1704" y="182"/>
                    </a:lnTo>
                    <a:lnTo>
                      <a:pt x="1689" y="167"/>
                    </a:lnTo>
                    <a:lnTo>
                      <a:pt x="1671" y="153"/>
                    </a:lnTo>
                    <a:lnTo>
                      <a:pt x="1655" y="139"/>
                    </a:lnTo>
                    <a:lnTo>
                      <a:pt x="1646" y="133"/>
                    </a:lnTo>
                    <a:lnTo>
                      <a:pt x="1637" y="125"/>
                    </a:lnTo>
                    <a:lnTo>
                      <a:pt x="1628" y="120"/>
                    </a:lnTo>
                    <a:lnTo>
                      <a:pt x="1620" y="114"/>
                    </a:lnTo>
                    <a:lnTo>
                      <a:pt x="1610" y="110"/>
                    </a:lnTo>
                    <a:lnTo>
                      <a:pt x="1601" y="103"/>
                    </a:lnTo>
                    <a:lnTo>
                      <a:pt x="1594" y="99"/>
                    </a:lnTo>
                    <a:lnTo>
                      <a:pt x="1584" y="95"/>
                    </a:lnTo>
                    <a:lnTo>
                      <a:pt x="1576" y="89"/>
                    </a:lnTo>
                    <a:lnTo>
                      <a:pt x="1568" y="87"/>
                    </a:lnTo>
                    <a:lnTo>
                      <a:pt x="1553" y="80"/>
                    </a:lnTo>
                    <a:lnTo>
                      <a:pt x="1536" y="73"/>
                    </a:lnTo>
                    <a:lnTo>
                      <a:pt x="1517" y="67"/>
                    </a:lnTo>
                    <a:lnTo>
                      <a:pt x="1489" y="62"/>
                    </a:lnTo>
                    <a:lnTo>
                      <a:pt x="1452" y="56"/>
                    </a:lnTo>
                    <a:lnTo>
                      <a:pt x="1411" y="50"/>
                    </a:lnTo>
                    <a:lnTo>
                      <a:pt x="1362" y="43"/>
                    </a:lnTo>
                    <a:lnTo>
                      <a:pt x="1310" y="37"/>
                    </a:lnTo>
                    <a:lnTo>
                      <a:pt x="1255" y="32"/>
                    </a:lnTo>
                    <a:lnTo>
                      <a:pt x="1196" y="25"/>
                    </a:lnTo>
                    <a:lnTo>
                      <a:pt x="1136" y="19"/>
                    </a:lnTo>
                    <a:lnTo>
                      <a:pt x="1077" y="14"/>
                    </a:lnTo>
                    <a:lnTo>
                      <a:pt x="1019" y="10"/>
                    </a:lnTo>
                    <a:lnTo>
                      <a:pt x="961" y="6"/>
                    </a:lnTo>
                    <a:lnTo>
                      <a:pt x="858" y="1"/>
                    </a:lnTo>
                    <a:lnTo>
                      <a:pt x="775" y="0"/>
                    </a:lnTo>
                    <a:lnTo>
                      <a:pt x="621" y="6"/>
                    </a:lnTo>
                    <a:lnTo>
                      <a:pt x="456" y="17"/>
                    </a:lnTo>
                    <a:lnTo>
                      <a:pt x="377" y="22"/>
                    </a:lnTo>
                    <a:lnTo>
                      <a:pt x="308" y="29"/>
                    </a:lnTo>
                    <a:lnTo>
                      <a:pt x="250" y="37"/>
                    </a:lnTo>
                    <a:lnTo>
                      <a:pt x="208" y="47"/>
                    </a:lnTo>
                    <a:lnTo>
                      <a:pt x="193" y="51"/>
                    </a:lnTo>
                    <a:lnTo>
                      <a:pt x="177" y="58"/>
                    </a:lnTo>
                    <a:lnTo>
                      <a:pt x="164" y="65"/>
                    </a:lnTo>
                    <a:lnTo>
                      <a:pt x="150" y="73"/>
                    </a:lnTo>
                    <a:lnTo>
                      <a:pt x="126" y="91"/>
                    </a:lnTo>
                    <a:lnTo>
                      <a:pt x="108" y="110"/>
                    </a:lnTo>
                    <a:lnTo>
                      <a:pt x="93" y="125"/>
                    </a:lnTo>
                    <a:lnTo>
                      <a:pt x="84" y="140"/>
                    </a:lnTo>
                    <a:lnTo>
                      <a:pt x="75" y="154"/>
                    </a:lnTo>
                    <a:lnTo>
                      <a:pt x="0" y="416"/>
                    </a:lnTo>
                    <a:lnTo>
                      <a:pt x="31" y="407"/>
                    </a:lnTo>
                    <a:lnTo>
                      <a:pt x="31" y="407"/>
                    </a:lnTo>
                    <a:close/>
                  </a:path>
                </a:pathLst>
              </a:custGeom>
              <a:solidFill>
                <a:srgbClr val="8DA888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01785" name="Freeform 57"/>
              <p:cNvSpPr>
                <a:spLocks/>
              </p:cNvSpPr>
              <p:nvPr/>
            </p:nvSpPr>
            <p:spPr bwMode="auto">
              <a:xfrm>
                <a:off x="4429" y="2310"/>
                <a:ext cx="33" cy="137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34" y="406"/>
                  </a:cxn>
                  <a:cxn ang="0">
                    <a:pos x="99" y="410"/>
                  </a:cxn>
                  <a:cxn ang="0">
                    <a:pos x="75" y="0"/>
                  </a:cxn>
                  <a:cxn ang="0">
                    <a:pos x="0" y="7"/>
                  </a:cxn>
                  <a:cxn ang="0">
                    <a:pos x="0" y="7"/>
                  </a:cxn>
                </a:cxnLst>
                <a:rect l="0" t="0" r="r" b="b"/>
                <a:pathLst>
                  <a:path w="99" h="410">
                    <a:moveTo>
                      <a:pt x="0" y="7"/>
                    </a:moveTo>
                    <a:lnTo>
                      <a:pt x="34" y="406"/>
                    </a:lnTo>
                    <a:lnTo>
                      <a:pt x="99" y="410"/>
                    </a:lnTo>
                    <a:lnTo>
                      <a:pt x="75" y="0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8DA888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01786" name="Freeform 58"/>
              <p:cNvSpPr>
                <a:spLocks/>
              </p:cNvSpPr>
              <p:nvPr/>
            </p:nvSpPr>
            <p:spPr bwMode="auto">
              <a:xfrm>
                <a:off x="4517" y="2499"/>
                <a:ext cx="235" cy="157"/>
              </a:xfrm>
              <a:custGeom>
                <a:avLst/>
                <a:gdLst/>
                <a:ahLst/>
                <a:cxnLst>
                  <a:cxn ang="0">
                    <a:pos x="31" y="373"/>
                  </a:cxn>
                  <a:cxn ang="0">
                    <a:pos x="41" y="260"/>
                  </a:cxn>
                  <a:cxn ang="0">
                    <a:pos x="54" y="193"/>
                  </a:cxn>
                  <a:cxn ang="0">
                    <a:pos x="71" y="131"/>
                  </a:cxn>
                  <a:cxn ang="0">
                    <a:pos x="84" y="105"/>
                  </a:cxn>
                  <a:cxn ang="0">
                    <a:pos x="98" y="80"/>
                  </a:cxn>
                  <a:cxn ang="0">
                    <a:pos x="133" y="47"/>
                  </a:cxn>
                  <a:cxn ang="0">
                    <a:pos x="154" y="34"/>
                  </a:cxn>
                  <a:cxn ang="0">
                    <a:pos x="175" y="25"/>
                  </a:cxn>
                  <a:cxn ang="0">
                    <a:pos x="197" y="16"/>
                  </a:cxn>
                  <a:cxn ang="0">
                    <a:pos x="242" y="7"/>
                  </a:cxn>
                  <a:cxn ang="0">
                    <a:pos x="311" y="0"/>
                  </a:cxn>
                  <a:cxn ang="0">
                    <a:pos x="398" y="18"/>
                  </a:cxn>
                  <a:cxn ang="0">
                    <a:pos x="427" y="32"/>
                  </a:cxn>
                  <a:cxn ang="0">
                    <a:pos x="470" y="63"/>
                  </a:cxn>
                  <a:cxn ang="0">
                    <a:pos x="500" y="95"/>
                  </a:cxn>
                  <a:cxn ang="0">
                    <a:pos x="530" y="131"/>
                  </a:cxn>
                  <a:cxn ang="0">
                    <a:pos x="561" y="168"/>
                  </a:cxn>
                  <a:cxn ang="0">
                    <a:pos x="585" y="204"/>
                  </a:cxn>
                  <a:cxn ang="0">
                    <a:pos x="607" y="235"/>
                  </a:cxn>
                  <a:cxn ang="0">
                    <a:pos x="641" y="283"/>
                  </a:cxn>
                  <a:cxn ang="0">
                    <a:pos x="707" y="377"/>
                  </a:cxn>
                  <a:cxn ang="0">
                    <a:pos x="475" y="400"/>
                  </a:cxn>
                  <a:cxn ang="0">
                    <a:pos x="459" y="316"/>
                  </a:cxn>
                  <a:cxn ang="0">
                    <a:pos x="443" y="270"/>
                  </a:cxn>
                  <a:cxn ang="0">
                    <a:pos x="423" y="227"/>
                  </a:cxn>
                  <a:cxn ang="0">
                    <a:pos x="393" y="193"/>
                  </a:cxn>
                  <a:cxn ang="0">
                    <a:pos x="376" y="182"/>
                  </a:cxn>
                  <a:cxn ang="0">
                    <a:pos x="357" y="173"/>
                  </a:cxn>
                  <a:cxn ang="0">
                    <a:pos x="317" y="169"/>
                  </a:cxn>
                  <a:cxn ang="0">
                    <a:pos x="260" y="186"/>
                  </a:cxn>
                  <a:cxn ang="0">
                    <a:pos x="242" y="197"/>
                  </a:cxn>
                  <a:cxn ang="0">
                    <a:pos x="227" y="206"/>
                  </a:cxn>
                  <a:cxn ang="0">
                    <a:pos x="184" y="248"/>
                  </a:cxn>
                  <a:cxn ang="0">
                    <a:pos x="162" y="277"/>
                  </a:cxn>
                  <a:cxn ang="0">
                    <a:pos x="136" y="327"/>
                  </a:cxn>
                  <a:cxn ang="0">
                    <a:pos x="128" y="418"/>
                  </a:cxn>
                  <a:cxn ang="0">
                    <a:pos x="0" y="464"/>
                  </a:cxn>
                  <a:cxn ang="0">
                    <a:pos x="30" y="424"/>
                  </a:cxn>
                </a:cxnLst>
                <a:rect l="0" t="0" r="r" b="b"/>
                <a:pathLst>
                  <a:path w="707" h="472">
                    <a:moveTo>
                      <a:pt x="30" y="424"/>
                    </a:moveTo>
                    <a:lnTo>
                      <a:pt x="31" y="373"/>
                    </a:lnTo>
                    <a:lnTo>
                      <a:pt x="34" y="321"/>
                    </a:lnTo>
                    <a:lnTo>
                      <a:pt x="41" y="260"/>
                    </a:lnTo>
                    <a:lnTo>
                      <a:pt x="47" y="227"/>
                    </a:lnTo>
                    <a:lnTo>
                      <a:pt x="54" y="193"/>
                    </a:lnTo>
                    <a:lnTo>
                      <a:pt x="60" y="161"/>
                    </a:lnTo>
                    <a:lnTo>
                      <a:pt x="71" y="131"/>
                    </a:lnTo>
                    <a:lnTo>
                      <a:pt x="77" y="118"/>
                    </a:lnTo>
                    <a:lnTo>
                      <a:pt x="84" y="105"/>
                    </a:lnTo>
                    <a:lnTo>
                      <a:pt x="91" y="92"/>
                    </a:lnTo>
                    <a:lnTo>
                      <a:pt x="98" y="80"/>
                    </a:lnTo>
                    <a:lnTo>
                      <a:pt x="114" y="61"/>
                    </a:lnTo>
                    <a:lnTo>
                      <a:pt x="133" y="47"/>
                    </a:lnTo>
                    <a:lnTo>
                      <a:pt x="143" y="40"/>
                    </a:lnTo>
                    <a:lnTo>
                      <a:pt x="154" y="34"/>
                    </a:lnTo>
                    <a:lnTo>
                      <a:pt x="165" y="30"/>
                    </a:lnTo>
                    <a:lnTo>
                      <a:pt x="175" y="25"/>
                    </a:lnTo>
                    <a:lnTo>
                      <a:pt x="187" y="22"/>
                    </a:lnTo>
                    <a:lnTo>
                      <a:pt x="197" y="16"/>
                    </a:lnTo>
                    <a:lnTo>
                      <a:pt x="220" y="11"/>
                    </a:lnTo>
                    <a:lnTo>
                      <a:pt x="242" y="7"/>
                    </a:lnTo>
                    <a:lnTo>
                      <a:pt x="266" y="3"/>
                    </a:lnTo>
                    <a:lnTo>
                      <a:pt x="311" y="0"/>
                    </a:lnTo>
                    <a:lnTo>
                      <a:pt x="357" y="7"/>
                    </a:lnTo>
                    <a:lnTo>
                      <a:pt x="398" y="18"/>
                    </a:lnTo>
                    <a:lnTo>
                      <a:pt x="419" y="26"/>
                    </a:lnTo>
                    <a:lnTo>
                      <a:pt x="427" y="32"/>
                    </a:lnTo>
                    <a:lnTo>
                      <a:pt x="437" y="37"/>
                    </a:lnTo>
                    <a:lnTo>
                      <a:pt x="470" y="63"/>
                    </a:lnTo>
                    <a:lnTo>
                      <a:pt x="485" y="78"/>
                    </a:lnTo>
                    <a:lnTo>
                      <a:pt x="500" y="95"/>
                    </a:lnTo>
                    <a:lnTo>
                      <a:pt x="515" y="114"/>
                    </a:lnTo>
                    <a:lnTo>
                      <a:pt x="530" y="131"/>
                    </a:lnTo>
                    <a:lnTo>
                      <a:pt x="545" y="150"/>
                    </a:lnTo>
                    <a:lnTo>
                      <a:pt x="561" y="168"/>
                    </a:lnTo>
                    <a:lnTo>
                      <a:pt x="573" y="186"/>
                    </a:lnTo>
                    <a:lnTo>
                      <a:pt x="585" y="204"/>
                    </a:lnTo>
                    <a:lnTo>
                      <a:pt x="596" y="220"/>
                    </a:lnTo>
                    <a:lnTo>
                      <a:pt x="607" y="235"/>
                    </a:lnTo>
                    <a:lnTo>
                      <a:pt x="625" y="260"/>
                    </a:lnTo>
                    <a:lnTo>
                      <a:pt x="641" y="283"/>
                    </a:lnTo>
                    <a:lnTo>
                      <a:pt x="704" y="305"/>
                    </a:lnTo>
                    <a:lnTo>
                      <a:pt x="707" y="377"/>
                    </a:lnTo>
                    <a:lnTo>
                      <a:pt x="479" y="439"/>
                    </a:lnTo>
                    <a:lnTo>
                      <a:pt x="475" y="400"/>
                    </a:lnTo>
                    <a:lnTo>
                      <a:pt x="470" y="363"/>
                    </a:lnTo>
                    <a:lnTo>
                      <a:pt x="459" y="316"/>
                    </a:lnTo>
                    <a:lnTo>
                      <a:pt x="452" y="293"/>
                    </a:lnTo>
                    <a:lnTo>
                      <a:pt x="443" y="270"/>
                    </a:lnTo>
                    <a:lnTo>
                      <a:pt x="434" y="248"/>
                    </a:lnTo>
                    <a:lnTo>
                      <a:pt x="423" y="227"/>
                    </a:lnTo>
                    <a:lnTo>
                      <a:pt x="409" y="208"/>
                    </a:lnTo>
                    <a:lnTo>
                      <a:pt x="393" y="193"/>
                    </a:lnTo>
                    <a:lnTo>
                      <a:pt x="384" y="187"/>
                    </a:lnTo>
                    <a:lnTo>
                      <a:pt x="376" y="182"/>
                    </a:lnTo>
                    <a:lnTo>
                      <a:pt x="366" y="176"/>
                    </a:lnTo>
                    <a:lnTo>
                      <a:pt x="357" y="173"/>
                    </a:lnTo>
                    <a:lnTo>
                      <a:pt x="337" y="171"/>
                    </a:lnTo>
                    <a:lnTo>
                      <a:pt x="317" y="169"/>
                    </a:lnTo>
                    <a:lnTo>
                      <a:pt x="278" y="177"/>
                    </a:lnTo>
                    <a:lnTo>
                      <a:pt x="260" y="186"/>
                    </a:lnTo>
                    <a:lnTo>
                      <a:pt x="252" y="191"/>
                    </a:lnTo>
                    <a:lnTo>
                      <a:pt x="242" y="197"/>
                    </a:lnTo>
                    <a:lnTo>
                      <a:pt x="235" y="201"/>
                    </a:lnTo>
                    <a:lnTo>
                      <a:pt x="227" y="206"/>
                    </a:lnTo>
                    <a:lnTo>
                      <a:pt x="212" y="220"/>
                    </a:lnTo>
                    <a:lnTo>
                      <a:pt x="184" y="248"/>
                    </a:lnTo>
                    <a:lnTo>
                      <a:pt x="172" y="263"/>
                    </a:lnTo>
                    <a:lnTo>
                      <a:pt x="162" y="277"/>
                    </a:lnTo>
                    <a:lnTo>
                      <a:pt x="146" y="304"/>
                    </a:lnTo>
                    <a:lnTo>
                      <a:pt x="136" y="327"/>
                    </a:lnTo>
                    <a:lnTo>
                      <a:pt x="129" y="370"/>
                    </a:lnTo>
                    <a:lnTo>
                      <a:pt x="128" y="418"/>
                    </a:lnTo>
                    <a:lnTo>
                      <a:pt x="128" y="472"/>
                    </a:lnTo>
                    <a:lnTo>
                      <a:pt x="0" y="464"/>
                    </a:lnTo>
                    <a:lnTo>
                      <a:pt x="30" y="424"/>
                    </a:lnTo>
                    <a:lnTo>
                      <a:pt x="30" y="424"/>
                    </a:lnTo>
                    <a:close/>
                  </a:path>
                </a:pathLst>
              </a:custGeom>
              <a:solidFill>
                <a:srgbClr val="8DA888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01787" name="Freeform 59"/>
              <p:cNvSpPr>
                <a:spLocks/>
              </p:cNvSpPr>
              <p:nvPr/>
            </p:nvSpPr>
            <p:spPr bwMode="auto">
              <a:xfrm>
                <a:off x="4594" y="2461"/>
                <a:ext cx="206" cy="160"/>
              </a:xfrm>
              <a:custGeom>
                <a:avLst/>
                <a:gdLst/>
                <a:ahLst/>
                <a:cxnLst>
                  <a:cxn ang="0">
                    <a:pos x="110" y="8"/>
                  </a:cxn>
                  <a:cxn ang="0">
                    <a:pos x="135" y="20"/>
                  </a:cxn>
                  <a:cxn ang="0">
                    <a:pos x="165" y="36"/>
                  </a:cxn>
                  <a:cxn ang="0">
                    <a:pos x="183" y="45"/>
                  </a:cxn>
                  <a:cxn ang="0">
                    <a:pos x="201" y="55"/>
                  </a:cxn>
                  <a:cxn ang="0">
                    <a:pos x="219" y="67"/>
                  </a:cxn>
                  <a:cxn ang="0">
                    <a:pos x="238" y="80"/>
                  </a:cxn>
                  <a:cxn ang="0">
                    <a:pos x="256" y="93"/>
                  </a:cxn>
                  <a:cxn ang="0">
                    <a:pos x="293" y="126"/>
                  </a:cxn>
                  <a:cxn ang="0">
                    <a:pos x="326" y="161"/>
                  </a:cxn>
                  <a:cxn ang="0">
                    <a:pos x="354" y="194"/>
                  </a:cxn>
                  <a:cxn ang="0">
                    <a:pos x="377" y="223"/>
                  </a:cxn>
                  <a:cxn ang="0">
                    <a:pos x="405" y="257"/>
                  </a:cxn>
                  <a:cxn ang="0">
                    <a:pos x="425" y="286"/>
                  </a:cxn>
                  <a:cxn ang="0">
                    <a:pos x="450" y="293"/>
                  </a:cxn>
                  <a:cxn ang="0">
                    <a:pos x="547" y="301"/>
                  </a:cxn>
                  <a:cxn ang="0">
                    <a:pos x="605" y="359"/>
                  </a:cxn>
                  <a:cxn ang="0">
                    <a:pos x="617" y="417"/>
                  </a:cxn>
                  <a:cxn ang="0">
                    <a:pos x="607" y="444"/>
                  </a:cxn>
                  <a:cxn ang="0">
                    <a:pos x="591" y="459"/>
                  </a:cxn>
                  <a:cxn ang="0">
                    <a:pos x="565" y="468"/>
                  </a:cxn>
                  <a:cxn ang="0">
                    <a:pos x="505" y="477"/>
                  </a:cxn>
                  <a:cxn ang="0">
                    <a:pos x="461" y="455"/>
                  </a:cxn>
                  <a:cxn ang="0">
                    <a:pos x="507" y="461"/>
                  </a:cxn>
                  <a:cxn ang="0">
                    <a:pos x="563" y="435"/>
                  </a:cxn>
                  <a:cxn ang="0">
                    <a:pos x="561" y="386"/>
                  </a:cxn>
                  <a:cxn ang="0">
                    <a:pos x="541" y="359"/>
                  </a:cxn>
                  <a:cxn ang="0">
                    <a:pos x="527" y="349"/>
                  </a:cxn>
                  <a:cxn ang="0">
                    <a:pos x="494" y="344"/>
                  </a:cxn>
                  <a:cxn ang="0">
                    <a:pos x="449" y="362"/>
                  </a:cxn>
                  <a:cxn ang="0">
                    <a:pos x="413" y="389"/>
                  </a:cxn>
                  <a:cxn ang="0">
                    <a:pos x="399" y="345"/>
                  </a:cxn>
                  <a:cxn ang="0">
                    <a:pos x="384" y="311"/>
                  </a:cxn>
                  <a:cxn ang="0">
                    <a:pos x="368" y="283"/>
                  </a:cxn>
                  <a:cxn ang="0">
                    <a:pos x="348" y="252"/>
                  </a:cxn>
                  <a:cxn ang="0">
                    <a:pos x="325" y="221"/>
                  </a:cxn>
                  <a:cxn ang="0">
                    <a:pos x="300" y="191"/>
                  </a:cxn>
                  <a:cxn ang="0">
                    <a:pos x="277" y="162"/>
                  </a:cxn>
                  <a:cxn ang="0">
                    <a:pos x="242" y="125"/>
                  </a:cxn>
                  <a:cxn ang="0">
                    <a:pos x="198" y="85"/>
                  </a:cxn>
                  <a:cxn ang="0">
                    <a:pos x="176" y="70"/>
                  </a:cxn>
                  <a:cxn ang="0">
                    <a:pos x="154" y="59"/>
                  </a:cxn>
                  <a:cxn ang="0">
                    <a:pos x="132" y="49"/>
                  </a:cxn>
                  <a:cxn ang="0">
                    <a:pos x="106" y="40"/>
                  </a:cxn>
                  <a:cxn ang="0">
                    <a:pos x="80" y="31"/>
                  </a:cxn>
                  <a:cxn ang="0">
                    <a:pos x="33" y="18"/>
                  </a:cxn>
                  <a:cxn ang="0">
                    <a:pos x="0" y="9"/>
                  </a:cxn>
                  <a:cxn ang="0">
                    <a:pos x="86" y="0"/>
                  </a:cxn>
                </a:cxnLst>
                <a:rect l="0" t="0" r="r" b="b"/>
                <a:pathLst>
                  <a:path w="617" h="480">
                    <a:moveTo>
                      <a:pt x="86" y="0"/>
                    </a:moveTo>
                    <a:lnTo>
                      <a:pt x="110" y="8"/>
                    </a:lnTo>
                    <a:lnTo>
                      <a:pt x="121" y="15"/>
                    </a:lnTo>
                    <a:lnTo>
                      <a:pt x="135" y="20"/>
                    </a:lnTo>
                    <a:lnTo>
                      <a:pt x="150" y="27"/>
                    </a:lnTo>
                    <a:lnTo>
                      <a:pt x="165" y="36"/>
                    </a:lnTo>
                    <a:lnTo>
                      <a:pt x="173" y="40"/>
                    </a:lnTo>
                    <a:lnTo>
                      <a:pt x="183" y="45"/>
                    </a:lnTo>
                    <a:lnTo>
                      <a:pt x="193" y="49"/>
                    </a:lnTo>
                    <a:lnTo>
                      <a:pt x="201" y="55"/>
                    </a:lnTo>
                    <a:lnTo>
                      <a:pt x="210" y="60"/>
                    </a:lnTo>
                    <a:lnTo>
                      <a:pt x="219" y="67"/>
                    </a:lnTo>
                    <a:lnTo>
                      <a:pt x="228" y="73"/>
                    </a:lnTo>
                    <a:lnTo>
                      <a:pt x="238" y="80"/>
                    </a:lnTo>
                    <a:lnTo>
                      <a:pt x="248" y="86"/>
                    </a:lnTo>
                    <a:lnTo>
                      <a:pt x="256" y="93"/>
                    </a:lnTo>
                    <a:lnTo>
                      <a:pt x="275" y="110"/>
                    </a:lnTo>
                    <a:lnTo>
                      <a:pt x="293" y="126"/>
                    </a:lnTo>
                    <a:lnTo>
                      <a:pt x="310" y="144"/>
                    </a:lnTo>
                    <a:lnTo>
                      <a:pt x="326" y="161"/>
                    </a:lnTo>
                    <a:lnTo>
                      <a:pt x="340" y="179"/>
                    </a:lnTo>
                    <a:lnTo>
                      <a:pt x="354" y="194"/>
                    </a:lnTo>
                    <a:lnTo>
                      <a:pt x="368" y="209"/>
                    </a:lnTo>
                    <a:lnTo>
                      <a:pt x="377" y="223"/>
                    </a:lnTo>
                    <a:lnTo>
                      <a:pt x="388" y="235"/>
                    </a:lnTo>
                    <a:lnTo>
                      <a:pt x="405" y="257"/>
                    </a:lnTo>
                    <a:lnTo>
                      <a:pt x="417" y="275"/>
                    </a:lnTo>
                    <a:lnTo>
                      <a:pt x="425" y="286"/>
                    </a:lnTo>
                    <a:lnTo>
                      <a:pt x="432" y="297"/>
                    </a:lnTo>
                    <a:lnTo>
                      <a:pt x="450" y="293"/>
                    </a:lnTo>
                    <a:lnTo>
                      <a:pt x="496" y="290"/>
                    </a:lnTo>
                    <a:lnTo>
                      <a:pt x="547" y="301"/>
                    </a:lnTo>
                    <a:lnTo>
                      <a:pt x="591" y="336"/>
                    </a:lnTo>
                    <a:lnTo>
                      <a:pt x="605" y="359"/>
                    </a:lnTo>
                    <a:lnTo>
                      <a:pt x="613" y="380"/>
                    </a:lnTo>
                    <a:lnTo>
                      <a:pt x="617" y="417"/>
                    </a:lnTo>
                    <a:lnTo>
                      <a:pt x="614" y="432"/>
                    </a:lnTo>
                    <a:lnTo>
                      <a:pt x="607" y="444"/>
                    </a:lnTo>
                    <a:lnTo>
                      <a:pt x="596" y="455"/>
                    </a:lnTo>
                    <a:lnTo>
                      <a:pt x="591" y="459"/>
                    </a:lnTo>
                    <a:lnTo>
                      <a:pt x="583" y="463"/>
                    </a:lnTo>
                    <a:lnTo>
                      <a:pt x="565" y="468"/>
                    </a:lnTo>
                    <a:lnTo>
                      <a:pt x="545" y="473"/>
                    </a:lnTo>
                    <a:lnTo>
                      <a:pt x="505" y="477"/>
                    </a:lnTo>
                    <a:lnTo>
                      <a:pt x="461" y="480"/>
                    </a:lnTo>
                    <a:lnTo>
                      <a:pt x="461" y="455"/>
                    </a:lnTo>
                    <a:lnTo>
                      <a:pt x="475" y="458"/>
                    </a:lnTo>
                    <a:lnTo>
                      <a:pt x="507" y="461"/>
                    </a:lnTo>
                    <a:lnTo>
                      <a:pt x="541" y="457"/>
                    </a:lnTo>
                    <a:lnTo>
                      <a:pt x="563" y="435"/>
                    </a:lnTo>
                    <a:lnTo>
                      <a:pt x="565" y="403"/>
                    </a:lnTo>
                    <a:lnTo>
                      <a:pt x="561" y="386"/>
                    </a:lnTo>
                    <a:lnTo>
                      <a:pt x="551" y="371"/>
                    </a:lnTo>
                    <a:lnTo>
                      <a:pt x="541" y="359"/>
                    </a:lnTo>
                    <a:lnTo>
                      <a:pt x="534" y="352"/>
                    </a:lnTo>
                    <a:lnTo>
                      <a:pt x="527" y="349"/>
                    </a:lnTo>
                    <a:lnTo>
                      <a:pt x="511" y="344"/>
                    </a:lnTo>
                    <a:lnTo>
                      <a:pt x="494" y="344"/>
                    </a:lnTo>
                    <a:lnTo>
                      <a:pt x="463" y="353"/>
                    </a:lnTo>
                    <a:lnTo>
                      <a:pt x="449" y="362"/>
                    </a:lnTo>
                    <a:lnTo>
                      <a:pt x="435" y="370"/>
                    </a:lnTo>
                    <a:lnTo>
                      <a:pt x="413" y="389"/>
                    </a:lnTo>
                    <a:lnTo>
                      <a:pt x="410" y="378"/>
                    </a:lnTo>
                    <a:lnTo>
                      <a:pt x="399" y="345"/>
                    </a:lnTo>
                    <a:lnTo>
                      <a:pt x="390" y="323"/>
                    </a:lnTo>
                    <a:lnTo>
                      <a:pt x="384" y="311"/>
                    </a:lnTo>
                    <a:lnTo>
                      <a:pt x="376" y="297"/>
                    </a:lnTo>
                    <a:lnTo>
                      <a:pt x="368" y="283"/>
                    </a:lnTo>
                    <a:lnTo>
                      <a:pt x="359" y="268"/>
                    </a:lnTo>
                    <a:lnTo>
                      <a:pt x="348" y="252"/>
                    </a:lnTo>
                    <a:lnTo>
                      <a:pt x="337" y="236"/>
                    </a:lnTo>
                    <a:lnTo>
                      <a:pt x="325" y="221"/>
                    </a:lnTo>
                    <a:lnTo>
                      <a:pt x="312" y="206"/>
                    </a:lnTo>
                    <a:lnTo>
                      <a:pt x="300" y="191"/>
                    </a:lnTo>
                    <a:lnTo>
                      <a:pt x="289" y="176"/>
                    </a:lnTo>
                    <a:lnTo>
                      <a:pt x="277" y="162"/>
                    </a:lnTo>
                    <a:lnTo>
                      <a:pt x="266" y="148"/>
                    </a:lnTo>
                    <a:lnTo>
                      <a:pt x="242" y="125"/>
                    </a:lnTo>
                    <a:lnTo>
                      <a:pt x="220" y="103"/>
                    </a:lnTo>
                    <a:lnTo>
                      <a:pt x="198" y="85"/>
                    </a:lnTo>
                    <a:lnTo>
                      <a:pt x="187" y="77"/>
                    </a:lnTo>
                    <a:lnTo>
                      <a:pt x="176" y="70"/>
                    </a:lnTo>
                    <a:lnTo>
                      <a:pt x="165" y="63"/>
                    </a:lnTo>
                    <a:lnTo>
                      <a:pt x="154" y="59"/>
                    </a:lnTo>
                    <a:lnTo>
                      <a:pt x="143" y="53"/>
                    </a:lnTo>
                    <a:lnTo>
                      <a:pt x="132" y="49"/>
                    </a:lnTo>
                    <a:lnTo>
                      <a:pt x="118" y="45"/>
                    </a:lnTo>
                    <a:lnTo>
                      <a:pt x="106" y="40"/>
                    </a:lnTo>
                    <a:lnTo>
                      <a:pt x="92" y="36"/>
                    </a:lnTo>
                    <a:lnTo>
                      <a:pt x="80" y="31"/>
                    </a:lnTo>
                    <a:lnTo>
                      <a:pt x="55" y="23"/>
                    </a:lnTo>
                    <a:lnTo>
                      <a:pt x="33" y="18"/>
                    </a:lnTo>
                    <a:lnTo>
                      <a:pt x="16" y="14"/>
                    </a:lnTo>
                    <a:lnTo>
                      <a:pt x="0" y="9"/>
                    </a:lnTo>
                    <a:lnTo>
                      <a:pt x="86" y="0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rgbClr val="8DA888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01788" name="Freeform 60"/>
              <p:cNvSpPr>
                <a:spLocks/>
              </p:cNvSpPr>
              <p:nvPr/>
            </p:nvSpPr>
            <p:spPr bwMode="auto">
              <a:xfrm>
                <a:off x="4530" y="2595"/>
                <a:ext cx="232" cy="132"/>
              </a:xfrm>
              <a:custGeom>
                <a:avLst/>
                <a:gdLst/>
                <a:ahLst/>
                <a:cxnLst>
                  <a:cxn ang="0">
                    <a:pos x="0" y="204"/>
                  </a:cxn>
                  <a:cxn ang="0">
                    <a:pos x="14" y="258"/>
                  </a:cxn>
                  <a:cxn ang="0">
                    <a:pos x="33" y="293"/>
                  </a:cxn>
                  <a:cxn ang="0">
                    <a:pos x="59" y="329"/>
                  </a:cxn>
                  <a:cxn ang="0">
                    <a:pos x="87" y="353"/>
                  </a:cxn>
                  <a:cxn ang="0">
                    <a:pos x="108" y="365"/>
                  </a:cxn>
                  <a:cxn ang="0">
                    <a:pos x="128" y="375"/>
                  </a:cxn>
                  <a:cxn ang="0">
                    <a:pos x="160" y="386"/>
                  </a:cxn>
                  <a:cxn ang="0">
                    <a:pos x="201" y="394"/>
                  </a:cxn>
                  <a:cxn ang="0">
                    <a:pos x="281" y="393"/>
                  </a:cxn>
                  <a:cxn ang="0">
                    <a:pos x="329" y="379"/>
                  </a:cxn>
                  <a:cxn ang="0">
                    <a:pos x="356" y="366"/>
                  </a:cxn>
                  <a:cxn ang="0">
                    <a:pos x="375" y="354"/>
                  </a:cxn>
                  <a:cxn ang="0">
                    <a:pos x="400" y="333"/>
                  </a:cxn>
                  <a:cxn ang="0">
                    <a:pos x="431" y="307"/>
                  </a:cxn>
                  <a:cxn ang="0">
                    <a:pos x="462" y="280"/>
                  </a:cxn>
                  <a:cxn ang="0">
                    <a:pos x="493" y="288"/>
                  </a:cxn>
                  <a:cxn ang="0">
                    <a:pos x="565" y="295"/>
                  </a:cxn>
                  <a:cxn ang="0">
                    <a:pos x="633" y="278"/>
                  </a:cxn>
                  <a:cxn ang="0">
                    <a:pos x="651" y="263"/>
                  </a:cxn>
                  <a:cxn ang="0">
                    <a:pos x="692" y="208"/>
                  </a:cxn>
                  <a:cxn ang="0">
                    <a:pos x="470" y="189"/>
                  </a:cxn>
                  <a:cxn ang="0">
                    <a:pos x="419" y="0"/>
                  </a:cxn>
                  <a:cxn ang="0">
                    <a:pos x="411" y="160"/>
                  </a:cxn>
                  <a:cxn ang="0">
                    <a:pos x="394" y="225"/>
                  </a:cxn>
                  <a:cxn ang="0">
                    <a:pos x="378" y="260"/>
                  </a:cxn>
                  <a:cxn ang="0">
                    <a:pos x="354" y="285"/>
                  </a:cxn>
                  <a:cxn ang="0">
                    <a:pos x="334" y="302"/>
                  </a:cxn>
                  <a:cxn ang="0">
                    <a:pos x="318" y="311"/>
                  </a:cxn>
                  <a:cxn ang="0">
                    <a:pos x="303" y="320"/>
                  </a:cxn>
                  <a:cxn ang="0">
                    <a:pos x="280" y="331"/>
                  </a:cxn>
                  <a:cxn ang="0">
                    <a:pos x="248" y="339"/>
                  </a:cxn>
                  <a:cxn ang="0">
                    <a:pos x="188" y="336"/>
                  </a:cxn>
                  <a:cxn ang="0">
                    <a:pos x="161" y="321"/>
                  </a:cxn>
                  <a:cxn ang="0">
                    <a:pos x="134" y="280"/>
                  </a:cxn>
                  <a:cxn ang="0">
                    <a:pos x="119" y="249"/>
                  </a:cxn>
                  <a:cxn ang="0">
                    <a:pos x="105" y="222"/>
                  </a:cxn>
                  <a:cxn ang="0">
                    <a:pos x="90" y="186"/>
                  </a:cxn>
                  <a:cxn ang="0">
                    <a:pos x="70" y="141"/>
                  </a:cxn>
                  <a:cxn ang="0">
                    <a:pos x="1" y="124"/>
                  </a:cxn>
                </a:cxnLst>
                <a:rect l="0" t="0" r="r" b="b"/>
                <a:pathLst>
                  <a:path w="696" h="395">
                    <a:moveTo>
                      <a:pt x="1" y="124"/>
                    </a:moveTo>
                    <a:lnTo>
                      <a:pt x="0" y="204"/>
                    </a:lnTo>
                    <a:lnTo>
                      <a:pt x="7" y="240"/>
                    </a:lnTo>
                    <a:lnTo>
                      <a:pt x="14" y="258"/>
                    </a:lnTo>
                    <a:lnTo>
                      <a:pt x="22" y="277"/>
                    </a:lnTo>
                    <a:lnTo>
                      <a:pt x="33" y="293"/>
                    </a:lnTo>
                    <a:lnTo>
                      <a:pt x="44" y="313"/>
                    </a:lnTo>
                    <a:lnTo>
                      <a:pt x="59" y="329"/>
                    </a:lnTo>
                    <a:lnTo>
                      <a:pt x="79" y="346"/>
                    </a:lnTo>
                    <a:lnTo>
                      <a:pt x="87" y="353"/>
                    </a:lnTo>
                    <a:lnTo>
                      <a:pt x="98" y="359"/>
                    </a:lnTo>
                    <a:lnTo>
                      <a:pt x="108" y="365"/>
                    </a:lnTo>
                    <a:lnTo>
                      <a:pt x="119" y="370"/>
                    </a:lnTo>
                    <a:lnTo>
                      <a:pt x="128" y="375"/>
                    </a:lnTo>
                    <a:lnTo>
                      <a:pt x="139" y="379"/>
                    </a:lnTo>
                    <a:lnTo>
                      <a:pt x="160" y="386"/>
                    </a:lnTo>
                    <a:lnTo>
                      <a:pt x="182" y="391"/>
                    </a:lnTo>
                    <a:lnTo>
                      <a:pt x="201" y="394"/>
                    </a:lnTo>
                    <a:lnTo>
                      <a:pt x="243" y="395"/>
                    </a:lnTo>
                    <a:lnTo>
                      <a:pt x="281" y="393"/>
                    </a:lnTo>
                    <a:lnTo>
                      <a:pt x="316" y="384"/>
                    </a:lnTo>
                    <a:lnTo>
                      <a:pt x="329" y="379"/>
                    </a:lnTo>
                    <a:lnTo>
                      <a:pt x="343" y="373"/>
                    </a:lnTo>
                    <a:lnTo>
                      <a:pt x="356" y="366"/>
                    </a:lnTo>
                    <a:lnTo>
                      <a:pt x="365" y="361"/>
                    </a:lnTo>
                    <a:lnTo>
                      <a:pt x="375" y="354"/>
                    </a:lnTo>
                    <a:lnTo>
                      <a:pt x="383" y="347"/>
                    </a:lnTo>
                    <a:lnTo>
                      <a:pt x="400" y="333"/>
                    </a:lnTo>
                    <a:lnTo>
                      <a:pt x="416" y="320"/>
                    </a:lnTo>
                    <a:lnTo>
                      <a:pt x="431" y="307"/>
                    </a:lnTo>
                    <a:lnTo>
                      <a:pt x="452" y="288"/>
                    </a:lnTo>
                    <a:lnTo>
                      <a:pt x="462" y="280"/>
                    </a:lnTo>
                    <a:lnTo>
                      <a:pt x="477" y="285"/>
                    </a:lnTo>
                    <a:lnTo>
                      <a:pt x="493" y="288"/>
                    </a:lnTo>
                    <a:lnTo>
                      <a:pt x="515" y="292"/>
                    </a:lnTo>
                    <a:lnTo>
                      <a:pt x="565" y="295"/>
                    </a:lnTo>
                    <a:lnTo>
                      <a:pt x="613" y="287"/>
                    </a:lnTo>
                    <a:lnTo>
                      <a:pt x="633" y="278"/>
                    </a:lnTo>
                    <a:lnTo>
                      <a:pt x="641" y="270"/>
                    </a:lnTo>
                    <a:lnTo>
                      <a:pt x="651" y="263"/>
                    </a:lnTo>
                    <a:lnTo>
                      <a:pt x="675" y="233"/>
                    </a:lnTo>
                    <a:lnTo>
                      <a:pt x="692" y="208"/>
                    </a:lnTo>
                    <a:lnTo>
                      <a:pt x="696" y="196"/>
                    </a:lnTo>
                    <a:lnTo>
                      <a:pt x="470" y="189"/>
                    </a:lnTo>
                    <a:lnTo>
                      <a:pt x="487" y="93"/>
                    </a:lnTo>
                    <a:lnTo>
                      <a:pt x="419" y="0"/>
                    </a:lnTo>
                    <a:lnTo>
                      <a:pt x="416" y="113"/>
                    </a:lnTo>
                    <a:lnTo>
                      <a:pt x="411" y="160"/>
                    </a:lnTo>
                    <a:lnTo>
                      <a:pt x="401" y="204"/>
                    </a:lnTo>
                    <a:lnTo>
                      <a:pt x="394" y="225"/>
                    </a:lnTo>
                    <a:lnTo>
                      <a:pt x="386" y="244"/>
                    </a:lnTo>
                    <a:lnTo>
                      <a:pt x="378" y="260"/>
                    </a:lnTo>
                    <a:lnTo>
                      <a:pt x="367" y="273"/>
                    </a:lnTo>
                    <a:lnTo>
                      <a:pt x="354" y="285"/>
                    </a:lnTo>
                    <a:lnTo>
                      <a:pt x="340" y="296"/>
                    </a:lnTo>
                    <a:lnTo>
                      <a:pt x="334" y="302"/>
                    </a:lnTo>
                    <a:lnTo>
                      <a:pt x="327" y="306"/>
                    </a:lnTo>
                    <a:lnTo>
                      <a:pt x="318" y="311"/>
                    </a:lnTo>
                    <a:lnTo>
                      <a:pt x="312" y="315"/>
                    </a:lnTo>
                    <a:lnTo>
                      <a:pt x="303" y="320"/>
                    </a:lnTo>
                    <a:lnTo>
                      <a:pt x="296" y="324"/>
                    </a:lnTo>
                    <a:lnTo>
                      <a:pt x="280" y="331"/>
                    </a:lnTo>
                    <a:lnTo>
                      <a:pt x="263" y="335"/>
                    </a:lnTo>
                    <a:lnTo>
                      <a:pt x="248" y="339"/>
                    </a:lnTo>
                    <a:lnTo>
                      <a:pt x="216" y="342"/>
                    </a:lnTo>
                    <a:lnTo>
                      <a:pt x="188" y="336"/>
                    </a:lnTo>
                    <a:lnTo>
                      <a:pt x="175" y="329"/>
                    </a:lnTo>
                    <a:lnTo>
                      <a:pt x="161" y="321"/>
                    </a:lnTo>
                    <a:lnTo>
                      <a:pt x="141" y="295"/>
                    </a:lnTo>
                    <a:lnTo>
                      <a:pt x="134" y="280"/>
                    </a:lnTo>
                    <a:lnTo>
                      <a:pt x="126" y="265"/>
                    </a:lnTo>
                    <a:lnTo>
                      <a:pt x="119" y="249"/>
                    </a:lnTo>
                    <a:lnTo>
                      <a:pt x="112" y="236"/>
                    </a:lnTo>
                    <a:lnTo>
                      <a:pt x="105" y="222"/>
                    </a:lnTo>
                    <a:lnTo>
                      <a:pt x="99" y="209"/>
                    </a:lnTo>
                    <a:lnTo>
                      <a:pt x="90" y="186"/>
                    </a:lnTo>
                    <a:lnTo>
                      <a:pt x="76" y="153"/>
                    </a:lnTo>
                    <a:lnTo>
                      <a:pt x="70" y="141"/>
                    </a:lnTo>
                    <a:lnTo>
                      <a:pt x="1" y="124"/>
                    </a:lnTo>
                    <a:lnTo>
                      <a:pt x="1" y="124"/>
                    </a:lnTo>
                    <a:close/>
                  </a:path>
                </a:pathLst>
              </a:custGeom>
              <a:solidFill>
                <a:srgbClr val="8DA888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01789" name="Freeform 61"/>
              <p:cNvSpPr>
                <a:spLocks/>
              </p:cNvSpPr>
              <p:nvPr/>
            </p:nvSpPr>
            <p:spPr bwMode="auto">
              <a:xfrm>
                <a:off x="4597" y="2598"/>
                <a:ext cx="48" cy="72"/>
              </a:xfrm>
              <a:custGeom>
                <a:avLst/>
                <a:gdLst/>
                <a:ahLst/>
                <a:cxnLst>
                  <a:cxn ang="0">
                    <a:pos x="41" y="8"/>
                  </a:cxn>
                  <a:cxn ang="0">
                    <a:pos x="0" y="61"/>
                  </a:cxn>
                  <a:cxn ang="0">
                    <a:pos x="1" y="147"/>
                  </a:cxn>
                  <a:cxn ang="0">
                    <a:pos x="40" y="218"/>
                  </a:cxn>
                  <a:cxn ang="0">
                    <a:pos x="96" y="211"/>
                  </a:cxn>
                  <a:cxn ang="0">
                    <a:pos x="131" y="164"/>
                  </a:cxn>
                  <a:cxn ang="0">
                    <a:pos x="145" y="92"/>
                  </a:cxn>
                  <a:cxn ang="0">
                    <a:pos x="123" y="35"/>
                  </a:cxn>
                  <a:cxn ang="0">
                    <a:pos x="88" y="0"/>
                  </a:cxn>
                  <a:cxn ang="0">
                    <a:pos x="41" y="8"/>
                  </a:cxn>
                  <a:cxn ang="0">
                    <a:pos x="41" y="8"/>
                  </a:cxn>
                </a:cxnLst>
                <a:rect l="0" t="0" r="r" b="b"/>
                <a:pathLst>
                  <a:path w="145" h="218">
                    <a:moveTo>
                      <a:pt x="41" y="8"/>
                    </a:moveTo>
                    <a:lnTo>
                      <a:pt x="0" y="61"/>
                    </a:lnTo>
                    <a:lnTo>
                      <a:pt x="1" y="147"/>
                    </a:lnTo>
                    <a:lnTo>
                      <a:pt x="40" y="218"/>
                    </a:lnTo>
                    <a:lnTo>
                      <a:pt x="96" y="211"/>
                    </a:lnTo>
                    <a:lnTo>
                      <a:pt x="131" y="164"/>
                    </a:lnTo>
                    <a:lnTo>
                      <a:pt x="145" y="92"/>
                    </a:lnTo>
                    <a:lnTo>
                      <a:pt x="123" y="35"/>
                    </a:lnTo>
                    <a:lnTo>
                      <a:pt x="88" y="0"/>
                    </a:lnTo>
                    <a:lnTo>
                      <a:pt x="41" y="8"/>
                    </a:lnTo>
                    <a:lnTo>
                      <a:pt x="41" y="8"/>
                    </a:lnTo>
                    <a:close/>
                  </a:path>
                </a:pathLst>
              </a:custGeom>
              <a:solidFill>
                <a:srgbClr val="8DA888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01790" name="Freeform 62"/>
              <p:cNvSpPr>
                <a:spLocks/>
              </p:cNvSpPr>
              <p:nvPr/>
            </p:nvSpPr>
            <p:spPr bwMode="auto">
              <a:xfrm>
                <a:off x="4015" y="2601"/>
                <a:ext cx="534" cy="194"/>
              </a:xfrm>
              <a:custGeom>
                <a:avLst/>
                <a:gdLst/>
                <a:ahLst/>
                <a:cxnLst>
                  <a:cxn ang="0">
                    <a:pos x="2" y="303"/>
                  </a:cxn>
                  <a:cxn ang="0">
                    <a:pos x="13" y="369"/>
                  </a:cxn>
                  <a:cxn ang="0">
                    <a:pos x="28" y="410"/>
                  </a:cxn>
                  <a:cxn ang="0">
                    <a:pos x="51" y="451"/>
                  </a:cxn>
                  <a:cxn ang="0">
                    <a:pos x="84" y="490"/>
                  </a:cxn>
                  <a:cxn ang="0">
                    <a:pos x="112" y="510"/>
                  </a:cxn>
                  <a:cxn ang="0">
                    <a:pos x="130" y="521"/>
                  </a:cxn>
                  <a:cxn ang="0">
                    <a:pos x="157" y="537"/>
                  </a:cxn>
                  <a:cxn ang="0">
                    <a:pos x="182" y="546"/>
                  </a:cxn>
                  <a:cxn ang="0">
                    <a:pos x="206" y="557"/>
                  </a:cxn>
                  <a:cxn ang="0">
                    <a:pos x="231" y="565"/>
                  </a:cxn>
                  <a:cxn ang="0">
                    <a:pos x="275" y="575"/>
                  </a:cxn>
                  <a:cxn ang="0">
                    <a:pos x="355" y="581"/>
                  </a:cxn>
                  <a:cxn ang="0">
                    <a:pos x="423" y="567"/>
                  </a:cxn>
                  <a:cxn ang="0">
                    <a:pos x="454" y="554"/>
                  </a:cxn>
                  <a:cxn ang="0">
                    <a:pos x="481" y="539"/>
                  </a:cxn>
                  <a:cxn ang="0">
                    <a:pos x="502" y="526"/>
                  </a:cxn>
                  <a:cxn ang="0">
                    <a:pos x="531" y="502"/>
                  </a:cxn>
                  <a:cxn ang="0">
                    <a:pos x="568" y="465"/>
                  </a:cxn>
                  <a:cxn ang="0">
                    <a:pos x="592" y="437"/>
                  </a:cxn>
                  <a:cxn ang="0">
                    <a:pos x="1602" y="279"/>
                  </a:cxn>
                  <a:cxn ang="0">
                    <a:pos x="612" y="294"/>
                  </a:cxn>
                  <a:cxn ang="0">
                    <a:pos x="579" y="91"/>
                  </a:cxn>
                  <a:cxn ang="0">
                    <a:pos x="575" y="281"/>
                  </a:cxn>
                  <a:cxn ang="0">
                    <a:pos x="561" y="360"/>
                  </a:cxn>
                  <a:cxn ang="0">
                    <a:pos x="545" y="406"/>
                  </a:cxn>
                  <a:cxn ang="0">
                    <a:pos x="521" y="440"/>
                  </a:cxn>
                  <a:cxn ang="0">
                    <a:pos x="495" y="468"/>
                  </a:cxn>
                  <a:cxn ang="0">
                    <a:pos x="473" y="483"/>
                  </a:cxn>
                  <a:cxn ang="0">
                    <a:pos x="458" y="492"/>
                  </a:cxn>
                  <a:cxn ang="0">
                    <a:pos x="434" y="505"/>
                  </a:cxn>
                  <a:cxn ang="0">
                    <a:pos x="401" y="513"/>
                  </a:cxn>
                  <a:cxn ang="0">
                    <a:pos x="353" y="517"/>
                  </a:cxn>
                  <a:cxn ang="0">
                    <a:pos x="293" y="499"/>
                  </a:cxn>
                  <a:cxn ang="0">
                    <a:pos x="265" y="487"/>
                  </a:cxn>
                  <a:cxn ang="0">
                    <a:pos x="242" y="477"/>
                  </a:cxn>
                  <a:cxn ang="0">
                    <a:pos x="204" y="459"/>
                  </a:cxn>
                  <a:cxn ang="0">
                    <a:pos x="157" y="376"/>
                  </a:cxn>
                  <a:cxn ang="0">
                    <a:pos x="142" y="303"/>
                  </a:cxn>
                  <a:cxn ang="0">
                    <a:pos x="130" y="169"/>
                  </a:cxn>
                  <a:cxn ang="0">
                    <a:pos x="149" y="80"/>
                  </a:cxn>
                  <a:cxn ang="0">
                    <a:pos x="171" y="0"/>
                  </a:cxn>
                  <a:cxn ang="0">
                    <a:pos x="0" y="275"/>
                  </a:cxn>
                </a:cxnLst>
                <a:rect l="0" t="0" r="r" b="b"/>
                <a:pathLst>
                  <a:path w="1602" h="581">
                    <a:moveTo>
                      <a:pt x="0" y="275"/>
                    </a:moveTo>
                    <a:lnTo>
                      <a:pt x="2" y="303"/>
                    </a:lnTo>
                    <a:lnTo>
                      <a:pt x="5" y="333"/>
                    </a:lnTo>
                    <a:lnTo>
                      <a:pt x="13" y="369"/>
                    </a:lnTo>
                    <a:lnTo>
                      <a:pt x="20" y="389"/>
                    </a:lnTo>
                    <a:lnTo>
                      <a:pt x="28" y="410"/>
                    </a:lnTo>
                    <a:lnTo>
                      <a:pt x="38" y="431"/>
                    </a:lnTo>
                    <a:lnTo>
                      <a:pt x="51" y="451"/>
                    </a:lnTo>
                    <a:lnTo>
                      <a:pt x="67" y="470"/>
                    </a:lnTo>
                    <a:lnTo>
                      <a:pt x="84" y="490"/>
                    </a:lnTo>
                    <a:lnTo>
                      <a:pt x="106" y="506"/>
                    </a:lnTo>
                    <a:lnTo>
                      <a:pt x="112" y="510"/>
                    </a:lnTo>
                    <a:lnTo>
                      <a:pt x="118" y="514"/>
                    </a:lnTo>
                    <a:lnTo>
                      <a:pt x="130" y="521"/>
                    </a:lnTo>
                    <a:lnTo>
                      <a:pt x="144" y="528"/>
                    </a:lnTo>
                    <a:lnTo>
                      <a:pt x="157" y="537"/>
                    </a:lnTo>
                    <a:lnTo>
                      <a:pt x="170" y="542"/>
                    </a:lnTo>
                    <a:lnTo>
                      <a:pt x="182" y="546"/>
                    </a:lnTo>
                    <a:lnTo>
                      <a:pt x="195" y="552"/>
                    </a:lnTo>
                    <a:lnTo>
                      <a:pt x="206" y="557"/>
                    </a:lnTo>
                    <a:lnTo>
                      <a:pt x="218" y="560"/>
                    </a:lnTo>
                    <a:lnTo>
                      <a:pt x="231" y="565"/>
                    </a:lnTo>
                    <a:lnTo>
                      <a:pt x="253" y="571"/>
                    </a:lnTo>
                    <a:lnTo>
                      <a:pt x="275" y="575"/>
                    </a:lnTo>
                    <a:lnTo>
                      <a:pt x="317" y="581"/>
                    </a:lnTo>
                    <a:lnTo>
                      <a:pt x="355" y="581"/>
                    </a:lnTo>
                    <a:lnTo>
                      <a:pt x="392" y="575"/>
                    </a:lnTo>
                    <a:lnTo>
                      <a:pt x="423" y="567"/>
                    </a:lnTo>
                    <a:lnTo>
                      <a:pt x="440" y="561"/>
                    </a:lnTo>
                    <a:lnTo>
                      <a:pt x="454" y="554"/>
                    </a:lnTo>
                    <a:lnTo>
                      <a:pt x="468" y="548"/>
                    </a:lnTo>
                    <a:lnTo>
                      <a:pt x="481" y="539"/>
                    </a:lnTo>
                    <a:lnTo>
                      <a:pt x="495" y="530"/>
                    </a:lnTo>
                    <a:lnTo>
                      <a:pt x="502" y="526"/>
                    </a:lnTo>
                    <a:lnTo>
                      <a:pt x="507" y="521"/>
                    </a:lnTo>
                    <a:lnTo>
                      <a:pt x="531" y="502"/>
                    </a:lnTo>
                    <a:lnTo>
                      <a:pt x="552" y="483"/>
                    </a:lnTo>
                    <a:lnTo>
                      <a:pt x="568" y="465"/>
                    </a:lnTo>
                    <a:lnTo>
                      <a:pt x="581" y="451"/>
                    </a:lnTo>
                    <a:lnTo>
                      <a:pt x="592" y="437"/>
                    </a:lnTo>
                    <a:lnTo>
                      <a:pt x="1180" y="307"/>
                    </a:lnTo>
                    <a:lnTo>
                      <a:pt x="1602" y="279"/>
                    </a:lnTo>
                    <a:lnTo>
                      <a:pt x="1595" y="192"/>
                    </a:lnTo>
                    <a:lnTo>
                      <a:pt x="612" y="294"/>
                    </a:lnTo>
                    <a:lnTo>
                      <a:pt x="619" y="165"/>
                    </a:lnTo>
                    <a:lnTo>
                      <a:pt x="579" y="91"/>
                    </a:lnTo>
                    <a:lnTo>
                      <a:pt x="579" y="224"/>
                    </a:lnTo>
                    <a:lnTo>
                      <a:pt x="575" y="281"/>
                    </a:lnTo>
                    <a:lnTo>
                      <a:pt x="567" y="336"/>
                    </a:lnTo>
                    <a:lnTo>
                      <a:pt x="561" y="360"/>
                    </a:lnTo>
                    <a:lnTo>
                      <a:pt x="554" y="385"/>
                    </a:lnTo>
                    <a:lnTo>
                      <a:pt x="545" y="406"/>
                    </a:lnTo>
                    <a:lnTo>
                      <a:pt x="534" y="424"/>
                    </a:lnTo>
                    <a:lnTo>
                      <a:pt x="521" y="440"/>
                    </a:lnTo>
                    <a:lnTo>
                      <a:pt x="509" y="454"/>
                    </a:lnTo>
                    <a:lnTo>
                      <a:pt x="495" y="468"/>
                    </a:lnTo>
                    <a:lnTo>
                      <a:pt x="481" y="479"/>
                    </a:lnTo>
                    <a:lnTo>
                      <a:pt x="473" y="483"/>
                    </a:lnTo>
                    <a:lnTo>
                      <a:pt x="466" y="488"/>
                    </a:lnTo>
                    <a:lnTo>
                      <a:pt x="458" y="492"/>
                    </a:lnTo>
                    <a:lnTo>
                      <a:pt x="450" y="497"/>
                    </a:lnTo>
                    <a:lnTo>
                      <a:pt x="434" y="505"/>
                    </a:lnTo>
                    <a:lnTo>
                      <a:pt x="418" y="510"/>
                    </a:lnTo>
                    <a:lnTo>
                      <a:pt x="401" y="513"/>
                    </a:lnTo>
                    <a:lnTo>
                      <a:pt x="386" y="516"/>
                    </a:lnTo>
                    <a:lnTo>
                      <a:pt x="353" y="517"/>
                    </a:lnTo>
                    <a:lnTo>
                      <a:pt x="321" y="512"/>
                    </a:lnTo>
                    <a:lnTo>
                      <a:pt x="293" y="499"/>
                    </a:lnTo>
                    <a:lnTo>
                      <a:pt x="277" y="494"/>
                    </a:lnTo>
                    <a:lnTo>
                      <a:pt x="265" y="487"/>
                    </a:lnTo>
                    <a:lnTo>
                      <a:pt x="251" y="483"/>
                    </a:lnTo>
                    <a:lnTo>
                      <a:pt x="242" y="477"/>
                    </a:lnTo>
                    <a:lnTo>
                      <a:pt x="221" y="468"/>
                    </a:lnTo>
                    <a:lnTo>
                      <a:pt x="204" y="459"/>
                    </a:lnTo>
                    <a:lnTo>
                      <a:pt x="178" y="429"/>
                    </a:lnTo>
                    <a:lnTo>
                      <a:pt x="157" y="376"/>
                    </a:lnTo>
                    <a:lnTo>
                      <a:pt x="149" y="340"/>
                    </a:lnTo>
                    <a:lnTo>
                      <a:pt x="142" y="303"/>
                    </a:lnTo>
                    <a:lnTo>
                      <a:pt x="133" y="231"/>
                    </a:lnTo>
                    <a:lnTo>
                      <a:pt x="130" y="169"/>
                    </a:lnTo>
                    <a:lnTo>
                      <a:pt x="137" y="121"/>
                    </a:lnTo>
                    <a:lnTo>
                      <a:pt x="149" y="80"/>
                    </a:lnTo>
                    <a:lnTo>
                      <a:pt x="160" y="41"/>
                    </a:lnTo>
                    <a:lnTo>
                      <a:pt x="171" y="0"/>
                    </a:lnTo>
                    <a:lnTo>
                      <a:pt x="69" y="117"/>
                    </a:lnTo>
                    <a:lnTo>
                      <a:pt x="0" y="275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8DA888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01791" name="Freeform 63"/>
              <p:cNvSpPr>
                <a:spLocks/>
              </p:cNvSpPr>
              <p:nvPr/>
            </p:nvSpPr>
            <p:spPr bwMode="auto">
              <a:xfrm>
                <a:off x="4097" y="2630"/>
                <a:ext cx="83" cy="113"/>
              </a:xfrm>
              <a:custGeom>
                <a:avLst/>
                <a:gdLst/>
                <a:ahLst/>
                <a:cxnLst>
                  <a:cxn ang="0">
                    <a:pos x="4" y="124"/>
                  </a:cxn>
                  <a:cxn ang="0">
                    <a:pos x="36" y="40"/>
                  </a:cxn>
                  <a:cxn ang="0">
                    <a:pos x="100" y="0"/>
                  </a:cxn>
                  <a:cxn ang="0">
                    <a:pos x="183" y="1"/>
                  </a:cxn>
                  <a:cxn ang="0">
                    <a:pos x="233" y="59"/>
                  </a:cxn>
                  <a:cxn ang="0">
                    <a:pos x="249" y="135"/>
                  </a:cxn>
                  <a:cxn ang="0">
                    <a:pos x="238" y="234"/>
                  </a:cxn>
                  <a:cxn ang="0">
                    <a:pos x="188" y="305"/>
                  </a:cxn>
                  <a:cxn ang="0">
                    <a:pos x="126" y="337"/>
                  </a:cxn>
                  <a:cxn ang="0">
                    <a:pos x="62" y="318"/>
                  </a:cxn>
                  <a:cxn ang="0">
                    <a:pos x="19" y="264"/>
                  </a:cxn>
                  <a:cxn ang="0">
                    <a:pos x="0" y="180"/>
                  </a:cxn>
                  <a:cxn ang="0">
                    <a:pos x="4" y="124"/>
                  </a:cxn>
                  <a:cxn ang="0">
                    <a:pos x="4" y="124"/>
                  </a:cxn>
                </a:cxnLst>
                <a:rect l="0" t="0" r="r" b="b"/>
                <a:pathLst>
                  <a:path w="249" h="337">
                    <a:moveTo>
                      <a:pt x="4" y="124"/>
                    </a:moveTo>
                    <a:lnTo>
                      <a:pt x="36" y="40"/>
                    </a:lnTo>
                    <a:lnTo>
                      <a:pt x="100" y="0"/>
                    </a:lnTo>
                    <a:lnTo>
                      <a:pt x="183" y="1"/>
                    </a:lnTo>
                    <a:lnTo>
                      <a:pt x="233" y="59"/>
                    </a:lnTo>
                    <a:lnTo>
                      <a:pt x="249" y="135"/>
                    </a:lnTo>
                    <a:lnTo>
                      <a:pt x="238" y="234"/>
                    </a:lnTo>
                    <a:lnTo>
                      <a:pt x="188" y="305"/>
                    </a:lnTo>
                    <a:lnTo>
                      <a:pt x="126" y="337"/>
                    </a:lnTo>
                    <a:lnTo>
                      <a:pt x="62" y="318"/>
                    </a:lnTo>
                    <a:lnTo>
                      <a:pt x="19" y="264"/>
                    </a:lnTo>
                    <a:lnTo>
                      <a:pt x="0" y="180"/>
                    </a:lnTo>
                    <a:lnTo>
                      <a:pt x="4" y="124"/>
                    </a:lnTo>
                    <a:lnTo>
                      <a:pt x="4" y="124"/>
                    </a:lnTo>
                    <a:close/>
                  </a:path>
                </a:pathLst>
              </a:custGeom>
              <a:solidFill>
                <a:srgbClr val="8DA888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01792" name="Freeform 64"/>
              <p:cNvSpPr>
                <a:spLocks/>
              </p:cNvSpPr>
              <p:nvPr/>
            </p:nvSpPr>
            <p:spPr bwMode="auto">
              <a:xfrm>
                <a:off x="3648" y="2728"/>
                <a:ext cx="443" cy="100"/>
              </a:xfrm>
              <a:custGeom>
                <a:avLst/>
                <a:gdLst/>
                <a:ahLst/>
                <a:cxnLst>
                  <a:cxn ang="0">
                    <a:pos x="1141" y="0"/>
                  </a:cxn>
                  <a:cxn ang="0">
                    <a:pos x="606" y="49"/>
                  </a:cxn>
                  <a:cxn ang="0">
                    <a:pos x="0" y="193"/>
                  </a:cxn>
                  <a:cxn ang="0">
                    <a:pos x="433" y="155"/>
                  </a:cxn>
                  <a:cxn ang="0">
                    <a:pos x="134" y="270"/>
                  </a:cxn>
                  <a:cxn ang="0">
                    <a:pos x="718" y="175"/>
                  </a:cxn>
                  <a:cxn ang="0">
                    <a:pos x="444" y="299"/>
                  </a:cxn>
                  <a:cxn ang="0">
                    <a:pos x="945" y="199"/>
                  </a:cxn>
                  <a:cxn ang="0">
                    <a:pos x="810" y="278"/>
                  </a:cxn>
                  <a:cxn ang="0">
                    <a:pos x="1330" y="160"/>
                  </a:cxn>
                  <a:cxn ang="0">
                    <a:pos x="1141" y="0"/>
                  </a:cxn>
                  <a:cxn ang="0">
                    <a:pos x="1141" y="0"/>
                  </a:cxn>
                </a:cxnLst>
                <a:rect l="0" t="0" r="r" b="b"/>
                <a:pathLst>
                  <a:path w="1330" h="299">
                    <a:moveTo>
                      <a:pt x="1141" y="0"/>
                    </a:moveTo>
                    <a:lnTo>
                      <a:pt x="606" y="49"/>
                    </a:lnTo>
                    <a:lnTo>
                      <a:pt x="0" y="193"/>
                    </a:lnTo>
                    <a:lnTo>
                      <a:pt x="433" y="155"/>
                    </a:lnTo>
                    <a:lnTo>
                      <a:pt x="134" y="270"/>
                    </a:lnTo>
                    <a:lnTo>
                      <a:pt x="718" y="175"/>
                    </a:lnTo>
                    <a:lnTo>
                      <a:pt x="444" y="299"/>
                    </a:lnTo>
                    <a:lnTo>
                      <a:pt x="945" y="199"/>
                    </a:lnTo>
                    <a:lnTo>
                      <a:pt x="810" y="278"/>
                    </a:lnTo>
                    <a:lnTo>
                      <a:pt x="1330" y="160"/>
                    </a:lnTo>
                    <a:lnTo>
                      <a:pt x="1141" y="0"/>
                    </a:lnTo>
                    <a:lnTo>
                      <a:pt x="1141" y="0"/>
                    </a:lnTo>
                    <a:close/>
                  </a:path>
                </a:pathLst>
              </a:custGeom>
              <a:solidFill>
                <a:srgbClr val="8DA888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153400" cy="533400"/>
          </a:xfrm>
        </p:spPr>
        <p:txBody>
          <a:bodyPr/>
          <a:lstStyle/>
          <a:p>
            <a:r>
              <a:rPr lang="en-GB" dirty="0" smtClean="0"/>
              <a:t>… not this kind of “concrete” 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ADTs, Stacks, Queues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89E76-A13F-47BA-B9A8-928C69E04AD7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63841" name="Picture 1" descr="C:\Documents and Settings\ajp\Desktop\imag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600200"/>
            <a:ext cx="5900530" cy="3962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03044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153400" cy="609600"/>
          </a:xfrm>
        </p:spPr>
        <p:txBody>
          <a:bodyPr/>
          <a:lstStyle/>
          <a:p>
            <a:r>
              <a:rPr lang="en-GB" dirty="0" smtClean="0"/>
              <a:t>… and the ‘duck test’ may fail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800" dirty="0" smtClean="0"/>
              <a:t>From </a:t>
            </a:r>
            <a:r>
              <a:rPr lang="en-GB" sz="1800" dirty="0">
                <a:hlinkClick r:id="rId2"/>
              </a:rPr>
              <a:t>http://</a:t>
            </a:r>
            <a:r>
              <a:rPr lang="en-GB" sz="1800" dirty="0" smtClean="0">
                <a:hlinkClick r:id="rId2"/>
              </a:rPr>
              <a:t>en.wikipedia.org/wiki/Duck_test</a:t>
            </a:r>
            <a:endParaRPr lang="en-GB" sz="1800" dirty="0" smtClean="0"/>
          </a:p>
          <a:p>
            <a:pPr marL="0" indent="0">
              <a:buNone/>
            </a:pPr>
            <a:endParaRPr lang="en-GB" sz="1800" dirty="0" smtClean="0"/>
          </a:p>
          <a:p>
            <a:r>
              <a:rPr lang="en-GB" sz="2800" dirty="0" smtClean="0"/>
              <a:t>The </a:t>
            </a:r>
            <a:r>
              <a:rPr lang="en-GB" sz="2800" dirty="0" err="1">
                <a:hlinkClick r:id="rId3" tooltip="Liskov Substitution Principle"/>
              </a:rPr>
              <a:t>Liskov</a:t>
            </a:r>
            <a:r>
              <a:rPr lang="en-GB" sz="2800" dirty="0">
                <a:hlinkClick r:id="rId3" tooltip="Liskov Substitution Principle"/>
              </a:rPr>
              <a:t> Substitution Principle</a:t>
            </a:r>
            <a:r>
              <a:rPr lang="en-GB" sz="2800" dirty="0"/>
              <a:t> in computer science is sometimes expressed as a counter-example to the duck test</a:t>
            </a:r>
            <a:r>
              <a:rPr lang="en-GB" sz="2800" dirty="0" smtClean="0"/>
              <a:t>:</a:t>
            </a:r>
          </a:p>
          <a:p>
            <a:endParaRPr lang="en-GB" sz="2800" dirty="0"/>
          </a:p>
          <a:p>
            <a:r>
              <a:rPr lang="en-GB" sz="2800" dirty="0" smtClean="0"/>
              <a:t>“If </a:t>
            </a:r>
            <a:r>
              <a:rPr lang="en-GB" sz="2800" dirty="0"/>
              <a:t>it looks like a duck and quacks like a duck but it needs batteries, you probably have the wrong </a:t>
            </a:r>
            <a:r>
              <a:rPr lang="en-GB" sz="2800" dirty="0" smtClean="0"/>
              <a:t>abstraction.”</a:t>
            </a:r>
          </a:p>
          <a:p>
            <a:endParaRPr lang="en-GB" sz="2800" dirty="0" smtClean="0"/>
          </a:p>
          <a:p>
            <a:r>
              <a:rPr lang="en-GB" sz="2400" dirty="0" smtClean="0"/>
              <a:t>Exercise (</a:t>
            </a:r>
            <a:r>
              <a:rPr lang="en-GB" sz="2400" dirty="0" err="1" smtClean="0"/>
              <a:t>offine</a:t>
            </a:r>
            <a:r>
              <a:rPr lang="en-GB" sz="2400" dirty="0" smtClean="0"/>
              <a:t>): Watch “Blade Runner” (again?)</a:t>
            </a:r>
            <a:endParaRPr lang="en-GB" sz="2400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ADTs, Stacks, Queues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89E76-A13F-47BA-B9A8-928C69E04AD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420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b="1" u="sng" dirty="0" smtClean="0"/>
              <a:t>Exercise (from 09-10 exam)</a:t>
            </a:r>
            <a:endParaRPr lang="en-GB" sz="36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How would you extend an “Array” ADT with an operation to reverse the storage?</a:t>
            </a:r>
          </a:p>
          <a:p>
            <a:r>
              <a:rPr lang="en-GB" dirty="0" smtClean="0"/>
              <a:t>E.g. want to be able to do things like:</a:t>
            </a:r>
          </a:p>
          <a:p>
            <a:pPr lvl="1">
              <a:buNone/>
            </a:pPr>
            <a:r>
              <a:rPr lang="en-GB" sz="2000" dirty="0" err="1" smtClean="0">
                <a:solidFill>
                  <a:srgbClr val="000000"/>
                </a:solidFill>
              </a:rPr>
              <a:t>revArray</a:t>
            </a:r>
            <a:r>
              <a:rPr lang="en-GB" sz="2000" dirty="0" smtClean="0">
                <a:solidFill>
                  <a:srgbClr val="000000"/>
                </a:solidFill>
              </a:rPr>
              <a:t>  a(3)   // create such an array of size 3</a:t>
            </a:r>
          </a:p>
          <a:p>
            <a:pPr lvl="1">
              <a:buNone/>
            </a:pPr>
            <a:r>
              <a:rPr lang="en-GB" sz="2000" dirty="0" smtClean="0">
                <a:solidFill>
                  <a:srgbClr val="000000"/>
                </a:solidFill>
              </a:rPr>
              <a:t> </a:t>
            </a:r>
            <a:r>
              <a:rPr lang="en-GB" sz="2000" dirty="0" err="1" smtClean="0">
                <a:solidFill>
                  <a:srgbClr val="000000"/>
                </a:solidFill>
              </a:rPr>
              <a:t>a.set</a:t>
            </a:r>
            <a:r>
              <a:rPr lang="en-GB" sz="2000" dirty="0" smtClean="0">
                <a:solidFill>
                  <a:srgbClr val="000000"/>
                </a:solidFill>
              </a:rPr>
              <a:t>(0)=0 </a:t>
            </a:r>
          </a:p>
          <a:p>
            <a:pPr lvl="1">
              <a:buNone/>
            </a:pPr>
            <a:r>
              <a:rPr lang="en-GB" sz="2000" dirty="0" smtClean="0">
                <a:solidFill>
                  <a:srgbClr val="000000"/>
                </a:solidFill>
              </a:rPr>
              <a:t> </a:t>
            </a:r>
            <a:r>
              <a:rPr lang="en-GB" sz="2000" dirty="0" err="1" smtClean="0">
                <a:solidFill>
                  <a:srgbClr val="000000"/>
                </a:solidFill>
              </a:rPr>
              <a:t>a.set</a:t>
            </a:r>
            <a:r>
              <a:rPr lang="en-GB" sz="2000" dirty="0" smtClean="0">
                <a:solidFill>
                  <a:srgbClr val="000000"/>
                </a:solidFill>
              </a:rPr>
              <a:t>(1)=1</a:t>
            </a:r>
          </a:p>
          <a:p>
            <a:pPr lvl="1">
              <a:buNone/>
            </a:pPr>
            <a:r>
              <a:rPr lang="en-GB" sz="2000" dirty="0" smtClean="0">
                <a:solidFill>
                  <a:srgbClr val="000000"/>
                </a:solidFill>
              </a:rPr>
              <a:t> </a:t>
            </a:r>
            <a:r>
              <a:rPr lang="en-GB" sz="2000" dirty="0" err="1" smtClean="0">
                <a:solidFill>
                  <a:srgbClr val="000000"/>
                </a:solidFill>
              </a:rPr>
              <a:t>a.set</a:t>
            </a:r>
            <a:r>
              <a:rPr lang="en-GB" sz="2000" dirty="0" smtClean="0">
                <a:solidFill>
                  <a:srgbClr val="000000"/>
                </a:solidFill>
              </a:rPr>
              <a:t>(2)=2</a:t>
            </a:r>
          </a:p>
          <a:p>
            <a:pPr lvl="1">
              <a:buNone/>
            </a:pPr>
            <a:r>
              <a:rPr lang="en-GB" sz="2000" dirty="0" smtClean="0">
                <a:solidFill>
                  <a:srgbClr val="000000"/>
                </a:solidFill>
              </a:rPr>
              <a:t> </a:t>
            </a:r>
            <a:r>
              <a:rPr lang="en-GB" sz="2000" dirty="0" err="1" smtClean="0">
                <a:solidFill>
                  <a:srgbClr val="000000"/>
                </a:solidFill>
              </a:rPr>
              <a:t>a.get</a:t>
            </a:r>
            <a:r>
              <a:rPr lang="en-GB" sz="2000" dirty="0" smtClean="0">
                <a:solidFill>
                  <a:srgbClr val="000000"/>
                </a:solidFill>
              </a:rPr>
              <a:t>(0)  gives 0</a:t>
            </a:r>
          </a:p>
          <a:p>
            <a:pPr lvl="1">
              <a:buNone/>
            </a:pPr>
            <a:r>
              <a:rPr lang="en-GB" sz="2000" dirty="0" smtClean="0">
                <a:solidFill>
                  <a:srgbClr val="000000"/>
                </a:solidFill>
              </a:rPr>
              <a:t> </a:t>
            </a:r>
            <a:r>
              <a:rPr lang="en-GB" sz="2000" dirty="0" err="1" smtClean="0">
                <a:solidFill>
                  <a:srgbClr val="000000"/>
                </a:solidFill>
              </a:rPr>
              <a:t>a.reverse</a:t>
            </a:r>
            <a:r>
              <a:rPr lang="en-GB" sz="2000" dirty="0" smtClean="0">
                <a:solidFill>
                  <a:srgbClr val="000000"/>
                </a:solidFill>
              </a:rPr>
              <a:t>();</a:t>
            </a:r>
          </a:p>
          <a:p>
            <a:pPr lvl="1">
              <a:buNone/>
            </a:pPr>
            <a:r>
              <a:rPr lang="en-GB" sz="2000" dirty="0" smtClean="0">
                <a:solidFill>
                  <a:srgbClr val="000000"/>
                </a:solidFill>
              </a:rPr>
              <a:t> </a:t>
            </a:r>
            <a:r>
              <a:rPr lang="en-GB" sz="2000" dirty="0" err="1" smtClean="0">
                <a:solidFill>
                  <a:srgbClr val="000000"/>
                </a:solidFill>
              </a:rPr>
              <a:t>a.get</a:t>
            </a:r>
            <a:r>
              <a:rPr lang="en-GB" sz="2000" dirty="0" smtClean="0">
                <a:solidFill>
                  <a:srgbClr val="000000"/>
                </a:solidFill>
              </a:rPr>
              <a:t>(0)  gives   2</a:t>
            </a:r>
          </a:p>
          <a:p>
            <a:pPr lvl="1">
              <a:buNone/>
            </a:pPr>
            <a:r>
              <a:rPr lang="en-GB" sz="2000" dirty="0" smtClean="0">
                <a:solidFill>
                  <a:srgbClr val="000000"/>
                </a:solidFill>
              </a:rPr>
              <a:t> </a:t>
            </a:r>
            <a:r>
              <a:rPr lang="en-GB" sz="2000" dirty="0" err="1" smtClean="0">
                <a:solidFill>
                  <a:srgbClr val="000000"/>
                </a:solidFill>
              </a:rPr>
              <a:t>a.reverse</a:t>
            </a:r>
            <a:r>
              <a:rPr lang="en-GB" sz="2000" dirty="0" smtClean="0">
                <a:solidFill>
                  <a:srgbClr val="000000"/>
                </a:solidFill>
              </a:rPr>
              <a:t>();</a:t>
            </a:r>
          </a:p>
          <a:p>
            <a:pPr lvl="1">
              <a:buNone/>
            </a:pPr>
            <a:r>
              <a:rPr lang="en-GB" sz="2000" dirty="0" smtClean="0">
                <a:solidFill>
                  <a:srgbClr val="000000"/>
                </a:solidFill>
              </a:rPr>
              <a:t> </a:t>
            </a:r>
            <a:r>
              <a:rPr lang="en-GB" sz="2000" dirty="0" err="1" smtClean="0">
                <a:solidFill>
                  <a:srgbClr val="000000"/>
                </a:solidFill>
              </a:rPr>
              <a:t>a.get</a:t>
            </a:r>
            <a:r>
              <a:rPr lang="en-GB" sz="2000" dirty="0" smtClean="0">
                <a:solidFill>
                  <a:srgbClr val="000000"/>
                </a:solidFill>
              </a:rPr>
              <a:t>(0)  gives   0 </a:t>
            </a:r>
          </a:p>
          <a:p>
            <a:pPr lvl="1">
              <a:buNone/>
            </a:pPr>
            <a:endParaRPr lang="en-GB" sz="2000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ADTs, Stacks, Queues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89E76-A13F-47BA-B9A8-928C69E04AD7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b="1" u="sng" dirty="0" smtClean="0"/>
              <a:t>Exercise (from 09-10 exam)</a:t>
            </a:r>
            <a:endParaRPr lang="en-GB" sz="36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How would you extend an “Array” ADT with an operation reverse() that will reverse the storage?</a:t>
            </a:r>
          </a:p>
          <a:p>
            <a:r>
              <a:rPr lang="en-GB" dirty="0" smtClean="0"/>
              <a:t>(Poor) ANSWER</a:t>
            </a:r>
            <a:br>
              <a:rPr lang="en-GB" dirty="0" smtClean="0"/>
            </a:br>
            <a:r>
              <a:rPr lang="en-GB" dirty="0" smtClean="0"/>
              <a:t> explicitly reverse the array,</a:t>
            </a:r>
          </a:p>
          <a:p>
            <a:pPr lvl="1"/>
            <a:r>
              <a:rPr lang="en-GB" dirty="0" smtClean="0"/>
              <a:t>E.g. swap the pairs at each end</a:t>
            </a:r>
          </a:p>
          <a:p>
            <a:pPr lvl="1"/>
            <a:r>
              <a:rPr lang="en-GB" dirty="0" smtClean="0"/>
              <a:t>E.g. do a backwards copy to a new array </a:t>
            </a:r>
          </a:p>
          <a:p>
            <a:pPr lvl="1"/>
            <a:r>
              <a:rPr lang="en-GB" dirty="0" smtClean="0"/>
              <a:t>What is the big Oh of this?</a:t>
            </a:r>
          </a:p>
          <a:p>
            <a:pPr lvl="2"/>
            <a:r>
              <a:rPr lang="en-GB" dirty="0" smtClean="0"/>
              <a:t>(</a:t>
            </a:r>
            <a:r>
              <a:rPr lang="en-GB" dirty="0" err="1" smtClean="0"/>
              <a:t>ans</a:t>
            </a:r>
            <a:r>
              <a:rPr lang="en-GB" dirty="0" smtClean="0"/>
              <a:t> in class)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ADTs, Stacks, Queues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89E76-A13F-47BA-B9A8-928C69E04AD7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b="1" u="sng" dirty="0" smtClean="0"/>
              <a:t>Exercise (from 09-10 exam)</a:t>
            </a:r>
            <a:endParaRPr lang="en-GB" sz="36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How would you extend an “Array” ADT with an operation to reverse the storage?</a:t>
            </a:r>
          </a:p>
          <a:p>
            <a:r>
              <a:rPr lang="en-GB" dirty="0" smtClean="0"/>
              <a:t>Better ANSWER:</a:t>
            </a:r>
          </a:p>
          <a:p>
            <a:pPr lvl="1"/>
            <a:r>
              <a:rPr lang="en-GB" dirty="0" smtClean="0"/>
              <a:t>Do not reverse the storage at all,</a:t>
            </a:r>
          </a:p>
          <a:p>
            <a:pPr lvl="1"/>
            <a:r>
              <a:rPr lang="en-GB" dirty="0" smtClean="0"/>
              <a:t>Just “reverse the way it is accessed”</a:t>
            </a:r>
            <a:br>
              <a:rPr lang="en-GB" dirty="0" smtClean="0"/>
            </a:br>
            <a:r>
              <a:rPr lang="en-GB" dirty="0" smtClean="0"/>
              <a:t>schematically:</a:t>
            </a:r>
          </a:p>
          <a:p>
            <a:pPr>
              <a:buNone/>
            </a:pPr>
            <a:r>
              <a:rPr lang="en-GB" sz="2000" dirty="0" smtClean="0">
                <a:solidFill>
                  <a:srgbClr val="000000"/>
                </a:solidFill>
              </a:rPr>
              <a:t>			array x[N]</a:t>
            </a:r>
          </a:p>
          <a:p>
            <a:pPr>
              <a:buNone/>
            </a:pPr>
            <a:r>
              <a:rPr lang="en-GB" sz="2000" dirty="0" smtClean="0">
                <a:solidFill>
                  <a:srgbClr val="000000"/>
                </a:solidFill>
              </a:rPr>
              <a:t>			boolean flipped = false</a:t>
            </a:r>
          </a:p>
          <a:p>
            <a:pPr>
              <a:buNone/>
            </a:pPr>
            <a:r>
              <a:rPr lang="en-GB" sz="2000" dirty="0" smtClean="0">
                <a:solidFill>
                  <a:srgbClr val="000000"/>
                </a:solidFill>
              </a:rPr>
              <a:t>			reverse() {flipped = ! flipped; }</a:t>
            </a:r>
          </a:p>
          <a:p>
            <a:pPr>
              <a:buNone/>
            </a:pPr>
            <a:r>
              <a:rPr lang="en-GB" sz="2000" dirty="0" smtClean="0">
                <a:solidFill>
                  <a:srgbClr val="000000"/>
                </a:solidFill>
              </a:rPr>
              <a:t>			get(</a:t>
            </a:r>
            <a:r>
              <a:rPr lang="en-GB" sz="2000" dirty="0" err="1" smtClean="0">
                <a:solidFill>
                  <a:srgbClr val="000000"/>
                </a:solidFill>
              </a:rPr>
              <a:t>i</a:t>
            </a:r>
            <a:r>
              <a:rPr lang="en-GB" sz="2000" dirty="0" smtClean="0">
                <a:solidFill>
                  <a:srgbClr val="000000"/>
                </a:solidFill>
              </a:rPr>
              <a:t>) {if (flipped) return x[N-</a:t>
            </a:r>
            <a:r>
              <a:rPr lang="en-GB" sz="2000" dirty="0" err="1" smtClean="0">
                <a:solidFill>
                  <a:srgbClr val="000000"/>
                </a:solidFill>
              </a:rPr>
              <a:t>i</a:t>
            </a:r>
            <a:r>
              <a:rPr lang="en-GB" sz="2000" dirty="0" smtClean="0">
                <a:solidFill>
                  <a:srgbClr val="000000"/>
                </a:solidFill>
              </a:rPr>
              <a:t>]; </a:t>
            </a:r>
            <a:br>
              <a:rPr lang="en-GB" sz="2000" dirty="0" smtClean="0">
                <a:solidFill>
                  <a:srgbClr val="000000"/>
                </a:solidFill>
              </a:rPr>
            </a:br>
            <a:r>
              <a:rPr lang="en-GB" sz="2000" dirty="0" smtClean="0">
                <a:solidFill>
                  <a:srgbClr val="000000"/>
                </a:solidFill>
              </a:rPr>
              <a:t>			      else return x[</a:t>
            </a:r>
            <a:r>
              <a:rPr lang="en-GB" sz="2000" dirty="0" err="1" smtClean="0">
                <a:solidFill>
                  <a:srgbClr val="000000"/>
                </a:solidFill>
              </a:rPr>
              <a:t>i</a:t>
            </a:r>
            <a:r>
              <a:rPr lang="en-GB" sz="2000" dirty="0" smtClean="0">
                <a:solidFill>
                  <a:srgbClr val="000000"/>
                </a:solidFill>
              </a:rPr>
              <a:t>];}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ADTs, Stacks, Queues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89E76-A13F-47BA-B9A8-928C69E04AD7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b="1" u="sng" dirty="0" smtClean="0"/>
              <a:t>Exercise (from 09-10 exam)</a:t>
            </a:r>
            <a:endParaRPr lang="en-GB" sz="36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How would you extend an “Array” ADT with an operation to reverse the storage?</a:t>
            </a:r>
          </a:p>
          <a:p>
            <a:pPr>
              <a:buNone/>
            </a:pPr>
            <a:r>
              <a:rPr lang="en-GB" sz="2000" dirty="0" smtClean="0">
                <a:solidFill>
                  <a:srgbClr val="000000"/>
                </a:solidFill>
              </a:rPr>
              <a:t>			array x[N]</a:t>
            </a:r>
          </a:p>
          <a:p>
            <a:pPr>
              <a:buNone/>
            </a:pPr>
            <a:r>
              <a:rPr lang="en-GB" sz="2000" dirty="0" smtClean="0">
                <a:solidFill>
                  <a:srgbClr val="000000"/>
                </a:solidFill>
              </a:rPr>
              <a:t>			boolean flipped = false</a:t>
            </a:r>
          </a:p>
          <a:p>
            <a:pPr>
              <a:buNone/>
            </a:pPr>
            <a:r>
              <a:rPr lang="en-GB" sz="2000" dirty="0" smtClean="0">
                <a:solidFill>
                  <a:srgbClr val="000000"/>
                </a:solidFill>
              </a:rPr>
              <a:t>			reverse() {flipped = ! flipped; }</a:t>
            </a:r>
          </a:p>
          <a:p>
            <a:pPr>
              <a:buNone/>
            </a:pPr>
            <a:r>
              <a:rPr lang="en-GB" sz="2000" dirty="0" smtClean="0">
                <a:solidFill>
                  <a:srgbClr val="000000"/>
                </a:solidFill>
              </a:rPr>
              <a:t>			get(</a:t>
            </a:r>
            <a:r>
              <a:rPr lang="en-GB" sz="2000" dirty="0" err="1" smtClean="0">
                <a:solidFill>
                  <a:srgbClr val="000000"/>
                </a:solidFill>
              </a:rPr>
              <a:t>i</a:t>
            </a:r>
            <a:r>
              <a:rPr lang="en-GB" sz="2000" dirty="0" smtClean="0">
                <a:solidFill>
                  <a:srgbClr val="000000"/>
                </a:solidFill>
              </a:rPr>
              <a:t>) {if (flipped) return x[N-</a:t>
            </a:r>
            <a:r>
              <a:rPr lang="en-GB" sz="2000" dirty="0" err="1" smtClean="0">
                <a:solidFill>
                  <a:srgbClr val="000000"/>
                </a:solidFill>
              </a:rPr>
              <a:t>i</a:t>
            </a:r>
            <a:r>
              <a:rPr lang="en-GB" sz="2000" dirty="0" smtClean="0">
                <a:solidFill>
                  <a:srgbClr val="000000"/>
                </a:solidFill>
              </a:rPr>
              <a:t>]; </a:t>
            </a:r>
            <a:br>
              <a:rPr lang="en-GB" sz="2000" dirty="0" smtClean="0">
                <a:solidFill>
                  <a:srgbClr val="000000"/>
                </a:solidFill>
              </a:rPr>
            </a:br>
            <a:r>
              <a:rPr lang="en-GB" sz="2000" dirty="0" smtClean="0">
                <a:solidFill>
                  <a:srgbClr val="000000"/>
                </a:solidFill>
              </a:rPr>
              <a:t>			      else return x[</a:t>
            </a:r>
            <a:r>
              <a:rPr lang="en-GB" sz="2000" dirty="0" err="1" smtClean="0">
                <a:solidFill>
                  <a:srgbClr val="000000"/>
                </a:solidFill>
              </a:rPr>
              <a:t>i</a:t>
            </a:r>
            <a:r>
              <a:rPr lang="en-GB" sz="2000" dirty="0" smtClean="0">
                <a:solidFill>
                  <a:srgbClr val="000000"/>
                </a:solidFill>
              </a:rPr>
              <a:t>];}</a:t>
            </a:r>
          </a:p>
          <a:p>
            <a:pPr>
              <a:buNone/>
            </a:pPr>
            <a:r>
              <a:rPr lang="en-GB" sz="2000" dirty="0" smtClean="0"/>
              <a:t>The array x is concrete and is used to implement the </a:t>
            </a:r>
            <a:r>
              <a:rPr lang="en-GB" sz="2000" dirty="0" err="1" smtClean="0"/>
              <a:t>revArray</a:t>
            </a:r>
            <a:r>
              <a:rPr lang="en-GB" sz="2000" dirty="0" smtClean="0"/>
              <a:t> as an ADT,  but the implementation is not direct. Rather it uses the split, so that the array x can be used in ‘reversed’ form.</a:t>
            </a:r>
          </a:p>
          <a:p>
            <a:pPr>
              <a:buNone/>
            </a:pPr>
            <a:endParaRPr lang="en-GB" sz="2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ADTs, Stacks, Queues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89E76-A13F-47BA-B9A8-928C69E04AD7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revArray</a:t>
            </a:r>
            <a:r>
              <a:rPr lang="en-GB" dirty="0" smtClean="0"/>
              <a:t>: complexity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Compare </a:t>
            </a:r>
          </a:p>
          <a:p>
            <a:pPr lvl="1"/>
            <a:r>
              <a:rPr lang="en-GB" sz="2000" dirty="0" smtClean="0"/>
              <a:t>Direct: use x[] directly</a:t>
            </a:r>
          </a:p>
          <a:p>
            <a:pPr lvl="1"/>
            <a:r>
              <a:rPr lang="en-GB" sz="2000" dirty="0" smtClean="0"/>
              <a:t>Indirect: use flipped and x[]</a:t>
            </a:r>
          </a:p>
          <a:p>
            <a:r>
              <a:rPr lang="en-GB" sz="2400" dirty="0" smtClean="0"/>
              <a:t>reverse():</a:t>
            </a:r>
          </a:p>
          <a:p>
            <a:pPr lvl="2"/>
            <a:r>
              <a:rPr lang="en-GB" sz="1800" dirty="0" smtClean="0"/>
              <a:t>Direct:  O(n)    </a:t>
            </a:r>
            <a:r>
              <a:rPr lang="en-GB" sz="1800" dirty="0" smtClean="0">
                <a:sym typeface="Wingdings" pitchFamily="2" charset="2"/>
              </a:rPr>
              <a:t> EXPENSIVE!</a:t>
            </a:r>
            <a:endParaRPr lang="en-GB" sz="1800" dirty="0" smtClean="0"/>
          </a:p>
          <a:p>
            <a:pPr lvl="2"/>
            <a:r>
              <a:rPr lang="en-GB" sz="1800" dirty="0" smtClean="0"/>
              <a:t>Indirect: O(1)</a:t>
            </a:r>
          </a:p>
          <a:p>
            <a:r>
              <a:rPr lang="en-GB" sz="2400" dirty="0" smtClean="0"/>
              <a:t>get/set(</a:t>
            </a:r>
            <a:r>
              <a:rPr lang="en-GB" sz="2400" dirty="0" err="1" smtClean="0"/>
              <a:t>i</a:t>
            </a:r>
            <a:r>
              <a:rPr lang="en-GB" sz="2400" dirty="0" smtClean="0"/>
              <a:t>)</a:t>
            </a:r>
          </a:p>
          <a:p>
            <a:pPr lvl="2"/>
            <a:r>
              <a:rPr lang="en-GB" sz="1800" dirty="0" smtClean="0"/>
              <a:t>Direct: O(1)</a:t>
            </a:r>
          </a:p>
          <a:p>
            <a:pPr lvl="2"/>
            <a:r>
              <a:rPr lang="en-GB" sz="1800" dirty="0" smtClean="0"/>
              <a:t>Indirect: O(1)     </a:t>
            </a:r>
          </a:p>
          <a:p>
            <a:r>
              <a:rPr lang="en-GB" sz="2400" dirty="0" smtClean="0"/>
              <a:t>Note: get/set on indirect will have a higher constant factor</a:t>
            </a:r>
          </a:p>
          <a:p>
            <a:pPr lvl="1"/>
            <a:r>
              <a:rPr lang="en-GB" sz="2000" dirty="0" smtClean="0"/>
              <a:t>In practice, will need to decide which to use depending on how often reverse() is needed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ADTs, Stacks, Queues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89E76-A13F-47BA-B9A8-928C69E04AD7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Expectation: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Understand and appreciate the point that the split of ADT and CDT allowed reverse() to be implemented </a:t>
            </a:r>
          </a:p>
          <a:p>
            <a:pPr lvl="2"/>
            <a:r>
              <a:rPr lang="en-GB" dirty="0" smtClean="0"/>
              <a:t>very easily</a:t>
            </a:r>
          </a:p>
          <a:p>
            <a:pPr lvl="2"/>
            <a:r>
              <a:rPr lang="en-GB" dirty="0" smtClean="0"/>
              <a:t>more efficiently</a:t>
            </a:r>
          </a:p>
          <a:p>
            <a:pPr lvl="1">
              <a:buNone/>
            </a:pPr>
            <a:r>
              <a:rPr lang="en-GB" dirty="0" smtClean="0"/>
              <a:t>than the direct obvious way</a:t>
            </a:r>
          </a:p>
          <a:p>
            <a:r>
              <a:rPr lang="en-GB" dirty="0" smtClean="0"/>
              <a:t>This was on last years exam and very few gave the efficient indirect </a:t>
            </a:r>
            <a:r>
              <a:rPr lang="en-GB" smtClean="0"/>
              <a:t>fashion </a:t>
            </a:r>
            <a:r>
              <a:rPr lang="en-GB" smtClean="0">
                <a:sym typeface="Wingdings" pitchFamily="2" charset="2"/>
              </a:rPr>
              <a:t></a:t>
            </a:r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ADTs, Stacks, Queues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89E76-A13F-47BA-B9A8-928C69E04AD7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7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ADTs, Stacks, Queues</a:t>
            </a:r>
          </a:p>
        </p:txBody>
      </p:sp>
      <p:sp>
        <p:nvSpPr>
          <p:cNvPr id="20" name="Rectangle 7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3D8330A7-7AF4-48B0-BA77-CEF62BAA2196}" type="slidenum">
              <a:rPr lang="en-US"/>
              <a:pPr/>
              <a:t>18</a:t>
            </a:fld>
            <a:endParaRPr lang="en-US"/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r>
              <a:rPr lang="en-US"/>
              <a:t>Stacks</a:t>
            </a:r>
          </a:p>
        </p:txBody>
      </p:sp>
      <p:grpSp>
        <p:nvGrpSpPr>
          <p:cNvPr id="143363" name="Group 3"/>
          <p:cNvGrpSpPr>
            <a:grpSpLocks/>
          </p:cNvGrpSpPr>
          <p:nvPr/>
        </p:nvGrpSpPr>
        <p:grpSpPr bwMode="auto">
          <a:xfrm>
            <a:off x="2514600" y="3886200"/>
            <a:ext cx="1295400" cy="1066800"/>
            <a:chOff x="1440" y="2448"/>
            <a:chExt cx="816" cy="672"/>
          </a:xfrm>
        </p:grpSpPr>
        <p:sp>
          <p:nvSpPr>
            <p:cNvPr id="143364" name="AutoShape 4"/>
            <p:cNvSpPr>
              <a:spLocks noChangeArrowheads="1"/>
            </p:cNvSpPr>
            <p:nvPr/>
          </p:nvSpPr>
          <p:spPr bwMode="auto">
            <a:xfrm>
              <a:off x="1488" y="2880"/>
              <a:ext cx="672" cy="240"/>
            </a:xfrm>
            <a:prstGeom prst="can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365" name="AutoShape 5"/>
            <p:cNvSpPr>
              <a:spLocks noChangeArrowheads="1"/>
            </p:cNvSpPr>
            <p:nvPr/>
          </p:nvSpPr>
          <p:spPr bwMode="auto">
            <a:xfrm>
              <a:off x="1584" y="2736"/>
              <a:ext cx="672" cy="240"/>
            </a:xfrm>
            <a:prstGeom prst="can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366" name="AutoShape 6"/>
            <p:cNvSpPr>
              <a:spLocks noChangeArrowheads="1"/>
            </p:cNvSpPr>
            <p:nvPr/>
          </p:nvSpPr>
          <p:spPr bwMode="auto">
            <a:xfrm>
              <a:off x="1440" y="2592"/>
              <a:ext cx="672" cy="240"/>
            </a:xfrm>
            <a:prstGeom prst="can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367" name="AutoShape 7"/>
            <p:cNvSpPr>
              <a:spLocks noChangeArrowheads="1"/>
            </p:cNvSpPr>
            <p:nvPr/>
          </p:nvSpPr>
          <p:spPr bwMode="auto">
            <a:xfrm>
              <a:off x="1584" y="2448"/>
              <a:ext cx="672" cy="240"/>
            </a:xfrm>
            <a:prstGeom prst="can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143368" name="Group 8"/>
          <p:cNvGrpSpPr>
            <a:grpSpLocks/>
          </p:cNvGrpSpPr>
          <p:nvPr/>
        </p:nvGrpSpPr>
        <p:grpSpPr bwMode="auto">
          <a:xfrm flipH="1">
            <a:off x="4191000" y="3886200"/>
            <a:ext cx="1295400" cy="1066800"/>
            <a:chOff x="1440" y="2448"/>
            <a:chExt cx="816" cy="672"/>
          </a:xfrm>
        </p:grpSpPr>
        <p:sp>
          <p:nvSpPr>
            <p:cNvPr id="143369" name="AutoShape 9"/>
            <p:cNvSpPr>
              <a:spLocks noChangeArrowheads="1"/>
            </p:cNvSpPr>
            <p:nvPr/>
          </p:nvSpPr>
          <p:spPr bwMode="auto">
            <a:xfrm>
              <a:off x="1488" y="2880"/>
              <a:ext cx="672" cy="240"/>
            </a:xfrm>
            <a:prstGeom prst="can">
              <a:avLst>
                <a:gd name="adj" fmla="val 50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370" name="AutoShape 10"/>
            <p:cNvSpPr>
              <a:spLocks noChangeArrowheads="1"/>
            </p:cNvSpPr>
            <p:nvPr/>
          </p:nvSpPr>
          <p:spPr bwMode="auto">
            <a:xfrm>
              <a:off x="1584" y="2736"/>
              <a:ext cx="672" cy="240"/>
            </a:xfrm>
            <a:prstGeom prst="can">
              <a:avLst>
                <a:gd name="adj" fmla="val 50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371" name="AutoShape 11"/>
            <p:cNvSpPr>
              <a:spLocks noChangeArrowheads="1"/>
            </p:cNvSpPr>
            <p:nvPr/>
          </p:nvSpPr>
          <p:spPr bwMode="auto">
            <a:xfrm>
              <a:off x="1440" y="2592"/>
              <a:ext cx="672" cy="240"/>
            </a:xfrm>
            <a:prstGeom prst="can">
              <a:avLst>
                <a:gd name="adj" fmla="val 50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372" name="AutoShape 12"/>
            <p:cNvSpPr>
              <a:spLocks noChangeArrowheads="1"/>
            </p:cNvSpPr>
            <p:nvPr/>
          </p:nvSpPr>
          <p:spPr bwMode="auto">
            <a:xfrm>
              <a:off x="1584" y="2448"/>
              <a:ext cx="672" cy="240"/>
            </a:xfrm>
            <a:prstGeom prst="can">
              <a:avLst>
                <a:gd name="adj" fmla="val 50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143373" name="Group 13"/>
          <p:cNvGrpSpPr>
            <a:grpSpLocks/>
          </p:cNvGrpSpPr>
          <p:nvPr/>
        </p:nvGrpSpPr>
        <p:grpSpPr bwMode="auto">
          <a:xfrm>
            <a:off x="5867400" y="3886200"/>
            <a:ext cx="1295400" cy="1066800"/>
            <a:chOff x="1440" y="2448"/>
            <a:chExt cx="816" cy="672"/>
          </a:xfrm>
        </p:grpSpPr>
        <p:sp>
          <p:nvSpPr>
            <p:cNvPr id="143374" name="AutoShape 14"/>
            <p:cNvSpPr>
              <a:spLocks noChangeArrowheads="1"/>
            </p:cNvSpPr>
            <p:nvPr/>
          </p:nvSpPr>
          <p:spPr bwMode="auto">
            <a:xfrm>
              <a:off x="1488" y="2880"/>
              <a:ext cx="672" cy="240"/>
            </a:xfrm>
            <a:prstGeom prst="can">
              <a:avLst>
                <a:gd name="adj" fmla="val 50000"/>
              </a:avLst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375" name="AutoShape 15"/>
            <p:cNvSpPr>
              <a:spLocks noChangeArrowheads="1"/>
            </p:cNvSpPr>
            <p:nvPr/>
          </p:nvSpPr>
          <p:spPr bwMode="auto">
            <a:xfrm>
              <a:off x="1584" y="2736"/>
              <a:ext cx="672" cy="240"/>
            </a:xfrm>
            <a:prstGeom prst="can">
              <a:avLst>
                <a:gd name="adj" fmla="val 50000"/>
              </a:avLst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376" name="AutoShape 16"/>
            <p:cNvSpPr>
              <a:spLocks noChangeArrowheads="1"/>
            </p:cNvSpPr>
            <p:nvPr/>
          </p:nvSpPr>
          <p:spPr bwMode="auto">
            <a:xfrm>
              <a:off x="1440" y="2592"/>
              <a:ext cx="672" cy="240"/>
            </a:xfrm>
            <a:prstGeom prst="can">
              <a:avLst>
                <a:gd name="adj" fmla="val 50000"/>
              </a:avLst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377" name="AutoShape 17"/>
            <p:cNvSpPr>
              <a:spLocks noChangeArrowheads="1"/>
            </p:cNvSpPr>
            <p:nvPr/>
          </p:nvSpPr>
          <p:spPr bwMode="auto">
            <a:xfrm>
              <a:off x="1584" y="2448"/>
              <a:ext cx="672" cy="240"/>
            </a:xfrm>
            <a:prstGeom prst="can">
              <a:avLst>
                <a:gd name="adj" fmla="val 50000"/>
              </a:avLst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ADTs, Stacks, Queues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2F685-F6F2-40BA-B6A8-C2DE4DD7C9EA}" type="slidenum">
              <a:rPr lang="en-US"/>
              <a:pPr/>
              <a:t>19</a:t>
            </a:fld>
            <a:endParaRPr lang="en-US"/>
          </a:p>
        </p:txBody>
      </p:sp>
      <p:graphicFrame>
        <p:nvGraphicFramePr>
          <p:cNvPr id="145413" name="Object 5"/>
          <p:cNvGraphicFramePr>
            <a:graphicFrameLocks noChangeAspect="1"/>
          </p:cNvGraphicFramePr>
          <p:nvPr/>
        </p:nvGraphicFramePr>
        <p:xfrm>
          <a:off x="7620000" y="228600"/>
          <a:ext cx="1116013" cy="203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26" name="Photo Editor Photo" r:id="rId4" imgW="1980952" imgH="3610479" progId="">
                  <p:embed/>
                </p:oleObj>
              </mc:Choice>
              <mc:Fallback>
                <p:oleObj name="Photo Editor Photo" r:id="rId4" imgW="1980952" imgH="3610479" progId="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clrChange>
                          <a:clrFrom>
                            <a:srgbClr val="FEFEFE"/>
                          </a:clrFrom>
                          <a:clrTo>
                            <a:srgbClr val="FEFEFE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228600"/>
                        <a:ext cx="1116013" cy="203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Stack ADT</a:t>
            </a:r>
          </a:p>
        </p:txBody>
      </p:sp>
      <p:sp>
        <p:nvSpPr>
          <p:cNvPr id="1454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676400"/>
            <a:ext cx="4191000" cy="4648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The </a:t>
            </a:r>
            <a:r>
              <a:rPr lang="en-US" sz="2400">
                <a:solidFill>
                  <a:schemeClr val="tx2"/>
                </a:solidFill>
              </a:rPr>
              <a:t>Stack</a:t>
            </a:r>
            <a:r>
              <a:rPr lang="en-US" sz="2400"/>
              <a:t> ADT stores arbitrary (references to) objects</a:t>
            </a:r>
          </a:p>
          <a:p>
            <a:pPr>
              <a:lnSpc>
                <a:spcPct val="80000"/>
              </a:lnSpc>
            </a:pPr>
            <a:r>
              <a:rPr lang="en-US" sz="2400"/>
              <a:t>Insertions and deletions follow</a:t>
            </a:r>
            <a:br>
              <a:rPr lang="en-US" sz="2400"/>
            </a:br>
            <a:r>
              <a:rPr lang="en-US" sz="2400" b="1"/>
              <a:t>last-in first-out (LIFO)</a:t>
            </a:r>
            <a:endParaRPr lang="en-US" sz="2400"/>
          </a:p>
          <a:p>
            <a:pPr>
              <a:lnSpc>
                <a:spcPct val="80000"/>
              </a:lnSpc>
            </a:pPr>
            <a:r>
              <a:rPr lang="en-US" sz="2400"/>
              <a:t>Think of a spring-loaded plate dispenser</a:t>
            </a:r>
          </a:p>
          <a:p>
            <a:pPr>
              <a:lnSpc>
                <a:spcPct val="80000"/>
              </a:lnSpc>
            </a:pPr>
            <a:r>
              <a:rPr lang="en-US" sz="2400"/>
              <a:t>Main stack operations:</a:t>
            </a:r>
          </a:p>
          <a:p>
            <a:pPr lvl="1">
              <a:lnSpc>
                <a:spcPct val="80000"/>
              </a:lnSpc>
            </a:pPr>
            <a:r>
              <a:rPr lang="en-US" sz="2000">
                <a:solidFill>
                  <a:schemeClr val="tx2"/>
                </a:solidFill>
              </a:rPr>
              <a:t>push</a:t>
            </a:r>
            <a:r>
              <a:rPr lang="en-US" sz="2000"/>
              <a:t>(object): inserts an element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object </a:t>
            </a:r>
            <a:r>
              <a:rPr lang="en-US" sz="2000">
                <a:solidFill>
                  <a:schemeClr val="tx2"/>
                </a:solidFill>
              </a:rPr>
              <a:t>pop</a:t>
            </a:r>
            <a:r>
              <a:rPr lang="en-US" sz="2000"/>
              <a:t>(): removes and returns the last inserted element - other elements are </a:t>
            </a:r>
            <a:r>
              <a:rPr lang="en-US" sz="2000" b="1"/>
              <a:t>NOT</a:t>
            </a:r>
            <a:r>
              <a:rPr lang="en-US" sz="2000"/>
              <a:t> accessible</a:t>
            </a:r>
          </a:p>
        </p:txBody>
      </p:sp>
      <p:sp>
        <p:nvSpPr>
          <p:cNvPr id="145412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876800" y="2514600"/>
            <a:ext cx="3810000" cy="3810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Auxiliary (“const” methods in C++) stack operations: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object </a:t>
            </a:r>
            <a:r>
              <a:rPr lang="en-US" sz="2000">
                <a:solidFill>
                  <a:schemeClr val="tx2"/>
                </a:solidFill>
              </a:rPr>
              <a:t>top</a:t>
            </a:r>
            <a:r>
              <a:rPr lang="en-US" sz="2000"/>
              <a:t>(): returns the last inserted element without removing it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integer </a:t>
            </a:r>
            <a:r>
              <a:rPr lang="en-US" sz="2000">
                <a:solidFill>
                  <a:schemeClr val="tx2"/>
                </a:solidFill>
              </a:rPr>
              <a:t>size</a:t>
            </a:r>
            <a:r>
              <a:rPr lang="en-US" sz="2000"/>
              <a:t>(): returns the number of elements stored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boolean </a:t>
            </a:r>
            <a:r>
              <a:rPr lang="en-US" sz="2000">
                <a:solidFill>
                  <a:schemeClr val="tx2"/>
                </a:solidFill>
              </a:rPr>
              <a:t>isEmpty</a:t>
            </a:r>
            <a:r>
              <a:rPr lang="en-US" sz="2000"/>
              <a:t>(): returns true iff no elements are stored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uiExpand="1" build="p"/>
      <p:bldP spid="14541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ADTs, Stacks, Queues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C5C08-4AE2-4954-8AC6-6D6300D94972}" type="slidenum">
              <a:rPr lang="en-US"/>
              <a:pPr/>
              <a:t>2</a:t>
            </a:fld>
            <a:endParaRPr lang="en-US"/>
          </a:p>
        </p:txBody>
      </p:sp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 Data Types (ADTs)</a:t>
            </a:r>
          </a:p>
        </p:txBody>
      </p:sp>
      <p:sp>
        <p:nvSpPr>
          <p:cNvPr id="144389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1295400" y="1905000"/>
            <a:ext cx="73152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An abstract data type (ADT) is an abstraction of a data structure</a:t>
            </a:r>
          </a:p>
          <a:p>
            <a:pPr>
              <a:lnSpc>
                <a:spcPct val="90000"/>
              </a:lnSpc>
            </a:pPr>
            <a:r>
              <a:rPr lang="en-US" b="1"/>
              <a:t>An ADT specifies:</a:t>
            </a:r>
          </a:p>
          <a:p>
            <a:pPr lvl="1">
              <a:lnSpc>
                <a:spcPct val="90000"/>
              </a:lnSpc>
            </a:pPr>
            <a:r>
              <a:rPr lang="en-US" b="1"/>
              <a:t>Data stored</a:t>
            </a:r>
          </a:p>
          <a:p>
            <a:pPr lvl="1">
              <a:lnSpc>
                <a:spcPct val="90000"/>
              </a:lnSpc>
            </a:pPr>
            <a:r>
              <a:rPr lang="en-US" b="1"/>
              <a:t>Operations on the data</a:t>
            </a:r>
          </a:p>
          <a:p>
            <a:pPr lvl="1">
              <a:lnSpc>
                <a:spcPct val="90000"/>
              </a:lnSpc>
            </a:pPr>
            <a:r>
              <a:rPr lang="en-US" b="1"/>
              <a:t>Error conditions associated with operations</a:t>
            </a:r>
          </a:p>
          <a:p>
            <a:pPr>
              <a:lnSpc>
                <a:spcPct val="90000"/>
              </a:lnSpc>
            </a:pPr>
            <a:r>
              <a:rPr lang="en-US" b="1"/>
              <a:t>An ADT does </a:t>
            </a:r>
            <a:r>
              <a:rPr lang="en-US" b="1" u="sng"/>
              <a:t>not</a:t>
            </a:r>
            <a:r>
              <a:rPr lang="en-US" b="1"/>
              <a:t> specify the implementation itself - hence “abstract”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Push hard 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ADTs, Stacks, Queues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89E76-A13F-47BA-B9A8-928C69E04AD7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46434" name="Picture 2" descr="C:\Users\ajp\Desktop\blog-human-tower-2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295400"/>
            <a:ext cx="3292475" cy="470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14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… and ‘pop’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ADTs, Stacks, Queues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89E76-A13F-47BA-B9A8-928C69E04AD7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47458" name="Picture 2" descr="C:\Users\ajp\Desktop\blog-human-tower-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143000"/>
            <a:ext cx="3292475" cy="470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43592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ADTs, Stacks, Queues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0F6D-D13D-4FC8-9859-6B99A3E9AFCB}" type="slidenum">
              <a:rPr lang="en-US"/>
              <a:pPr/>
              <a:t>22</a:t>
            </a:fld>
            <a:endParaRPr lang="en-US"/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Interface in Java</a:t>
            </a:r>
          </a:p>
        </p:txBody>
      </p:sp>
      <p:sp>
        <p:nvSpPr>
          <p:cNvPr id="1464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795463"/>
            <a:ext cx="3581400" cy="4038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Java interface corresponding to our Stack ADT</a:t>
            </a:r>
          </a:p>
          <a:p>
            <a:pPr>
              <a:lnSpc>
                <a:spcPct val="90000"/>
              </a:lnSpc>
            </a:pPr>
            <a:r>
              <a:rPr lang="en-US" sz="2800"/>
              <a:t>Requires the definition of </a:t>
            </a:r>
            <a:r>
              <a:rPr lang="en-US" sz="2800">
                <a:solidFill>
                  <a:schemeClr val="hlink"/>
                </a:solidFill>
                <a:latin typeface="Arial Narrow" pitchFamily="34" charset="0"/>
              </a:rPr>
              <a:t>EmptyStackException</a:t>
            </a:r>
            <a:endParaRPr lang="en-US" sz="2800"/>
          </a:p>
          <a:p>
            <a:pPr>
              <a:lnSpc>
                <a:spcPct val="90000"/>
              </a:lnSpc>
            </a:pPr>
            <a:r>
              <a:rPr lang="en-US" sz="2800"/>
              <a:t>Different from the built-in Java class </a:t>
            </a:r>
            <a:r>
              <a:rPr lang="en-US" sz="2800">
                <a:solidFill>
                  <a:schemeClr val="tx2"/>
                </a:solidFill>
                <a:latin typeface="Arial Narrow" pitchFamily="34" charset="0"/>
              </a:rPr>
              <a:t>java.util.Stack</a:t>
            </a:r>
          </a:p>
        </p:txBody>
      </p:sp>
      <p:sp>
        <p:nvSpPr>
          <p:cNvPr id="146436" name="Text Box 4"/>
          <p:cNvSpPr txBox="1">
            <a:spLocks noChangeArrowheads="1"/>
          </p:cNvSpPr>
          <p:nvPr/>
        </p:nvSpPr>
        <p:spPr bwMode="auto">
          <a:xfrm>
            <a:off x="4343400" y="1643063"/>
            <a:ext cx="4267200" cy="46656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228600"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  <a:latin typeface="Arial Narrow" pitchFamily="34" charset="0"/>
              </a:rPr>
              <a:t>public interface</a:t>
            </a:r>
            <a:r>
              <a:rPr lang="en-US">
                <a:latin typeface="Arial Narrow" pitchFamily="34" charset="0"/>
              </a:rPr>
              <a:t> </a:t>
            </a:r>
            <a:r>
              <a:rPr lang="en-US">
                <a:solidFill>
                  <a:schemeClr val="tx2"/>
                </a:solidFill>
                <a:latin typeface="Arial Narrow" pitchFamily="34" charset="0"/>
              </a:rPr>
              <a:t>Stack</a:t>
            </a:r>
            <a:r>
              <a:rPr lang="en-US">
                <a:latin typeface="Arial Narrow" pitchFamily="34" charset="0"/>
              </a:rPr>
              <a:t> </a:t>
            </a:r>
            <a:r>
              <a:rPr lang="en-US">
                <a:solidFill>
                  <a:srgbClr val="000000"/>
                </a:solidFill>
                <a:latin typeface="Arial Narrow" pitchFamily="34" charset="0"/>
              </a:rPr>
              <a:t>{</a:t>
            </a:r>
          </a:p>
          <a:p>
            <a:pPr defTabSz="228600">
              <a:spcBef>
                <a:spcPct val="50000"/>
              </a:spcBef>
            </a:pPr>
            <a:r>
              <a:rPr lang="en-US">
                <a:latin typeface="Arial Narrow" pitchFamily="34" charset="0"/>
              </a:rPr>
              <a:t>	</a:t>
            </a:r>
            <a:r>
              <a:rPr lang="en-US">
                <a:solidFill>
                  <a:srgbClr val="000000"/>
                </a:solidFill>
                <a:latin typeface="Arial Narrow" pitchFamily="34" charset="0"/>
              </a:rPr>
              <a:t>public void</a:t>
            </a:r>
            <a:r>
              <a:rPr lang="en-US">
                <a:latin typeface="Arial Narrow" pitchFamily="34" charset="0"/>
              </a:rPr>
              <a:t> </a:t>
            </a:r>
            <a:r>
              <a:rPr lang="en-US">
                <a:solidFill>
                  <a:schemeClr val="tx2"/>
                </a:solidFill>
                <a:latin typeface="Arial Narrow" pitchFamily="34" charset="0"/>
              </a:rPr>
              <a:t>push(Object o)</a:t>
            </a:r>
            <a:r>
              <a:rPr lang="en-US">
                <a:latin typeface="Arial Narrow" pitchFamily="34" charset="0"/>
              </a:rPr>
              <a:t>;</a:t>
            </a:r>
          </a:p>
          <a:p>
            <a:pPr defTabSz="228600">
              <a:spcBef>
                <a:spcPct val="50000"/>
              </a:spcBef>
            </a:pPr>
            <a:r>
              <a:rPr lang="en-US">
                <a:latin typeface="Arial Narrow" pitchFamily="34" charset="0"/>
              </a:rPr>
              <a:t>	</a:t>
            </a:r>
            <a:r>
              <a:rPr lang="en-US">
                <a:solidFill>
                  <a:srgbClr val="000000"/>
                </a:solidFill>
                <a:latin typeface="Arial Narrow" pitchFamily="34" charset="0"/>
              </a:rPr>
              <a:t>public</a:t>
            </a:r>
            <a:r>
              <a:rPr lang="en-US">
                <a:latin typeface="Arial Narrow" pitchFamily="34" charset="0"/>
              </a:rPr>
              <a:t> Object </a:t>
            </a:r>
            <a:r>
              <a:rPr lang="en-US">
                <a:solidFill>
                  <a:schemeClr val="tx2"/>
                </a:solidFill>
                <a:latin typeface="Arial Narrow" pitchFamily="34" charset="0"/>
              </a:rPr>
              <a:t>pop()</a:t>
            </a:r>
            <a:r>
              <a:rPr lang="en-US">
                <a:latin typeface="Arial Narrow" pitchFamily="34" charset="0"/>
              </a:rPr>
              <a:t/>
            </a:r>
            <a:br>
              <a:rPr lang="en-US">
                <a:latin typeface="Arial Narrow" pitchFamily="34" charset="0"/>
              </a:rPr>
            </a:br>
            <a:r>
              <a:rPr lang="en-US">
                <a:latin typeface="Arial Narrow" pitchFamily="34" charset="0"/>
              </a:rPr>
              <a:t>			 </a:t>
            </a:r>
            <a:r>
              <a:rPr lang="en-US">
                <a:solidFill>
                  <a:srgbClr val="000000"/>
                </a:solidFill>
                <a:latin typeface="Arial Narrow" pitchFamily="34" charset="0"/>
              </a:rPr>
              <a:t>throws</a:t>
            </a:r>
            <a:r>
              <a:rPr lang="en-US">
                <a:latin typeface="Arial Narrow" pitchFamily="34" charset="0"/>
              </a:rPr>
              <a:t> </a:t>
            </a:r>
            <a:r>
              <a:rPr lang="en-US">
                <a:solidFill>
                  <a:schemeClr val="hlink"/>
                </a:solidFill>
                <a:latin typeface="Arial Narrow" pitchFamily="34" charset="0"/>
              </a:rPr>
              <a:t>EmptyStackException</a:t>
            </a:r>
            <a:r>
              <a:rPr lang="en-US">
                <a:latin typeface="Arial Narrow" pitchFamily="34" charset="0"/>
              </a:rPr>
              <a:t>;</a:t>
            </a:r>
            <a:br>
              <a:rPr lang="en-US">
                <a:latin typeface="Arial Narrow" pitchFamily="34" charset="0"/>
              </a:rPr>
            </a:br>
            <a:r>
              <a:rPr lang="en-US">
                <a:latin typeface="Arial Narrow" pitchFamily="34" charset="0"/>
              </a:rPr>
              <a:t/>
            </a:r>
            <a:br>
              <a:rPr lang="en-US">
                <a:latin typeface="Arial Narrow" pitchFamily="34" charset="0"/>
              </a:rPr>
            </a:br>
            <a:r>
              <a:rPr lang="en-US">
                <a:latin typeface="Arial Narrow" pitchFamily="34" charset="0"/>
              </a:rPr>
              <a:t>	</a:t>
            </a:r>
            <a:r>
              <a:rPr lang="en-US">
                <a:solidFill>
                  <a:srgbClr val="000000"/>
                </a:solidFill>
                <a:latin typeface="Arial Narrow" pitchFamily="34" charset="0"/>
              </a:rPr>
              <a:t>public</a:t>
            </a:r>
            <a:r>
              <a:rPr lang="en-US">
                <a:latin typeface="Arial Narrow" pitchFamily="34" charset="0"/>
              </a:rPr>
              <a:t> Object </a:t>
            </a:r>
            <a:r>
              <a:rPr lang="en-US">
                <a:solidFill>
                  <a:schemeClr val="tx2"/>
                </a:solidFill>
                <a:latin typeface="Arial Narrow" pitchFamily="34" charset="0"/>
              </a:rPr>
              <a:t>top()</a:t>
            </a:r>
            <a:r>
              <a:rPr lang="en-US">
                <a:latin typeface="Arial Narrow" pitchFamily="34" charset="0"/>
              </a:rPr>
              <a:t/>
            </a:r>
            <a:br>
              <a:rPr lang="en-US">
                <a:latin typeface="Arial Narrow" pitchFamily="34" charset="0"/>
              </a:rPr>
            </a:br>
            <a:r>
              <a:rPr lang="en-US">
                <a:latin typeface="Arial Narrow" pitchFamily="34" charset="0"/>
              </a:rPr>
              <a:t>			</a:t>
            </a:r>
            <a:r>
              <a:rPr lang="en-US">
                <a:solidFill>
                  <a:srgbClr val="000000"/>
                </a:solidFill>
                <a:latin typeface="Arial Narrow" pitchFamily="34" charset="0"/>
              </a:rPr>
              <a:t>throws</a:t>
            </a:r>
            <a:r>
              <a:rPr lang="en-US">
                <a:latin typeface="Arial Narrow" pitchFamily="34" charset="0"/>
              </a:rPr>
              <a:t> </a:t>
            </a:r>
            <a:r>
              <a:rPr lang="en-US">
                <a:solidFill>
                  <a:schemeClr val="hlink"/>
                </a:solidFill>
                <a:latin typeface="Arial Narrow" pitchFamily="34" charset="0"/>
              </a:rPr>
              <a:t>EmptyStackException</a:t>
            </a:r>
            <a:r>
              <a:rPr lang="en-US">
                <a:latin typeface="Arial Narrow" pitchFamily="34" charset="0"/>
              </a:rPr>
              <a:t>;</a:t>
            </a:r>
            <a:br>
              <a:rPr lang="en-US">
                <a:latin typeface="Arial Narrow" pitchFamily="34" charset="0"/>
              </a:rPr>
            </a:br>
            <a:r>
              <a:rPr lang="en-US">
                <a:latin typeface="Arial Narrow" pitchFamily="34" charset="0"/>
              </a:rPr>
              <a:t/>
            </a:r>
            <a:br>
              <a:rPr lang="en-US">
                <a:latin typeface="Arial Narrow" pitchFamily="34" charset="0"/>
              </a:rPr>
            </a:br>
            <a:r>
              <a:rPr lang="en-US">
                <a:latin typeface="Arial Narrow" pitchFamily="34" charset="0"/>
              </a:rPr>
              <a:t>	</a:t>
            </a:r>
            <a:r>
              <a:rPr lang="en-US">
                <a:solidFill>
                  <a:srgbClr val="000000"/>
                </a:solidFill>
                <a:latin typeface="Arial Narrow" pitchFamily="34" charset="0"/>
              </a:rPr>
              <a:t>public</a:t>
            </a:r>
            <a:r>
              <a:rPr lang="en-US">
                <a:latin typeface="Arial Narrow" pitchFamily="34" charset="0"/>
              </a:rPr>
              <a:t> int </a:t>
            </a:r>
            <a:r>
              <a:rPr lang="en-US">
                <a:solidFill>
                  <a:schemeClr val="tx2"/>
                </a:solidFill>
                <a:latin typeface="Arial Narrow" pitchFamily="34" charset="0"/>
              </a:rPr>
              <a:t>size()</a:t>
            </a:r>
            <a:r>
              <a:rPr lang="en-US">
                <a:latin typeface="Arial Narrow" pitchFamily="34" charset="0"/>
              </a:rPr>
              <a:t>;</a:t>
            </a:r>
          </a:p>
          <a:p>
            <a:pPr defTabSz="228600">
              <a:spcBef>
                <a:spcPct val="50000"/>
              </a:spcBef>
            </a:pPr>
            <a:r>
              <a:rPr lang="en-US">
                <a:latin typeface="Arial Narrow" pitchFamily="34" charset="0"/>
              </a:rPr>
              <a:t>	</a:t>
            </a:r>
            <a:r>
              <a:rPr lang="en-US">
                <a:solidFill>
                  <a:srgbClr val="000000"/>
                </a:solidFill>
                <a:latin typeface="Arial Narrow" pitchFamily="34" charset="0"/>
              </a:rPr>
              <a:t>public</a:t>
            </a:r>
            <a:r>
              <a:rPr lang="en-US">
                <a:latin typeface="Arial Narrow" pitchFamily="34" charset="0"/>
              </a:rPr>
              <a:t> boolean </a:t>
            </a:r>
            <a:r>
              <a:rPr lang="en-US">
                <a:solidFill>
                  <a:schemeClr val="tx2"/>
                </a:solidFill>
                <a:latin typeface="Arial Narrow" pitchFamily="34" charset="0"/>
              </a:rPr>
              <a:t>isEmpty()</a:t>
            </a:r>
            <a:r>
              <a:rPr lang="en-US">
                <a:latin typeface="Arial Narrow" pitchFamily="34" charset="0"/>
              </a:rPr>
              <a:t>;</a:t>
            </a:r>
            <a:br>
              <a:rPr lang="en-US">
                <a:latin typeface="Arial Narrow" pitchFamily="34" charset="0"/>
              </a:rPr>
            </a:br>
            <a:r>
              <a:rPr lang="en-US">
                <a:solidFill>
                  <a:srgbClr val="000000"/>
                </a:solidFill>
                <a:latin typeface="Arial Narrow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5" grpId="0" uiExpand="1" build="p"/>
      <p:bldP spid="14643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ADTs, Stacks, Queues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9F5FF-D51C-4F78-B549-DA3A7FC907D2}" type="slidenum">
              <a:rPr lang="en-US"/>
              <a:pPr/>
              <a:t>23</a:t>
            </a:fld>
            <a:endParaRPr lang="en-US"/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Exceptions</a:t>
            </a:r>
          </a:p>
        </p:txBody>
      </p:sp>
      <p:sp>
        <p:nvSpPr>
          <p:cNvPr id="1474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676400"/>
            <a:ext cx="4114800" cy="4495800"/>
          </a:xfrm>
        </p:spPr>
        <p:txBody>
          <a:bodyPr/>
          <a:lstStyle/>
          <a:p>
            <a:r>
              <a:rPr lang="en-US"/>
              <a:t>Attempting the execution of an operation of ADT may sometimes cause an error condition, called an exception</a:t>
            </a:r>
          </a:p>
          <a:p>
            <a:r>
              <a:rPr lang="en-US"/>
              <a:t>Exceptions are said to be “thrown” by an operation that cannot be executed</a:t>
            </a:r>
          </a:p>
        </p:txBody>
      </p:sp>
      <p:sp>
        <p:nvSpPr>
          <p:cNvPr id="147460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953000" y="1676400"/>
            <a:ext cx="3962400" cy="4495800"/>
          </a:xfrm>
        </p:spPr>
        <p:txBody>
          <a:bodyPr/>
          <a:lstStyle/>
          <a:p>
            <a:r>
              <a:rPr lang="en-US"/>
              <a:t>In the Stack ADT, operations pop and top cannot be performed if the stack is empty</a:t>
            </a:r>
          </a:p>
          <a:p>
            <a:r>
              <a:rPr lang="en-US"/>
              <a:t>Attempting the execution of pop or top on an empty stack throws an </a:t>
            </a:r>
            <a:r>
              <a:rPr lang="en-US">
                <a:solidFill>
                  <a:schemeClr val="hlink"/>
                </a:solidFill>
              </a:rPr>
              <a:t>EmptyStackException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ADTs, Stacks, Queues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AB5DF-9E1A-433C-9997-EF7525DE7EDE}" type="slidenum">
              <a:rPr lang="en-US"/>
              <a:pPr/>
              <a:t>24</a:t>
            </a:fld>
            <a:endParaRPr lang="en-US"/>
          </a:p>
        </p:txBody>
      </p:sp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Applications of Stacks</a:t>
            </a:r>
          </a:p>
        </p:txBody>
      </p:sp>
      <p:sp>
        <p:nvSpPr>
          <p:cNvPr id="1484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Direct applications</a:t>
            </a:r>
          </a:p>
          <a:p>
            <a:pPr lvl="1">
              <a:lnSpc>
                <a:spcPct val="90000"/>
              </a:lnSpc>
            </a:pPr>
            <a:r>
              <a:rPr lang="en-US"/>
              <a:t>Page-visited history in a Web browser</a:t>
            </a:r>
          </a:p>
          <a:p>
            <a:pPr lvl="1">
              <a:lnSpc>
                <a:spcPct val="90000"/>
              </a:lnSpc>
            </a:pPr>
            <a:r>
              <a:rPr lang="en-US"/>
              <a:t>Undo sequence in a text editor</a:t>
            </a:r>
          </a:p>
          <a:p>
            <a:pPr lvl="1">
              <a:lnSpc>
                <a:spcPct val="90000"/>
              </a:lnSpc>
            </a:pPr>
            <a:r>
              <a:rPr lang="en-US"/>
              <a:t>Chain of method calls in the Java Virtual Machine</a:t>
            </a:r>
          </a:p>
          <a:p>
            <a:pPr>
              <a:lnSpc>
                <a:spcPct val="90000"/>
              </a:lnSpc>
            </a:pPr>
            <a:r>
              <a:rPr lang="en-US"/>
              <a:t>Indirect applications</a:t>
            </a:r>
          </a:p>
          <a:p>
            <a:pPr lvl="1">
              <a:lnSpc>
                <a:spcPct val="90000"/>
              </a:lnSpc>
            </a:pPr>
            <a:r>
              <a:rPr lang="en-US"/>
              <a:t>Auxiliary data structure for algorithms</a:t>
            </a:r>
          </a:p>
          <a:p>
            <a:pPr lvl="1">
              <a:lnSpc>
                <a:spcPct val="90000"/>
              </a:lnSpc>
            </a:pPr>
            <a:r>
              <a:rPr lang="en-US"/>
              <a:t>Component of other data structures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ADTs, Stacks, Queues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CAA6B-9A02-4D0A-9539-AA20873B2812}" type="slidenum">
              <a:rPr lang="en-US"/>
              <a:pPr/>
              <a:t>25</a:t>
            </a:fld>
            <a:endParaRPr lang="en-US"/>
          </a:p>
        </p:txBody>
      </p:sp>
      <p:sp>
        <p:nvSpPr>
          <p:cNvPr id="14951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 Stack in the JVM</a:t>
            </a:r>
          </a:p>
        </p:txBody>
      </p:sp>
      <p:sp>
        <p:nvSpPr>
          <p:cNvPr id="149512" name="Rectangle 8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5181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The Java Virtual Machine (JVM) keeps track of the chain of active methods with a stack</a:t>
            </a:r>
          </a:p>
          <a:p>
            <a:pPr>
              <a:lnSpc>
                <a:spcPct val="90000"/>
              </a:lnSpc>
            </a:pPr>
            <a:r>
              <a:rPr lang="en-US" sz="2400"/>
              <a:t>When a method is called, the JVM pushes on the stack a “frame” containing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Method arguments, local variables and return value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Program Counter (PC), keeping track of the statement being executed </a:t>
            </a:r>
          </a:p>
          <a:p>
            <a:pPr>
              <a:lnSpc>
                <a:spcPct val="90000"/>
              </a:lnSpc>
            </a:pPr>
            <a:r>
              <a:rPr lang="en-US" sz="2400"/>
              <a:t>A stack is appropriate because local variables of previous stack frames are not accessible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E.g. ”int i” of main is not accessible within “foo”</a:t>
            </a:r>
          </a:p>
        </p:txBody>
      </p:sp>
      <p:sp>
        <p:nvSpPr>
          <p:cNvPr id="149513" name="Rectangle 9"/>
          <p:cNvSpPr>
            <a:spLocks noChangeArrowheads="1"/>
          </p:cNvSpPr>
          <p:nvPr/>
        </p:nvSpPr>
        <p:spPr bwMode="auto">
          <a:xfrm>
            <a:off x="8220075" y="3565525"/>
            <a:ext cx="7938" cy="158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49514" name="Freeform 10"/>
          <p:cNvSpPr>
            <a:spLocks/>
          </p:cNvSpPr>
          <p:nvPr/>
        </p:nvSpPr>
        <p:spPr bwMode="auto">
          <a:xfrm>
            <a:off x="8277225" y="4351338"/>
            <a:ext cx="7938" cy="9525"/>
          </a:xfrm>
          <a:custGeom>
            <a:avLst/>
            <a:gdLst/>
            <a:ahLst/>
            <a:cxnLst>
              <a:cxn ang="0">
                <a:pos x="5" y="0"/>
              </a:cxn>
              <a:cxn ang="0">
                <a:pos x="5" y="0"/>
              </a:cxn>
              <a:cxn ang="0">
                <a:pos x="0" y="6"/>
              </a:cxn>
              <a:cxn ang="0">
                <a:pos x="0" y="6"/>
              </a:cxn>
              <a:cxn ang="0">
                <a:pos x="5" y="0"/>
              </a:cxn>
            </a:cxnLst>
            <a:rect l="0" t="0" r="r" b="b"/>
            <a:pathLst>
              <a:path w="5" h="6">
                <a:moveTo>
                  <a:pt x="5" y="0"/>
                </a:moveTo>
                <a:lnTo>
                  <a:pt x="5" y="0"/>
                </a:lnTo>
                <a:lnTo>
                  <a:pt x="0" y="6"/>
                </a:lnTo>
                <a:lnTo>
                  <a:pt x="0" y="6"/>
                </a:lnTo>
                <a:lnTo>
                  <a:pt x="5" y="0"/>
                </a:lnTo>
                <a:close/>
              </a:path>
            </a:pathLst>
          </a:cu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49515" name="Rectangle 11"/>
          <p:cNvSpPr>
            <a:spLocks noChangeArrowheads="1"/>
          </p:cNvSpPr>
          <p:nvPr/>
        </p:nvSpPr>
        <p:spPr bwMode="auto">
          <a:xfrm>
            <a:off x="8220075" y="1625600"/>
            <a:ext cx="7938" cy="158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49516" name="Rectangle 12"/>
          <p:cNvSpPr>
            <a:spLocks noChangeArrowheads="1"/>
          </p:cNvSpPr>
          <p:nvPr/>
        </p:nvSpPr>
        <p:spPr bwMode="auto">
          <a:xfrm>
            <a:off x="8220075" y="2281238"/>
            <a:ext cx="7938" cy="1587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grpSp>
        <p:nvGrpSpPr>
          <p:cNvPr id="149506" name="Group 2"/>
          <p:cNvGrpSpPr>
            <a:grpSpLocks/>
          </p:cNvGrpSpPr>
          <p:nvPr/>
        </p:nvGrpSpPr>
        <p:grpSpPr bwMode="auto">
          <a:xfrm>
            <a:off x="7315200" y="1600200"/>
            <a:ext cx="1447800" cy="4572000"/>
            <a:chOff x="4512" y="864"/>
            <a:chExt cx="912" cy="3024"/>
          </a:xfrm>
        </p:grpSpPr>
        <p:sp>
          <p:nvSpPr>
            <p:cNvPr id="149507" name="Rectangle 3"/>
            <p:cNvSpPr>
              <a:spLocks noChangeArrowheads="1"/>
            </p:cNvSpPr>
            <p:nvPr/>
          </p:nvSpPr>
          <p:spPr bwMode="auto">
            <a:xfrm>
              <a:off x="4512" y="864"/>
              <a:ext cx="912" cy="3024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149508" name="Line 4"/>
            <p:cNvSpPr>
              <a:spLocks noChangeShapeType="1"/>
            </p:cNvSpPr>
            <p:nvPr/>
          </p:nvSpPr>
          <p:spPr bwMode="auto">
            <a:xfrm>
              <a:off x="4512" y="864"/>
              <a:ext cx="0" cy="30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49509" name="Line 5"/>
            <p:cNvSpPr>
              <a:spLocks noChangeShapeType="1"/>
            </p:cNvSpPr>
            <p:nvPr/>
          </p:nvSpPr>
          <p:spPr bwMode="auto">
            <a:xfrm>
              <a:off x="5424" y="864"/>
              <a:ext cx="0" cy="30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49510" name="Line 6"/>
            <p:cNvSpPr>
              <a:spLocks noChangeShapeType="1"/>
            </p:cNvSpPr>
            <p:nvPr/>
          </p:nvSpPr>
          <p:spPr bwMode="auto">
            <a:xfrm>
              <a:off x="4512" y="3876"/>
              <a:ext cx="9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</p:grpSp>
      <p:sp>
        <p:nvSpPr>
          <p:cNvPr id="149517" name="Text Box 13"/>
          <p:cNvSpPr txBox="1">
            <a:spLocks noChangeArrowheads="1"/>
          </p:cNvSpPr>
          <p:nvPr/>
        </p:nvSpPr>
        <p:spPr bwMode="auto">
          <a:xfrm>
            <a:off x="5791200" y="1524000"/>
            <a:ext cx="1600200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228600">
              <a:spcBef>
                <a:spcPct val="50000"/>
              </a:spcBef>
              <a:tabLst>
                <a:tab pos="228600" algn="l"/>
              </a:tabLst>
            </a:pPr>
            <a:r>
              <a:rPr lang="en-US">
                <a:solidFill>
                  <a:schemeClr val="tx2"/>
                </a:solidFill>
                <a:latin typeface="Arial Narrow" pitchFamily="34" charset="0"/>
              </a:rPr>
              <a:t>main</a:t>
            </a:r>
            <a:r>
              <a:rPr lang="en-US">
                <a:solidFill>
                  <a:schemeClr val="accent2"/>
                </a:solidFill>
                <a:latin typeface="Arial Narrow" pitchFamily="34" charset="0"/>
              </a:rPr>
              <a:t>() {</a:t>
            </a:r>
            <a:br>
              <a:rPr lang="en-US">
                <a:solidFill>
                  <a:schemeClr val="accent2"/>
                </a:solidFill>
                <a:latin typeface="Arial Narrow" pitchFamily="34" charset="0"/>
              </a:rPr>
            </a:br>
            <a:r>
              <a:rPr lang="en-US">
                <a:solidFill>
                  <a:schemeClr val="accent2"/>
                </a:solidFill>
                <a:latin typeface="Arial Narrow" pitchFamily="34" charset="0"/>
              </a:rPr>
              <a:t>	int i = 5;</a:t>
            </a:r>
            <a:br>
              <a:rPr lang="en-US">
                <a:solidFill>
                  <a:schemeClr val="accent2"/>
                </a:solidFill>
                <a:latin typeface="Arial Narrow" pitchFamily="34" charset="0"/>
              </a:rPr>
            </a:br>
            <a:r>
              <a:rPr lang="en-US">
                <a:solidFill>
                  <a:schemeClr val="accent2"/>
                </a:solidFill>
                <a:latin typeface="Arial Narrow" pitchFamily="34" charset="0"/>
              </a:rPr>
              <a:t>	foo(i);</a:t>
            </a:r>
            <a:br>
              <a:rPr lang="en-US">
                <a:solidFill>
                  <a:schemeClr val="accent2"/>
                </a:solidFill>
                <a:latin typeface="Arial Narrow" pitchFamily="34" charset="0"/>
              </a:rPr>
            </a:br>
            <a:r>
              <a:rPr lang="en-US">
                <a:solidFill>
                  <a:schemeClr val="accent2"/>
                </a:solidFill>
                <a:latin typeface="Arial Narrow" pitchFamily="34" charset="0"/>
              </a:rPr>
              <a:t>	}</a:t>
            </a:r>
          </a:p>
          <a:p>
            <a:pPr defTabSz="228600">
              <a:spcBef>
                <a:spcPct val="50000"/>
              </a:spcBef>
              <a:tabLst>
                <a:tab pos="228600" algn="l"/>
              </a:tabLst>
            </a:pPr>
            <a:r>
              <a:rPr lang="en-US">
                <a:solidFill>
                  <a:schemeClr val="tx2"/>
                </a:solidFill>
                <a:latin typeface="Arial Narrow" pitchFamily="34" charset="0"/>
              </a:rPr>
              <a:t>foo</a:t>
            </a:r>
            <a:r>
              <a:rPr lang="en-US">
                <a:solidFill>
                  <a:schemeClr val="accent2"/>
                </a:solidFill>
                <a:latin typeface="Arial Narrow" pitchFamily="34" charset="0"/>
              </a:rPr>
              <a:t>(int j) {</a:t>
            </a:r>
            <a:br>
              <a:rPr lang="en-US">
                <a:solidFill>
                  <a:schemeClr val="accent2"/>
                </a:solidFill>
                <a:latin typeface="Arial Narrow" pitchFamily="34" charset="0"/>
              </a:rPr>
            </a:br>
            <a:r>
              <a:rPr lang="en-US">
                <a:solidFill>
                  <a:schemeClr val="accent2"/>
                </a:solidFill>
                <a:latin typeface="Arial Narrow" pitchFamily="34" charset="0"/>
              </a:rPr>
              <a:t>	int k;</a:t>
            </a:r>
            <a:br>
              <a:rPr lang="en-US">
                <a:solidFill>
                  <a:schemeClr val="accent2"/>
                </a:solidFill>
                <a:latin typeface="Arial Narrow" pitchFamily="34" charset="0"/>
              </a:rPr>
            </a:br>
            <a:r>
              <a:rPr lang="en-US">
                <a:solidFill>
                  <a:schemeClr val="accent2"/>
                </a:solidFill>
                <a:latin typeface="Arial Narrow" pitchFamily="34" charset="0"/>
              </a:rPr>
              <a:t>	k = j+1;</a:t>
            </a:r>
            <a:br>
              <a:rPr lang="en-US">
                <a:solidFill>
                  <a:schemeClr val="accent2"/>
                </a:solidFill>
                <a:latin typeface="Arial Narrow" pitchFamily="34" charset="0"/>
              </a:rPr>
            </a:br>
            <a:r>
              <a:rPr lang="en-US">
                <a:solidFill>
                  <a:schemeClr val="accent2"/>
                </a:solidFill>
                <a:latin typeface="Arial Narrow" pitchFamily="34" charset="0"/>
              </a:rPr>
              <a:t>	bar(k);</a:t>
            </a:r>
            <a:br>
              <a:rPr lang="en-US">
                <a:solidFill>
                  <a:schemeClr val="accent2"/>
                </a:solidFill>
                <a:latin typeface="Arial Narrow" pitchFamily="34" charset="0"/>
              </a:rPr>
            </a:br>
            <a:r>
              <a:rPr lang="en-US">
                <a:solidFill>
                  <a:schemeClr val="accent2"/>
                </a:solidFill>
                <a:latin typeface="Arial Narrow" pitchFamily="34" charset="0"/>
              </a:rPr>
              <a:t>	}</a:t>
            </a:r>
          </a:p>
          <a:p>
            <a:pPr defTabSz="228600">
              <a:spcBef>
                <a:spcPct val="50000"/>
              </a:spcBef>
              <a:tabLst>
                <a:tab pos="228600" algn="l"/>
              </a:tabLst>
            </a:pPr>
            <a:r>
              <a:rPr lang="en-US">
                <a:solidFill>
                  <a:schemeClr val="tx2"/>
                </a:solidFill>
                <a:latin typeface="Arial Narrow" pitchFamily="34" charset="0"/>
              </a:rPr>
              <a:t>bar</a:t>
            </a:r>
            <a:r>
              <a:rPr lang="en-US">
                <a:solidFill>
                  <a:schemeClr val="accent2"/>
                </a:solidFill>
                <a:latin typeface="Arial Narrow" pitchFamily="34" charset="0"/>
              </a:rPr>
              <a:t>(int m) {</a:t>
            </a:r>
            <a:br>
              <a:rPr lang="en-US">
                <a:solidFill>
                  <a:schemeClr val="accent2"/>
                </a:solidFill>
                <a:latin typeface="Arial Narrow" pitchFamily="34" charset="0"/>
              </a:rPr>
            </a:br>
            <a:r>
              <a:rPr lang="en-US">
                <a:solidFill>
                  <a:schemeClr val="accent2"/>
                </a:solidFill>
                <a:latin typeface="Arial Narrow" pitchFamily="34" charset="0"/>
              </a:rPr>
              <a:t>	…</a:t>
            </a:r>
            <a:br>
              <a:rPr lang="en-US">
                <a:solidFill>
                  <a:schemeClr val="accent2"/>
                </a:solidFill>
                <a:latin typeface="Arial Narrow" pitchFamily="34" charset="0"/>
              </a:rPr>
            </a:br>
            <a:r>
              <a:rPr lang="en-US">
                <a:solidFill>
                  <a:schemeClr val="accent2"/>
                </a:solidFill>
                <a:latin typeface="Arial Narrow" pitchFamily="34" charset="0"/>
              </a:rPr>
              <a:t>	}</a:t>
            </a:r>
          </a:p>
        </p:txBody>
      </p:sp>
      <p:sp>
        <p:nvSpPr>
          <p:cNvPr id="149518" name="Rectangle 14"/>
          <p:cNvSpPr>
            <a:spLocks noChangeArrowheads="1"/>
          </p:cNvSpPr>
          <p:nvPr/>
        </p:nvSpPr>
        <p:spPr bwMode="auto">
          <a:xfrm>
            <a:off x="7467600" y="2057400"/>
            <a:ext cx="11430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>
                <a:solidFill>
                  <a:schemeClr val="tx2"/>
                </a:solidFill>
              </a:rPr>
              <a:t>bar</a:t>
            </a:r>
          </a:p>
          <a:p>
            <a:r>
              <a:rPr lang="en-US" sz="2000"/>
              <a:t>  PC = 1</a:t>
            </a:r>
            <a:br>
              <a:rPr lang="en-US" sz="2000"/>
            </a:br>
            <a:r>
              <a:rPr lang="en-US" sz="2000"/>
              <a:t>  m = 6</a:t>
            </a:r>
          </a:p>
        </p:txBody>
      </p:sp>
      <p:sp>
        <p:nvSpPr>
          <p:cNvPr id="149519" name="Rectangle 15"/>
          <p:cNvSpPr>
            <a:spLocks noChangeArrowheads="1"/>
          </p:cNvSpPr>
          <p:nvPr/>
        </p:nvSpPr>
        <p:spPr bwMode="auto">
          <a:xfrm>
            <a:off x="7467600" y="3314700"/>
            <a:ext cx="11430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>
                <a:solidFill>
                  <a:schemeClr val="tx2"/>
                </a:solidFill>
              </a:rPr>
              <a:t>foo</a:t>
            </a:r>
          </a:p>
          <a:p>
            <a:r>
              <a:rPr lang="en-US" sz="2000"/>
              <a:t>  PC = 3</a:t>
            </a:r>
            <a:br>
              <a:rPr lang="en-US" sz="2000"/>
            </a:br>
            <a:r>
              <a:rPr lang="en-US" sz="2000"/>
              <a:t>  j = 5</a:t>
            </a:r>
          </a:p>
          <a:p>
            <a:r>
              <a:rPr lang="en-US" sz="2000"/>
              <a:t>  k = 6</a:t>
            </a:r>
          </a:p>
        </p:txBody>
      </p:sp>
      <p:sp>
        <p:nvSpPr>
          <p:cNvPr id="149520" name="Rectangle 16"/>
          <p:cNvSpPr>
            <a:spLocks noChangeArrowheads="1"/>
          </p:cNvSpPr>
          <p:nvPr/>
        </p:nvSpPr>
        <p:spPr bwMode="auto">
          <a:xfrm>
            <a:off x="7467600" y="4953000"/>
            <a:ext cx="11430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>
                <a:solidFill>
                  <a:schemeClr val="tx2"/>
                </a:solidFill>
              </a:rPr>
              <a:t>main</a:t>
            </a:r>
          </a:p>
          <a:p>
            <a:r>
              <a:rPr lang="en-US" sz="2000"/>
              <a:t>  PC = 2</a:t>
            </a:r>
            <a:br>
              <a:rPr lang="en-US" sz="2000"/>
            </a:br>
            <a:r>
              <a:rPr lang="en-US" sz="2000"/>
              <a:t>  i = 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12" grpId="0" uiExpand="1" build="p"/>
      <p:bldP spid="149517" grpId="0"/>
      <p:bldP spid="149518" grpId="0" animBg="1"/>
      <p:bldP spid="149519" grpId="0" animBg="1"/>
      <p:bldP spid="1495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ADTs, Stacks, Queues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C9714-7F51-4099-8483-98C7AAA48D93}" type="slidenum">
              <a:rPr lang="en-US"/>
              <a:pPr/>
              <a:t>26</a:t>
            </a:fld>
            <a:endParaRPr lang="en-US"/>
          </a:p>
        </p:txBody>
      </p:sp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 Stack in the JVM</a:t>
            </a:r>
          </a:p>
        </p:txBody>
      </p:sp>
      <p:sp>
        <p:nvSpPr>
          <p:cNvPr id="2590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5181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r>
              <a:rPr lang="en-US" sz="2400"/>
              <a:t>When a method ends, its frame is popped from the stack and control is passed to the method on top of the stack</a:t>
            </a:r>
          </a:p>
          <a:p>
            <a:pPr>
              <a:lnSpc>
                <a:spcPct val="90000"/>
              </a:lnSpc>
            </a:pPr>
            <a:r>
              <a:rPr lang="en-US" sz="2400"/>
              <a:t>Allows for </a:t>
            </a:r>
            <a:r>
              <a:rPr lang="en-US" sz="2400" b="1"/>
              <a:t>recursion</a:t>
            </a:r>
          </a:p>
        </p:txBody>
      </p:sp>
      <p:sp>
        <p:nvSpPr>
          <p:cNvPr id="259076" name="Rectangle 4"/>
          <p:cNvSpPr>
            <a:spLocks noChangeArrowheads="1"/>
          </p:cNvSpPr>
          <p:nvPr/>
        </p:nvSpPr>
        <p:spPr bwMode="auto">
          <a:xfrm>
            <a:off x="8220075" y="3565525"/>
            <a:ext cx="7938" cy="158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59077" name="Freeform 5"/>
          <p:cNvSpPr>
            <a:spLocks/>
          </p:cNvSpPr>
          <p:nvPr/>
        </p:nvSpPr>
        <p:spPr bwMode="auto">
          <a:xfrm>
            <a:off x="8277225" y="4351338"/>
            <a:ext cx="7938" cy="9525"/>
          </a:xfrm>
          <a:custGeom>
            <a:avLst/>
            <a:gdLst/>
            <a:ahLst/>
            <a:cxnLst>
              <a:cxn ang="0">
                <a:pos x="5" y="0"/>
              </a:cxn>
              <a:cxn ang="0">
                <a:pos x="5" y="0"/>
              </a:cxn>
              <a:cxn ang="0">
                <a:pos x="0" y="6"/>
              </a:cxn>
              <a:cxn ang="0">
                <a:pos x="0" y="6"/>
              </a:cxn>
              <a:cxn ang="0">
                <a:pos x="5" y="0"/>
              </a:cxn>
            </a:cxnLst>
            <a:rect l="0" t="0" r="r" b="b"/>
            <a:pathLst>
              <a:path w="5" h="6">
                <a:moveTo>
                  <a:pt x="5" y="0"/>
                </a:moveTo>
                <a:lnTo>
                  <a:pt x="5" y="0"/>
                </a:lnTo>
                <a:lnTo>
                  <a:pt x="0" y="6"/>
                </a:lnTo>
                <a:lnTo>
                  <a:pt x="0" y="6"/>
                </a:lnTo>
                <a:lnTo>
                  <a:pt x="5" y="0"/>
                </a:lnTo>
                <a:close/>
              </a:path>
            </a:pathLst>
          </a:cu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59078" name="Rectangle 6"/>
          <p:cNvSpPr>
            <a:spLocks noChangeArrowheads="1"/>
          </p:cNvSpPr>
          <p:nvPr/>
        </p:nvSpPr>
        <p:spPr bwMode="auto">
          <a:xfrm>
            <a:off x="8220075" y="1625600"/>
            <a:ext cx="7938" cy="158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59079" name="Rectangle 7"/>
          <p:cNvSpPr>
            <a:spLocks noChangeArrowheads="1"/>
          </p:cNvSpPr>
          <p:nvPr/>
        </p:nvSpPr>
        <p:spPr bwMode="auto">
          <a:xfrm>
            <a:off x="8220075" y="2281238"/>
            <a:ext cx="7938" cy="1587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grpSp>
        <p:nvGrpSpPr>
          <p:cNvPr id="259080" name="Group 8"/>
          <p:cNvGrpSpPr>
            <a:grpSpLocks/>
          </p:cNvGrpSpPr>
          <p:nvPr/>
        </p:nvGrpSpPr>
        <p:grpSpPr bwMode="auto">
          <a:xfrm>
            <a:off x="7315200" y="1600200"/>
            <a:ext cx="1447800" cy="4572000"/>
            <a:chOff x="4512" y="864"/>
            <a:chExt cx="912" cy="3024"/>
          </a:xfrm>
        </p:grpSpPr>
        <p:sp>
          <p:nvSpPr>
            <p:cNvPr id="259081" name="Rectangle 9"/>
            <p:cNvSpPr>
              <a:spLocks noChangeArrowheads="1"/>
            </p:cNvSpPr>
            <p:nvPr/>
          </p:nvSpPr>
          <p:spPr bwMode="auto">
            <a:xfrm>
              <a:off x="4512" y="864"/>
              <a:ext cx="912" cy="3024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259082" name="Line 10"/>
            <p:cNvSpPr>
              <a:spLocks noChangeShapeType="1"/>
            </p:cNvSpPr>
            <p:nvPr/>
          </p:nvSpPr>
          <p:spPr bwMode="auto">
            <a:xfrm>
              <a:off x="4512" y="864"/>
              <a:ext cx="0" cy="30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259083" name="Line 11"/>
            <p:cNvSpPr>
              <a:spLocks noChangeShapeType="1"/>
            </p:cNvSpPr>
            <p:nvPr/>
          </p:nvSpPr>
          <p:spPr bwMode="auto">
            <a:xfrm>
              <a:off x="5424" y="864"/>
              <a:ext cx="0" cy="30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259084" name="Line 12"/>
            <p:cNvSpPr>
              <a:spLocks noChangeShapeType="1"/>
            </p:cNvSpPr>
            <p:nvPr/>
          </p:nvSpPr>
          <p:spPr bwMode="auto">
            <a:xfrm>
              <a:off x="4512" y="3876"/>
              <a:ext cx="9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</p:grpSp>
      <p:sp>
        <p:nvSpPr>
          <p:cNvPr id="259085" name="Text Box 13"/>
          <p:cNvSpPr txBox="1">
            <a:spLocks noChangeArrowheads="1"/>
          </p:cNvSpPr>
          <p:nvPr/>
        </p:nvSpPr>
        <p:spPr bwMode="auto">
          <a:xfrm>
            <a:off x="5791200" y="1524000"/>
            <a:ext cx="1600200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228600">
              <a:spcBef>
                <a:spcPct val="50000"/>
              </a:spcBef>
              <a:tabLst>
                <a:tab pos="228600" algn="l"/>
              </a:tabLst>
            </a:pPr>
            <a:r>
              <a:rPr lang="en-US">
                <a:solidFill>
                  <a:schemeClr val="tx2"/>
                </a:solidFill>
                <a:latin typeface="Arial Narrow" pitchFamily="34" charset="0"/>
              </a:rPr>
              <a:t>main</a:t>
            </a:r>
            <a:r>
              <a:rPr lang="en-US">
                <a:solidFill>
                  <a:schemeClr val="accent2"/>
                </a:solidFill>
                <a:latin typeface="Arial Narrow" pitchFamily="34" charset="0"/>
              </a:rPr>
              <a:t>() {</a:t>
            </a:r>
            <a:br>
              <a:rPr lang="en-US">
                <a:solidFill>
                  <a:schemeClr val="accent2"/>
                </a:solidFill>
                <a:latin typeface="Arial Narrow" pitchFamily="34" charset="0"/>
              </a:rPr>
            </a:br>
            <a:r>
              <a:rPr lang="en-US">
                <a:solidFill>
                  <a:schemeClr val="accent2"/>
                </a:solidFill>
                <a:latin typeface="Arial Narrow" pitchFamily="34" charset="0"/>
              </a:rPr>
              <a:t>	int i = 5;</a:t>
            </a:r>
            <a:br>
              <a:rPr lang="en-US">
                <a:solidFill>
                  <a:schemeClr val="accent2"/>
                </a:solidFill>
                <a:latin typeface="Arial Narrow" pitchFamily="34" charset="0"/>
              </a:rPr>
            </a:br>
            <a:r>
              <a:rPr lang="en-US">
                <a:solidFill>
                  <a:schemeClr val="accent2"/>
                </a:solidFill>
                <a:latin typeface="Arial Narrow" pitchFamily="34" charset="0"/>
              </a:rPr>
              <a:t>	foo(i);</a:t>
            </a:r>
            <a:br>
              <a:rPr lang="en-US">
                <a:solidFill>
                  <a:schemeClr val="accent2"/>
                </a:solidFill>
                <a:latin typeface="Arial Narrow" pitchFamily="34" charset="0"/>
              </a:rPr>
            </a:br>
            <a:r>
              <a:rPr lang="en-US">
                <a:solidFill>
                  <a:schemeClr val="accent2"/>
                </a:solidFill>
                <a:latin typeface="Arial Narrow" pitchFamily="34" charset="0"/>
              </a:rPr>
              <a:t>	}</a:t>
            </a:r>
          </a:p>
          <a:p>
            <a:pPr defTabSz="228600">
              <a:spcBef>
                <a:spcPct val="50000"/>
              </a:spcBef>
              <a:tabLst>
                <a:tab pos="228600" algn="l"/>
              </a:tabLst>
            </a:pPr>
            <a:r>
              <a:rPr lang="en-US">
                <a:solidFill>
                  <a:schemeClr val="tx2"/>
                </a:solidFill>
                <a:latin typeface="Arial Narrow" pitchFamily="34" charset="0"/>
              </a:rPr>
              <a:t>foo</a:t>
            </a:r>
            <a:r>
              <a:rPr lang="en-US">
                <a:solidFill>
                  <a:schemeClr val="accent2"/>
                </a:solidFill>
                <a:latin typeface="Arial Narrow" pitchFamily="34" charset="0"/>
              </a:rPr>
              <a:t>(int j) {</a:t>
            </a:r>
            <a:br>
              <a:rPr lang="en-US">
                <a:solidFill>
                  <a:schemeClr val="accent2"/>
                </a:solidFill>
                <a:latin typeface="Arial Narrow" pitchFamily="34" charset="0"/>
              </a:rPr>
            </a:br>
            <a:r>
              <a:rPr lang="en-US">
                <a:solidFill>
                  <a:schemeClr val="accent2"/>
                </a:solidFill>
                <a:latin typeface="Arial Narrow" pitchFamily="34" charset="0"/>
              </a:rPr>
              <a:t>	int k;</a:t>
            </a:r>
            <a:br>
              <a:rPr lang="en-US">
                <a:solidFill>
                  <a:schemeClr val="accent2"/>
                </a:solidFill>
                <a:latin typeface="Arial Narrow" pitchFamily="34" charset="0"/>
              </a:rPr>
            </a:br>
            <a:r>
              <a:rPr lang="en-US">
                <a:solidFill>
                  <a:schemeClr val="accent2"/>
                </a:solidFill>
                <a:latin typeface="Arial Narrow" pitchFamily="34" charset="0"/>
              </a:rPr>
              <a:t>	k = j+1;</a:t>
            </a:r>
            <a:br>
              <a:rPr lang="en-US">
                <a:solidFill>
                  <a:schemeClr val="accent2"/>
                </a:solidFill>
                <a:latin typeface="Arial Narrow" pitchFamily="34" charset="0"/>
              </a:rPr>
            </a:br>
            <a:r>
              <a:rPr lang="en-US">
                <a:solidFill>
                  <a:schemeClr val="accent2"/>
                </a:solidFill>
                <a:latin typeface="Arial Narrow" pitchFamily="34" charset="0"/>
              </a:rPr>
              <a:t>	bar(k);</a:t>
            </a:r>
            <a:br>
              <a:rPr lang="en-US">
                <a:solidFill>
                  <a:schemeClr val="accent2"/>
                </a:solidFill>
                <a:latin typeface="Arial Narrow" pitchFamily="34" charset="0"/>
              </a:rPr>
            </a:br>
            <a:r>
              <a:rPr lang="en-US">
                <a:solidFill>
                  <a:schemeClr val="accent2"/>
                </a:solidFill>
                <a:latin typeface="Arial Narrow" pitchFamily="34" charset="0"/>
              </a:rPr>
              <a:t>	}</a:t>
            </a:r>
          </a:p>
          <a:p>
            <a:pPr defTabSz="228600">
              <a:spcBef>
                <a:spcPct val="50000"/>
              </a:spcBef>
              <a:tabLst>
                <a:tab pos="228600" algn="l"/>
              </a:tabLst>
            </a:pPr>
            <a:r>
              <a:rPr lang="en-US">
                <a:solidFill>
                  <a:schemeClr val="tx2"/>
                </a:solidFill>
                <a:latin typeface="Arial Narrow" pitchFamily="34" charset="0"/>
              </a:rPr>
              <a:t>bar</a:t>
            </a:r>
            <a:r>
              <a:rPr lang="en-US">
                <a:solidFill>
                  <a:schemeClr val="accent2"/>
                </a:solidFill>
                <a:latin typeface="Arial Narrow" pitchFamily="34" charset="0"/>
              </a:rPr>
              <a:t>(int m) {</a:t>
            </a:r>
            <a:br>
              <a:rPr lang="en-US">
                <a:solidFill>
                  <a:schemeClr val="accent2"/>
                </a:solidFill>
                <a:latin typeface="Arial Narrow" pitchFamily="34" charset="0"/>
              </a:rPr>
            </a:br>
            <a:r>
              <a:rPr lang="en-US">
                <a:solidFill>
                  <a:schemeClr val="accent2"/>
                </a:solidFill>
                <a:latin typeface="Arial Narrow" pitchFamily="34" charset="0"/>
              </a:rPr>
              <a:t>	…</a:t>
            </a:r>
            <a:br>
              <a:rPr lang="en-US">
                <a:solidFill>
                  <a:schemeClr val="accent2"/>
                </a:solidFill>
                <a:latin typeface="Arial Narrow" pitchFamily="34" charset="0"/>
              </a:rPr>
            </a:br>
            <a:r>
              <a:rPr lang="en-US">
                <a:solidFill>
                  <a:schemeClr val="accent2"/>
                </a:solidFill>
                <a:latin typeface="Arial Narrow" pitchFamily="34" charset="0"/>
              </a:rPr>
              <a:t>	}</a:t>
            </a:r>
          </a:p>
        </p:txBody>
      </p:sp>
      <p:sp>
        <p:nvSpPr>
          <p:cNvPr id="259086" name="Rectangle 14"/>
          <p:cNvSpPr>
            <a:spLocks noChangeArrowheads="1"/>
          </p:cNvSpPr>
          <p:nvPr/>
        </p:nvSpPr>
        <p:spPr bwMode="auto">
          <a:xfrm>
            <a:off x="7467600" y="2057400"/>
            <a:ext cx="11430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>
                <a:solidFill>
                  <a:schemeClr val="tx2"/>
                </a:solidFill>
              </a:rPr>
              <a:t>bar</a:t>
            </a:r>
          </a:p>
          <a:p>
            <a:r>
              <a:rPr lang="en-US" sz="2000"/>
              <a:t>  PC = 1</a:t>
            </a:r>
            <a:br>
              <a:rPr lang="en-US" sz="2000"/>
            </a:br>
            <a:r>
              <a:rPr lang="en-US" sz="2000"/>
              <a:t>  m = 6</a:t>
            </a:r>
          </a:p>
        </p:txBody>
      </p:sp>
      <p:sp>
        <p:nvSpPr>
          <p:cNvPr id="259087" name="Rectangle 15"/>
          <p:cNvSpPr>
            <a:spLocks noChangeArrowheads="1"/>
          </p:cNvSpPr>
          <p:nvPr/>
        </p:nvSpPr>
        <p:spPr bwMode="auto">
          <a:xfrm>
            <a:off x="7467600" y="3314700"/>
            <a:ext cx="11430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>
                <a:solidFill>
                  <a:schemeClr val="tx2"/>
                </a:solidFill>
              </a:rPr>
              <a:t>foo</a:t>
            </a:r>
          </a:p>
          <a:p>
            <a:r>
              <a:rPr lang="en-US" sz="2000"/>
              <a:t>  PC = 3</a:t>
            </a:r>
            <a:br>
              <a:rPr lang="en-US" sz="2000"/>
            </a:br>
            <a:r>
              <a:rPr lang="en-US" sz="2000"/>
              <a:t>  j = 5</a:t>
            </a:r>
          </a:p>
          <a:p>
            <a:r>
              <a:rPr lang="en-US" sz="2000"/>
              <a:t>  k = 6</a:t>
            </a:r>
          </a:p>
        </p:txBody>
      </p:sp>
      <p:sp>
        <p:nvSpPr>
          <p:cNvPr id="259088" name="Rectangle 16"/>
          <p:cNvSpPr>
            <a:spLocks noChangeArrowheads="1"/>
          </p:cNvSpPr>
          <p:nvPr/>
        </p:nvSpPr>
        <p:spPr bwMode="auto">
          <a:xfrm>
            <a:off x="7467600" y="4953000"/>
            <a:ext cx="11430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>
                <a:solidFill>
                  <a:schemeClr val="tx2"/>
                </a:solidFill>
              </a:rPr>
              <a:t>main</a:t>
            </a:r>
          </a:p>
          <a:p>
            <a:r>
              <a:rPr lang="en-US" sz="2000"/>
              <a:t>  PC = 2</a:t>
            </a:r>
            <a:br>
              <a:rPr lang="en-US" sz="2000"/>
            </a:br>
            <a:r>
              <a:rPr lang="en-US" sz="2000"/>
              <a:t>  i = 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ADTs, Stacks, Queues</a:t>
            </a:r>
          </a:p>
        </p:txBody>
      </p:sp>
      <p:sp>
        <p:nvSpPr>
          <p:cNvPr id="7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449C3-BD63-4479-B36D-AC373E69EBAF}" type="slidenum">
              <a:rPr lang="en-US"/>
              <a:pPr/>
              <a:t>27</a:t>
            </a:fld>
            <a:endParaRPr lang="en-US"/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Array-based Implementation of Stack ADT</a:t>
            </a:r>
          </a:p>
        </p:txBody>
      </p:sp>
      <p:sp>
        <p:nvSpPr>
          <p:cNvPr id="1505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752600"/>
            <a:ext cx="3352800" cy="3352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A simple way of implementing the Stack ADT uses an array as the CDT</a:t>
            </a:r>
          </a:p>
          <a:p>
            <a:pPr>
              <a:lnSpc>
                <a:spcPct val="90000"/>
              </a:lnSpc>
            </a:pPr>
            <a:r>
              <a:rPr lang="en-US" sz="2400"/>
              <a:t>We add elements from left to right</a:t>
            </a:r>
          </a:p>
          <a:p>
            <a:pPr>
              <a:lnSpc>
                <a:spcPct val="90000"/>
              </a:lnSpc>
            </a:pPr>
            <a:r>
              <a:rPr lang="en-US" sz="2400"/>
              <a:t>A variable keeps track of the  index of the top element </a:t>
            </a:r>
          </a:p>
        </p:txBody>
      </p:sp>
      <p:grpSp>
        <p:nvGrpSpPr>
          <p:cNvPr id="150599" name="Group 71"/>
          <p:cNvGrpSpPr>
            <a:grpSpLocks/>
          </p:cNvGrpSpPr>
          <p:nvPr/>
        </p:nvGrpSpPr>
        <p:grpSpPr bwMode="auto">
          <a:xfrm>
            <a:off x="1447800" y="5334000"/>
            <a:ext cx="6918325" cy="874713"/>
            <a:chOff x="912" y="3360"/>
            <a:chExt cx="4358" cy="551"/>
          </a:xfrm>
        </p:grpSpPr>
        <p:sp>
          <p:nvSpPr>
            <p:cNvPr id="150532" name="Freeform 4"/>
            <p:cNvSpPr>
              <a:spLocks/>
            </p:cNvSpPr>
            <p:nvPr/>
          </p:nvSpPr>
          <p:spPr bwMode="auto">
            <a:xfrm>
              <a:off x="3600" y="3440"/>
              <a:ext cx="951" cy="239"/>
            </a:xfrm>
            <a:custGeom>
              <a:avLst/>
              <a:gdLst/>
              <a:ahLst/>
              <a:cxnLst>
                <a:cxn ang="0">
                  <a:pos x="951" y="239"/>
                </a:cxn>
                <a:cxn ang="0">
                  <a:pos x="951" y="0"/>
                </a:cxn>
                <a:cxn ang="0">
                  <a:pos x="0" y="0"/>
                </a:cxn>
                <a:cxn ang="0">
                  <a:pos x="24" y="103"/>
                </a:cxn>
                <a:cxn ang="0">
                  <a:pos x="104" y="143"/>
                </a:cxn>
                <a:cxn ang="0">
                  <a:pos x="120" y="239"/>
                </a:cxn>
                <a:cxn ang="0">
                  <a:pos x="951" y="239"/>
                </a:cxn>
              </a:cxnLst>
              <a:rect l="0" t="0" r="r" b="b"/>
              <a:pathLst>
                <a:path w="951" h="239">
                  <a:moveTo>
                    <a:pt x="951" y="239"/>
                  </a:moveTo>
                  <a:lnTo>
                    <a:pt x="951" y="0"/>
                  </a:lnTo>
                  <a:lnTo>
                    <a:pt x="0" y="0"/>
                  </a:lnTo>
                  <a:lnTo>
                    <a:pt x="24" y="103"/>
                  </a:lnTo>
                  <a:lnTo>
                    <a:pt x="104" y="143"/>
                  </a:lnTo>
                  <a:lnTo>
                    <a:pt x="120" y="239"/>
                  </a:lnTo>
                  <a:lnTo>
                    <a:pt x="951" y="23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0533" name="Freeform 5"/>
            <p:cNvSpPr>
              <a:spLocks/>
            </p:cNvSpPr>
            <p:nvPr/>
          </p:nvSpPr>
          <p:spPr bwMode="auto">
            <a:xfrm>
              <a:off x="1200" y="3440"/>
              <a:ext cx="1879" cy="23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39"/>
                </a:cxn>
                <a:cxn ang="0">
                  <a:pos x="1879" y="239"/>
                </a:cxn>
                <a:cxn ang="0">
                  <a:pos x="1863" y="135"/>
                </a:cxn>
                <a:cxn ang="0">
                  <a:pos x="1783" y="79"/>
                </a:cxn>
                <a:cxn ang="0">
                  <a:pos x="1767" y="0"/>
                </a:cxn>
                <a:cxn ang="0">
                  <a:pos x="0" y="0"/>
                </a:cxn>
              </a:cxnLst>
              <a:rect l="0" t="0" r="r" b="b"/>
              <a:pathLst>
                <a:path w="1879" h="239">
                  <a:moveTo>
                    <a:pt x="0" y="0"/>
                  </a:moveTo>
                  <a:lnTo>
                    <a:pt x="0" y="239"/>
                  </a:lnTo>
                  <a:lnTo>
                    <a:pt x="1879" y="239"/>
                  </a:lnTo>
                  <a:lnTo>
                    <a:pt x="1863" y="135"/>
                  </a:lnTo>
                  <a:lnTo>
                    <a:pt x="1783" y="79"/>
                  </a:lnTo>
                  <a:lnTo>
                    <a:pt x="1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0534" name="Rectangle 6"/>
            <p:cNvSpPr>
              <a:spLocks noChangeArrowheads="1"/>
            </p:cNvSpPr>
            <p:nvPr/>
          </p:nvSpPr>
          <p:spPr bwMode="auto">
            <a:xfrm>
              <a:off x="2967" y="3432"/>
              <a:ext cx="8" cy="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0535" name="Rectangle 7"/>
            <p:cNvSpPr>
              <a:spLocks noChangeArrowheads="1"/>
            </p:cNvSpPr>
            <p:nvPr/>
          </p:nvSpPr>
          <p:spPr bwMode="auto">
            <a:xfrm>
              <a:off x="1192" y="3432"/>
              <a:ext cx="1775" cy="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0536" name="Rectangle 8"/>
            <p:cNvSpPr>
              <a:spLocks noChangeArrowheads="1"/>
            </p:cNvSpPr>
            <p:nvPr/>
          </p:nvSpPr>
          <p:spPr bwMode="auto">
            <a:xfrm>
              <a:off x="1192" y="3440"/>
              <a:ext cx="16" cy="2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0537" name="Rectangle 9"/>
            <p:cNvSpPr>
              <a:spLocks noChangeArrowheads="1"/>
            </p:cNvSpPr>
            <p:nvPr/>
          </p:nvSpPr>
          <p:spPr bwMode="auto">
            <a:xfrm>
              <a:off x="3079" y="3671"/>
              <a:ext cx="8" cy="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0538" name="Rectangle 10"/>
            <p:cNvSpPr>
              <a:spLocks noChangeArrowheads="1"/>
            </p:cNvSpPr>
            <p:nvPr/>
          </p:nvSpPr>
          <p:spPr bwMode="auto">
            <a:xfrm>
              <a:off x="1200" y="3671"/>
              <a:ext cx="1879" cy="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0539" name="Rectangle 11"/>
            <p:cNvSpPr>
              <a:spLocks noChangeArrowheads="1"/>
            </p:cNvSpPr>
            <p:nvPr/>
          </p:nvSpPr>
          <p:spPr bwMode="auto">
            <a:xfrm>
              <a:off x="3599" y="3432"/>
              <a:ext cx="8" cy="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0540" name="Rectangle 12"/>
            <p:cNvSpPr>
              <a:spLocks noChangeArrowheads="1"/>
            </p:cNvSpPr>
            <p:nvPr/>
          </p:nvSpPr>
          <p:spPr bwMode="auto">
            <a:xfrm>
              <a:off x="3607" y="3432"/>
              <a:ext cx="1663" cy="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0541" name="Rectangle 13"/>
            <p:cNvSpPr>
              <a:spLocks noChangeArrowheads="1"/>
            </p:cNvSpPr>
            <p:nvPr/>
          </p:nvSpPr>
          <p:spPr bwMode="auto">
            <a:xfrm>
              <a:off x="5254" y="3440"/>
              <a:ext cx="16" cy="2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0542" name="Rectangle 14"/>
            <p:cNvSpPr>
              <a:spLocks noChangeArrowheads="1"/>
            </p:cNvSpPr>
            <p:nvPr/>
          </p:nvSpPr>
          <p:spPr bwMode="auto">
            <a:xfrm>
              <a:off x="3703" y="3671"/>
              <a:ext cx="8" cy="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0543" name="Rectangle 15"/>
            <p:cNvSpPr>
              <a:spLocks noChangeArrowheads="1"/>
            </p:cNvSpPr>
            <p:nvPr/>
          </p:nvSpPr>
          <p:spPr bwMode="auto">
            <a:xfrm>
              <a:off x="3711" y="3671"/>
              <a:ext cx="1551" cy="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0544" name="Rectangle 16"/>
            <p:cNvSpPr>
              <a:spLocks noChangeArrowheads="1"/>
            </p:cNvSpPr>
            <p:nvPr/>
          </p:nvSpPr>
          <p:spPr bwMode="auto">
            <a:xfrm>
              <a:off x="1440" y="3432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0545" name="Rectangle 17"/>
            <p:cNvSpPr>
              <a:spLocks noChangeArrowheads="1"/>
            </p:cNvSpPr>
            <p:nvPr/>
          </p:nvSpPr>
          <p:spPr bwMode="auto">
            <a:xfrm>
              <a:off x="1440" y="3679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0546" name="Rectangle 18"/>
            <p:cNvSpPr>
              <a:spLocks noChangeArrowheads="1"/>
            </p:cNvSpPr>
            <p:nvPr/>
          </p:nvSpPr>
          <p:spPr bwMode="auto">
            <a:xfrm>
              <a:off x="1440" y="3440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0547" name="Rectangle 19"/>
            <p:cNvSpPr>
              <a:spLocks noChangeArrowheads="1"/>
            </p:cNvSpPr>
            <p:nvPr/>
          </p:nvSpPr>
          <p:spPr bwMode="auto">
            <a:xfrm>
              <a:off x="1680" y="3432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0548" name="Rectangle 20"/>
            <p:cNvSpPr>
              <a:spLocks noChangeArrowheads="1"/>
            </p:cNvSpPr>
            <p:nvPr/>
          </p:nvSpPr>
          <p:spPr bwMode="auto">
            <a:xfrm>
              <a:off x="1680" y="3679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0549" name="Rectangle 21"/>
            <p:cNvSpPr>
              <a:spLocks noChangeArrowheads="1"/>
            </p:cNvSpPr>
            <p:nvPr/>
          </p:nvSpPr>
          <p:spPr bwMode="auto">
            <a:xfrm>
              <a:off x="1680" y="3440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0550" name="Rectangle 22"/>
            <p:cNvSpPr>
              <a:spLocks noChangeArrowheads="1"/>
            </p:cNvSpPr>
            <p:nvPr/>
          </p:nvSpPr>
          <p:spPr bwMode="auto">
            <a:xfrm>
              <a:off x="2399" y="3432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0551" name="Rectangle 23"/>
            <p:cNvSpPr>
              <a:spLocks noChangeArrowheads="1"/>
            </p:cNvSpPr>
            <p:nvPr/>
          </p:nvSpPr>
          <p:spPr bwMode="auto">
            <a:xfrm>
              <a:off x="2399" y="3679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0552" name="Rectangle 24"/>
            <p:cNvSpPr>
              <a:spLocks noChangeArrowheads="1"/>
            </p:cNvSpPr>
            <p:nvPr/>
          </p:nvSpPr>
          <p:spPr bwMode="auto">
            <a:xfrm>
              <a:off x="2399" y="3440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0553" name="Rectangle 25"/>
            <p:cNvSpPr>
              <a:spLocks noChangeArrowheads="1"/>
            </p:cNvSpPr>
            <p:nvPr/>
          </p:nvSpPr>
          <p:spPr bwMode="auto">
            <a:xfrm>
              <a:off x="2159" y="3432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0554" name="Rectangle 26"/>
            <p:cNvSpPr>
              <a:spLocks noChangeArrowheads="1"/>
            </p:cNvSpPr>
            <p:nvPr/>
          </p:nvSpPr>
          <p:spPr bwMode="auto">
            <a:xfrm>
              <a:off x="2159" y="3679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0555" name="Rectangle 27"/>
            <p:cNvSpPr>
              <a:spLocks noChangeArrowheads="1"/>
            </p:cNvSpPr>
            <p:nvPr/>
          </p:nvSpPr>
          <p:spPr bwMode="auto">
            <a:xfrm>
              <a:off x="2159" y="3440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0556" name="Rectangle 28"/>
            <p:cNvSpPr>
              <a:spLocks noChangeArrowheads="1"/>
            </p:cNvSpPr>
            <p:nvPr/>
          </p:nvSpPr>
          <p:spPr bwMode="auto">
            <a:xfrm>
              <a:off x="1920" y="3432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0557" name="Rectangle 29"/>
            <p:cNvSpPr>
              <a:spLocks noChangeArrowheads="1"/>
            </p:cNvSpPr>
            <p:nvPr/>
          </p:nvSpPr>
          <p:spPr bwMode="auto">
            <a:xfrm>
              <a:off x="1920" y="3679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0558" name="Rectangle 30"/>
            <p:cNvSpPr>
              <a:spLocks noChangeArrowheads="1"/>
            </p:cNvSpPr>
            <p:nvPr/>
          </p:nvSpPr>
          <p:spPr bwMode="auto">
            <a:xfrm>
              <a:off x="1920" y="3440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0559" name="Rectangle 31"/>
            <p:cNvSpPr>
              <a:spLocks noChangeArrowheads="1"/>
            </p:cNvSpPr>
            <p:nvPr/>
          </p:nvSpPr>
          <p:spPr bwMode="auto">
            <a:xfrm>
              <a:off x="2639" y="3432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0560" name="Rectangle 32"/>
            <p:cNvSpPr>
              <a:spLocks noChangeArrowheads="1"/>
            </p:cNvSpPr>
            <p:nvPr/>
          </p:nvSpPr>
          <p:spPr bwMode="auto">
            <a:xfrm>
              <a:off x="2639" y="3679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0561" name="Rectangle 33"/>
            <p:cNvSpPr>
              <a:spLocks noChangeArrowheads="1"/>
            </p:cNvSpPr>
            <p:nvPr/>
          </p:nvSpPr>
          <p:spPr bwMode="auto">
            <a:xfrm>
              <a:off x="2639" y="3440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0562" name="Rectangle 34"/>
            <p:cNvSpPr>
              <a:spLocks noChangeArrowheads="1"/>
            </p:cNvSpPr>
            <p:nvPr/>
          </p:nvSpPr>
          <p:spPr bwMode="auto">
            <a:xfrm>
              <a:off x="4286" y="3432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0563" name="Rectangle 35"/>
            <p:cNvSpPr>
              <a:spLocks noChangeArrowheads="1"/>
            </p:cNvSpPr>
            <p:nvPr/>
          </p:nvSpPr>
          <p:spPr bwMode="auto">
            <a:xfrm>
              <a:off x="4286" y="3679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0564" name="Rectangle 36"/>
            <p:cNvSpPr>
              <a:spLocks noChangeArrowheads="1"/>
            </p:cNvSpPr>
            <p:nvPr/>
          </p:nvSpPr>
          <p:spPr bwMode="auto">
            <a:xfrm>
              <a:off x="4286" y="3440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0565" name="Rectangle 37"/>
            <p:cNvSpPr>
              <a:spLocks noChangeArrowheads="1"/>
            </p:cNvSpPr>
            <p:nvPr/>
          </p:nvSpPr>
          <p:spPr bwMode="auto">
            <a:xfrm>
              <a:off x="2879" y="3432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0566" name="Rectangle 38"/>
            <p:cNvSpPr>
              <a:spLocks noChangeArrowheads="1"/>
            </p:cNvSpPr>
            <p:nvPr/>
          </p:nvSpPr>
          <p:spPr bwMode="auto">
            <a:xfrm>
              <a:off x="2879" y="3679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0567" name="Rectangle 39"/>
            <p:cNvSpPr>
              <a:spLocks noChangeArrowheads="1"/>
            </p:cNvSpPr>
            <p:nvPr/>
          </p:nvSpPr>
          <p:spPr bwMode="auto">
            <a:xfrm>
              <a:off x="2879" y="3440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0568" name="Rectangle 40"/>
            <p:cNvSpPr>
              <a:spLocks noChangeArrowheads="1"/>
            </p:cNvSpPr>
            <p:nvPr/>
          </p:nvSpPr>
          <p:spPr bwMode="auto">
            <a:xfrm>
              <a:off x="4047" y="3432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0569" name="Rectangle 41"/>
            <p:cNvSpPr>
              <a:spLocks noChangeArrowheads="1"/>
            </p:cNvSpPr>
            <p:nvPr/>
          </p:nvSpPr>
          <p:spPr bwMode="auto">
            <a:xfrm>
              <a:off x="4047" y="3679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0570" name="Rectangle 42"/>
            <p:cNvSpPr>
              <a:spLocks noChangeArrowheads="1"/>
            </p:cNvSpPr>
            <p:nvPr/>
          </p:nvSpPr>
          <p:spPr bwMode="auto">
            <a:xfrm>
              <a:off x="4047" y="3440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0571" name="Rectangle 43"/>
            <p:cNvSpPr>
              <a:spLocks noChangeArrowheads="1"/>
            </p:cNvSpPr>
            <p:nvPr/>
          </p:nvSpPr>
          <p:spPr bwMode="auto">
            <a:xfrm>
              <a:off x="3807" y="3432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0572" name="Rectangle 44"/>
            <p:cNvSpPr>
              <a:spLocks noChangeArrowheads="1"/>
            </p:cNvSpPr>
            <p:nvPr/>
          </p:nvSpPr>
          <p:spPr bwMode="auto">
            <a:xfrm>
              <a:off x="3807" y="3679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0573" name="Rectangle 45"/>
            <p:cNvSpPr>
              <a:spLocks noChangeArrowheads="1"/>
            </p:cNvSpPr>
            <p:nvPr/>
          </p:nvSpPr>
          <p:spPr bwMode="auto">
            <a:xfrm>
              <a:off x="3807" y="3440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0574" name="Rectangle 46"/>
            <p:cNvSpPr>
              <a:spLocks noChangeArrowheads="1"/>
            </p:cNvSpPr>
            <p:nvPr/>
          </p:nvSpPr>
          <p:spPr bwMode="auto">
            <a:xfrm>
              <a:off x="4534" y="3432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0575" name="Rectangle 47"/>
            <p:cNvSpPr>
              <a:spLocks noChangeArrowheads="1"/>
            </p:cNvSpPr>
            <p:nvPr/>
          </p:nvSpPr>
          <p:spPr bwMode="auto">
            <a:xfrm>
              <a:off x="4534" y="3679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0576" name="Rectangle 48"/>
            <p:cNvSpPr>
              <a:spLocks noChangeArrowheads="1"/>
            </p:cNvSpPr>
            <p:nvPr/>
          </p:nvSpPr>
          <p:spPr bwMode="auto">
            <a:xfrm>
              <a:off x="4534" y="3440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0577" name="Rectangle 49"/>
            <p:cNvSpPr>
              <a:spLocks noChangeArrowheads="1"/>
            </p:cNvSpPr>
            <p:nvPr/>
          </p:nvSpPr>
          <p:spPr bwMode="auto">
            <a:xfrm>
              <a:off x="4774" y="3432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0578" name="Rectangle 50"/>
            <p:cNvSpPr>
              <a:spLocks noChangeArrowheads="1"/>
            </p:cNvSpPr>
            <p:nvPr/>
          </p:nvSpPr>
          <p:spPr bwMode="auto">
            <a:xfrm>
              <a:off x="4774" y="3679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0579" name="Rectangle 51"/>
            <p:cNvSpPr>
              <a:spLocks noChangeArrowheads="1"/>
            </p:cNvSpPr>
            <p:nvPr/>
          </p:nvSpPr>
          <p:spPr bwMode="auto">
            <a:xfrm>
              <a:off x="4774" y="3440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0580" name="Rectangle 52"/>
            <p:cNvSpPr>
              <a:spLocks noChangeArrowheads="1"/>
            </p:cNvSpPr>
            <p:nvPr/>
          </p:nvSpPr>
          <p:spPr bwMode="auto">
            <a:xfrm>
              <a:off x="5014" y="3432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0581" name="Rectangle 53"/>
            <p:cNvSpPr>
              <a:spLocks noChangeArrowheads="1"/>
            </p:cNvSpPr>
            <p:nvPr/>
          </p:nvSpPr>
          <p:spPr bwMode="auto">
            <a:xfrm>
              <a:off x="5014" y="3440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0582" name="Rectangle 54"/>
            <p:cNvSpPr>
              <a:spLocks noChangeArrowheads="1"/>
            </p:cNvSpPr>
            <p:nvPr/>
          </p:nvSpPr>
          <p:spPr bwMode="auto">
            <a:xfrm>
              <a:off x="912" y="3464"/>
              <a:ext cx="18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pitchFamily="18" charset="0"/>
                </a:rPr>
                <a:t>S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50583" name="Rectangle 55"/>
            <p:cNvSpPr>
              <a:spLocks noChangeArrowheads="1"/>
            </p:cNvSpPr>
            <p:nvPr/>
          </p:nvSpPr>
          <p:spPr bwMode="auto">
            <a:xfrm>
              <a:off x="1272" y="3680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pitchFamily="18" charset="0"/>
                </a:rPr>
                <a:t>0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50584" name="Rectangle 56"/>
            <p:cNvSpPr>
              <a:spLocks noChangeArrowheads="1"/>
            </p:cNvSpPr>
            <p:nvPr/>
          </p:nvSpPr>
          <p:spPr bwMode="auto">
            <a:xfrm>
              <a:off x="1528" y="3680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pitchFamily="18" charset="0"/>
                </a:rPr>
                <a:t>1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50585" name="Rectangle 57"/>
            <p:cNvSpPr>
              <a:spLocks noChangeArrowheads="1"/>
            </p:cNvSpPr>
            <p:nvPr/>
          </p:nvSpPr>
          <p:spPr bwMode="auto">
            <a:xfrm>
              <a:off x="1768" y="3680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pitchFamily="18" charset="0"/>
                </a:rPr>
                <a:t>2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50586" name="Rectangle 58"/>
            <p:cNvSpPr>
              <a:spLocks noChangeArrowheads="1"/>
            </p:cNvSpPr>
            <p:nvPr/>
          </p:nvSpPr>
          <p:spPr bwMode="auto">
            <a:xfrm>
              <a:off x="4336" y="3681"/>
              <a:ext cx="17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pitchFamily="18" charset="0"/>
                </a:rPr>
                <a:t>t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50587" name="Rectangle 59"/>
            <p:cNvSpPr>
              <a:spLocks noChangeArrowheads="1"/>
            </p:cNvSpPr>
            <p:nvPr/>
          </p:nvSpPr>
          <p:spPr bwMode="auto">
            <a:xfrm>
              <a:off x="2959" y="3432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0588" name="Freeform 60"/>
            <p:cNvSpPr>
              <a:spLocks/>
            </p:cNvSpPr>
            <p:nvPr/>
          </p:nvSpPr>
          <p:spPr bwMode="auto">
            <a:xfrm>
              <a:off x="2959" y="3440"/>
              <a:ext cx="64" cy="127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32" y="71"/>
                </a:cxn>
                <a:cxn ang="0">
                  <a:pos x="32" y="71"/>
                </a:cxn>
                <a:cxn ang="0">
                  <a:pos x="32" y="71"/>
                </a:cxn>
                <a:cxn ang="0">
                  <a:pos x="40" y="95"/>
                </a:cxn>
                <a:cxn ang="0">
                  <a:pos x="40" y="95"/>
                </a:cxn>
                <a:cxn ang="0">
                  <a:pos x="40" y="95"/>
                </a:cxn>
                <a:cxn ang="0">
                  <a:pos x="64" y="119"/>
                </a:cxn>
                <a:cxn ang="0">
                  <a:pos x="64" y="111"/>
                </a:cxn>
                <a:cxn ang="0">
                  <a:pos x="56" y="127"/>
                </a:cxn>
                <a:cxn ang="0">
                  <a:pos x="56" y="127"/>
                </a:cxn>
                <a:cxn ang="0">
                  <a:pos x="32" y="103"/>
                </a:cxn>
                <a:cxn ang="0">
                  <a:pos x="32" y="103"/>
                </a:cxn>
                <a:cxn ang="0">
                  <a:pos x="24" y="103"/>
                </a:cxn>
                <a:cxn ang="0">
                  <a:pos x="16" y="79"/>
                </a:cxn>
                <a:cxn ang="0">
                  <a:pos x="16" y="79"/>
                </a:cxn>
                <a:cxn ang="0">
                  <a:pos x="16" y="71"/>
                </a:cxn>
                <a:cxn ang="0">
                  <a:pos x="0" y="0"/>
                </a:cxn>
                <a:cxn ang="0">
                  <a:pos x="16" y="0"/>
                </a:cxn>
              </a:cxnLst>
              <a:rect l="0" t="0" r="r" b="b"/>
              <a:pathLst>
                <a:path w="64" h="127">
                  <a:moveTo>
                    <a:pt x="16" y="0"/>
                  </a:moveTo>
                  <a:lnTo>
                    <a:pt x="32" y="71"/>
                  </a:lnTo>
                  <a:lnTo>
                    <a:pt x="32" y="71"/>
                  </a:lnTo>
                  <a:lnTo>
                    <a:pt x="32" y="71"/>
                  </a:lnTo>
                  <a:lnTo>
                    <a:pt x="40" y="95"/>
                  </a:lnTo>
                  <a:lnTo>
                    <a:pt x="40" y="95"/>
                  </a:lnTo>
                  <a:lnTo>
                    <a:pt x="40" y="95"/>
                  </a:lnTo>
                  <a:lnTo>
                    <a:pt x="64" y="119"/>
                  </a:lnTo>
                  <a:lnTo>
                    <a:pt x="64" y="111"/>
                  </a:lnTo>
                  <a:lnTo>
                    <a:pt x="56" y="127"/>
                  </a:lnTo>
                  <a:lnTo>
                    <a:pt x="56" y="127"/>
                  </a:lnTo>
                  <a:lnTo>
                    <a:pt x="32" y="103"/>
                  </a:lnTo>
                  <a:lnTo>
                    <a:pt x="32" y="103"/>
                  </a:lnTo>
                  <a:lnTo>
                    <a:pt x="24" y="103"/>
                  </a:lnTo>
                  <a:lnTo>
                    <a:pt x="16" y="79"/>
                  </a:lnTo>
                  <a:lnTo>
                    <a:pt x="16" y="79"/>
                  </a:lnTo>
                  <a:lnTo>
                    <a:pt x="16" y="71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0589" name="Freeform 61"/>
            <p:cNvSpPr>
              <a:spLocks/>
            </p:cNvSpPr>
            <p:nvPr/>
          </p:nvSpPr>
          <p:spPr bwMode="auto">
            <a:xfrm>
              <a:off x="3015" y="3551"/>
              <a:ext cx="64" cy="4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4" y="24"/>
                </a:cxn>
                <a:cxn ang="0">
                  <a:pos x="64" y="32"/>
                </a:cxn>
                <a:cxn ang="0">
                  <a:pos x="48" y="32"/>
                </a:cxn>
                <a:cxn ang="0">
                  <a:pos x="56" y="40"/>
                </a:cxn>
                <a:cxn ang="0">
                  <a:pos x="0" y="16"/>
                </a:cxn>
                <a:cxn ang="0">
                  <a:pos x="8" y="0"/>
                </a:cxn>
              </a:cxnLst>
              <a:rect l="0" t="0" r="r" b="b"/>
              <a:pathLst>
                <a:path w="64" h="40">
                  <a:moveTo>
                    <a:pt x="8" y="0"/>
                  </a:moveTo>
                  <a:lnTo>
                    <a:pt x="64" y="24"/>
                  </a:lnTo>
                  <a:lnTo>
                    <a:pt x="64" y="32"/>
                  </a:lnTo>
                  <a:lnTo>
                    <a:pt x="48" y="32"/>
                  </a:lnTo>
                  <a:lnTo>
                    <a:pt x="56" y="40"/>
                  </a:lnTo>
                  <a:lnTo>
                    <a:pt x="0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0590" name="Rectangle 62"/>
            <p:cNvSpPr>
              <a:spLocks noChangeArrowheads="1"/>
            </p:cNvSpPr>
            <p:nvPr/>
          </p:nvSpPr>
          <p:spPr bwMode="auto">
            <a:xfrm>
              <a:off x="3079" y="3679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0591" name="Freeform 63"/>
            <p:cNvSpPr>
              <a:spLocks/>
            </p:cNvSpPr>
            <p:nvPr/>
          </p:nvSpPr>
          <p:spPr bwMode="auto">
            <a:xfrm>
              <a:off x="3063" y="3583"/>
              <a:ext cx="32" cy="96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0" y="0"/>
                </a:cxn>
                <a:cxn ang="0">
                  <a:pos x="16" y="96"/>
                </a:cxn>
                <a:cxn ang="0">
                  <a:pos x="32" y="96"/>
                </a:cxn>
                <a:cxn ang="0">
                  <a:pos x="16" y="0"/>
                </a:cxn>
              </a:cxnLst>
              <a:rect l="0" t="0" r="r" b="b"/>
              <a:pathLst>
                <a:path w="32" h="96">
                  <a:moveTo>
                    <a:pt x="16" y="0"/>
                  </a:moveTo>
                  <a:lnTo>
                    <a:pt x="0" y="0"/>
                  </a:lnTo>
                  <a:lnTo>
                    <a:pt x="16" y="96"/>
                  </a:lnTo>
                  <a:lnTo>
                    <a:pt x="32" y="9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0592" name="Rectangle 64"/>
            <p:cNvSpPr>
              <a:spLocks noChangeArrowheads="1"/>
            </p:cNvSpPr>
            <p:nvPr/>
          </p:nvSpPr>
          <p:spPr bwMode="auto">
            <a:xfrm>
              <a:off x="3583" y="3432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0593" name="Freeform 65"/>
            <p:cNvSpPr>
              <a:spLocks/>
            </p:cNvSpPr>
            <p:nvPr/>
          </p:nvSpPr>
          <p:spPr bwMode="auto">
            <a:xfrm>
              <a:off x="3583" y="3440"/>
              <a:ext cx="64" cy="127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4" y="71"/>
                </a:cxn>
                <a:cxn ang="0">
                  <a:pos x="24" y="71"/>
                </a:cxn>
                <a:cxn ang="0">
                  <a:pos x="24" y="71"/>
                </a:cxn>
                <a:cxn ang="0">
                  <a:pos x="40" y="95"/>
                </a:cxn>
                <a:cxn ang="0">
                  <a:pos x="40" y="95"/>
                </a:cxn>
                <a:cxn ang="0">
                  <a:pos x="40" y="95"/>
                </a:cxn>
                <a:cxn ang="0">
                  <a:pos x="64" y="119"/>
                </a:cxn>
                <a:cxn ang="0">
                  <a:pos x="64" y="111"/>
                </a:cxn>
                <a:cxn ang="0">
                  <a:pos x="56" y="127"/>
                </a:cxn>
                <a:cxn ang="0">
                  <a:pos x="56" y="127"/>
                </a:cxn>
                <a:cxn ang="0">
                  <a:pos x="32" y="103"/>
                </a:cxn>
                <a:cxn ang="0">
                  <a:pos x="32" y="103"/>
                </a:cxn>
                <a:cxn ang="0">
                  <a:pos x="24" y="103"/>
                </a:cxn>
                <a:cxn ang="0">
                  <a:pos x="8" y="79"/>
                </a:cxn>
                <a:cxn ang="0">
                  <a:pos x="8" y="79"/>
                </a:cxn>
                <a:cxn ang="0">
                  <a:pos x="8" y="71"/>
                </a:cxn>
                <a:cxn ang="0">
                  <a:pos x="0" y="0"/>
                </a:cxn>
                <a:cxn ang="0">
                  <a:pos x="16" y="0"/>
                </a:cxn>
              </a:cxnLst>
              <a:rect l="0" t="0" r="r" b="b"/>
              <a:pathLst>
                <a:path w="64" h="127">
                  <a:moveTo>
                    <a:pt x="16" y="0"/>
                  </a:moveTo>
                  <a:lnTo>
                    <a:pt x="24" y="71"/>
                  </a:lnTo>
                  <a:lnTo>
                    <a:pt x="24" y="71"/>
                  </a:lnTo>
                  <a:lnTo>
                    <a:pt x="24" y="71"/>
                  </a:lnTo>
                  <a:lnTo>
                    <a:pt x="40" y="95"/>
                  </a:lnTo>
                  <a:lnTo>
                    <a:pt x="40" y="95"/>
                  </a:lnTo>
                  <a:lnTo>
                    <a:pt x="40" y="95"/>
                  </a:lnTo>
                  <a:lnTo>
                    <a:pt x="64" y="119"/>
                  </a:lnTo>
                  <a:lnTo>
                    <a:pt x="64" y="111"/>
                  </a:lnTo>
                  <a:lnTo>
                    <a:pt x="56" y="127"/>
                  </a:lnTo>
                  <a:lnTo>
                    <a:pt x="56" y="127"/>
                  </a:lnTo>
                  <a:lnTo>
                    <a:pt x="32" y="103"/>
                  </a:lnTo>
                  <a:lnTo>
                    <a:pt x="32" y="103"/>
                  </a:lnTo>
                  <a:lnTo>
                    <a:pt x="24" y="103"/>
                  </a:lnTo>
                  <a:lnTo>
                    <a:pt x="8" y="79"/>
                  </a:lnTo>
                  <a:lnTo>
                    <a:pt x="8" y="79"/>
                  </a:lnTo>
                  <a:lnTo>
                    <a:pt x="8" y="71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0594" name="Freeform 66"/>
            <p:cNvSpPr>
              <a:spLocks/>
            </p:cNvSpPr>
            <p:nvPr/>
          </p:nvSpPr>
          <p:spPr bwMode="auto">
            <a:xfrm>
              <a:off x="3639" y="3551"/>
              <a:ext cx="64" cy="4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4" y="24"/>
                </a:cxn>
                <a:cxn ang="0">
                  <a:pos x="64" y="32"/>
                </a:cxn>
                <a:cxn ang="0">
                  <a:pos x="48" y="32"/>
                </a:cxn>
                <a:cxn ang="0">
                  <a:pos x="56" y="40"/>
                </a:cxn>
                <a:cxn ang="0">
                  <a:pos x="0" y="16"/>
                </a:cxn>
                <a:cxn ang="0">
                  <a:pos x="8" y="0"/>
                </a:cxn>
              </a:cxnLst>
              <a:rect l="0" t="0" r="r" b="b"/>
              <a:pathLst>
                <a:path w="64" h="40">
                  <a:moveTo>
                    <a:pt x="8" y="0"/>
                  </a:moveTo>
                  <a:lnTo>
                    <a:pt x="64" y="24"/>
                  </a:lnTo>
                  <a:lnTo>
                    <a:pt x="64" y="32"/>
                  </a:lnTo>
                  <a:lnTo>
                    <a:pt x="48" y="32"/>
                  </a:lnTo>
                  <a:lnTo>
                    <a:pt x="56" y="40"/>
                  </a:lnTo>
                  <a:lnTo>
                    <a:pt x="0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0595" name="Rectangle 67"/>
            <p:cNvSpPr>
              <a:spLocks noChangeArrowheads="1"/>
            </p:cNvSpPr>
            <p:nvPr/>
          </p:nvSpPr>
          <p:spPr bwMode="auto">
            <a:xfrm>
              <a:off x="3703" y="3679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0596" name="Freeform 68"/>
            <p:cNvSpPr>
              <a:spLocks/>
            </p:cNvSpPr>
            <p:nvPr/>
          </p:nvSpPr>
          <p:spPr bwMode="auto">
            <a:xfrm>
              <a:off x="3687" y="3583"/>
              <a:ext cx="32" cy="96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0" y="0"/>
                </a:cxn>
                <a:cxn ang="0">
                  <a:pos x="16" y="96"/>
                </a:cxn>
                <a:cxn ang="0">
                  <a:pos x="32" y="96"/>
                </a:cxn>
                <a:cxn ang="0">
                  <a:pos x="16" y="0"/>
                </a:cxn>
              </a:cxnLst>
              <a:rect l="0" t="0" r="r" b="b"/>
              <a:pathLst>
                <a:path w="32" h="96">
                  <a:moveTo>
                    <a:pt x="16" y="0"/>
                  </a:moveTo>
                  <a:lnTo>
                    <a:pt x="0" y="0"/>
                  </a:lnTo>
                  <a:lnTo>
                    <a:pt x="16" y="96"/>
                  </a:lnTo>
                  <a:lnTo>
                    <a:pt x="32" y="9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0597" name="Rectangle 69"/>
            <p:cNvSpPr>
              <a:spLocks noChangeArrowheads="1"/>
            </p:cNvSpPr>
            <p:nvPr/>
          </p:nvSpPr>
          <p:spPr bwMode="auto">
            <a:xfrm>
              <a:off x="3239" y="3360"/>
              <a:ext cx="19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latin typeface="Times New Roman" pitchFamily="18" charset="0"/>
                </a:rPr>
                <a:t>…</a:t>
              </a:r>
            </a:p>
          </p:txBody>
        </p:sp>
      </p:grpSp>
      <p:sp>
        <p:nvSpPr>
          <p:cNvPr id="150598" name="Text Box 70"/>
          <p:cNvSpPr txBox="1">
            <a:spLocks noChangeArrowheads="1"/>
          </p:cNvSpPr>
          <p:nvPr/>
        </p:nvSpPr>
        <p:spPr bwMode="auto">
          <a:xfrm>
            <a:off x="4343400" y="1676400"/>
            <a:ext cx="4419600" cy="3387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228600"/>
            <a:r>
              <a:rPr lang="en-US" b="1">
                <a:solidFill>
                  <a:srgbClr val="000000"/>
                </a:solidFill>
                <a:latin typeface="Times New Roman" pitchFamily="18" charset="0"/>
              </a:rPr>
              <a:t>Algorithm</a:t>
            </a:r>
            <a:r>
              <a:rPr lang="en-US">
                <a:latin typeface="Times New Roman" pitchFamily="18" charset="0"/>
              </a:rPr>
              <a:t> </a:t>
            </a:r>
            <a:r>
              <a:rPr lang="en-US" b="1" i="1">
                <a:solidFill>
                  <a:schemeClr val="tx2"/>
                </a:solidFill>
                <a:latin typeface="Times New Roman" pitchFamily="18" charset="0"/>
              </a:rPr>
              <a:t>size</a:t>
            </a:r>
            <a:r>
              <a:rPr lang="en-US">
                <a:solidFill>
                  <a:schemeClr val="tx2"/>
                </a:solidFill>
                <a:latin typeface="Times New Roman" pitchFamily="18" charset="0"/>
              </a:rPr>
              <a:t>()</a:t>
            </a:r>
          </a:p>
          <a:p>
            <a:pPr defTabSz="228600"/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	</a:t>
            </a:r>
            <a:r>
              <a:rPr lang="en-US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return</a:t>
            </a:r>
            <a:r>
              <a:rPr lang="en-US">
                <a:latin typeface="Times New Roman" pitchFamily="18" charset="0"/>
                <a:sym typeface="Symbol" pitchFamily="18" charset="2"/>
              </a:rPr>
              <a:t> </a:t>
            </a:r>
            <a:r>
              <a:rPr lang="en-US" b="1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t</a:t>
            </a:r>
            <a:r>
              <a:rPr lang="en-US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+</a:t>
            </a:r>
            <a:r>
              <a:rPr lang="en-US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1</a:t>
            </a:r>
          </a:p>
          <a:p>
            <a:pPr defTabSz="228600"/>
            <a:endParaRPr lang="en-US" b="1">
              <a:solidFill>
                <a:schemeClr val="tx2"/>
              </a:solidFill>
              <a:latin typeface="Times New Roman" pitchFamily="18" charset="0"/>
            </a:endParaRPr>
          </a:p>
          <a:p>
            <a:pPr defTabSz="228600"/>
            <a:r>
              <a:rPr lang="en-US" b="1">
                <a:solidFill>
                  <a:srgbClr val="000000"/>
                </a:solidFill>
                <a:latin typeface="Times New Roman" pitchFamily="18" charset="0"/>
              </a:rPr>
              <a:t>Algorithm</a:t>
            </a:r>
            <a:r>
              <a:rPr lang="en-US">
                <a:latin typeface="Times New Roman" pitchFamily="18" charset="0"/>
              </a:rPr>
              <a:t> </a:t>
            </a:r>
            <a:r>
              <a:rPr lang="en-US" b="1" i="1">
                <a:solidFill>
                  <a:schemeClr val="tx2"/>
                </a:solidFill>
                <a:latin typeface="Times New Roman" pitchFamily="18" charset="0"/>
              </a:rPr>
              <a:t>pop</a:t>
            </a:r>
            <a:r>
              <a:rPr lang="en-US">
                <a:solidFill>
                  <a:schemeClr val="tx2"/>
                </a:solidFill>
                <a:latin typeface="Times New Roman" pitchFamily="18" charset="0"/>
              </a:rPr>
              <a:t>()</a:t>
            </a:r>
          </a:p>
          <a:p>
            <a:pPr defTabSz="228600"/>
            <a:r>
              <a:rPr lang="en-US">
                <a:latin typeface="Times New Roman" pitchFamily="18" charset="0"/>
                <a:sym typeface="Symbol" pitchFamily="18" charset="2"/>
              </a:rPr>
              <a:t>	</a:t>
            </a:r>
            <a:r>
              <a:rPr lang="en-US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if</a:t>
            </a:r>
            <a:r>
              <a:rPr lang="en-US">
                <a:latin typeface="Times New Roman" pitchFamily="18" charset="0"/>
                <a:sym typeface="Symbol" pitchFamily="18" charset="2"/>
              </a:rPr>
              <a:t> </a:t>
            </a:r>
            <a:r>
              <a:rPr lang="en-US" b="1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isEmpty</a:t>
            </a:r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()</a:t>
            </a:r>
            <a:r>
              <a:rPr lang="en-US">
                <a:latin typeface="Times New Roman" pitchFamily="18" charset="0"/>
                <a:sym typeface="Symbol" pitchFamily="18" charset="2"/>
              </a:rPr>
              <a:t> </a:t>
            </a:r>
            <a:r>
              <a:rPr lang="en-US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then</a:t>
            </a:r>
          </a:p>
          <a:p>
            <a:pPr defTabSz="228600"/>
            <a:r>
              <a:rPr lang="en-US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throw </a:t>
            </a:r>
            <a:r>
              <a:rPr lang="en-US" b="1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EmptyStackException</a:t>
            </a:r>
            <a:endParaRPr lang="en-US" b="1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  <a:p>
            <a:pPr defTabSz="228600"/>
            <a:r>
              <a:rPr lang="en-US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	 </a:t>
            </a:r>
            <a:r>
              <a:rPr lang="en-US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else </a:t>
            </a:r>
            <a:r>
              <a:rPr lang="en-US">
                <a:latin typeface="Times New Roman" pitchFamily="18" charset="0"/>
                <a:sym typeface="Symbol" pitchFamily="18" charset="2"/>
              </a:rPr>
              <a:t> </a:t>
            </a:r>
            <a:endParaRPr lang="en-US">
              <a:latin typeface="Times New Roman" pitchFamily="18" charset="0"/>
            </a:endParaRPr>
          </a:p>
          <a:p>
            <a:pPr defTabSz="228600"/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		</a:t>
            </a:r>
            <a:r>
              <a:rPr lang="en-US" b="1" i="1">
                <a:solidFill>
                  <a:schemeClr val="accent2"/>
                </a:solidFill>
                <a:latin typeface="Times New Roman" pitchFamily="18" charset="0"/>
              </a:rPr>
              <a:t>t</a:t>
            </a:r>
            <a:r>
              <a:rPr lang="en-US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b="1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t</a:t>
            </a:r>
            <a:r>
              <a:rPr lang="en-US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</a:t>
            </a:r>
            <a:r>
              <a:rPr lang="en-US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1</a:t>
            </a:r>
          </a:p>
          <a:p>
            <a:pPr defTabSz="228600"/>
            <a:r>
              <a:rPr lang="en-US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return</a:t>
            </a:r>
            <a:r>
              <a:rPr lang="en-US">
                <a:latin typeface="Times New Roman" pitchFamily="18" charset="0"/>
                <a:sym typeface="Symbol" pitchFamily="18" charset="2"/>
              </a:rPr>
              <a:t> </a:t>
            </a:r>
            <a:r>
              <a:rPr lang="en-US" b="1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S</a:t>
            </a:r>
            <a:r>
              <a:rPr lang="en-US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[</a:t>
            </a:r>
            <a:r>
              <a:rPr lang="en-US" b="1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t </a:t>
            </a:r>
            <a:r>
              <a:rPr lang="en-US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+</a:t>
            </a:r>
            <a:r>
              <a:rPr lang="en-US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1]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1" grpId="0" uiExpand="1" build="p"/>
      <p:bldP spid="15059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ADTs, Stacks, Queues</a:t>
            </a:r>
          </a:p>
        </p:txBody>
      </p:sp>
      <p:sp>
        <p:nvSpPr>
          <p:cNvPr id="7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3F303-BD60-4619-8611-5A2C92FE91CD}" type="slidenum">
              <a:rPr lang="en-US"/>
              <a:pPr/>
              <a:t>28</a:t>
            </a:fld>
            <a:endParaRPr lang="en-US"/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Array-based Stack (cont.)</a:t>
            </a:r>
          </a:p>
        </p:txBody>
      </p:sp>
      <p:sp>
        <p:nvSpPr>
          <p:cNvPr id="1515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3657600" cy="3429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The array storing the stack elements may become full</a:t>
            </a:r>
          </a:p>
          <a:p>
            <a:pPr>
              <a:lnSpc>
                <a:spcPct val="90000"/>
              </a:lnSpc>
            </a:pPr>
            <a:r>
              <a:rPr lang="en-US" sz="2400"/>
              <a:t>A push operation will then throw a </a:t>
            </a:r>
            <a:r>
              <a:rPr lang="en-US" sz="2400">
                <a:solidFill>
                  <a:schemeClr val="hlink"/>
                </a:solidFill>
              </a:rPr>
              <a:t>FullStackException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Limitation of the array-based  implementation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Not intrinsic to the Stack ADT</a:t>
            </a:r>
            <a:endParaRPr lang="en-US" sz="2400"/>
          </a:p>
        </p:txBody>
      </p:sp>
      <p:sp>
        <p:nvSpPr>
          <p:cNvPr id="151556" name="Rectangle 4"/>
          <p:cNvSpPr>
            <a:spLocks noChangeArrowheads="1"/>
          </p:cNvSpPr>
          <p:nvPr/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endParaRPr lang="en-GB" sz="4400">
              <a:solidFill>
                <a:schemeClr val="tx2"/>
              </a:solidFill>
            </a:endParaRPr>
          </a:p>
        </p:txBody>
      </p:sp>
      <p:sp>
        <p:nvSpPr>
          <p:cNvPr id="151557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85800" y="1752600"/>
            <a:ext cx="35814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Tx/>
              <a:buChar char="•"/>
            </a:pPr>
            <a:endParaRPr lang="en-GB"/>
          </a:p>
        </p:txBody>
      </p:sp>
      <p:grpSp>
        <p:nvGrpSpPr>
          <p:cNvPr id="151558" name="Group 6"/>
          <p:cNvGrpSpPr>
            <a:grpSpLocks/>
          </p:cNvGrpSpPr>
          <p:nvPr/>
        </p:nvGrpSpPr>
        <p:grpSpPr bwMode="auto">
          <a:xfrm>
            <a:off x="1447800" y="5453063"/>
            <a:ext cx="6934200" cy="871537"/>
            <a:chOff x="912" y="3435"/>
            <a:chExt cx="4368" cy="549"/>
          </a:xfrm>
        </p:grpSpPr>
        <p:sp>
          <p:nvSpPr>
            <p:cNvPr id="151559" name="Rectangle 7"/>
            <p:cNvSpPr>
              <a:spLocks noChangeArrowheads="1"/>
            </p:cNvSpPr>
            <p:nvPr/>
          </p:nvSpPr>
          <p:spPr bwMode="auto">
            <a:xfrm>
              <a:off x="4560" y="3512"/>
              <a:ext cx="720" cy="23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1560" name="Freeform 8"/>
            <p:cNvSpPr>
              <a:spLocks/>
            </p:cNvSpPr>
            <p:nvPr/>
          </p:nvSpPr>
          <p:spPr bwMode="auto">
            <a:xfrm>
              <a:off x="3600" y="3515"/>
              <a:ext cx="951" cy="239"/>
            </a:xfrm>
            <a:custGeom>
              <a:avLst/>
              <a:gdLst/>
              <a:ahLst/>
              <a:cxnLst>
                <a:cxn ang="0">
                  <a:pos x="951" y="239"/>
                </a:cxn>
                <a:cxn ang="0">
                  <a:pos x="951" y="0"/>
                </a:cxn>
                <a:cxn ang="0">
                  <a:pos x="0" y="0"/>
                </a:cxn>
                <a:cxn ang="0">
                  <a:pos x="24" y="103"/>
                </a:cxn>
                <a:cxn ang="0">
                  <a:pos x="104" y="143"/>
                </a:cxn>
                <a:cxn ang="0">
                  <a:pos x="120" y="239"/>
                </a:cxn>
                <a:cxn ang="0">
                  <a:pos x="951" y="239"/>
                </a:cxn>
              </a:cxnLst>
              <a:rect l="0" t="0" r="r" b="b"/>
              <a:pathLst>
                <a:path w="951" h="239">
                  <a:moveTo>
                    <a:pt x="951" y="239"/>
                  </a:moveTo>
                  <a:lnTo>
                    <a:pt x="951" y="0"/>
                  </a:lnTo>
                  <a:lnTo>
                    <a:pt x="0" y="0"/>
                  </a:lnTo>
                  <a:lnTo>
                    <a:pt x="24" y="103"/>
                  </a:lnTo>
                  <a:lnTo>
                    <a:pt x="104" y="143"/>
                  </a:lnTo>
                  <a:lnTo>
                    <a:pt x="120" y="239"/>
                  </a:lnTo>
                  <a:lnTo>
                    <a:pt x="951" y="23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1561" name="Freeform 9"/>
            <p:cNvSpPr>
              <a:spLocks/>
            </p:cNvSpPr>
            <p:nvPr/>
          </p:nvSpPr>
          <p:spPr bwMode="auto">
            <a:xfrm>
              <a:off x="1200" y="3515"/>
              <a:ext cx="1879" cy="23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39"/>
                </a:cxn>
                <a:cxn ang="0">
                  <a:pos x="1879" y="239"/>
                </a:cxn>
                <a:cxn ang="0">
                  <a:pos x="1863" y="135"/>
                </a:cxn>
                <a:cxn ang="0">
                  <a:pos x="1783" y="79"/>
                </a:cxn>
                <a:cxn ang="0">
                  <a:pos x="1767" y="0"/>
                </a:cxn>
                <a:cxn ang="0">
                  <a:pos x="0" y="0"/>
                </a:cxn>
              </a:cxnLst>
              <a:rect l="0" t="0" r="r" b="b"/>
              <a:pathLst>
                <a:path w="1879" h="239">
                  <a:moveTo>
                    <a:pt x="0" y="0"/>
                  </a:moveTo>
                  <a:lnTo>
                    <a:pt x="0" y="239"/>
                  </a:lnTo>
                  <a:lnTo>
                    <a:pt x="1879" y="239"/>
                  </a:lnTo>
                  <a:lnTo>
                    <a:pt x="1863" y="135"/>
                  </a:lnTo>
                  <a:lnTo>
                    <a:pt x="1783" y="79"/>
                  </a:lnTo>
                  <a:lnTo>
                    <a:pt x="1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1562" name="Rectangle 10"/>
            <p:cNvSpPr>
              <a:spLocks noChangeArrowheads="1"/>
            </p:cNvSpPr>
            <p:nvPr/>
          </p:nvSpPr>
          <p:spPr bwMode="auto">
            <a:xfrm>
              <a:off x="2967" y="3507"/>
              <a:ext cx="8" cy="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1563" name="Rectangle 11"/>
            <p:cNvSpPr>
              <a:spLocks noChangeArrowheads="1"/>
            </p:cNvSpPr>
            <p:nvPr/>
          </p:nvSpPr>
          <p:spPr bwMode="auto">
            <a:xfrm>
              <a:off x="1192" y="3507"/>
              <a:ext cx="1775" cy="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1564" name="Rectangle 12"/>
            <p:cNvSpPr>
              <a:spLocks noChangeArrowheads="1"/>
            </p:cNvSpPr>
            <p:nvPr/>
          </p:nvSpPr>
          <p:spPr bwMode="auto">
            <a:xfrm>
              <a:off x="1192" y="3515"/>
              <a:ext cx="16" cy="2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1565" name="Rectangle 13"/>
            <p:cNvSpPr>
              <a:spLocks noChangeArrowheads="1"/>
            </p:cNvSpPr>
            <p:nvPr/>
          </p:nvSpPr>
          <p:spPr bwMode="auto">
            <a:xfrm>
              <a:off x="3079" y="3746"/>
              <a:ext cx="8" cy="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1566" name="Rectangle 14"/>
            <p:cNvSpPr>
              <a:spLocks noChangeArrowheads="1"/>
            </p:cNvSpPr>
            <p:nvPr/>
          </p:nvSpPr>
          <p:spPr bwMode="auto">
            <a:xfrm>
              <a:off x="1200" y="3746"/>
              <a:ext cx="1879" cy="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1567" name="Rectangle 15"/>
            <p:cNvSpPr>
              <a:spLocks noChangeArrowheads="1"/>
            </p:cNvSpPr>
            <p:nvPr/>
          </p:nvSpPr>
          <p:spPr bwMode="auto">
            <a:xfrm>
              <a:off x="3599" y="3507"/>
              <a:ext cx="8" cy="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1568" name="Rectangle 16"/>
            <p:cNvSpPr>
              <a:spLocks noChangeArrowheads="1"/>
            </p:cNvSpPr>
            <p:nvPr/>
          </p:nvSpPr>
          <p:spPr bwMode="auto">
            <a:xfrm>
              <a:off x="3607" y="3507"/>
              <a:ext cx="1663" cy="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1569" name="Rectangle 17"/>
            <p:cNvSpPr>
              <a:spLocks noChangeArrowheads="1"/>
            </p:cNvSpPr>
            <p:nvPr/>
          </p:nvSpPr>
          <p:spPr bwMode="auto">
            <a:xfrm>
              <a:off x="5254" y="3515"/>
              <a:ext cx="16" cy="2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1570" name="Rectangle 18"/>
            <p:cNvSpPr>
              <a:spLocks noChangeArrowheads="1"/>
            </p:cNvSpPr>
            <p:nvPr/>
          </p:nvSpPr>
          <p:spPr bwMode="auto">
            <a:xfrm>
              <a:off x="3703" y="3746"/>
              <a:ext cx="8" cy="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1571" name="Rectangle 19"/>
            <p:cNvSpPr>
              <a:spLocks noChangeArrowheads="1"/>
            </p:cNvSpPr>
            <p:nvPr/>
          </p:nvSpPr>
          <p:spPr bwMode="auto">
            <a:xfrm>
              <a:off x="3711" y="3746"/>
              <a:ext cx="1551" cy="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1572" name="Rectangle 20"/>
            <p:cNvSpPr>
              <a:spLocks noChangeArrowheads="1"/>
            </p:cNvSpPr>
            <p:nvPr/>
          </p:nvSpPr>
          <p:spPr bwMode="auto">
            <a:xfrm>
              <a:off x="1440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1573" name="Rectangle 21"/>
            <p:cNvSpPr>
              <a:spLocks noChangeArrowheads="1"/>
            </p:cNvSpPr>
            <p:nvPr/>
          </p:nvSpPr>
          <p:spPr bwMode="auto">
            <a:xfrm>
              <a:off x="1440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1574" name="Rectangle 22"/>
            <p:cNvSpPr>
              <a:spLocks noChangeArrowheads="1"/>
            </p:cNvSpPr>
            <p:nvPr/>
          </p:nvSpPr>
          <p:spPr bwMode="auto">
            <a:xfrm>
              <a:off x="1440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1575" name="Rectangle 23"/>
            <p:cNvSpPr>
              <a:spLocks noChangeArrowheads="1"/>
            </p:cNvSpPr>
            <p:nvPr/>
          </p:nvSpPr>
          <p:spPr bwMode="auto">
            <a:xfrm>
              <a:off x="1680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1576" name="Rectangle 24"/>
            <p:cNvSpPr>
              <a:spLocks noChangeArrowheads="1"/>
            </p:cNvSpPr>
            <p:nvPr/>
          </p:nvSpPr>
          <p:spPr bwMode="auto">
            <a:xfrm>
              <a:off x="1680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1577" name="Rectangle 25"/>
            <p:cNvSpPr>
              <a:spLocks noChangeArrowheads="1"/>
            </p:cNvSpPr>
            <p:nvPr/>
          </p:nvSpPr>
          <p:spPr bwMode="auto">
            <a:xfrm>
              <a:off x="1680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1578" name="Rectangle 26"/>
            <p:cNvSpPr>
              <a:spLocks noChangeArrowheads="1"/>
            </p:cNvSpPr>
            <p:nvPr/>
          </p:nvSpPr>
          <p:spPr bwMode="auto">
            <a:xfrm>
              <a:off x="2399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1579" name="Rectangle 27"/>
            <p:cNvSpPr>
              <a:spLocks noChangeArrowheads="1"/>
            </p:cNvSpPr>
            <p:nvPr/>
          </p:nvSpPr>
          <p:spPr bwMode="auto">
            <a:xfrm>
              <a:off x="2399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1580" name="Rectangle 28"/>
            <p:cNvSpPr>
              <a:spLocks noChangeArrowheads="1"/>
            </p:cNvSpPr>
            <p:nvPr/>
          </p:nvSpPr>
          <p:spPr bwMode="auto">
            <a:xfrm>
              <a:off x="2399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1581" name="Rectangle 29"/>
            <p:cNvSpPr>
              <a:spLocks noChangeArrowheads="1"/>
            </p:cNvSpPr>
            <p:nvPr/>
          </p:nvSpPr>
          <p:spPr bwMode="auto">
            <a:xfrm>
              <a:off x="2159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1582" name="Rectangle 30"/>
            <p:cNvSpPr>
              <a:spLocks noChangeArrowheads="1"/>
            </p:cNvSpPr>
            <p:nvPr/>
          </p:nvSpPr>
          <p:spPr bwMode="auto">
            <a:xfrm>
              <a:off x="2159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1583" name="Rectangle 31"/>
            <p:cNvSpPr>
              <a:spLocks noChangeArrowheads="1"/>
            </p:cNvSpPr>
            <p:nvPr/>
          </p:nvSpPr>
          <p:spPr bwMode="auto">
            <a:xfrm>
              <a:off x="2159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1584" name="Rectangle 32"/>
            <p:cNvSpPr>
              <a:spLocks noChangeArrowheads="1"/>
            </p:cNvSpPr>
            <p:nvPr/>
          </p:nvSpPr>
          <p:spPr bwMode="auto">
            <a:xfrm>
              <a:off x="1920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1585" name="Rectangle 33"/>
            <p:cNvSpPr>
              <a:spLocks noChangeArrowheads="1"/>
            </p:cNvSpPr>
            <p:nvPr/>
          </p:nvSpPr>
          <p:spPr bwMode="auto">
            <a:xfrm>
              <a:off x="1920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1586" name="Rectangle 34"/>
            <p:cNvSpPr>
              <a:spLocks noChangeArrowheads="1"/>
            </p:cNvSpPr>
            <p:nvPr/>
          </p:nvSpPr>
          <p:spPr bwMode="auto">
            <a:xfrm>
              <a:off x="1920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1587" name="Rectangle 35"/>
            <p:cNvSpPr>
              <a:spLocks noChangeArrowheads="1"/>
            </p:cNvSpPr>
            <p:nvPr/>
          </p:nvSpPr>
          <p:spPr bwMode="auto">
            <a:xfrm>
              <a:off x="2639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1588" name="Rectangle 36"/>
            <p:cNvSpPr>
              <a:spLocks noChangeArrowheads="1"/>
            </p:cNvSpPr>
            <p:nvPr/>
          </p:nvSpPr>
          <p:spPr bwMode="auto">
            <a:xfrm>
              <a:off x="2639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1589" name="Rectangle 37"/>
            <p:cNvSpPr>
              <a:spLocks noChangeArrowheads="1"/>
            </p:cNvSpPr>
            <p:nvPr/>
          </p:nvSpPr>
          <p:spPr bwMode="auto">
            <a:xfrm>
              <a:off x="2639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1590" name="Rectangle 38"/>
            <p:cNvSpPr>
              <a:spLocks noChangeArrowheads="1"/>
            </p:cNvSpPr>
            <p:nvPr/>
          </p:nvSpPr>
          <p:spPr bwMode="auto">
            <a:xfrm>
              <a:off x="4286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1591" name="Rectangle 39"/>
            <p:cNvSpPr>
              <a:spLocks noChangeArrowheads="1"/>
            </p:cNvSpPr>
            <p:nvPr/>
          </p:nvSpPr>
          <p:spPr bwMode="auto">
            <a:xfrm>
              <a:off x="5016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1592" name="Rectangle 40"/>
            <p:cNvSpPr>
              <a:spLocks noChangeArrowheads="1"/>
            </p:cNvSpPr>
            <p:nvPr/>
          </p:nvSpPr>
          <p:spPr bwMode="auto">
            <a:xfrm>
              <a:off x="4286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1593" name="Rectangle 41"/>
            <p:cNvSpPr>
              <a:spLocks noChangeArrowheads="1"/>
            </p:cNvSpPr>
            <p:nvPr/>
          </p:nvSpPr>
          <p:spPr bwMode="auto">
            <a:xfrm>
              <a:off x="2879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1594" name="Rectangle 42"/>
            <p:cNvSpPr>
              <a:spLocks noChangeArrowheads="1"/>
            </p:cNvSpPr>
            <p:nvPr/>
          </p:nvSpPr>
          <p:spPr bwMode="auto">
            <a:xfrm>
              <a:off x="2879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1595" name="Rectangle 43"/>
            <p:cNvSpPr>
              <a:spLocks noChangeArrowheads="1"/>
            </p:cNvSpPr>
            <p:nvPr/>
          </p:nvSpPr>
          <p:spPr bwMode="auto">
            <a:xfrm>
              <a:off x="2879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1596" name="Rectangle 44"/>
            <p:cNvSpPr>
              <a:spLocks noChangeArrowheads="1"/>
            </p:cNvSpPr>
            <p:nvPr/>
          </p:nvSpPr>
          <p:spPr bwMode="auto">
            <a:xfrm>
              <a:off x="4047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1597" name="Rectangle 45"/>
            <p:cNvSpPr>
              <a:spLocks noChangeArrowheads="1"/>
            </p:cNvSpPr>
            <p:nvPr/>
          </p:nvSpPr>
          <p:spPr bwMode="auto">
            <a:xfrm>
              <a:off x="4047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1598" name="Rectangle 46"/>
            <p:cNvSpPr>
              <a:spLocks noChangeArrowheads="1"/>
            </p:cNvSpPr>
            <p:nvPr/>
          </p:nvSpPr>
          <p:spPr bwMode="auto">
            <a:xfrm>
              <a:off x="4047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1599" name="Rectangle 47"/>
            <p:cNvSpPr>
              <a:spLocks noChangeArrowheads="1"/>
            </p:cNvSpPr>
            <p:nvPr/>
          </p:nvSpPr>
          <p:spPr bwMode="auto">
            <a:xfrm>
              <a:off x="3807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1600" name="Rectangle 48"/>
            <p:cNvSpPr>
              <a:spLocks noChangeArrowheads="1"/>
            </p:cNvSpPr>
            <p:nvPr/>
          </p:nvSpPr>
          <p:spPr bwMode="auto">
            <a:xfrm>
              <a:off x="3807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1601" name="Rectangle 49"/>
            <p:cNvSpPr>
              <a:spLocks noChangeArrowheads="1"/>
            </p:cNvSpPr>
            <p:nvPr/>
          </p:nvSpPr>
          <p:spPr bwMode="auto">
            <a:xfrm>
              <a:off x="3807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1602" name="Rectangle 50"/>
            <p:cNvSpPr>
              <a:spLocks noChangeArrowheads="1"/>
            </p:cNvSpPr>
            <p:nvPr/>
          </p:nvSpPr>
          <p:spPr bwMode="auto">
            <a:xfrm>
              <a:off x="4534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1603" name="Rectangle 51"/>
            <p:cNvSpPr>
              <a:spLocks noChangeArrowheads="1"/>
            </p:cNvSpPr>
            <p:nvPr/>
          </p:nvSpPr>
          <p:spPr bwMode="auto">
            <a:xfrm>
              <a:off x="5264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1604" name="Rectangle 52"/>
            <p:cNvSpPr>
              <a:spLocks noChangeArrowheads="1"/>
            </p:cNvSpPr>
            <p:nvPr/>
          </p:nvSpPr>
          <p:spPr bwMode="auto">
            <a:xfrm>
              <a:off x="4534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1605" name="Rectangle 53"/>
            <p:cNvSpPr>
              <a:spLocks noChangeArrowheads="1"/>
            </p:cNvSpPr>
            <p:nvPr/>
          </p:nvSpPr>
          <p:spPr bwMode="auto">
            <a:xfrm>
              <a:off x="4774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1606" name="Rectangle 54"/>
            <p:cNvSpPr>
              <a:spLocks noChangeArrowheads="1"/>
            </p:cNvSpPr>
            <p:nvPr/>
          </p:nvSpPr>
          <p:spPr bwMode="auto">
            <a:xfrm>
              <a:off x="4774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1607" name="Rectangle 55"/>
            <p:cNvSpPr>
              <a:spLocks noChangeArrowheads="1"/>
            </p:cNvSpPr>
            <p:nvPr/>
          </p:nvSpPr>
          <p:spPr bwMode="auto">
            <a:xfrm>
              <a:off x="4774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1608" name="Rectangle 56"/>
            <p:cNvSpPr>
              <a:spLocks noChangeArrowheads="1"/>
            </p:cNvSpPr>
            <p:nvPr/>
          </p:nvSpPr>
          <p:spPr bwMode="auto">
            <a:xfrm>
              <a:off x="5014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1609" name="Rectangle 57"/>
            <p:cNvSpPr>
              <a:spLocks noChangeArrowheads="1"/>
            </p:cNvSpPr>
            <p:nvPr/>
          </p:nvSpPr>
          <p:spPr bwMode="auto">
            <a:xfrm>
              <a:off x="5014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1610" name="Rectangle 58"/>
            <p:cNvSpPr>
              <a:spLocks noChangeArrowheads="1"/>
            </p:cNvSpPr>
            <p:nvPr/>
          </p:nvSpPr>
          <p:spPr bwMode="auto">
            <a:xfrm>
              <a:off x="912" y="3539"/>
              <a:ext cx="18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pitchFamily="18" charset="0"/>
                </a:rPr>
                <a:t>S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51611" name="Rectangle 59"/>
            <p:cNvSpPr>
              <a:spLocks noChangeArrowheads="1"/>
            </p:cNvSpPr>
            <p:nvPr/>
          </p:nvSpPr>
          <p:spPr bwMode="auto">
            <a:xfrm>
              <a:off x="1272" y="3753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pitchFamily="18" charset="0"/>
                </a:rPr>
                <a:t>0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51612" name="Rectangle 60"/>
            <p:cNvSpPr>
              <a:spLocks noChangeArrowheads="1"/>
            </p:cNvSpPr>
            <p:nvPr/>
          </p:nvSpPr>
          <p:spPr bwMode="auto">
            <a:xfrm>
              <a:off x="1528" y="3753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pitchFamily="18" charset="0"/>
                </a:rPr>
                <a:t>1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51613" name="Rectangle 61"/>
            <p:cNvSpPr>
              <a:spLocks noChangeArrowheads="1"/>
            </p:cNvSpPr>
            <p:nvPr/>
          </p:nvSpPr>
          <p:spPr bwMode="auto">
            <a:xfrm>
              <a:off x="1768" y="3753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pitchFamily="18" charset="0"/>
                </a:rPr>
                <a:t>2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51614" name="Rectangle 62"/>
            <p:cNvSpPr>
              <a:spLocks noChangeArrowheads="1"/>
            </p:cNvSpPr>
            <p:nvPr/>
          </p:nvSpPr>
          <p:spPr bwMode="auto">
            <a:xfrm>
              <a:off x="5066" y="3754"/>
              <a:ext cx="17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pitchFamily="18" charset="0"/>
                </a:rPr>
                <a:t>t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51615" name="Rectangle 63"/>
            <p:cNvSpPr>
              <a:spLocks noChangeArrowheads="1"/>
            </p:cNvSpPr>
            <p:nvPr/>
          </p:nvSpPr>
          <p:spPr bwMode="auto">
            <a:xfrm>
              <a:off x="2959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1616" name="Freeform 64"/>
            <p:cNvSpPr>
              <a:spLocks/>
            </p:cNvSpPr>
            <p:nvPr/>
          </p:nvSpPr>
          <p:spPr bwMode="auto">
            <a:xfrm>
              <a:off x="2959" y="3515"/>
              <a:ext cx="64" cy="127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32" y="71"/>
                </a:cxn>
                <a:cxn ang="0">
                  <a:pos x="32" y="71"/>
                </a:cxn>
                <a:cxn ang="0">
                  <a:pos x="32" y="71"/>
                </a:cxn>
                <a:cxn ang="0">
                  <a:pos x="40" y="95"/>
                </a:cxn>
                <a:cxn ang="0">
                  <a:pos x="40" y="95"/>
                </a:cxn>
                <a:cxn ang="0">
                  <a:pos x="40" y="95"/>
                </a:cxn>
                <a:cxn ang="0">
                  <a:pos x="64" y="119"/>
                </a:cxn>
                <a:cxn ang="0">
                  <a:pos x="64" y="111"/>
                </a:cxn>
                <a:cxn ang="0">
                  <a:pos x="56" y="127"/>
                </a:cxn>
                <a:cxn ang="0">
                  <a:pos x="56" y="127"/>
                </a:cxn>
                <a:cxn ang="0">
                  <a:pos x="32" y="103"/>
                </a:cxn>
                <a:cxn ang="0">
                  <a:pos x="32" y="103"/>
                </a:cxn>
                <a:cxn ang="0">
                  <a:pos x="24" y="103"/>
                </a:cxn>
                <a:cxn ang="0">
                  <a:pos x="16" y="79"/>
                </a:cxn>
                <a:cxn ang="0">
                  <a:pos x="16" y="79"/>
                </a:cxn>
                <a:cxn ang="0">
                  <a:pos x="16" y="71"/>
                </a:cxn>
                <a:cxn ang="0">
                  <a:pos x="0" y="0"/>
                </a:cxn>
                <a:cxn ang="0">
                  <a:pos x="16" y="0"/>
                </a:cxn>
              </a:cxnLst>
              <a:rect l="0" t="0" r="r" b="b"/>
              <a:pathLst>
                <a:path w="64" h="127">
                  <a:moveTo>
                    <a:pt x="16" y="0"/>
                  </a:moveTo>
                  <a:lnTo>
                    <a:pt x="32" y="71"/>
                  </a:lnTo>
                  <a:lnTo>
                    <a:pt x="32" y="71"/>
                  </a:lnTo>
                  <a:lnTo>
                    <a:pt x="32" y="71"/>
                  </a:lnTo>
                  <a:lnTo>
                    <a:pt x="40" y="95"/>
                  </a:lnTo>
                  <a:lnTo>
                    <a:pt x="40" y="95"/>
                  </a:lnTo>
                  <a:lnTo>
                    <a:pt x="40" y="95"/>
                  </a:lnTo>
                  <a:lnTo>
                    <a:pt x="64" y="119"/>
                  </a:lnTo>
                  <a:lnTo>
                    <a:pt x="64" y="111"/>
                  </a:lnTo>
                  <a:lnTo>
                    <a:pt x="56" y="127"/>
                  </a:lnTo>
                  <a:lnTo>
                    <a:pt x="56" y="127"/>
                  </a:lnTo>
                  <a:lnTo>
                    <a:pt x="32" y="103"/>
                  </a:lnTo>
                  <a:lnTo>
                    <a:pt x="32" y="103"/>
                  </a:lnTo>
                  <a:lnTo>
                    <a:pt x="24" y="103"/>
                  </a:lnTo>
                  <a:lnTo>
                    <a:pt x="16" y="79"/>
                  </a:lnTo>
                  <a:lnTo>
                    <a:pt x="16" y="79"/>
                  </a:lnTo>
                  <a:lnTo>
                    <a:pt x="16" y="71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1617" name="Freeform 65"/>
            <p:cNvSpPr>
              <a:spLocks/>
            </p:cNvSpPr>
            <p:nvPr/>
          </p:nvSpPr>
          <p:spPr bwMode="auto">
            <a:xfrm>
              <a:off x="3015" y="3626"/>
              <a:ext cx="64" cy="4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4" y="24"/>
                </a:cxn>
                <a:cxn ang="0">
                  <a:pos x="64" y="32"/>
                </a:cxn>
                <a:cxn ang="0">
                  <a:pos x="48" y="32"/>
                </a:cxn>
                <a:cxn ang="0">
                  <a:pos x="56" y="40"/>
                </a:cxn>
                <a:cxn ang="0">
                  <a:pos x="0" y="16"/>
                </a:cxn>
                <a:cxn ang="0">
                  <a:pos x="8" y="0"/>
                </a:cxn>
              </a:cxnLst>
              <a:rect l="0" t="0" r="r" b="b"/>
              <a:pathLst>
                <a:path w="64" h="40">
                  <a:moveTo>
                    <a:pt x="8" y="0"/>
                  </a:moveTo>
                  <a:lnTo>
                    <a:pt x="64" y="24"/>
                  </a:lnTo>
                  <a:lnTo>
                    <a:pt x="64" y="32"/>
                  </a:lnTo>
                  <a:lnTo>
                    <a:pt x="48" y="32"/>
                  </a:lnTo>
                  <a:lnTo>
                    <a:pt x="56" y="40"/>
                  </a:lnTo>
                  <a:lnTo>
                    <a:pt x="0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1618" name="Rectangle 66"/>
            <p:cNvSpPr>
              <a:spLocks noChangeArrowheads="1"/>
            </p:cNvSpPr>
            <p:nvPr/>
          </p:nvSpPr>
          <p:spPr bwMode="auto">
            <a:xfrm>
              <a:off x="3079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1619" name="Freeform 67"/>
            <p:cNvSpPr>
              <a:spLocks/>
            </p:cNvSpPr>
            <p:nvPr/>
          </p:nvSpPr>
          <p:spPr bwMode="auto">
            <a:xfrm>
              <a:off x="3063" y="3658"/>
              <a:ext cx="32" cy="96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0" y="0"/>
                </a:cxn>
                <a:cxn ang="0">
                  <a:pos x="16" y="96"/>
                </a:cxn>
                <a:cxn ang="0">
                  <a:pos x="32" y="96"/>
                </a:cxn>
                <a:cxn ang="0">
                  <a:pos x="16" y="0"/>
                </a:cxn>
              </a:cxnLst>
              <a:rect l="0" t="0" r="r" b="b"/>
              <a:pathLst>
                <a:path w="32" h="96">
                  <a:moveTo>
                    <a:pt x="16" y="0"/>
                  </a:moveTo>
                  <a:lnTo>
                    <a:pt x="0" y="0"/>
                  </a:lnTo>
                  <a:lnTo>
                    <a:pt x="16" y="96"/>
                  </a:lnTo>
                  <a:lnTo>
                    <a:pt x="32" y="9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1620" name="Rectangle 68"/>
            <p:cNvSpPr>
              <a:spLocks noChangeArrowheads="1"/>
            </p:cNvSpPr>
            <p:nvPr/>
          </p:nvSpPr>
          <p:spPr bwMode="auto">
            <a:xfrm>
              <a:off x="3583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1621" name="Freeform 69"/>
            <p:cNvSpPr>
              <a:spLocks/>
            </p:cNvSpPr>
            <p:nvPr/>
          </p:nvSpPr>
          <p:spPr bwMode="auto">
            <a:xfrm>
              <a:off x="3583" y="3515"/>
              <a:ext cx="64" cy="127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4" y="71"/>
                </a:cxn>
                <a:cxn ang="0">
                  <a:pos x="24" y="71"/>
                </a:cxn>
                <a:cxn ang="0">
                  <a:pos x="24" y="71"/>
                </a:cxn>
                <a:cxn ang="0">
                  <a:pos x="40" y="95"/>
                </a:cxn>
                <a:cxn ang="0">
                  <a:pos x="40" y="95"/>
                </a:cxn>
                <a:cxn ang="0">
                  <a:pos x="40" y="95"/>
                </a:cxn>
                <a:cxn ang="0">
                  <a:pos x="64" y="119"/>
                </a:cxn>
                <a:cxn ang="0">
                  <a:pos x="64" y="111"/>
                </a:cxn>
                <a:cxn ang="0">
                  <a:pos x="56" y="127"/>
                </a:cxn>
                <a:cxn ang="0">
                  <a:pos x="56" y="127"/>
                </a:cxn>
                <a:cxn ang="0">
                  <a:pos x="32" y="103"/>
                </a:cxn>
                <a:cxn ang="0">
                  <a:pos x="32" y="103"/>
                </a:cxn>
                <a:cxn ang="0">
                  <a:pos x="24" y="103"/>
                </a:cxn>
                <a:cxn ang="0">
                  <a:pos x="8" y="79"/>
                </a:cxn>
                <a:cxn ang="0">
                  <a:pos x="8" y="79"/>
                </a:cxn>
                <a:cxn ang="0">
                  <a:pos x="8" y="71"/>
                </a:cxn>
                <a:cxn ang="0">
                  <a:pos x="0" y="0"/>
                </a:cxn>
                <a:cxn ang="0">
                  <a:pos x="16" y="0"/>
                </a:cxn>
              </a:cxnLst>
              <a:rect l="0" t="0" r="r" b="b"/>
              <a:pathLst>
                <a:path w="64" h="127">
                  <a:moveTo>
                    <a:pt x="16" y="0"/>
                  </a:moveTo>
                  <a:lnTo>
                    <a:pt x="24" y="71"/>
                  </a:lnTo>
                  <a:lnTo>
                    <a:pt x="24" y="71"/>
                  </a:lnTo>
                  <a:lnTo>
                    <a:pt x="24" y="71"/>
                  </a:lnTo>
                  <a:lnTo>
                    <a:pt x="40" y="95"/>
                  </a:lnTo>
                  <a:lnTo>
                    <a:pt x="40" y="95"/>
                  </a:lnTo>
                  <a:lnTo>
                    <a:pt x="40" y="95"/>
                  </a:lnTo>
                  <a:lnTo>
                    <a:pt x="64" y="119"/>
                  </a:lnTo>
                  <a:lnTo>
                    <a:pt x="64" y="111"/>
                  </a:lnTo>
                  <a:lnTo>
                    <a:pt x="56" y="127"/>
                  </a:lnTo>
                  <a:lnTo>
                    <a:pt x="56" y="127"/>
                  </a:lnTo>
                  <a:lnTo>
                    <a:pt x="32" y="103"/>
                  </a:lnTo>
                  <a:lnTo>
                    <a:pt x="32" y="103"/>
                  </a:lnTo>
                  <a:lnTo>
                    <a:pt x="24" y="103"/>
                  </a:lnTo>
                  <a:lnTo>
                    <a:pt x="8" y="79"/>
                  </a:lnTo>
                  <a:lnTo>
                    <a:pt x="8" y="79"/>
                  </a:lnTo>
                  <a:lnTo>
                    <a:pt x="8" y="71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1622" name="Freeform 70"/>
            <p:cNvSpPr>
              <a:spLocks/>
            </p:cNvSpPr>
            <p:nvPr/>
          </p:nvSpPr>
          <p:spPr bwMode="auto">
            <a:xfrm>
              <a:off x="3639" y="3626"/>
              <a:ext cx="64" cy="4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4" y="24"/>
                </a:cxn>
                <a:cxn ang="0">
                  <a:pos x="64" y="32"/>
                </a:cxn>
                <a:cxn ang="0">
                  <a:pos x="48" y="32"/>
                </a:cxn>
                <a:cxn ang="0">
                  <a:pos x="56" y="40"/>
                </a:cxn>
                <a:cxn ang="0">
                  <a:pos x="0" y="16"/>
                </a:cxn>
                <a:cxn ang="0">
                  <a:pos x="8" y="0"/>
                </a:cxn>
              </a:cxnLst>
              <a:rect l="0" t="0" r="r" b="b"/>
              <a:pathLst>
                <a:path w="64" h="40">
                  <a:moveTo>
                    <a:pt x="8" y="0"/>
                  </a:moveTo>
                  <a:lnTo>
                    <a:pt x="64" y="24"/>
                  </a:lnTo>
                  <a:lnTo>
                    <a:pt x="64" y="32"/>
                  </a:lnTo>
                  <a:lnTo>
                    <a:pt x="48" y="32"/>
                  </a:lnTo>
                  <a:lnTo>
                    <a:pt x="56" y="40"/>
                  </a:lnTo>
                  <a:lnTo>
                    <a:pt x="0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1623" name="Rectangle 71"/>
            <p:cNvSpPr>
              <a:spLocks noChangeArrowheads="1"/>
            </p:cNvSpPr>
            <p:nvPr/>
          </p:nvSpPr>
          <p:spPr bwMode="auto">
            <a:xfrm>
              <a:off x="3703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1624" name="Freeform 72"/>
            <p:cNvSpPr>
              <a:spLocks/>
            </p:cNvSpPr>
            <p:nvPr/>
          </p:nvSpPr>
          <p:spPr bwMode="auto">
            <a:xfrm>
              <a:off x="3687" y="3658"/>
              <a:ext cx="32" cy="96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0" y="0"/>
                </a:cxn>
                <a:cxn ang="0">
                  <a:pos x="16" y="96"/>
                </a:cxn>
                <a:cxn ang="0">
                  <a:pos x="32" y="96"/>
                </a:cxn>
                <a:cxn ang="0">
                  <a:pos x="16" y="0"/>
                </a:cxn>
              </a:cxnLst>
              <a:rect l="0" t="0" r="r" b="b"/>
              <a:pathLst>
                <a:path w="32" h="96">
                  <a:moveTo>
                    <a:pt x="16" y="0"/>
                  </a:moveTo>
                  <a:lnTo>
                    <a:pt x="0" y="0"/>
                  </a:lnTo>
                  <a:lnTo>
                    <a:pt x="16" y="96"/>
                  </a:lnTo>
                  <a:lnTo>
                    <a:pt x="32" y="9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1625" name="Rectangle 73"/>
            <p:cNvSpPr>
              <a:spLocks noChangeArrowheads="1"/>
            </p:cNvSpPr>
            <p:nvPr/>
          </p:nvSpPr>
          <p:spPr bwMode="auto">
            <a:xfrm>
              <a:off x="3239" y="3435"/>
              <a:ext cx="19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latin typeface="Times New Roman" pitchFamily="18" charset="0"/>
                </a:rPr>
                <a:t>…</a:t>
              </a:r>
            </a:p>
          </p:txBody>
        </p:sp>
      </p:grpSp>
      <p:sp>
        <p:nvSpPr>
          <p:cNvPr id="151626" name="Text Box 74"/>
          <p:cNvSpPr txBox="1">
            <a:spLocks noChangeArrowheads="1"/>
          </p:cNvSpPr>
          <p:nvPr/>
        </p:nvSpPr>
        <p:spPr bwMode="auto">
          <a:xfrm>
            <a:off x="4343400" y="2143125"/>
            <a:ext cx="4419600" cy="229235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228600"/>
            <a:r>
              <a:rPr lang="en-US" b="1">
                <a:solidFill>
                  <a:srgbClr val="000000"/>
                </a:solidFill>
                <a:latin typeface="Times New Roman" pitchFamily="18" charset="0"/>
              </a:rPr>
              <a:t>Algorithm</a:t>
            </a:r>
            <a:r>
              <a:rPr lang="en-US">
                <a:latin typeface="Times New Roman" pitchFamily="18" charset="0"/>
              </a:rPr>
              <a:t> </a:t>
            </a:r>
            <a:r>
              <a:rPr lang="en-US" b="1" i="1">
                <a:solidFill>
                  <a:schemeClr val="tx2"/>
                </a:solidFill>
                <a:latin typeface="Times New Roman" pitchFamily="18" charset="0"/>
              </a:rPr>
              <a:t>push</a:t>
            </a:r>
            <a:r>
              <a:rPr lang="en-US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lang="en-US" b="1" i="1">
                <a:solidFill>
                  <a:schemeClr val="tx2"/>
                </a:solidFill>
                <a:latin typeface="Times New Roman" pitchFamily="18" charset="0"/>
              </a:rPr>
              <a:t>o</a:t>
            </a:r>
            <a:r>
              <a:rPr lang="en-US">
                <a:solidFill>
                  <a:schemeClr val="tx2"/>
                </a:solidFill>
                <a:latin typeface="Times New Roman" pitchFamily="18" charset="0"/>
              </a:rPr>
              <a:t>)</a:t>
            </a:r>
          </a:p>
          <a:p>
            <a:pPr defTabSz="228600"/>
            <a:r>
              <a:rPr lang="en-US">
                <a:latin typeface="Times New Roman" pitchFamily="18" charset="0"/>
                <a:sym typeface="Symbol" pitchFamily="18" charset="2"/>
              </a:rPr>
              <a:t>	</a:t>
            </a:r>
            <a:r>
              <a:rPr lang="en-US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if</a:t>
            </a:r>
            <a:r>
              <a:rPr lang="en-US">
                <a:latin typeface="Times New Roman" pitchFamily="18" charset="0"/>
                <a:sym typeface="Symbol" pitchFamily="18" charset="2"/>
              </a:rPr>
              <a:t> </a:t>
            </a:r>
            <a:r>
              <a:rPr lang="en-US" b="1" i="1">
                <a:solidFill>
                  <a:schemeClr val="accent2"/>
                </a:solidFill>
                <a:latin typeface="Times New Roman" pitchFamily="18" charset="0"/>
              </a:rPr>
              <a:t>t</a:t>
            </a:r>
            <a:r>
              <a:rPr lang="en-US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=</a:t>
            </a:r>
            <a:r>
              <a:rPr lang="en-US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b="1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S.length</a:t>
            </a:r>
            <a:r>
              <a:rPr lang="en-US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</a:t>
            </a:r>
            <a:r>
              <a:rPr lang="en-US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1</a:t>
            </a:r>
            <a:r>
              <a:rPr lang="en-US">
                <a:latin typeface="Times New Roman" pitchFamily="18" charset="0"/>
                <a:sym typeface="Symbol" pitchFamily="18" charset="2"/>
              </a:rPr>
              <a:t> </a:t>
            </a:r>
            <a:r>
              <a:rPr lang="en-US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then</a:t>
            </a:r>
          </a:p>
          <a:p>
            <a:pPr defTabSz="228600"/>
            <a:r>
              <a:rPr lang="en-US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throw </a:t>
            </a:r>
            <a:r>
              <a:rPr lang="en-US" b="1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FullStackException</a:t>
            </a:r>
            <a:endParaRPr lang="en-US" b="1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  <a:p>
            <a:pPr defTabSz="228600"/>
            <a:r>
              <a:rPr lang="en-US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	 </a:t>
            </a:r>
            <a:r>
              <a:rPr lang="en-US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else </a:t>
            </a:r>
            <a:r>
              <a:rPr lang="en-US">
                <a:latin typeface="Times New Roman" pitchFamily="18" charset="0"/>
                <a:sym typeface="Symbol" pitchFamily="18" charset="2"/>
              </a:rPr>
              <a:t> </a:t>
            </a:r>
            <a:endParaRPr lang="en-US">
              <a:latin typeface="Times New Roman" pitchFamily="18" charset="0"/>
            </a:endParaRPr>
          </a:p>
          <a:p>
            <a:pPr defTabSz="228600"/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		</a:t>
            </a:r>
            <a:r>
              <a:rPr lang="en-US" b="1" i="1">
                <a:solidFill>
                  <a:schemeClr val="accent2"/>
                </a:solidFill>
                <a:latin typeface="Times New Roman" pitchFamily="18" charset="0"/>
              </a:rPr>
              <a:t>t</a:t>
            </a:r>
            <a:r>
              <a:rPr lang="en-US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b="1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t</a:t>
            </a:r>
            <a:r>
              <a:rPr lang="en-US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+</a:t>
            </a:r>
            <a:r>
              <a:rPr lang="en-US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1</a:t>
            </a:r>
          </a:p>
          <a:p>
            <a:pPr defTabSz="228600"/>
            <a:r>
              <a:rPr lang="en-US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		</a:t>
            </a:r>
            <a:r>
              <a:rPr lang="en-US" b="1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S</a:t>
            </a:r>
            <a:r>
              <a:rPr lang="en-US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[</a:t>
            </a:r>
            <a:r>
              <a:rPr lang="en-US" b="1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t</a:t>
            </a:r>
            <a:r>
              <a:rPr lang="en-US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] </a:t>
            </a:r>
            <a:r>
              <a:rPr lang="en-US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b="1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5" grpId="0" uiExpand="1" build="p"/>
      <p:bldP spid="15162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ADTs, Stacks, Queues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3D76F-4712-410B-ACE9-12FF5EE00592}" type="slidenum">
              <a:rPr lang="en-US"/>
              <a:pPr/>
              <a:t>29</a:t>
            </a:fld>
            <a:endParaRPr 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077200" cy="1295400"/>
          </a:xfrm>
        </p:spPr>
        <p:txBody>
          <a:bodyPr/>
          <a:lstStyle/>
          <a:p>
            <a:r>
              <a:rPr lang="en-US" sz="4000"/>
              <a:t>Performance and Limitations of Array-based Stack</a:t>
            </a:r>
          </a:p>
        </p:txBody>
      </p:sp>
      <p:sp>
        <p:nvSpPr>
          <p:cNvPr id="1525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752600"/>
            <a:ext cx="7696200" cy="4267200"/>
          </a:xfrm>
          <a:noFill/>
          <a:ln/>
        </p:spPr>
        <p:txBody>
          <a:bodyPr/>
          <a:lstStyle/>
          <a:p>
            <a:r>
              <a:rPr lang="en-US" sz="2800"/>
              <a:t>Performance</a:t>
            </a:r>
          </a:p>
          <a:p>
            <a:pPr lvl="1"/>
            <a:r>
              <a:rPr lang="en-US" sz="2400"/>
              <a:t>Let </a:t>
            </a:r>
            <a:r>
              <a:rPr lang="en-US" sz="2400" b="1" i="1">
                <a:latin typeface="Times New Roman" pitchFamily="18" charset="0"/>
                <a:sym typeface="Symbol" pitchFamily="18" charset="2"/>
              </a:rPr>
              <a:t>n</a:t>
            </a:r>
            <a:r>
              <a:rPr lang="en-US" sz="2400"/>
              <a:t> be the number of elements in the stack</a:t>
            </a:r>
          </a:p>
          <a:p>
            <a:pPr lvl="1"/>
            <a:r>
              <a:rPr lang="en-US" sz="2400"/>
              <a:t>The space used is </a:t>
            </a:r>
            <a:r>
              <a:rPr lang="en-US" sz="2400" b="1" i="1">
                <a:latin typeface="Times New Roman" pitchFamily="18" charset="0"/>
                <a:sym typeface="Symbol" pitchFamily="18" charset="2"/>
              </a:rPr>
              <a:t>O</a:t>
            </a:r>
            <a:r>
              <a:rPr lang="en-US" sz="240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400" b="1" i="1">
                <a:latin typeface="Times New Roman" pitchFamily="18" charset="0"/>
                <a:sym typeface="Symbol" pitchFamily="18" charset="2"/>
              </a:rPr>
              <a:t>n</a:t>
            </a:r>
            <a:r>
              <a:rPr lang="en-US" sz="2400">
                <a:latin typeface="Times New Roman" pitchFamily="18" charset="0"/>
                <a:sym typeface="Symbol" pitchFamily="18" charset="2"/>
              </a:rPr>
              <a:t>)</a:t>
            </a:r>
            <a:endParaRPr lang="en-US" sz="2400"/>
          </a:p>
          <a:p>
            <a:pPr lvl="1"/>
            <a:r>
              <a:rPr lang="en-US" sz="2400"/>
              <a:t>Each operation runs in time </a:t>
            </a:r>
            <a:r>
              <a:rPr lang="en-US" sz="2400" b="1" i="1">
                <a:latin typeface="Times New Roman" pitchFamily="18" charset="0"/>
                <a:sym typeface="Symbol" pitchFamily="18" charset="2"/>
              </a:rPr>
              <a:t>O</a:t>
            </a:r>
            <a:r>
              <a:rPr lang="en-US" sz="2400">
                <a:latin typeface="Times New Roman" pitchFamily="18" charset="0"/>
                <a:sym typeface="Symbol" pitchFamily="18" charset="2"/>
              </a:rPr>
              <a:t>(1)</a:t>
            </a:r>
          </a:p>
          <a:p>
            <a:r>
              <a:rPr lang="en-US" sz="2800"/>
              <a:t>Limitations</a:t>
            </a:r>
          </a:p>
          <a:p>
            <a:pPr lvl="1"/>
            <a:r>
              <a:rPr lang="en-US" sz="2400"/>
              <a:t>The maximum size of the stack must be defined in advance and cannot be changed dynamically</a:t>
            </a:r>
          </a:p>
          <a:p>
            <a:pPr lvl="1"/>
            <a:r>
              <a:rPr lang="en-US" sz="2400"/>
              <a:t>Trying to push a new element into a full stack causes an implementation-specific exception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ADTs, Stacks, Queues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29308-B79B-4554-BE0D-161422F2BC36}" type="slidenum">
              <a:rPr lang="en-US"/>
              <a:pPr/>
              <a:t>3</a:t>
            </a:fld>
            <a:endParaRPr lang="en-US"/>
          </a:p>
        </p:txBody>
      </p:sp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 Data Types (ADTs)</a:t>
            </a:r>
          </a:p>
        </p:txBody>
      </p:sp>
      <p:sp>
        <p:nvSpPr>
          <p:cNvPr id="203780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1219200" y="1676400"/>
            <a:ext cx="7772400" cy="4648200"/>
          </a:xfrm>
        </p:spPr>
        <p:txBody>
          <a:bodyPr/>
          <a:lstStyle/>
          <a:p>
            <a:r>
              <a:rPr lang="en-US"/>
              <a:t>Example: ADT modeling a simple stock trading system</a:t>
            </a:r>
          </a:p>
          <a:p>
            <a:pPr lvl="1"/>
            <a:r>
              <a:rPr lang="en-US"/>
              <a:t>The data stored are buy/sell orders</a:t>
            </a:r>
          </a:p>
          <a:p>
            <a:pPr lvl="1"/>
            <a:r>
              <a:rPr lang="en-US"/>
              <a:t>The operations supported are</a:t>
            </a:r>
          </a:p>
          <a:p>
            <a:pPr lvl="2"/>
            <a:r>
              <a:rPr lang="en-US"/>
              <a:t>order </a:t>
            </a:r>
            <a:r>
              <a:rPr lang="en-US">
                <a:solidFill>
                  <a:schemeClr val="tx2"/>
                </a:solidFill>
              </a:rPr>
              <a:t>buy</a:t>
            </a:r>
            <a:r>
              <a:rPr lang="en-US"/>
              <a:t>(stock, shares, price)</a:t>
            </a:r>
          </a:p>
          <a:p>
            <a:pPr lvl="2"/>
            <a:r>
              <a:rPr lang="en-US"/>
              <a:t>order </a:t>
            </a:r>
            <a:r>
              <a:rPr lang="en-US">
                <a:solidFill>
                  <a:schemeClr val="tx2"/>
                </a:solidFill>
              </a:rPr>
              <a:t>sell</a:t>
            </a:r>
            <a:r>
              <a:rPr lang="en-US"/>
              <a:t>(stock, shares, price)</a:t>
            </a:r>
          </a:p>
          <a:p>
            <a:pPr lvl="2"/>
            <a:r>
              <a:rPr lang="en-US"/>
              <a:t>void </a:t>
            </a:r>
            <a:r>
              <a:rPr lang="en-US">
                <a:solidFill>
                  <a:schemeClr val="tx2"/>
                </a:solidFill>
              </a:rPr>
              <a:t>cancel</a:t>
            </a:r>
            <a:r>
              <a:rPr lang="en-US"/>
              <a:t>(order)</a:t>
            </a:r>
          </a:p>
          <a:p>
            <a:pPr lvl="1"/>
            <a:r>
              <a:rPr lang="en-US"/>
              <a:t>Error conditions:</a:t>
            </a:r>
          </a:p>
          <a:p>
            <a:pPr lvl="2"/>
            <a:r>
              <a:rPr lang="en-US"/>
              <a:t>Buy/sell a nonexistent stock</a:t>
            </a:r>
          </a:p>
          <a:p>
            <a:pPr lvl="2"/>
            <a:r>
              <a:rPr lang="en-US"/>
              <a:t>Cancel a nonexistent order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ADTs, Stacks, Queues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FDF1E-FC78-4328-A38F-D8B2BE719541}" type="slidenum">
              <a:rPr lang="en-US"/>
              <a:pPr/>
              <a:t>30</a:t>
            </a:fld>
            <a:endParaRPr lang="en-US"/>
          </a:p>
        </p:txBody>
      </p:sp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Array-based Stack in Java</a:t>
            </a:r>
          </a:p>
        </p:txBody>
      </p:sp>
      <p:sp>
        <p:nvSpPr>
          <p:cNvPr id="292867" name="Text Box 3"/>
          <p:cNvSpPr txBox="1">
            <a:spLocks noChangeArrowheads="1"/>
          </p:cNvSpPr>
          <p:nvPr/>
        </p:nvSpPr>
        <p:spPr bwMode="auto">
          <a:xfrm>
            <a:off x="685800" y="1768475"/>
            <a:ext cx="3657600" cy="3956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228600">
              <a:spcBef>
                <a:spcPct val="50000"/>
              </a:spcBef>
            </a:pPr>
            <a:r>
              <a:rPr lang="en-US" sz="2200">
                <a:solidFill>
                  <a:srgbClr val="000000"/>
                </a:solidFill>
                <a:latin typeface="Arial Narrow" pitchFamily="34" charset="0"/>
              </a:rPr>
              <a:t>public class</a:t>
            </a:r>
            <a:r>
              <a:rPr lang="en-US" sz="2200">
                <a:latin typeface="Arial Narrow" pitchFamily="34" charset="0"/>
              </a:rPr>
              <a:t> </a:t>
            </a:r>
            <a:r>
              <a:rPr lang="en-US" sz="2200">
                <a:solidFill>
                  <a:schemeClr val="tx2"/>
                </a:solidFill>
                <a:latin typeface="Arial Narrow" pitchFamily="34" charset="0"/>
              </a:rPr>
              <a:t>ArrayStack</a:t>
            </a:r>
            <a:br>
              <a:rPr lang="en-US" sz="2200">
                <a:solidFill>
                  <a:schemeClr val="tx2"/>
                </a:solidFill>
                <a:latin typeface="Arial Narrow" pitchFamily="34" charset="0"/>
              </a:rPr>
            </a:br>
            <a:r>
              <a:rPr lang="en-US" sz="2200">
                <a:solidFill>
                  <a:schemeClr val="tx2"/>
                </a:solidFill>
                <a:latin typeface="Arial Narrow" pitchFamily="34" charset="0"/>
              </a:rPr>
              <a:t>		</a:t>
            </a:r>
            <a:r>
              <a:rPr lang="en-US" sz="2200">
                <a:solidFill>
                  <a:srgbClr val="000000"/>
                </a:solidFill>
                <a:latin typeface="Arial Narrow" pitchFamily="34" charset="0"/>
              </a:rPr>
              <a:t>implements </a:t>
            </a:r>
            <a:r>
              <a:rPr lang="en-US" sz="2200">
                <a:solidFill>
                  <a:schemeClr val="tx2"/>
                </a:solidFill>
                <a:latin typeface="Arial Narrow" pitchFamily="34" charset="0"/>
              </a:rPr>
              <a:t>Stack</a:t>
            </a:r>
            <a:r>
              <a:rPr lang="en-US" sz="2200">
                <a:latin typeface="Arial Narrow" pitchFamily="34" charset="0"/>
              </a:rPr>
              <a:t> </a:t>
            </a:r>
            <a:r>
              <a:rPr lang="en-US" sz="2200">
                <a:solidFill>
                  <a:srgbClr val="000000"/>
                </a:solidFill>
                <a:latin typeface="Arial Narrow" pitchFamily="34" charset="0"/>
              </a:rPr>
              <a:t>{</a:t>
            </a:r>
          </a:p>
          <a:p>
            <a:pPr defTabSz="228600">
              <a:spcBef>
                <a:spcPct val="50000"/>
              </a:spcBef>
            </a:pPr>
            <a:r>
              <a:rPr lang="en-US" sz="2200">
                <a:latin typeface="Arial Narrow" pitchFamily="34" charset="0"/>
              </a:rPr>
              <a:t>	</a:t>
            </a:r>
            <a:r>
              <a:rPr lang="en-US" sz="2200">
                <a:solidFill>
                  <a:srgbClr val="E4BB0C"/>
                </a:solidFill>
                <a:latin typeface="Arial Narrow" pitchFamily="34" charset="0"/>
              </a:rPr>
              <a:t>// holds the stack elements</a:t>
            </a:r>
            <a:r>
              <a:rPr lang="en-US" sz="2200">
                <a:latin typeface="Arial Narrow" pitchFamily="34" charset="0"/>
              </a:rPr>
              <a:t> </a:t>
            </a:r>
            <a:br>
              <a:rPr lang="en-US" sz="2200">
                <a:latin typeface="Arial Narrow" pitchFamily="34" charset="0"/>
              </a:rPr>
            </a:br>
            <a:r>
              <a:rPr lang="en-US" sz="2200">
                <a:latin typeface="Arial Narrow" pitchFamily="34" charset="0"/>
              </a:rPr>
              <a:t>	</a:t>
            </a:r>
            <a:r>
              <a:rPr lang="en-US" sz="2200">
                <a:solidFill>
                  <a:srgbClr val="000000"/>
                </a:solidFill>
                <a:latin typeface="Arial Narrow" pitchFamily="34" charset="0"/>
              </a:rPr>
              <a:t>private </a:t>
            </a:r>
            <a:r>
              <a:rPr lang="en-US" sz="2200">
                <a:latin typeface="Arial Narrow" pitchFamily="34" charset="0"/>
              </a:rPr>
              <a:t>Object S[ ];</a:t>
            </a:r>
          </a:p>
          <a:p>
            <a:pPr defTabSz="228600">
              <a:spcBef>
                <a:spcPct val="50000"/>
              </a:spcBef>
            </a:pPr>
            <a:r>
              <a:rPr lang="en-US" sz="2200">
                <a:latin typeface="Arial Narrow" pitchFamily="34" charset="0"/>
              </a:rPr>
              <a:t>	</a:t>
            </a:r>
            <a:r>
              <a:rPr lang="en-US" sz="2200">
                <a:solidFill>
                  <a:srgbClr val="E4BB0C"/>
                </a:solidFill>
                <a:latin typeface="Arial Narrow" pitchFamily="34" charset="0"/>
              </a:rPr>
              <a:t>// index to top element</a:t>
            </a:r>
            <a:br>
              <a:rPr lang="en-US" sz="2200">
                <a:solidFill>
                  <a:srgbClr val="E4BB0C"/>
                </a:solidFill>
                <a:latin typeface="Arial Narrow" pitchFamily="34" charset="0"/>
              </a:rPr>
            </a:br>
            <a:r>
              <a:rPr lang="en-US" sz="2200">
                <a:solidFill>
                  <a:srgbClr val="E4BB0C"/>
                </a:solidFill>
                <a:latin typeface="Arial Narrow" pitchFamily="34" charset="0"/>
              </a:rPr>
              <a:t>	</a:t>
            </a:r>
            <a:r>
              <a:rPr lang="en-US" sz="2200">
                <a:solidFill>
                  <a:srgbClr val="000000"/>
                </a:solidFill>
                <a:latin typeface="Arial Narrow" pitchFamily="34" charset="0"/>
              </a:rPr>
              <a:t>private</a:t>
            </a:r>
            <a:r>
              <a:rPr lang="en-US" sz="2200">
                <a:latin typeface="Arial Narrow" pitchFamily="34" charset="0"/>
              </a:rPr>
              <a:t> int t = -1;</a:t>
            </a:r>
            <a:endParaRPr lang="en-US" sz="2200">
              <a:solidFill>
                <a:srgbClr val="E4BB0C"/>
              </a:solidFill>
              <a:latin typeface="Arial Narrow" pitchFamily="34" charset="0"/>
            </a:endParaRPr>
          </a:p>
          <a:p>
            <a:pPr defTabSz="228600">
              <a:spcBef>
                <a:spcPct val="50000"/>
              </a:spcBef>
            </a:pPr>
            <a:r>
              <a:rPr lang="en-US" sz="2200">
                <a:latin typeface="Arial Narrow" pitchFamily="34" charset="0"/>
              </a:rPr>
              <a:t>	</a:t>
            </a:r>
            <a:r>
              <a:rPr lang="en-US" sz="2200">
                <a:solidFill>
                  <a:srgbClr val="E4BB0C"/>
                </a:solidFill>
                <a:latin typeface="Arial Narrow" pitchFamily="34" charset="0"/>
              </a:rPr>
              <a:t>// constructor</a:t>
            </a:r>
            <a:br>
              <a:rPr lang="en-US" sz="2200">
                <a:solidFill>
                  <a:srgbClr val="E4BB0C"/>
                </a:solidFill>
                <a:latin typeface="Arial Narrow" pitchFamily="34" charset="0"/>
              </a:rPr>
            </a:br>
            <a:r>
              <a:rPr lang="en-US" sz="2200">
                <a:latin typeface="Arial Narrow" pitchFamily="34" charset="0"/>
              </a:rPr>
              <a:t>	</a:t>
            </a:r>
            <a:r>
              <a:rPr lang="en-US" sz="2200">
                <a:solidFill>
                  <a:srgbClr val="000000"/>
                </a:solidFill>
                <a:latin typeface="Arial Narrow" pitchFamily="34" charset="0"/>
              </a:rPr>
              <a:t>public</a:t>
            </a:r>
            <a:r>
              <a:rPr lang="en-US" sz="2200">
                <a:latin typeface="Arial Narrow" pitchFamily="34" charset="0"/>
              </a:rPr>
              <a:t> </a:t>
            </a:r>
            <a:r>
              <a:rPr lang="en-US" sz="2200">
                <a:solidFill>
                  <a:schemeClr val="tx2"/>
                </a:solidFill>
                <a:latin typeface="Arial Narrow" pitchFamily="34" charset="0"/>
              </a:rPr>
              <a:t>ArrayStack(int capacity)</a:t>
            </a:r>
            <a:r>
              <a:rPr lang="en-US" sz="2200">
                <a:latin typeface="Arial Narrow" pitchFamily="34" charset="0"/>
              </a:rPr>
              <a:t> </a:t>
            </a:r>
            <a:r>
              <a:rPr lang="en-US" sz="2200">
                <a:solidFill>
                  <a:srgbClr val="000000"/>
                </a:solidFill>
                <a:latin typeface="Arial Narrow" pitchFamily="34" charset="0"/>
              </a:rPr>
              <a:t>{</a:t>
            </a:r>
            <a:br>
              <a:rPr lang="en-US" sz="2200">
                <a:solidFill>
                  <a:srgbClr val="000000"/>
                </a:solidFill>
                <a:latin typeface="Arial Narrow" pitchFamily="34" charset="0"/>
              </a:rPr>
            </a:br>
            <a:r>
              <a:rPr lang="en-US" sz="2200">
                <a:solidFill>
                  <a:srgbClr val="000000"/>
                </a:solidFill>
                <a:latin typeface="Arial Narrow" pitchFamily="34" charset="0"/>
              </a:rPr>
              <a:t>		 </a:t>
            </a:r>
            <a:r>
              <a:rPr lang="en-US" sz="2200">
                <a:latin typeface="Arial Narrow" pitchFamily="34" charset="0"/>
              </a:rPr>
              <a:t>S = new Object[capacity];</a:t>
            </a:r>
            <a:br>
              <a:rPr lang="en-US" sz="2200">
                <a:latin typeface="Arial Narrow" pitchFamily="34" charset="0"/>
              </a:rPr>
            </a:br>
            <a:r>
              <a:rPr lang="en-US" sz="2200">
                <a:latin typeface="Arial Narrow" pitchFamily="34" charset="0"/>
              </a:rPr>
              <a:t>	 </a:t>
            </a:r>
            <a:r>
              <a:rPr lang="en-US" sz="2200">
                <a:solidFill>
                  <a:srgbClr val="000000"/>
                </a:solidFill>
                <a:latin typeface="Arial Narrow" pitchFamily="34" charset="0"/>
              </a:rPr>
              <a:t>}</a:t>
            </a:r>
          </a:p>
        </p:txBody>
      </p:sp>
      <p:sp>
        <p:nvSpPr>
          <p:cNvPr id="292868" name="Text Box 4"/>
          <p:cNvSpPr txBox="1">
            <a:spLocks noChangeArrowheads="1"/>
          </p:cNvSpPr>
          <p:nvPr/>
        </p:nvSpPr>
        <p:spPr bwMode="auto">
          <a:xfrm>
            <a:off x="4495800" y="1854200"/>
            <a:ext cx="4267200" cy="3116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228600">
              <a:spcBef>
                <a:spcPct val="50000"/>
              </a:spcBef>
            </a:pPr>
            <a:r>
              <a:rPr lang="en-US" sz="2200">
                <a:latin typeface="Arial Narrow" pitchFamily="34" charset="0"/>
              </a:rPr>
              <a:t>	</a:t>
            </a:r>
            <a:r>
              <a:rPr lang="en-US" sz="2200">
                <a:solidFill>
                  <a:srgbClr val="000000"/>
                </a:solidFill>
                <a:latin typeface="Arial Narrow" pitchFamily="34" charset="0"/>
              </a:rPr>
              <a:t>public</a:t>
            </a:r>
            <a:r>
              <a:rPr lang="en-US" sz="2200">
                <a:latin typeface="Arial Narrow" pitchFamily="34" charset="0"/>
              </a:rPr>
              <a:t> Object </a:t>
            </a:r>
            <a:r>
              <a:rPr lang="en-US" sz="2200">
                <a:solidFill>
                  <a:schemeClr val="tx2"/>
                </a:solidFill>
                <a:latin typeface="Arial Narrow" pitchFamily="34" charset="0"/>
              </a:rPr>
              <a:t>pop()</a:t>
            </a:r>
            <a:br>
              <a:rPr lang="en-US" sz="2200">
                <a:solidFill>
                  <a:schemeClr val="tx2"/>
                </a:solidFill>
                <a:latin typeface="Arial Narrow" pitchFamily="34" charset="0"/>
              </a:rPr>
            </a:br>
            <a:r>
              <a:rPr lang="en-US" sz="2200">
                <a:solidFill>
                  <a:schemeClr val="tx2"/>
                </a:solidFill>
                <a:latin typeface="Arial Narrow" pitchFamily="34" charset="0"/>
              </a:rPr>
              <a:t>			</a:t>
            </a:r>
            <a:r>
              <a:rPr lang="en-US" sz="2200">
                <a:solidFill>
                  <a:srgbClr val="000000"/>
                </a:solidFill>
                <a:latin typeface="Arial Narrow" pitchFamily="34" charset="0"/>
              </a:rPr>
              <a:t>throws</a:t>
            </a:r>
            <a:r>
              <a:rPr lang="en-US" sz="2200">
                <a:latin typeface="Arial Narrow" pitchFamily="34" charset="0"/>
              </a:rPr>
              <a:t> </a:t>
            </a:r>
            <a:r>
              <a:rPr lang="en-US" sz="2200">
                <a:solidFill>
                  <a:schemeClr val="hlink"/>
                </a:solidFill>
                <a:latin typeface="Arial Narrow" pitchFamily="34" charset="0"/>
              </a:rPr>
              <a:t>EmptyStackException</a:t>
            </a:r>
            <a:r>
              <a:rPr lang="en-US" sz="2200">
                <a:solidFill>
                  <a:schemeClr val="tx2"/>
                </a:solidFill>
                <a:latin typeface="Arial Narrow" pitchFamily="34" charset="0"/>
              </a:rPr>
              <a:t> </a:t>
            </a:r>
            <a:r>
              <a:rPr lang="en-US" sz="2200">
                <a:solidFill>
                  <a:srgbClr val="000000"/>
                </a:solidFill>
                <a:latin typeface="Arial Narrow" pitchFamily="34" charset="0"/>
              </a:rPr>
              <a:t>{</a:t>
            </a:r>
            <a:r>
              <a:rPr lang="en-US" sz="2200">
                <a:latin typeface="Arial Narrow" pitchFamily="34" charset="0"/>
              </a:rPr>
              <a:t/>
            </a:r>
            <a:br>
              <a:rPr lang="en-US" sz="2200">
                <a:latin typeface="Arial Narrow" pitchFamily="34" charset="0"/>
              </a:rPr>
            </a:br>
            <a:r>
              <a:rPr lang="en-US" sz="2200">
                <a:latin typeface="Arial Narrow" pitchFamily="34" charset="0"/>
              </a:rPr>
              <a:t>		</a:t>
            </a:r>
            <a:r>
              <a:rPr lang="en-US" sz="2200">
                <a:solidFill>
                  <a:srgbClr val="000000"/>
                </a:solidFill>
                <a:latin typeface="Arial Narrow" pitchFamily="34" charset="0"/>
              </a:rPr>
              <a:t>if</a:t>
            </a:r>
            <a:r>
              <a:rPr lang="en-US" sz="2200">
                <a:latin typeface="Arial Narrow" pitchFamily="34" charset="0"/>
              </a:rPr>
              <a:t> isEmpty()</a:t>
            </a:r>
            <a:br>
              <a:rPr lang="en-US" sz="2200">
                <a:latin typeface="Arial Narrow" pitchFamily="34" charset="0"/>
              </a:rPr>
            </a:br>
            <a:r>
              <a:rPr lang="en-US" sz="2200">
                <a:latin typeface="Arial Narrow" pitchFamily="34" charset="0"/>
              </a:rPr>
              <a:t>			</a:t>
            </a:r>
            <a:r>
              <a:rPr lang="en-US" sz="2200">
                <a:solidFill>
                  <a:srgbClr val="000000"/>
                </a:solidFill>
                <a:latin typeface="Arial Narrow" pitchFamily="34" charset="0"/>
              </a:rPr>
              <a:t>throw new</a:t>
            </a:r>
            <a:r>
              <a:rPr lang="en-US" sz="2200">
                <a:latin typeface="Arial Narrow" pitchFamily="34" charset="0"/>
              </a:rPr>
              <a:t> </a:t>
            </a:r>
            <a:r>
              <a:rPr lang="en-US" sz="2200">
                <a:solidFill>
                  <a:schemeClr val="hlink"/>
                </a:solidFill>
                <a:latin typeface="Arial Narrow" pitchFamily="34" charset="0"/>
              </a:rPr>
              <a:t>EmptyStackException</a:t>
            </a:r>
            <a:br>
              <a:rPr lang="en-US" sz="2200">
                <a:solidFill>
                  <a:schemeClr val="hlink"/>
                </a:solidFill>
                <a:latin typeface="Arial Narrow" pitchFamily="34" charset="0"/>
              </a:rPr>
            </a:br>
            <a:r>
              <a:rPr lang="en-US" sz="2200">
                <a:solidFill>
                  <a:schemeClr val="hlink"/>
                </a:solidFill>
                <a:latin typeface="Arial Narrow" pitchFamily="34" charset="0"/>
              </a:rPr>
              <a:t>				</a:t>
            </a:r>
            <a:r>
              <a:rPr lang="en-US" sz="2200">
                <a:latin typeface="Arial Narrow" pitchFamily="34" charset="0"/>
              </a:rPr>
              <a:t>(“</a:t>
            </a:r>
            <a:r>
              <a:rPr lang="en-US" sz="2200">
                <a:solidFill>
                  <a:schemeClr val="accent2"/>
                </a:solidFill>
                <a:latin typeface="Arial Narrow" pitchFamily="34" charset="0"/>
              </a:rPr>
              <a:t>Empty stack: cannot pop</a:t>
            </a:r>
            <a:r>
              <a:rPr lang="en-US" sz="2200">
                <a:latin typeface="Arial Narrow" pitchFamily="34" charset="0"/>
              </a:rPr>
              <a:t>”);</a:t>
            </a:r>
            <a:r>
              <a:rPr lang="en-US" sz="2200">
                <a:solidFill>
                  <a:schemeClr val="tx2"/>
                </a:solidFill>
                <a:latin typeface="Arial Narrow" pitchFamily="34" charset="0"/>
              </a:rPr>
              <a:t/>
            </a:r>
            <a:br>
              <a:rPr lang="en-US" sz="2200">
                <a:solidFill>
                  <a:schemeClr val="tx2"/>
                </a:solidFill>
                <a:latin typeface="Arial Narrow" pitchFamily="34" charset="0"/>
              </a:rPr>
            </a:br>
            <a:r>
              <a:rPr lang="en-US" sz="2200">
                <a:solidFill>
                  <a:schemeClr val="tx2"/>
                </a:solidFill>
                <a:latin typeface="Arial Narrow" pitchFamily="34" charset="0"/>
              </a:rPr>
              <a:t>		</a:t>
            </a:r>
            <a:r>
              <a:rPr lang="en-US" sz="2200">
                <a:latin typeface="Arial Narrow" pitchFamily="34" charset="0"/>
              </a:rPr>
              <a:t>Object temp = S[t];</a:t>
            </a:r>
            <a:br>
              <a:rPr lang="en-US" sz="2200">
                <a:latin typeface="Arial Narrow" pitchFamily="34" charset="0"/>
              </a:rPr>
            </a:br>
            <a:r>
              <a:rPr lang="en-US" sz="2200">
                <a:latin typeface="Arial Narrow" pitchFamily="34" charset="0"/>
              </a:rPr>
              <a:t>		t--;</a:t>
            </a:r>
            <a:r>
              <a:rPr lang="en-US" sz="2200">
                <a:solidFill>
                  <a:schemeClr val="tx2"/>
                </a:solidFill>
                <a:latin typeface="Arial Narrow" pitchFamily="34" charset="0"/>
              </a:rPr>
              <a:t/>
            </a:r>
            <a:br>
              <a:rPr lang="en-US" sz="2200">
                <a:solidFill>
                  <a:schemeClr val="tx2"/>
                </a:solidFill>
                <a:latin typeface="Arial Narrow" pitchFamily="34" charset="0"/>
              </a:rPr>
            </a:br>
            <a:r>
              <a:rPr lang="en-US" sz="2200">
                <a:solidFill>
                  <a:schemeClr val="tx2"/>
                </a:solidFill>
                <a:latin typeface="Arial Narrow" pitchFamily="34" charset="0"/>
              </a:rPr>
              <a:t>		</a:t>
            </a:r>
            <a:r>
              <a:rPr lang="en-US" sz="2200">
                <a:solidFill>
                  <a:srgbClr val="000000"/>
                </a:solidFill>
                <a:latin typeface="Arial Narrow" pitchFamily="34" charset="0"/>
              </a:rPr>
              <a:t>return</a:t>
            </a:r>
            <a:r>
              <a:rPr lang="en-US" sz="2200">
                <a:solidFill>
                  <a:schemeClr val="tx2"/>
                </a:solidFill>
                <a:latin typeface="Arial Narrow" pitchFamily="34" charset="0"/>
              </a:rPr>
              <a:t> </a:t>
            </a:r>
            <a:r>
              <a:rPr lang="en-US" sz="2200">
                <a:latin typeface="Arial Narrow" pitchFamily="34" charset="0"/>
              </a:rPr>
              <a:t>temp;</a:t>
            </a:r>
            <a:r>
              <a:rPr lang="en-US" sz="2200">
                <a:solidFill>
                  <a:schemeClr val="tx2"/>
                </a:solidFill>
                <a:latin typeface="Arial Narrow" pitchFamily="34" charset="0"/>
              </a:rPr>
              <a:t/>
            </a:r>
            <a:br>
              <a:rPr lang="en-US" sz="2200">
                <a:solidFill>
                  <a:schemeClr val="tx2"/>
                </a:solidFill>
                <a:latin typeface="Arial Narrow" pitchFamily="34" charset="0"/>
              </a:rPr>
            </a:br>
            <a:r>
              <a:rPr lang="en-US" sz="2200">
                <a:solidFill>
                  <a:schemeClr val="tx2"/>
                </a:solidFill>
                <a:latin typeface="Arial Narrow" pitchFamily="34" charset="0"/>
              </a:rPr>
              <a:t>	 </a:t>
            </a:r>
            <a:r>
              <a:rPr lang="en-US" sz="2200">
                <a:solidFill>
                  <a:srgbClr val="000000"/>
                </a:solidFill>
                <a:latin typeface="Arial Narrow" pitchFamily="34" charset="0"/>
              </a:rPr>
              <a:t>}</a:t>
            </a:r>
          </a:p>
        </p:txBody>
      </p:sp>
      <p:sp>
        <p:nvSpPr>
          <p:cNvPr id="292869" name="Text Box 5"/>
          <p:cNvSpPr txBox="1">
            <a:spLocks noChangeArrowheads="1"/>
          </p:cNvSpPr>
          <p:nvPr/>
        </p:nvSpPr>
        <p:spPr bwMode="auto">
          <a:xfrm>
            <a:off x="228600" y="5867400"/>
            <a:ext cx="891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2000"/>
              <a:t>Exercise: What is bad about the above pop() 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67" grpId="0" animBg="1"/>
      <p:bldP spid="292868" grpId="0" animBg="1"/>
      <p:bldP spid="29286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ADTs, Stacks, Queues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A766-39F4-45C3-B5EE-1CBE9B4DA114}" type="slidenum">
              <a:rPr lang="en-US"/>
              <a:pPr/>
              <a:t>31</a:t>
            </a:fld>
            <a:endParaRPr lang="en-US"/>
          </a:p>
        </p:txBody>
      </p:sp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Array-based Stack in Java</a:t>
            </a:r>
          </a:p>
        </p:txBody>
      </p:sp>
      <p:sp>
        <p:nvSpPr>
          <p:cNvPr id="294915" name="Text Box 3"/>
          <p:cNvSpPr txBox="1">
            <a:spLocks noChangeArrowheads="1"/>
          </p:cNvSpPr>
          <p:nvPr/>
        </p:nvSpPr>
        <p:spPr bwMode="auto">
          <a:xfrm>
            <a:off x="685800" y="1768475"/>
            <a:ext cx="3657600" cy="3956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228600">
              <a:spcBef>
                <a:spcPct val="50000"/>
              </a:spcBef>
            </a:pPr>
            <a:r>
              <a:rPr lang="en-US" sz="2200">
                <a:solidFill>
                  <a:srgbClr val="000000"/>
                </a:solidFill>
                <a:latin typeface="Arial Narrow" pitchFamily="34" charset="0"/>
              </a:rPr>
              <a:t>public class</a:t>
            </a:r>
            <a:r>
              <a:rPr lang="en-US" sz="2200">
                <a:latin typeface="Arial Narrow" pitchFamily="34" charset="0"/>
              </a:rPr>
              <a:t> </a:t>
            </a:r>
            <a:r>
              <a:rPr lang="en-US" sz="2200">
                <a:solidFill>
                  <a:schemeClr val="tx2"/>
                </a:solidFill>
                <a:latin typeface="Arial Narrow" pitchFamily="34" charset="0"/>
              </a:rPr>
              <a:t>ArrayStack</a:t>
            </a:r>
            <a:br>
              <a:rPr lang="en-US" sz="2200">
                <a:solidFill>
                  <a:schemeClr val="tx2"/>
                </a:solidFill>
                <a:latin typeface="Arial Narrow" pitchFamily="34" charset="0"/>
              </a:rPr>
            </a:br>
            <a:r>
              <a:rPr lang="en-US" sz="2200">
                <a:solidFill>
                  <a:schemeClr val="tx2"/>
                </a:solidFill>
                <a:latin typeface="Arial Narrow" pitchFamily="34" charset="0"/>
              </a:rPr>
              <a:t>		</a:t>
            </a:r>
            <a:r>
              <a:rPr lang="en-US" sz="2200">
                <a:solidFill>
                  <a:srgbClr val="000000"/>
                </a:solidFill>
                <a:latin typeface="Arial Narrow" pitchFamily="34" charset="0"/>
              </a:rPr>
              <a:t>implements </a:t>
            </a:r>
            <a:r>
              <a:rPr lang="en-US" sz="2200">
                <a:solidFill>
                  <a:schemeClr val="tx2"/>
                </a:solidFill>
                <a:latin typeface="Arial Narrow" pitchFamily="34" charset="0"/>
              </a:rPr>
              <a:t>Stack</a:t>
            </a:r>
            <a:r>
              <a:rPr lang="en-US" sz="2200">
                <a:latin typeface="Arial Narrow" pitchFamily="34" charset="0"/>
              </a:rPr>
              <a:t> </a:t>
            </a:r>
            <a:r>
              <a:rPr lang="en-US" sz="2200">
                <a:solidFill>
                  <a:srgbClr val="000000"/>
                </a:solidFill>
                <a:latin typeface="Arial Narrow" pitchFamily="34" charset="0"/>
              </a:rPr>
              <a:t>{</a:t>
            </a:r>
          </a:p>
          <a:p>
            <a:pPr defTabSz="228600">
              <a:spcBef>
                <a:spcPct val="50000"/>
              </a:spcBef>
            </a:pPr>
            <a:r>
              <a:rPr lang="en-US" sz="2200">
                <a:latin typeface="Arial Narrow" pitchFamily="34" charset="0"/>
              </a:rPr>
              <a:t>	</a:t>
            </a:r>
            <a:r>
              <a:rPr lang="en-US" sz="2200">
                <a:solidFill>
                  <a:srgbClr val="E4BB0C"/>
                </a:solidFill>
                <a:latin typeface="Arial Narrow" pitchFamily="34" charset="0"/>
              </a:rPr>
              <a:t>// holds the stack elements</a:t>
            </a:r>
            <a:r>
              <a:rPr lang="en-US" sz="2200">
                <a:latin typeface="Arial Narrow" pitchFamily="34" charset="0"/>
              </a:rPr>
              <a:t> </a:t>
            </a:r>
            <a:br>
              <a:rPr lang="en-US" sz="2200">
                <a:latin typeface="Arial Narrow" pitchFamily="34" charset="0"/>
              </a:rPr>
            </a:br>
            <a:r>
              <a:rPr lang="en-US" sz="2200">
                <a:latin typeface="Arial Narrow" pitchFamily="34" charset="0"/>
              </a:rPr>
              <a:t>	</a:t>
            </a:r>
            <a:r>
              <a:rPr lang="en-US" sz="2200">
                <a:solidFill>
                  <a:srgbClr val="000000"/>
                </a:solidFill>
                <a:latin typeface="Arial Narrow" pitchFamily="34" charset="0"/>
              </a:rPr>
              <a:t>private </a:t>
            </a:r>
            <a:r>
              <a:rPr lang="en-US" sz="2200">
                <a:latin typeface="Arial Narrow" pitchFamily="34" charset="0"/>
              </a:rPr>
              <a:t>Object S[ ];</a:t>
            </a:r>
          </a:p>
          <a:p>
            <a:pPr defTabSz="228600">
              <a:spcBef>
                <a:spcPct val="50000"/>
              </a:spcBef>
            </a:pPr>
            <a:r>
              <a:rPr lang="en-US" sz="2200">
                <a:latin typeface="Arial Narrow" pitchFamily="34" charset="0"/>
              </a:rPr>
              <a:t>	</a:t>
            </a:r>
            <a:r>
              <a:rPr lang="en-US" sz="2200">
                <a:solidFill>
                  <a:srgbClr val="E4BB0C"/>
                </a:solidFill>
                <a:latin typeface="Arial Narrow" pitchFamily="34" charset="0"/>
              </a:rPr>
              <a:t>// index to top element</a:t>
            </a:r>
            <a:br>
              <a:rPr lang="en-US" sz="2200">
                <a:solidFill>
                  <a:srgbClr val="E4BB0C"/>
                </a:solidFill>
                <a:latin typeface="Arial Narrow" pitchFamily="34" charset="0"/>
              </a:rPr>
            </a:br>
            <a:r>
              <a:rPr lang="en-US" sz="2200">
                <a:solidFill>
                  <a:srgbClr val="E4BB0C"/>
                </a:solidFill>
                <a:latin typeface="Arial Narrow" pitchFamily="34" charset="0"/>
              </a:rPr>
              <a:t>	</a:t>
            </a:r>
            <a:r>
              <a:rPr lang="en-US" sz="2200">
                <a:solidFill>
                  <a:srgbClr val="000000"/>
                </a:solidFill>
                <a:latin typeface="Arial Narrow" pitchFamily="34" charset="0"/>
              </a:rPr>
              <a:t>private</a:t>
            </a:r>
            <a:r>
              <a:rPr lang="en-US" sz="2200">
                <a:latin typeface="Arial Narrow" pitchFamily="34" charset="0"/>
              </a:rPr>
              <a:t> int t = -1;</a:t>
            </a:r>
            <a:endParaRPr lang="en-US" sz="2200">
              <a:solidFill>
                <a:srgbClr val="E4BB0C"/>
              </a:solidFill>
              <a:latin typeface="Arial Narrow" pitchFamily="34" charset="0"/>
            </a:endParaRPr>
          </a:p>
          <a:p>
            <a:pPr defTabSz="228600">
              <a:spcBef>
                <a:spcPct val="50000"/>
              </a:spcBef>
            </a:pPr>
            <a:r>
              <a:rPr lang="en-US" sz="2200">
                <a:latin typeface="Arial Narrow" pitchFamily="34" charset="0"/>
              </a:rPr>
              <a:t>	</a:t>
            </a:r>
            <a:r>
              <a:rPr lang="en-US" sz="2200">
                <a:solidFill>
                  <a:srgbClr val="E4BB0C"/>
                </a:solidFill>
                <a:latin typeface="Arial Narrow" pitchFamily="34" charset="0"/>
              </a:rPr>
              <a:t>// constructor</a:t>
            </a:r>
            <a:br>
              <a:rPr lang="en-US" sz="2200">
                <a:solidFill>
                  <a:srgbClr val="E4BB0C"/>
                </a:solidFill>
                <a:latin typeface="Arial Narrow" pitchFamily="34" charset="0"/>
              </a:rPr>
            </a:br>
            <a:r>
              <a:rPr lang="en-US" sz="2200">
                <a:latin typeface="Arial Narrow" pitchFamily="34" charset="0"/>
              </a:rPr>
              <a:t>	</a:t>
            </a:r>
            <a:r>
              <a:rPr lang="en-US" sz="2200">
                <a:solidFill>
                  <a:srgbClr val="000000"/>
                </a:solidFill>
                <a:latin typeface="Arial Narrow" pitchFamily="34" charset="0"/>
              </a:rPr>
              <a:t>public</a:t>
            </a:r>
            <a:r>
              <a:rPr lang="en-US" sz="2200">
                <a:latin typeface="Arial Narrow" pitchFamily="34" charset="0"/>
              </a:rPr>
              <a:t> </a:t>
            </a:r>
            <a:r>
              <a:rPr lang="en-US" sz="2200">
                <a:solidFill>
                  <a:schemeClr val="tx2"/>
                </a:solidFill>
                <a:latin typeface="Arial Narrow" pitchFamily="34" charset="0"/>
              </a:rPr>
              <a:t>ArrayStack(int capacity)</a:t>
            </a:r>
            <a:r>
              <a:rPr lang="en-US" sz="2200">
                <a:latin typeface="Arial Narrow" pitchFamily="34" charset="0"/>
              </a:rPr>
              <a:t> </a:t>
            </a:r>
            <a:r>
              <a:rPr lang="en-US" sz="2200">
                <a:solidFill>
                  <a:srgbClr val="000000"/>
                </a:solidFill>
                <a:latin typeface="Arial Narrow" pitchFamily="34" charset="0"/>
              </a:rPr>
              <a:t>{</a:t>
            </a:r>
            <a:br>
              <a:rPr lang="en-US" sz="2200">
                <a:solidFill>
                  <a:srgbClr val="000000"/>
                </a:solidFill>
                <a:latin typeface="Arial Narrow" pitchFamily="34" charset="0"/>
              </a:rPr>
            </a:br>
            <a:r>
              <a:rPr lang="en-US" sz="2200">
                <a:solidFill>
                  <a:srgbClr val="000000"/>
                </a:solidFill>
                <a:latin typeface="Arial Narrow" pitchFamily="34" charset="0"/>
              </a:rPr>
              <a:t>		 </a:t>
            </a:r>
            <a:r>
              <a:rPr lang="en-US" sz="2200">
                <a:latin typeface="Arial Narrow" pitchFamily="34" charset="0"/>
              </a:rPr>
              <a:t>S = new Object[capacity];</a:t>
            </a:r>
            <a:br>
              <a:rPr lang="en-US" sz="2200">
                <a:latin typeface="Arial Narrow" pitchFamily="34" charset="0"/>
              </a:rPr>
            </a:br>
            <a:r>
              <a:rPr lang="en-US" sz="2200">
                <a:latin typeface="Arial Narrow" pitchFamily="34" charset="0"/>
              </a:rPr>
              <a:t>	 </a:t>
            </a:r>
            <a:r>
              <a:rPr lang="en-US" sz="2200">
                <a:solidFill>
                  <a:srgbClr val="000000"/>
                </a:solidFill>
                <a:latin typeface="Arial Narrow" pitchFamily="34" charset="0"/>
              </a:rPr>
              <a:t>}</a:t>
            </a:r>
          </a:p>
        </p:txBody>
      </p:sp>
      <p:sp>
        <p:nvSpPr>
          <p:cNvPr id="294916" name="Text Box 4"/>
          <p:cNvSpPr txBox="1">
            <a:spLocks noChangeArrowheads="1"/>
          </p:cNvSpPr>
          <p:nvPr/>
        </p:nvSpPr>
        <p:spPr bwMode="auto">
          <a:xfrm>
            <a:off x="4495800" y="1854200"/>
            <a:ext cx="4267200" cy="3786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228600">
              <a:spcBef>
                <a:spcPct val="50000"/>
              </a:spcBef>
            </a:pPr>
            <a:r>
              <a:rPr lang="en-US" sz="2200">
                <a:latin typeface="Arial Narrow" pitchFamily="34" charset="0"/>
              </a:rPr>
              <a:t>	</a:t>
            </a:r>
            <a:r>
              <a:rPr lang="en-US" sz="2200">
                <a:solidFill>
                  <a:srgbClr val="000000"/>
                </a:solidFill>
                <a:latin typeface="Arial Narrow" pitchFamily="34" charset="0"/>
              </a:rPr>
              <a:t>public</a:t>
            </a:r>
            <a:r>
              <a:rPr lang="en-US" sz="2200">
                <a:latin typeface="Arial Narrow" pitchFamily="34" charset="0"/>
              </a:rPr>
              <a:t> Object </a:t>
            </a:r>
            <a:r>
              <a:rPr lang="en-US" sz="2200">
                <a:solidFill>
                  <a:schemeClr val="tx2"/>
                </a:solidFill>
                <a:latin typeface="Arial Narrow" pitchFamily="34" charset="0"/>
              </a:rPr>
              <a:t>pop()</a:t>
            </a:r>
            <a:br>
              <a:rPr lang="en-US" sz="2200">
                <a:solidFill>
                  <a:schemeClr val="tx2"/>
                </a:solidFill>
                <a:latin typeface="Arial Narrow" pitchFamily="34" charset="0"/>
              </a:rPr>
            </a:br>
            <a:r>
              <a:rPr lang="en-US" sz="2200">
                <a:solidFill>
                  <a:schemeClr val="tx2"/>
                </a:solidFill>
                <a:latin typeface="Arial Narrow" pitchFamily="34" charset="0"/>
              </a:rPr>
              <a:t>			</a:t>
            </a:r>
            <a:r>
              <a:rPr lang="en-US" sz="2200">
                <a:solidFill>
                  <a:srgbClr val="000000"/>
                </a:solidFill>
                <a:latin typeface="Arial Narrow" pitchFamily="34" charset="0"/>
              </a:rPr>
              <a:t>throws</a:t>
            </a:r>
            <a:r>
              <a:rPr lang="en-US" sz="2200">
                <a:latin typeface="Arial Narrow" pitchFamily="34" charset="0"/>
              </a:rPr>
              <a:t> </a:t>
            </a:r>
            <a:r>
              <a:rPr lang="en-US" sz="2200">
                <a:solidFill>
                  <a:schemeClr val="hlink"/>
                </a:solidFill>
                <a:latin typeface="Arial Narrow" pitchFamily="34" charset="0"/>
              </a:rPr>
              <a:t>EmptyStackException</a:t>
            </a:r>
            <a:r>
              <a:rPr lang="en-US" sz="2200">
                <a:solidFill>
                  <a:schemeClr val="tx2"/>
                </a:solidFill>
                <a:latin typeface="Arial Narrow" pitchFamily="34" charset="0"/>
              </a:rPr>
              <a:t> </a:t>
            </a:r>
            <a:r>
              <a:rPr lang="en-US" sz="2200">
                <a:solidFill>
                  <a:srgbClr val="000000"/>
                </a:solidFill>
                <a:latin typeface="Arial Narrow" pitchFamily="34" charset="0"/>
              </a:rPr>
              <a:t>{</a:t>
            </a:r>
            <a:r>
              <a:rPr lang="en-US" sz="2200">
                <a:latin typeface="Arial Narrow" pitchFamily="34" charset="0"/>
              </a:rPr>
              <a:t/>
            </a:r>
            <a:br>
              <a:rPr lang="en-US" sz="2200">
                <a:latin typeface="Arial Narrow" pitchFamily="34" charset="0"/>
              </a:rPr>
            </a:br>
            <a:r>
              <a:rPr lang="en-US" sz="2200">
                <a:latin typeface="Arial Narrow" pitchFamily="34" charset="0"/>
              </a:rPr>
              <a:t>		</a:t>
            </a:r>
            <a:r>
              <a:rPr lang="en-US" sz="2200">
                <a:solidFill>
                  <a:srgbClr val="000000"/>
                </a:solidFill>
                <a:latin typeface="Arial Narrow" pitchFamily="34" charset="0"/>
              </a:rPr>
              <a:t>if</a:t>
            </a:r>
            <a:r>
              <a:rPr lang="en-US" sz="2200">
                <a:latin typeface="Arial Narrow" pitchFamily="34" charset="0"/>
              </a:rPr>
              <a:t> isEmpty()</a:t>
            </a:r>
            <a:br>
              <a:rPr lang="en-US" sz="2200">
                <a:latin typeface="Arial Narrow" pitchFamily="34" charset="0"/>
              </a:rPr>
            </a:br>
            <a:r>
              <a:rPr lang="en-US" sz="2200">
                <a:latin typeface="Arial Narrow" pitchFamily="34" charset="0"/>
              </a:rPr>
              <a:t>			</a:t>
            </a:r>
            <a:r>
              <a:rPr lang="en-US" sz="2200">
                <a:solidFill>
                  <a:srgbClr val="000000"/>
                </a:solidFill>
                <a:latin typeface="Arial Narrow" pitchFamily="34" charset="0"/>
              </a:rPr>
              <a:t>throw new</a:t>
            </a:r>
            <a:r>
              <a:rPr lang="en-US" sz="2200">
                <a:latin typeface="Arial Narrow" pitchFamily="34" charset="0"/>
              </a:rPr>
              <a:t> </a:t>
            </a:r>
            <a:r>
              <a:rPr lang="en-US" sz="2200">
                <a:solidFill>
                  <a:schemeClr val="hlink"/>
                </a:solidFill>
                <a:latin typeface="Arial Narrow" pitchFamily="34" charset="0"/>
              </a:rPr>
              <a:t>EmptyStackException</a:t>
            </a:r>
            <a:br>
              <a:rPr lang="en-US" sz="2200">
                <a:solidFill>
                  <a:schemeClr val="hlink"/>
                </a:solidFill>
                <a:latin typeface="Arial Narrow" pitchFamily="34" charset="0"/>
              </a:rPr>
            </a:br>
            <a:r>
              <a:rPr lang="en-US" sz="2200">
                <a:solidFill>
                  <a:schemeClr val="hlink"/>
                </a:solidFill>
                <a:latin typeface="Arial Narrow" pitchFamily="34" charset="0"/>
              </a:rPr>
              <a:t>				</a:t>
            </a:r>
            <a:r>
              <a:rPr lang="en-US" sz="2200">
                <a:latin typeface="Arial Narrow" pitchFamily="34" charset="0"/>
              </a:rPr>
              <a:t>(“</a:t>
            </a:r>
            <a:r>
              <a:rPr lang="en-US" sz="2200">
                <a:solidFill>
                  <a:schemeClr val="accent2"/>
                </a:solidFill>
                <a:latin typeface="Arial Narrow" pitchFamily="34" charset="0"/>
              </a:rPr>
              <a:t>Empty stack: cannot pop</a:t>
            </a:r>
            <a:r>
              <a:rPr lang="en-US" sz="2200">
                <a:latin typeface="Arial Narrow" pitchFamily="34" charset="0"/>
              </a:rPr>
              <a:t>”);</a:t>
            </a:r>
            <a:r>
              <a:rPr lang="en-US" sz="2200">
                <a:solidFill>
                  <a:schemeClr val="tx2"/>
                </a:solidFill>
                <a:latin typeface="Arial Narrow" pitchFamily="34" charset="0"/>
              </a:rPr>
              <a:t/>
            </a:r>
            <a:br>
              <a:rPr lang="en-US" sz="2200">
                <a:solidFill>
                  <a:schemeClr val="tx2"/>
                </a:solidFill>
                <a:latin typeface="Arial Narrow" pitchFamily="34" charset="0"/>
              </a:rPr>
            </a:br>
            <a:r>
              <a:rPr lang="en-US" sz="2200">
                <a:solidFill>
                  <a:schemeClr val="tx2"/>
                </a:solidFill>
                <a:latin typeface="Arial Narrow" pitchFamily="34" charset="0"/>
              </a:rPr>
              <a:t>		</a:t>
            </a:r>
            <a:r>
              <a:rPr lang="en-US" sz="2200">
                <a:latin typeface="Arial Narrow" pitchFamily="34" charset="0"/>
              </a:rPr>
              <a:t>Object temp = S[t];</a:t>
            </a:r>
            <a:br>
              <a:rPr lang="en-US" sz="2200">
                <a:latin typeface="Arial Narrow" pitchFamily="34" charset="0"/>
              </a:rPr>
            </a:br>
            <a:r>
              <a:rPr lang="en-US" sz="2200">
                <a:latin typeface="Arial Narrow" pitchFamily="34" charset="0"/>
              </a:rPr>
              <a:t>		</a:t>
            </a:r>
            <a:r>
              <a:rPr lang="en-US" sz="2200">
                <a:solidFill>
                  <a:srgbClr val="E4BB0C"/>
                </a:solidFill>
                <a:latin typeface="Arial Narrow" pitchFamily="34" charset="0"/>
              </a:rPr>
              <a:t>// facilitates garbage collection</a:t>
            </a:r>
            <a:r>
              <a:rPr lang="en-US" sz="2200">
                <a:latin typeface="Arial Narrow" pitchFamily="34" charset="0"/>
              </a:rPr>
              <a:t> </a:t>
            </a:r>
            <a:br>
              <a:rPr lang="en-US" sz="2200">
                <a:latin typeface="Arial Narrow" pitchFamily="34" charset="0"/>
              </a:rPr>
            </a:br>
            <a:r>
              <a:rPr lang="en-US" sz="2200">
                <a:latin typeface="Arial Narrow" pitchFamily="34" charset="0"/>
              </a:rPr>
              <a:t>		S[t] =</a:t>
            </a:r>
            <a:r>
              <a:rPr lang="en-US" sz="2200">
                <a:solidFill>
                  <a:schemeClr val="tx2"/>
                </a:solidFill>
                <a:latin typeface="Arial Narrow" pitchFamily="34" charset="0"/>
              </a:rPr>
              <a:t> </a:t>
            </a:r>
            <a:r>
              <a:rPr lang="en-US" sz="2200">
                <a:solidFill>
                  <a:srgbClr val="000000"/>
                </a:solidFill>
                <a:latin typeface="Arial Narrow" pitchFamily="34" charset="0"/>
              </a:rPr>
              <a:t>null</a:t>
            </a:r>
            <a:r>
              <a:rPr lang="en-US" sz="2200">
                <a:latin typeface="Arial Narrow" pitchFamily="34" charset="0"/>
              </a:rPr>
              <a:t>;</a:t>
            </a:r>
            <a:br>
              <a:rPr lang="en-US" sz="2200">
                <a:latin typeface="Arial Narrow" pitchFamily="34" charset="0"/>
              </a:rPr>
            </a:br>
            <a:r>
              <a:rPr lang="en-US" sz="2200">
                <a:latin typeface="Arial Narrow" pitchFamily="34" charset="0"/>
              </a:rPr>
              <a:t>		t--;</a:t>
            </a:r>
            <a:r>
              <a:rPr lang="en-US" sz="2200">
                <a:solidFill>
                  <a:schemeClr val="tx2"/>
                </a:solidFill>
                <a:latin typeface="Arial Narrow" pitchFamily="34" charset="0"/>
              </a:rPr>
              <a:t/>
            </a:r>
            <a:br>
              <a:rPr lang="en-US" sz="2200">
                <a:solidFill>
                  <a:schemeClr val="tx2"/>
                </a:solidFill>
                <a:latin typeface="Arial Narrow" pitchFamily="34" charset="0"/>
              </a:rPr>
            </a:br>
            <a:r>
              <a:rPr lang="en-US" sz="2200">
                <a:solidFill>
                  <a:schemeClr val="tx2"/>
                </a:solidFill>
                <a:latin typeface="Arial Narrow" pitchFamily="34" charset="0"/>
              </a:rPr>
              <a:t>		</a:t>
            </a:r>
            <a:r>
              <a:rPr lang="en-US" sz="2200">
                <a:solidFill>
                  <a:srgbClr val="000000"/>
                </a:solidFill>
                <a:latin typeface="Arial Narrow" pitchFamily="34" charset="0"/>
              </a:rPr>
              <a:t>return</a:t>
            </a:r>
            <a:r>
              <a:rPr lang="en-US" sz="2200">
                <a:solidFill>
                  <a:schemeClr val="tx2"/>
                </a:solidFill>
                <a:latin typeface="Arial Narrow" pitchFamily="34" charset="0"/>
              </a:rPr>
              <a:t> </a:t>
            </a:r>
            <a:r>
              <a:rPr lang="en-US" sz="2200">
                <a:latin typeface="Arial Narrow" pitchFamily="34" charset="0"/>
              </a:rPr>
              <a:t>temp;</a:t>
            </a:r>
            <a:r>
              <a:rPr lang="en-US" sz="2200">
                <a:solidFill>
                  <a:schemeClr val="tx2"/>
                </a:solidFill>
                <a:latin typeface="Arial Narrow" pitchFamily="34" charset="0"/>
              </a:rPr>
              <a:t/>
            </a:r>
            <a:br>
              <a:rPr lang="en-US" sz="2200">
                <a:solidFill>
                  <a:schemeClr val="tx2"/>
                </a:solidFill>
                <a:latin typeface="Arial Narrow" pitchFamily="34" charset="0"/>
              </a:rPr>
            </a:br>
            <a:r>
              <a:rPr lang="en-US" sz="2200">
                <a:solidFill>
                  <a:schemeClr val="tx2"/>
                </a:solidFill>
                <a:latin typeface="Arial Narrow" pitchFamily="34" charset="0"/>
              </a:rPr>
              <a:t>	 </a:t>
            </a:r>
            <a:r>
              <a:rPr lang="en-US" sz="2200">
                <a:solidFill>
                  <a:srgbClr val="000000"/>
                </a:solidFill>
                <a:latin typeface="Arial Narrow" pitchFamily="34" charset="0"/>
              </a:rPr>
              <a:t>}</a:t>
            </a:r>
          </a:p>
        </p:txBody>
      </p:sp>
      <p:sp>
        <p:nvSpPr>
          <p:cNvPr id="294917" name="Text Box 5"/>
          <p:cNvSpPr txBox="1">
            <a:spLocks noChangeArrowheads="1"/>
          </p:cNvSpPr>
          <p:nvPr/>
        </p:nvSpPr>
        <p:spPr bwMode="auto">
          <a:xfrm>
            <a:off x="228600" y="5867400"/>
            <a:ext cx="891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2000"/>
              <a:t>Exercise (offline): Finish off this, and implement and test it all.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5" grpId="0" animBg="1"/>
      <p:bldP spid="294916" grpId="0" animBg="1"/>
      <p:bldP spid="29491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ADTs, Stacks, Queues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CF90-1DE0-437D-9AA3-AC9C6C1C62EF}" type="slidenum">
              <a:rPr lang="en-US"/>
              <a:pPr/>
              <a:t>32</a:t>
            </a:fld>
            <a:endParaRPr lang="en-US"/>
          </a:p>
        </p:txBody>
      </p:sp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Remark</a:t>
            </a:r>
          </a:p>
        </p:txBody>
      </p:sp>
      <p:sp>
        <p:nvSpPr>
          <p:cNvPr id="2969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For ADTs is is vital to become familiar with the interface</a:t>
            </a:r>
          </a:p>
          <a:p>
            <a:pPr lvl="1"/>
            <a:r>
              <a:rPr lang="en-GB"/>
              <a:t>for most ADTs this is relatively straightforward</a:t>
            </a:r>
          </a:p>
          <a:p>
            <a:r>
              <a:rPr lang="en-GB"/>
              <a:t>Often, the hard but vital skill, is to recognise when an ADT is applicable; or to pick the best ADT for a task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 smtClean="0"/>
              <a:t>http://en.wikipedia.org/wiki/File:Traffic_jam_himalayas2008.jpg</a:t>
            </a:r>
            <a:endParaRPr lang="en-GB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ADTs, Stacks, Queues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89E76-A13F-47BA-B9A8-928C69E04AD7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195586" name="Picture 2" descr="C:\Documents and Settings\ajp\Desktop\Traffic_jam_himalayas200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600200"/>
            <a:ext cx="6934200" cy="4434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ADTs, Stacks, Queues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FAA0F-EE7B-4C79-9D63-5971EFCFE12D}" type="slidenum">
              <a:rPr lang="en-US"/>
              <a:pPr/>
              <a:t>34</a:t>
            </a:fld>
            <a:endParaRPr lang="en-US"/>
          </a:p>
        </p:txBody>
      </p:sp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Queue ADT</a:t>
            </a:r>
          </a:p>
        </p:txBody>
      </p:sp>
      <p:sp>
        <p:nvSpPr>
          <p:cNvPr id="1658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4343400" cy="4724400"/>
          </a:xfrm>
        </p:spPr>
        <p:txBody>
          <a:bodyPr/>
          <a:lstStyle/>
          <a:p>
            <a:r>
              <a:rPr lang="en-US" sz="2000" dirty="0"/>
              <a:t>The </a:t>
            </a:r>
            <a:r>
              <a:rPr lang="en-US" sz="2000" dirty="0">
                <a:solidFill>
                  <a:schemeClr val="tx2"/>
                </a:solidFill>
              </a:rPr>
              <a:t>Queue</a:t>
            </a:r>
            <a:r>
              <a:rPr lang="en-US" sz="2000" dirty="0"/>
              <a:t> ADT stores arbitrary objects</a:t>
            </a:r>
          </a:p>
          <a:p>
            <a:r>
              <a:rPr lang="en-US" sz="2000" dirty="0"/>
              <a:t>Insertions and deletions follow the </a:t>
            </a:r>
            <a:r>
              <a:rPr lang="en-US" sz="2000" b="1" dirty="0"/>
              <a:t>first</a:t>
            </a:r>
            <a:r>
              <a:rPr lang="en-US" sz="2000" dirty="0"/>
              <a:t>-in first-out FIFO scheme</a:t>
            </a:r>
          </a:p>
          <a:p>
            <a:r>
              <a:rPr lang="en-US" sz="2000" dirty="0"/>
              <a:t>Insertions are at the rear (tail, end) of the queue and removals are at the front (head) of the queue</a:t>
            </a:r>
          </a:p>
          <a:p>
            <a:r>
              <a:rPr lang="en-US" sz="2000" dirty="0"/>
              <a:t>Main queue operations:</a:t>
            </a:r>
          </a:p>
          <a:p>
            <a:pPr lvl="1"/>
            <a:r>
              <a:rPr lang="en-US" sz="1800" dirty="0" err="1">
                <a:solidFill>
                  <a:schemeClr val="tx2"/>
                </a:solidFill>
              </a:rPr>
              <a:t>enqueue</a:t>
            </a:r>
            <a:r>
              <a:rPr lang="en-US" sz="1800" dirty="0"/>
              <a:t>(object): inserts an element at the </a:t>
            </a:r>
            <a:r>
              <a:rPr lang="en-US" sz="1800" b="1" dirty="0"/>
              <a:t>end</a:t>
            </a:r>
            <a:r>
              <a:rPr lang="en-US" sz="1800" dirty="0"/>
              <a:t> of the queue</a:t>
            </a:r>
          </a:p>
          <a:p>
            <a:pPr lvl="1"/>
            <a:r>
              <a:rPr lang="en-US" sz="1800" dirty="0"/>
              <a:t>object </a:t>
            </a:r>
            <a:r>
              <a:rPr lang="en-US" sz="1800" dirty="0" err="1">
                <a:solidFill>
                  <a:schemeClr val="tx2"/>
                </a:solidFill>
              </a:rPr>
              <a:t>dequeue</a:t>
            </a:r>
            <a:r>
              <a:rPr lang="en-US" sz="1800" dirty="0"/>
              <a:t>(): removes and returns the element at the </a:t>
            </a:r>
            <a:r>
              <a:rPr lang="en-US" sz="1800" b="1" u="sng" dirty="0"/>
              <a:t>front</a:t>
            </a:r>
            <a:r>
              <a:rPr lang="en-US" sz="1800" dirty="0"/>
              <a:t> of the queue</a:t>
            </a:r>
          </a:p>
        </p:txBody>
      </p:sp>
      <p:sp>
        <p:nvSpPr>
          <p:cNvPr id="165892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724400" y="1600200"/>
            <a:ext cx="41148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Auxiliary (“const”) queue operations: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object </a:t>
            </a:r>
            <a:r>
              <a:rPr lang="en-US" sz="2000">
                <a:solidFill>
                  <a:schemeClr val="tx2"/>
                </a:solidFill>
              </a:rPr>
              <a:t>front</a:t>
            </a:r>
            <a:r>
              <a:rPr lang="en-US" sz="2000"/>
              <a:t>(): returns the element at the front without removing it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integer </a:t>
            </a:r>
            <a:r>
              <a:rPr lang="en-US" sz="2000">
                <a:solidFill>
                  <a:schemeClr val="tx2"/>
                </a:solidFill>
              </a:rPr>
              <a:t>size</a:t>
            </a:r>
            <a:r>
              <a:rPr lang="en-US" sz="2000"/>
              <a:t>(): returns the number of elements stored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boolean </a:t>
            </a:r>
            <a:r>
              <a:rPr lang="en-US" sz="2000">
                <a:solidFill>
                  <a:schemeClr val="tx2"/>
                </a:solidFill>
              </a:rPr>
              <a:t>isEmpty</a:t>
            </a:r>
            <a:r>
              <a:rPr lang="en-US" sz="2000"/>
              <a:t>(): indicates whether no elements are stored</a:t>
            </a:r>
          </a:p>
          <a:p>
            <a:pPr>
              <a:lnSpc>
                <a:spcPct val="90000"/>
              </a:lnSpc>
            </a:pPr>
            <a:r>
              <a:rPr lang="en-US" sz="2400"/>
              <a:t>Exceptions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Attempting the execution of dequeue() or front() on an empty queue throws an </a:t>
            </a:r>
            <a:r>
              <a:rPr lang="en-US" sz="2000">
                <a:solidFill>
                  <a:schemeClr val="hlink"/>
                </a:solidFill>
              </a:rPr>
              <a:t>EmptyQueueException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ADTs, Stacks, Queues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84F1-3504-4E43-AF93-73A28C4BE97C}" type="slidenum">
              <a:rPr lang="en-US"/>
              <a:pPr/>
              <a:t>35</a:t>
            </a:fld>
            <a:endParaRPr lang="en-US"/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Queue Example</a:t>
            </a:r>
          </a:p>
        </p:txBody>
      </p:sp>
      <p:sp>
        <p:nvSpPr>
          <p:cNvPr id="1679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7772400" cy="44958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b="1" i="1">
                <a:solidFill>
                  <a:srgbClr val="000000"/>
                </a:solidFill>
                <a:latin typeface="Arial" charset="0"/>
              </a:rPr>
              <a:t>Operation	    Returns       State of </a:t>
            </a:r>
            <a:r>
              <a:rPr lang="en-US" sz="2000" i="1">
                <a:solidFill>
                  <a:srgbClr val="000000"/>
                </a:solidFill>
                <a:latin typeface="Arial" charset="0"/>
              </a:rPr>
              <a:t>Q   	</a:t>
            </a:r>
          </a:p>
          <a:p>
            <a:pPr>
              <a:buFontTx/>
              <a:buNone/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“new”				()</a:t>
            </a:r>
          </a:p>
          <a:p>
            <a:pPr>
              <a:buFontTx/>
              <a:buNone/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enqueue(5)		</a:t>
            </a:r>
            <a:r>
              <a:rPr lang="en-US" sz="2000" i="1">
                <a:solidFill>
                  <a:srgbClr val="000000"/>
                </a:solidFill>
                <a:latin typeface="Arial" charset="0"/>
              </a:rPr>
              <a:t>–	</a:t>
            </a:r>
            <a:r>
              <a:rPr lang="en-US" sz="2000">
                <a:solidFill>
                  <a:srgbClr val="000000"/>
                </a:solidFill>
                <a:latin typeface="Arial" charset="0"/>
              </a:rPr>
              <a:t>(5)	</a:t>
            </a:r>
          </a:p>
          <a:p>
            <a:pPr>
              <a:buFontTx/>
              <a:buNone/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enqueue(3)		</a:t>
            </a:r>
            <a:r>
              <a:rPr lang="en-US" sz="2000" i="1">
                <a:solidFill>
                  <a:srgbClr val="000000"/>
                </a:solidFill>
                <a:latin typeface="Arial" charset="0"/>
              </a:rPr>
              <a:t>–	</a:t>
            </a:r>
            <a:r>
              <a:rPr lang="en-US" sz="2000">
                <a:solidFill>
                  <a:srgbClr val="000000"/>
                </a:solidFill>
                <a:latin typeface="Arial" charset="0"/>
              </a:rPr>
              <a:t>(5</a:t>
            </a:r>
            <a:r>
              <a:rPr lang="en-US" sz="2000" i="1">
                <a:solidFill>
                  <a:srgbClr val="000000"/>
                </a:solidFill>
                <a:latin typeface="Arial" charset="0"/>
              </a:rPr>
              <a:t>, </a:t>
            </a:r>
            <a:r>
              <a:rPr lang="en-US" sz="2000">
                <a:solidFill>
                  <a:srgbClr val="000000"/>
                </a:solidFill>
                <a:latin typeface="Arial" charset="0"/>
              </a:rPr>
              <a:t>3)	</a:t>
            </a:r>
          </a:p>
          <a:p>
            <a:pPr>
              <a:buFontTx/>
              <a:buNone/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dequeue()		</a:t>
            </a:r>
            <a:r>
              <a:rPr lang="en-US" sz="2000" i="1">
                <a:solidFill>
                  <a:srgbClr val="000000"/>
                </a:solidFill>
                <a:latin typeface="Arial" charset="0"/>
              </a:rPr>
              <a:t>5	</a:t>
            </a:r>
            <a:r>
              <a:rPr lang="en-US" sz="2000">
                <a:solidFill>
                  <a:srgbClr val="000000"/>
                </a:solidFill>
                <a:latin typeface="Arial" charset="0"/>
              </a:rPr>
              <a:t>(3)	</a:t>
            </a:r>
          </a:p>
          <a:p>
            <a:pPr>
              <a:buFontTx/>
              <a:buNone/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enqueue(7)		</a:t>
            </a:r>
            <a:r>
              <a:rPr lang="en-US" sz="2000" i="1">
                <a:solidFill>
                  <a:srgbClr val="000000"/>
                </a:solidFill>
                <a:latin typeface="Arial" charset="0"/>
              </a:rPr>
              <a:t>–	</a:t>
            </a:r>
            <a:r>
              <a:rPr lang="en-US" sz="2000">
                <a:solidFill>
                  <a:srgbClr val="000000"/>
                </a:solidFill>
                <a:latin typeface="Arial" charset="0"/>
              </a:rPr>
              <a:t>(3</a:t>
            </a:r>
            <a:r>
              <a:rPr lang="en-US" sz="2000" i="1">
                <a:solidFill>
                  <a:srgbClr val="000000"/>
                </a:solidFill>
                <a:latin typeface="Arial" charset="0"/>
              </a:rPr>
              <a:t>, </a:t>
            </a:r>
            <a:r>
              <a:rPr lang="en-US" sz="2000">
                <a:solidFill>
                  <a:srgbClr val="000000"/>
                </a:solidFill>
                <a:latin typeface="Arial" charset="0"/>
              </a:rPr>
              <a:t>7)	</a:t>
            </a:r>
          </a:p>
          <a:p>
            <a:pPr>
              <a:buFontTx/>
              <a:buNone/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dequeue()		</a:t>
            </a:r>
            <a:r>
              <a:rPr lang="en-US" sz="2000" i="1">
                <a:solidFill>
                  <a:srgbClr val="000000"/>
                </a:solidFill>
                <a:latin typeface="Arial" charset="0"/>
              </a:rPr>
              <a:t>3	</a:t>
            </a:r>
            <a:r>
              <a:rPr lang="en-US" sz="2000">
                <a:solidFill>
                  <a:srgbClr val="000000"/>
                </a:solidFill>
                <a:latin typeface="Arial" charset="0"/>
              </a:rPr>
              <a:t>(7)	</a:t>
            </a:r>
          </a:p>
          <a:p>
            <a:pPr>
              <a:buFontTx/>
              <a:buNone/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front()			</a:t>
            </a:r>
            <a:r>
              <a:rPr lang="en-US" sz="2000" i="1">
                <a:solidFill>
                  <a:srgbClr val="000000"/>
                </a:solidFill>
                <a:latin typeface="Arial" charset="0"/>
              </a:rPr>
              <a:t>7	</a:t>
            </a:r>
            <a:r>
              <a:rPr lang="en-US" sz="2000">
                <a:solidFill>
                  <a:srgbClr val="000000"/>
                </a:solidFill>
                <a:latin typeface="Arial" charset="0"/>
              </a:rPr>
              <a:t>(7)	</a:t>
            </a:r>
          </a:p>
          <a:p>
            <a:pPr>
              <a:buFontTx/>
              <a:buNone/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dequeue()		</a:t>
            </a:r>
            <a:r>
              <a:rPr lang="en-US" sz="2000" i="1">
                <a:solidFill>
                  <a:srgbClr val="000000"/>
                </a:solidFill>
                <a:latin typeface="Arial" charset="0"/>
              </a:rPr>
              <a:t>7	</a:t>
            </a:r>
            <a:r>
              <a:rPr lang="en-US" sz="2000">
                <a:solidFill>
                  <a:srgbClr val="000000"/>
                </a:solidFill>
                <a:latin typeface="Arial" charset="0"/>
              </a:rPr>
              <a:t>()	</a:t>
            </a:r>
          </a:p>
          <a:p>
            <a:pPr>
              <a:buFontTx/>
              <a:buNone/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dequeue()		</a:t>
            </a:r>
            <a:r>
              <a:rPr lang="en-US" sz="2000" i="1">
                <a:solidFill>
                  <a:srgbClr val="000000"/>
                </a:solidFill>
                <a:latin typeface="Arial" charset="0"/>
              </a:rPr>
              <a:t>“error”	</a:t>
            </a:r>
            <a:r>
              <a:rPr lang="en-US" sz="2000">
                <a:solidFill>
                  <a:srgbClr val="000000"/>
                </a:solidFill>
                <a:latin typeface="Arial" charset="0"/>
              </a:rPr>
              <a:t>()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ADTs, Stacks, Queues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A9FA0-3DCC-417E-B7BA-F9C04F74E8C8}" type="slidenum">
              <a:rPr lang="en-US"/>
              <a:pPr/>
              <a:t>36</a:t>
            </a:fld>
            <a:endParaRPr lang="en-US"/>
          </a:p>
        </p:txBody>
      </p:sp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Queue Example</a:t>
            </a:r>
          </a:p>
        </p:txBody>
      </p:sp>
      <p:sp>
        <p:nvSpPr>
          <p:cNvPr id="1863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7772400" cy="44958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b="1" i="1">
                <a:solidFill>
                  <a:srgbClr val="000000"/>
                </a:solidFill>
                <a:latin typeface="Arial" charset="0"/>
              </a:rPr>
              <a:t>Operation	    Returns       State of </a:t>
            </a:r>
            <a:r>
              <a:rPr lang="en-US" sz="2000" i="1">
                <a:solidFill>
                  <a:srgbClr val="000000"/>
                </a:solidFill>
                <a:latin typeface="Arial" charset="0"/>
              </a:rPr>
              <a:t>Q</a:t>
            </a:r>
            <a:r>
              <a:rPr lang="en-US" sz="1800" i="1">
                <a:solidFill>
                  <a:srgbClr val="000000"/>
                </a:solidFill>
                <a:latin typeface="Arial" charset="0"/>
              </a:rPr>
              <a:t> 	</a:t>
            </a:r>
          </a:p>
          <a:p>
            <a:pPr>
              <a:buFontTx/>
              <a:buNone/>
            </a:pPr>
            <a:endParaRPr lang="en-US" sz="1800">
              <a:solidFill>
                <a:srgbClr val="000000"/>
              </a:solidFill>
              <a:latin typeface="Arial" charset="0"/>
            </a:endParaRPr>
          </a:p>
          <a:p>
            <a:pPr>
              <a:buFontTx/>
              <a:buNone/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isEmpty()		</a:t>
            </a:r>
            <a:r>
              <a:rPr lang="en-US" sz="2000" i="1">
                <a:solidFill>
                  <a:srgbClr val="000000"/>
                </a:solidFill>
                <a:latin typeface="Arial" charset="0"/>
              </a:rPr>
              <a:t>true	</a:t>
            </a:r>
            <a:r>
              <a:rPr lang="en-US" sz="2000">
                <a:solidFill>
                  <a:srgbClr val="000000"/>
                </a:solidFill>
                <a:latin typeface="Arial" charset="0"/>
              </a:rPr>
              <a:t>()	</a:t>
            </a:r>
          </a:p>
          <a:p>
            <a:pPr>
              <a:buFontTx/>
              <a:buNone/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enqueue(9)		</a:t>
            </a:r>
            <a:r>
              <a:rPr lang="en-US" sz="2000" i="1">
                <a:solidFill>
                  <a:srgbClr val="000000"/>
                </a:solidFill>
                <a:latin typeface="Arial" charset="0"/>
              </a:rPr>
              <a:t>–	</a:t>
            </a:r>
            <a:r>
              <a:rPr lang="en-US" sz="2000">
                <a:solidFill>
                  <a:srgbClr val="000000"/>
                </a:solidFill>
                <a:latin typeface="Arial" charset="0"/>
              </a:rPr>
              <a:t>(9)	</a:t>
            </a:r>
          </a:p>
          <a:p>
            <a:pPr>
              <a:buFontTx/>
              <a:buNone/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enqueue(7)		</a:t>
            </a:r>
            <a:r>
              <a:rPr lang="en-US" sz="2000" i="1">
                <a:solidFill>
                  <a:srgbClr val="000000"/>
                </a:solidFill>
                <a:latin typeface="Arial" charset="0"/>
              </a:rPr>
              <a:t>–	</a:t>
            </a:r>
            <a:r>
              <a:rPr lang="en-US" sz="2000">
                <a:solidFill>
                  <a:srgbClr val="000000"/>
                </a:solidFill>
                <a:latin typeface="Arial" charset="0"/>
              </a:rPr>
              <a:t>(9</a:t>
            </a:r>
            <a:r>
              <a:rPr lang="en-US" sz="2000" i="1">
                <a:solidFill>
                  <a:srgbClr val="000000"/>
                </a:solidFill>
                <a:latin typeface="Arial" charset="0"/>
              </a:rPr>
              <a:t>, </a:t>
            </a:r>
            <a:r>
              <a:rPr lang="en-US" sz="2000">
                <a:solidFill>
                  <a:srgbClr val="000000"/>
                </a:solidFill>
                <a:latin typeface="Arial" charset="0"/>
              </a:rPr>
              <a:t>7)	</a:t>
            </a:r>
          </a:p>
          <a:p>
            <a:pPr>
              <a:buFontTx/>
              <a:buNone/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size(</a:t>
            </a:r>
            <a:r>
              <a:rPr lang="en-US" sz="2000" i="1">
                <a:solidFill>
                  <a:srgbClr val="000000"/>
                </a:solidFill>
                <a:latin typeface="Arial" charset="0"/>
              </a:rPr>
              <a:t>)			2	</a:t>
            </a:r>
            <a:r>
              <a:rPr lang="en-US" sz="2000">
                <a:solidFill>
                  <a:srgbClr val="000000"/>
                </a:solidFill>
                <a:latin typeface="Arial" charset="0"/>
              </a:rPr>
              <a:t>(9</a:t>
            </a:r>
            <a:r>
              <a:rPr lang="en-US" sz="2000" i="1">
                <a:solidFill>
                  <a:srgbClr val="000000"/>
                </a:solidFill>
                <a:latin typeface="Arial" charset="0"/>
              </a:rPr>
              <a:t>, </a:t>
            </a:r>
            <a:r>
              <a:rPr lang="en-US" sz="2000">
                <a:solidFill>
                  <a:srgbClr val="000000"/>
                </a:solidFill>
                <a:latin typeface="Arial" charset="0"/>
              </a:rPr>
              <a:t>7)	</a:t>
            </a:r>
          </a:p>
          <a:p>
            <a:pPr>
              <a:buFontTx/>
              <a:buNone/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enqueue(3)		</a:t>
            </a:r>
            <a:r>
              <a:rPr lang="en-US" sz="2000" i="1">
                <a:solidFill>
                  <a:srgbClr val="000000"/>
                </a:solidFill>
                <a:latin typeface="Arial" charset="0"/>
              </a:rPr>
              <a:t>–	</a:t>
            </a:r>
            <a:r>
              <a:rPr lang="en-US" sz="2000">
                <a:solidFill>
                  <a:srgbClr val="000000"/>
                </a:solidFill>
                <a:latin typeface="Arial" charset="0"/>
              </a:rPr>
              <a:t>(9</a:t>
            </a:r>
            <a:r>
              <a:rPr lang="en-US" sz="2000" i="1">
                <a:solidFill>
                  <a:srgbClr val="000000"/>
                </a:solidFill>
                <a:latin typeface="Arial" charset="0"/>
              </a:rPr>
              <a:t>, </a:t>
            </a:r>
            <a:r>
              <a:rPr lang="en-US" sz="2000">
                <a:solidFill>
                  <a:srgbClr val="000000"/>
                </a:solidFill>
                <a:latin typeface="Arial" charset="0"/>
              </a:rPr>
              <a:t>7</a:t>
            </a:r>
            <a:r>
              <a:rPr lang="en-US" sz="2000" i="1">
                <a:solidFill>
                  <a:srgbClr val="000000"/>
                </a:solidFill>
                <a:latin typeface="Arial" charset="0"/>
              </a:rPr>
              <a:t>, </a:t>
            </a:r>
            <a:r>
              <a:rPr lang="en-US" sz="2000">
                <a:solidFill>
                  <a:srgbClr val="000000"/>
                </a:solidFill>
                <a:latin typeface="Arial" charset="0"/>
              </a:rPr>
              <a:t>3)	</a:t>
            </a:r>
          </a:p>
          <a:p>
            <a:pPr>
              <a:buFontTx/>
              <a:buNone/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enqueue(5)		</a:t>
            </a:r>
            <a:r>
              <a:rPr lang="en-US" sz="2000" i="1">
                <a:solidFill>
                  <a:srgbClr val="000000"/>
                </a:solidFill>
                <a:latin typeface="Arial" charset="0"/>
              </a:rPr>
              <a:t>–	</a:t>
            </a:r>
            <a:r>
              <a:rPr lang="en-US" sz="2000">
                <a:solidFill>
                  <a:srgbClr val="000000"/>
                </a:solidFill>
                <a:latin typeface="Arial" charset="0"/>
              </a:rPr>
              <a:t>(9</a:t>
            </a:r>
            <a:r>
              <a:rPr lang="en-US" sz="2000" i="1">
                <a:solidFill>
                  <a:srgbClr val="000000"/>
                </a:solidFill>
                <a:latin typeface="Arial" charset="0"/>
              </a:rPr>
              <a:t>, </a:t>
            </a:r>
            <a:r>
              <a:rPr lang="en-US" sz="2000">
                <a:solidFill>
                  <a:srgbClr val="000000"/>
                </a:solidFill>
                <a:latin typeface="Arial" charset="0"/>
              </a:rPr>
              <a:t>7</a:t>
            </a:r>
            <a:r>
              <a:rPr lang="en-US" sz="2000" i="1">
                <a:solidFill>
                  <a:srgbClr val="000000"/>
                </a:solidFill>
                <a:latin typeface="Arial" charset="0"/>
              </a:rPr>
              <a:t>, </a:t>
            </a:r>
            <a:r>
              <a:rPr lang="en-US" sz="2000">
                <a:solidFill>
                  <a:srgbClr val="000000"/>
                </a:solidFill>
                <a:latin typeface="Arial" charset="0"/>
              </a:rPr>
              <a:t>3</a:t>
            </a:r>
            <a:r>
              <a:rPr lang="en-US" sz="2000" i="1">
                <a:solidFill>
                  <a:srgbClr val="000000"/>
                </a:solidFill>
                <a:latin typeface="Arial" charset="0"/>
              </a:rPr>
              <a:t>, </a:t>
            </a:r>
            <a:r>
              <a:rPr lang="en-US" sz="2000">
                <a:solidFill>
                  <a:srgbClr val="000000"/>
                </a:solidFill>
                <a:latin typeface="Arial" charset="0"/>
              </a:rPr>
              <a:t>5)	</a:t>
            </a:r>
          </a:p>
          <a:p>
            <a:pPr>
              <a:buFontTx/>
              <a:buNone/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dequeue()		</a:t>
            </a:r>
            <a:r>
              <a:rPr lang="en-US" sz="2000" i="1">
                <a:solidFill>
                  <a:srgbClr val="000000"/>
                </a:solidFill>
                <a:latin typeface="Arial" charset="0"/>
              </a:rPr>
              <a:t>9	</a:t>
            </a:r>
            <a:r>
              <a:rPr lang="en-US" sz="2000">
                <a:solidFill>
                  <a:srgbClr val="000000"/>
                </a:solidFill>
                <a:latin typeface="Arial" charset="0"/>
              </a:rPr>
              <a:t>(7</a:t>
            </a:r>
            <a:r>
              <a:rPr lang="en-US" sz="2000" i="1">
                <a:solidFill>
                  <a:srgbClr val="000000"/>
                </a:solidFill>
                <a:latin typeface="Arial" charset="0"/>
              </a:rPr>
              <a:t>, </a:t>
            </a:r>
            <a:r>
              <a:rPr lang="en-US" sz="2000">
                <a:solidFill>
                  <a:srgbClr val="000000"/>
                </a:solidFill>
                <a:latin typeface="Arial" charset="0"/>
              </a:rPr>
              <a:t>3</a:t>
            </a:r>
            <a:r>
              <a:rPr lang="en-US" sz="2000" i="1">
                <a:solidFill>
                  <a:srgbClr val="000000"/>
                </a:solidFill>
                <a:latin typeface="Arial" charset="0"/>
              </a:rPr>
              <a:t>, </a:t>
            </a:r>
            <a:r>
              <a:rPr lang="en-US" sz="2000">
                <a:solidFill>
                  <a:srgbClr val="000000"/>
                </a:solidFill>
                <a:latin typeface="Arial" charset="0"/>
              </a:rPr>
              <a:t>5)	</a:t>
            </a:r>
          </a:p>
          <a:p>
            <a:pPr>
              <a:buFontTx/>
              <a:buNone/>
            </a:pPr>
            <a:endParaRPr lang="en-US" sz="2000">
              <a:latin typeface="Arial" charset="0"/>
            </a:endParaRPr>
          </a:p>
          <a:p>
            <a:pPr>
              <a:buFontTx/>
              <a:buNone/>
            </a:pPr>
            <a:endParaRPr lang="en-US" sz="1800">
              <a:latin typeface="Arial" charset="0"/>
            </a:endParaRPr>
          </a:p>
          <a:p>
            <a:pPr>
              <a:buFontTx/>
              <a:buNone/>
            </a:pPr>
            <a:endParaRPr lang="en-US" sz="18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ADTs, Stacks, Queues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761CA-6D24-4165-A00B-5117E9268D7C}" type="slidenum">
              <a:rPr lang="en-US"/>
              <a:pPr/>
              <a:t>37</a:t>
            </a:fld>
            <a:endParaRPr lang="en-US"/>
          </a:p>
        </p:txBody>
      </p:sp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Applications of Queues</a:t>
            </a:r>
          </a:p>
        </p:txBody>
      </p:sp>
      <p:sp>
        <p:nvSpPr>
          <p:cNvPr id="1689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Direct applications</a:t>
            </a:r>
          </a:p>
          <a:p>
            <a:pPr lvl="1"/>
            <a:r>
              <a:rPr lang="en-US"/>
              <a:t>Waiting lists, bureaucracy</a:t>
            </a:r>
          </a:p>
          <a:p>
            <a:pPr lvl="1"/>
            <a:r>
              <a:rPr lang="en-US"/>
              <a:t>Access to shared resources (e.g., printer)</a:t>
            </a:r>
          </a:p>
          <a:p>
            <a:pPr lvl="1"/>
            <a:r>
              <a:rPr lang="en-US"/>
              <a:t>Event queues in GUIs and simulations</a:t>
            </a:r>
          </a:p>
          <a:p>
            <a:r>
              <a:rPr lang="en-US"/>
              <a:t>Indirect applications</a:t>
            </a:r>
          </a:p>
          <a:p>
            <a:pPr lvl="1"/>
            <a:r>
              <a:rPr lang="en-US"/>
              <a:t>Auxiliary data structure for algorithms</a:t>
            </a:r>
          </a:p>
          <a:p>
            <a:pPr lvl="1"/>
            <a:r>
              <a:rPr lang="en-US"/>
              <a:t>Component of other data structures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ADTs, Stacks, Queues</a:t>
            </a:r>
          </a:p>
        </p:txBody>
      </p:sp>
      <p:sp>
        <p:nvSpPr>
          <p:cNvPr id="5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0E93-1EA6-4C23-9011-948EECFB6BAE}" type="slidenum">
              <a:rPr lang="en-US"/>
              <a:pPr/>
              <a:t>38</a:t>
            </a:fld>
            <a:endParaRPr lang="en-US"/>
          </a:p>
        </p:txBody>
      </p:sp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Queue using Array as the CDT</a:t>
            </a:r>
          </a:p>
        </p:txBody>
      </p:sp>
      <p:sp>
        <p:nvSpPr>
          <p:cNvPr id="1699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600200"/>
            <a:ext cx="7467600" cy="1905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Use an array of size </a:t>
            </a:r>
            <a:r>
              <a:rPr lang="en-US" sz="2400" b="1" i="1">
                <a:latin typeface="Times New Roman" pitchFamily="18" charset="0"/>
              </a:rPr>
              <a:t>N</a:t>
            </a:r>
            <a:r>
              <a:rPr lang="en-US" sz="2400"/>
              <a:t> in a circular fashion</a:t>
            </a:r>
          </a:p>
          <a:p>
            <a:pPr>
              <a:lnSpc>
                <a:spcPct val="90000"/>
              </a:lnSpc>
            </a:pPr>
            <a:r>
              <a:rPr lang="en-US" sz="2400"/>
              <a:t>Two variables keep track of the front and rear</a:t>
            </a:r>
          </a:p>
          <a:p>
            <a:pPr lvl="1">
              <a:lnSpc>
                <a:spcPct val="90000"/>
              </a:lnSpc>
              <a:buFont typeface="Times New Roman" pitchFamily="18" charset="0"/>
              <a:buNone/>
            </a:pPr>
            <a:r>
              <a:rPr lang="en-US" sz="2000" b="1" i="1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lang="en-US" sz="2000"/>
              <a:t> 	index of the front element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b="1" i="1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lang="en-US" sz="2000"/>
              <a:t>	index immediately past the rear element</a:t>
            </a:r>
          </a:p>
          <a:p>
            <a:pPr>
              <a:lnSpc>
                <a:spcPct val="90000"/>
              </a:lnSpc>
            </a:pPr>
            <a:r>
              <a:rPr lang="en-US" sz="2400"/>
              <a:t>Array location </a:t>
            </a:r>
            <a:r>
              <a:rPr lang="en-US" sz="2400" b="1" i="1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lang="en-US" sz="2400"/>
              <a:t> is kept empty</a:t>
            </a:r>
          </a:p>
        </p:txBody>
      </p:sp>
      <p:grpSp>
        <p:nvGrpSpPr>
          <p:cNvPr id="170038" name="Group 54"/>
          <p:cNvGrpSpPr>
            <a:grpSpLocks/>
          </p:cNvGrpSpPr>
          <p:nvPr/>
        </p:nvGrpSpPr>
        <p:grpSpPr bwMode="auto">
          <a:xfrm>
            <a:off x="1524000" y="3665538"/>
            <a:ext cx="5638800" cy="1211262"/>
            <a:chOff x="960" y="2309"/>
            <a:chExt cx="3552" cy="763"/>
          </a:xfrm>
        </p:grpSpPr>
        <p:grpSp>
          <p:nvGrpSpPr>
            <p:cNvPr id="169988" name="Group 4"/>
            <p:cNvGrpSpPr>
              <a:grpSpLocks/>
            </p:cNvGrpSpPr>
            <p:nvPr/>
          </p:nvGrpSpPr>
          <p:grpSpPr bwMode="auto">
            <a:xfrm>
              <a:off x="960" y="2597"/>
              <a:ext cx="3552" cy="475"/>
              <a:chOff x="960" y="2597"/>
              <a:chExt cx="3552" cy="475"/>
            </a:xfrm>
          </p:grpSpPr>
          <p:sp>
            <p:nvSpPr>
              <p:cNvPr id="169989" name="Rectangle 5"/>
              <p:cNvSpPr>
                <a:spLocks noChangeArrowheads="1"/>
              </p:cNvSpPr>
              <p:nvPr/>
            </p:nvSpPr>
            <p:spPr bwMode="auto">
              <a:xfrm>
                <a:off x="960" y="2597"/>
                <a:ext cx="187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ctr"/>
                <a:r>
                  <a:rPr lang="en-US" b="1" i="1">
                    <a:solidFill>
                      <a:schemeClr val="accent2"/>
                    </a:solidFill>
                    <a:latin typeface="Times New Roman" pitchFamily="18" charset="0"/>
                  </a:rPr>
                  <a:t>Q</a:t>
                </a:r>
                <a:endParaRPr lang="en-US" b="1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69990" name="Rectangle 6"/>
              <p:cNvSpPr>
                <a:spLocks noChangeArrowheads="1"/>
              </p:cNvSpPr>
              <p:nvPr/>
            </p:nvSpPr>
            <p:spPr bwMode="auto">
              <a:xfrm>
                <a:off x="1296" y="2842"/>
                <a:ext cx="9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>
                    <a:solidFill>
                      <a:schemeClr val="accent2"/>
                    </a:solidFill>
                    <a:latin typeface="Times New Roman" pitchFamily="18" charset="0"/>
                  </a:rPr>
                  <a:t>0</a:t>
                </a:r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69991" name="Rectangle 7"/>
              <p:cNvSpPr>
                <a:spLocks noChangeArrowheads="1"/>
              </p:cNvSpPr>
              <p:nvPr/>
            </p:nvSpPr>
            <p:spPr bwMode="auto">
              <a:xfrm>
                <a:off x="1488" y="2842"/>
                <a:ext cx="9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>
                    <a:solidFill>
                      <a:schemeClr val="accent2"/>
                    </a:solidFill>
                    <a:latin typeface="Times New Roman" pitchFamily="18" charset="0"/>
                  </a:rPr>
                  <a:t>1</a:t>
                </a:r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69992" name="Rectangle 8"/>
              <p:cNvSpPr>
                <a:spLocks noChangeArrowheads="1"/>
              </p:cNvSpPr>
              <p:nvPr/>
            </p:nvSpPr>
            <p:spPr bwMode="auto">
              <a:xfrm>
                <a:off x="1680" y="2842"/>
                <a:ext cx="9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>
                    <a:solidFill>
                      <a:schemeClr val="accent2"/>
                    </a:solidFill>
                    <a:latin typeface="Times New Roman" pitchFamily="18" charset="0"/>
                  </a:rPr>
                  <a:t>2</a:t>
                </a:r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69993" name="Rectangle 9"/>
              <p:cNvSpPr>
                <a:spLocks noChangeArrowheads="1"/>
              </p:cNvSpPr>
              <p:nvPr/>
            </p:nvSpPr>
            <p:spPr bwMode="auto">
              <a:xfrm>
                <a:off x="3936" y="2842"/>
                <a:ext cx="17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ctr"/>
                <a:r>
                  <a:rPr lang="en-US" b="1" i="1">
                    <a:solidFill>
                      <a:schemeClr val="accent2"/>
                    </a:solidFill>
                    <a:latin typeface="Times New Roman" pitchFamily="18" charset="0"/>
                  </a:rPr>
                  <a:t>r</a:t>
                </a:r>
                <a:endParaRPr lang="en-US" b="1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69994" name="Rectangle 10"/>
              <p:cNvSpPr>
                <a:spLocks noChangeArrowheads="1"/>
              </p:cNvSpPr>
              <p:nvPr/>
            </p:nvSpPr>
            <p:spPr bwMode="auto">
              <a:xfrm>
                <a:off x="2016" y="2842"/>
                <a:ext cx="17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ctr"/>
                <a:r>
                  <a:rPr lang="en-US" b="1" i="1">
                    <a:solidFill>
                      <a:schemeClr val="accent2"/>
                    </a:solidFill>
                    <a:latin typeface="Times New Roman" pitchFamily="18" charset="0"/>
                  </a:rPr>
                  <a:t>f</a:t>
                </a:r>
                <a:endParaRPr lang="en-US" b="1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69995" name="Rectangle 11"/>
              <p:cNvSpPr>
                <a:spLocks noChangeArrowheads="1"/>
              </p:cNvSpPr>
              <p:nvPr/>
            </p:nvSpPr>
            <p:spPr bwMode="auto">
              <a:xfrm>
                <a:off x="1248" y="2645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169996" name="Rectangle 12"/>
              <p:cNvSpPr>
                <a:spLocks noChangeArrowheads="1"/>
              </p:cNvSpPr>
              <p:nvPr/>
            </p:nvSpPr>
            <p:spPr bwMode="auto">
              <a:xfrm>
                <a:off x="1440" y="2645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69997" name="Rectangle 13"/>
              <p:cNvSpPr>
                <a:spLocks noChangeArrowheads="1"/>
              </p:cNvSpPr>
              <p:nvPr/>
            </p:nvSpPr>
            <p:spPr bwMode="auto">
              <a:xfrm>
                <a:off x="1632" y="2645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69998" name="Rectangle 14"/>
              <p:cNvSpPr>
                <a:spLocks noChangeArrowheads="1"/>
              </p:cNvSpPr>
              <p:nvPr/>
            </p:nvSpPr>
            <p:spPr bwMode="auto">
              <a:xfrm>
                <a:off x="1824" y="2645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69999" name="Rectangle 15"/>
              <p:cNvSpPr>
                <a:spLocks noChangeArrowheads="1"/>
              </p:cNvSpPr>
              <p:nvPr/>
            </p:nvSpPr>
            <p:spPr bwMode="auto">
              <a:xfrm>
                <a:off x="2016" y="2645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70000" name="Rectangle 16"/>
              <p:cNvSpPr>
                <a:spLocks noChangeArrowheads="1"/>
              </p:cNvSpPr>
              <p:nvPr/>
            </p:nvSpPr>
            <p:spPr bwMode="auto">
              <a:xfrm>
                <a:off x="2208" y="2645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70001" name="Rectangle 17"/>
              <p:cNvSpPr>
                <a:spLocks noChangeArrowheads="1"/>
              </p:cNvSpPr>
              <p:nvPr/>
            </p:nvSpPr>
            <p:spPr bwMode="auto">
              <a:xfrm>
                <a:off x="2400" y="2645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70002" name="Rectangle 18"/>
              <p:cNvSpPr>
                <a:spLocks noChangeArrowheads="1"/>
              </p:cNvSpPr>
              <p:nvPr/>
            </p:nvSpPr>
            <p:spPr bwMode="auto">
              <a:xfrm>
                <a:off x="2592" y="2645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70003" name="Rectangle 19"/>
              <p:cNvSpPr>
                <a:spLocks noChangeArrowheads="1"/>
              </p:cNvSpPr>
              <p:nvPr/>
            </p:nvSpPr>
            <p:spPr bwMode="auto">
              <a:xfrm>
                <a:off x="2784" y="2645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70004" name="Rectangle 20"/>
              <p:cNvSpPr>
                <a:spLocks noChangeArrowheads="1"/>
              </p:cNvSpPr>
              <p:nvPr/>
            </p:nvSpPr>
            <p:spPr bwMode="auto">
              <a:xfrm>
                <a:off x="2976" y="2645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70005" name="Rectangle 21"/>
              <p:cNvSpPr>
                <a:spLocks noChangeArrowheads="1"/>
              </p:cNvSpPr>
              <p:nvPr/>
            </p:nvSpPr>
            <p:spPr bwMode="auto">
              <a:xfrm>
                <a:off x="3168" y="2645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70006" name="Rectangle 22"/>
              <p:cNvSpPr>
                <a:spLocks noChangeArrowheads="1"/>
              </p:cNvSpPr>
              <p:nvPr/>
            </p:nvSpPr>
            <p:spPr bwMode="auto">
              <a:xfrm>
                <a:off x="3360" y="2645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70007" name="Rectangle 23"/>
              <p:cNvSpPr>
                <a:spLocks noChangeArrowheads="1"/>
              </p:cNvSpPr>
              <p:nvPr/>
            </p:nvSpPr>
            <p:spPr bwMode="auto">
              <a:xfrm>
                <a:off x="3552" y="2645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70008" name="Rectangle 24"/>
              <p:cNvSpPr>
                <a:spLocks noChangeArrowheads="1"/>
              </p:cNvSpPr>
              <p:nvPr/>
            </p:nvSpPr>
            <p:spPr bwMode="auto">
              <a:xfrm>
                <a:off x="3744" y="2645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70009" name="Rectangle 25"/>
              <p:cNvSpPr>
                <a:spLocks noChangeArrowheads="1"/>
              </p:cNvSpPr>
              <p:nvPr/>
            </p:nvSpPr>
            <p:spPr bwMode="auto">
              <a:xfrm>
                <a:off x="3936" y="2645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70010" name="Rectangle 26"/>
              <p:cNvSpPr>
                <a:spLocks noChangeArrowheads="1"/>
              </p:cNvSpPr>
              <p:nvPr/>
            </p:nvSpPr>
            <p:spPr bwMode="auto">
              <a:xfrm>
                <a:off x="4128" y="2645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70011" name="Rectangle 27"/>
              <p:cNvSpPr>
                <a:spLocks noChangeArrowheads="1"/>
              </p:cNvSpPr>
              <p:nvPr/>
            </p:nvSpPr>
            <p:spPr bwMode="auto">
              <a:xfrm>
                <a:off x="4320" y="2645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170012" name="Text Box 28"/>
            <p:cNvSpPr txBox="1">
              <a:spLocks noChangeArrowheads="1"/>
            </p:cNvSpPr>
            <p:nvPr/>
          </p:nvSpPr>
          <p:spPr bwMode="auto">
            <a:xfrm>
              <a:off x="1802" y="2309"/>
              <a:ext cx="18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normal configuration</a:t>
              </a:r>
            </a:p>
          </p:txBody>
        </p:sp>
      </p:grpSp>
      <p:grpSp>
        <p:nvGrpSpPr>
          <p:cNvPr id="170039" name="Group 55"/>
          <p:cNvGrpSpPr>
            <a:grpSpLocks/>
          </p:cNvGrpSpPr>
          <p:nvPr/>
        </p:nvGrpSpPr>
        <p:grpSpPr bwMode="auto">
          <a:xfrm>
            <a:off x="1524000" y="5113338"/>
            <a:ext cx="5638800" cy="1211262"/>
            <a:chOff x="960" y="3221"/>
            <a:chExt cx="3552" cy="763"/>
          </a:xfrm>
        </p:grpSpPr>
        <p:grpSp>
          <p:nvGrpSpPr>
            <p:cNvPr id="170013" name="Group 29"/>
            <p:cNvGrpSpPr>
              <a:grpSpLocks/>
            </p:cNvGrpSpPr>
            <p:nvPr/>
          </p:nvGrpSpPr>
          <p:grpSpPr bwMode="auto">
            <a:xfrm>
              <a:off x="960" y="3509"/>
              <a:ext cx="3552" cy="475"/>
              <a:chOff x="960" y="3360"/>
              <a:chExt cx="3552" cy="475"/>
            </a:xfrm>
          </p:grpSpPr>
          <p:sp>
            <p:nvSpPr>
              <p:cNvPr id="170014" name="Rectangle 30"/>
              <p:cNvSpPr>
                <a:spLocks noChangeArrowheads="1"/>
              </p:cNvSpPr>
              <p:nvPr/>
            </p:nvSpPr>
            <p:spPr bwMode="auto">
              <a:xfrm>
                <a:off x="960" y="3360"/>
                <a:ext cx="187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ctr"/>
                <a:r>
                  <a:rPr lang="en-US" b="1" i="1">
                    <a:solidFill>
                      <a:schemeClr val="accent2"/>
                    </a:solidFill>
                    <a:latin typeface="Times New Roman" pitchFamily="18" charset="0"/>
                  </a:rPr>
                  <a:t>Q</a:t>
                </a:r>
                <a:endParaRPr lang="en-US" b="1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70015" name="Rectangle 31"/>
              <p:cNvSpPr>
                <a:spLocks noChangeArrowheads="1"/>
              </p:cNvSpPr>
              <p:nvPr/>
            </p:nvSpPr>
            <p:spPr bwMode="auto">
              <a:xfrm>
                <a:off x="1296" y="3605"/>
                <a:ext cx="9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>
                    <a:solidFill>
                      <a:schemeClr val="accent2"/>
                    </a:solidFill>
                    <a:latin typeface="Times New Roman" pitchFamily="18" charset="0"/>
                  </a:rPr>
                  <a:t>0</a:t>
                </a:r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70016" name="Rectangle 32"/>
              <p:cNvSpPr>
                <a:spLocks noChangeArrowheads="1"/>
              </p:cNvSpPr>
              <p:nvPr/>
            </p:nvSpPr>
            <p:spPr bwMode="auto">
              <a:xfrm>
                <a:off x="1488" y="3605"/>
                <a:ext cx="9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>
                    <a:solidFill>
                      <a:schemeClr val="accent2"/>
                    </a:solidFill>
                    <a:latin typeface="Times New Roman" pitchFamily="18" charset="0"/>
                  </a:rPr>
                  <a:t>1</a:t>
                </a:r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70017" name="Rectangle 33"/>
              <p:cNvSpPr>
                <a:spLocks noChangeArrowheads="1"/>
              </p:cNvSpPr>
              <p:nvPr/>
            </p:nvSpPr>
            <p:spPr bwMode="auto">
              <a:xfrm>
                <a:off x="1680" y="3605"/>
                <a:ext cx="9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>
                    <a:solidFill>
                      <a:schemeClr val="accent2"/>
                    </a:solidFill>
                    <a:latin typeface="Times New Roman" pitchFamily="18" charset="0"/>
                  </a:rPr>
                  <a:t>2</a:t>
                </a:r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70018" name="Rectangle 34"/>
              <p:cNvSpPr>
                <a:spLocks noChangeArrowheads="1"/>
              </p:cNvSpPr>
              <p:nvPr/>
            </p:nvSpPr>
            <p:spPr bwMode="auto">
              <a:xfrm>
                <a:off x="3360" y="3605"/>
                <a:ext cx="17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ctr"/>
                <a:r>
                  <a:rPr lang="en-US" b="1" i="1">
                    <a:solidFill>
                      <a:schemeClr val="accent2"/>
                    </a:solidFill>
                    <a:latin typeface="Times New Roman" pitchFamily="18" charset="0"/>
                  </a:rPr>
                  <a:t>f</a:t>
                </a:r>
                <a:endParaRPr lang="en-US" b="1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70019" name="Rectangle 35"/>
              <p:cNvSpPr>
                <a:spLocks noChangeArrowheads="1"/>
              </p:cNvSpPr>
              <p:nvPr/>
            </p:nvSpPr>
            <p:spPr bwMode="auto">
              <a:xfrm>
                <a:off x="2016" y="3605"/>
                <a:ext cx="17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ctr"/>
                <a:r>
                  <a:rPr lang="en-US" b="1" i="1">
                    <a:solidFill>
                      <a:schemeClr val="accent2"/>
                    </a:solidFill>
                    <a:latin typeface="Times New Roman" pitchFamily="18" charset="0"/>
                  </a:rPr>
                  <a:t>r</a:t>
                </a:r>
                <a:endParaRPr lang="en-US" b="1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70020" name="Rectangle 36"/>
              <p:cNvSpPr>
                <a:spLocks noChangeArrowheads="1"/>
              </p:cNvSpPr>
              <p:nvPr/>
            </p:nvSpPr>
            <p:spPr bwMode="auto">
              <a:xfrm>
                <a:off x="1248" y="340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170021" name="Rectangle 37"/>
              <p:cNvSpPr>
                <a:spLocks noChangeArrowheads="1"/>
              </p:cNvSpPr>
              <p:nvPr/>
            </p:nvSpPr>
            <p:spPr bwMode="auto">
              <a:xfrm>
                <a:off x="1440" y="340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70022" name="Rectangle 38"/>
              <p:cNvSpPr>
                <a:spLocks noChangeArrowheads="1"/>
              </p:cNvSpPr>
              <p:nvPr/>
            </p:nvSpPr>
            <p:spPr bwMode="auto">
              <a:xfrm>
                <a:off x="1632" y="340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70023" name="Rectangle 39"/>
              <p:cNvSpPr>
                <a:spLocks noChangeArrowheads="1"/>
              </p:cNvSpPr>
              <p:nvPr/>
            </p:nvSpPr>
            <p:spPr bwMode="auto">
              <a:xfrm>
                <a:off x="1824" y="340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70024" name="Rectangle 40"/>
              <p:cNvSpPr>
                <a:spLocks noChangeArrowheads="1"/>
              </p:cNvSpPr>
              <p:nvPr/>
            </p:nvSpPr>
            <p:spPr bwMode="auto">
              <a:xfrm>
                <a:off x="2016" y="3408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70025" name="Rectangle 41"/>
              <p:cNvSpPr>
                <a:spLocks noChangeArrowheads="1"/>
              </p:cNvSpPr>
              <p:nvPr/>
            </p:nvSpPr>
            <p:spPr bwMode="auto">
              <a:xfrm>
                <a:off x="2208" y="3408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70026" name="Rectangle 42"/>
              <p:cNvSpPr>
                <a:spLocks noChangeArrowheads="1"/>
              </p:cNvSpPr>
              <p:nvPr/>
            </p:nvSpPr>
            <p:spPr bwMode="auto">
              <a:xfrm>
                <a:off x="2400" y="3408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70027" name="Rectangle 43"/>
              <p:cNvSpPr>
                <a:spLocks noChangeArrowheads="1"/>
              </p:cNvSpPr>
              <p:nvPr/>
            </p:nvSpPr>
            <p:spPr bwMode="auto">
              <a:xfrm>
                <a:off x="2592" y="3408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70028" name="Rectangle 44"/>
              <p:cNvSpPr>
                <a:spLocks noChangeArrowheads="1"/>
              </p:cNvSpPr>
              <p:nvPr/>
            </p:nvSpPr>
            <p:spPr bwMode="auto">
              <a:xfrm>
                <a:off x="2784" y="3408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70029" name="Rectangle 45"/>
              <p:cNvSpPr>
                <a:spLocks noChangeArrowheads="1"/>
              </p:cNvSpPr>
              <p:nvPr/>
            </p:nvSpPr>
            <p:spPr bwMode="auto">
              <a:xfrm>
                <a:off x="2976" y="3408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70030" name="Rectangle 46"/>
              <p:cNvSpPr>
                <a:spLocks noChangeArrowheads="1"/>
              </p:cNvSpPr>
              <p:nvPr/>
            </p:nvSpPr>
            <p:spPr bwMode="auto">
              <a:xfrm>
                <a:off x="3168" y="3408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70031" name="Rectangle 47"/>
              <p:cNvSpPr>
                <a:spLocks noChangeArrowheads="1"/>
              </p:cNvSpPr>
              <p:nvPr/>
            </p:nvSpPr>
            <p:spPr bwMode="auto">
              <a:xfrm>
                <a:off x="3360" y="340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70032" name="Rectangle 48"/>
              <p:cNvSpPr>
                <a:spLocks noChangeArrowheads="1"/>
              </p:cNvSpPr>
              <p:nvPr/>
            </p:nvSpPr>
            <p:spPr bwMode="auto">
              <a:xfrm>
                <a:off x="3552" y="340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70033" name="Rectangle 49"/>
              <p:cNvSpPr>
                <a:spLocks noChangeArrowheads="1"/>
              </p:cNvSpPr>
              <p:nvPr/>
            </p:nvSpPr>
            <p:spPr bwMode="auto">
              <a:xfrm>
                <a:off x="3744" y="340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70034" name="Rectangle 50"/>
              <p:cNvSpPr>
                <a:spLocks noChangeArrowheads="1"/>
              </p:cNvSpPr>
              <p:nvPr/>
            </p:nvSpPr>
            <p:spPr bwMode="auto">
              <a:xfrm>
                <a:off x="3936" y="340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70035" name="Rectangle 51"/>
              <p:cNvSpPr>
                <a:spLocks noChangeArrowheads="1"/>
              </p:cNvSpPr>
              <p:nvPr/>
            </p:nvSpPr>
            <p:spPr bwMode="auto">
              <a:xfrm>
                <a:off x="4128" y="340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70036" name="Rectangle 52"/>
              <p:cNvSpPr>
                <a:spLocks noChangeArrowheads="1"/>
              </p:cNvSpPr>
              <p:nvPr/>
            </p:nvSpPr>
            <p:spPr bwMode="auto">
              <a:xfrm>
                <a:off x="4320" y="340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170037" name="Text Box 53"/>
            <p:cNvSpPr txBox="1">
              <a:spLocks noChangeArrowheads="1"/>
            </p:cNvSpPr>
            <p:nvPr/>
          </p:nvSpPr>
          <p:spPr bwMode="auto">
            <a:xfrm>
              <a:off x="1397" y="3221"/>
              <a:ext cx="267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wrapped-around configuration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7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ADTs, Stacks, Queues</a:t>
            </a:r>
          </a:p>
        </p:txBody>
      </p:sp>
      <p:sp>
        <p:nvSpPr>
          <p:cNvPr id="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E89B8-9FC9-4D3E-B654-753D4E7BD5FF}" type="slidenum">
              <a:rPr lang="en-US"/>
              <a:pPr/>
              <a:t>39</a:t>
            </a:fld>
            <a:endParaRPr lang="en-US"/>
          </a:p>
        </p:txBody>
      </p:sp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Queue Operations</a:t>
            </a:r>
          </a:p>
        </p:txBody>
      </p:sp>
      <p:sp>
        <p:nvSpPr>
          <p:cNvPr id="1710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3657600" cy="2286000"/>
          </a:xfrm>
        </p:spPr>
        <p:txBody>
          <a:bodyPr/>
          <a:lstStyle/>
          <a:p>
            <a:r>
              <a:rPr lang="en-US" sz="2800"/>
              <a:t>If not wrapped then size() is “</a:t>
            </a:r>
            <a:r>
              <a:rPr lang="en-US" sz="2800">
                <a:solidFill>
                  <a:srgbClr val="000000"/>
                </a:solidFill>
              </a:rPr>
              <a:t>r-f</a:t>
            </a:r>
            <a:r>
              <a:rPr lang="en-US" sz="2800"/>
              <a:t>”</a:t>
            </a:r>
          </a:p>
          <a:p>
            <a:r>
              <a:rPr lang="en-US" sz="2800"/>
              <a:t>Due to wrapping, we use the modulo operator (“%”)</a:t>
            </a:r>
          </a:p>
        </p:txBody>
      </p:sp>
      <p:sp>
        <p:nvSpPr>
          <p:cNvPr id="171012" name="Text Box 4"/>
          <p:cNvSpPr txBox="1">
            <a:spLocks noChangeArrowheads="1"/>
          </p:cNvSpPr>
          <p:nvPr/>
        </p:nvSpPr>
        <p:spPr bwMode="auto">
          <a:xfrm>
            <a:off x="4343400" y="1676400"/>
            <a:ext cx="4419600" cy="229235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228600"/>
            <a:r>
              <a:rPr lang="en-US" b="1">
                <a:solidFill>
                  <a:srgbClr val="000000"/>
                </a:solidFill>
                <a:latin typeface="Times New Roman" pitchFamily="18" charset="0"/>
              </a:rPr>
              <a:t>Algorithm</a:t>
            </a:r>
            <a:r>
              <a:rPr lang="en-US">
                <a:latin typeface="Times New Roman" pitchFamily="18" charset="0"/>
              </a:rPr>
              <a:t> </a:t>
            </a:r>
            <a:r>
              <a:rPr lang="en-US" b="1" i="1">
                <a:solidFill>
                  <a:schemeClr val="tx2"/>
                </a:solidFill>
                <a:latin typeface="Times New Roman" pitchFamily="18" charset="0"/>
              </a:rPr>
              <a:t>size</a:t>
            </a:r>
            <a:r>
              <a:rPr lang="en-US">
                <a:solidFill>
                  <a:schemeClr val="tx2"/>
                </a:solidFill>
                <a:latin typeface="Times New Roman" pitchFamily="18" charset="0"/>
              </a:rPr>
              <a:t>()</a:t>
            </a:r>
          </a:p>
          <a:p>
            <a:pPr defTabSz="228600"/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	</a:t>
            </a:r>
            <a:r>
              <a:rPr lang="en-US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return</a:t>
            </a:r>
            <a:r>
              <a:rPr lang="en-US">
                <a:latin typeface="Times New Roman" pitchFamily="18" charset="0"/>
                <a:sym typeface="Symbol" pitchFamily="18" charset="2"/>
              </a:rPr>
              <a:t> </a:t>
            </a:r>
            <a:r>
              <a:rPr lang="en-US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b="1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US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>
                <a:solidFill>
                  <a:schemeClr val="accent2"/>
                </a:solidFill>
                <a:latin typeface="Symbol" pitchFamily="18" charset="2"/>
                <a:sym typeface="Symbol" pitchFamily="18" charset="2"/>
              </a:rPr>
              <a:t>-</a:t>
            </a:r>
            <a:r>
              <a:rPr lang="en-US">
                <a:latin typeface="Times New Roman" pitchFamily="18" charset="0"/>
                <a:sym typeface="Symbol" pitchFamily="18" charset="2"/>
              </a:rPr>
              <a:t> </a:t>
            </a:r>
            <a:r>
              <a:rPr lang="en-US" b="1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f</a:t>
            </a:r>
            <a:r>
              <a:rPr lang="en-US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+</a:t>
            </a:r>
            <a:r>
              <a:rPr lang="en-US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b="1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r</a:t>
            </a:r>
            <a:r>
              <a:rPr lang="en-US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) mod </a:t>
            </a:r>
            <a:r>
              <a:rPr lang="en-US" b="1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N</a:t>
            </a:r>
          </a:p>
          <a:p>
            <a:pPr defTabSz="228600"/>
            <a:r>
              <a:rPr lang="en-US" b="1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  // +N is to keep size positive</a:t>
            </a:r>
            <a:endParaRPr lang="en-US">
              <a:solidFill>
                <a:schemeClr val="accent2"/>
              </a:solidFill>
              <a:latin typeface="Times New Roman" pitchFamily="18" charset="0"/>
              <a:sym typeface="Symbol" pitchFamily="18" charset="2"/>
            </a:endParaRPr>
          </a:p>
          <a:p>
            <a:pPr defTabSz="228600"/>
            <a:endParaRPr lang="en-US" b="1">
              <a:solidFill>
                <a:schemeClr val="tx2"/>
              </a:solidFill>
              <a:latin typeface="Times New Roman" pitchFamily="18" charset="0"/>
            </a:endParaRPr>
          </a:p>
          <a:p>
            <a:pPr defTabSz="228600"/>
            <a:r>
              <a:rPr lang="en-US" b="1">
                <a:solidFill>
                  <a:srgbClr val="000000"/>
                </a:solidFill>
                <a:latin typeface="Times New Roman" pitchFamily="18" charset="0"/>
              </a:rPr>
              <a:t>Algorithm</a:t>
            </a:r>
            <a:r>
              <a:rPr lang="en-US">
                <a:latin typeface="Times New Roman" pitchFamily="18" charset="0"/>
              </a:rPr>
              <a:t> </a:t>
            </a:r>
            <a:r>
              <a:rPr lang="en-US" b="1" i="1">
                <a:solidFill>
                  <a:schemeClr val="tx2"/>
                </a:solidFill>
                <a:latin typeface="Times New Roman" pitchFamily="18" charset="0"/>
              </a:rPr>
              <a:t>isEmpty</a:t>
            </a:r>
            <a:r>
              <a:rPr lang="en-US">
                <a:solidFill>
                  <a:schemeClr val="tx2"/>
                </a:solidFill>
                <a:latin typeface="Times New Roman" pitchFamily="18" charset="0"/>
              </a:rPr>
              <a:t>()</a:t>
            </a:r>
          </a:p>
          <a:p>
            <a:pPr defTabSz="228600"/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	</a:t>
            </a:r>
            <a:r>
              <a:rPr lang="en-US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return</a:t>
            </a:r>
            <a:r>
              <a:rPr lang="en-US">
                <a:latin typeface="Times New Roman" pitchFamily="18" charset="0"/>
                <a:sym typeface="Symbol" pitchFamily="18" charset="2"/>
              </a:rPr>
              <a:t> </a:t>
            </a:r>
            <a:r>
              <a:rPr lang="en-US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b="1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f</a:t>
            </a:r>
            <a:r>
              <a:rPr lang="en-US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>
                <a:solidFill>
                  <a:schemeClr val="accent2"/>
                </a:solidFill>
                <a:latin typeface="Symbol" pitchFamily="18" charset="2"/>
                <a:sym typeface="Symbol" pitchFamily="18" charset="2"/>
              </a:rPr>
              <a:t>=</a:t>
            </a:r>
            <a:r>
              <a:rPr lang="en-US">
                <a:latin typeface="Times New Roman" pitchFamily="18" charset="0"/>
                <a:sym typeface="Symbol" pitchFamily="18" charset="2"/>
              </a:rPr>
              <a:t> </a:t>
            </a:r>
            <a:r>
              <a:rPr lang="en-US" b="1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r</a:t>
            </a:r>
            <a:r>
              <a:rPr lang="en-US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)</a:t>
            </a:r>
          </a:p>
        </p:txBody>
      </p:sp>
      <p:grpSp>
        <p:nvGrpSpPr>
          <p:cNvPr id="171013" name="Group 5"/>
          <p:cNvGrpSpPr>
            <a:grpSpLocks/>
          </p:cNvGrpSpPr>
          <p:nvPr/>
        </p:nvGrpSpPr>
        <p:grpSpPr bwMode="auto">
          <a:xfrm>
            <a:off x="1524000" y="4198938"/>
            <a:ext cx="5638800" cy="754062"/>
            <a:chOff x="960" y="2597"/>
            <a:chExt cx="3552" cy="475"/>
          </a:xfrm>
        </p:grpSpPr>
        <p:sp>
          <p:nvSpPr>
            <p:cNvPr id="171014" name="Rectangle 6"/>
            <p:cNvSpPr>
              <a:spLocks noChangeArrowheads="1"/>
            </p:cNvSpPr>
            <p:nvPr/>
          </p:nvSpPr>
          <p:spPr bwMode="auto">
            <a:xfrm>
              <a:off x="960" y="2597"/>
              <a:ext cx="18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pitchFamily="18" charset="0"/>
                </a:rPr>
                <a:t>Q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71015" name="Rectangle 7"/>
            <p:cNvSpPr>
              <a:spLocks noChangeArrowheads="1"/>
            </p:cNvSpPr>
            <p:nvPr/>
          </p:nvSpPr>
          <p:spPr bwMode="auto">
            <a:xfrm>
              <a:off x="1296" y="2842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pitchFamily="18" charset="0"/>
                </a:rPr>
                <a:t>0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71016" name="Rectangle 8"/>
            <p:cNvSpPr>
              <a:spLocks noChangeArrowheads="1"/>
            </p:cNvSpPr>
            <p:nvPr/>
          </p:nvSpPr>
          <p:spPr bwMode="auto">
            <a:xfrm>
              <a:off x="1488" y="2842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pitchFamily="18" charset="0"/>
                </a:rPr>
                <a:t>1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71017" name="Rectangle 9"/>
            <p:cNvSpPr>
              <a:spLocks noChangeArrowheads="1"/>
            </p:cNvSpPr>
            <p:nvPr/>
          </p:nvSpPr>
          <p:spPr bwMode="auto">
            <a:xfrm>
              <a:off x="1680" y="2842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pitchFamily="18" charset="0"/>
                </a:rPr>
                <a:t>2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71018" name="Rectangle 10"/>
            <p:cNvSpPr>
              <a:spLocks noChangeArrowheads="1"/>
            </p:cNvSpPr>
            <p:nvPr/>
          </p:nvSpPr>
          <p:spPr bwMode="auto">
            <a:xfrm>
              <a:off x="3936" y="2842"/>
              <a:ext cx="17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pitchFamily="18" charset="0"/>
                </a:rPr>
                <a:t>r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71019" name="Rectangle 11"/>
            <p:cNvSpPr>
              <a:spLocks noChangeArrowheads="1"/>
            </p:cNvSpPr>
            <p:nvPr/>
          </p:nvSpPr>
          <p:spPr bwMode="auto">
            <a:xfrm>
              <a:off x="2016" y="2842"/>
              <a:ext cx="17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pitchFamily="18" charset="0"/>
                </a:rPr>
                <a:t>f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71020" name="Rectangle 12"/>
            <p:cNvSpPr>
              <a:spLocks noChangeArrowheads="1"/>
            </p:cNvSpPr>
            <p:nvPr/>
          </p:nvSpPr>
          <p:spPr bwMode="auto">
            <a:xfrm>
              <a:off x="124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171021" name="Rectangle 13"/>
            <p:cNvSpPr>
              <a:spLocks noChangeArrowheads="1"/>
            </p:cNvSpPr>
            <p:nvPr/>
          </p:nvSpPr>
          <p:spPr bwMode="auto">
            <a:xfrm>
              <a:off x="144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1022" name="Rectangle 14"/>
            <p:cNvSpPr>
              <a:spLocks noChangeArrowheads="1"/>
            </p:cNvSpPr>
            <p:nvPr/>
          </p:nvSpPr>
          <p:spPr bwMode="auto">
            <a:xfrm>
              <a:off x="1632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1023" name="Rectangle 15"/>
            <p:cNvSpPr>
              <a:spLocks noChangeArrowheads="1"/>
            </p:cNvSpPr>
            <p:nvPr/>
          </p:nvSpPr>
          <p:spPr bwMode="auto">
            <a:xfrm>
              <a:off x="1824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1024" name="Rectangle 16"/>
            <p:cNvSpPr>
              <a:spLocks noChangeArrowheads="1"/>
            </p:cNvSpPr>
            <p:nvPr/>
          </p:nvSpPr>
          <p:spPr bwMode="auto">
            <a:xfrm>
              <a:off x="201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1025" name="Rectangle 17"/>
            <p:cNvSpPr>
              <a:spLocks noChangeArrowheads="1"/>
            </p:cNvSpPr>
            <p:nvPr/>
          </p:nvSpPr>
          <p:spPr bwMode="auto">
            <a:xfrm>
              <a:off x="220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1026" name="Rectangle 18"/>
            <p:cNvSpPr>
              <a:spLocks noChangeArrowheads="1"/>
            </p:cNvSpPr>
            <p:nvPr/>
          </p:nvSpPr>
          <p:spPr bwMode="auto">
            <a:xfrm>
              <a:off x="240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1027" name="Rectangle 19"/>
            <p:cNvSpPr>
              <a:spLocks noChangeArrowheads="1"/>
            </p:cNvSpPr>
            <p:nvPr/>
          </p:nvSpPr>
          <p:spPr bwMode="auto">
            <a:xfrm>
              <a:off x="259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1028" name="Rectangle 20"/>
            <p:cNvSpPr>
              <a:spLocks noChangeArrowheads="1"/>
            </p:cNvSpPr>
            <p:nvPr/>
          </p:nvSpPr>
          <p:spPr bwMode="auto">
            <a:xfrm>
              <a:off x="278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1029" name="Rectangle 21"/>
            <p:cNvSpPr>
              <a:spLocks noChangeArrowheads="1"/>
            </p:cNvSpPr>
            <p:nvPr/>
          </p:nvSpPr>
          <p:spPr bwMode="auto">
            <a:xfrm>
              <a:off x="297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1030" name="Rectangle 22"/>
            <p:cNvSpPr>
              <a:spLocks noChangeArrowheads="1"/>
            </p:cNvSpPr>
            <p:nvPr/>
          </p:nvSpPr>
          <p:spPr bwMode="auto">
            <a:xfrm>
              <a:off x="316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1031" name="Rectangle 23"/>
            <p:cNvSpPr>
              <a:spLocks noChangeArrowheads="1"/>
            </p:cNvSpPr>
            <p:nvPr/>
          </p:nvSpPr>
          <p:spPr bwMode="auto">
            <a:xfrm>
              <a:off x="336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1032" name="Rectangle 24"/>
            <p:cNvSpPr>
              <a:spLocks noChangeArrowheads="1"/>
            </p:cNvSpPr>
            <p:nvPr/>
          </p:nvSpPr>
          <p:spPr bwMode="auto">
            <a:xfrm>
              <a:off x="355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1033" name="Rectangle 25"/>
            <p:cNvSpPr>
              <a:spLocks noChangeArrowheads="1"/>
            </p:cNvSpPr>
            <p:nvPr/>
          </p:nvSpPr>
          <p:spPr bwMode="auto">
            <a:xfrm>
              <a:off x="374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1034" name="Rectangle 26"/>
            <p:cNvSpPr>
              <a:spLocks noChangeArrowheads="1"/>
            </p:cNvSpPr>
            <p:nvPr/>
          </p:nvSpPr>
          <p:spPr bwMode="auto">
            <a:xfrm>
              <a:off x="3936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1035" name="Rectangle 27"/>
            <p:cNvSpPr>
              <a:spLocks noChangeArrowheads="1"/>
            </p:cNvSpPr>
            <p:nvPr/>
          </p:nvSpPr>
          <p:spPr bwMode="auto">
            <a:xfrm>
              <a:off x="412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1036" name="Rectangle 28"/>
            <p:cNvSpPr>
              <a:spLocks noChangeArrowheads="1"/>
            </p:cNvSpPr>
            <p:nvPr/>
          </p:nvSpPr>
          <p:spPr bwMode="auto">
            <a:xfrm>
              <a:off x="432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171037" name="Group 29"/>
          <p:cNvGrpSpPr>
            <a:grpSpLocks/>
          </p:cNvGrpSpPr>
          <p:nvPr/>
        </p:nvGrpSpPr>
        <p:grpSpPr bwMode="auto">
          <a:xfrm>
            <a:off x="1524000" y="5181600"/>
            <a:ext cx="5638800" cy="754063"/>
            <a:chOff x="960" y="3360"/>
            <a:chExt cx="3552" cy="475"/>
          </a:xfrm>
        </p:grpSpPr>
        <p:sp>
          <p:nvSpPr>
            <p:cNvPr id="171038" name="Rectangle 30"/>
            <p:cNvSpPr>
              <a:spLocks noChangeArrowheads="1"/>
            </p:cNvSpPr>
            <p:nvPr/>
          </p:nvSpPr>
          <p:spPr bwMode="auto">
            <a:xfrm>
              <a:off x="960" y="3360"/>
              <a:ext cx="18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pitchFamily="18" charset="0"/>
                </a:rPr>
                <a:t>Q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71039" name="Rectangle 31"/>
            <p:cNvSpPr>
              <a:spLocks noChangeArrowheads="1"/>
            </p:cNvSpPr>
            <p:nvPr/>
          </p:nvSpPr>
          <p:spPr bwMode="auto">
            <a:xfrm>
              <a:off x="1296" y="3605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pitchFamily="18" charset="0"/>
                </a:rPr>
                <a:t>0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71040" name="Rectangle 32"/>
            <p:cNvSpPr>
              <a:spLocks noChangeArrowheads="1"/>
            </p:cNvSpPr>
            <p:nvPr/>
          </p:nvSpPr>
          <p:spPr bwMode="auto">
            <a:xfrm>
              <a:off x="1488" y="3605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pitchFamily="18" charset="0"/>
                </a:rPr>
                <a:t>1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71041" name="Rectangle 33"/>
            <p:cNvSpPr>
              <a:spLocks noChangeArrowheads="1"/>
            </p:cNvSpPr>
            <p:nvPr/>
          </p:nvSpPr>
          <p:spPr bwMode="auto">
            <a:xfrm>
              <a:off x="1680" y="3605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pitchFamily="18" charset="0"/>
                </a:rPr>
                <a:t>2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71042" name="Rectangle 34"/>
            <p:cNvSpPr>
              <a:spLocks noChangeArrowheads="1"/>
            </p:cNvSpPr>
            <p:nvPr/>
          </p:nvSpPr>
          <p:spPr bwMode="auto">
            <a:xfrm>
              <a:off x="3360" y="3605"/>
              <a:ext cx="17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pitchFamily="18" charset="0"/>
                </a:rPr>
                <a:t>f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71043" name="Rectangle 35"/>
            <p:cNvSpPr>
              <a:spLocks noChangeArrowheads="1"/>
            </p:cNvSpPr>
            <p:nvPr/>
          </p:nvSpPr>
          <p:spPr bwMode="auto">
            <a:xfrm>
              <a:off x="2016" y="3605"/>
              <a:ext cx="17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pitchFamily="18" charset="0"/>
                </a:rPr>
                <a:t>r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71044" name="Rectangle 36"/>
            <p:cNvSpPr>
              <a:spLocks noChangeArrowheads="1"/>
            </p:cNvSpPr>
            <p:nvPr/>
          </p:nvSpPr>
          <p:spPr bwMode="auto">
            <a:xfrm>
              <a:off x="124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171045" name="Rectangle 37"/>
            <p:cNvSpPr>
              <a:spLocks noChangeArrowheads="1"/>
            </p:cNvSpPr>
            <p:nvPr/>
          </p:nvSpPr>
          <p:spPr bwMode="auto">
            <a:xfrm>
              <a:off x="144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1046" name="Rectangle 38"/>
            <p:cNvSpPr>
              <a:spLocks noChangeArrowheads="1"/>
            </p:cNvSpPr>
            <p:nvPr/>
          </p:nvSpPr>
          <p:spPr bwMode="auto">
            <a:xfrm>
              <a:off x="163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1047" name="Rectangle 39"/>
            <p:cNvSpPr>
              <a:spLocks noChangeArrowheads="1"/>
            </p:cNvSpPr>
            <p:nvPr/>
          </p:nvSpPr>
          <p:spPr bwMode="auto">
            <a:xfrm>
              <a:off x="182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1048" name="Rectangle 40"/>
            <p:cNvSpPr>
              <a:spLocks noChangeArrowheads="1"/>
            </p:cNvSpPr>
            <p:nvPr/>
          </p:nvSpPr>
          <p:spPr bwMode="auto">
            <a:xfrm>
              <a:off x="201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1049" name="Rectangle 41"/>
            <p:cNvSpPr>
              <a:spLocks noChangeArrowheads="1"/>
            </p:cNvSpPr>
            <p:nvPr/>
          </p:nvSpPr>
          <p:spPr bwMode="auto">
            <a:xfrm>
              <a:off x="220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1050" name="Rectangle 42"/>
            <p:cNvSpPr>
              <a:spLocks noChangeArrowheads="1"/>
            </p:cNvSpPr>
            <p:nvPr/>
          </p:nvSpPr>
          <p:spPr bwMode="auto">
            <a:xfrm>
              <a:off x="2400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1051" name="Rectangle 43"/>
            <p:cNvSpPr>
              <a:spLocks noChangeArrowheads="1"/>
            </p:cNvSpPr>
            <p:nvPr/>
          </p:nvSpPr>
          <p:spPr bwMode="auto">
            <a:xfrm>
              <a:off x="2592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1052" name="Rectangle 44"/>
            <p:cNvSpPr>
              <a:spLocks noChangeArrowheads="1"/>
            </p:cNvSpPr>
            <p:nvPr/>
          </p:nvSpPr>
          <p:spPr bwMode="auto">
            <a:xfrm>
              <a:off x="2784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1053" name="Rectangle 45"/>
            <p:cNvSpPr>
              <a:spLocks noChangeArrowheads="1"/>
            </p:cNvSpPr>
            <p:nvPr/>
          </p:nvSpPr>
          <p:spPr bwMode="auto">
            <a:xfrm>
              <a:off x="297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1054" name="Rectangle 46"/>
            <p:cNvSpPr>
              <a:spLocks noChangeArrowheads="1"/>
            </p:cNvSpPr>
            <p:nvPr/>
          </p:nvSpPr>
          <p:spPr bwMode="auto">
            <a:xfrm>
              <a:off x="316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1055" name="Rectangle 47"/>
            <p:cNvSpPr>
              <a:spLocks noChangeArrowheads="1"/>
            </p:cNvSpPr>
            <p:nvPr/>
          </p:nvSpPr>
          <p:spPr bwMode="auto">
            <a:xfrm>
              <a:off x="336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1056" name="Rectangle 48"/>
            <p:cNvSpPr>
              <a:spLocks noChangeArrowheads="1"/>
            </p:cNvSpPr>
            <p:nvPr/>
          </p:nvSpPr>
          <p:spPr bwMode="auto">
            <a:xfrm>
              <a:off x="355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1057" name="Rectangle 49"/>
            <p:cNvSpPr>
              <a:spLocks noChangeArrowheads="1"/>
            </p:cNvSpPr>
            <p:nvPr/>
          </p:nvSpPr>
          <p:spPr bwMode="auto">
            <a:xfrm>
              <a:off x="374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1058" name="Rectangle 50"/>
            <p:cNvSpPr>
              <a:spLocks noChangeArrowheads="1"/>
            </p:cNvSpPr>
            <p:nvPr/>
          </p:nvSpPr>
          <p:spPr bwMode="auto">
            <a:xfrm>
              <a:off x="3936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1059" name="Rectangle 51"/>
            <p:cNvSpPr>
              <a:spLocks noChangeArrowheads="1"/>
            </p:cNvSpPr>
            <p:nvPr/>
          </p:nvSpPr>
          <p:spPr bwMode="auto">
            <a:xfrm>
              <a:off x="412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1060" name="Rectangle 52"/>
            <p:cNvSpPr>
              <a:spLocks noChangeArrowheads="1"/>
            </p:cNvSpPr>
            <p:nvPr/>
          </p:nvSpPr>
          <p:spPr bwMode="auto">
            <a:xfrm>
              <a:off x="432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171061" name="Text Box 53"/>
          <p:cNvSpPr txBox="1">
            <a:spLocks noChangeArrowheads="1"/>
          </p:cNvSpPr>
          <p:nvPr/>
        </p:nvSpPr>
        <p:spPr bwMode="auto">
          <a:xfrm>
            <a:off x="381000" y="5945188"/>
            <a:ext cx="7235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Exercise (offline): compare with </a:t>
            </a:r>
            <a:r>
              <a:rPr lang="en-GB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lang="en-GB"/>
              <a:t> being last element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1" grpId="0" uiExpand="1" build="p"/>
      <p:bldP spid="171012" grpId="0" animBg="1"/>
      <p:bldP spid="17106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ADTs, Stacks, Queues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939D-1AEF-4C03-8AC6-2C93279902D9}" type="slidenum">
              <a:rPr lang="en-US"/>
              <a:pPr/>
              <a:t>4</a:t>
            </a:fld>
            <a:endParaRPr lang="en-US"/>
          </a:p>
        </p:txBody>
      </p:sp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Concrete Data Types (CDTs)</a:t>
            </a:r>
          </a:p>
        </p:txBody>
      </p:sp>
      <p:sp>
        <p:nvSpPr>
          <p:cNvPr id="1986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76400"/>
            <a:ext cx="7467600" cy="4419600"/>
          </a:xfrm>
        </p:spPr>
        <p:txBody>
          <a:bodyPr/>
          <a:lstStyle/>
          <a:p>
            <a:r>
              <a:rPr lang="en-US" dirty="0"/>
              <a:t>The actual date structure that we use</a:t>
            </a:r>
          </a:p>
          <a:p>
            <a:pPr lvl="1"/>
            <a:r>
              <a:rPr lang="en-US" dirty="0"/>
              <a:t>Possibly consists of Arrays or similar</a:t>
            </a:r>
          </a:p>
          <a:p>
            <a:r>
              <a:rPr lang="en-US" dirty="0"/>
              <a:t>An ADT might be implemented using different choices for the CDT</a:t>
            </a:r>
          </a:p>
          <a:p>
            <a:pPr lvl="1"/>
            <a:r>
              <a:rPr lang="en-US" dirty="0"/>
              <a:t>The choice of CDT will not be apparent from the interface: “data hiding” “encapsulation” – e.g. see ‘Object Oriented </a:t>
            </a:r>
            <a:r>
              <a:rPr lang="en-US"/>
              <a:t>Methods</a:t>
            </a:r>
            <a:r>
              <a:rPr lang="en-US" smtClean="0"/>
              <a:t>’</a:t>
            </a:r>
            <a:endParaRPr lang="en-US" dirty="0"/>
          </a:p>
          <a:p>
            <a:pPr lvl="1"/>
            <a:r>
              <a:rPr lang="en-US" dirty="0"/>
              <a:t>The choice of CDT will affect the runtime and space usage – and so is a major topic of this module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ADTs, Stacks, Queues</a:t>
            </a:r>
          </a:p>
        </p:txBody>
      </p:sp>
      <p:sp>
        <p:nvSpPr>
          <p:cNvPr id="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FBE98-905A-4829-9040-3D96418A73BB}" type="slidenum">
              <a:rPr lang="en-US"/>
              <a:pPr/>
              <a:t>40</a:t>
            </a:fld>
            <a:endParaRPr lang="en-US"/>
          </a:p>
        </p:txBody>
      </p:sp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Queue Operations (cont.)</a:t>
            </a:r>
          </a:p>
        </p:txBody>
      </p:sp>
      <p:sp>
        <p:nvSpPr>
          <p:cNvPr id="172035" name="Rectangle 3"/>
          <p:cNvSpPr>
            <a:spLocks noChangeArrowheads="1"/>
          </p:cNvSpPr>
          <p:nvPr/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endParaRPr lang="en-GB" sz="4400">
              <a:solidFill>
                <a:schemeClr val="tx2"/>
              </a:solidFill>
            </a:endParaRPr>
          </a:p>
        </p:txBody>
      </p:sp>
      <p:sp>
        <p:nvSpPr>
          <p:cNvPr id="172036" name="Text Box 4"/>
          <p:cNvSpPr txBox="1">
            <a:spLocks noChangeArrowheads="1"/>
          </p:cNvSpPr>
          <p:nvPr/>
        </p:nvSpPr>
        <p:spPr bwMode="auto">
          <a:xfrm>
            <a:off x="4495800" y="1600200"/>
            <a:ext cx="4267200" cy="229235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228600"/>
            <a:r>
              <a:rPr lang="en-US" b="1">
                <a:solidFill>
                  <a:srgbClr val="000000"/>
                </a:solidFill>
                <a:latin typeface="Times New Roman" pitchFamily="18" charset="0"/>
              </a:rPr>
              <a:t>Algorithm</a:t>
            </a:r>
            <a:r>
              <a:rPr lang="en-US">
                <a:latin typeface="Times New Roman" pitchFamily="18" charset="0"/>
              </a:rPr>
              <a:t> </a:t>
            </a:r>
            <a:r>
              <a:rPr lang="en-US" b="1" i="1">
                <a:solidFill>
                  <a:schemeClr val="tx2"/>
                </a:solidFill>
                <a:latin typeface="Times New Roman" pitchFamily="18" charset="0"/>
              </a:rPr>
              <a:t>enqueue</a:t>
            </a:r>
            <a:r>
              <a:rPr lang="en-US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lang="en-US" b="1" i="1">
                <a:solidFill>
                  <a:schemeClr val="tx2"/>
                </a:solidFill>
                <a:latin typeface="Times New Roman" pitchFamily="18" charset="0"/>
              </a:rPr>
              <a:t>o</a:t>
            </a:r>
            <a:r>
              <a:rPr lang="en-US">
                <a:solidFill>
                  <a:schemeClr val="tx2"/>
                </a:solidFill>
                <a:latin typeface="Times New Roman" pitchFamily="18" charset="0"/>
              </a:rPr>
              <a:t>)</a:t>
            </a:r>
          </a:p>
          <a:p>
            <a:pPr defTabSz="228600"/>
            <a:r>
              <a:rPr lang="en-US">
                <a:latin typeface="Times New Roman" pitchFamily="18" charset="0"/>
                <a:sym typeface="Symbol" pitchFamily="18" charset="2"/>
              </a:rPr>
              <a:t>	</a:t>
            </a:r>
            <a:r>
              <a:rPr lang="en-US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if</a:t>
            </a:r>
            <a:r>
              <a:rPr lang="en-US">
                <a:latin typeface="Times New Roman" pitchFamily="18" charset="0"/>
                <a:sym typeface="Symbol" pitchFamily="18" charset="2"/>
              </a:rPr>
              <a:t> </a:t>
            </a:r>
            <a:r>
              <a:rPr lang="en-US" b="1" i="1">
                <a:solidFill>
                  <a:schemeClr val="accent2"/>
                </a:solidFill>
                <a:latin typeface="Times New Roman" pitchFamily="18" charset="0"/>
              </a:rPr>
              <a:t>size</a:t>
            </a:r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()</a:t>
            </a:r>
            <a:r>
              <a:rPr lang="en-US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=</a:t>
            </a:r>
            <a:r>
              <a:rPr lang="en-US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b="1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US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</a:t>
            </a:r>
            <a:r>
              <a:rPr lang="en-US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1</a:t>
            </a:r>
            <a:r>
              <a:rPr lang="en-US">
                <a:latin typeface="Times New Roman" pitchFamily="18" charset="0"/>
                <a:sym typeface="Symbol" pitchFamily="18" charset="2"/>
              </a:rPr>
              <a:t> </a:t>
            </a:r>
            <a:r>
              <a:rPr lang="en-US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then</a:t>
            </a:r>
          </a:p>
          <a:p>
            <a:pPr defTabSz="228600"/>
            <a:r>
              <a:rPr lang="en-US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throw </a:t>
            </a:r>
            <a:r>
              <a:rPr lang="en-US" b="1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FullQueueException</a:t>
            </a:r>
            <a:endParaRPr lang="en-US" b="1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  <a:p>
            <a:pPr defTabSz="228600"/>
            <a:r>
              <a:rPr lang="en-US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	 </a:t>
            </a:r>
            <a:r>
              <a:rPr lang="en-US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else </a:t>
            </a:r>
            <a:r>
              <a:rPr lang="en-US">
                <a:latin typeface="Times New Roman" pitchFamily="18" charset="0"/>
                <a:sym typeface="Symbol" pitchFamily="18" charset="2"/>
              </a:rPr>
              <a:t> </a:t>
            </a:r>
            <a:endParaRPr lang="en-US">
              <a:latin typeface="Times New Roman" pitchFamily="18" charset="0"/>
            </a:endParaRPr>
          </a:p>
          <a:p>
            <a:pPr defTabSz="228600"/>
            <a:r>
              <a:rPr lang="en-US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		</a:t>
            </a:r>
            <a:r>
              <a:rPr lang="en-US" b="1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Q</a:t>
            </a:r>
            <a:r>
              <a:rPr lang="en-US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[</a:t>
            </a:r>
            <a:r>
              <a:rPr lang="en-US" b="1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r</a:t>
            </a:r>
            <a:r>
              <a:rPr lang="en-US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] </a:t>
            </a:r>
            <a:r>
              <a:rPr lang="en-US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b="1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o</a:t>
            </a:r>
          </a:p>
          <a:p>
            <a:pPr defTabSz="228600"/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		</a:t>
            </a:r>
            <a:r>
              <a:rPr lang="en-US" b="1" i="1">
                <a:solidFill>
                  <a:schemeClr val="accent2"/>
                </a:solidFill>
                <a:latin typeface="Times New Roman" pitchFamily="18" charset="0"/>
              </a:rPr>
              <a:t>r</a:t>
            </a:r>
            <a:r>
              <a:rPr lang="en-US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b="1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r </a:t>
            </a:r>
            <a:r>
              <a:rPr lang="en-US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+ 1</a:t>
            </a:r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)</a:t>
            </a:r>
            <a:r>
              <a:rPr lang="en-US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mod </a:t>
            </a:r>
            <a:r>
              <a:rPr lang="en-US" b="1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N</a:t>
            </a:r>
          </a:p>
        </p:txBody>
      </p:sp>
      <p:sp>
        <p:nvSpPr>
          <p:cNvPr id="172037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3733800" cy="213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Operation enqueue throws an exception if the array is full</a:t>
            </a:r>
          </a:p>
          <a:p>
            <a:pPr>
              <a:lnSpc>
                <a:spcPct val="90000"/>
              </a:lnSpc>
            </a:pPr>
            <a:r>
              <a:rPr lang="en-US" sz="2400"/>
              <a:t>This exception is implementation-dependent</a:t>
            </a:r>
          </a:p>
        </p:txBody>
      </p:sp>
      <p:grpSp>
        <p:nvGrpSpPr>
          <p:cNvPr id="172038" name="Group 6"/>
          <p:cNvGrpSpPr>
            <a:grpSpLocks/>
          </p:cNvGrpSpPr>
          <p:nvPr/>
        </p:nvGrpSpPr>
        <p:grpSpPr bwMode="auto">
          <a:xfrm>
            <a:off x="1524000" y="4198938"/>
            <a:ext cx="5638800" cy="754062"/>
            <a:chOff x="960" y="2597"/>
            <a:chExt cx="3552" cy="475"/>
          </a:xfrm>
        </p:grpSpPr>
        <p:sp>
          <p:nvSpPr>
            <p:cNvPr id="172039" name="Rectangle 7"/>
            <p:cNvSpPr>
              <a:spLocks noChangeArrowheads="1"/>
            </p:cNvSpPr>
            <p:nvPr/>
          </p:nvSpPr>
          <p:spPr bwMode="auto">
            <a:xfrm>
              <a:off x="960" y="2597"/>
              <a:ext cx="18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pitchFamily="18" charset="0"/>
                </a:rPr>
                <a:t>Q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72040" name="Rectangle 8"/>
            <p:cNvSpPr>
              <a:spLocks noChangeArrowheads="1"/>
            </p:cNvSpPr>
            <p:nvPr/>
          </p:nvSpPr>
          <p:spPr bwMode="auto">
            <a:xfrm>
              <a:off x="1296" y="2842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pitchFamily="18" charset="0"/>
                </a:rPr>
                <a:t>0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72041" name="Rectangle 9"/>
            <p:cNvSpPr>
              <a:spLocks noChangeArrowheads="1"/>
            </p:cNvSpPr>
            <p:nvPr/>
          </p:nvSpPr>
          <p:spPr bwMode="auto">
            <a:xfrm>
              <a:off x="1488" y="2842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pitchFamily="18" charset="0"/>
                </a:rPr>
                <a:t>1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72042" name="Rectangle 10"/>
            <p:cNvSpPr>
              <a:spLocks noChangeArrowheads="1"/>
            </p:cNvSpPr>
            <p:nvPr/>
          </p:nvSpPr>
          <p:spPr bwMode="auto">
            <a:xfrm>
              <a:off x="1680" y="2842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pitchFamily="18" charset="0"/>
                </a:rPr>
                <a:t>2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72043" name="Rectangle 11"/>
            <p:cNvSpPr>
              <a:spLocks noChangeArrowheads="1"/>
            </p:cNvSpPr>
            <p:nvPr/>
          </p:nvSpPr>
          <p:spPr bwMode="auto">
            <a:xfrm>
              <a:off x="3936" y="2842"/>
              <a:ext cx="17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pitchFamily="18" charset="0"/>
                </a:rPr>
                <a:t>r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72044" name="Rectangle 12"/>
            <p:cNvSpPr>
              <a:spLocks noChangeArrowheads="1"/>
            </p:cNvSpPr>
            <p:nvPr/>
          </p:nvSpPr>
          <p:spPr bwMode="auto">
            <a:xfrm>
              <a:off x="2016" y="2842"/>
              <a:ext cx="17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pitchFamily="18" charset="0"/>
                </a:rPr>
                <a:t>f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72045" name="Rectangle 13"/>
            <p:cNvSpPr>
              <a:spLocks noChangeArrowheads="1"/>
            </p:cNvSpPr>
            <p:nvPr/>
          </p:nvSpPr>
          <p:spPr bwMode="auto">
            <a:xfrm>
              <a:off x="124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172046" name="Rectangle 14"/>
            <p:cNvSpPr>
              <a:spLocks noChangeArrowheads="1"/>
            </p:cNvSpPr>
            <p:nvPr/>
          </p:nvSpPr>
          <p:spPr bwMode="auto">
            <a:xfrm>
              <a:off x="144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2047" name="Rectangle 15"/>
            <p:cNvSpPr>
              <a:spLocks noChangeArrowheads="1"/>
            </p:cNvSpPr>
            <p:nvPr/>
          </p:nvSpPr>
          <p:spPr bwMode="auto">
            <a:xfrm>
              <a:off x="1632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2048" name="Rectangle 16"/>
            <p:cNvSpPr>
              <a:spLocks noChangeArrowheads="1"/>
            </p:cNvSpPr>
            <p:nvPr/>
          </p:nvSpPr>
          <p:spPr bwMode="auto">
            <a:xfrm>
              <a:off x="1824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2049" name="Rectangle 17"/>
            <p:cNvSpPr>
              <a:spLocks noChangeArrowheads="1"/>
            </p:cNvSpPr>
            <p:nvPr/>
          </p:nvSpPr>
          <p:spPr bwMode="auto">
            <a:xfrm>
              <a:off x="201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2050" name="Rectangle 18"/>
            <p:cNvSpPr>
              <a:spLocks noChangeArrowheads="1"/>
            </p:cNvSpPr>
            <p:nvPr/>
          </p:nvSpPr>
          <p:spPr bwMode="auto">
            <a:xfrm>
              <a:off x="220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2051" name="Rectangle 19"/>
            <p:cNvSpPr>
              <a:spLocks noChangeArrowheads="1"/>
            </p:cNvSpPr>
            <p:nvPr/>
          </p:nvSpPr>
          <p:spPr bwMode="auto">
            <a:xfrm>
              <a:off x="240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2052" name="Rectangle 20"/>
            <p:cNvSpPr>
              <a:spLocks noChangeArrowheads="1"/>
            </p:cNvSpPr>
            <p:nvPr/>
          </p:nvSpPr>
          <p:spPr bwMode="auto">
            <a:xfrm>
              <a:off x="259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2053" name="Rectangle 21"/>
            <p:cNvSpPr>
              <a:spLocks noChangeArrowheads="1"/>
            </p:cNvSpPr>
            <p:nvPr/>
          </p:nvSpPr>
          <p:spPr bwMode="auto">
            <a:xfrm>
              <a:off x="278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2054" name="Rectangle 22"/>
            <p:cNvSpPr>
              <a:spLocks noChangeArrowheads="1"/>
            </p:cNvSpPr>
            <p:nvPr/>
          </p:nvSpPr>
          <p:spPr bwMode="auto">
            <a:xfrm>
              <a:off x="297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2055" name="Rectangle 23"/>
            <p:cNvSpPr>
              <a:spLocks noChangeArrowheads="1"/>
            </p:cNvSpPr>
            <p:nvPr/>
          </p:nvSpPr>
          <p:spPr bwMode="auto">
            <a:xfrm>
              <a:off x="316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2056" name="Rectangle 24"/>
            <p:cNvSpPr>
              <a:spLocks noChangeArrowheads="1"/>
            </p:cNvSpPr>
            <p:nvPr/>
          </p:nvSpPr>
          <p:spPr bwMode="auto">
            <a:xfrm>
              <a:off x="336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2057" name="Rectangle 25"/>
            <p:cNvSpPr>
              <a:spLocks noChangeArrowheads="1"/>
            </p:cNvSpPr>
            <p:nvPr/>
          </p:nvSpPr>
          <p:spPr bwMode="auto">
            <a:xfrm>
              <a:off x="355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2058" name="Rectangle 26"/>
            <p:cNvSpPr>
              <a:spLocks noChangeArrowheads="1"/>
            </p:cNvSpPr>
            <p:nvPr/>
          </p:nvSpPr>
          <p:spPr bwMode="auto">
            <a:xfrm>
              <a:off x="374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2059" name="Rectangle 27"/>
            <p:cNvSpPr>
              <a:spLocks noChangeArrowheads="1"/>
            </p:cNvSpPr>
            <p:nvPr/>
          </p:nvSpPr>
          <p:spPr bwMode="auto">
            <a:xfrm>
              <a:off x="3936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2060" name="Rectangle 28"/>
            <p:cNvSpPr>
              <a:spLocks noChangeArrowheads="1"/>
            </p:cNvSpPr>
            <p:nvPr/>
          </p:nvSpPr>
          <p:spPr bwMode="auto">
            <a:xfrm>
              <a:off x="412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2061" name="Rectangle 29"/>
            <p:cNvSpPr>
              <a:spLocks noChangeArrowheads="1"/>
            </p:cNvSpPr>
            <p:nvPr/>
          </p:nvSpPr>
          <p:spPr bwMode="auto">
            <a:xfrm>
              <a:off x="432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172062" name="Group 30"/>
          <p:cNvGrpSpPr>
            <a:grpSpLocks/>
          </p:cNvGrpSpPr>
          <p:nvPr/>
        </p:nvGrpSpPr>
        <p:grpSpPr bwMode="auto">
          <a:xfrm>
            <a:off x="1524000" y="5181600"/>
            <a:ext cx="5638800" cy="754063"/>
            <a:chOff x="960" y="3360"/>
            <a:chExt cx="3552" cy="475"/>
          </a:xfrm>
        </p:grpSpPr>
        <p:sp>
          <p:nvSpPr>
            <p:cNvPr id="172063" name="Rectangle 31"/>
            <p:cNvSpPr>
              <a:spLocks noChangeArrowheads="1"/>
            </p:cNvSpPr>
            <p:nvPr/>
          </p:nvSpPr>
          <p:spPr bwMode="auto">
            <a:xfrm>
              <a:off x="960" y="3360"/>
              <a:ext cx="18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pitchFamily="18" charset="0"/>
                </a:rPr>
                <a:t>Q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72064" name="Rectangle 32"/>
            <p:cNvSpPr>
              <a:spLocks noChangeArrowheads="1"/>
            </p:cNvSpPr>
            <p:nvPr/>
          </p:nvSpPr>
          <p:spPr bwMode="auto">
            <a:xfrm>
              <a:off x="1296" y="3605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pitchFamily="18" charset="0"/>
                </a:rPr>
                <a:t>0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72065" name="Rectangle 33"/>
            <p:cNvSpPr>
              <a:spLocks noChangeArrowheads="1"/>
            </p:cNvSpPr>
            <p:nvPr/>
          </p:nvSpPr>
          <p:spPr bwMode="auto">
            <a:xfrm>
              <a:off x="1488" y="3605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pitchFamily="18" charset="0"/>
                </a:rPr>
                <a:t>1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72066" name="Rectangle 34"/>
            <p:cNvSpPr>
              <a:spLocks noChangeArrowheads="1"/>
            </p:cNvSpPr>
            <p:nvPr/>
          </p:nvSpPr>
          <p:spPr bwMode="auto">
            <a:xfrm>
              <a:off x="1680" y="3605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pitchFamily="18" charset="0"/>
                </a:rPr>
                <a:t>2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72067" name="Rectangle 35"/>
            <p:cNvSpPr>
              <a:spLocks noChangeArrowheads="1"/>
            </p:cNvSpPr>
            <p:nvPr/>
          </p:nvSpPr>
          <p:spPr bwMode="auto">
            <a:xfrm>
              <a:off x="3360" y="3605"/>
              <a:ext cx="17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pitchFamily="18" charset="0"/>
                </a:rPr>
                <a:t>f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72068" name="Rectangle 36"/>
            <p:cNvSpPr>
              <a:spLocks noChangeArrowheads="1"/>
            </p:cNvSpPr>
            <p:nvPr/>
          </p:nvSpPr>
          <p:spPr bwMode="auto">
            <a:xfrm>
              <a:off x="2016" y="3605"/>
              <a:ext cx="17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pitchFamily="18" charset="0"/>
                </a:rPr>
                <a:t>r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72069" name="Rectangle 37"/>
            <p:cNvSpPr>
              <a:spLocks noChangeArrowheads="1"/>
            </p:cNvSpPr>
            <p:nvPr/>
          </p:nvSpPr>
          <p:spPr bwMode="auto">
            <a:xfrm>
              <a:off x="124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172070" name="Rectangle 38"/>
            <p:cNvSpPr>
              <a:spLocks noChangeArrowheads="1"/>
            </p:cNvSpPr>
            <p:nvPr/>
          </p:nvSpPr>
          <p:spPr bwMode="auto">
            <a:xfrm>
              <a:off x="144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2071" name="Rectangle 39"/>
            <p:cNvSpPr>
              <a:spLocks noChangeArrowheads="1"/>
            </p:cNvSpPr>
            <p:nvPr/>
          </p:nvSpPr>
          <p:spPr bwMode="auto">
            <a:xfrm>
              <a:off x="163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2072" name="Rectangle 40"/>
            <p:cNvSpPr>
              <a:spLocks noChangeArrowheads="1"/>
            </p:cNvSpPr>
            <p:nvPr/>
          </p:nvSpPr>
          <p:spPr bwMode="auto">
            <a:xfrm>
              <a:off x="182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2073" name="Rectangle 41"/>
            <p:cNvSpPr>
              <a:spLocks noChangeArrowheads="1"/>
            </p:cNvSpPr>
            <p:nvPr/>
          </p:nvSpPr>
          <p:spPr bwMode="auto">
            <a:xfrm>
              <a:off x="201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2074" name="Rectangle 42"/>
            <p:cNvSpPr>
              <a:spLocks noChangeArrowheads="1"/>
            </p:cNvSpPr>
            <p:nvPr/>
          </p:nvSpPr>
          <p:spPr bwMode="auto">
            <a:xfrm>
              <a:off x="220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2075" name="Rectangle 43"/>
            <p:cNvSpPr>
              <a:spLocks noChangeArrowheads="1"/>
            </p:cNvSpPr>
            <p:nvPr/>
          </p:nvSpPr>
          <p:spPr bwMode="auto">
            <a:xfrm>
              <a:off x="2400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2076" name="Rectangle 44"/>
            <p:cNvSpPr>
              <a:spLocks noChangeArrowheads="1"/>
            </p:cNvSpPr>
            <p:nvPr/>
          </p:nvSpPr>
          <p:spPr bwMode="auto">
            <a:xfrm>
              <a:off x="2592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2077" name="Rectangle 45"/>
            <p:cNvSpPr>
              <a:spLocks noChangeArrowheads="1"/>
            </p:cNvSpPr>
            <p:nvPr/>
          </p:nvSpPr>
          <p:spPr bwMode="auto">
            <a:xfrm>
              <a:off x="2784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2078" name="Rectangle 46"/>
            <p:cNvSpPr>
              <a:spLocks noChangeArrowheads="1"/>
            </p:cNvSpPr>
            <p:nvPr/>
          </p:nvSpPr>
          <p:spPr bwMode="auto">
            <a:xfrm>
              <a:off x="297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2079" name="Rectangle 47"/>
            <p:cNvSpPr>
              <a:spLocks noChangeArrowheads="1"/>
            </p:cNvSpPr>
            <p:nvPr/>
          </p:nvSpPr>
          <p:spPr bwMode="auto">
            <a:xfrm>
              <a:off x="316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2080" name="Rectangle 48"/>
            <p:cNvSpPr>
              <a:spLocks noChangeArrowheads="1"/>
            </p:cNvSpPr>
            <p:nvPr/>
          </p:nvSpPr>
          <p:spPr bwMode="auto">
            <a:xfrm>
              <a:off x="336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2081" name="Rectangle 49"/>
            <p:cNvSpPr>
              <a:spLocks noChangeArrowheads="1"/>
            </p:cNvSpPr>
            <p:nvPr/>
          </p:nvSpPr>
          <p:spPr bwMode="auto">
            <a:xfrm>
              <a:off x="355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2082" name="Rectangle 50"/>
            <p:cNvSpPr>
              <a:spLocks noChangeArrowheads="1"/>
            </p:cNvSpPr>
            <p:nvPr/>
          </p:nvSpPr>
          <p:spPr bwMode="auto">
            <a:xfrm>
              <a:off x="374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2083" name="Rectangle 51"/>
            <p:cNvSpPr>
              <a:spLocks noChangeArrowheads="1"/>
            </p:cNvSpPr>
            <p:nvPr/>
          </p:nvSpPr>
          <p:spPr bwMode="auto">
            <a:xfrm>
              <a:off x="3936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2084" name="Rectangle 52"/>
            <p:cNvSpPr>
              <a:spLocks noChangeArrowheads="1"/>
            </p:cNvSpPr>
            <p:nvPr/>
          </p:nvSpPr>
          <p:spPr bwMode="auto">
            <a:xfrm>
              <a:off x="412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2085" name="Rectangle 53"/>
            <p:cNvSpPr>
              <a:spLocks noChangeArrowheads="1"/>
            </p:cNvSpPr>
            <p:nvPr/>
          </p:nvSpPr>
          <p:spPr bwMode="auto">
            <a:xfrm>
              <a:off x="432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ADTs, Stacks, Queues</a:t>
            </a:r>
          </a:p>
        </p:txBody>
      </p:sp>
      <p:sp>
        <p:nvSpPr>
          <p:cNvPr id="5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574E-B62B-453D-B811-8863D67067C7}" type="slidenum">
              <a:rPr lang="en-US"/>
              <a:pPr/>
              <a:t>41</a:t>
            </a:fld>
            <a:endParaRPr lang="en-US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Queue Operations (cont.)</a:t>
            </a:r>
          </a:p>
        </p:txBody>
      </p:sp>
      <p:sp>
        <p:nvSpPr>
          <p:cNvPr id="1730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3429000" cy="2209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Operation dequeue throws an exception if the queue is empty</a:t>
            </a:r>
          </a:p>
          <a:p>
            <a:pPr>
              <a:lnSpc>
                <a:spcPct val="90000"/>
              </a:lnSpc>
            </a:pPr>
            <a:r>
              <a:rPr lang="en-US" sz="2400"/>
              <a:t>This exception is specified in the queue ADT</a:t>
            </a:r>
          </a:p>
        </p:txBody>
      </p:sp>
      <p:sp>
        <p:nvSpPr>
          <p:cNvPr id="173060" name="Text Box 4"/>
          <p:cNvSpPr txBox="1">
            <a:spLocks noChangeArrowheads="1"/>
          </p:cNvSpPr>
          <p:nvPr/>
        </p:nvSpPr>
        <p:spPr bwMode="auto">
          <a:xfrm>
            <a:off x="4343400" y="1600200"/>
            <a:ext cx="4419600" cy="26574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228600"/>
            <a:r>
              <a:rPr lang="en-US" b="1">
                <a:solidFill>
                  <a:srgbClr val="000000"/>
                </a:solidFill>
                <a:latin typeface="Times New Roman" pitchFamily="18" charset="0"/>
              </a:rPr>
              <a:t>Algorithm</a:t>
            </a:r>
            <a:r>
              <a:rPr lang="en-US">
                <a:latin typeface="Times New Roman" pitchFamily="18" charset="0"/>
              </a:rPr>
              <a:t> </a:t>
            </a:r>
            <a:r>
              <a:rPr lang="en-US" b="1" i="1">
                <a:solidFill>
                  <a:schemeClr val="tx2"/>
                </a:solidFill>
                <a:latin typeface="Times New Roman" pitchFamily="18" charset="0"/>
              </a:rPr>
              <a:t>dequeue</a:t>
            </a:r>
            <a:r>
              <a:rPr lang="en-US">
                <a:solidFill>
                  <a:schemeClr val="tx2"/>
                </a:solidFill>
                <a:latin typeface="Times New Roman" pitchFamily="18" charset="0"/>
              </a:rPr>
              <a:t>()</a:t>
            </a:r>
          </a:p>
          <a:p>
            <a:pPr defTabSz="228600"/>
            <a:r>
              <a:rPr lang="en-US">
                <a:latin typeface="Times New Roman" pitchFamily="18" charset="0"/>
                <a:sym typeface="Symbol" pitchFamily="18" charset="2"/>
              </a:rPr>
              <a:t>	</a:t>
            </a:r>
            <a:r>
              <a:rPr lang="en-US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if</a:t>
            </a:r>
            <a:r>
              <a:rPr lang="en-US">
                <a:latin typeface="Times New Roman" pitchFamily="18" charset="0"/>
                <a:sym typeface="Symbol" pitchFamily="18" charset="2"/>
              </a:rPr>
              <a:t> </a:t>
            </a:r>
            <a:r>
              <a:rPr lang="en-US" b="1" i="1">
                <a:solidFill>
                  <a:schemeClr val="accent2"/>
                </a:solidFill>
                <a:latin typeface="Times New Roman" pitchFamily="18" charset="0"/>
              </a:rPr>
              <a:t>isEmpty</a:t>
            </a:r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()</a:t>
            </a:r>
            <a:r>
              <a:rPr lang="en-US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then</a:t>
            </a:r>
          </a:p>
          <a:p>
            <a:pPr defTabSz="228600"/>
            <a:r>
              <a:rPr lang="en-US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throw </a:t>
            </a:r>
            <a:r>
              <a:rPr lang="en-US" b="1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EmptyQueueException</a:t>
            </a:r>
            <a:endParaRPr lang="en-US" b="1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  <a:p>
            <a:pPr defTabSz="228600"/>
            <a:r>
              <a:rPr lang="en-US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	 </a:t>
            </a:r>
            <a:r>
              <a:rPr lang="en-US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else</a:t>
            </a:r>
            <a:endParaRPr lang="en-US">
              <a:latin typeface="Times New Roman" pitchFamily="18" charset="0"/>
              <a:sym typeface="Symbol" pitchFamily="18" charset="2"/>
            </a:endParaRPr>
          </a:p>
          <a:p>
            <a:pPr defTabSz="228600"/>
            <a:r>
              <a:rPr lang="en-US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b="1" i="1">
                <a:solidFill>
                  <a:schemeClr val="accent2"/>
                </a:solidFill>
                <a:latin typeface="Times New Roman" pitchFamily="18" charset="0"/>
              </a:rPr>
              <a:t>o</a:t>
            </a:r>
            <a:r>
              <a:rPr lang="en-US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b="1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Q</a:t>
            </a:r>
            <a:r>
              <a:rPr lang="en-US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[</a:t>
            </a:r>
            <a:r>
              <a:rPr lang="en-US" b="1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f</a:t>
            </a:r>
            <a:r>
              <a:rPr lang="en-US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]</a:t>
            </a:r>
            <a:endParaRPr lang="en-US">
              <a:latin typeface="Times New Roman" pitchFamily="18" charset="0"/>
            </a:endParaRPr>
          </a:p>
          <a:p>
            <a:pPr defTabSz="228600"/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		</a:t>
            </a:r>
            <a:r>
              <a:rPr lang="en-US" b="1" i="1">
                <a:solidFill>
                  <a:schemeClr val="accent2"/>
                </a:solidFill>
                <a:latin typeface="Times New Roman" pitchFamily="18" charset="0"/>
              </a:rPr>
              <a:t>f</a:t>
            </a:r>
            <a:r>
              <a:rPr lang="en-US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b="1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f </a:t>
            </a:r>
            <a:r>
              <a:rPr lang="en-US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+ 1</a:t>
            </a:r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)</a:t>
            </a:r>
            <a:r>
              <a:rPr lang="en-US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mod </a:t>
            </a:r>
            <a:r>
              <a:rPr lang="en-US" b="1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N</a:t>
            </a:r>
          </a:p>
          <a:p>
            <a:pPr defTabSz="228600"/>
            <a:r>
              <a:rPr lang="en-US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		</a:t>
            </a:r>
            <a:r>
              <a:rPr lang="en-US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return</a:t>
            </a:r>
            <a:r>
              <a:rPr lang="en-US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b="1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o</a:t>
            </a:r>
          </a:p>
        </p:txBody>
      </p:sp>
      <p:grpSp>
        <p:nvGrpSpPr>
          <p:cNvPr id="173061" name="Group 5"/>
          <p:cNvGrpSpPr>
            <a:grpSpLocks/>
          </p:cNvGrpSpPr>
          <p:nvPr/>
        </p:nvGrpSpPr>
        <p:grpSpPr bwMode="auto">
          <a:xfrm>
            <a:off x="1524000" y="4511675"/>
            <a:ext cx="5638800" cy="754063"/>
            <a:chOff x="960" y="2597"/>
            <a:chExt cx="3552" cy="475"/>
          </a:xfrm>
        </p:grpSpPr>
        <p:sp>
          <p:nvSpPr>
            <p:cNvPr id="173062" name="Rectangle 6"/>
            <p:cNvSpPr>
              <a:spLocks noChangeArrowheads="1"/>
            </p:cNvSpPr>
            <p:nvPr/>
          </p:nvSpPr>
          <p:spPr bwMode="auto">
            <a:xfrm>
              <a:off x="960" y="2597"/>
              <a:ext cx="18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pitchFamily="18" charset="0"/>
                </a:rPr>
                <a:t>Q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73063" name="Rectangle 7"/>
            <p:cNvSpPr>
              <a:spLocks noChangeArrowheads="1"/>
            </p:cNvSpPr>
            <p:nvPr/>
          </p:nvSpPr>
          <p:spPr bwMode="auto">
            <a:xfrm>
              <a:off x="1296" y="2842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pitchFamily="18" charset="0"/>
                </a:rPr>
                <a:t>0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73064" name="Rectangle 8"/>
            <p:cNvSpPr>
              <a:spLocks noChangeArrowheads="1"/>
            </p:cNvSpPr>
            <p:nvPr/>
          </p:nvSpPr>
          <p:spPr bwMode="auto">
            <a:xfrm>
              <a:off x="1488" y="2842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pitchFamily="18" charset="0"/>
                </a:rPr>
                <a:t>1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73065" name="Rectangle 9"/>
            <p:cNvSpPr>
              <a:spLocks noChangeArrowheads="1"/>
            </p:cNvSpPr>
            <p:nvPr/>
          </p:nvSpPr>
          <p:spPr bwMode="auto">
            <a:xfrm>
              <a:off x="1680" y="2842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pitchFamily="18" charset="0"/>
                </a:rPr>
                <a:t>2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73066" name="Rectangle 10"/>
            <p:cNvSpPr>
              <a:spLocks noChangeArrowheads="1"/>
            </p:cNvSpPr>
            <p:nvPr/>
          </p:nvSpPr>
          <p:spPr bwMode="auto">
            <a:xfrm>
              <a:off x="3936" y="2842"/>
              <a:ext cx="17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pitchFamily="18" charset="0"/>
                </a:rPr>
                <a:t>r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73067" name="Rectangle 11"/>
            <p:cNvSpPr>
              <a:spLocks noChangeArrowheads="1"/>
            </p:cNvSpPr>
            <p:nvPr/>
          </p:nvSpPr>
          <p:spPr bwMode="auto">
            <a:xfrm>
              <a:off x="2016" y="2842"/>
              <a:ext cx="17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pitchFamily="18" charset="0"/>
                </a:rPr>
                <a:t>f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73068" name="Rectangle 12"/>
            <p:cNvSpPr>
              <a:spLocks noChangeArrowheads="1"/>
            </p:cNvSpPr>
            <p:nvPr/>
          </p:nvSpPr>
          <p:spPr bwMode="auto">
            <a:xfrm>
              <a:off x="124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173069" name="Rectangle 13"/>
            <p:cNvSpPr>
              <a:spLocks noChangeArrowheads="1"/>
            </p:cNvSpPr>
            <p:nvPr/>
          </p:nvSpPr>
          <p:spPr bwMode="auto">
            <a:xfrm>
              <a:off x="144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3070" name="Rectangle 14"/>
            <p:cNvSpPr>
              <a:spLocks noChangeArrowheads="1"/>
            </p:cNvSpPr>
            <p:nvPr/>
          </p:nvSpPr>
          <p:spPr bwMode="auto">
            <a:xfrm>
              <a:off x="1632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3071" name="Rectangle 15"/>
            <p:cNvSpPr>
              <a:spLocks noChangeArrowheads="1"/>
            </p:cNvSpPr>
            <p:nvPr/>
          </p:nvSpPr>
          <p:spPr bwMode="auto">
            <a:xfrm>
              <a:off x="1824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3072" name="Rectangle 16"/>
            <p:cNvSpPr>
              <a:spLocks noChangeArrowheads="1"/>
            </p:cNvSpPr>
            <p:nvPr/>
          </p:nvSpPr>
          <p:spPr bwMode="auto">
            <a:xfrm>
              <a:off x="201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3073" name="Rectangle 17"/>
            <p:cNvSpPr>
              <a:spLocks noChangeArrowheads="1"/>
            </p:cNvSpPr>
            <p:nvPr/>
          </p:nvSpPr>
          <p:spPr bwMode="auto">
            <a:xfrm>
              <a:off x="220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3074" name="Rectangle 18"/>
            <p:cNvSpPr>
              <a:spLocks noChangeArrowheads="1"/>
            </p:cNvSpPr>
            <p:nvPr/>
          </p:nvSpPr>
          <p:spPr bwMode="auto">
            <a:xfrm>
              <a:off x="240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3075" name="Rectangle 19"/>
            <p:cNvSpPr>
              <a:spLocks noChangeArrowheads="1"/>
            </p:cNvSpPr>
            <p:nvPr/>
          </p:nvSpPr>
          <p:spPr bwMode="auto">
            <a:xfrm>
              <a:off x="259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3076" name="Rectangle 20"/>
            <p:cNvSpPr>
              <a:spLocks noChangeArrowheads="1"/>
            </p:cNvSpPr>
            <p:nvPr/>
          </p:nvSpPr>
          <p:spPr bwMode="auto">
            <a:xfrm>
              <a:off x="278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3077" name="Rectangle 21"/>
            <p:cNvSpPr>
              <a:spLocks noChangeArrowheads="1"/>
            </p:cNvSpPr>
            <p:nvPr/>
          </p:nvSpPr>
          <p:spPr bwMode="auto">
            <a:xfrm>
              <a:off x="297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3078" name="Rectangle 22"/>
            <p:cNvSpPr>
              <a:spLocks noChangeArrowheads="1"/>
            </p:cNvSpPr>
            <p:nvPr/>
          </p:nvSpPr>
          <p:spPr bwMode="auto">
            <a:xfrm>
              <a:off x="316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3079" name="Rectangle 23"/>
            <p:cNvSpPr>
              <a:spLocks noChangeArrowheads="1"/>
            </p:cNvSpPr>
            <p:nvPr/>
          </p:nvSpPr>
          <p:spPr bwMode="auto">
            <a:xfrm>
              <a:off x="336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3080" name="Rectangle 24"/>
            <p:cNvSpPr>
              <a:spLocks noChangeArrowheads="1"/>
            </p:cNvSpPr>
            <p:nvPr/>
          </p:nvSpPr>
          <p:spPr bwMode="auto">
            <a:xfrm>
              <a:off x="355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3081" name="Rectangle 25"/>
            <p:cNvSpPr>
              <a:spLocks noChangeArrowheads="1"/>
            </p:cNvSpPr>
            <p:nvPr/>
          </p:nvSpPr>
          <p:spPr bwMode="auto">
            <a:xfrm>
              <a:off x="374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3082" name="Rectangle 26"/>
            <p:cNvSpPr>
              <a:spLocks noChangeArrowheads="1"/>
            </p:cNvSpPr>
            <p:nvPr/>
          </p:nvSpPr>
          <p:spPr bwMode="auto">
            <a:xfrm>
              <a:off x="3936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3083" name="Rectangle 27"/>
            <p:cNvSpPr>
              <a:spLocks noChangeArrowheads="1"/>
            </p:cNvSpPr>
            <p:nvPr/>
          </p:nvSpPr>
          <p:spPr bwMode="auto">
            <a:xfrm>
              <a:off x="412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3084" name="Rectangle 28"/>
            <p:cNvSpPr>
              <a:spLocks noChangeArrowheads="1"/>
            </p:cNvSpPr>
            <p:nvPr/>
          </p:nvSpPr>
          <p:spPr bwMode="auto">
            <a:xfrm>
              <a:off x="432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173085" name="Group 29"/>
          <p:cNvGrpSpPr>
            <a:grpSpLocks/>
          </p:cNvGrpSpPr>
          <p:nvPr/>
        </p:nvGrpSpPr>
        <p:grpSpPr bwMode="auto">
          <a:xfrm>
            <a:off x="1524000" y="5494338"/>
            <a:ext cx="5638800" cy="754062"/>
            <a:chOff x="960" y="3360"/>
            <a:chExt cx="3552" cy="475"/>
          </a:xfrm>
        </p:grpSpPr>
        <p:sp>
          <p:nvSpPr>
            <p:cNvPr id="173086" name="Rectangle 30"/>
            <p:cNvSpPr>
              <a:spLocks noChangeArrowheads="1"/>
            </p:cNvSpPr>
            <p:nvPr/>
          </p:nvSpPr>
          <p:spPr bwMode="auto">
            <a:xfrm>
              <a:off x="960" y="3360"/>
              <a:ext cx="18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pitchFamily="18" charset="0"/>
                </a:rPr>
                <a:t>Q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73087" name="Rectangle 31"/>
            <p:cNvSpPr>
              <a:spLocks noChangeArrowheads="1"/>
            </p:cNvSpPr>
            <p:nvPr/>
          </p:nvSpPr>
          <p:spPr bwMode="auto">
            <a:xfrm>
              <a:off x="1296" y="3605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pitchFamily="18" charset="0"/>
                </a:rPr>
                <a:t>0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73088" name="Rectangle 32"/>
            <p:cNvSpPr>
              <a:spLocks noChangeArrowheads="1"/>
            </p:cNvSpPr>
            <p:nvPr/>
          </p:nvSpPr>
          <p:spPr bwMode="auto">
            <a:xfrm>
              <a:off x="1488" y="3605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pitchFamily="18" charset="0"/>
                </a:rPr>
                <a:t>1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73089" name="Rectangle 33"/>
            <p:cNvSpPr>
              <a:spLocks noChangeArrowheads="1"/>
            </p:cNvSpPr>
            <p:nvPr/>
          </p:nvSpPr>
          <p:spPr bwMode="auto">
            <a:xfrm>
              <a:off x="1680" y="3605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pitchFamily="18" charset="0"/>
                </a:rPr>
                <a:t>2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73090" name="Rectangle 34"/>
            <p:cNvSpPr>
              <a:spLocks noChangeArrowheads="1"/>
            </p:cNvSpPr>
            <p:nvPr/>
          </p:nvSpPr>
          <p:spPr bwMode="auto">
            <a:xfrm>
              <a:off x="3360" y="3605"/>
              <a:ext cx="17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pitchFamily="18" charset="0"/>
                </a:rPr>
                <a:t>f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73091" name="Rectangle 35"/>
            <p:cNvSpPr>
              <a:spLocks noChangeArrowheads="1"/>
            </p:cNvSpPr>
            <p:nvPr/>
          </p:nvSpPr>
          <p:spPr bwMode="auto">
            <a:xfrm>
              <a:off x="2016" y="3605"/>
              <a:ext cx="17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pitchFamily="18" charset="0"/>
                </a:rPr>
                <a:t>r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73092" name="Rectangle 36"/>
            <p:cNvSpPr>
              <a:spLocks noChangeArrowheads="1"/>
            </p:cNvSpPr>
            <p:nvPr/>
          </p:nvSpPr>
          <p:spPr bwMode="auto">
            <a:xfrm>
              <a:off x="124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173093" name="Rectangle 37"/>
            <p:cNvSpPr>
              <a:spLocks noChangeArrowheads="1"/>
            </p:cNvSpPr>
            <p:nvPr/>
          </p:nvSpPr>
          <p:spPr bwMode="auto">
            <a:xfrm>
              <a:off x="144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3094" name="Rectangle 38"/>
            <p:cNvSpPr>
              <a:spLocks noChangeArrowheads="1"/>
            </p:cNvSpPr>
            <p:nvPr/>
          </p:nvSpPr>
          <p:spPr bwMode="auto">
            <a:xfrm>
              <a:off x="163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3095" name="Rectangle 39"/>
            <p:cNvSpPr>
              <a:spLocks noChangeArrowheads="1"/>
            </p:cNvSpPr>
            <p:nvPr/>
          </p:nvSpPr>
          <p:spPr bwMode="auto">
            <a:xfrm>
              <a:off x="182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3096" name="Rectangle 40"/>
            <p:cNvSpPr>
              <a:spLocks noChangeArrowheads="1"/>
            </p:cNvSpPr>
            <p:nvPr/>
          </p:nvSpPr>
          <p:spPr bwMode="auto">
            <a:xfrm>
              <a:off x="201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3097" name="Rectangle 41"/>
            <p:cNvSpPr>
              <a:spLocks noChangeArrowheads="1"/>
            </p:cNvSpPr>
            <p:nvPr/>
          </p:nvSpPr>
          <p:spPr bwMode="auto">
            <a:xfrm>
              <a:off x="220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3098" name="Rectangle 42"/>
            <p:cNvSpPr>
              <a:spLocks noChangeArrowheads="1"/>
            </p:cNvSpPr>
            <p:nvPr/>
          </p:nvSpPr>
          <p:spPr bwMode="auto">
            <a:xfrm>
              <a:off x="2400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3099" name="Rectangle 43"/>
            <p:cNvSpPr>
              <a:spLocks noChangeArrowheads="1"/>
            </p:cNvSpPr>
            <p:nvPr/>
          </p:nvSpPr>
          <p:spPr bwMode="auto">
            <a:xfrm>
              <a:off x="2592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3100" name="Rectangle 44"/>
            <p:cNvSpPr>
              <a:spLocks noChangeArrowheads="1"/>
            </p:cNvSpPr>
            <p:nvPr/>
          </p:nvSpPr>
          <p:spPr bwMode="auto">
            <a:xfrm>
              <a:off x="2784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3101" name="Rectangle 45"/>
            <p:cNvSpPr>
              <a:spLocks noChangeArrowheads="1"/>
            </p:cNvSpPr>
            <p:nvPr/>
          </p:nvSpPr>
          <p:spPr bwMode="auto">
            <a:xfrm>
              <a:off x="297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3102" name="Rectangle 46"/>
            <p:cNvSpPr>
              <a:spLocks noChangeArrowheads="1"/>
            </p:cNvSpPr>
            <p:nvPr/>
          </p:nvSpPr>
          <p:spPr bwMode="auto">
            <a:xfrm>
              <a:off x="316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3103" name="Rectangle 47"/>
            <p:cNvSpPr>
              <a:spLocks noChangeArrowheads="1"/>
            </p:cNvSpPr>
            <p:nvPr/>
          </p:nvSpPr>
          <p:spPr bwMode="auto">
            <a:xfrm>
              <a:off x="336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3104" name="Rectangle 48"/>
            <p:cNvSpPr>
              <a:spLocks noChangeArrowheads="1"/>
            </p:cNvSpPr>
            <p:nvPr/>
          </p:nvSpPr>
          <p:spPr bwMode="auto">
            <a:xfrm>
              <a:off x="355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3105" name="Rectangle 49"/>
            <p:cNvSpPr>
              <a:spLocks noChangeArrowheads="1"/>
            </p:cNvSpPr>
            <p:nvPr/>
          </p:nvSpPr>
          <p:spPr bwMode="auto">
            <a:xfrm>
              <a:off x="374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3106" name="Rectangle 50"/>
            <p:cNvSpPr>
              <a:spLocks noChangeArrowheads="1"/>
            </p:cNvSpPr>
            <p:nvPr/>
          </p:nvSpPr>
          <p:spPr bwMode="auto">
            <a:xfrm>
              <a:off x="3936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3107" name="Rectangle 51"/>
            <p:cNvSpPr>
              <a:spLocks noChangeArrowheads="1"/>
            </p:cNvSpPr>
            <p:nvPr/>
          </p:nvSpPr>
          <p:spPr bwMode="auto">
            <a:xfrm>
              <a:off x="412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3108" name="Rectangle 52"/>
            <p:cNvSpPr>
              <a:spLocks noChangeArrowheads="1"/>
            </p:cNvSpPr>
            <p:nvPr/>
          </p:nvSpPr>
          <p:spPr bwMode="auto">
            <a:xfrm>
              <a:off x="432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ADTs, Stacks, Queues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EA50-BF5F-4604-9AB1-8E1665EE231C}" type="slidenum">
              <a:rPr lang="en-US"/>
              <a:pPr/>
              <a:t>42</a:t>
            </a:fld>
            <a:endParaRPr lang="en-US"/>
          </a:p>
        </p:txBody>
      </p:sp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Queue Interface in Java</a:t>
            </a:r>
          </a:p>
        </p:txBody>
      </p:sp>
      <p:sp>
        <p:nvSpPr>
          <p:cNvPr id="1740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795463"/>
            <a:ext cx="3581400" cy="4038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Java interface corresponding to our Queue ADT</a:t>
            </a:r>
          </a:p>
          <a:p>
            <a:pPr>
              <a:lnSpc>
                <a:spcPct val="90000"/>
              </a:lnSpc>
            </a:pPr>
            <a:r>
              <a:rPr lang="en-US" sz="2400"/>
              <a:t>Requires the definition of class </a:t>
            </a:r>
            <a:r>
              <a:rPr lang="en-US" sz="2400">
                <a:solidFill>
                  <a:schemeClr val="hlink"/>
                </a:solidFill>
                <a:latin typeface="Arial Narrow" pitchFamily="34" charset="0"/>
              </a:rPr>
              <a:t>EmptyQueueException</a:t>
            </a:r>
            <a:endParaRPr lang="en-US" sz="2400"/>
          </a:p>
          <a:p>
            <a:pPr>
              <a:lnSpc>
                <a:spcPct val="90000"/>
              </a:lnSpc>
            </a:pPr>
            <a:r>
              <a:rPr lang="en-US" sz="2400"/>
              <a:t>No corresponding built-in Java class (although LinkedList has all the Queue methods)</a:t>
            </a:r>
            <a:endParaRPr lang="en-US" sz="240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174084" name="Text Box 4"/>
          <p:cNvSpPr txBox="1">
            <a:spLocks noChangeArrowheads="1"/>
          </p:cNvSpPr>
          <p:nvPr/>
        </p:nvSpPr>
        <p:spPr bwMode="auto">
          <a:xfrm>
            <a:off x="4343400" y="1643063"/>
            <a:ext cx="4419600" cy="43005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228600"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  <a:latin typeface="Arial Narrow" pitchFamily="34" charset="0"/>
              </a:rPr>
              <a:t>public interface</a:t>
            </a:r>
            <a:r>
              <a:rPr lang="en-US">
                <a:latin typeface="Arial Narrow" pitchFamily="34" charset="0"/>
              </a:rPr>
              <a:t> </a:t>
            </a:r>
            <a:r>
              <a:rPr lang="en-US">
                <a:solidFill>
                  <a:schemeClr val="tx2"/>
                </a:solidFill>
                <a:latin typeface="Arial Narrow" pitchFamily="34" charset="0"/>
              </a:rPr>
              <a:t>Queue</a:t>
            </a:r>
            <a:r>
              <a:rPr lang="en-US">
                <a:latin typeface="Arial Narrow" pitchFamily="34" charset="0"/>
              </a:rPr>
              <a:t> </a:t>
            </a:r>
            <a:r>
              <a:rPr lang="en-US">
                <a:solidFill>
                  <a:srgbClr val="000000"/>
                </a:solidFill>
                <a:latin typeface="Arial Narrow" pitchFamily="34" charset="0"/>
              </a:rPr>
              <a:t>{</a:t>
            </a:r>
          </a:p>
          <a:p>
            <a:pPr defTabSz="228600">
              <a:spcBef>
                <a:spcPct val="50000"/>
              </a:spcBef>
            </a:pPr>
            <a:r>
              <a:rPr lang="en-US">
                <a:latin typeface="Arial Narrow" pitchFamily="34" charset="0"/>
              </a:rPr>
              <a:t>	</a:t>
            </a:r>
            <a:r>
              <a:rPr lang="en-US">
                <a:solidFill>
                  <a:srgbClr val="000000"/>
                </a:solidFill>
                <a:latin typeface="Arial Narrow" pitchFamily="34" charset="0"/>
              </a:rPr>
              <a:t>public</a:t>
            </a:r>
            <a:r>
              <a:rPr lang="en-US">
                <a:latin typeface="Arial Narrow" pitchFamily="34" charset="0"/>
              </a:rPr>
              <a:t> int </a:t>
            </a:r>
            <a:r>
              <a:rPr lang="en-US">
                <a:solidFill>
                  <a:schemeClr val="tx2"/>
                </a:solidFill>
                <a:latin typeface="Arial Narrow" pitchFamily="34" charset="0"/>
              </a:rPr>
              <a:t>size()</a:t>
            </a:r>
            <a:r>
              <a:rPr lang="en-US">
                <a:latin typeface="Arial Narrow" pitchFamily="34" charset="0"/>
              </a:rPr>
              <a:t>;</a:t>
            </a:r>
          </a:p>
          <a:p>
            <a:pPr defTabSz="228600">
              <a:spcBef>
                <a:spcPct val="50000"/>
              </a:spcBef>
            </a:pPr>
            <a:r>
              <a:rPr lang="en-US">
                <a:latin typeface="Arial Narrow" pitchFamily="34" charset="0"/>
              </a:rPr>
              <a:t>	</a:t>
            </a:r>
            <a:r>
              <a:rPr lang="en-US">
                <a:solidFill>
                  <a:srgbClr val="000000"/>
                </a:solidFill>
                <a:latin typeface="Arial Narrow" pitchFamily="34" charset="0"/>
              </a:rPr>
              <a:t>public</a:t>
            </a:r>
            <a:r>
              <a:rPr lang="en-US">
                <a:latin typeface="Arial Narrow" pitchFamily="34" charset="0"/>
              </a:rPr>
              <a:t> boolean </a:t>
            </a:r>
            <a:r>
              <a:rPr lang="en-US">
                <a:solidFill>
                  <a:schemeClr val="tx2"/>
                </a:solidFill>
                <a:latin typeface="Arial Narrow" pitchFamily="34" charset="0"/>
              </a:rPr>
              <a:t>isEmpty()</a:t>
            </a:r>
            <a:r>
              <a:rPr lang="en-US">
                <a:latin typeface="Arial Narrow" pitchFamily="34" charset="0"/>
              </a:rPr>
              <a:t>;</a:t>
            </a:r>
          </a:p>
          <a:p>
            <a:pPr defTabSz="228600">
              <a:spcBef>
                <a:spcPct val="50000"/>
              </a:spcBef>
            </a:pPr>
            <a:r>
              <a:rPr lang="en-US">
                <a:latin typeface="Arial Narrow" pitchFamily="34" charset="0"/>
              </a:rPr>
              <a:t>	</a:t>
            </a:r>
            <a:r>
              <a:rPr lang="en-US">
                <a:solidFill>
                  <a:srgbClr val="000000"/>
                </a:solidFill>
                <a:latin typeface="Arial Narrow" pitchFamily="34" charset="0"/>
              </a:rPr>
              <a:t>public</a:t>
            </a:r>
            <a:r>
              <a:rPr lang="en-US">
                <a:latin typeface="Arial Narrow" pitchFamily="34" charset="0"/>
              </a:rPr>
              <a:t> Object </a:t>
            </a:r>
            <a:r>
              <a:rPr lang="en-US">
                <a:solidFill>
                  <a:schemeClr val="tx2"/>
                </a:solidFill>
                <a:latin typeface="Arial Narrow" pitchFamily="34" charset="0"/>
              </a:rPr>
              <a:t>front()</a:t>
            </a:r>
            <a:r>
              <a:rPr lang="en-US">
                <a:latin typeface="Arial Narrow" pitchFamily="34" charset="0"/>
              </a:rPr>
              <a:t/>
            </a:r>
            <a:br>
              <a:rPr lang="en-US">
                <a:latin typeface="Arial Narrow" pitchFamily="34" charset="0"/>
              </a:rPr>
            </a:br>
            <a:r>
              <a:rPr lang="en-US">
                <a:latin typeface="Arial Narrow" pitchFamily="34" charset="0"/>
              </a:rPr>
              <a:t>			</a:t>
            </a:r>
            <a:r>
              <a:rPr lang="en-US">
                <a:solidFill>
                  <a:srgbClr val="000000"/>
                </a:solidFill>
                <a:latin typeface="Arial Narrow" pitchFamily="34" charset="0"/>
              </a:rPr>
              <a:t>throws</a:t>
            </a:r>
            <a:r>
              <a:rPr lang="en-US">
                <a:latin typeface="Arial Narrow" pitchFamily="34" charset="0"/>
              </a:rPr>
              <a:t> </a:t>
            </a:r>
            <a:r>
              <a:rPr lang="en-US">
                <a:solidFill>
                  <a:schemeClr val="hlink"/>
                </a:solidFill>
                <a:latin typeface="Arial Narrow" pitchFamily="34" charset="0"/>
              </a:rPr>
              <a:t>EmptyQueueException</a:t>
            </a:r>
            <a:r>
              <a:rPr lang="en-US">
                <a:latin typeface="Arial Narrow" pitchFamily="34" charset="0"/>
              </a:rPr>
              <a:t>;</a:t>
            </a:r>
          </a:p>
          <a:p>
            <a:pPr defTabSz="228600">
              <a:spcBef>
                <a:spcPct val="50000"/>
              </a:spcBef>
            </a:pPr>
            <a:r>
              <a:rPr lang="en-US">
                <a:latin typeface="Arial Narrow" pitchFamily="34" charset="0"/>
              </a:rPr>
              <a:t>	</a:t>
            </a:r>
            <a:r>
              <a:rPr lang="en-US">
                <a:solidFill>
                  <a:srgbClr val="000000"/>
                </a:solidFill>
                <a:latin typeface="Arial Narrow" pitchFamily="34" charset="0"/>
              </a:rPr>
              <a:t>public void</a:t>
            </a:r>
            <a:r>
              <a:rPr lang="en-US">
                <a:latin typeface="Arial Narrow" pitchFamily="34" charset="0"/>
              </a:rPr>
              <a:t> </a:t>
            </a:r>
            <a:r>
              <a:rPr lang="en-US">
                <a:solidFill>
                  <a:schemeClr val="tx2"/>
                </a:solidFill>
                <a:latin typeface="Arial Narrow" pitchFamily="34" charset="0"/>
              </a:rPr>
              <a:t>enqueue(Object o)</a:t>
            </a:r>
            <a:r>
              <a:rPr lang="en-US">
                <a:latin typeface="Arial Narrow" pitchFamily="34" charset="0"/>
              </a:rPr>
              <a:t>;</a:t>
            </a:r>
          </a:p>
          <a:p>
            <a:pPr defTabSz="228600">
              <a:spcBef>
                <a:spcPct val="50000"/>
              </a:spcBef>
            </a:pPr>
            <a:r>
              <a:rPr lang="en-US">
                <a:latin typeface="Arial Narrow" pitchFamily="34" charset="0"/>
              </a:rPr>
              <a:t>	</a:t>
            </a:r>
            <a:r>
              <a:rPr lang="en-US">
                <a:solidFill>
                  <a:srgbClr val="000000"/>
                </a:solidFill>
                <a:latin typeface="Arial Narrow" pitchFamily="34" charset="0"/>
              </a:rPr>
              <a:t>public</a:t>
            </a:r>
            <a:r>
              <a:rPr lang="en-US">
                <a:latin typeface="Arial Narrow" pitchFamily="34" charset="0"/>
              </a:rPr>
              <a:t> Object </a:t>
            </a:r>
            <a:r>
              <a:rPr lang="en-US">
                <a:solidFill>
                  <a:schemeClr val="tx2"/>
                </a:solidFill>
                <a:latin typeface="Arial Narrow" pitchFamily="34" charset="0"/>
              </a:rPr>
              <a:t>dequeue()</a:t>
            </a:r>
            <a:r>
              <a:rPr lang="en-US">
                <a:latin typeface="Arial Narrow" pitchFamily="34" charset="0"/>
              </a:rPr>
              <a:t/>
            </a:r>
            <a:br>
              <a:rPr lang="en-US">
                <a:latin typeface="Arial Narrow" pitchFamily="34" charset="0"/>
              </a:rPr>
            </a:br>
            <a:r>
              <a:rPr lang="en-US">
                <a:latin typeface="Arial Narrow" pitchFamily="34" charset="0"/>
              </a:rPr>
              <a:t>			 </a:t>
            </a:r>
            <a:r>
              <a:rPr lang="en-US">
                <a:solidFill>
                  <a:srgbClr val="000000"/>
                </a:solidFill>
                <a:latin typeface="Arial Narrow" pitchFamily="34" charset="0"/>
              </a:rPr>
              <a:t>throws</a:t>
            </a:r>
            <a:r>
              <a:rPr lang="en-US">
                <a:latin typeface="Arial Narrow" pitchFamily="34" charset="0"/>
              </a:rPr>
              <a:t> </a:t>
            </a:r>
            <a:r>
              <a:rPr lang="en-US">
                <a:solidFill>
                  <a:schemeClr val="hlink"/>
                </a:solidFill>
                <a:latin typeface="Arial Narrow" pitchFamily="34" charset="0"/>
              </a:rPr>
              <a:t>EmptyQueueException</a:t>
            </a:r>
            <a:r>
              <a:rPr lang="en-US">
                <a:latin typeface="Arial Narrow" pitchFamily="34" charset="0"/>
              </a:rPr>
              <a:t>;</a:t>
            </a:r>
            <a:br>
              <a:rPr lang="en-US">
                <a:latin typeface="Arial Narrow" pitchFamily="34" charset="0"/>
              </a:rPr>
            </a:br>
            <a:r>
              <a:rPr lang="en-US">
                <a:solidFill>
                  <a:srgbClr val="000000"/>
                </a:solidFill>
                <a:latin typeface="Arial Narrow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3" grpId="0" uiExpand="1" build="p"/>
      <p:bldP spid="17408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ADTs, Stacks, Queues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7F98-C39A-47E7-9BCD-F9238BEAB58F}" type="slidenum">
              <a:rPr lang="en-US"/>
              <a:pPr/>
              <a:t>43</a:t>
            </a:fld>
            <a:endParaRPr lang="en-US"/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Array-based Queue in Java</a:t>
            </a:r>
          </a:p>
        </p:txBody>
      </p:sp>
      <p:sp>
        <p:nvSpPr>
          <p:cNvPr id="187395" name="Text Box 3"/>
          <p:cNvSpPr txBox="1">
            <a:spLocks noChangeArrowheads="1"/>
          </p:cNvSpPr>
          <p:nvPr/>
        </p:nvSpPr>
        <p:spPr bwMode="auto">
          <a:xfrm>
            <a:off x="685800" y="1768475"/>
            <a:ext cx="3657600" cy="412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228600">
              <a:spcBef>
                <a:spcPct val="50000"/>
              </a:spcBef>
            </a:pPr>
            <a:r>
              <a:rPr lang="en-US" sz="2200">
                <a:solidFill>
                  <a:srgbClr val="000000"/>
                </a:solidFill>
                <a:latin typeface="Arial Narrow" pitchFamily="34" charset="0"/>
              </a:rPr>
              <a:t>public class</a:t>
            </a:r>
            <a:r>
              <a:rPr lang="en-US" sz="2200">
                <a:latin typeface="Arial Narrow" pitchFamily="34" charset="0"/>
              </a:rPr>
              <a:t> </a:t>
            </a:r>
            <a:r>
              <a:rPr lang="en-US" sz="2200">
                <a:solidFill>
                  <a:schemeClr val="tx2"/>
                </a:solidFill>
                <a:latin typeface="Arial Narrow" pitchFamily="34" charset="0"/>
              </a:rPr>
              <a:t>ArrayQueue</a:t>
            </a:r>
            <a:br>
              <a:rPr lang="en-US" sz="2200">
                <a:solidFill>
                  <a:schemeClr val="tx2"/>
                </a:solidFill>
                <a:latin typeface="Arial Narrow" pitchFamily="34" charset="0"/>
              </a:rPr>
            </a:br>
            <a:r>
              <a:rPr lang="en-US" sz="2200">
                <a:solidFill>
                  <a:schemeClr val="tx2"/>
                </a:solidFill>
                <a:latin typeface="Arial Narrow" pitchFamily="34" charset="0"/>
              </a:rPr>
              <a:t>		</a:t>
            </a:r>
            <a:r>
              <a:rPr lang="en-US" sz="2200">
                <a:solidFill>
                  <a:srgbClr val="000000"/>
                </a:solidFill>
                <a:latin typeface="Arial Narrow" pitchFamily="34" charset="0"/>
              </a:rPr>
              <a:t>implements </a:t>
            </a:r>
            <a:r>
              <a:rPr lang="en-US" sz="2200">
                <a:solidFill>
                  <a:schemeClr val="tx2"/>
                </a:solidFill>
                <a:latin typeface="Arial Narrow" pitchFamily="34" charset="0"/>
              </a:rPr>
              <a:t>Queue</a:t>
            </a:r>
            <a:r>
              <a:rPr lang="en-US" sz="2200">
                <a:latin typeface="Arial Narrow" pitchFamily="34" charset="0"/>
              </a:rPr>
              <a:t> </a:t>
            </a:r>
            <a:r>
              <a:rPr lang="en-US" sz="2200">
                <a:solidFill>
                  <a:srgbClr val="000000"/>
                </a:solidFill>
                <a:latin typeface="Arial Narrow" pitchFamily="34" charset="0"/>
              </a:rPr>
              <a:t>{</a:t>
            </a:r>
          </a:p>
          <a:p>
            <a:pPr defTabSz="228600">
              <a:spcBef>
                <a:spcPct val="50000"/>
              </a:spcBef>
            </a:pPr>
            <a:r>
              <a:rPr lang="en-US" sz="2200">
                <a:latin typeface="Arial Narrow" pitchFamily="34" charset="0"/>
              </a:rPr>
              <a:t>	</a:t>
            </a:r>
            <a:r>
              <a:rPr lang="en-US" sz="2200">
                <a:solidFill>
                  <a:srgbClr val="E4BB0C"/>
                </a:solidFill>
                <a:latin typeface="Arial Narrow" pitchFamily="34" charset="0"/>
              </a:rPr>
              <a:t>// holds the queue elements</a:t>
            </a:r>
            <a:r>
              <a:rPr lang="en-US" sz="2200">
                <a:latin typeface="Arial Narrow" pitchFamily="34" charset="0"/>
              </a:rPr>
              <a:t> </a:t>
            </a:r>
            <a:br>
              <a:rPr lang="en-US" sz="2200">
                <a:latin typeface="Arial Narrow" pitchFamily="34" charset="0"/>
              </a:rPr>
            </a:br>
            <a:r>
              <a:rPr lang="en-US" sz="2200">
                <a:latin typeface="Arial Narrow" pitchFamily="34" charset="0"/>
              </a:rPr>
              <a:t> </a:t>
            </a:r>
            <a:r>
              <a:rPr lang="en-US" sz="2200">
                <a:solidFill>
                  <a:srgbClr val="000000"/>
                </a:solidFill>
                <a:latin typeface="Arial Narrow" pitchFamily="34" charset="0"/>
              </a:rPr>
              <a:t>private </a:t>
            </a:r>
            <a:r>
              <a:rPr lang="en-US" sz="2200">
                <a:latin typeface="Arial Narrow" pitchFamily="34" charset="0"/>
              </a:rPr>
              <a:t>Object Q[ ];</a:t>
            </a:r>
          </a:p>
          <a:p>
            <a:pPr defTabSz="228600">
              <a:spcBef>
                <a:spcPct val="50000"/>
              </a:spcBef>
            </a:pPr>
            <a:r>
              <a:rPr lang="en-US" sz="2200">
                <a:latin typeface="Arial Narrow" pitchFamily="34" charset="0"/>
              </a:rPr>
              <a:t>	</a:t>
            </a:r>
            <a:r>
              <a:rPr lang="en-US" sz="2200">
                <a:solidFill>
                  <a:srgbClr val="E4BB0C"/>
                </a:solidFill>
                <a:latin typeface="Arial Narrow" pitchFamily="34" charset="0"/>
              </a:rPr>
              <a:t>// front, end+1, size</a:t>
            </a:r>
          </a:p>
          <a:p>
            <a:pPr defTabSz="228600">
              <a:spcBef>
                <a:spcPct val="50000"/>
              </a:spcBef>
            </a:pPr>
            <a:r>
              <a:rPr lang="en-US" sz="2200">
                <a:solidFill>
                  <a:srgbClr val="E4BB0C"/>
                </a:solidFill>
                <a:latin typeface="Arial Narrow" pitchFamily="34" charset="0"/>
              </a:rPr>
              <a:t> </a:t>
            </a:r>
            <a:r>
              <a:rPr lang="en-US" sz="2200">
                <a:solidFill>
                  <a:srgbClr val="000000"/>
                </a:solidFill>
                <a:latin typeface="Arial Narrow" pitchFamily="34" charset="0"/>
              </a:rPr>
              <a:t>private</a:t>
            </a:r>
            <a:r>
              <a:rPr lang="en-US" sz="2200">
                <a:latin typeface="Arial Narrow" pitchFamily="34" charset="0"/>
              </a:rPr>
              <a:t> int f, r, s;</a:t>
            </a:r>
            <a:endParaRPr lang="en-US" sz="2200">
              <a:solidFill>
                <a:srgbClr val="E4BB0C"/>
              </a:solidFill>
              <a:latin typeface="Arial Narrow" pitchFamily="34" charset="0"/>
            </a:endParaRPr>
          </a:p>
          <a:p>
            <a:pPr defTabSz="228600">
              <a:spcBef>
                <a:spcPct val="50000"/>
              </a:spcBef>
            </a:pPr>
            <a:r>
              <a:rPr lang="en-US" sz="2200">
                <a:latin typeface="Arial Narrow" pitchFamily="34" charset="0"/>
              </a:rPr>
              <a:t>	</a:t>
            </a:r>
            <a:r>
              <a:rPr lang="en-US" sz="2200">
                <a:solidFill>
                  <a:srgbClr val="E4BB0C"/>
                </a:solidFill>
                <a:latin typeface="Arial Narrow" pitchFamily="34" charset="0"/>
              </a:rPr>
              <a:t>// constructor</a:t>
            </a:r>
            <a:br>
              <a:rPr lang="en-US" sz="2200">
                <a:solidFill>
                  <a:srgbClr val="E4BB0C"/>
                </a:solidFill>
                <a:latin typeface="Arial Narrow" pitchFamily="34" charset="0"/>
              </a:rPr>
            </a:br>
            <a:r>
              <a:rPr lang="en-US" sz="2200">
                <a:latin typeface="Arial Narrow" pitchFamily="34" charset="0"/>
              </a:rPr>
              <a:t> </a:t>
            </a:r>
            <a:r>
              <a:rPr lang="en-US" sz="2200">
                <a:solidFill>
                  <a:srgbClr val="000000"/>
                </a:solidFill>
                <a:latin typeface="Arial Narrow" pitchFamily="34" charset="0"/>
              </a:rPr>
              <a:t>public</a:t>
            </a:r>
            <a:r>
              <a:rPr lang="en-US" sz="2200">
                <a:latin typeface="Arial Narrow" pitchFamily="34" charset="0"/>
              </a:rPr>
              <a:t> </a:t>
            </a:r>
            <a:r>
              <a:rPr lang="en-US" sz="2200">
                <a:solidFill>
                  <a:schemeClr val="tx2"/>
                </a:solidFill>
                <a:latin typeface="Arial Narrow" pitchFamily="34" charset="0"/>
              </a:rPr>
              <a:t>ArrayQueue(int capacity)</a:t>
            </a:r>
            <a:r>
              <a:rPr lang="en-US" sz="2200">
                <a:latin typeface="Arial Narrow" pitchFamily="34" charset="0"/>
              </a:rPr>
              <a:t> </a:t>
            </a:r>
            <a:r>
              <a:rPr lang="en-US" sz="2200">
                <a:solidFill>
                  <a:srgbClr val="000000"/>
                </a:solidFill>
                <a:latin typeface="Arial Narrow" pitchFamily="34" charset="0"/>
              </a:rPr>
              <a:t>{</a:t>
            </a:r>
            <a:br>
              <a:rPr lang="en-US" sz="2200">
                <a:solidFill>
                  <a:srgbClr val="000000"/>
                </a:solidFill>
                <a:latin typeface="Arial Narrow" pitchFamily="34" charset="0"/>
              </a:rPr>
            </a:br>
            <a:r>
              <a:rPr lang="en-US" sz="2200">
                <a:solidFill>
                  <a:srgbClr val="000000"/>
                </a:solidFill>
                <a:latin typeface="Arial Narrow" pitchFamily="34" charset="0"/>
              </a:rPr>
              <a:t>		</a:t>
            </a:r>
            <a:r>
              <a:rPr lang="en-US" sz="2200">
                <a:latin typeface="Arial Narrow" pitchFamily="34" charset="0"/>
              </a:rPr>
              <a:t>Q = new Object[capacity+1]);</a:t>
            </a:r>
            <a:br>
              <a:rPr lang="en-US" sz="2200">
                <a:latin typeface="Arial Narrow" pitchFamily="34" charset="0"/>
              </a:rPr>
            </a:br>
            <a:r>
              <a:rPr lang="en-US" sz="2200">
                <a:latin typeface="Arial Narrow" pitchFamily="34" charset="0"/>
              </a:rPr>
              <a:t>	 </a:t>
            </a:r>
            <a:r>
              <a:rPr lang="en-US" sz="2200">
                <a:solidFill>
                  <a:srgbClr val="000000"/>
                </a:solidFill>
                <a:latin typeface="Arial Narrow" pitchFamily="34" charset="0"/>
              </a:rPr>
              <a:t>}</a:t>
            </a:r>
          </a:p>
        </p:txBody>
      </p:sp>
      <p:sp>
        <p:nvSpPr>
          <p:cNvPr id="187396" name="Text Box 4"/>
          <p:cNvSpPr txBox="1">
            <a:spLocks noChangeArrowheads="1"/>
          </p:cNvSpPr>
          <p:nvPr/>
        </p:nvSpPr>
        <p:spPr bwMode="auto">
          <a:xfrm>
            <a:off x="4495800" y="1854200"/>
            <a:ext cx="4267200" cy="361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228600">
              <a:spcBef>
                <a:spcPct val="50000"/>
              </a:spcBef>
            </a:pPr>
            <a:r>
              <a:rPr lang="en-US" sz="2200">
                <a:latin typeface="Arial Narrow" pitchFamily="34" charset="0"/>
              </a:rPr>
              <a:t>	</a:t>
            </a:r>
            <a:r>
              <a:rPr lang="en-US" sz="2200">
                <a:solidFill>
                  <a:srgbClr val="000000"/>
                </a:solidFill>
                <a:latin typeface="Arial Narrow" pitchFamily="34" charset="0"/>
              </a:rPr>
              <a:t>public</a:t>
            </a:r>
            <a:r>
              <a:rPr lang="en-US" sz="2200">
                <a:latin typeface="Arial Narrow" pitchFamily="34" charset="0"/>
              </a:rPr>
              <a:t> void </a:t>
            </a:r>
            <a:r>
              <a:rPr lang="en-US" sz="2200">
                <a:solidFill>
                  <a:schemeClr val="tx2"/>
                </a:solidFill>
                <a:latin typeface="Arial Narrow" pitchFamily="34" charset="0"/>
              </a:rPr>
              <a:t>enqueue(Object o)</a:t>
            </a:r>
            <a:br>
              <a:rPr lang="en-US" sz="2200">
                <a:solidFill>
                  <a:schemeClr val="tx2"/>
                </a:solidFill>
                <a:latin typeface="Arial Narrow" pitchFamily="34" charset="0"/>
              </a:rPr>
            </a:br>
            <a:r>
              <a:rPr lang="en-US" sz="2200">
                <a:solidFill>
                  <a:schemeClr val="tx2"/>
                </a:solidFill>
                <a:latin typeface="Arial Narrow" pitchFamily="34" charset="0"/>
              </a:rPr>
              <a:t>			</a:t>
            </a:r>
            <a:r>
              <a:rPr lang="en-US" sz="2200">
                <a:solidFill>
                  <a:srgbClr val="000000"/>
                </a:solidFill>
                <a:latin typeface="Arial Narrow" pitchFamily="34" charset="0"/>
              </a:rPr>
              <a:t>throws</a:t>
            </a:r>
            <a:r>
              <a:rPr lang="en-US" sz="2200">
                <a:latin typeface="Arial Narrow" pitchFamily="34" charset="0"/>
              </a:rPr>
              <a:t> </a:t>
            </a:r>
            <a:r>
              <a:rPr lang="en-US" sz="2200">
                <a:solidFill>
                  <a:schemeClr val="hlink"/>
                </a:solidFill>
                <a:latin typeface="Arial Narrow" pitchFamily="34" charset="0"/>
              </a:rPr>
              <a:t>FullQueueException</a:t>
            </a:r>
            <a:r>
              <a:rPr lang="en-US" sz="2200">
                <a:solidFill>
                  <a:schemeClr val="tx2"/>
                </a:solidFill>
                <a:latin typeface="Arial Narrow" pitchFamily="34" charset="0"/>
              </a:rPr>
              <a:t> </a:t>
            </a:r>
            <a:r>
              <a:rPr lang="en-US" sz="2200">
                <a:solidFill>
                  <a:srgbClr val="000000"/>
                </a:solidFill>
                <a:latin typeface="Arial Narrow" pitchFamily="34" charset="0"/>
              </a:rPr>
              <a:t>{</a:t>
            </a:r>
            <a:r>
              <a:rPr lang="en-US" sz="2200">
                <a:latin typeface="Arial Narrow" pitchFamily="34" charset="0"/>
              </a:rPr>
              <a:t/>
            </a:r>
            <a:br>
              <a:rPr lang="en-US" sz="2200">
                <a:latin typeface="Arial Narrow" pitchFamily="34" charset="0"/>
              </a:rPr>
            </a:br>
            <a:r>
              <a:rPr lang="en-US" sz="2200">
                <a:latin typeface="Arial Narrow" pitchFamily="34" charset="0"/>
              </a:rPr>
              <a:t>		</a:t>
            </a:r>
            <a:r>
              <a:rPr lang="en-US" sz="2200">
                <a:solidFill>
                  <a:srgbClr val="000000"/>
                </a:solidFill>
                <a:latin typeface="Arial Narrow" pitchFamily="34" charset="0"/>
              </a:rPr>
              <a:t>if</a:t>
            </a:r>
            <a:r>
              <a:rPr lang="en-US" sz="2200">
                <a:latin typeface="Arial Narrow" pitchFamily="34" charset="0"/>
              </a:rPr>
              <a:t> (s == Q.length - 1)</a:t>
            </a:r>
            <a:br>
              <a:rPr lang="en-US" sz="2200">
                <a:latin typeface="Arial Narrow" pitchFamily="34" charset="0"/>
              </a:rPr>
            </a:br>
            <a:r>
              <a:rPr lang="en-US" sz="2200">
                <a:latin typeface="Arial Narrow" pitchFamily="34" charset="0"/>
              </a:rPr>
              <a:t>			</a:t>
            </a:r>
            <a:r>
              <a:rPr lang="en-US" sz="2200">
                <a:solidFill>
                  <a:srgbClr val="000000"/>
                </a:solidFill>
                <a:latin typeface="Arial Narrow" pitchFamily="34" charset="0"/>
              </a:rPr>
              <a:t>throw new</a:t>
            </a:r>
            <a:r>
              <a:rPr lang="en-US" sz="2200">
                <a:latin typeface="Arial Narrow" pitchFamily="34" charset="0"/>
              </a:rPr>
              <a:t> </a:t>
            </a:r>
            <a:r>
              <a:rPr lang="en-US" sz="2200">
                <a:solidFill>
                  <a:schemeClr val="hlink"/>
                </a:solidFill>
                <a:latin typeface="Arial Narrow" pitchFamily="34" charset="0"/>
              </a:rPr>
              <a:t>FullQueueException</a:t>
            </a:r>
            <a:br>
              <a:rPr lang="en-US" sz="2200">
                <a:solidFill>
                  <a:schemeClr val="hlink"/>
                </a:solidFill>
                <a:latin typeface="Arial Narrow" pitchFamily="34" charset="0"/>
              </a:rPr>
            </a:br>
            <a:r>
              <a:rPr lang="en-US" sz="2200">
                <a:solidFill>
                  <a:schemeClr val="hlink"/>
                </a:solidFill>
                <a:latin typeface="Arial Narrow" pitchFamily="34" charset="0"/>
              </a:rPr>
              <a:t>				</a:t>
            </a:r>
            <a:r>
              <a:rPr lang="en-US" sz="2200">
                <a:latin typeface="Arial Narrow" pitchFamily="34" charset="0"/>
              </a:rPr>
              <a:t>(“</a:t>
            </a:r>
            <a:r>
              <a:rPr lang="en-US" sz="2200">
                <a:solidFill>
                  <a:schemeClr val="accent2"/>
                </a:solidFill>
                <a:latin typeface="Arial Narrow" pitchFamily="34" charset="0"/>
              </a:rPr>
              <a:t>The queue is full</a:t>
            </a:r>
            <a:r>
              <a:rPr lang="en-US" sz="2200">
                <a:latin typeface="Arial Narrow" pitchFamily="34" charset="0"/>
              </a:rPr>
              <a:t>”);</a:t>
            </a:r>
            <a:r>
              <a:rPr lang="en-US" sz="2200">
                <a:solidFill>
                  <a:schemeClr val="tx2"/>
                </a:solidFill>
                <a:latin typeface="Arial Narrow" pitchFamily="34" charset="0"/>
              </a:rPr>
              <a:t/>
            </a:r>
            <a:br>
              <a:rPr lang="en-US" sz="2200">
                <a:solidFill>
                  <a:schemeClr val="tx2"/>
                </a:solidFill>
                <a:latin typeface="Arial Narrow" pitchFamily="34" charset="0"/>
              </a:rPr>
            </a:br>
            <a:r>
              <a:rPr lang="en-US" sz="2200">
                <a:solidFill>
                  <a:schemeClr val="tx2"/>
                </a:solidFill>
                <a:latin typeface="Arial Narrow" pitchFamily="34" charset="0"/>
              </a:rPr>
              <a:t>		</a:t>
            </a:r>
            <a:r>
              <a:rPr lang="en-US" sz="2200">
                <a:latin typeface="Arial Narrow" pitchFamily="34" charset="0"/>
              </a:rPr>
              <a:t>Q[r] =</a:t>
            </a:r>
            <a:r>
              <a:rPr lang="en-US" sz="2200">
                <a:solidFill>
                  <a:schemeClr val="tx2"/>
                </a:solidFill>
                <a:latin typeface="Arial Narrow" pitchFamily="34" charset="0"/>
              </a:rPr>
              <a:t> </a:t>
            </a:r>
            <a:r>
              <a:rPr lang="en-US" sz="2200">
                <a:latin typeface="Arial Narrow" pitchFamily="34" charset="0"/>
              </a:rPr>
              <a:t>o;</a:t>
            </a:r>
            <a:br>
              <a:rPr lang="en-US" sz="2200">
                <a:latin typeface="Arial Narrow" pitchFamily="34" charset="0"/>
              </a:rPr>
            </a:br>
            <a:r>
              <a:rPr lang="en-US" sz="2200">
                <a:latin typeface="Arial Narrow" pitchFamily="34" charset="0"/>
              </a:rPr>
              <a:t>		r = (r + 1)%(Q.length); </a:t>
            </a:r>
            <a:br>
              <a:rPr lang="en-US" sz="2200">
                <a:latin typeface="Arial Narrow" pitchFamily="34" charset="0"/>
              </a:rPr>
            </a:br>
            <a:r>
              <a:rPr lang="en-US" sz="2200">
                <a:latin typeface="Arial Narrow" pitchFamily="34" charset="0"/>
              </a:rPr>
              <a:t>		s++;</a:t>
            </a:r>
            <a:r>
              <a:rPr lang="en-US" sz="2200">
                <a:solidFill>
                  <a:schemeClr val="tx2"/>
                </a:solidFill>
                <a:latin typeface="Arial Narrow" pitchFamily="34" charset="0"/>
              </a:rPr>
              <a:t/>
            </a:r>
            <a:br>
              <a:rPr lang="en-US" sz="2200">
                <a:solidFill>
                  <a:schemeClr val="tx2"/>
                </a:solidFill>
                <a:latin typeface="Arial Narrow" pitchFamily="34" charset="0"/>
              </a:rPr>
            </a:br>
            <a:r>
              <a:rPr lang="en-US" sz="2200">
                <a:solidFill>
                  <a:schemeClr val="tx2"/>
                </a:solidFill>
                <a:latin typeface="Arial Narrow" pitchFamily="34" charset="0"/>
              </a:rPr>
              <a:t>	 </a:t>
            </a:r>
            <a:r>
              <a:rPr lang="en-US" sz="2200">
                <a:solidFill>
                  <a:srgbClr val="000000"/>
                </a:solidFill>
                <a:latin typeface="Arial Narrow" pitchFamily="34" charset="0"/>
              </a:rPr>
              <a:t>}</a:t>
            </a:r>
          </a:p>
          <a:p>
            <a:pPr defTabSz="228600">
              <a:spcBef>
                <a:spcPct val="50000"/>
              </a:spcBef>
            </a:pPr>
            <a:r>
              <a:rPr lang="en-US" sz="2200">
                <a:solidFill>
                  <a:srgbClr val="E4BB0C"/>
                </a:solidFill>
                <a:latin typeface="Arial Narrow" pitchFamily="34" charset="0"/>
              </a:rPr>
              <a:t>// add other methods yourself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ADTs, Stacks, Queues</a:t>
            </a:r>
          </a:p>
        </p:txBody>
      </p:sp>
      <p:sp>
        <p:nvSpPr>
          <p:cNvPr id="4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8A203-212C-496A-9C7F-5778ED565D23}" type="slidenum">
              <a:rPr lang="en-US"/>
              <a:pPr/>
              <a:t>44</a:t>
            </a:fld>
            <a:endParaRPr lang="en-US"/>
          </a:p>
        </p:txBody>
      </p:sp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Application: Round Robin Schedulers</a:t>
            </a:r>
          </a:p>
        </p:txBody>
      </p:sp>
      <p:sp>
        <p:nvSpPr>
          <p:cNvPr id="1751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905000"/>
            <a:ext cx="8001000" cy="4114800"/>
          </a:xfrm>
        </p:spPr>
        <p:txBody>
          <a:bodyPr/>
          <a:lstStyle/>
          <a:p>
            <a:pPr marL="609600" indent="-609600"/>
            <a:r>
              <a:rPr lang="en-US" sz="2400"/>
              <a:t>We can implement a round robin scheduler using a queue, </a:t>
            </a:r>
            <a:r>
              <a:rPr lang="en-US" sz="2400" i="1"/>
              <a:t>Q</a:t>
            </a:r>
            <a:r>
              <a:rPr lang="en-US" sz="2400"/>
              <a:t>, by repeatedly performing the following steps:</a:t>
            </a: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en-US" sz="2000"/>
              <a:t> </a:t>
            </a:r>
            <a:r>
              <a:rPr lang="en-US" sz="2000" i="1"/>
              <a:t>e = Q.</a:t>
            </a:r>
            <a:r>
              <a:rPr lang="en-US" sz="2000"/>
              <a:t>dequeue()</a:t>
            </a: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en-US" sz="2000"/>
              <a:t> Service element </a:t>
            </a:r>
            <a:r>
              <a:rPr lang="en-US" sz="2000" i="1"/>
              <a:t>e</a:t>
            </a: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en-US" sz="2000"/>
              <a:t> </a:t>
            </a:r>
            <a:r>
              <a:rPr lang="en-US" sz="2000" i="1"/>
              <a:t>Q.</a:t>
            </a:r>
            <a:r>
              <a:rPr lang="en-US" sz="2000"/>
              <a:t>enqueue(</a:t>
            </a:r>
            <a:r>
              <a:rPr lang="en-US" sz="2000" i="1"/>
              <a:t>e</a:t>
            </a:r>
            <a:r>
              <a:rPr lang="en-US" sz="2000"/>
              <a:t>)</a:t>
            </a:r>
          </a:p>
          <a:p>
            <a:pPr marL="990600" lvl="1" indent="-533400">
              <a:buFont typeface="Wingdings" pitchFamily="2" charset="2"/>
              <a:buAutoNum type="arabicPeriod"/>
            </a:pPr>
            <a:endParaRPr lang="en-US" sz="1400"/>
          </a:p>
        </p:txBody>
      </p:sp>
      <p:grpSp>
        <p:nvGrpSpPr>
          <p:cNvPr id="175108" name="Group 4"/>
          <p:cNvGrpSpPr>
            <a:grpSpLocks noChangeAspect="1"/>
          </p:cNvGrpSpPr>
          <p:nvPr/>
        </p:nvGrpSpPr>
        <p:grpSpPr bwMode="auto">
          <a:xfrm>
            <a:off x="1981200" y="4495800"/>
            <a:ext cx="5638800" cy="2209800"/>
            <a:chOff x="1248" y="2832"/>
            <a:chExt cx="3552" cy="1392"/>
          </a:xfrm>
        </p:grpSpPr>
        <p:sp>
          <p:nvSpPr>
            <p:cNvPr id="175109" name="AutoShape 5"/>
            <p:cNvSpPr>
              <a:spLocks noChangeAspect="1" noChangeArrowheads="1" noTextEdit="1"/>
            </p:cNvSpPr>
            <p:nvPr/>
          </p:nvSpPr>
          <p:spPr bwMode="auto">
            <a:xfrm>
              <a:off x="1248" y="2832"/>
              <a:ext cx="3552" cy="1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5110" name="Freeform 6"/>
            <p:cNvSpPr>
              <a:spLocks/>
            </p:cNvSpPr>
            <p:nvPr/>
          </p:nvSpPr>
          <p:spPr bwMode="auto">
            <a:xfrm>
              <a:off x="1568" y="2845"/>
              <a:ext cx="2851" cy="403"/>
            </a:xfrm>
            <a:custGeom>
              <a:avLst/>
              <a:gdLst/>
              <a:ahLst/>
              <a:cxnLst>
                <a:cxn ang="0">
                  <a:pos x="9408" y="1536"/>
                </a:cxn>
                <a:cxn ang="0">
                  <a:pos x="9600" y="1344"/>
                </a:cxn>
                <a:cxn ang="0">
                  <a:pos x="9600" y="1344"/>
                </a:cxn>
                <a:cxn ang="0">
                  <a:pos x="9600" y="192"/>
                </a:cxn>
                <a:cxn ang="0">
                  <a:pos x="9408" y="0"/>
                </a:cxn>
                <a:cxn ang="0">
                  <a:pos x="9408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192"/>
                </a:cxn>
                <a:cxn ang="0">
                  <a:pos x="0" y="1344"/>
                </a:cxn>
                <a:cxn ang="0">
                  <a:pos x="192" y="1536"/>
                </a:cxn>
                <a:cxn ang="0">
                  <a:pos x="192" y="1536"/>
                </a:cxn>
                <a:cxn ang="0">
                  <a:pos x="9408" y="1536"/>
                </a:cxn>
              </a:cxnLst>
              <a:rect l="0" t="0" r="r" b="b"/>
              <a:pathLst>
                <a:path w="9600" h="1536">
                  <a:moveTo>
                    <a:pt x="9408" y="1536"/>
                  </a:moveTo>
                  <a:cubicBezTo>
                    <a:pt x="9514" y="1536"/>
                    <a:pt x="9600" y="1450"/>
                    <a:pt x="9600" y="1344"/>
                  </a:cubicBezTo>
                  <a:lnTo>
                    <a:pt x="9600" y="1344"/>
                  </a:lnTo>
                  <a:lnTo>
                    <a:pt x="9600" y="192"/>
                  </a:lnTo>
                  <a:cubicBezTo>
                    <a:pt x="9600" y="86"/>
                    <a:pt x="9514" y="0"/>
                    <a:pt x="9408" y="0"/>
                  </a:cubicBezTo>
                  <a:lnTo>
                    <a:pt x="9408" y="0"/>
                  </a:ln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192"/>
                  </a:lnTo>
                  <a:lnTo>
                    <a:pt x="0" y="1344"/>
                  </a:lnTo>
                  <a:cubicBezTo>
                    <a:pt x="0" y="1450"/>
                    <a:pt x="86" y="1536"/>
                    <a:pt x="192" y="1536"/>
                  </a:cubicBezTo>
                  <a:lnTo>
                    <a:pt x="192" y="1536"/>
                  </a:lnTo>
                  <a:lnTo>
                    <a:pt x="9408" y="1536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5111" name="Freeform 7"/>
            <p:cNvSpPr>
              <a:spLocks/>
            </p:cNvSpPr>
            <p:nvPr/>
          </p:nvSpPr>
          <p:spPr bwMode="auto">
            <a:xfrm>
              <a:off x="1568" y="2845"/>
              <a:ext cx="2851" cy="403"/>
            </a:xfrm>
            <a:custGeom>
              <a:avLst/>
              <a:gdLst/>
              <a:ahLst/>
              <a:cxnLst>
                <a:cxn ang="0">
                  <a:pos x="9408" y="1536"/>
                </a:cxn>
                <a:cxn ang="0">
                  <a:pos x="9600" y="1344"/>
                </a:cxn>
                <a:cxn ang="0">
                  <a:pos x="9600" y="1344"/>
                </a:cxn>
                <a:cxn ang="0">
                  <a:pos x="9600" y="192"/>
                </a:cxn>
                <a:cxn ang="0">
                  <a:pos x="9408" y="0"/>
                </a:cxn>
                <a:cxn ang="0">
                  <a:pos x="9408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192"/>
                </a:cxn>
                <a:cxn ang="0">
                  <a:pos x="0" y="1344"/>
                </a:cxn>
                <a:cxn ang="0">
                  <a:pos x="192" y="1536"/>
                </a:cxn>
                <a:cxn ang="0">
                  <a:pos x="192" y="1536"/>
                </a:cxn>
                <a:cxn ang="0">
                  <a:pos x="9408" y="1536"/>
                </a:cxn>
              </a:cxnLst>
              <a:rect l="0" t="0" r="r" b="b"/>
              <a:pathLst>
                <a:path w="9600" h="1536">
                  <a:moveTo>
                    <a:pt x="9408" y="1536"/>
                  </a:moveTo>
                  <a:cubicBezTo>
                    <a:pt x="9514" y="1536"/>
                    <a:pt x="9600" y="1450"/>
                    <a:pt x="9600" y="1344"/>
                  </a:cubicBezTo>
                  <a:lnTo>
                    <a:pt x="9600" y="1344"/>
                  </a:lnTo>
                  <a:lnTo>
                    <a:pt x="9600" y="192"/>
                  </a:lnTo>
                  <a:cubicBezTo>
                    <a:pt x="9600" y="86"/>
                    <a:pt x="9514" y="0"/>
                    <a:pt x="9408" y="0"/>
                  </a:cubicBezTo>
                  <a:lnTo>
                    <a:pt x="9408" y="0"/>
                  </a:ln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192"/>
                  </a:lnTo>
                  <a:lnTo>
                    <a:pt x="0" y="1344"/>
                  </a:lnTo>
                  <a:cubicBezTo>
                    <a:pt x="0" y="1450"/>
                    <a:pt x="86" y="1536"/>
                    <a:pt x="192" y="1536"/>
                  </a:cubicBezTo>
                  <a:lnTo>
                    <a:pt x="192" y="1536"/>
                  </a:lnTo>
                  <a:lnTo>
                    <a:pt x="9408" y="1536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5112" name="Rectangle 8"/>
            <p:cNvSpPr>
              <a:spLocks noChangeArrowheads="1"/>
            </p:cNvSpPr>
            <p:nvPr/>
          </p:nvSpPr>
          <p:spPr bwMode="auto">
            <a:xfrm>
              <a:off x="1682" y="2946"/>
              <a:ext cx="342" cy="20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5113" name="Rectangle 9"/>
            <p:cNvSpPr>
              <a:spLocks noChangeArrowheads="1"/>
            </p:cNvSpPr>
            <p:nvPr/>
          </p:nvSpPr>
          <p:spPr bwMode="auto">
            <a:xfrm>
              <a:off x="1682" y="2946"/>
              <a:ext cx="342" cy="201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5114" name="Rectangle 10"/>
            <p:cNvSpPr>
              <a:spLocks noChangeArrowheads="1"/>
            </p:cNvSpPr>
            <p:nvPr/>
          </p:nvSpPr>
          <p:spPr bwMode="auto">
            <a:xfrm>
              <a:off x="3963" y="2946"/>
              <a:ext cx="342" cy="20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5115" name="Rectangle 11"/>
            <p:cNvSpPr>
              <a:spLocks noChangeArrowheads="1"/>
            </p:cNvSpPr>
            <p:nvPr/>
          </p:nvSpPr>
          <p:spPr bwMode="auto">
            <a:xfrm>
              <a:off x="3963" y="2946"/>
              <a:ext cx="342" cy="201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5116" name="Rectangle 12"/>
            <p:cNvSpPr>
              <a:spLocks noChangeArrowheads="1"/>
            </p:cNvSpPr>
            <p:nvPr/>
          </p:nvSpPr>
          <p:spPr bwMode="auto">
            <a:xfrm>
              <a:off x="3507" y="2946"/>
              <a:ext cx="342" cy="20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5117" name="Rectangle 13"/>
            <p:cNvSpPr>
              <a:spLocks noChangeArrowheads="1"/>
            </p:cNvSpPr>
            <p:nvPr/>
          </p:nvSpPr>
          <p:spPr bwMode="auto">
            <a:xfrm>
              <a:off x="3507" y="2946"/>
              <a:ext cx="342" cy="201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5118" name="Rectangle 14"/>
            <p:cNvSpPr>
              <a:spLocks noChangeArrowheads="1"/>
            </p:cNvSpPr>
            <p:nvPr/>
          </p:nvSpPr>
          <p:spPr bwMode="auto">
            <a:xfrm>
              <a:off x="3050" y="2946"/>
              <a:ext cx="343" cy="20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5119" name="Rectangle 15"/>
            <p:cNvSpPr>
              <a:spLocks noChangeArrowheads="1"/>
            </p:cNvSpPr>
            <p:nvPr/>
          </p:nvSpPr>
          <p:spPr bwMode="auto">
            <a:xfrm>
              <a:off x="3050" y="2946"/>
              <a:ext cx="343" cy="201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5120" name="Rectangle 16"/>
            <p:cNvSpPr>
              <a:spLocks noChangeArrowheads="1"/>
            </p:cNvSpPr>
            <p:nvPr/>
          </p:nvSpPr>
          <p:spPr bwMode="auto">
            <a:xfrm>
              <a:off x="2594" y="2946"/>
              <a:ext cx="342" cy="20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5121" name="Rectangle 17"/>
            <p:cNvSpPr>
              <a:spLocks noChangeArrowheads="1"/>
            </p:cNvSpPr>
            <p:nvPr/>
          </p:nvSpPr>
          <p:spPr bwMode="auto">
            <a:xfrm>
              <a:off x="2594" y="2946"/>
              <a:ext cx="342" cy="201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5122" name="Rectangle 18"/>
            <p:cNvSpPr>
              <a:spLocks noChangeArrowheads="1"/>
            </p:cNvSpPr>
            <p:nvPr/>
          </p:nvSpPr>
          <p:spPr bwMode="auto">
            <a:xfrm>
              <a:off x="2138" y="2946"/>
              <a:ext cx="342" cy="20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5123" name="Rectangle 19"/>
            <p:cNvSpPr>
              <a:spLocks noChangeArrowheads="1"/>
            </p:cNvSpPr>
            <p:nvPr/>
          </p:nvSpPr>
          <p:spPr bwMode="auto">
            <a:xfrm>
              <a:off x="2138" y="2946"/>
              <a:ext cx="342" cy="201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5124" name="Freeform 20"/>
            <p:cNvSpPr>
              <a:spLocks/>
            </p:cNvSpPr>
            <p:nvPr/>
          </p:nvSpPr>
          <p:spPr bwMode="auto">
            <a:xfrm>
              <a:off x="2702" y="3500"/>
              <a:ext cx="526" cy="453"/>
            </a:xfrm>
            <a:custGeom>
              <a:avLst/>
              <a:gdLst/>
              <a:ahLst/>
              <a:cxnLst>
                <a:cxn ang="0">
                  <a:pos x="192" y="104"/>
                </a:cxn>
                <a:cxn ang="0">
                  <a:pos x="52" y="89"/>
                </a:cxn>
                <a:cxn ang="0">
                  <a:pos x="99" y="205"/>
                </a:cxn>
                <a:cxn ang="0">
                  <a:pos x="0" y="291"/>
                </a:cxn>
                <a:cxn ang="0">
                  <a:pos x="131" y="330"/>
                </a:cxn>
                <a:cxn ang="0">
                  <a:pos x="146" y="453"/>
                </a:cxn>
                <a:cxn ang="0">
                  <a:pos x="263" y="387"/>
                </a:cxn>
                <a:cxn ang="0">
                  <a:pos x="380" y="453"/>
                </a:cxn>
                <a:cxn ang="0">
                  <a:pos x="394" y="330"/>
                </a:cxn>
                <a:cxn ang="0">
                  <a:pos x="526" y="291"/>
                </a:cxn>
                <a:cxn ang="0">
                  <a:pos x="427" y="205"/>
                </a:cxn>
                <a:cxn ang="0">
                  <a:pos x="474" y="89"/>
                </a:cxn>
                <a:cxn ang="0">
                  <a:pos x="336" y="104"/>
                </a:cxn>
                <a:cxn ang="0">
                  <a:pos x="263" y="0"/>
                </a:cxn>
                <a:cxn ang="0">
                  <a:pos x="192" y="104"/>
                </a:cxn>
              </a:cxnLst>
              <a:rect l="0" t="0" r="r" b="b"/>
              <a:pathLst>
                <a:path w="526" h="453">
                  <a:moveTo>
                    <a:pt x="192" y="104"/>
                  </a:moveTo>
                  <a:lnTo>
                    <a:pt x="52" y="89"/>
                  </a:lnTo>
                  <a:lnTo>
                    <a:pt x="99" y="205"/>
                  </a:lnTo>
                  <a:lnTo>
                    <a:pt x="0" y="291"/>
                  </a:lnTo>
                  <a:lnTo>
                    <a:pt x="131" y="330"/>
                  </a:lnTo>
                  <a:lnTo>
                    <a:pt x="146" y="453"/>
                  </a:lnTo>
                  <a:lnTo>
                    <a:pt x="263" y="387"/>
                  </a:lnTo>
                  <a:lnTo>
                    <a:pt x="380" y="453"/>
                  </a:lnTo>
                  <a:lnTo>
                    <a:pt x="394" y="330"/>
                  </a:lnTo>
                  <a:lnTo>
                    <a:pt x="526" y="291"/>
                  </a:lnTo>
                  <a:lnTo>
                    <a:pt x="427" y="205"/>
                  </a:lnTo>
                  <a:lnTo>
                    <a:pt x="474" y="89"/>
                  </a:lnTo>
                  <a:lnTo>
                    <a:pt x="336" y="104"/>
                  </a:lnTo>
                  <a:lnTo>
                    <a:pt x="263" y="0"/>
                  </a:lnTo>
                  <a:lnTo>
                    <a:pt x="192" y="10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5125" name="Freeform 21"/>
            <p:cNvSpPr>
              <a:spLocks/>
            </p:cNvSpPr>
            <p:nvPr/>
          </p:nvSpPr>
          <p:spPr bwMode="auto">
            <a:xfrm>
              <a:off x="2702" y="3500"/>
              <a:ext cx="526" cy="453"/>
            </a:xfrm>
            <a:custGeom>
              <a:avLst/>
              <a:gdLst/>
              <a:ahLst/>
              <a:cxnLst>
                <a:cxn ang="0">
                  <a:pos x="192" y="104"/>
                </a:cxn>
                <a:cxn ang="0">
                  <a:pos x="52" y="89"/>
                </a:cxn>
                <a:cxn ang="0">
                  <a:pos x="99" y="205"/>
                </a:cxn>
                <a:cxn ang="0">
                  <a:pos x="0" y="291"/>
                </a:cxn>
                <a:cxn ang="0">
                  <a:pos x="131" y="330"/>
                </a:cxn>
                <a:cxn ang="0">
                  <a:pos x="146" y="453"/>
                </a:cxn>
                <a:cxn ang="0">
                  <a:pos x="263" y="387"/>
                </a:cxn>
                <a:cxn ang="0">
                  <a:pos x="380" y="453"/>
                </a:cxn>
                <a:cxn ang="0">
                  <a:pos x="394" y="330"/>
                </a:cxn>
                <a:cxn ang="0">
                  <a:pos x="526" y="291"/>
                </a:cxn>
                <a:cxn ang="0">
                  <a:pos x="427" y="205"/>
                </a:cxn>
                <a:cxn ang="0">
                  <a:pos x="474" y="89"/>
                </a:cxn>
                <a:cxn ang="0">
                  <a:pos x="336" y="104"/>
                </a:cxn>
                <a:cxn ang="0">
                  <a:pos x="263" y="0"/>
                </a:cxn>
                <a:cxn ang="0">
                  <a:pos x="192" y="104"/>
                </a:cxn>
              </a:cxnLst>
              <a:rect l="0" t="0" r="r" b="b"/>
              <a:pathLst>
                <a:path w="526" h="453">
                  <a:moveTo>
                    <a:pt x="192" y="104"/>
                  </a:moveTo>
                  <a:lnTo>
                    <a:pt x="52" y="89"/>
                  </a:lnTo>
                  <a:lnTo>
                    <a:pt x="99" y="205"/>
                  </a:lnTo>
                  <a:lnTo>
                    <a:pt x="0" y="291"/>
                  </a:lnTo>
                  <a:lnTo>
                    <a:pt x="131" y="330"/>
                  </a:lnTo>
                  <a:lnTo>
                    <a:pt x="146" y="453"/>
                  </a:lnTo>
                  <a:lnTo>
                    <a:pt x="263" y="387"/>
                  </a:lnTo>
                  <a:lnTo>
                    <a:pt x="380" y="453"/>
                  </a:lnTo>
                  <a:lnTo>
                    <a:pt x="394" y="330"/>
                  </a:lnTo>
                  <a:lnTo>
                    <a:pt x="526" y="291"/>
                  </a:lnTo>
                  <a:lnTo>
                    <a:pt x="427" y="205"/>
                  </a:lnTo>
                  <a:lnTo>
                    <a:pt x="474" y="89"/>
                  </a:lnTo>
                  <a:lnTo>
                    <a:pt x="336" y="104"/>
                  </a:lnTo>
                  <a:lnTo>
                    <a:pt x="263" y="0"/>
                  </a:lnTo>
                  <a:lnTo>
                    <a:pt x="192" y="104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5126" name="Freeform 22"/>
            <p:cNvSpPr>
              <a:spLocks/>
            </p:cNvSpPr>
            <p:nvPr/>
          </p:nvSpPr>
          <p:spPr bwMode="auto">
            <a:xfrm>
              <a:off x="1380" y="3046"/>
              <a:ext cx="1257" cy="769"/>
            </a:xfrm>
            <a:custGeom>
              <a:avLst/>
              <a:gdLst/>
              <a:ahLst/>
              <a:cxnLst>
                <a:cxn ang="0">
                  <a:pos x="188" y="0"/>
                </a:cxn>
                <a:cxn ang="0">
                  <a:pos x="21" y="128"/>
                </a:cxn>
                <a:cxn ang="0">
                  <a:pos x="53" y="366"/>
                </a:cxn>
                <a:cxn ang="0">
                  <a:pos x="487" y="715"/>
                </a:cxn>
                <a:cxn ang="0">
                  <a:pos x="1257" y="747"/>
                </a:cxn>
              </a:cxnLst>
              <a:rect l="0" t="0" r="r" b="b"/>
              <a:pathLst>
                <a:path w="1257" h="769">
                  <a:moveTo>
                    <a:pt x="188" y="0"/>
                  </a:moveTo>
                  <a:cubicBezTo>
                    <a:pt x="75" y="0"/>
                    <a:pt x="36" y="65"/>
                    <a:pt x="21" y="128"/>
                  </a:cubicBezTo>
                  <a:cubicBezTo>
                    <a:pt x="0" y="214"/>
                    <a:pt x="23" y="297"/>
                    <a:pt x="53" y="366"/>
                  </a:cubicBezTo>
                  <a:cubicBezTo>
                    <a:pt x="151" y="597"/>
                    <a:pt x="315" y="675"/>
                    <a:pt x="487" y="715"/>
                  </a:cubicBezTo>
                  <a:cubicBezTo>
                    <a:pt x="713" y="769"/>
                    <a:pt x="952" y="758"/>
                    <a:pt x="1257" y="74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5127" name="Freeform 23"/>
            <p:cNvSpPr>
              <a:spLocks/>
            </p:cNvSpPr>
            <p:nvPr/>
          </p:nvSpPr>
          <p:spPr bwMode="auto">
            <a:xfrm>
              <a:off x="2630" y="3773"/>
              <a:ext cx="72" cy="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2" y="18"/>
                </a:cxn>
                <a:cxn ang="0">
                  <a:pos x="2" y="41"/>
                </a:cxn>
                <a:cxn ang="0">
                  <a:pos x="0" y="0"/>
                </a:cxn>
              </a:cxnLst>
              <a:rect l="0" t="0" r="r" b="b"/>
              <a:pathLst>
                <a:path w="72" h="41">
                  <a:moveTo>
                    <a:pt x="0" y="0"/>
                  </a:moveTo>
                  <a:lnTo>
                    <a:pt x="72" y="18"/>
                  </a:lnTo>
                  <a:lnTo>
                    <a:pt x="2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5128" name="Freeform 24"/>
            <p:cNvSpPr>
              <a:spLocks/>
            </p:cNvSpPr>
            <p:nvPr/>
          </p:nvSpPr>
          <p:spPr bwMode="auto">
            <a:xfrm>
              <a:off x="3228" y="3046"/>
              <a:ext cx="1509" cy="759"/>
            </a:xfrm>
            <a:custGeom>
              <a:avLst/>
              <a:gdLst/>
              <a:ahLst/>
              <a:cxnLst>
                <a:cxn ang="0">
                  <a:pos x="0" y="745"/>
                </a:cxn>
                <a:cxn ang="0">
                  <a:pos x="132" y="755"/>
                </a:cxn>
                <a:cxn ang="0">
                  <a:pos x="643" y="730"/>
                </a:cxn>
                <a:cxn ang="0">
                  <a:pos x="1126" y="656"/>
                </a:cxn>
                <a:cxn ang="0">
                  <a:pos x="1389" y="494"/>
                </a:cxn>
                <a:cxn ang="0">
                  <a:pos x="1461" y="361"/>
                </a:cxn>
                <a:cxn ang="0">
                  <a:pos x="1443" y="47"/>
                </a:cxn>
                <a:cxn ang="0">
                  <a:pos x="1364" y="8"/>
                </a:cxn>
                <a:cxn ang="0">
                  <a:pos x="1256" y="1"/>
                </a:cxn>
              </a:cxnLst>
              <a:rect l="0" t="0" r="r" b="b"/>
              <a:pathLst>
                <a:path w="1509" h="759">
                  <a:moveTo>
                    <a:pt x="0" y="745"/>
                  </a:moveTo>
                  <a:cubicBezTo>
                    <a:pt x="108" y="755"/>
                    <a:pt x="120" y="755"/>
                    <a:pt x="132" y="755"/>
                  </a:cubicBezTo>
                  <a:cubicBezTo>
                    <a:pt x="291" y="759"/>
                    <a:pt x="448" y="746"/>
                    <a:pt x="643" y="730"/>
                  </a:cubicBezTo>
                  <a:cubicBezTo>
                    <a:pt x="798" y="718"/>
                    <a:pt x="977" y="705"/>
                    <a:pt x="1126" y="656"/>
                  </a:cubicBezTo>
                  <a:cubicBezTo>
                    <a:pt x="1235" y="621"/>
                    <a:pt x="1328" y="567"/>
                    <a:pt x="1389" y="494"/>
                  </a:cubicBezTo>
                  <a:cubicBezTo>
                    <a:pt x="1421" y="456"/>
                    <a:pt x="1444" y="413"/>
                    <a:pt x="1461" y="361"/>
                  </a:cubicBezTo>
                  <a:cubicBezTo>
                    <a:pt x="1497" y="254"/>
                    <a:pt x="1509" y="111"/>
                    <a:pt x="1443" y="47"/>
                  </a:cubicBezTo>
                  <a:cubicBezTo>
                    <a:pt x="1422" y="27"/>
                    <a:pt x="1392" y="15"/>
                    <a:pt x="1364" y="8"/>
                  </a:cubicBezTo>
                  <a:cubicBezTo>
                    <a:pt x="1332" y="0"/>
                    <a:pt x="1302" y="1"/>
                    <a:pt x="1256" y="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5129" name="Freeform 25"/>
            <p:cNvSpPr>
              <a:spLocks/>
            </p:cNvSpPr>
            <p:nvPr/>
          </p:nvSpPr>
          <p:spPr bwMode="auto">
            <a:xfrm>
              <a:off x="4419" y="3026"/>
              <a:ext cx="71" cy="42"/>
            </a:xfrm>
            <a:custGeom>
              <a:avLst/>
              <a:gdLst/>
              <a:ahLst/>
              <a:cxnLst>
                <a:cxn ang="0">
                  <a:pos x="71" y="42"/>
                </a:cxn>
                <a:cxn ang="0">
                  <a:pos x="0" y="20"/>
                </a:cxn>
                <a:cxn ang="0">
                  <a:pos x="71" y="0"/>
                </a:cxn>
                <a:cxn ang="0">
                  <a:pos x="71" y="42"/>
                </a:cxn>
              </a:cxnLst>
              <a:rect l="0" t="0" r="r" b="b"/>
              <a:pathLst>
                <a:path w="71" h="42">
                  <a:moveTo>
                    <a:pt x="71" y="42"/>
                  </a:moveTo>
                  <a:lnTo>
                    <a:pt x="0" y="20"/>
                  </a:lnTo>
                  <a:lnTo>
                    <a:pt x="71" y="0"/>
                  </a:lnTo>
                  <a:lnTo>
                    <a:pt x="7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5130" name="Rectangle 26"/>
            <p:cNvSpPr>
              <a:spLocks noChangeArrowheads="1"/>
            </p:cNvSpPr>
            <p:nvPr/>
          </p:nvSpPr>
          <p:spPr bwMode="auto">
            <a:xfrm>
              <a:off x="2812" y="2849"/>
              <a:ext cx="437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Times New Roman" pitchFamily="18" charset="0"/>
                </a:rPr>
                <a:t>The Queue</a:t>
              </a:r>
              <a:endParaRPr lang="en-US"/>
            </a:p>
          </p:txBody>
        </p:sp>
        <p:sp>
          <p:nvSpPr>
            <p:cNvPr id="175131" name="Rectangle 27"/>
            <p:cNvSpPr>
              <a:spLocks noChangeArrowheads="1"/>
            </p:cNvSpPr>
            <p:nvPr/>
          </p:nvSpPr>
          <p:spPr bwMode="auto">
            <a:xfrm>
              <a:off x="2840" y="3638"/>
              <a:ext cx="309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Times New Roman" pitchFamily="18" charset="0"/>
                </a:rPr>
                <a:t>Shared </a:t>
              </a:r>
              <a:endParaRPr lang="en-US"/>
            </a:p>
          </p:txBody>
        </p:sp>
        <p:sp>
          <p:nvSpPr>
            <p:cNvPr id="175132" name="Rectangle 28"/>
            <p:cNvSpPr>
              <a:spLocks noChangeArrowheads="1"/>
            </p:cNvSpPr>
            <p:nvPr/>
          </p:nvSpPr>
          <p:spPr bwMode="auto">
            <a:xfrm>
              <a:off x="2831" y="3730"/>
              <a:ext cx="309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Times New Roman" pitchFamily="18" charset="0"/>
                </a:rPr>
                <a:t>Service</a:t>
              </a:r>
              <a:endParaRPr lang="en-US"/>
            </a:p>
          </p:txBody>
        </p:sp>
        <p:sp>
          <p:nvSpPr>
            <p:cNvPr id="175133" name="Rectangle 29"/>
            <p:cNvSpPr>
              <a:spLocks noChangeArrowheads="1"/>
            </p:cNvSpPr>
            <p:nvPr/>
          </p:nvSpPr>
          <p:spPr bwMode="auto">
            <a:xfrm>
              <a:off x="1514" y="3327"/>
              <a:ext cx="81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/>
            </a:p>
          </p:txBody>
        </p:sp>
        <p:sp>
          <p:nvSpPr>
            <p:cNvPr id="175134" name="Rectangle 30"/>
            <p:cNvSpPr>
              <a:spLocks noChangeArrowheads="1"/>
            </p:cNvSpPr>
            <p:nvPr/>
          </p:nvSpPr>
          <p:spPr bwMode="auto">
            <a:xfrm>
              <a:off x="1557" y="3327"/>
              <a:ext cx="86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Times New Roman" pitchFamily="18" charset="0"/>
                </a:rPr>
                <a:t>. </a:t>
              </a:r>
              <a:endParaRPr lang="en-US"/>
            </a:p>
          </p:txBody>
        </p:sp>
        <p:sp>
          <p:nvSpPr>
            <p:cNvPr id="175135" name="Rectangle 31"/>
            <p:cNvSpPr>
              <a:spLocks noChangeArrowheads="1"/>
            </p:cNvSpPr>
            <p:nvPr/>
          </p:nvSpPr>
          <p:spPr bwMode="auto">
            <a:xfrm>
              <a:off x="1600" y="3327"/>
              <a:ext cx="34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Times New Roman" pitchFamily="18" charset="0"/>
                </a:rPr>
                <a:t>Deque the </a:t>
              </a:r>
              <a:endParaRPr lang="en-US"/>
            </a:p>
          </p:txBody>
        </p:sp>
        <p:sp>
          <p:nvSpPr>
            <p:cNvPr id="175136" name="Rectangle 32"/>
            <p:cNvSpPr>
              <a:spLocks noChangeArrowheads="1"/>
            </p:cNvSpPr>
            <p:nvPr/>
          </p:nvSpPr>
          <p:spPr bwMode="auto">
            <a:xfrm>
              <a:off x="1509" y="3420"/>
              <a:ext cx="499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Times New Roman" pitchFamily="18" charset="0"/>
                </a:rPr>
                <a:t>next element</a:t>
              </a:r>
              <a:endParaRPr lang="en-US"/>
            </a:p>
          </p:txBody>
        </p:sp>
        <p:sp>
          <p:nvSpPr>
            <p:cNvPr id="175137" name="Rectangle 33"/>
            <p:cNvSpPr>
              <a:spLocks noChangeArrowheads="1"/>
            </p:cNvSpPr>
            <p:nvPr/>
          </p:nvSpPr>
          <p:spPr bwMode="auto">
            <a:xfrm>
              <a:off x="4071" y="3323"/>
              <a:ext cx="81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/>
            </a:p>
          </p:txBody>
        </p:sp>
        <p:sp>
          <p:nvSpPr>
            <p:cNvPr id="175138" name="Rectangle 34"/>
            <p:cNvSpPr>
              <a:spLocks noChangeArrowheads="1"/>
            </p:cNvSpPr>
            <p:nvPr/>
          </p:nvSpPr>
          <p:spPr bwMode="auto">
            <a:xfrm>
              <a:off x="4114" y="3323"/>
              <a:ext cx="86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Times New Roman" pitchFamily="18" charset="0"/>
                </a:rPr>
                <a:t>. </a:t>
              </a:r>
              <a:endParaRPr lang="en-US"/>
            </a:p>
          </p:txBody>
        </p:sp>
        <p:sp>
          <p:nvSpPr>
            <p:cNvPr id="175139" name="Rectangle 35"/>
            <p:cNvSpPr>
              <a:spLocks noChangeArrowheads="1"/>
            </p:cNvSpPr>
            <p:nvPr/>
          </p:nvSpPr>
          <p:spPr bwMode="auto">
            <a:xfrm>
              <a:off x="4157" y="3323"/>
              <a:ext cx="419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Times New Roman" pitchFamily="18" charset="0"/>
                </a:rPr>
                <a:t>Enqueue the </a:t>
              </a:r>
              <a:endParaRPr lang="en-US"/>
            </a:p>
          </p:txBody>
        </p:sp>
        <p:sp>
          <p:nvSpPr>
            <p:cNvPr id="175140" name="Rectangle 36"/>
            <p:cNvSpPr>
              <a:spLocks noChangeArrowheads="1"/>
            </p:cNvSpPr>
            <p:nvPr/>
          </p:nvSpPr>
          <p:spPr bwMode="auto">
            <a:xfrm>
              <a:off x="4033" y="3415"/>
              <a:ext cx="646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Times New Roman" pitchFamily="18" charset="0"/>
                </a:rPr>
                <a:t>serviced element</a:t>
              </a:r>
              <a:endParaRPr lang="en-US"/>
            </a:p>
          </p:txBody>
        </p:sp>
        <p:sp>
          <p:nvSpPr>
            <p:cNvPr id="175141" name="Rectangle 37"/>
            <p:cNvSpPr>
              <a:spLocks noChangeArrowheads="1"/>
            </p:cNvSpPr>
            <p:nvPr/>
          </p:nvSpPr>
          <p:spPr bwMode="auto">
            <a:xfrm>
              <a:off x="2721" y="3323"/>
              <a:ext cx="81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/>
            </a:p>
          </p:txBody>
        </p:sp>
        <p:sp>
          <p:nvSpPr>
            <p:cNvPr id="175142" name="Rectangle 38"/>
            <p:cNvSpPr>
              <a:spLocks noChangeArrowheads="1"/>
            </p:cNvSpPr>
            <p:nvPr/>
          </p:nvSpPr>
          <p:spPr bwMode="auto">
            <a:xfrm>
              <a:off x="2769" y="3323"/>
              <a:ext cx="86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Times New Roman" pitchFamily="18" charset="0"/>
                </a:rPr>
                <a:t>. </a:t>
              </a:r>
              <a:endParaRPr lang="en-US"/>
            </a:p>
          </p:txBody>
        </p:sp>
        <p:sp>
          <p:nvSpPr>
            <p:cNvPr id="175143" name="Rectangle 39"/>
            <p:cNvSpPr>
              <a:spLocks noChangeArrowheads="1"/>
            </p:cNvSpPr>
            <p:nvPr/>
          </p:nvSpPr>
          <p:spPr bwMode="auto">
            <a:xfrm>
              <a:off x="2812" y="3323"/>
              <a:ext cx="466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Times New Roman" pitchFamily="18" charset="0"/>
                </a:rPr>
                <a:t>Service the </a:t>
              </a:r>
              <a:endParaRPr lang="en-US"/>
            </a:p>
          </p:txBody>
        </p:sp>
        <p:sp>
          <p:nvSpPr>
            <p:cNvPr id="175144" name="Rectangle 40"/>
            <p:cNvSpPr>
              <a:spLocks noChangeArrowheads="1"/>
            </p:cNvSpPr>
            <p:nvPr/>
          </p:nvSpPr>
          <p:spPr bwMode="auto">
            <a:xfrm>
              <a:off x="2736" y="3415"/>
              <a:ext cx="499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Times New Roman" pitchFamily="18" charset="0"/>
                </a:rPr>
                <a:t>next element</a:t>
              </a: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7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ADTs, Stacks, Queues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E6312-43E2-4EC1-8AE6-0360DDA581E0}" type="slidenum">
              <a:rPr lang="en-US"/>
              <a:pPr/>
              <a:t>45</a:t>
            </a:fld>
            <a:endParaRPr lang="en-US"/>
          </a:p>
        </p:txBody>
      </p:sp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219200"/>
          </a:xfrm>
        </p:spPr>
        <p:txBody>
          <a:bodyPr/>
          <a:lstStyle/>
          <a:p>
            <a:r>
              <a:rPr lang="en-GB" sz="4000" dirty="0"/>
              <a:t>So why not just use an Array instead of a Queue ADT !?</a:t>
            </a:r>
          </a:p>
        </p:txBody>
      </p:sp>
      <p:sp>
        <p:nvSpPr>
          <p:cNvPr id="2805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229600" cy="4267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800" dirty="0"/>
              <a:t>Conceptual Clarity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Self-Documentation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Safety of Coding – prevents kludges 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Potential Compiler Optimisations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Easier to change to a dynamically sizeable data structure 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Useful when overall memory usage is critical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ADTs, Stacks, Queues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A37D5-8569-48A2-B79E-37D0F6A47EEB}" type="slidenum">
              <a:rPr lang="en-US"/>
              <a:pPr/>
              <a:t>46</a:t>
            </a:fld>
            <a:endParaRPr lang="en-US"/>
          </a:p>
        </p:txBody>
      </p:sp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“Narrow” vs. “Wide” ADTs</a:t>
            </a:r>
          </a:p>
        </p:txBody>
      </p:sp>
      <p:sp>
        <p:nvSpPr>
          <p:cNvPr id="2703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305800" cy="4495800"/>
          </a:xfrm>
        </p:spPr>
        <p:txBody>
          <a:bodyPr/>
          <a:lstStyle/>
          <a:p>
            <a:r>
              <a:rPr lang="en-GB" sz="2800"/>
              <a:t>“Narrow”: small set of methods</a:t>
            </a:r>
          </a:p>
          <a:p>
            <a:pPr lvl="1"/>
            <a:r>
              <a:rPr lang="en-GB" sz="2400"/>
              <a:t>E.g. Stack ADT</a:t>
            </a:r>
          </a:p>
          <a:p>
            <a:pPr lvl="1"/>
            <a:r>
              <a:rPr lang="en-GB" sz="2400"/>
              <a:t>less flexible to use (good or bad?)</a:t>
            </a:r>
          </a:p>
          <a:p>
            <a:pPr lvl="1"/>
            <a:r>
              <a:rPr lang="en-GB" sz="2400"/>
              <a:t>more flexible to implement, hence maybe more efficient</a:t>
            </a:r>
          </a:p>
          <a:p>
            <a:r>
              <a:rPr lang="en-GB" sz="2800"/>
              <a:t>“Wide”: large set of methods</a:t>
            </a:r>
          </a:p>
          <a:p>
            <a:pPr lvl="1"/>
            <a:r>
              <a:rPr lang="en-GB" sz="2400"/>
              <a:t>E.g. Java Stack</a:t>
            </a:r>
          </a:p>
          <a:p>
            <a:pPr lvl="1"/>
            <a:r>
              <a:rPr lang="en-GB" sz="2400"/>
              <a:t>more flexible to use</a:t>
            </a:r>
          </a:p>
          <a:p>
            <a:pPr lvl="1"/>
            <a:r>
              <a:rPr lang="en-GB" sz="2400"/>
              <a:t>possibly more difficult to implement efficiently</a:t>
            </a:r>
          </a:p>
          <a:p>
            <a:pPr>
              <a:buFontTx/>
              <a:buNone/>
            </a:pPr>
            <a:r>
              <a:rPr lang="en-GB" sz="2800"/>
              <a:t>Finding a good balance is a difficult design decision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ADTs, Stacks, Queues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DDD6B-E84C-4856-AA46-AEE308E8356A}" type="slidenum">
              <a:rPr lang="en-US"/>
              <a:pPr/>
              <a:t>47</a:t>
            </a:fld>
            <a:endParaRPr lang="en-US"/>
          </a:p>
        </p:txBody>
      </p:sp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Summary</a:t>
            </a:r>
          </a:p>
        </p:txBody>
      </p:sp>
      <p:sp>
        <p:nvSpPr>
          <p:cNvPr id="2549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/>
              <a:t>Stacks and Queues are Abstract Data Types</a:t>
            </a:r>
          </a:p>
          <a:p>
            <a:r>
              <a:rPr lang="en-US" altLang="en-US" sz="2800" dirty="0"/>
              <a:t>Stack is LIFO, Queue is FIFO</a:t>
            </a:r>
          </a:p>
          <a:p>
            <a:r>
              <a:rPr lang="en-US" altLang="en-US" sz="2800" dirty="0" smtClean="0"/>
              <a:t>Vital </a:t>
            </a:r>
            <a:r>
              <a:rPr lang="en-US" altLang="en-US" sz="2800" dirty="0"/>
              <a:t>data structures, often auxiliary</a:t>
            </a:r>
          </a:p>
          <a:p>
            <a:r>
              <a:rPr lang="en-US" altLang="en-US" sz="2800" dirty="0"/>
              <a:t>Can be implemented efficiently using an array, but this implementation has disadvantages (stack or queue may get full)</a:t>
            </a:r>
          </a:p>
          <a:p>
            <a:r>
              <a:rPr lang="en-US" altLang="en-US" sz="2800" dirty="0"/>
              <a:t>We’ll see other implementations (using lists) next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ADTs, Stacks, Queues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7244-00C8-45E8-AC48-215BF9E46BB0}" type="slidenum">
              <a:rPr lang="en-US"/>
              <a:pPr/>
              <a:t>48</a:t>
            </a:fld>
            <a:endParaRPr lang="en-US"/>
          </a:p>
        </p:txBody>
      </p:sp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sz="4000" dirty="0"/>
              <a:t>Example Problem:</a:t>
            </a:r>
            <a:br>
              <a:rPr lang="en-US" sz="4000" dirty="0"/>
            </a:br>
            <a:r>
              <a:rPr lang="en-US" sz="3600" dirty="0"/>
              <a:t>Parentheses Matching</a:t>
            </a:r>
          </a:p>
        </p:txBody>
      </p:sp>
      <p:sp>
        <p:nvSpPr>
          <p:cNvPr id="2529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772400" cy="4876800"/>
          </a:xfrm>
        </p:spPr>
        <p:txBody>
          <a:bodyPr/>
          <a:lstStyle/>
          <a:p>
            <a:pPr>
              <a:buFontTx/>
              <a:buNone/>
            </a:pPr>
            <a:endParaRPr lang="en-US" sz="2400" b="1">
              <a:solidFill>
                <a:srgbClr val="0000FF"/>
              </a:solidFill>
              <a:latin typeface="Arial" charset="0"/>
            </a:endParaRPr>
          </a:p>
          <a:p>
            <a:pPr>
              <a:buFontTx/>
              <a:buNone/>
            </a:pPr>
            <a:endParaRPr lang="en-US" sz="2400" b="1">
              <a:solidFill>
                <a:srgbClr val="0000FF"/>
              </a:solidFill>
              <a:latin typeface="Arial" charset="0"/>
            </a:endParaRPr>
          </a:p>
          <a:p>
            <a:pPr>
              <a:buFontTx/>
              <a:buNone/>
            </a:pPr>
            <a:r>
              <a:rPr lang="en-US" sz="2400" b="1">
                <a:solidFill>
                  <a:srgbClr val="0000FF"/>
                </a:solidFill>
                <a:latin typeface="Arial" charset="0"/>
              </a:rPr>
              <a:t>Algorithm </a:t>
            </a:r>
            <a:r>
              <a:rPr lang="en-US" sz="2400">
                <a:solidFill>
                  <a:srgbClr val="000000"/>
                </a:solidFill>
                <a:latin typeface="Arial" charset="0"/>
              </a:rPr>
              <a:t>ParenMatch(</a:t>
            </a:r>
            <a:r>
              <a:rPr lang="en-US" sz="2400" i="1">
                <a:solidFill>
                  <a:srgbClr val="000000"/>
                </a:solidFill>
                <a:latin typeface="Arial" charset="0"/>
              </a:rPr>
              <a:t>X,n</a:t>
            </a:r>
            <a:r>
              <a:rPr lang="en-US" sz="2400">
                <a:solidFill>
                  <a:srgbClr val="000000"/>
                </a:solidFill>
                <a:latin typeface="Arial" charset="0"/>
              </a:rPr>
              <a:t>):</a:t>
            </a:r>
            <a:endParaRPr lang="en-US" sz="2400" b="1" i="1">
              <a:solidFill>
                <a:srgbClr val="0000FF"/>
              </a:solidFill>
              <a:latin typeface="Arial" charset="0"/>
            </a:endParaRPr>
          </a:p>
          <a:p>
            <a:pPr>
              <a:buFontTx/>
              <a:buNone/>
            </a:pPr>
            <a:r>
              <a:rPr lang="en-US" sz="2400" b="1" i="1">
                <a:solidFill>
                  <a:srgbClr val="0000FF"/>
                </a:solidFill>
                <a:latin typeface="Arial" charset="0"/>
              </a:rPr>
              <a:t>Input: </a:t>
            </a:r>
            <a:r>
              <a:rPr lang="en-US" sz="2400">
                <a:solidFill>
                  <a:srgbClr val="000000"/>
                </a:solidFill>
                <a:latin typeface="Arial" charset="0"/>
              </a:rPr>
              <a:t>An array </a:t>
            </a:r>
            <a:r>
              <a:rPr lang="en-US" sz="2400" i="1">
                <a:solidFill>
                  <a:srgbClr val="000000"/>
                </a:solidFill>
                <a:latin typeface="Arial" charset="0"/>
              </a:rPr>
              <a:t>X </a:t>
            </a:r>
            <a:r>
              <a:rPr lang="en-US" sz="2400">
                <a:solidFill>
                  <a:srgbClr val="000000"/>
                </a:solidFill>
                <a:latin typeface="Arial" charset="0"/>
              </a:rPr>
              <a:t>of </a:t>
            </a:r>
            <a:r>
              <a:rPr lang="en-US" sz="2400" i="1">
                <a:solidFill>
                  <a:srgbClr val="000000"/>
                </a:solidFill>
                <a:latin typeface="Arial" charset="0"/>
              </a:rPr>
              <a:t>n </a:t>
            </a:r>
            <a:r>
              <a:rPr lang="en-US" sz="2400">
                <a:solidFill>
                  <a:srgbClr val="000000"/>
                </a:solidFill>
                <a:latin typeface="Arial" charset="0"/>
              </a:rPr>
              <a:t>tokens, each of which is a grouping symbol “(“, “)”, “[“, “]”, “{“ or “}“</a:t>
            </a:r>
            <a:endParaRPr lang="en-US" sz="2400" b="1" i="1">
              <a:solidFill>
                <a:srgbClr val="0000FF"/>
              </a:solidFill>
              <a:latin typeface="Arial" charset="0"/>
            </a:endParaRPr>
          </a:p>
          <a:p>
            <a:pPr>
              <a:buFontTx/>
              <a:buNone/>
            </a:pPr>
            <a:r>
              <a:rPr lang="en-US" sz="2400" b="1" i="1">
                <a:solidFill>
                  <a:srgbClr val="0000FF"/>
                </a:solidFill>
                <a:latin typeface="Arial" charset="0"/>
              </a:rPr>
              <a:t>Output: </a:t>
            </a:r>
            <a:r>
              <a:rPr lang="en-US" sz="2400" b="1">
                <a:solidFill>
                  <a:srgbClr val="000000"/>
                </a:solidFill>
                <a:latin typeface="Arial" charset="0"/>
              </a:rPr>
              <a:t>true </a:t>
            </a:r>
            <a:r>
              <a:rPr lang="en-US" sz="2400">
                <a:solidFill>
                  <a:srgbClr val="000000"/>
                </a:solidFill>
                <a:latin typeface="Arial" charset="0"/>
              </a:rPr>
              <a:t>if and only if all the grouping symbols in </a:t>
            </a:r>
            <a:r>
              <a:rPr lang="en-US" sz="2400" i="1">
                <a:solidFill>
                  <a:srgbClr val="000000"/>
                </a:solidFill>
                <a:latin typeface="Arial" charset="0"/>
              </a:rPr>
              <a:t>X </a:t>
            </a:r>
            <a:r>
              <a:rPr lang="en-US" sz="2400">
                <a:solidFill>
                  <a:srgbClr val="000000"/>
                </a:solidFill>
                <a:latin typeface="Arial" charset="0"/>
              </a:rPr>
              <a:t>match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ADTs, Stacks, Queues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E8E3-7D4B-4E38-9D31-731F036B5B78}" type="slidenum">
              <a:rPr lang="en-US"/>
              <a:pPr/>
              <a:t>49</a:t>
            </a:fld>
            <a:endParaRPr lang="en-US"/>
          </a:p>
        </p:txBody>
      </p:sp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Exercise </a:t>
            </a:r>
          </a:p>
        </p:txBody>
      </p:sp>
      <p:sp>
        <p:nvSpPr>
          <p:cNvPr id="2990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What is the shortest string that has correctly matched parentheses?</a:t>
            </a:r>
          </a:p>
          <a:p>
            <a:endParaRPr lang="en-GB"/>
          </a:p>
          <a:p>
            <a:r>
              <a:rPr lang="en-GB"/>
              <a:t>&lt;answered in lecture&gt;</a:t>
            </a:r>
          </a:p>
          <a:p>
            <a:pPr>
              <a:buFontTx/>
              <a:buNone/>
            </a:pPr>
            <a:endParaRPr lang="en-GB"/>
          </a:p>
          <a:p>
            <a:r>
              <a:rPr lang="en-GB"/>
              <a:t>Relevance: </a:t>
            </a:r>
            <a:br>
              <a:rPr lang="en-GB"/>
            </a:br>
            <a:r>
              <a:rPr lang="en-GB"/>
              <a:t>Designing test cases for your algorithms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ADTs, Stacks, Queues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9662-CB9B-44EC-95B5-E26FD66A21EC}" type="slidenum">
              <a:rPr lang="en-US"/>
              <a:pPr/>
              <a:t>5</a:t>
            </a:fld>
            <a:endParaRPr lang="en-US"/>
          </a:p>
        </p:txBody>
      </p:sp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ADT &amp; Efficiency</a:t>
            </a:r>
          </a:p>
        </p:txBody>
      </p:sp>
      <p:sp>
        <p:nvSpPr>
          <p:cNvPr id="2908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8077200" cy="4114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GB" sz="2800"/>
              <a:t>Often the ADT comes with efficiency requirements expressed in big-Oh notation, e.g. </a:t>
            </a:r>
          </a:p>
          <a:p>
            <a:pPr lvl="1">
              <a:lnSpc>
                <a:spcPct val="80000"/>
              </a:lnSpc>
            </a:pPr>
            <a:r>
              <a:rPr lang="en-GB" sz="2400"/>
              <a:t>“cancel(order) must be O(1)”</a:t>
            </a:r>
          </a:p>
          <a:p>
            <a:pPr lvl="1">
              <a:lnSpc>
                <a:spcPct val="80000"/>
              </a:lnSpc>
            </a:pPr>
            <a:r>
              <a:rPr lang="en-GB" sz="2400"/>
              <a:t>“sell(order) must be O(log( |orders| ) )”</a:t>
            </a:r>
          </a:p>
          <a:p>
            <a:pPr>
              <a:lnSpc>
                <a:spcPct val="80000"/>
              </a:lnSpc>
            </a:pPr>
            <a:r>
              <a:rPr lang="en-GB" sz="2800"/>
              <a:t>However, such requirements do not automatically force a particular CDT.</a:t>
            </a:r>
          </a:p>
          <a:p>
            <a:pPr lvl="1">
              <a:lnSpc>
                <a:spcPct val="80000"/>
              </a:lnSpc>
            </a:pPr>
            <a:r>
              <a:rPr lang="en-GB" sz="2400"/>
              <a:t>The underlying implementation is still not specified</a:t>
            </a:r>
          </a:p>
          <a:p>
            <a:pPr>
              <a:lnSpc>
                <a:spcPct val="80000"/>
              </a:lnSpc>
            </a:pPr>
            <a:r>
              <a:rPr lang="en-GB" sz="2800"/>
              <a:t>This is typical of many “library functions”</a:t>
            </a:r>
          </a:p>
          <a:p>
            <a:pPr>
              <a:lnSpc>
                <a:spcPct val="80000"/>
              </a:lnSpc>
            </a:pPr>
            <a:r>
              <a:rPr lang="en-GB" sz="2800"/>
              <a:t>Note that such efficiency specifications rely on using the big-Oh family.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ADTs, Stacks, Queues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8E292-C718-4994-9D1C-922451B8E625}" type="slidenum">
              <a:rPr lang="en-US"/>
              <a:pPr/>
              <a:t>50</a:t>
            </a:fld>
            <a:endParaRPr lang="en-US"/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990600"/>
          </a:xfrm>
        </p:spPr>
        <p:txBody>
          <a:bodyPr/>
          <a:lstStyle/>
          <a:p>
            <a:r>
              <a:rPr lang="en-US" sz="4000" dirty="0"/>
              <a:t>Example Problem:</a:t>
            </a:r>
            <a:br>
              <a:rPr lang="en-US" sz="4000" dirty="0"/>
            </a:br>
            <a:r>
              <a:rPr lang="en-US" sz="4000" dirty="0"/>
              <a:t>Parentheses Matching</a:t>
            </a:r>
          </a:p>
        </p:txBody>
      </p:sp>
      <p:sp>
        <p:nvSpPr>
          <p:cNvPr id="1546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7724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Each “(”, “{”, or “[” must be paired with a matching “)”, “}”, or “[”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correct: ( )(( )){([( )])}	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incorrect: ((( )(( )){([( )])}	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incorrect: )(( )){([( )])}</a:t>
            </a:r>
            <a:r>
              <a:rPr lang="en-US" sz="2400" i="1">
                <a:solidFill>
                  <a:srgbClr val="000000"/>
                </a:solidFill>
                <a:latin typeface="Arial" charset="0"/>
              </a:rPr>
              <a:t>	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incorrect: ({[ ])}	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incorrect: (	</a:t>
            </a:r>
          </a:p>
          <a:p>
            <a:pPr>
              <a:lnSpc>
                <a:spcPct val="90000"/>
              </a:lnSpc>
            </a:pPr>
            <a:r>
              <a:rPr lang="en-GB" sz="2800"/>
              <a:t>Exercise (online): How would you implement “parentheses matching”? Write down a sketch of one idea (not necessarily a good one!)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ADTs, Stacks, Queues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CF1F-B4EF-4B3F-B7E1-403B59D94A61}" type="slidenum">
              <a:rPr lang="en-US"/>
              <a:pPr/>
              <a:t>51</a:t>
            </a:fld>
            <a:endParaRPr lang="en-US"/>
          </a:p>
        </p:txBody>
      </p:sp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Parentheses Matching: </a:t>
            </a:r>
            <a:r>
              <a:rPr lang="en-GB" sz="2800" dirty="0" smtClean="0"/>
              <a:t>Scan </a:t>
            </a:r>
            <a:r>
              <a:rPr lang="en-GB" sz="2800" dirty="0"/>
              <a:t>&amp; Reduce</a:t>
            </a:r>
          </a:p>
        </p:txBody>
      </p:sp>
      <p:sp>
        <p:nvSpPr>
          <p:cNvPr id="2488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rgbClr val="000000"/>
                </a:solidFill>
                <a:latin typeface="Arial" charset="0"/>
              </a:rPr>
              <a:t>Example: ( )(( )){([( )])}	</a:t>
            </a:r>
            <a:endParaRPr lang="en-GB" sz="2800" dirty="0"/>
          </a:p>
          <a:p>
            <a:pPr>
              <a:lnSpc>
                <a:spcPct val="90000"/>
              </a:lnSpc>
            </a:pPr>
            <a:r>
              <a:rPr lang="en-GB" sz="2800" dirty="0"/>
              <a:t>Observation: there are “matched pairs” e.g. “()” 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If these are removed the correctness (or not) will not be changed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Corresponding (sketch of) algorithm: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800" dirty="0">
                <a:solidFill>
                  <a:srgbClr val="000000"/>
                </a:solidFill>
              </a:rPr>
              <a:t>		Repeat: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800" dirty="0">
                <a:solidFill>
                  <a:srgbClr val="000000"/>
                </a:solidFill>
              </a:rPr>
              <a:t>			scan along the string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800" dirty="0">
                <a:solidFill>
                  <a:srgbClr val="000000"/>
                </a:solidFill>
              </a:rPr>
              <a:t>			remove first matched pair found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35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ADTs, Stacks, Queues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CFC8E-D1BC-4880-8D8B-C34F3C37DA3D}" type="slidenum">
              <a:rPr lang="en-US"/>
              <a:pPr/>
              <a:t>52</a:t>
            </a:fld>
            <a:endParaRPr lang="en-US"/>
          </a:p>
        </p:txBody>
      </p:sp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Example of “Scan &amp; reduce”</a:t>
            </a:r>
          </a:p>
        </p:txBody>
      </p:sp>
      <p:sp>
        <p:nvSpPr>
          <p:cNvPr id="2611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7772400" cy="44958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800">
                <a:latin typeface="Arial" charset="0"/>
              </a:rPr>
              <a:t>Input:</a:t>
            </a:r>
            <a:r>
              <a:rPr lang="en-US" sz="2800">
                <a:solidFill>
                  <a:srgbClr val="000000"/>
                </a:solidFill>
                <a:latin typeface="Arial" charset="0"/>
              </a:rPr>
              <a:t> s = “( [ () ] )” 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800">
                <a:solidFill>
                  <a:srgbClr val="000000"/>
                </a:solidFill>
                <a:latin typeface="Arial" charset="0"/>
              </a:rPr>
              <a:t>scan left to right; find &amp; remove the “()”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s= “( [ ] )” 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800">
                <a:solidFill>
                  <a:srgbClr val="000000"/>
                </a:solidFill>
                <a:latin typeface="Arial" charset="0"/>
              </a:rPr>
              <a:t>scan left to right; find &amp; remove the “[]”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s= “()”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800">
                <a:solidFill>
                  <a:srgbClr val="000000"/>
                </a:solidFill>
                <a:latin typeface="Arial" charset="0"/>
              </a:rPr>
              <a:t>scan left to right; find &amp; remove the “()”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s= “”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800">
                <a:solidFill>
                  <a:srgbClr val="000000"/>
                </a:solidFill>
                <a:latin typeface="Arial" charset="0"/>
              </a:rPr>
              <a:t>Return true as the empty string is correct.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800">
                <a:solidFill>
                  <a:srgbClr val="000000"/>
                </a:solidFill>
                <a:latin typeface="Arial" charset="0"/>
              </a:rPr>
              <a:t>Return false if string is non-empty but no pair is found, e.g. “( { ) }”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800">
                <a:latin typeface="Arial" charset="0"/>
              </a:rPr>
              <a:t>Exercise: Spot the inefficiency?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ADTs, Stacks, Queues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979E-7895-4F2B-AE2B-0C1EB57EAD95}" type="slidenum">
              <a:rPr lang="en-US"/>
              <a:pPr/>
              <a:t>53</a:t>
            </a:fld>
            <a:endParaRPr lang="en-US"/>
          </a:p>
        </p:txBody>
      </p:sp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Example of “Scan &amp; reduce”</a:t>
            </a:r>
          </a:p>
        </p:txBody>
      </p:sp>
      <p:sp>
        <p:nvSpPr>
          <p:cNvPr id="2652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382000" cy="4495800"/>
          </a:xfrm>
        </p:spPr>
        <p:txBody>
          <a:bodyPr/>
          <a:lstStyle/>
          <a:p>
            <a:pPr marL="609600" indent="-609600">
              <a:buFontTx/>
              <a:buNone/>
            </a:pPr>
            <a:r>
              <a:rPr lang="en-US" sz="2800">
                <a:solidFill>
                  <a:srgbClr val="000000"/>
                </a:solidFill>
                <a:latin typeface="Arial" charset="0"/>
              </a:rPr>
              <a:t>Input: s = “( ( ( ( ( ( ) ) ) ) ) )” </a:t>
            </a:r>
          </a:p>
          <a:p>
            <a:pPr marL="609600" indent="-609600">
              <a:buFontTx/>
              <a:buAutoNum type="arabicPeriod"/>
            </a:pPr>
            <a:r>
              <a:rPr lang="en-US" sz="2800">
                <a:solidFill>
                  <a:srgbClr val="000000"/>
                </a:solidFill>
                <a:latin typeface="Arial" charset="0"/>
              </a:rPr>
              <a:t>scan left to right; find &amp; remove the “()”</a:t>
            </a:r>
          </a:p>
          <a:p>
            <a:pPr marL="990600" lvl="1" indent="-533400"/>
            <a:r>
              <a:rPr lang="en-US" sz="2400">
                <a:solidFill>
                  <a:srgbClr val="000000"/>
                </a:solidFill>
                <a:latin typeface="Arial" charset="0"/>
              </a:rPr>
              <a:t>s= “( ( ( ( ( ) ) ) ) )” </a:t>
            </a:r>
          </a:p>
          <a:p>
            <a:pPr marL="609600" indent="-609600">
              <a:buFontTx/>
              <a:buAutoNum type="arabicPeriod"/>
            </a:pPr>
            <a:r>
              <a:rPr lang="en-US" sz="2800">
                <a:solidFill>
                  <a:srgbClr val="000000"/>
                </a:solidFill>
                <a:latin typeface="Arial" charset="0"/>
              </a:rPr>
              <a:t>“scan left to right” // needs a full scan?</a:t>
            </a:r>
          </a:p>
          <a:p>
            <a:pPr marL="609600" indent="-609600"/>
            <a:r>
              <a:rPr lang="en-US" sz="2400">
                <a:latin typeface="Arial" charset="0"/>
              </a:rPr>
              <a:t>Observe: we do not need to rescan from the beginning, </a:t>
            </a:r>
            <a:br>
              <a:rPr lang="en-US" sz="2400">
                <a:latin typeface="Arial" charset="0"/>
              </a:rPr>
            </a:br>
            <a:r>
              <a:rPr lang="en-US" sz="2400">
                <a:latin typeface="Arial" charset="0"/>
              </a:rPr>
              <a:t>only from where we removed the “()”</a:t>
            </a:r>
          </a:p>
          <a:p>
            <a:pPr marL="609600" indent="-609600"/>
            <a:r>
              <a:rPr lang="en-US" sz="2400">
                <a:latin typeface="Arial" charset="0"/>
              </a:rPr>
              <a:t>Idea: Keep track of the location of the “working region”, and do not need to access outside that region</a:t>
            </a:r>
          </a:p>
          <a:p>
            <a:pPr marL="609600" indent="-609600"/>
            <a:r>
              <a:rPr lang="en-US" sz="2400">
                <a:latin typeface="Arial" charset="0"/>
              </a:rPr>
              <a:t>Suggests: keep the “characters scanned so far” on a Stack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19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ADTs, Stacks, Queues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2E2E4-97DA-46F2-8A5D-A2279B12C577}" type="slidenum">
              <a:rPr lang="en-US"/>
              <a:pPr/>
              <a:t>54</a:t>
            </a:fld>
            <a:endParaRPr lang="en-US"/>
          </a:p>
        </p:txBody>
      </p:sp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Better Algorithm:</a:t>
            </a:r>
          </a:p>
        </p:txBody>
      </p:sp>
      <p:sp>
        <p:nvSpPr>
          <p:cNvPr id="2385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7772400" cy="4495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Basic Idea: Read left to right, but try to check matching as we proceed; e.g.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When see a matched “open-close” pair we want to be able to “drop the pair”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When we see a “close” without an appropriate open then report a mismatch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When see an “open” then “just remember it”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As long as we are “dropping matching pairs recursively” then on seeing a “close” we don’t need to look at anything other than the last remembered symbol</a:t>
            </a:r>
          </a:p>
          <a:p>
            <a:pPr lvl="1">
              <a:lnSpc>
                <a:spcPct val="80000"/>
              </a:lnSpc>
            </a:pPr>
            <a:r>
              <a:rPr lang="en-GB" sz="2400">
                <a:latin typeface="Arial" charset="0"/>
              </a:rPr>
              <a:t>Implies consider using a “Stack”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5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ADTs, Stacks, Queues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1C730-BED9-4735-AC7A-F097CE42E281}" type="slidenum">
              <a:rPr lang="en-US"/>
              <a:pPr/>
              <a:t>55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Example</a:t>
            </a:r>
          </a:p>
        </p:txBody>
      </p:sp>
      <p:sp>
        <p:nvSpPr>
          <p:cNvPr id="2447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800">
                <a:solidFill>
                  <a:srgbClr val="000000"/>
                </a:solidFill>
                <a:latin typeface="Arial" charset="0"/>
              </a:rPr>
              <a:t>Input:   ( { [ ] ) }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800">
                <a:solidFill>
                  <a:srgbClr val="000000"/>
                </a:solidFill>
                <a:latin typeface="Arial" charset="0"/>
              </a:rPr>
              <a:t>(          ok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800">
                <a:solidFill>
                  <a:srgbClr val="000000"/>
                </a:solidFill>
                <a:latin typeface="Arial" charset="0"/>
              </a:rPr>
              <a:t>( {        ok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800">
                <a:solidFill>
                  <a:srgbClr val="000000"/>
                </a:solidFill>
                <a:latin typeface="Arial" charset="0"/>
              </a:rPr>
              <a:t>( { [      ok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800">
                <a:solidFill>
                  <a:srgbClr val="000000"/>
                </a:solidFill>
                <a:latin typeface="Arial" charset="0"/>
              </a:rPr>
              <a:t>( { [   with ]   is ok, but can reduce to 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800">
                <a:solidFill>
                  <a:srgbClr val="000000"/>
                </a:solidFill>
                <a:latin typeface="Arial" charset="0"/>
              </a:rPr>
              <a:t>( {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800">
                <a:solidFill>
                  <a:srgbClr val="000000"/>
                </a:solidFill>
                <a:latin typeface="Arial" charset="0"/>
              </a:rPr>
              <a:t>( { )      mismatch; close bracket “)” with no adjacent opener “(“ – this cannot be the start of any legal string</a:t>
            </a:r>
            <a:endParaRPr lang="en-GB" sz="28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ADTs, Stacks, Queues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79EC3-8BA1-457A-9439-D1D41A6A9A04}" type="slidenum">
              <a:rPr lang="en-US"/>
              <a:pPr/>
              <a:t>56</a:t>
            </a:fld>
            <a:endParaRPr lang="en-US"/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Parentheses Matching Algorithm</a:t>
            </a:r>
          </a:p>
        </p:txBody>
      </p:sp>
      <p:sp>
        <p:nvSpPr>
          <p:cNvPr id="1853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772400" cy="48768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Let </a:t>
            </a:r>
            <a:r>
              <a:rPr lang="en-US" sz="2000" i="1">
                <a:solidFill>
                  <a:srgbClr val="000000"/>
                </a:solidFill>
                <a:latin typeface="Arial" charset="0"/>
              </a:rPr>
              <a:t>S </a:t>
            </a:r>
            <a:r>
              <a:rPr lang="en-US" sz="2000">
                <a:solidFill>
                  <a:srgbClr val="000000"/>
                </a:solidFill>
                <a:latin typeface="Arial" charset="0"/>
              </a:rPr>
              <a:t>be an empty stack</a:t>
            </a:r>
          </a:p>
          <a:p>
            <a:pPr>
              <a:buFontTx/>
              <a:buNone/>
            </a:pPr>
            <a:r>
              <a:rPr lang="en-US" sz="2000" b="1">
                <a:solidFill>
                  <a:srgbClr val="000000"/>
                </a:solidFill>
                <a:latin typeface="Arial" charset="0"/>
              </a:rPr>
              <a:t>for </a:t>
            </a:r>
            <a:r>
              <a:rPr lang="en-US" sz="2000" i="1">
                <a:solidFill>
                  <a:srgbClr val="000000"/>
                </a:solidFill>
                <a:latin typeface="Arial" charset="0"/>
              </a:rPr>
              <a:t>i=</a:t>
            </a:r>
            <a:r>
              <a:rPr lang="en-US" sz="2000">
                <a:solidFill>
                  <a:srgbClr val="000000"/>
                </a:solidFill>
                <a:latin typeface="Arial" charset="0"/>
              </a:rPr>
              <a:t>0 to </a:t>
            </a:r>
            <a:r>
              <a:rPr lang="en-US" sz="2000" i="1">
                <a:solidFill>
                  <a:srgbClr val="000000"/>
                </a:solidFill>
                <a:latin typeface="Arial" charset="0"/>
              </a:rPr>
              <a:t>n-</a:t>
            </a:r>
            <a:r>
              <a:rPr lang="en-US" sz="2000">
                <a:solidFill>
                  <a:srgbClr val="000000"/>
                </a:solidFill>
                <a:latin typeface="Arial" charset="0"/>
              </a:rPr>
              <a:t>1 </a:t>
            </a:r>
            <a:r>
              <a:rPr lang="en-US" sz="2000" b="1">
                <a:solidFill>
                  <a:srgbClr val="000000"/>
                </a:solidFill>
                <a:latin typeface="Arial" charset="0"/>
              </a:rPr>
              <a:t>do</a:t>
            </a:r>
          </a:p>
          <a:p>
            <a:pPr>
              <a:buFontTx/>
              <a:buNone/>
            </a:pPr>
            <a:r>
              <a:rPr lang="en-US" sz="2000" b="1">
                <a:solidFill>
                  <a:srgbClr val="000000"/>
                </a:solidFill>
                <a:latin typeface="Arial" charset="0"/>
              </a:rPr>
              <a:t>	if </a:t>
            </a:r>
            <a:r>
              <a:rPr lang="en-US" sz="2000" i="1">
                <a:solidFill>
                  <a:srgbClr val="000000"/>
                </a:solidFill>
                <a:latin typeface="Arial" charset="0"/>
              </a:rPr>
              <a:t>X</a:t>
            </a:r>
            <a:r>
              <a:rPr lang="en-US" sz="2000">
                <a:solidFill>
                  <a:srgbClr val="000000"/>
                </a:solidFill>
                <a:latin typeface="Arial" charset="0"/>
              </a:rPr>
              <a:t>[</a:t>
            </a:r>
            <a:r>
              <a:rPr lang="en-US" sz="2000" i="1">
                <a:solidFill>
                  <a:srgbClr val="000000"/>
                </a:solidFill>
                <a:latin typeface="Arial" charset="0"/>
              </a:rPr>
              <a:t>i</a:t>
            </a:r>
            <a:r>
              <a:rPr lang="en-US" sz="2000">
                <a:solidFill>
                  <a:srgbClr val="000000"/>
                </a:solidFill>
                <a:latin typeface="Arial" charset="0"/>
              </a:rPr>
              <a:t>] is an opening grouping symbol </a:t>
            </a:r>
            <a:r>
              <a:rPr lang="en-US" sz="2000" b="1">
                <a:solidFill>
                  <a:srgbClr val="000000"/>
                </a:solidFill>
                <a:latin typeface="Arial" charset="0"/>
              </a:rPr>
              <a:t>then</a:t>
            </a:r>
          </a:p>
          <a:p>
            <a:pPr>
              <a:buFontTx/>
              <a:buNone/>
            </a:pPr>
            <a:r>
              <a:rPr lang="en-US" sz="2000" i="1">
                <a:solidFill>
                  <a:srgbClr val="000000"/>
                </a:solidFill>
                <a:latin typeface="Arial" charset="0"/>
              </a:rPr>
              <a:t>		S</a:t>
            </a:r>
            <a:r>
              <a:rPr lang="en-US" sz="2000">
                <a:solidFill>
                  <a:srgbClr val="000000"/>
                </a:solidFill>
                <a:latin typeface="Arial" charset="0"/>
              </a:rPr>
              <a:t>.push(</a:t>
            </a:r>
            <a:r>
              <a:rPr lang="en-US" sz="2000" i="1">
                <a:solidFill>
                  <a:srgbClr val="000000"/>
                </a:solidFill>
                <a:latin typeface="Arial" charset="0"/>
              </a:rPr>
              <a:t>X</a:t>
            </a:r>
            <a:r>
              <a:rPr lang="en-US" sz="2000">
                <a:solidFill>
                  <a:srgbClr val="000000"/>
                </a:solidFill>
                <a:latin typeface="Arial" charset="0"/>
              </a:rPr>
              <a:t>[</a:t>
            </a:r>
            <a:r>
              <a:rPr lang="en-US" sz="2000" i="1">
                <a:solidFill>
                  <a:srgbClr val="000000"/>
                </a:solidFill>
                <a:latin typeface="Arial" charset="0"/>
              </a:rPr>
              <a:t>i</a:t>
            </a:r>
            <a:r>
              <a:rPr lang="en-US" sz="2000">
                <a:solidFill>
                  <a:srgbClr val="000000"/>
                </a:solidFill>
                <a:latin typeface="Arial" charset="0"/>
              </a:rPr>
              <a:t>])</a:t>
            </a:r>
          </a:p>
          <a:p>
            <a:pPr>
              <a:buFontTx/>
              <a:buNone/>
            </a:pPr>
            <a:r>
              <a:rPr lang="en-US" sz="2000" b="1">
                <a:solidFill>
                  <a:srgbClr val="000000"/>
                </a:solidFill>
                <a:latin typeface="Arial" charset="0"/>
              </a:rPr>
              <a:t>	else if </a:t>
            </a:r>
            <a:r>
              <a:rPr lang="en-US" sz="2000" i="1">
                <a:solidFill>
                  <a:srgbClr val="000000"/>
                </a:solidFill>
                <a:latin typeface="Arial" charset="0"/>
              </a:rPr>
              <a:t>X</a:t>
            </a:r>
            <a:r>
              <a:rPr lang="en-US" sz="2000">
                <a:solidFill>
                  <a:srgbClr val="000000"/>
                </a:solidFill>
                <a:latin typeface="Arial" charset="0"/>
              </a:rPr>
              <a:t>[</a:t>
            </a:r>
            <a:r>
              <a:rPr lang="en-US" sz="2000" i="1">
                <a:solidFill>
                  <a:srgbClr val="000000"/>
                </a:solidFill>
                <a:latin typeface="Arial" charset="0"/>
              </a:rPr>
              <a:t>i</a:t>
            </a:r>
            <a:r>
              <a:rPr lang="en-US" sz="2000">
                <a:solidFill>
                  <a:srgbClr val="000000"/>
                </a:solidFill>
                <a:latin typeface="Arial" charset="0"/>
              </a:rPr>
              <a:t>] is a closing grouping symbol </a:t>
            </a:r>
            <a:r>
              <a:rPr lang="en-US" sz="2000" b="1">
                <a:solidFill>
                  <a:srgbClr val="000000"/>
                </a:solidFill>
                <a:latin typeface="Arial" charset="0"/>
              </a:rPr>
              <a:t>then</a:t>
            </a:r>
          </a:p>
          <a:p>
            <a:pPr>
              <a:buFontTx/>
              <a:buNone/>
            </a:pPr>
            <a:r>
              <a:rPr lang="en-US" sz="2000" b="1">
                <a:solidFill>
                  <a:srgbClr val="000000"/>
                </a:solidFill>
                <a:latin typeface="Arial" charset="0"/>
              </a:rPr>
              <a:t>		if </a:t>
            </a:r>
            <a:r>
              <a:rPr lang="en-US" sz="2000" i="1">
                <a:solidFill>
                  <a:srgbClr val="000000"/>
                </a:solidFill>
                <a:latin typeface="Arial" charset="0"/>
              </a:rPr>
              <a:t>S</a:t>
            </a:r>
            <a:r>
              <a:rPr lang="en-US" sz="2000">
                <a:solidFill>
                  <a:srgbClr val="000000"/>
                </a:solidFill>
                <a:latin typeface="Arial" charset="0"/>
              </a:rPr>
              <a:t>.isEmpty() </a:t>
            </a:r>
            <a:r>
              <a:rPr lang="en-US" sz="2000" b="1">
                <a:solidFill>
                  <a:srgbClr val="000000"/>
                </a:solidFill>
                <a:latin typeface="Arial" charset="0"/>
              </a:rPr>
              <a:t>then</a:t>
            </a:r>
          </a:p>
          <a:p>
            <a:pPr>
              <a:buFontTx/>
              <a:buNone/>
            </a:pPr>
            <a:r>
              <a:rPr lang="en-US" sz="2000" b="1">
                <a:solidFill>
                  <a:srgbClr val="000000"/>
                </a:solidFill>
                <a:latin typeface="Arial" charset="0"/>
              </a:rPr>
              <a:t>			return false </a:t>
            </a:r>
            <a:r>
              <a:rPr lang="en-US" sz="2000" i="1">
                <a:solidFill>
                  <a:srgbClr val="0000FF"/>
                </a:solidFill>
                <a:latin typeface="Arial" charset="0"/>
              </a:rPr>
              <a:t>// </a:t>
            </a:r>
            <a:r>
              <a:rPr lang="en-US" sz="2000">
                <a:solidFill>
                  <a:srgbClr val="0000FF"/>
                </a:solidFill>
                <a:latin typeface="Arial" charset="0"/>
              </a:rPr>
              <a:t>nothing to match with</a:t>
            </a:r>
            <a:endParaRPr lang="en-US" sz="2000" i="1">
              <a:solidFill>
                <a:srgbClr val="0000FF"/>
              </a:solidFill>
              <a:latin typeface="Arial" charset="0"/>
            </a:endParaRPr>
          </a:p>
          <a:p>
            <a:pPr>
              <a:buFontTx/>
              <a:buNone/>
            </a:pPr>
            <a:r>
              <a:rPr lang="en-US" sz="2000" b="1">
                <a:solidFill>
                  <a:srgbClr val="000000"/>
                </a:solidFill>
                <a:latin typeface="Arial" charset="0"/>
              </a:rPr>
              <a:t>		if </a:t>
            </a:r>
            <a:r>
              <a:rPr lang="en-US" sz="2000" i="1">
                <a:solidFill>
                  <a:srgbClr val="000000"/>
                </a:solidFill>
                <a:latin typeface="Arial" charset="0"/>
              </a:rPr>
              <a:t>S</a:t>
            </a:r>
            <a:r>
              <a:rPr lang="en-US" sz="2000">
                <a:solidFill>
                  <a:srgbClr val="000000"/>
                </a:solidFill>
                <a:latin typeface="Arial" charset="0"/>
              </a:rPr>
              <a:t>.pop() does not match the type of </a:t>
            </a:r>
            <a:r>
              <a:rPr lang="en-US" sz="2000" i="1">
                <a:solidFill>
                  <a:srgbClr val="000000"/>
                </a:solidFill>
                <a:latin typeface="Arial" charset="0"/>
              </a:rPr>
              <a:t>X</a:t>
            </a:r>
            <a:r>
              <a:rPr lang="en-US" sz="2000">
                <a:solidFill>
                  <a:srgbClr val="000000"/>
                </a:solidFill>
                <a:latin typeface="Arial" charset="0"/>
              </a:rPr>
              <a:t>[</a:t>
            </a:r>
            <a:r>
              <a:rPr lang="en-US" sz="2000" i="1">
                <a:solidFill>
                  <a:srgbClr val="000000"/>
                </a:solidFill>
                <a:latin typeface="Arial" charset="0"/>
              </a:rPr>
              <a:t>i</a:t>
            </a:r>
            <a:r>
              <a:rPr lang="en-US" sz="2000">
                <a:solidFill>
                  <a:srgbClr val="000000"/>
                </a:solidFill>
                <a:latin typeface="Arial" charset="0"/>
              </a:rPr>
              <a:t>] </a:t>
            </a:r>
            <a:r>
              <a:rPr lang="en-US" sz="2000" b="1">
                <a:solidFill>
                  <a:srgbClr val="000000"/>
                </a:solidFill>
                <a:latin typeface="Arial" charset="0"/>
              </a:rPr>
              <a:t>then</a:t>
            </a:r>
          </a:p>
          <a:p>
            <a:pPr>
              <a:buFontTx/>
              <a:buNone/>
            </a:pPr>
            <a:r>
              <a:rPr lang="en-US" sz="2000" b="1">
                <a:solidFill>
                  <a:srgbClr val="000000"/>
                </a:solidFill>
                <a:latin typeface="Arial" charset="0"/>
              </a:rPr>
              <a:t>			return false </a:t>
            </a:r>
            <a:r>
              <a:rPr lang="en-US" sz="2000" i="1">
                <a:solidFill>
                  <a:srgbClr val="0000FF"/>
                </a:solidFill>
                <a:latin typeface="Arial" charset="0"/>
              </a:rPr>
              <a:t>// </a:t>
            </a:r>
            <a:r>
              <a:rPr lang="en-US" sz="2000">
                <a:solidFill>
                  <a:srgbClr val="0000FF"/>
                </a:solidFill>
                <a:latin typeface="Arial" charset="0"/>
              </a:rPr>
              <a:t>wrong type</a:t>
            </a:r>
            <a:endParaRPr lang="en-US" sz="2000" i="1">
              <a:solidFill>
                <a:srgbClr val="0000FF"/>
              </a:solidFill>
              <a:latin typeface="Arial" charset="0"/>
            </a:endParaRPr>
          </a:p>
          <a:p>
            <a:pPr>
              <a:buFontTx/>
              <a:buNone/>
            </a:pPr>
            <a:r>
              <a:rPr lang="en-US" sz="2000" b="1">
                <a:solidFill>
                  <a:srgbClr val="000000"/>
                </a:solidFill>
                <a:latin typeface="Arial" charset="0"/>
              </a:rPr>
              <a:t>if </a:t>
            </a:r>
            <a:r>
              <a:rPr lang="en-US" sz="2000" i="1">
                <a:solidFill>
                  <a:srgbClr val="000000"/>
                </a:solidFill>
                <a:latin typeface="Arial" charset="0"/>
              </a:rPr>
              <a:t>S</a:t>
            </a:r>
            <a:r>
              <a:rPr lang="en-US" sz="2000">
                <a:solidFill>
                  <a:srgbClr val="000000"/>
                </a:solidFill>
                <a:latin typeface="Arial" charset="0"/>
              </a:rPr>
              <a:t>.isEmpty() </a:t>
            </a:r>
            <a:r>
              <a:rPr lang="en-US" sz="2000" b="1">
                <a:solidFill>
                  <a:srgbClr val="000000"/>
                </a:solidFill>
                <a:latin typeface="Arial" charset="0"/>
              </a:rPr>
              <a:t>then</a:t>
            </a:r>
          </a:p>
          <a:p>
            <a:pPr>
              <a:buFontTx/>
              <a:buNone/>
            </a:pPr>
            <a:r>
              <a:rPr lang="en-US" sz="2000" b="1">
                <a:solidFill>
                  <a:srgbClr val="000000"/>
                </a:solidFill>
                <a:latin typeface="Arial" charset="0"/>
              </a:rPr>
              <a:t>	return true </a:t>
            </a:r>
            <a:r>
              <a:rPr lang="en-US" sz="2000" i="1">
                <a:solidFill>
                  <a:srgbClr val="0000FF"/>
                </a:solidFill>
                <a:latin typeface="Arial" charset="0"/>
              </a:rPr>
              <a:t>// </a:t>
            </a:r>
            <a:r>
              <a:rPr lang="en-US" sz="2000">
                <a:solidFill>
                  <a:srgbClr val="0000FF"/>
                </a:solidFill>
                <a:latin typeface="Arial" charset="0"/>
              </a:rPr>
              <a:t>every symbol matched</a:t>
            </a:r>
            <a:endParaRPr lang="en-US" sz="2000" i="1">
              <a:solidFill>
                <a:srgbClr val="0000FF"/>
              </a:solidFill>
              <a:latin typeface="Arial" charset="0"/>
            </a:endParaRPr>
          </a:p>
          <a:p>
            <a:pPr>
              <a:buFontTx/>
              <a:buNone/>
            </a:pPr>
            <a:r>
              <a:rPr lang="en-US" sz="2000" b="1">
                <a:solidFill>
                  <a:srgbClr val="000000"/>
                </a:solidFill>
                <a:latin typeface="Arial" charset="0"/>
              </a:rPr>
              <a:t>else</a:t>
            </a:r>
          </a:p>
          <a:p>
            <a:pPr>
              <a:buFontTx/>
              <a:buNone/>
            </a:pPr>
            <a:r>
              <a:rPr lang="en-US" sz="2000" b="1">
                <a:solidFill>
                  <a:srgbClr val="000000"/>
                </a:solidFill>
                <a:latin typeface="Arial" charset="0"/>
              </a:rPr>
              <a:t>	return false </a:t>
            </a:r>
            <a:r>
              <a:rPr lang="en-US" sz="2000" i="1">
                <a:solidFill>
                  <a:srgbClr val="0000FF"/>
                </a:solidFill>
                <a:latin typeface="Arial" charset="0"/>
              </a:rPr>
              <a:t>// </a:t>
            </a:r>
            <a:r>
              <a:rPr lang="en-US" sz="2000">
                <a:solidFill>
                  <a:srgbClr val="0000FF"/>
                </a:solidFill>
                <a:latin typeface="Arial" charset="0"/>
              </a:rPr>
              <a:t>some symbols were never matched</a:t>
            </a:r>
            <a:endParaRPr lang="en-US" sz="20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ADTs, Stacks, Queues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B280-FEF3-4711-A85B-4D272FC2AC4F}" type="slidenum">
              <a:rPr lang="en-US"/>
              <a:pPr/>
              <a:t>57</a:t>
            </a:fld>
            <a:endParaRPr lang="en-US"/>
          </a:p>
        </p:txBody>
      </p:sp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Remark</a:t>
            </a:r>
          </a:p>
        </p:txBody>
      </p:sp>
      <p:sp>
        <p:nvSpPr>
          <p:cNvPr id="2672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7772400" cy="4495800"/>
          </a:xfrm>
        </p:spPr>
        <p:txBody>
          <a:bodyPr/>
          <a:lstStyle/>
          <a:p>
            <a:pPr marL="609600" indent="-609600">
              <a:buFontTx/>
              <a:buNone/>
            </a:pPr>
            <a:r>
              <a:rPr lang="en-GB" sz="2800"/>
              <a:t>Algorithm development often follows the pattern:</a:t>
            </a:r>
          </a:p>
          <a:p>
            <a:pPr marL="990600" lvl="1" indent="-533400">
              <a:buFontTx/>
              <a:buAutoNum type="arabicPeriod"/>
            </a:pPr>
            <a:r>
              <a:rPr lang="en-GB" sz="2400"/>
              <a:t>Write down some algorithm with little or no concern for efficiency</a:t>
            </a:r>
          </a:p>
          <a:p>
            <a:pPr marL="990600" lvl="1" indent="-533400">
              <a:buFontTx/>
              <a:buAutoNum type="arabicPeriod"/>
            </a:pPr>
            <a:r>
              <a:rPr lang="en-GB" sz="2400"/>
              <a:t>Study the algorithm to spot inefficiencies when it runs</a:t>
            </a:r>
          </a:p>
          <a:p>
            <a:pPr marL="990600" lvl="1" indent="-533400">
              <a:buFontTx/>
              <a:buAutoNum type="arabicPeriod"/>
            </a:pPr>
            <a:r>
              <a:rPr lang="en-GB" sz="2400"/>
              <a:t>Try to fix the inefficiencies – e.g. by choosing appropriate data structures</a:t>
            </a:r>
          </a:p>
          <a:p>
            <a:pPr marL="609600" indent="-609600">
              <a:buFontTx/>
              <a:buNone/>
            </a:pPr>
            <a:r>
              <a:rPr lang="en-GB" sz="2800"/>
              <a:t>Moral: do not be afraid to start from a simple algorithm, then revise 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ADTs, Stacks, Queues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E6830-9DC0-4991-A3C3-7293E53684B1}" type="slidenum">
              <a:rPr lang="en-US"/>
              <a:pPr/>
              <a:t>58</a:t>
            </a:fld>
            <a:endParaRPr lang="en-US"/>
          </a:p>
        </p:txBody>
      </p:sp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Exercises (LAB)</a:t>
            </a:r>
          </a:p>
        </p:txBody>
      </p:sp>
      <p:sp>
        <p:nvSpPr>
          <p:cNvPr id="2508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7772400" cy="4495800"/>
          </a:xfrm>
        </p:spPr>
        <p:txBody>
          <a:bodyPr/>
          <a:lstStyle/>
          <a:p>
            <a:r>
              <a:rPr lang="en-GB"/>
              <a:t>For Scan-Reduce and Stack-Based Parentheses matching:</a:t>
            </a:r>
          </a:p>
          <a:p>
            <a:pPr lvl="1"/>
            <a:r>
              <a:rPr lang="en-GB"/>
              <a:t>Implement both </a:t>
            </a:r>
          </a:p>
          <a:p>
            <a:pPr lvl="2"/>
            <a:r>
              <a:rPr lang="en-GB"/>
              <a:t>Experimentally compare them</a:t>
            </a:r>
          </a:p>
          <a:p>
            <a:pPr lvl="1"/>
            <a:r>
              <a:rPr lang="en-GB"/>
              <a:t>Find and compare their big-Oh behaviours for both time and space usage</a:t>
            </a:r>
          </a:p>
          <a:p>
            <a:r>
              <a:rPr lang="en-GB" sz="2800"/>
              <a:t>(Or at least make sure that you would know how to do these if you were forced </a:t>
            </a:r>
            <a:r>
              <a:rPr lang="en-GB" sz="2800">
                <a:sym typeface="Wingdings" pitchFamily="2" charset="2"/>
              </a:rPr>
              <a:t> )</a:t>
            </a:r>
            <a:endParaRPr lang="en-GB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ADTs, Stacks, Queues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28AB-2E57-446F-B431-DA1337266190}" type="slidenum">
              <a:rPr lang="en-US"/>
              <a:pPr/>
              <a:t>6</a:t>
            </a:fld>
            <a:endParaRPr lang="en-US"/>
          </a:p>
        </p:txBody>
      </p:sp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ADT and CDT in Java</a:t>
            </a:r>
          </a:p>
        </p:txBody>
      </p:sp>
      <p:sp>
        <p:nvSpPr>
          <p:cNvPr id="1996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000"/>
              <a:t>Can implement the ADT/CDT split in many ways but might use “</a:t>
            </a:r>
            <a:r>
              <a:rPr lang="en-GB" sz="2000">
                <a:solidFill>
                  <a:srgbClr val="000000"/>
                </a:solidFill>
                <a:latin typeface="Arial" charset="0"/>
              </a:rPr>
              <a:t>interface</a:t>
            </a:r>
            <a:r>
              <a:rPr lang="en-GB" sz="2000"/>
              <a:t>”. Rough example:</a:t>
            </a:r>
          </a:p>
          <a:p>
            <a:endParaRPr lang="en-GB" sz="2000"/>
          </a:p>
          <a:p>
            <a:r>
              <a:rPr lang="en-GB" sz="2000">
                <a:solidFill>
                  <a:srgbClr val="000000"/>
                </a:solidFill>
                <a:latin typeface="Arial" charset="0"/>
              </a:rPr>
              <a:t>public interface ADT {</a:t>
            </a:r>
            <a:br>
              <a:rPr lang="en-GB" sz="2000">
                <a:solidFill>
                  <a:srgbClr val="000000"/>
                </a:solidFill>
                <a:latin typeface="Arial" charset="0"/>
              </a:rPr>
            </a:br>
            <a:r>
              <a:rPr lang="en-GB" sz="2000">
                <a:solidFill>
                  <a:srgbClr val="000000"/>
                </a:solidFill>
                <a:latin typeface="Arial" charset="0"/>
              </a:rPr>
              <a:t>	public int f1(); // no implementation!!</a:t>
            </a:r>
            <a:br>
              <a:rPr lang="en-GB" sz="2000">
                <a:solidFill>
                  <a:srgbClr val="000000"/>
                </a:solidFill>
                <a:latin typeface="Arial" charset="0"/>
              </a:rPr>
            </a:br>
            <a:r>
              <a:rPr lang="en-GB" sz="2000">
                <a:solidFill>
                  <a:srgbClr val="000000"/>
                </a:solidFill>
                <a:latin typeface="Arial" charset="0"/>
              </a:rPr>
              <a:t>	…</a:t>
            </a:r>
            <a:br>
              <a:rPr lang="en-GB" sz="2000">
                <a:solidFill>
                  <a:srgbClr val="000000"/>
                </a:solidFill>
                <a:latin typeface="Arial" charset="0"/>
              </a:rPr>
            </a:br>
            <a:r>
              <a:rPr lang="en-GB" sz="2000">
                <a:solidFill>
                  <a:srgbClr val="000000"/>
                </a:solidFill>
                <a:latin typeface="Arial" charset="0"/>
              </a:rPr>
              <a:t>}</a:t>
            </a:r>
          </a:p>
          <a:p>
            <a:r>
              <a:rPr lang="en-GB" sz="2000">
                <a:solidFill>
                  <a:srgbClr val="000000"/>
                </a:solidFill>
                <a:latin typeface="Arial" charset="0"/>
              </a:rPr>
              <a:t>public class1 implements ADT {</a:t>
            </a:r>
            <a:br>
              <a:rPr lang="en-GB" sz="2000">
                <a:solidFill>
                  <a:srgbClr val="000000"/>
                </a:solidFill>
                <a:latin typeface="Arial" charset="0"/>
              </a:rPr>
            </a:br>
            <a:r>
              <a:rPr lang="en-GB" sz="2000">
                <a:solidFill>
                  <a:srgbClr val="000000"/>
                </a:solidFill>
                <a:latin typeface="Arial" charset="0"/>
              </a:rPr>
              <a:t>	public int f1() { return 99; } // (dummy) implementation</a:t>
            </a:r>
          </a:p>
          <a:p>
            <a:pPr>
              <a:buFontTx/>
              <a:buNone/>
            </a:pPr>
            <a:r>
              <a:rPr lang="en-GB" sz="2000">
                <a:solidFill>
                  <a:srgbClr val="000000"/>
                </a:solidFill>
                <a:latin typeface="Arial" charset="0"/>
              </a:rPr>
              <a:t>	}</a:t>
            </a:r>
          </a:p>
          <a:p>
            <a:r>
              <a:rPr lang="en-GB" sz="2000"/>
              <a:t>“</a:t>
            </a:r>
            <a:r>
              <a:rPr lang="en-GB" sz="2000">
                <a:solidFill>
                  <a:srgbClr val="000000"/>
                </a:solidFill>
                <a:latin typeface="Arial" charset="0"/>
              </a:rPr>
              <a:t>interface</a:t>
            </a:r>
            <a:r>
              <a:rPr lang="en-GB" sz="2000"/>
              <a:t>” and “</a:t>
            </a:r>
            <a:r>
              <a:rPr lang="en-GB" sz="2000">
                <a:solidFill>
                  <a:srgbClr val="000000"/>
                </a:solidFill>
                <a:latin typeface="Arial" charset="0"/>
              </a:rPr>
              <a:t>implements</a:t>
            </a:r>
            <a:r>
              <a:rPr lang="en-GB" sz="2000"/>
              <a:t>” keywords together give a promise that </a:t>
            </a:r>
            <a:r>
              <a:rPr lang="en-GB" sz="2000">
                <a:solidFill>
                  <a:srgbClr val="000000"/>
                </a:solidFill>
                <a:latin typeface="Arial" charset="0"/>
              </a:rPr>
              <a:t>class1</a:t>
            </a:r>
            <a:r>
              <a:rPr lang="en-GB" sz="2000"/>
              <a:t> implements f1()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ADTs, Stacks, Queues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F17AD-2B75-4A95-8714-503AB2B9E1CF}" type="slidenum">
              <a:rPr lang="en-US"/>
              <a:pPr/>
              <a:t>7</a:t>
            </a:fld>
            <a:endParaRPr lang="en-US"/>
          </a:p>
        </p:txBody>
      </p:sp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Vital Skills To Be Developed</a:t>
            </a:r>
          </a:p>
        </p:txBody>
      </p:sp>
      <p:sp>
        <p:nvSpPr>
          <p:cNvPr id="2007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1534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800" dirty="0"/>
              <a:t>Designing a suitable set of ADTs for a task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Design decisions affect whether the ADT is </a:t>
            </a:r>
            <a:br>
              <a:rPr lang="en-GB" sz="2400" dirty="0"/>
            </a:br>
            <a:r>
              <a:rPr lang="en-GB" sz="2400" dirty="0"/>
              <a:t>			“good to program with”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Designing/selecting suitable CDT(s) for the ADT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A simple CDT might allow the ADT to be implemented; e.g. can do almost everything with an array but it might not be efficient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Design decisions affect</a:t>
            </a:r>
          </a:p>
          <a:p>
            <a:pPr lvl="2">
              <a:lnSpc>
                <a:spcPct val="90000"/>
              </a:lnSpc>
            </a:pPr>
            <a:r>
              <a:rPr lang="en-GB" sz="2000" dirty="0"/>
              <a:t>time and space usage</a:t>
            </a:r>
          </a:p>
          <a:p>
            <a:pPr lvl="2">
              <a:lnSpc>
                <a:spcPct val="90000"/>
              </a:lnSpc>
            </a:pPr>
            <a:r>
              <a:rPr lang="en-GB" sz="2000" dirty="0"/>
              <a:t>maintainability/safety of the code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Such skills are vital to being a good programmer</a:t>
            </a:r>
            <a:r>
              <a:rPr lang="en-GB" sz="2800" dirty="0" smtClean="0"/>
              <a:t>!</a:t>
            </a:r>
            <a:endParaRPr lang="en-GB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ADTs, Stacks, Queues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0D893-321C-42A5-BC38-86DA0F4BFB5F}" type="slidenum">
              <a:rPr lang="en-US"/>
              <a:pPr/>
              <a:t>8</a:t>
            </a:fld>
            <a:endParaRPr lang="en-US"/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(offline)</a:t>
            </a:r>
            <a:endParaRPr lang="en-GB" dirty="0"/>
          </a:p>
        </p:txBody>
      </p:sp>
      <p:sp>
        <p:nvSpPr>
          <p:cNvPr id="2344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Revise/learn about Java “interface” and “implements”</a:t>
            </a:r>
          </a:p>
          <a:p>
            <a:pPr lvl="1"/>
            <a:r>
              <a:rPr lang="en-GB"/>
              <a:t>For example, section 2.4 of GoTa 	“Interfaces and abstract classes”,</a:t>
            </a:r>
          </a:p>
          <a:p>
            <a:pPr lvl="1"/>
            <a:r>
              <a:rPr lang="en-GB"/>
              <a:t>especially section 2.4.1 </a:t>
            </a:r>
            <a:br>
              <a:rPr lang="en-GB"/>
            </a:br>
            <a:r>
              <a:rPr lang="en-GB"/>
              <a:t>	 “Implementing interfaces”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Another version of ADT/CDT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sz="2000" dirty="0" smtClean="0"/>
              <a:t>(From </a:t>
            </a:r>
            <a:r>
              <a:rPr lang="en-GB" sz="2000" dirty="0" err="1" smtClean="0"/>
              <a:t>wikipedia</a:t>
            </a:r>
            <a:r>
              <a:rPr lang="en-GB" sz="2000" dirty="0" smtClean="0"/>
              <a:t>)</a:t>
            </a:r>
          </a:p>
          <a:p>
            <a:r>
              <a:rPr lang="en-GB" dirty="0" smtClean="0"/>
              <a:t>Duck Test:</a:t>
            </a:r>
          </a:p>
          <a:p>
            <a:r>
              <a:rPr lang="en-GB" dirty="0" smtClean="0"/>
              <a:t>“If </a:t>
            </a:r>
            <a:r>
              <a:rPr lang="en-GB" dirty="0"/>
              <a:t>it looks like a duck, swims like a duck, and quacks like a duck, then it probably is a duck</a:t>
            </a:r>
            <a:r>
              <a:rPr lang="en-GB" dirty="0" smtClean="0"/>
              <a:t>.”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ADTs, Stacks, Queues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89E76-A13F-47BA-B9A8-928C69E04AD7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48482" name="Picture 2" descr="C:\Users\ajp\Desktop\220px-Anas_platyrhynchos_male_female_quadra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657600"/>
            <a:ext cx="25908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0076509"/>
      </p:ext>
    </p:extLst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5073</TotalTime>
  <Words>3200</Words>
  <Application>Microsoft Office PowerPoint</Application>
  <PresentationFormat>On-screen Show (4:3)</PresentationFormat>
  <Paragraphs>810</Paragraphs>
  <Slides>58</Slides>
  <Notes>54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6" baseType="lpstr">
      <vt:lpstr>Arial</vt:lpstr>
      <vt:lpstr>Symbol</vt:lpstr>
      <vt:lpstr>Times New Roman</vt:lpstr>
      <vt:lpstr>Arial Narrow</vt:lpstr>
      <vt:lpstr>Tahoma</vt:lpstr>
      <vt:lpstr>Wingdings</vt:lpstr>
      <vt:lpstr>Blueprint</vt:lpstr>
      <vt:lpstr>Photo Editor Photo</vt:lpstr>
      <vt:lpstr>Introduction to Abstract Data Types, Stacks &amp; Queues</vt:lpstr>
      <vt:lpstr>Abstract Data Types (ADTs)</vt:lpstr>
      <vt:lpstr>Abstract Data Types (ADTs)</vt:lpstr>
      <vt:lpstr>Concrete Data Types (CDTs)</vt:lpstr>
      <vt:lpstr>ADT &amp; Efficiency</vt:lpstr>
      <vt:lpstr>ADT and CDT in Java</vt:lpstr>
      <vt:lpstr>Vital Skills To Be Developed</vt:lpstr>
      <vt:lpstr>Exercise (offline)</vt:lpstr>
      <vt:lpstr>Another version of ADT/CDT</vt:lpstr>
      <vt:lpstr>… not this kind of “concrete” …</vt:lpstr>
      <vt:lpstr>… and the ‘duck test’ may fail </vt:lpstr>
      <vt:lpstr>Exercise (from 09-10 exam)</vt:lpstr>
      <vt:lpstr>Exercise (from 09-10 exam)</vt:lpstr>
      <vt:lpstr>Exercise (from 09-10 exam)</vt:lpstr>
      <vt:lpstr>Exercise (from 09-10 exam)</vt:lpstr>
      <vt:lpstr>revArray: complexity</vt:lpstr>
      <vt:lpstr>Expectation:</vt:lpstr>
      <vt:lpstr>Stacks</vt:lpstr>
      <vt:lpstr>The Stack ADT</vt:lpstr>
      <vt:lpstr>Push hard …</vt:lpstr>
      <vt:lpstr>… and ‘pop’</vt:lpstr>
      <vt:lpstr>Stack Interface in Java</vt:lpstr>
      <vt:lpstr>Exceptions</vt:lpstr>
      <vt:lpstr>Applications of Stacks</vt:lpstr>
      <vt:lpstr>Method Stack in the JVM</vt:lpstr>
      <vt:lpstr>Method Stack in the JVM</vt:lpstr>
      <vt:lpstr>Array-based Implementation of Stack ADT</vt:lpstr>
      <vt:lpstr>Array-based Stack (cont.)</vt:lpstr>
      <vt:lpstr>Performance and Limitations of Array-based Stack</vt:lpstr>
      <vt:lpstr>Array-based Stack in Java</vt:lpstr>
      <vt:lpstr>Array-based Stack in Java</vt:lpstr>
      <vt:lpstr>Remark</vt:lpstr>
      <vt:lpstr>Queues</vt:lpstr>
      <vt:lpstr>The Queue ADT</vt:lpstr>
      <vt:lpstr>Queue Example</vt:lpstr>
      <vt:lpstr>Queue Example</vt:lpstr>
      <vt:lpstr>Applications of Queues</vt:lpstr>
      <vt:lpstr>Queue using Array as the CDT</vt:lpstr>
      <vt:lpstr>Queue Operations</vt:lpstr>
      <vt:lpstr>Queue Operations (cont.)</vt:lpstr>
      <vt:lpstr>Queue Operations (cont.)</vt:lpstr>
      <vt:lpstr>Queue Interface in Java</vt:lpstr>
      <vt:lpstr>Array-based Queue in Java</vt:lpstr>
      <vt:lpstr>Application: Round Robin Schedulers</vt:lpstr>
      <vt:lpstr>So why not just use an Array instead of a Queue ADT !?</vt:lpstr>
      <vt:lpstr>“Narrow” vs. “Wide” ADTs</vt:lpstr>
      <vt:lpstr>Summary</vt:lpstr>
      <vt:lpstr>Example Problem: Parentheses Matching</vt:lpstr>
      <vt:lpstr>Exercise </vt:lpstr>
      <vt:lpstr>Example Problem: Parentheses Matching</vt:lpstr>
      <vt:lpstr>Parentheses Matching: Scan &amp; Reduce</vt:lpstr>
      <vt:lpstr>Example of “Scan &amp; reduce”</vt:lpstr>
      <vt:lpstr>Example of “Scan &amp; reduce”</vt:lpstr>
      <vt:lpstr>Better Algorithm:</vt:lpstr>
      <vt:lpstr>Example</vt:lpstr>
      <vt:lpstr>Parentheses Matching Algorithm</vt:lpstr>
      <vt:lpstr>Remark</vt:lpstr>
      <vt:lpstr>Exercises (LAB)</vt:lpstr>
    </vt:vector>
  </TitlesOfParts>
  <Company>Univerrsity Nottingham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ADT/CDT, Stacks and Queues</dc:title>
  <dc:creator>Andrew Parkes</dc:creator>
  <dc:description>Has some content from Roberto Tamassia of the textbook</dc:description>
  <cp:lastModifiedBy>Andrew Parkes</cp:lastModifiedBy>
  <cp:revision>816</cp:revision>
  <dcterms:created xsi:type="dcterms:W3CDTF">2002-01-21T02:22:10Z</dcterms:created>
  <dcterms:modified xsi:type="dcterms:W3CDTF">2014-10-12T18:34:40Z</dcterms:modified>
</cp:coreProperties>
</file>