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6" r:id="rId3"/>
    <p:sldId id="310" r:id="rId4"/>
    <p:sldId id="316" r:id="rId5"/>
    <p:sldId id="318" r:id="rId6"/>
    <p:sldId id="339" r:id="rId7"/>
    <p:sldId id="311" r:id="rId8"/>
    <p:sldId id="340" r:id="rId9"/>
    <p:sldId id="342" r:id="rId10"/>
    <p:sldId id="345" r:id="rId11"/>
    <p:sldId id="319" r:id="rId12"/>
    <p:sldId id="346" r:id="rId13"/>
    <p:sldId id="317" r:id="rId14"/>
    <p:sldId id="347" r:id="rId15"/>
    <p:sldId id="348" r:id="rId16"/>
    <p:sldId id="344" r:id="rId17"/>
    <p:sldId id="334" r:id="rId18"/>
    <p:sldId id="341" r:id="rId19"/>
    <p:sldId id="335" r:id="rId20"/>
  </p:sldIdLst>
  <p:sldSz cx="9144000" cy="6858000" type="screen4x3"/>
  <p:notesSz cx="6794500" cy="9906000"/>
  <p:embeddedFontLst>
    <p:embeddedFont>
      <p:font typeface="Tahoma" panose="020B0604030504040204" pitchFamily="34" charset="0"/>
      <p:regular r:id="rId23"/>
      <p:bold r:id="rId2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79" d="100"/>
          <a:sy n="79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pPr>
              <a:defRPr/>
            </a:pPr>
            <a:r>
              <a:rPr lang="en-US"/>
              <a:t>G52ADS Singly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pPr>
              <a:defRPr/>
            </a:pPr>
            <a:fld id="{3B3A66DE-50AD-4470-A511-AAD290660ABB}" type="datetime1">
              <a:rPr lang="en-GB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pPr>
              <a:defRPr/>
            </a:pPr>
            <a:fld id="{CE6A03DE-611E-4E89-96A8-68DD2578C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pPr>
              <a:defRPr/>
            </a:pPr>
            <a:r>
              <a:rPr lang="en-US"/>
              <a:t>G52ADS Singly Linked Lists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31" y="0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pPr>
              <a:defRPr/>
            </a:pPr>
            <a:fld id="{3847FB2B-62DA-4FE5-A721-DE0A65A8673B}" type="datetime1">
              <a:rPr lang="en-GB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48238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24" y="4705581"/>
            <a:ext cx="4984253" cy="44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defTabSz="931307">
              <a:defRPr sz="1300"/>
            </a:lvl1pPr>
          </a:lstStyle>
          <a:p>
            <a:pPr>
              <a:defRPr/>
            </a:pPr>
            <a:r>
              <a:rPr lang="en-US"/>
              <a:t>Singly Linked Lists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31" y="9411161"/>
            <a:ext cx="2943170" cy="4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2" rIns="93107" bIns="46552" numCol="1" anchor="b" anchorCtr="0" compatLnSpc="1">
            <a:prstTxWarp prst="textNoShape">
              <a:avLst/>
            </a:prstTxWarp>
          </a:bodyPr>
          <a:lstStyle>
            <a:lvl1pPr algn="r" defTabSz="931307">
              <a:defRPr sz="1300"/>
            </a:lvl1pPr>
          </a:lstStyle>
          <a:p>
            <a:pPr>
              <a:defRPr/>
            </a:pPr>
            <a:fld id="{36B742BC-8C31-4FA5-9EF6-73A39DCEC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151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31F226-31A3-405D-8354-8EA52A661965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AE233-95BD-4BAB-B5D2-BE4734F82A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E6D1E4-DD54-4140-8482-53772DDF11B6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42C3E-5688-4B8B-B62C-A85072B8BF8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NOTE: this</a:t>
            </a:r>
            <a:r>
              <a:rPr lang="en-GB" baseline="0" dirty="0" smtClean="0"/>
              <a:t> slide deliberately presents the wrong thing to do, as it is an easy mistake to make – as will be clear in later slides.  Beware merely memorising slides!!!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3BC1D9A-9358-4A35-82DD-8C2F840844F0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2F7D7-385C-47F6-BE77-639304212C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7AD7A4-0069-4695-8274-9CC1512DA5CF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F5CDC-BCAB-4D75-B318-A71B1CEF91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194BE90-D28A-4C4E-B338-C91B5C84AFD8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253C1-0A79-4576-8C3F-0764207F2EA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AC11CD-0A9C-4579-8A43-30F2E0F3F891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3EEC2-2B93-4479-9BF8-1B6AECA8C1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031517C-1BAF-40BE-8DAE-5E1EDF87200F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1AB5F-9467-4850-97B5-AEFD88549B2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2D23E4B-B090-41AF-A3D0-41331471AEAC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BF8F7-C4D7-4C60-B209-99FFD7E424A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9B209B9-49E4-4547-BB05-B323C313447E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1A949-DC0F-4360-AE4E-25490EB2F43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9CED2EB-9F10-46A7-BD5C-0DD78FFD824E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6D5C7-F599-4392-BDA0-781826ACF3E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FE75C3-13F3-4366-98CF-ED5D8CC23963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14450-6420-4763-B833-E52BBF5DF1A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G52ADS Singly Linked Lists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847FB2B-62DA-4FE5-A721-DE0A65A8673B}" type="datetime1">
              <a:rPr lang="en-GB" smtClean="0"/>
              <a:pPr>
                <a:defRPr/>
              </a:pPr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B742BC-8C31-4FA5-9EF6-73A39DCECB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619EC3D-2769-4676-BFB9-09D91DFCFAB6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CF6FF-EB68-47E0-B018-174C11B3DD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5650239-64DC-42F0-B81B-76324B3751CE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EE78A-F469-408F-9CA3-ABC5557773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64B99A-803F-47B9-AE2B-6FD6AEFE5BE1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572953-185D-4C27-BC39-F4882373132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60E533E-3619-4478-84AB-F4E03332A811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DFC77-692F-4A40-8D7D-2A88FE511F0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6DC9439-4C56-45EE-B94D-03E52891C2A4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59B96-8D0E-47A5-A44E-AB57B391392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0C2539-0FBC-4EC6-AA25-B96F3B784385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E990A-54F6-47AD-BD37-C88AD8EF889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G52ADS Singly Linked Lists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15A6D7-E71C-4F91-959A-C864D972A30C}" type="datetime1">
              <a:rPr lang="en-GB" smtClean="0"/>
              <a:pPr/>
              <a:t>12/10/2014</a:t>
            </a:fld>
            <a:endParaRPr lang="en-US" smtClean="0"/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Singly Linked Lists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5F744-D5BC-424C-AA1C-F3FF7891BCF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A5E1E-A76B-4855-BA6D-CF8AF61F1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96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6FE78-4385-4352-8D47-829F39204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2DC1C-0566-4610-8CD3-D9A9336E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D2C6-CBD8-4289-B07A-268A7A58E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F9A81-E04B-4B69-9F00-D67C2F902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94C54-1257-4F3B-8337-934B975BD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 smtClean="0"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0938314-63B7-484C-B0A4-A0F677E9A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7" r:id="rId2"/>
    <p:sldLayoutId id="2147483678" r:id="rId3"/>
    <p:sldLayoutId id="2147483679" r:id="rId4"/>
    <p:sldLayoutId id="2147483680" r:id="rId5"/>
    <p:sldLayoutId id="2147483682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0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1F1BFB-4CB5-4015-8144-5AAC071D959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00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7772400" cy="2514600"/>
          </a:xfrm>
        </p:spPr>
        <p:txBody>
          <a:bodyPr/>
          <a:lstStyle/>
          <a:p>
            <a:pPr eaLnBrk="1" hangingPunct="1"/>
            <a:r>
              <a:rPr lang="en-US" dirty="0" smtClean="0"/>
              <a:t>Stacks and Queues by Using Linked Lists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102" name="Picture 2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2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4" name="Picture 2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24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106" name="Text Box 251"/>
          <p:cNvSpPr txBox="1">
            <a:spLocks noChangeArrowheads="1"/>
          </p:cNvSpPr>
          <p:nvPr/>
        </p:nvSpPr>
        <p:spPr bwMode="auto">
          <a:xfrm>
            <a:off x="3886200" y="4876800"/>
            <a:ext cx="4343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Andrew </a:t>
            </a:r>
            <a:r>
              <a:rPr lang="en-GB" dirty="0"/>
              <a:t>Parkes</a:t>
            </a:r>
          </a:p>
          <a:p>
            <a:pPr>
              <a:spcBef>
                <a:spcPct val="50000"/>
              </a:spcBef>
            </a:pPr>
            <a:r>
              <a:rPr lang="en-GB" sz="2000" dirty="0" smtClean="0"/>
              <a:t>http</a:t>
            </a:r>
            <a:r>
              <a:rPr lang="en-GB" sz="2000" dirty="0"/>
              <a:t>://www.cs.nott.ac.uk/~ajp</a:t>
            </a:r>
            <a:r>
              <a:rPr lang="en-GB" sz="2000" dirty="0" smtClean="0"/>
              <a:t>/</a:t>
            </a:r>
          </a:p>
          <a:p>
            <a:pPr>
              <a:spcBef>
                <a:spcPct val="50000"/>
              </a:spcBef>
            </a:pPr>
            <a:r>
              <a:rPr lang="en-GB" sz="2000" smtClean="0"/>
              <a:t>G52ADS 2014-15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Queues from singly-linked lists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The arrows (pointers) flow from head to the tail, so </a:t>
            </a:r>
          </a:p>
          <a:p>
            <a:pPr eaLnBrk="1" hangingPunct="1"/>
            <a:r>
              <a:rPr lang="en-GB" sz="2800" dirty="0" smtClean="0"/>
              <a:t>the new arrivals are placed at the head </a:t>
            </a:r>
          </a:p>
          <a:p>
            <a:pPr eaLnBrk="1" hangingPunct="1"/>
            <a:r>
              <a:rPr lang="en-GB" sz="2800" dirty="0" smtClean="0"/>
              <a:t>deletions are made at the tail.</a:t>
            </a:r>
          </a:p>
          <a:p>
            <a:pPr eaLnBrk="1" hangingPunct="1"/>
            <a:r>
              <a:rPr lang="en-GB" sz="2800" dirty="0" smtClean="0"/>
              <a:t>(So that the flow follows the arrows).</a:t>
            </a:r>
          </a:p>
          <a:p>
            <a:pPr eaLnBrk="1" hangingPunct="1"/>
            <a:r>
              <a:rPr lang="en-GB" sz="2800" dirty="0" smtClean="0"/>
              <a:t>What are the complexities of the operations?</a:t>
            </a:r>
          </a:p>
          <a:p>
            <a:pPr lvl="1" eaLnBrk="1" hangingPunct="1"/>
            <a:r>
              <a:rPr lang="en-GB" sz="2400" dirty="0" smtClean="0"/>
              <a:t>already seen that insertion at the head is O(1)</a:t>
            </a:r>
          </a:p>
          <a:p>
            <a:pPr lvl="1" eaLnBrk="1" hangingPunct="1">
              <a:buFontTx/>
              <a:buNone/>
            </a:pPr>
            <a:endParaRPr lang="en-GB" sz="2400" dirty="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1463B3-A0D6-4CD1-9EFE-564E5843F67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5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25B058-345D-44A6-9D19-FBED66745C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at the Tail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148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Removing at the tail of a singly linked list is not efficient!</a:t>
            </a:r>
          </a:p>
          <a:p>
            <a:pPr eaLnBrk="1" hangingPunct="1"/>
            <a:r>
              <a:rPr lang="en-US" sz="2800" smtClean="0"/>
              <a:t>To find new tail have to walk list from head</a:t>
            </a:r>
          </a:p>
          <a:p>
            <a:pPr lvl="1" eaLnBrk="1" hangingPunct="1"/>
            <a:r>
              <a:rPr lang="en-US" sz="2400" smtClean="0"/>
              <a:t>There is no constant-time way to update the tail to point to the previous node</a:t>
            </a:r>
          </a:p>
          <a:p>
            <a:pPr eaLnBrk="1" hangingPunct="1"/>
            <a:r>
              <a:rPr lang="en-US" sz="2800" smtClean="0"/>
              <a:t>Complexity: O(n)</a:t>
            </a:r>
          </a:p>
        </p:txBody>
      </p:sp>
      <p:pic>
        <p:nvPicPr>
          <p:cNvPr id="911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2803525"/>
            <a:ext cx="4191000" cy="18446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7268C5-A4F2-431B-A6F6-3551EAEF68D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Linked Lists:</a:t>
            </a:r>
          </a:p>
        </p:txBody>
      </p:sp>
      <p:sp>
        <p:nvSpPr>
          <p:cNvPr id="245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So far:</a:t>
            </a:r>
          </a:p>
          <a:p>
            <a:pPr lvl="1" eaLnBrk="1" hangingPunct="1"/>
            <a:r>
              <a:rPr lang="en-GB" dirty="0" smtClean="0"/>
              <a:t>Insertion at head: O(1)</a:t>
            </a:r>
          </a:p>
          <a:p>
            <a:pPr lvl="1" eaLnBrk="1" hangingPunct="1"/>
            <a:r>
              <a:rPr lang="en-GB" dirty="0" smtClean="0"/>
              <a:t>Removal at tail: O(n)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Are we done yet? Can we do better?</a:t>
            </a:r>
          </a:p>
          <a:p>
            <a:pPr eaLnBrk="1" hangingPunct="1"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5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53D2F7-EC45-4302-993A-017B6552FE8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at the Tail</a:t>
            </a:r>
          </a:p>
        </p:txBody>
      </p:sp>
      <p:pic>
        <p:nvPicPr>
          <p:cNvPr id="2560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11688" y="1600200"/>
            <a:ext cx="4303712" cy="4648200"/>
          </a:xfrm>
        </p:spPr>
      </p:pic>
      <p:sp>
        <p:nvSpPr>
          <p:cNvPr id="8397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524000"/>
            <a:ext cx="434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sz="2800"/>
              <a:t>Allocate a new node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sz="2800"/>
              <a:t>Insert new element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sz="2800"/>
              <a:t>Have new node point to null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sz="2800"/>
              <a:t>Have old last node point to new node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en-US" sz="2800"/>
              <a:t>Update tail to point to new node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800"/>
              <a:t>Complexity: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DB1296-BEAB-43BA-9B09-B7E80B25AB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Spot the Error!</a:t>
            </a:r>
          </a:p>
        </p:txBody>
      </p:sp>
      <p:sp>
        <p:nvSpPr>
          <p:cNvPr id="266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“The arrows (pointers) flow from head to the tail, so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the new arrivals are placed at the head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deletions are made at the tail.”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Exercise: where did I ‘lie’ to you!? </a:t>
            </a:r>
            <a:r>
              <a:rPr lang="en-GB" sz="2800" dirty="0" smtClean="0">
                <a:sym typeface="Wingdings" pitchFamily="2" charset="2"/>
              </a:rPr>
              <a:t></a:t>
            </a: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b="1" dirty="0" smtClean="0"/>
              <a:t>The flow of items does not necessarily follow the flow of the pointers.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(Analogy: queues on motorways move backwards.)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Backwards is Better!</a:t>
            </a:r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 at the tail: O(1)</a:t>
            </a:r>
          </a:p>
          <a:p>
            <a:pPr eaLnBrk="1" hangingPunct="1"/>
            <a:r>
              <a:rPr lang="en-GB" smtClean="0"/>
              <a:t>Remove at the head: O(1)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Much better!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F0FD91-B093-4C6B-86D1-D93F0DC03E5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Tailed Linked List usable as a Queue?</a:t>
            </a:r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Insertion at head is O(1)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Removal at head is O(1)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Insertion at tail is O(1)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Removal at tail is O(n)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Could implement Queue by insert at head and remove at tail, but this should get you sacked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smtClean="0"/>
              <a:t>Notice how the big-Oh analysis helps us make sensible design decisions!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smtClean="0"/>
              <a:t>Notice that did not need all the constant factors; the big-Oh gives a useful level of abstraction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E423C-6A8E-42AF-85BA-66032C216AE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Linked List vs. Array based CDTs</a:t>
            </a: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Array</a:t>
            </a:r>
          </a:p>
          <a:p>
            <a:pPr lvl="1" eaLnBrk="1" hangingPunct="1"/>
            <a:r>
              <a:rPr lang="en-GB" sz="2400" smtClean="0"/>
              <a:t>Con: Fixed size – might need a lot of unused space</a:t>
            </a:r>
          </a:p>
          <a:p>
            <a:pPr lvl="1" eaLnBrk="1" hangingPunct="1"/>
            <a:r>
              <a:rPr lang="en-GB" sz="2400" smtClean="0"/>
              <a:t>Pro: Contiguous in memory</a:t>
            </a:r>
          </a:p>
          <a:p>
            <a:pPr lvl="2" eaLnBrk="1" hangingPunct="1"/>
            <a:r>
              <a:rPr lang="en-GB" sz="2000" smtClean="0"/>
              <a:t>Localised memory access</a:t>
            </a:r>
          </a:p>
          <a:p>
            <a:pPr lvl="2" eaLnBrk="1" hangingPunct="1"/>
            <a:r>
              <a:rPr lang="en-GB" sz="2000" smtClean="0"/>
              <a:t>Gives better use of the (CPU) cache – e.g. machine level “pre-fetch” will tend to do the right thing</a:t>
            </a:r>
          </a:p>
          <a:p>
            <a:pPr eaLnBrk="1" hangingPunct="1"/>
            <a:r>
              <a:rPr lang="en-GB" sz="2800" smtClean="0"/>
              <a:t>Linked List</a:t>
            </a:r>
          </a:p>
          <a:p>
            <a:pPr lvl="1" eaLnBrk="1" hangingPunct="1"/>
            <a:r>
              <a:rPr lang="en-GB" sz="2400" smtClean="0"/>
              <a:t>Pro: size grows and shrinks automatically</a:t>
            </a:r>
          </a:p>
          <a:p>
            <a:pPr lvl="1" eaLnBrk="1" hangingPunct="1"/>
            <a:r>
              <a:rPr lang="en-GB" sz="2400" smtClean="0"/>
              <a:t>Con: can be scattered around memory, and give poor usage of the cache</a:t>
            </a:r>
          </a:p>
          <a:p>
            <a:pPr lvl="1" eaLnBrk="1" hangingPunct="1"/>
            <a:r>
              <a:rPr lang="en-GB" sz="2400" smtClean="0"/>
              <a:t>Con: storage of the “next” references doubles the space usage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2E33BA-0239-4850-8FD7-130D79F5A6C4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Remarks</a:t>
            </a:r>
            <a:endParaRPr lang="en-GB" smtClean="0"/>
          </a:p>
        </p:txBody>
      </p:sp>
      <p:sp>
        <p:nvSpPr>
          <p:cNvPr id="327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Data structure design is an incremental process</a:t>
            </a:r>
          </a:p>
          <a:p>
            <a:pPr eaLnBrk="1" hangingPunct="1"/>
            <a:r>
              <a:rPr lang="en-GB" sz="2800" dirty="0" smtClean="0"/>
              <a:t>Can include judicious use of</a:t>
            </a:r>
          </a:p>
          <a:p>
            <a:pPr lvl="1" eaLnBrk="1" hangingPunct="1"/>
            <a:r>
              <a:rPr lang="en-GB" sz="2400" dirty="0" smtClean="0"/>
              <a:t>Addition of new fields or Objects to store data that is otherwise expensive to re-compute</a:t>
            </a:r>
          </a:p>
          <a:p>
            <a:pPr lvl="1" eaLnBrk="1" hangingPunct="1"/>
            <a:r>
              <a:rPr lang="en-GB" sz="2400" dirty="0" smtClean="0"/>
              <a:t>Removal of fields or Objects when the are not needed</a:t>
            </a:r>
          </a:p>
          <a:p>
            <a:pPr lvl="1" eaLnBrk="1" hangingPunct="1"/>
            <a:r>
              <a:rPr lang="en-GB" sz="2400" dirty="0" smtClean="0"/>
              <a:t>Use of big-Oh analysis of operations</a:t>
            </a:r>
          </a:p>
          <a:p>
            <a:pPr eaLnBrk="1" hangingPunct="1"/>
            <a:r>
              <a:rPr lang="en-GB" sz="2800" dirty="0" smtClean="0"/>
              <a:t>Expectation is that you will know </a:t>
            </a:r>
            <a:r>
              <a:rPr lang="en-GB" sz="2800" b="1" dirty="0" smtClean="0"/>
              <a:t>why</a:t>
            </a:r>
            <a:r>
              <a:rPr lang="en-GB" sz="2800" dirty="0" smtClean="0"/>
              <a:t> each part of an ADT/CDT is there, and not just that you have memorised them!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9FBD4F-72AC-4232-AD51-F85DEB982B5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Remarks</a:t>
            </a:r>
          </a:p>
        </p:txBody>
      </p:sp>
      <p:sp>
        <p:nvSpPr>
          <p:cNvPr id="337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Linked lists are a very common structure and all programmers are expected to be totally comfortable</a:t>
            </a:r>
          </a:p>
          <a:p>
            <a:pPr lvl="1" eaLnBrk="1" hangingPunct="1"/>
            <a:r>
              <a:rPr lang="en-GB" sz="2400" dirty="0" smtClean="0"/>
              <a:t>using them directly, and </a:t>
            </a:r>
          </a:p>
          <a:p>
            <a:pPr lvl="1" eaLnBrk="1" hangingPunct="1"/>
            <a:r>
              <a:rPr lang="en-GB" sz="2400" dirty="0" smtClean="0"/>
              <a:t>using the ideas to build more complex data structures not provided in standard libraries</a:t>
            </a:r>
          </a:p>
          <a:p>
            <a:pPr eaLnBrk="1" hangingPunct="1"/>
            <a:r>
              <a:rPr lang="en-GB" sz="2800" dirty="0" smtClean="0"/>
              <a:t>Exercise (offline) Implement all these in Java</a:t>
            </a:r>
          </a:p>
          <a:p>
            <a:pPr eaLnBrk="1" hangingPunct="1">
              <a:buFontTx/>
              <a:buNone/>
            </a:pPr>
            <a:endParaRPr lang="en-GB" sz="2400" dirty="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E41DA1-C2D3-4B40-BA70-DDAA63D5F26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006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ADT: Abstract Data Type (“interface”)</a:t>
            </a:r>
          </a:p>
          <a:p>
            <a:pPr>
              <a:buNone/>
            </a:pPr>
            <a:r>
              <a:rPr lang="en-GB" dirty="0" smtClean="0"/>
              <a:t>CDT: Concrete Data Type (“implementation”)</a:t>
            </a:r>
          </a:p>
          <a:p>
            <a:r>
              <a:rPr lang="en-GB" dirty="0" smtClean="0"/>
              <a:t>Queues and Stacks are ADTs and so need some choice of CDT.</a:t>
            </a:r>
          </a:p>
          <a:p>
            <a:r>
              <a:rPr lang="en-GB" dirty="0" smtClean="0"/>
              <a:t>Previous lecture showed how to use an array for their CDT</a:t>
            </a:r>
          </a:p>
          <a:p>
            <a:r>
              <a:rPr lang="en-GB" dirty="0" smtClean="0"/>
              <a:t>Here we look at using linked lists as the CDT for Stacks and Queues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6FE78-4385-4352-8D47-829F39204FB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CD9FE2-1337-459A-A53F-D60602FCA58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Singly Linked List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8768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singly linked list is a concrete data structure consisting of a sequence of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Each node stores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element (e.g. reference to an Object)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link: reference to the next node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86400" y="1524000"/>
            <a:ext cx="2590800" cy="2133600"/>
            <a:chOff x="3264" y="1152"/>
            <a:chExt cx="1632" cy="1344"/>
          </a:xfrm>
        </p:grpSpPr>
        <p:sp>
          <p:nvSpPr>
            <p:cNvPr id="5150" name="Rectangle 5"/>
            <p:cNvSpPr>
              <a:spLocks noChangeArrowheads="1"/>
            </p:cNvSpPr>
            <p:nvPr/>
          </p:nvSpPr>
          <p:spPr bwMode="auto">
            <a:xfrm>
              <a:off x="3456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1" name="Text Box 11"/>
            <p:cNvSpPr txBox="1">
              <a:spLocks noChangeArrowheads="1"/>
            </p:cNvSpPr>
            <p:nvPr/>
          </p:nvSpPr>
          <p:spPr bwMode="auto">
            <a:xfrm>
              <a:off x="4368" y="1248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next</a:t>
              </a:r>
            </a:p>
          </p:txBody>
        </p:sp>
        <p:sp>
          <p:nvSpPr>
            <p:cNvPr id="5152" name="Text Box 12"/>
            <p:cNvSpPr txBox="1">
              <a:spLocks noChangeArrowheads="1"/>
            </p:cNvSpPr>
            <p:nvPr/>
          </p:nvSpPr>
          <p:spPr bwMode="auto">
            <a:xfrm>
              <a:off x="3420" y="2166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elem</a:t>
              </a:r>
            </a:p>
          </p:txBody>
        </p:sp>
        <p:sp>
          <p:nvSpPr>
            <p:cNvPr id="5153" name="Text Box 13"/>
            <p:cNvSpPr txBox="1">
              <a:spLocks noChangeArrowheads="1"/>
            </p:cNvSpPr>
            <p:nvPr/>
          </p:nvSpPr>
          <p:spPr bwMode="auto">
            <a:xfrm>
              <a:off x="4311" y="2112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Node</a:t>
              </a:r>
            </a:p>
          </p:txBody>
        </p:sp>
        <p:sp>
          <p:nvSpPr>
            <p:cNvPr id="5154" name="AutoShape 14"/>
            <p:cNvSpPr>
              <a:spLocks noChangeArrowheads="1"/>
            </p:cNvSpPr>
            <p:nvPr/>
          </p:nvSpPr>
          <p:spPr bwMode="auto">
            <a:xfrm>
              <a:off x="3264" y="115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5" name="Rectangle 17"/>
            <p:cNvSpPr>
              <a:spLocks noChangeArrowheads="1"/>
            </p:cNvSpPr>
            <p:nvPr/>
          </p:nvSpPr>
          <p:spPr bwMode="auto">
            <a:xfrm>
              <a:off x="3840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56" name="Line 18"/>
            <p:cNvSpPr>
              <a:spLocks noChangeShapeType="1"/>
            </p:cNvSpPr>
            <p:nvPr/>
          </p:nvSpPr>
          <p:spPr bwMode="auto">
            <a:xfrm>
              <a:off x="3648" y="153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57" name="Line 19"/>
            <p:cNvSpPr>
              <a:spLocks noChangeShapeType="1"/>
            </p:cNvSpPr>
            <p:nvPr/>
          </p:nvSpPr>
          <p:spPr bwMode="auto">
            <a:xfrm flipV="1">
              <a:off x="4032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88925" y="4071938"/>
            <a:ext cx="8535988" cy="2335212"/>
            <a:chOff x="182" y="2565"/>
            <a:chExt cx="5377" cy="1471"/>
          </a:xfrm>
        </p:grpSpPr>
        <p:sp>
          <p:nvSpPr>
            <p:cNvPr id="5127" name="Rectangle 20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8" name="Text Box 22"/>
            <p:cNvSpPr txBox="1">
              <a:spLocks noChangeArrowheads="1"/>
            </p:cNvSpPr>
            <p:nvPr/>
          </p:nvSpPr>
          <p:spPr bwMode="auto">
            <a:xfrm>
              <a:off x="811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5129" name="Rectangle 24"/>
            <p:cNvSpPr>
              <a:spLocks noChangeArrowheads="1"/>
            </p:cNvSpPr>
            <p:nvPr/>
          </p:nvSpPr>
          <p:spPr bwMode="auto">
            <a:xfrm>
              <a:off x="1104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0" name="Line 25"/>
            <p:cNvSpPr>
              <a:spLocks noChangeShapeType="1"/>
            </p:cNvSpPr>
            <p:nvPr/>
          </p:nvSpPr>
          <p:spPr bwMode="auto">
            <a:xfrm>
              <a:off x="912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31" name="Line 26"/>
            <p:cNvSpPr>
              <a:spLocks noChangeShapeType="1"/>
            </p:cNvSpPr>
            <p:nvPr/>
          </p:nvSpPr>
          <p:spPr bwMode="auto">
            <a:xfrm flipV="1">
              <a:off x="1296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32" name="Rectangle 27"/>
            <p:cNvSpPr>
              <a:spLocks noChangeArrowheads="1"/>
            </p:cNvSpPr>
            <p:nvPr/>
          </p:nvSpPr>
          <p:spPr bwMode="auto">
            <a:xfrm>
              <a:off x="187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3" name="Rectangle 28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4" name="Line 29"/>
            <p:cNvSpPr>
              <a:spLocks noChangeShapeType="1"/>
            </p:cNvSpPr>
            <p:nvPr/>
          </p:nvSpPr>
          <p:spPr bwMode="auto">
            <a:xfrm flipV="1">
              <a:off x="2448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35" name="Rectangle 30"/>
            <p:cNvSpPr>
              <a:spLocks noChangeArrowheads="1"/>
            </p:cNvSpPr>
            <p:nvPr/>
          </p:nvSpPr>
          <p:spPr bwMode="auto">
            <a:xfrm>
              <a:off x="3024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6" name="Rectangle 31"/>
            <p:cNvSpPr>
              <a:spLocks noChangeArrowheads="1"/>
            </p:cNvSpPr>
            <p:nvPr/>
          </p:nvSpPr>
          <p:spPr bwMode="auto">
            <a:xfrm>
              <a:off x="340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7" name="Line 32"/>
            <p:cNvSpPr>
              <a:spLocks noChangeShapeType="1"/>
            </p:cNvSpPr>
            <p:nvPr/>
          </p:nvSpPr>
          <p:spPr bwMode="auto">
            <a:xfrm flipV="1">
              <a:off x="3600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38" name="Rectangle 33"/>
            <p:cNvSpPr>
              <a:spLocks noChangeArrowheads="1"/>
            </p:cNvSpPr>
            <p:nvPr/>
          </p:nvSpPr>
          <p:spPr bwMode="auto">
            <a:xfrm>
              <a:off x="417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39" name="Rectangle 34"/>
            <p:cNvSpPr>
              <a:spLocks noChangeArrowheads="1"/>
            </p:cNvSpPr>
            <p:nvPr/>
          </p:nvSpPr>
          <p:spPr bwMode="auto">
            <a:xfrm>
              <a:off x="456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40" name="Line 35"/>
            <p:cNvSpPr>
              <a:spLocks noChangeShapeType="1"/>
            </p:cNvSpPr>
            <p:nvPr/>
          </p:nvSpPr>
          <p:spPr bwMode="auto">
            <a:xfrm flipV="1">
              <a:off x="4752" y="32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1" name="Text Box 37"/>
            <p:cNvSpPr txBox="1">
              <a:spLocks noChangeArrowheads="1"/>
            </p:cNvSpPr>
            <p:nvPr/>
          </p:nvSpPr>
          <p:spPr bwMode="auto">
            <a:xfrm>
              <a:off x="1963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5142" name="Line 38"/>
            <p:cNvSpPr>
              <a:spLocks noChangeShapeType="1"/>
            </p:cNvSpPr>
            <p:nvPr/>
          </p:nvSpPr>
          <p:spPr bwMode="auto">
            <a:xfrm>
              <a:off x="2064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3" name="Text Box 39"/>
            <p:cNvSpPr txBox="1">
              <a:spLocks noChangeArrowheads="1"/>
            </p:cNvSpPr>
            <p:nvPr/>
          </p:nvSpPr>
          <p:spPr bwMode="auto">
            <a:xfrm>
              <a:off x="3115" y="37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5144" name="Line 40"/>
            <p:cNvSpPr>
              <a:spLocks noChangeShapeType="1"/>
            </p:cNvSpPr>
            <p:nvPr/>
          </p:nvSpPr>
          <p:spPr bwMode="auto">
            <a:xfrm>
              <a:off x="3216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5" name="Text Box 41"/>
            <p:cNvSpPr txBox="1">
              <a:spLocks noChangeArrowheads="1"/>
            </p:cNvSpPr>
            <p:nvPr/>
          </p:nvSpPr>
          <p:spPr bwMode="auto">
            <a:xfrm>
              <a:off x="4261" y="3786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5146" name="Line 42"/>
            <p:cNvSpPr>
              <a:spLocks noChangeShapeType="1"/>
            </p:cNvSpPr>
            <p:nvPr/>
          </p:nvSpPr>
          <p:spPr bwMode="auto">
            <a:xfrm>
              <a:off x="4368" y="3216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7" name="Text Box 43"/>
            <p:cNvSpPr txBox="1">
              <a:spLocks noChangeArrowheads="1"/>
            </p:cNvSpPr>
            <p:nvPr/>
          </p:nvSpPr>
          <p:spPr bwMode="auto">
            <a:xfrm>
              <a:off x="5311" y="3091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ym typeface="Symbol" pitchFamily="18" charset="2"/>
                </a:rPr>
                <a:t></a:t>
              </a:r>
              <a:endParaRPr lang="en-US" sz="2000" b="1"/>
            </a:p>
          </p:txBody>
        </p:sp>
        <p:sp>
          <p:nvSpPr>
            <p:cNvPr id="5148" name="Line 44"/>
            <p:cNvSpPr>
              <a:spLocks noChangeShapeType="1"/>
            </p:cNvSpPr>
            <p:nvPr/>
          </p:nvSpPr>
          <p:spPr bwMode="auto">
            <a:xfrm>
              <a:off x="528" y="2832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49" name="Text Box 46"/>
            <p:cNvSpPr txBox="1">
              <a:spLocks noChangeArrowheads="1"/>
            </p:cNvSpPr>
            <p:nvPr/>
          </p:nvSpPr>
          <p:spPr bwMode="auto">
            <a:xfrm>
              <a:off x="182" y="2565"/>
              <a:ext cx="6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Head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93B34B-B67C-4A0E-8B10-5025D56668E1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9220" name="Picture 3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1143000"/>
            <a:ext cx="4311650" cy="4953000"/>
          </a:xfrm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524000"/>
            <a:ext cx="4114800" cy="4876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Allocate a new node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Insert new element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Have new node point to old head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Update head to point to new node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z="240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 smtClean="0"/>
              <a:t>What is the complexity (with n elements in list)?</a:t>
            </a:r>
          </a:p>
          <a:p>
            <a:pPr marL="914400" lvl="1" indent="-457200" eaLnBrk="1" hangingPunct="1">
              <a:buFont typeface="Wingdings" pitchFamily="2" charset="2"/>
              <a:buChar char="w"/>
            </a:pPr>
            <a:r>
              <a:rPr lang="en-US" sz="2000" smtClean="0"/>
              <a:t>Answer: O(1) </a:t>
            </a:r>
          </a:p>
          <a:p>
            <a:pPr marL="914400" lvl="1" indent="-457200" eaLnBrk="1" hangingPunct="1">
              <a:buFont typeface="Wingdings" pitchFamily="2" charset="2"/>
              <a:buChar char="w"/>
            </a:pPr>
            <a:r>
              <a:rPr lang="en-US" sz="2000" smtClean="0"/>
              <a:t>Very efficient!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77C6A0-FE4F-4DFA-B25D-72102BBD348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Recall: Removing at the Head</a:t>
            </a: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514600"/>
            <a:ext cx="3962400" cy="35052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Update head to point to next node in the list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400" smtClean="0"/>
              <a:t>Allow garbage collector to reclaim the former first node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2400" smtClean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 smtClean="0"/>
              <a:t>Again the operation is O(1), and so efficient</a:t>
            </a:r>
          </a:p>
        </p:txBody>
      </p:sp>
      <p:pic>
        <p:nvPicPr>
          <p:cNvPr id="8602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29200" y="4495800"/>
            <a:ext cx="3429000" cy="1541463"/>
          </a:xfrm>
        </p:spPr>
      </p:pic>
      <p:pic>
        <p:nvPicPr>
          <p:cNvPr id="86024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029200" y="2971800"/>
            <a:ext cx="3581400" cy="1309688"/>
          </a:xfrm>
        </p:spPr>
      </p:pic>
      <p:pic>
        <p:nvPicPr>
          <p:cNvPr id="86025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029200" y="1524000"/>
            <a:ext cx="3810000" cy="1319213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7" grpId="0" uiExpand="1" build="p"/>
      <p:bldP spid="86021" grpId="0" uiExpand="1"/>
      <p:bldP spid="86024" grpId="0" uiExpand="1" build="p"/>
      <p:bldP spid="860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Singly Linked Lists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08F1A8-589F-4E0E-9A9F-3DE7F2A1D28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Usage of Simplest Linked List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pPr eaLnBrk="1" hangingPunct="1"/>
            <a:r>
              <a:rPr lang="en-GB" smtClean="0"/>
              <a:t>In principle, could use them for any ADT</a:t>
            </a:r>
          </a:p>
          <a:p>
            <a:pPr eaLnBrk="1" hangingPunct="1"/>
            <a:r>
              <a:rPr lang="en-GB" smtClean="0"/>
              <a:t>Observe that insertion and removal at head are very efficient, O(1). </a:t>
            </a:r>
          </a:p>
          <a:p>
            <a:pPr eaLnBrk="1" hangingPunct="1"/>
            <a:r>
              <a:rPr lang="en-GB" smtClean="0"/>
              <a:t>If insert two elements then remove two elements, we get “Last In First Out” behaviour</a:t>
            </a:r>
          </a:p>
          <a:p>
            <a:pPr eaLnBrk="1" hangingPunct="1"/>
            <a:r>
              <a:rPr lang="en-GB" smtClean="0"/>
              <a:t>Hence, most natural usage is as a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F2145B-6E75-41F2-85A0-1A25BE75EEF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with a Singly Linked List</a:t>
            </a:r>
          </a:p>
        </p:txBody>
      </p:sp>
      <p:sp>
        <p:nvSpPr>
          <p:cNvPr id="7475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2209800"/>
          </a:xfrm>
        </p:spPr>
        <p:txBody>
          <a:bodyPr/>
          <a:lstStyle/>
          <a:p>
            <a:pPr eaLnBrk="1" hangingPunct="1"/>
            <a:r>
              <a:rPr lang="en-US" sz="2400" smtClean="0"/>
              <a:t>We can implement a stack with a singly linked list</a:t>
            </a:r>
          </a:p>
          <a:p>
            <a:pPr eaLnBrk="1" hangingPunct="1"/>
            <a:r>
              <a:rPr lang="en-US" sz="2400" smtClean="0"/>
              <a:t>The top element is stored at the first node of the list</a:t>
            </a:r>
          </a:p>
          <a:p>
            <a:pPr eaLnBrk="1" hangingPunct="1"/>
            <a:r>
              <a:rPr lang="en-US" sz="2400" smtClean="0"/>
              <a:t>The space used is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b="1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)</a:t>
            </a:r>
            <a:r>
              <a:rPr lang="en-US" sz="2400" smtClean="0"/>
              <a:t> and each operation of the Stack ADT takes </a:t>
            </a:r>
            <a:r>
              <a:rPr lang="en-US" sz="2400" b="1" i="1" smtClean="0">
                <a:latin typeface="Times New Roman" pitchFamily="18" charset="0"/>
              </a:rPr>
              <a:t>O</a:t>
            </a:r>
            <a:r>
              <a:rPr lang="en-US" sz="2400" smtClean="0">
                <a:latin typeface="Times New Roman" pitchFamily="18" charset="0"/>
              </a:rPr>
              <a:t>(1) </a:t>
            </a:r>
            <a:r>
              <a:rPr lang="en-US" sz="2400" smtClean="0"/>
              <a:t>time</a:t>
            </a:r>
          </a:p>
          <a:p>
            <a:pPr eaLnBrk="1" hangingPunct="1"/>
            <a:r>
              <a:rPr lang="en-US" sz="2400" smtClean="0"/>
              <a:t>Exercise (online): Spot the deliberate mistake</a:t>
            </a:r>
            <a:endParaRPr lang="en-US" sz="2000" smtClean="0"/>
          </a:p>
        </p:txBody>
      </p:sp>
      <p:grpSp>
        <p:nvGrpSpPr>
          <p:cNvPr id="2" name="Group 1061"/>
          <p:cNvGrpSpPr>
            <a:grpSpLocks/>
          </p:cNvGrpSpPr>
          <p:nvPr/>
        </p:nvGrpSpPr>
        <p:grpSpPr bwMode="auto">
          <a:xfrm>
            <a:off x="1066800" y="3962400"/>
            <a:ext cx="7288213" cy="2343150"/>
            <a:chOff x="553" y="2256"/>
            <a:chExt cx="4886" cy="1724"/>
          </a:xfrm>
        </p:grpSpPr>
        <p:sp>
          <p:nvSpPr>
            <p:cNvPr id="19462" name="Rectangle 1028"/>
            <p:cNvSpPr>
              <a:spLocks noChangeArrowheads="1"/>
            </p:cNvSpPr>
            <p:nvPr/>
          </p:nvSpPr>
          <p:spPr bwMode="auto">
            <a:xfrm>
              <a:off x="1152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3" name="Rectangle 1030"/>
            <p:cNvSpPr>
              <a:spLocks noChangeArrowheads="1"/>
            </p:cNvSpPr>
            <p:nvPr/>
          </p:nvSpPr>
          <p:spPr bwMode="auto">
            <a:xfrm>
              <a:off x="1490" y="2616"/>
              <a:ext cx="339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4" name="Line 1031"/>
            <p:cNvSpPr>
              <a:spLocks noChangeShapeType="1"/>
            </p:cNvSpPr>
            <p:nvPr/>
          </p:nvSpPr>
          <p:spPr bwMode="auto">
            <a:xfrm>
              <a:off x="1321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65" name="Line 1032"/>
            <p:cNvSpPr>
              <a:spLocks noChangeShapeType="1"/>
            </p:cNvSpPr>
            <p:nvPr/>
          </p:nvSpPr>
          <p:spPr bwMode="auto">
            <a:xfrm flipV="1">
              <a:off x="1659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66" name="Rectangle 1033"/>
            <p:cNvSpPr>
              <a:spLocks noChangeArrowheads="1"/>
            </p:cNvSpPr>
            <p:nvPr/>
          </p:nvSpPr>
          <p:spPr bwMode="auto">
            <a:xfrm>
              <a:off x="2167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7" name="Rectangle 1034"/>
            <p:cNvSpPr>
              <a:spLocks noChangeArrowheads="1"/>
            </p:cNvSpPr>
            <p:nvPr/>
          </p:nvSpPr>
          <p:spPr bwMode="auto">
            <a:xfrm>
              <a:off x="2505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8" name="Line 1035"/>
            <p:cNvSpPr>
              <a:spLocks noChangeShapeType="1"/>
            </p:cNvSpPr>
            <p:nvPr/>
          </p:nvSpPr>
          <p:spPr bwMode="auto">
            <a:xfrm flipV="1">
              <a:off x="2674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69" name="Rectangle 1036"/>
            <p:cNvSpPr>
              <a:spLocks noChangeArrowheads="1"/>
            </p:cNvSpPr>
            <p:nvPr/>
          </p:nvSpPr>
          <p:spPr bwMode="auto">
            <a:xfrm>
              <a:off x="3182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0" name="Rectangle 1037"/>
            <p:cNvSpPr>
              <a:spLocks noChangeArrowheads="1"/>
            </p:cNvSpPr>
            <p:nvPr/>
          </p:nvSpPr>
          <p:spPr bwMode="auto">
            <a:xfrm>
              <a:off x="3520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1" name="Line 1038"/>
            <p:cNvSpPr>
              <a:spLocks noChangeShapeType="1"/>
            </p:cNvSpPr>
            <p:nvPr/>
          </p:nvSpPr>
          <p:spPr bwMode="auto">
            <a:xfrm flipV="1">
              <a:off x="3689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72" name="Rectangle 1039"/>
            <p:cNvSpPr>
              <a:spLocks noChangeArrowheads="1"/>
            </p:cNvSpPr>
            <p:nvPr/>
          </p:nvSpPr>
          <p:spPr bwMode="auto">
            <a:xfrm>
              <a:off x="4197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3" name="Rectangle 1040"/>
            <p:cNvSpPr>
              <a:spLocks noChangeArrowheads="1"/>
            </p:cNvSpPr>
            <p:nvPr/>
          </p:nvSpPr>
          <p:spPr bwMode="auto">
            <a:xfrm>
              <a:off x="4535" y="2616"/>
              <a:ext cx="338" cy="3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4" name="Line 1041"/>
            <p:cNvSpPr>
              <a:spLocks noChangeShapeType="1"/>
            </p:cNvSpPr>
            <p:nvPr/>
          </p:nvSpPr>
          <p:spPr bwMode="auto">
            <a:xfrm flipV="1">
              <a:off x="4704" y="2785"/>
              <a:ext cx="50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75" name="Line 1043"/>
            <p:cNvSpPr>
              <a:spLocks noChangeShapeType="1"/>
            </p:cNvSpPr>
            <p:nvPr/>
          </p:nvSpPr>
          <p:spPr bwMode="auto">
            <a:xfrm>
              <a:off x="2336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76" name="Line 1045"/>
            <p:cNvSpPr>
              <a:spLocks noChangeShapeType="1"/>
            </p:cNvSpPr>
            <p:nvPr/>
          </p:nvSpPr>
          <p:spPr bwMode="auto">
            <a:xfrm>
              <a:off x="3351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77" name="Line 1047"/>
            <p:cNvSpPr>
              <a:spLocks noChangeShapeType="1"/>
            </p:cNvSpPr>
            <p:nvPr/>
          </p:nvSpPr>
          <p:spPr bwMode="auto">
            <a:xfrm>
              <a:off x="4366" y="2785"/>
              <a:ext cx="1" cy="5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478" name="Text Box 1048"/>
            <p:cNvSpPr txBox="1">
              <a:spLocks noChangeArrowheads="1"/>
            </p:cNvSpPr>
            <p:nvPr/>
          </p:nvSpPr>
          <p:spPr bwMode="auto">
            <a:xfrm>
              <a:off x="5175" y="2675"/>
              <a:ext cx="26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ym typeface="Symbol" pitchFamily="18" charset="2"/>
                </a:rPr>
                <a:t></a:t>
              </a:r>
              <a:endParaRPr lang="en-US" sz="2000" b="1"/>
            </a:p>
          </p:txBody>
        </p:sp>
        <p:sp>
          <p:nvSpPr>
            <p:cNvPr id="19479" name="Text Box 1049"/>
            <p:cNvSpPr txBox="1">
              <a:spLocks noChangeArrowheads="1"/>
            </p:cNvSpPr>
            <p:nvPr/>
          </p:nvSpPr>
          <p:spPr bwMode="auto">
            <a:xfrm>
              <a:off x="553" y="2640"/>
              <a:ext cx="18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9480" name="Line 1052"/>
            <p:cNvSpPr>
              <a:spLocks noChangeShapeType="1"/>
            </p:cNvSpPr>
            <p:nvPr/>
          </p:nvSpPr>
          <p:spPr bwMode="auto">
            <a:xfrm flipV="1">
              <a:off x="768" y="2808"/>
              <a:ext cx="3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pic>
          <p:nvPicPr>
            <p:cNvPr id="19481" name="Picture 105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3316"/>
              <a:ext cx="432" cy="52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9482" name="Picture 105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4" y="3316"/>
              <a:ext cx="432" cy="50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9483" name="Picture 105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58" y="3316"/>
              <a:ext cx="432" cy="38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19484" name="Picture 105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4" y="3316"/>
              <a:ext cx="432" cy="41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19485" name="AutoShape 1057"/>
            <p:cNvSpPr>
              <a:spLocks noChangeArrowheads="1"/>
            </p:cNvSpPr>
            <p:nvPr/>
          </p:nvSpPr>
          <p:spPr bwMode="auto">
            <a:xfrm>
              <a:off x="960" y="2280"/>
              <a:ext cx="4080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6" name="Text Box 1058"/>
            <p:cNvSpPr txBox="1">
              <a:spLocks noChangeArrowheads="1"/>
            </p:cNvSpPr>
            <p:nvPr/>
          </p:nvSpPr>
          <p:spPr bwMode="auto">
            <a:xfrm>
              <a:off x="1039" y="2256"/>
              <a:ext cx="56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nodes</a:t>
              </a:r>
            </a:p>
          </p:txBody>
        </p:sp>
        <p:sp>
          <p:nvSpPr>
            <p:cNvPr id="19487" name="AutoShape 1059"/>
            <p:cNvSpPr>
              <a:spLocks noChangeArrowheads="1"/>
            </p:cNvSpPr>
            <p:nvPr/>
          </p:nvSpPr>
          <p:spPr bwMode="auto">
            <a:xfrm>
              <a:off x="960" y="3144"/>
              <a:ext cx="3744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88" name="Text Box 1060"/>
            <p:cNvSpPr txBox="1">
              <a:spLocks noChangeArrowheads="1"/>
            </p:cNvSpPr>
            <p:nvPr/>
          </p:nvSpPr>
          <p:spPr bwMode="auto">
            <a:xfrm>
              <a:off x="3789" y="3688"/>
              <a:ext cx="801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elements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07EF3F-B694-4DC3-8340-9FA45A2B174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Stack size() operation?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4876800"/>
          </a:xfrm>
        </p:spPr>
        <p:txBody>
          <a:bodyPr/>
          <a:lstStyle/>
          <a:p>
            <a:pPr marL="609600" indent="-609600" eaLnBrk="1" hangingPunct="1"/>
            <a:r>
              <a:rPr lang="en-GB" sz="2800" smtClean="0"/>
              <a:t>If given only the “head”, we need to walk the list to find the size()</a:t>
            </a:r>
          </a:p>
          <a:p>
            <a:pPr marL="609600" indent="-609600" eaLnBrk="1" hangingPunct="1"/>
            <a:r>
              <a:rPr lang="en-GB" sz="2800" smtClean="0"/>
              <a:t>Fixes?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sz="2400" smtClean="0"/>
              <a:t>Take size() out of the Stack ADT </a:t>
            </a:r>
          </a:p>
          <a:p>
            <a:pPr marL="1371600" lvl="2" indent="-457200" eaLnBrk="1" hangingPunct="1"/>
            <a:r>
              <a:rPr lang="en-GB" sz="2000" smtClean="0"/>
              <a:t>most of the time we only use “size() &gt; 0” and so could use !isEmpty() instead </a:t>
            </a:r>
            <a:br>
              <a:rPr lang="en-GB" sz="2000" smtClean="0"/>
            </a:br>
            <a:r>
              <a:rPr lang="en-GB" sz="2000" smtClean="0"/>
              <a:t>(i.e. just test if the head is null)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sz="2400" smtClean="0"/>
              <a:t>In the list implementation, add a size counter</a:t>
            </a:r>
            <a:br>
              <a:rPr lang="en-GB" sz="2400" smtClean="0"/>
            </a:br>
            <a:r>
              <a:rPr lang="en-GB" sz="2400" smtClean="0">
                <a:solidFill>
                  <a:srgbClr val="000000"/>
                </a:solidFill>
              </a:rPr>
              <a:t>private int nbElements;</a:t>
            </a:r>
            <a:r>
              <a:rPr lang="en-GB" sz="2400" smtClean="0"/>
              <a:t> </a:t>
            </a:r>
          </a:p>
          <a:p>
            <a:pPr marL="1371600" lvl="2" indent="-457200" eaLnBrk="1" hangingPunct="1"/>
            <a:r>
              <a:rPr lang="en-GB" sz="2000" smtClean="0"/>
              <a:t>maintenance and access is O(1) as desired</a:t>
            </a:r>
            <a:br>
              <a:rPr lang="en-GB" sz="2000" smtClean="0"/>
            </a:br>
            <a:r>
              <a:rPr lang="en-GB" sz="2000" smtClean="0"/>
              <a:t>(Exercise: verify this)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2EDC96-8B30-473E-B8BF-C889A4411A8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Linked List usable as a Queue?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2133600"/>
          </a:xfrm>
        </p:spPr>
        <p:txBody>
          <a:bodyPr/>
          <a:lstStyle/>
          <a:p>
            <a:pPr eaLnBrk="1" hangingPunct="1"/>
            <a:r>
              <a:rPr lang="en-GB" smtClean="0"/>
              <a:t>Queue needs access to “both ends”</a:t>
            </a:r>
          </a:p>
          <a:p>
            <a:pPr eaLnBrk="1" hangingPunct="1"/>
            <a:r>
              <a:rPr lang="en-GB" smtClean="0"/>
              <a:t>To do this efficiently, as well as the ‘head’ we also need to store and maintain a ‘tail’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1000" y="3810000"/>
            <a:ext cx="8535988" cy="2563813"/>
            <a:chOff x="192" y="2496"/>
            <a:chExt cx="5377" cy="1615"/>
          </a:xfrm>
        </p:grpSpPr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629" y="386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1511" name="Text Box 19"/>
            <p:cNvSpPr txBox="1">
              <a:spLocks noChangeArrowheads="1"/>
            </p:cNvSpPr>
            <p:nvPr/>
          </p:nvSpPr>
          <p:spPr bwMode="auto">
            <a:xfrm>
              <a:off x="1781" y="386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21512" name="Text Box 21"/>
            <p:cNvSpPr txBox="1">
              <a:spLocks noChangeArrowheads="1"/>
            </p:cNvSpPr>
            <p:nvPr/>
          </p:nvSpPr>
          <p:spPr bwMode="auto">
            <a:xfrm>
              <a:off x="2933" y="386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21513" name="Text Box 23"/>
            <p:cNvSpPr txBox="1">
              <a:spLocks noChangeArrowheads="1"/>
            </p:cNvSpPr>
            <p:nvPr/>
          </p:nvSpPr>
          <p:spPr bwMode="auto">
            <a:xfrm>
              <a:off x="4079" y="3861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730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1114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922" y="3195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 flipV="1">
              <a:off x="1306" y="319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18" name="Rectangle 10"/>
            <p:cNvSpPr>
              <a:spLocks noChangeArrowheads="1"/>
            </p:cNvSpPr>
            <p:nvPr/>
          </p:nvSpPr>
          <p:spPr bwMode="auto">
            <a:xfrm>
              <a:off x="1882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2266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 flipV="1">
              <a:off x="2458" y="319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21" name="Rectangle 13"/>
            <p:cNvSpPr>
              <a:spLocks noChangeArrowheads="1"/>
            </p:cNvSpPr>
            <p:nvPr/>
          </p:nvSpPr>
          <p:spPr bwMode="auto">
            <a:xfrm>
              <a:off x="3034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2" name="Rectangle 14"/>
            <p:cNvSpPr>
              <a:spLocks noChangeArrowheads="1"/>
            </p:cNvSpPr>
            <p:nvPr/>
          </p:nvSpPr>
          <p:spPr bwMode="auto">
            <a:xfrm>
              <a:off x="3418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V="1">
              <a:off x="3610" y="319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24" name="Rectangle 16"/>
            <p:cNvSpPr>
              <a:spLocks noChangeArrowheads="1"/>
            </p:cNvSpPr>
            <p:nvPr/>
          </p:nvSpPr>
          <p:spPr bwMode="auto">
            <a:xfrm>
              <a:off x="4186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5" name="Rectangle 17"/>
            <p:cNvSpPr>
              <a:spLocks noChangeArrowheads="1"/>
            </p:cNvSpPr>
            <p:nvPr/>
          </p:nvSpPr>
          <p:spPr bwMode="auto">
            <a:xfrm>
              <a:off x="4570" y="3003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6" name="Line 18"/>
            <p:cNvSpPr>
              <a:spLocks noChangeShapeType="1"/>
            </p:cNvSpPr>
            <p:nvPr/>
          </p:nvSpPr>
          <p:spPr bwMode="auto">
            <a:xfrm flipV="1">
              <a:off x="4762" y="319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27" name="Line 20"/>
            <p:cNvSpPr>
              <a:spLocks noChangeShapeType="1"/>
            </p:cNvSpPr>
            <p:nvPr/>
          </p:nvSpPr>
          <p:spPr bwMode="auto">
            <a:xfrm>
              <a:off x="2074" y="3195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>
              <a:off x="3226" y="3195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29" name="Line 24"/>
            <p:cNvSpPr>
              <a:spLocks noChangeShapeType="1"/>
            </p:cNvSpPr>
            <p:nvPr/>
          </p:nvSpPr>
          <p:spPr bwMode="auto">
            <a:xfrm>
              <a:off x="4378" y="3195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5321" y="3070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ym typeface="Symbol" pitchFamily="18" charset="2"/>
                </a:rPr>
                <a:t></a:t>
              </a:r>
              <a:endParaRPr lang="en-US" sz="2000" b="1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>
              <a:off x="528" y="2784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192" y="2496"/>
              <a:ext cx="6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Head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3936" y="2496"/>
              <a:ext cx="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b="1"/>
                <a:t>Tail</a:t>
              </a:r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>
              <a:off x="4176" y="2784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lg" len="lg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8410</TotalTime>
  <Words>1199</Words>
  <Application>Microsoft Office PowerPoint</Application>
  <PresentationFormat>On-screen Show (4:3)</PresentationFormat>
  <Paragraphs>241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Symbol</vt:lpstr>
      <vt:lpstr>Times New Roman</vt:lpstr>
      <vt:lpstr>Tahoma</vt:lpstr>
      <vt:lpstr>Wingdings</vt:lpstr>
      <vt:lpstr>Blueprint</vt:lpstr>
      <vt:lpstr>Stacks and Queues by Using Linked Lists </vt:lpstr>
      <vt:lpstr>Objectives</vt:lpstr>
      <vt:lpstr>Recall: Singly Linked List</vt:lpstr>
      <vt:lpstr>Recall: Inserting at the Head</vt:lpstr>
      <vt:lpstr>Recall: Removing at the Head</vt:lpstr>
      <vt:lpstr>Usage of Simplest Linked List</vt:lpstr>
      <vt:lpstr>Stack with a Singly Linked List</vt:lpstr>
      <vt:lpstr>Stack size() operation?</vt:lpstr>
      <vt:lpstr>Linked List usable as a Queue?</vt:lpstr>
      <vt:lpstr>Queues from singly-linked lists</vt:lpstr>
      <vt:lpstr>Removing at the Tail</vt:lpstr>
      <vt:lpstr>Linked Lists:</vt:lpstr>
      <vt:lpstr>Inserting at the Tail</vt:lpstr>
      <vt:lpstr>Spot the Error!</vt:lpstr>
      <vt:lpstr>Backwards is Better!</vt:lpstr>
      <vt:lpstr>Tailed Linked List usable as a Queue?</vt:lpstr>
      <vt:lpstr>Linked List vs. Array based CDTs</vt:lpstr>
      <vt:lpstr>Remarks</vt:lpstr>
      <vt:lpstr>Remarks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Tamassia</dc:creator>
  <dc:description>Many changes by U.Nott.nza, ajp, etc</dc:description>
  <cp:lastModifiedBy>Andrew Parkes</cp:lastModifiedBy>
  <cp:revision>646</cp:revision>
  <dcterms:created xsi:type="dcterms:W3CDTF">2002-01-21T02:22:10Z</dcterms:created>
  <dcterms:modified xsi:type="dcterms:W3CDTF">2014-10-12T18:35:08Z</dcterms:modified>
</cp:coreProperties>
</file>