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54" r:id="rId2"/>
    <p:sldId id="401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406" r:id="rId12"/>
    <p:sldId id="395" r:id="rId13"/>
    <p:sldId id="396" r:id="rId14"/>
    <p:sldId id="403" r:id="rId15"/>
    <p:sldId id="363" r:id="rId16"/>
    <p:sldId id="404" r:id="rId17"/>
    <p:sldId id="405" r:id="rId18"/>
    <p:sldId id="407" r:id="rId19"/>
    <p:sldId id="364" r:id="rId20"/>
    <p:sldId id="399" r:id="rId21"/>
    <p:sldId id="400" r:id="rId22"/>
    <p:sldId id="366" r:id="rId23"/>
    <p:sldId id="367" r:id="rId24"/>
    <p:sldId id="397" r:id="rId25"/>
    <p:sldId id="398" r:id="rId26"/>
    <p:sldId id="368" r:id="rId27"/>
    <p:sldId id="377" r:id="rId28"/>
    <p:sldId id="378" r:id="rId29"/>
    <p:sldId id="386" r:id="rId30"/>
    <p:sldId id="402" r:id="rId31"/>
    <p:sldId id="387" r:id="rId32"/>
  </p:sldIdLst>
  <p:sldSz cx="9144000" cy="6858000" type="screen4x3"/>
  <p:notesSz cx="7102475" cy="10233025"/>
  <p:embeddedFontLst>
    <p:embeddedFont>
      <p:font typeface="Verdana" panose="020B0604030504040204" pitchFamily="3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89748" autoAdjust="0"/>
  </p:normalViewPr>
  <p:slideViewPr>
    <p:cSldViewPr>
      <p:cViewPr>
        <p:scale>
          <a:sx n="75" d="100"/>
          <a:sy n="75" d="100"/>
        </p:scale>
        <p:origin x="-2346" y="-1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8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23.xml"/><Relationship Id="rId5" Type="http://schemas.openxmlformats.org/officeDocument/2006/relationships/slide" Target="slides/slide7.xml"/><Relationship Id="rId10" Type="http://schemas.openxmlformats.org/officeDocument/2006/relationships/slide" Target="slides/slide19.xml"/><Relationship Id="rId4" Type="http://schemas.openxmlformats.org/officeDocument/2006/relationships/slide" Target="slides/slide6.xml"/><Relationship Id="rId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9A5EB738-5B73-40A7-8A26-7ECFA84AF45C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B7CFA933-CEF7-4909-9109-6D3BA81575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93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60E18366-776D-4722-A1B1-E4B75C116C1F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101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E3E45BDB-506E-42EC-8CA8-A59CFEC82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306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4B651E-0F05-423B-B2BC-59923B021FEF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3533D-1DD4-4239-9A87-3534A024108E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577" tIns="45789" rIns="91577" bIns="45789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72C5D5-83E1-4FDF-A828-200CC1EBACB3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FBC5A-C5E9-47A3-B0B3-D09F9FD23781}" type="slidenum">
              <a:rPr lang="en-US"/>
              <a:pPr/>
              <a:t>12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9E50F68-19F7-4F7D-BAC8-F06567D08147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EE56D-CA1D-4706-B302-ACA8A00F0A41}" type="slidenum">
              <a:rPr lang="en-US"/>
              <a:pPr/>
              <a:t>13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‘push’ is because we are thinking of</a:t>
            </a:r>
            <a:r>
              <a:rPr lang="en-GB" baseline="0" dirty="0" smtClean="0"/>
              <a:t> using the array as a Stack.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“start</a:t>
            </a:r>
            <a:r>
              <a:rPr lang="en-GB" baseline="0" dirty="0" smtClean="0"/>
              <a:t> capacity” is the size of the array when it is created – how many entries can be added before it needs to be resized.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entry</a:t>
            </a:r>
            <a:r>
              <a:rPr lang="en-GB" baseline="0" dirty="0" smtClean="0"/>
              <a:t> “3+1” is a sum of:</a:t>
            </a:r>
          </a:p>
          <a:p>
            <a:r>
              <a:rPr lang="en-GB" baseline="0" dirty="0" smtClean="0"/>
              <a:t>Cost 3 to copy the previous 3 entries to the new array</a:t>
            </a:r>
          </a:p>
          <a:p>
            <a:r>
              <a:rPr lang="en-GB" baseline="0" dirty="0" smtClean="0"/>
              <a:t>Cost 1 to then do the usual push.</a:t>
            </a:r>
          </a:p>
          <a:p>
            <a:endParaRPr lang="en-GB" dirty="0" smtClean="0"/>
          </a:p>
          <a:p>
            <a:r>
              <a:rPr lang="en-GB" dirty="0" smtClean="0"/>
              <a:t>And so one, but with the cost of copy increasing</a:t>
            </a:r>
            <a:r>
              <a:rPr lang="en-GB" baseline="0" dirty="0" smtClean="0"/>
              <a:t> every time.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E18366-776D-4722-A1B1-E4B75C116C1F}" type="datetime1">
              <a:rPr lang="en-GB" smtClean="0"/>
              <a:pPr/>
              <a:t>20/10/2014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BDB-506E-42EC-8CA8-A59CFEC82DC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0C0FBA-A469-4B6E-AACD-5DE51B7FB458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25A1D-11C5-4DC8-AA5B-E14263AA60CA}" type="slidenum">
              <a:rPr lang="en-US"/>
              <a:pPr/>
              <a:t>15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</a:t>
            </a:r>
            <a:r>
              <a:rPr lang="en-GB" baseline="0" dirty="0" smtClean="0"/>
              <a:t> term ‘n’ is the cost for the n pushes, of O(1) each, and not taking account of the need to copy the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remaining terms are to account for the costs of copying the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 the sum “1+2+3+…”  it is an arithmetic series; see the tutorial on series.</a:t>
            </a:r>
          </a:p>
          <a:p>
            <a:r>
              <a:rPr lang="en-GB" baseline="0" dirty="0" smtClean="0"/>
              <a:t> 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idea is the same as for the incremental</a:t>
            </a:r>
            <a:r>
              <a:rPr lang="en-GB" baseline="0" dirty="0" smtClean="0"/>
              <a:t> analysis, but because of the doubling, the cost of a copy is much less frequent.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E18366-776D-4722-A1B1-E4B75C116C1F}" type="datetime1">
              <a:rPr lang="en-GB" smtClean="0"/>
              <a:pPr/>
              <a:t>20/10/2014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BDB-506E-42EC-8CA8-A59CFEC82D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start capacity 2 just gives a sequences</a:t>
            </a:r>
            <a:r>
              <a:rPr lang="en-GB" baseline="0" dirty="0" smtClean="0"/>
              <a:t> of powers of 2, and so is a closer match to the next slide.</a:t>
            </a:r>
          </a:p>
          <a:p>
            <a:endParaRPr lang="en-GB" baseline="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E18366-776D-4722-A1B1-E4B75C116C1F}" type="datetime1">
              <a:rPr lang="en-GB" smtClean="0"/>
              <a:pPr/>
              <a:t>20/10/2014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BDB-506E-42EC-8CA8-A59CFEC82D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start capacity 2 just gives a sequences</a:t>
            </a:r>
            <a:r>
              <a:rPr lang="en-GB" baseline="0" dirty="0" smtClean="0"/>
              <a:t> of powers of 2, and so is a closer match to the next slide.</a:t>
            </a:r>
          </a:p>
          <a:p>
            <a:endParaRPr lang="en-GB" baseline="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E18366-776D-4722-A1B1-E4B75C116C1F}" type="datetime1">
              <a:rPr lang="en-GB" smtClean="0"/>
              <a:pPr/>
              <a:t>20/10/2014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5BDB-506E-42EC-8CA8-A59CFEC82DC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59C973-F456-4818-9EC2-FC37D7758795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D9DE-613E-4F3D-930C-98584F62700D}" type="slidenum">
              <a:rPr lang="en-US"/>
              <a:pPr/>
              <a:t>19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FA2B25-7A84-42BA-8981-B2D0AA3E1DCF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AD1DC-46EF-4441-8257-17D1811459A9}" type="slidenum">
              <a:rPr lang="en-US"/>
              <a:pPr/>
              <a:t>20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53EE0E-E227-43B9-94B7-6CAF79EBDF07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651B1-02D6-44C4-B56C-FE91C7F6C80B}" type="slidenum">
              <a:rPr lang="en-US"/>
              <a:pPr/>
              <a:t>21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55299C-E714-4812-961E-0388253AABF1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308CE-FBB6-4240-9EA2-E372CA09209A}" type="slidenum">
              <a:rPr lang="en-US"/>
              <a:pPr/>
              <a:t>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22D204-74CB-45EC-B617-751138449329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2FB9-63D3-46CB-B0A5-BAF8A2D81598}" type="slidenum">
              <a:rPr lang="en-US"/>
              <a:pPr/>
              <a:t>22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8245E2-946F-4C2F-BD40-DF211296F33C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D6D54-7D54-404E-B74C-AF021B38470C}" type="slidenum">
              <a:rPr lang="en-US"/>
              <a:pPr/>
              <a:t>23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ACFA032-65BA-473F-999E-E489BBD2F9E1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BE65E-4891-4E51-8F57-D48353BC5B25}" type="slidenum">
              <a:rPr lang="en-US"/>
              <a:pPr/>
              <a:t>24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90B097-27DE-4733-AAFC-F7634B32BB20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7C945-737A-4B04-9D06-066A94BDADC9}" type="slidenum">
              <a:rPr lang="en-US"/>
              <a:pPr/>
              <a:t>25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D58B92-6779-453A-9723-786EA68E5EA9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11D1D-31CF-420E-9ED7-CDE1A69280AE}" type="slidenum">
              <a:rPr lang="en-US"/>
              <a:pPr/>
              <a:t>26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31393-3890-49A7-A787-0CFF8BC1E6F5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20C55-8623-4856-9AAB-3BCADA786336}" type="slidenum">
              <a:rPr lang="en-US"/>
              <a:pPr/>
              <a:t>27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833FDC-CF59-4422-8556-06364DD7C761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9F4C3-1AEE-4301-BB93-D8E0111F9B29}" type="slidenum">
              <a:rPr lang="en-US"/>
              <a:pPr/>
              <a:t>28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A1A98F-0747-440E-943C-7D8DE7211109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12266-A162-46DE-8A6A-71E5B0F65FD4}" type="slidenum">
              <a:rPr lang="en-US"/>
              <a:pPr/>
              <a:t>29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BC006C-5307-48CB-A9C9-D8D525FEFBC1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6297D-FA48-43A2-AC04-11F797F2E075}" type="slidenum">
              <a:rPr lang="en-US"/>
              <a:pPr/>
              <a:t>31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8FE72E-56DA-49F3-A9CD-B51FB2269B73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7C203-CE75-446B-8337-F15D52E36A7F}" type="slidenum">
              <a:rPr lang="en-US"/>
              <a:pPr/>
              <a:t>4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95187C-30CB-4373-B132-AF6251E2D3AB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D9927-25B2-45D7-BF40-855D1D233DC5}" type="slidenum">
              <a:rPr lang="en-US"/>
              <a:pPr/>
              <a:t>5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F47C51-41A1-4ED5-A605-55C7344B193A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8CB6E-B07B-49B0-B2C9-FCA0E6434BCE}" type="slidenum">
              <a:rPr lang="en-US"/>
              <a:pPr/>
              <a:t>6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somewhat more efficient</a:t>
            </a:r>
            <a:r>
              <a:rPr lang="en-GB" baseline="0" dirty="0" smtClean="0"/>
              <a:t> to do the moves from the right-hand side first and working towards the left, as this saves having to keep a temporary copy when moving.    </a:t>
            </a:r>
            <a:br>
              <a:rPr lang="en-GB" baseline="0" dirty="0" smtClean="0"/>
            </a:br>
            <a:r>
              <a:rPr lang="en-GB" baseline="0" dirty="0" smtClean="0"/>
              <a:t>If confused, then try writing the fragment of code.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A4A5DC-8E34-41A4-AA07-8B0BCEFBEFDF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913A1-AB2B-46AB-83A0-1E96822FC910}" type="slidenum">
              <a:rPr lang="en-US"/>
              <a:pPr/>
              <a:t>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5EAB6E-5A3D-422B-A881-CBC816B9EDCF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A7CF4-7894-46A3-AEC9-AD8A9FCBEFD7}" type="slidenum">
              <a:rPr lang="en-US"/>
              <a:pPr/>
              <a:t>8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289214D-CEE0-4351-B7F2-CA032123E7A9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A8393-E34D-4FE4-8B09-E833968DB5FC}" type="slidenum">
              <a:rPr lang="en-US"/>
              <a:pPr/>
              <a:t>9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G52ADS Vectors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ECEE8E-8FC3-4630-AFEE-AAAE79D07531}" type="datetime1">
              <a:rPr lang="en-GB"/>
              <a:pPr/>
              <a:t>20/10/2014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DC1F0-46F9-4663-85BA-AA13C6B64C1D}" type="slidenum">
              <a:rPr lang="en-US"/>
              <a:pPr/>
              <a:t>10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ED0D620-710F-4461-BFE5-2844A6808C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A90CB-0484-43DC-8813-8728FEB997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CFC3E-DFFB-41B7-BA4E-43D12C7B5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E0279-0431-4546-850D-645ABA6903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36779-DB6F-4E1C-96AF-F3C9197776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4A3CE-C5D4-4DA5-A52A-3AE04ECD81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6FD63-0D37-42E0-A4B7-96A3926ADE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B90EC-5CC4-4961-8328-ED81B3C3BA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A2E73-7C0B-4AD3-B5B2-0217B22EB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2BE72-A295-44F1-9800-08B886D491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A6BEC-CB86-4FE6-AB83-4A056EDAA6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B457007-231F-48D8-9EC8-4572DABD33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0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jp@cs.not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freedictionary.com/amortiz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G52ADS </a:t>
            </a:r>
            <a:r>
              <a:rPr lang="en-US" dirty="0" smtClean="0"/>
              <a:t>2014-15: </a:t>
            </a:r>
            <a:br>
              <a:rPr lang="en-US" dirty="0" smtClean="0"/>
            </a:br>
            <a:r>
              <a:rPr lang="en-US" dirty="0" smtClean="0"/>
              <a:t>The Vector ADT and CDT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90600" y="3309938"/>
            <a:ext cx="6324600" cy="140430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909615D-B997-4D13-8B1F-4E089755FCD1}" type="slidenum">
              <a:rPr lang="en-US"/>
              <a:pPr/>
              <a:t>1</a:t>
            </a:fld>
            <a:endParaRPr lang="en-US"/>
          </a:p>
        </p:txBody>
      </p:sp>
      <p:grpSp>
        <p:nvGrpSpPr>
          <p:cNvPr id="151555" name="Group 3"/>
          <p:cNvGrpSpPr>
            <a:grpSpLocks/>
          </p:cNvGrpSpPr>
          <p:nvPr/>
        </p:nvGrpSpPr>
        <p:grpSpPr bwMode="auto">
          <a:xfrm>
            <a:off x="2743200" y="3429000"/>
            <a:ext cx="4572000" cy="1752600"/>
            <a:chOff x="1728" y="2544"/>
            <a:chExt cx="1392" cy="720"/>
          </a:xfrm>
        </p:grpSpPr>
        <p:sp>
          <p:nvSpPr>
            <p:cNvPr id="151556" name="Line 4"/>
            <p:cNvSpPr>
              <a:spLocks noChangeShapeType="1"/>
            </p:cNvSpPr>
            <p:nvPr/>
          </p:nvSpPr>
          <p:spPr bwMode="auto">
            <a:xfrm flipV="1">
              <a:off x="1728" y="2736"/>
              <a:ext cx="192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 flipV="1">
              <a:off x="1728" y="3072"/>
              <a:ext cx="1200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51558" name="Line 6"/>
            <p:cNvSpPr>
              <a:spLocks noChangeShapeType="1"/>
            </p:cNvSpPr>
            <p:nvPr/>
          </p:nvSpPr>
          <p:spPr bwMode="auto">
            <a:xfrm flipV="1">
              <a:off x="2928" y="2544"/>
              <a:ext cx="192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51559" name="Line 7"/>
            <p:cNvSpPr>
              <a:spLocks noChangeShapeType="1"/>
            </p:cNvSpPr>
            <p:nvPr/>
          </p:nvSpPr>
          <p:spPr bwMode="auto">
            <a:xfrm flipV="1">
              <a:off x="1920" y="2544"/>
              <a:ext cx="1200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 flipV="1">
              <a:off x="1728" y="2544"/>
              <a:ext cx="1392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3" name="Text Box 161"/>
          <p:cNvSpPr txBox="1">
            <a:spLocks noChangeArrowheads="1"/>
          </p:cNvSpPr>
          <p:nvPr/>
        </p:nvSpPr>
        <p:spPr bwMode="auto">
          <a:xfrm>
            <a:off x="472089" y="5486400"/>
            <a:ext cx="48978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Lecturer: Andrew Parkes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Email: </a:t>
            </a:r>
            <a:r>
              <a:rPr lang="en-GB" sz="1600" dirty="0">
                <a:hlinkClick r:id="rId3"/>
              </a:rPr>
              <a:t>ajp ‘at’ cs.nott.ac.uk</a:t>
            </a:r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dirty="0" smtClean="0"/>
              <a:t>http</a:t>
            </a:r>
            <a:r>
              <a:rPr lang="en-GB" sz="1600" dirty="0"/>
              <a:t>://www.cs.nott.ac.uk/~ajp/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D1F-C15E-4B4C-A9F0-FF8DB077EFA2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Strategies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495800"/>
          </a:xfrm>
        </p:spPr>
        <p:txBody>
          <a:bodyPr/>
          <a:lstStyle/>
          <a:p>
            <a:r>
              <a:rPr lang="en-US" sz="2800" dirty="0"/>
              <a:t>We compare the incremental strategy and the doubling strategy by analyzing the total time 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 dirty="0"/>
              <a:t> needed to perform a series of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/>
              <a:t> push operations</a:t>
            </a:r>
          </a:p>
          <a:p>
            <a:r>
              <a:rPr lang="en-US" sz="2800" dirty="0"/>
              <a:t>We assume that we start with an empty stack represented by an array of size </a:t>
            </a:r>
            <a:r>
              <a:rPr lang="en-US" sz="2800" dirty="0">
                <a:latin typeface="Times New Roman" pitchFamily="18" charset="0"/>
              </a:rPr>
              <a:t>1</a:t>
            </a:r>
          </a:p>
          <a:p>
            <a:r>
              <a:rPr lang="en-US" sz="2800" dirty="0"/>
              <a:t>We call </a:t>
            </a:r>
            <a:r>
              <a:rPr lang="en-US" sz="2800" b="1" dirty="0"/>
              <a:t>amortized</a:t>
            </a:r>
            <a:r>
              <a:rPr lang="en-US" sz="2800" dirty="0"/>
              <a:t> time of a push operation the average time taken by a push over the series of operations, i.e.,  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)/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Meaning of “Amortize”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See  </a:t>
            </a:r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www.thefreedictionary.com/amortize</a:t>
            </a:r>
            <a:r>
              <a:rPr lang="en-GB" sz="2400" dirty="0" smtClean="0"/>
              <a:t> </a:t>
            </a:r>
            <a:r>
              <a:rPr lang="en-GB" sz="2400" dirty="0"/>
              <a:t>or similar if you are not familiar with the </a:t>
            </a:r>
            <a:r>
              <a:rPr lang="en-GB" sz="2400" dirty="0" smtClean="0"/>
              <a:t>word.</a:t>
            </a:r>
          </a:p>
          <a:p>
            <a:r>
              <a:rPr lang="en-GB" sz="2400" dirty="0" smtClean="0"/>
              <a:t>It </a:t>
            </a:r>
            <a:r>
              <a:rPr lang="en-GB" sz="2400" dirty="0"/>
              <a:t>refers to writing off, or paying off, debts over a period of time. </a:t>
            </a:r>
            <a:endParaRPr lang="en-GB" sz="2400" dirty="0" smtClean="0"/>
          </a:p>
          <a:p>
            <a:r>
              <a:rPr lang="en-GB" sz="2400" dirty="0" smtClean="0"/>
              <a:t>Similar </a:t>
            </a:r>
            <a:r>
              <a:rPr lang="en-GB" sz="2400" dirty="0"/>
              <a:t>to the way a mortgage for a house is paid back over many years, as opposed to needing to pay all </a:t>
            </a:r>
            <a:r>
              <a:rPr lang="en-GB" sz="2400" dirty="0" smtClean="0"/>
              <a:t>in </a:t>
            </a:r>
            <a:r>
              <a:rPr lang="en-GB" sz="2400" dirty="0"/>
              <a:t>one go.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0279-0431-4546-850D-645ABA6903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C348-05E6-4D4F-B622-28DDCB05A468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914400"/>
          </a:xfrm>
        </p:spPr>
        <p:txBody>
          <a:bodyPr/>
          <a:lstStyle/>
          <a:p>
            <a:r>
              <a:rPr lang="en-GB" sz="3600" dirty="0"/>
              <a:t>General Remarks on Amortised Analysis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181600"/>
          </a:xfrm>
        </p:spPr>
        <p:txBody>
          <a:bodyPr/>
          <a:lstStyle/>
          <a:p>
            <a:r>
              <a:rPr lang="en-GB" sz="2800" dirty="0"/>
              <a:t>Suppose some individual operation (such as ‘push’)  takes time T in the worst-case</a:t>
            </a:r>
          </a:p>
          <a:p>
            <a:r>
              <a:rPr lang="en-GB" sz="2800" dirty="0"/>
              <a:t>Suppose do k such operations taking time </a:t>
            </a:r>
            <a:r>
              <a:rPr lang="en-GB" sz="2800" dirty="0" err="1"/>
              <a:t>T</a:t>
            </a:r>
            <a:r>
              <a:rPr lang="en-GB" sz="2800" baseline="-25000" dirty="0" err="1"/>
              <a:t>k</a:t>
            </a:r>
            <a:r>
              <a:rPr lang="en-GB" sz="2800" dirty="0"/>
              <a:t> </a:t>
            </a:r>
          </a:p>
          <a:p>
            <a:r>
              <a:rPr lang="en-GB" sz="2800" dirty="0"/>
              <a:t>Then </a:t>
            </a:r>
            <a:r>
              <a:rPr lang="en-GB" sz="2800" dirty="0" err="1"/>
              <a:t>kT</a:t>
            </a:r>
            <a:r>
              <a:rPr lang="en-GB" sz="2800" dirty="0"/>
              <a:t> is an upper-bound for the total </a:t>
            </a:r>
            <a:r>
              <a:rPr lang="en-GB" sz="2800" dirty="0" smtClean="0"/>
              <a:t>time</a:t>
            </a:r>
          </a:p>
          <a:p>
            <a:pPr lvl="1"/>
            <a:r>
              <a:rPr lang="en-GB" sz="2400" dirty="0" smtClean="0"/>
              <a:t>however</a:t>
            </a:r>
            <a:r>
              <a:rPr lang="en-GB" sz="2400" dirty="0"/>
              <a:t>, such an upper-bound might not ever occur.</a:t>
            </a:r>
          </a:p>
          <a:p>
            <a:r>
              <a:rPr lang="en-GB" sz="2800" dirty="0"/>
              <a:t>The time </a:t>
            </a:r>
            <a:r>
              <a:rPr lang="en-GB" sz="2800" dirty="0" err="1"/>
              <a:t>T</a:t>
            </a:r>
            <a:r>
              <a:rPr lang="en-GB" sz="2800" baseline="-25000" dirty="0" err="1"/>
              <a:t>k</a:t>
            </a:r>
            <a:r>
              <a:rPr lang="en-GB" sz="2800" dirty="0"/>
              <a:t> might well be o(</a:t>
            </a:r>
            <a:r>
              <a:rPr lang="en-GB" sz="2800" dirty="0" err="1"/>
              <a:t>kT</a:t>
            </a:r>
            <a:r>
              <a:rPr lang="en-GB" sz="2800" dirty="0"/>
              <a:t>) even in the worst-case</a:t>
            </a:r>
          </a:p>
          <a:p>
            <a:pPr lvl="1"/>
            <a:r>
              <a:rPr lang="en-GB" sz="2400" dirty="0"/>
              <a:t>the average time per </a:t>
            </a:r>
            <a:r>
              <a:rPr lang="en-GB" sz="2400" dirty="0" smtClean="0"/>
              <a:t>operation, </a:t>
            </a:r>
            <a:r>
              <a:rPr lang="en-GB" sz="2400" dirty="0" err="1"/>
              <a:t>T</a:t>
            </a:r>
            <a:r>
              <a:rPr lang="en-GB" sz="2400" baseline="-25000" dirty="0" err="1"/>
              <a:t>k</a:t>
            </a:r>
            <a:r>
              <a:rPr lang="en-GB" sz="2400" dirty="0"/>
              <a:t> /</a:t>
            </a:r>
            <a:r>
              <a:rPr lang="en-GB" sz="2400" dirty="0" smtClean="0"/>
              <a:t>k  </a:t>
            </a:r>
            <a:r>
              <a:rPr lang="en-GB" sz="2400" dirty="0"/>
              <a:t>is sometimes the most relevant quantity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7569-1E4A-4BD3-8D31-4AFE410670CC}" type="slidenum">
              <a:rPr lang="en-US"/>
              <a:pPr/>
              <a:t>13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Question:</a:t>
            </a: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is amortised analysis different from the average case </a:t>
            </a:r>
            <a:r>
              <a:rPr lang="en-GB" dirty="0" smtClean="0"/>
              <a:t>analysis?</a:t>
            </a:r>
            <a:endParaRPr lang="en-GB" dirty="0"/>
          </a:p>
          <a:p>
            <a:r>
              <a:rPr lang="en-GB" dirty="0"/>
              <a:t>Answer:  &lt;in class and/or in lab&gt;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01000" cy="411480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ake c=3, with start capacity of 3, then a sequence of pushes  might have costs for each push as follows: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1,1,1,3+1,1,1,6+1,1,1,9+1,1,1,12+1,1,1,15+1,1,1,18+1,...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So a constant fraction of the pushes have cost O(n).   Average is O(n).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0279-0431-4546-850D-645ABA6903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2DD1-D950-4921-B9F0-EFCC758FC133}" type="slidenum">
              <a:rPr lang="en-US"/>
              <a:pPr/>
              <a:t>15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990600"/>
          </a:xfrm>
        </p:spPr>
        <p:txBody>
          <a:bodyPr/>
          <a:lstStyle/>
          <a:p>
            <a:r>
              <a:rPr lang="en-US" dirty="0"/>
              <a:t>Incremental Strategy Analysis </a:t>
            </a:r>
          </a:p>
        </p:txBody>
      </p:sp>
      <p:sp>
        <p:nvSpPr>
          <p:cNvPr id="16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We replace the array </a:t>
            </a:r>
            <a:r>
              <a:rPr lang="en-US" sz="2400" b="1" i="1" dirty="0"/>
              <a:t>k </a:t>
            </a:r>
            <a:r>
              <a:rPr lang="en-US" sz="2400" i="1" dirty="0"/>
              <a:t>= </a:t>
            </a:r>
            <a:r>
              <a:rPr lang="en-US" sz="2400" b="1" i="1" dirty="0"/>
              <a:t>n</a:t>
            </a:r>
            <a:r>
              <a:rPr lang="en-US" sz="2400" dirty="0"/>
              <a:t>/</a:t>
            </a:r>
            <a:r>
              <a:rPr lang="en-US" sz="2400" b="1" i="1" dirty="0"/>
              <a:t>c </a:t>
            </a:r>
            <a:r>
              <a:rPr lang="en-US" sz="2400" dirty="0"/>
              <a:t>times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“replace” costs the current size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total time </a:t>
            </a:r>
            <a:r>
              <a:rPr lang="en-US" sz="2400" b="1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b="1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</a:t>
            </a:r>
            <a:r>
              <a:rPr lang="en-US" sz="2400" dirty="0"/>
              <a:t> of a series of </a:t>
            </a:r>
            <a:r>
              <a:rPr lang="en-US" sz="2400" b="1" i="1" dirty="0"/>
              <a:t>n</a:t>
            </a:r>
            <a:r>
              <a:rPr lang="en-US" sz="2400" dirty="0"/>
              <a:t> push operations is proportional to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b="1" i="1" dirty="0"/>
              <a:t>n</a:t>
            </a:r>
            <a:r>
              <a:rPr lang="en-US" sz="2400" i="1" dirty="0"/>
              <a:t> + </a:t>
            </a:r>
            <a:r>
              <a:rPr lang="en-US" sz="2400" b="1" i="1" dirty="0"/>
              <a:t>c </a:t>
            </a:r>
            <a:r>
              <a:rPr lang="en-US" sz="2400" i="1" dirty="0"/>
              <a:t>+ </a:t>
            </a:r>
            <a:r>
              <a:rPr lang="en-US" sz="2400" dirty="0"/>
              <a:t>2</a:t>
            </a:r>
            <a:r>
              <a:rPr lang="en-US" sz="2400" b="1" i="1" dirty="0"/>
              <a:t>c </a:t>
            </a:r>
            <a:r>
              <a:rPr lang="en-US" sz="2400" dirty="0"/>
              <a:t>+ 3</a:t>
            </a:r>
            <a:r>
              <a:rPr lang="en-US" sz="2400" b="1" i="1" dirty="0"/>
              <a:t>c </a:t>
            </a:r>
            <a:r>
              <a:rPr lang="en-US" sz="2400" dirty="0"/>
              <a:t>+ 4</a:t>
            </a:r>
            <a:r>
              <a:rPr lang="en-US" sz="2400" b="1" i="1" dirty="0"/>
              <a:t>c </a:t>
            </a:r>
            <a:r>
              <a:rPr lang="en-US" sz="2400" dirty="0"/>
              <a:t>+</a:t>
            </a:r>
            <a:r>
              <a:rPr lang="en-US" sz="2400" b="1" i="1" dirty="0"/>
              <a:t> … </a:t>
            </a:r>
            <a:r>
              <a:rPr lang="en-US" sz="2400" dirty="0"/>
              <a:t>+ </a:t>
            </a:r>
            <a:r>
              <a:rPr lang="en-US" sz="2400" b="1" i="1" dirty="0"/>
              <a:t>kc </a:t>
            </a:r>
            <a:r>
              <a:rPr lang="en-US" sz="2400" i="1" dirty="0"/>
              <a:t>=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b="1" i="1" dirty="0"/>
              <a:t>n</a:t>
            </a:r>
            <a:r>
              <a:rPr lang="en-US" sz="2400" i="1" dirty="0"/>
              <a:t> + </a:t>
            </a:r>
            <a:r>
              <a:rPr lang="en-US" sz="2400" b="1" i="1" dirty="0"/>
              <a:t>c</a:t>
            </a:r>
            <a:r>
              <a:rPr lang="en-US" sz="2400" dirty="0"/>
              <a:t>(1 + 2 + 3 + … + </a:t>
            </a:r>
            <a:r>
              <a:rPr lang="en-US" sz="2400" b="1" i="1" dirty="0"/>
              <a:t>k</a:t>
            </a:r>
            <a:r>
              <a:rPr lang="en-US" sz="2400" dirty="0"/>
              <a:t>) </a:t>
            </a:r>
            <a:r>
              <a:rPr lang="en-US" sz="2400" i="1" dirty="0"/>
              <a:t>=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b="1" i="1" dirty="0"/>
              <a:t>n</a:t>
            </a:r>
            <a:r>
              <a:rPr lang="en-US" sz="2400" i="1" dirty="0"/>
              <a:t> + </a:t>
            </a:r>
            <a:r>
              <a:rPr lang="en-US" sz="2400" b="1" i="1" dirty="0" err="1"/>
              <a:t>ck</a:t>
            </a:r>
            <a:r>
              <a:rPr lang="en-US" sz="2400" dirty="0"/>
              <a:t>(</a:t>
            </a:r>
            <a:r>
              <a:rPr lang="en-US" sz="2400" b="1" i="1" dirty="0"/>
              <a:t>k </a:t>
            </a:r>
            <a:r>
              <a:rPr lang="en-US" sz="2400" dirty="0"/>
              <a:t>+ 1)/2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Since </a:t>
            </a:r>
            <a:r>
              <a:rPr lang="en-US" sz="2400" b="1" i="1" dirty="0"/>
              <a:t>c</a:t>
            </a:r>
            <a:r>
              <a:rPr lang="en-US" sz="2400" dirty="0"/>
              <a:t> is a constant, </a:t>
            </a:r>
            <a:r>
              <a:rPr lang="en-US" sz="2400" b="1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b="1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</a:t>
            </a:r>
            <a:r>
              <a:rPr lang="en-US" sz="2400" dirty="0"/>
              <a:t> is </a:t>
            </a:r>
            <a:r>
              <a:rPr lang="en-US" sz="2400" b="1" i="1" dirty="0">
                <a:sym typeface="Symbol" pitchFamily="18" charset="2"/>
              </a:rPr>
              <a:t>O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b="1" i="1" dirty="0"/>
              <a:t>n</a:t>
            </a:r>
            <a:r>
              <a:rPr lang="en-US" sz="2400" i="1" dirty="0"/>
              <a:t> +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i="1" dirty="0">
                <a:sym typeface="Symbol" pitchFamily="18" charset="2"/>
              </a:rPr>
              <a:t>k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i.e., </a:t>
            </a:r>
            <a:r>
              <a:rPr lang="en-US" sz="2400" b="1" i="1" dirty="0">
                <a:sym typeface="Symbol" pitchFamily="18" charset="2"/>
              </a:rPr>
              <a:t>O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b="1" i="1" dirty="0">
                <a:sym typeface="Symbol" pitchFamily="18" charset="2"/>
              </a:rPr>
              <a:t>n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amortized time of a push operation is </a:t>
            </a:r>
            <a:r>
              <a:rPr lang="en-US" sz="2400" b="1" i="1" dirty="0">
                <a:sym typeface="Symbol" pitchFamily="18" charset="2"/>
              </a:rPr>
              <a:t>O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b="1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Doubling: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01000" cy="4114800"/>
          </a:xfrm>
        </p:spPr>
        <p:txBody>
          <a:bodyPr/>
          <a:lstStyle/>
          <a:p>
            <a:r>
              <a:rPr lang="en-GB" dirty="0" smtClean="0"/>
              <a:t>With start capacity of 3, then a sequence of pushes  might have costs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1,1,1,3+1,1,1,6+1,1,1,1,1,1,12+1,1,1,1,1,1,1,...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So the fraction of pushes having cost O(n) reduces with n.   Average is ??.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0279-0431-4546-850D-645ABA69039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Doubling: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01000" cy="4114800"/>
          </a:xfrm>
        </p:spPr>
        <p:txBody>
          <a:bodyPr/>
          <a:lstStyle/>
          <a:p>
            <a:r>
              <a:rPr lang="en-GB" sz="2800" dirty="0" smtClean="0"/>
              <a:t>With start capacity of 2, then a sequence of pushes  might have costs</a:t>
            </a:r>
          </a:p>
          <a:p>
            <a:pPr marL="0" indent="0">
              <a:buNone/>
            </a:pPr>
            <a:r>
              <a:rPr lang="en-GB" sz="2800" dirty="0" smtClean="0"/>
              <a:t>1,1,2+1,1,4+1,1,1,1,8+1,1,1,1,1,1,1,1,1,1,...,16+1,…</a:t>
            </a: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For every push of cost O(n) we will be able to do another O(n) pushes of cost O(1) before having to resize again.  </a:t>
            </a:r>
          </a:p>
          <a:p>
            <a:pPr marL="0" indent="0">
              <a:buNone/>
            </a:pPr>
            <a:r>
              <a:rPr lang="en-GB" sz="2800" dirty="0" smtClean="0"/>
              <a:t>So the O(n) cost on resizing can be ‘amortised’ over n other O(1) operations and give an average of O(1) per operation.</a:t>
            </a:r>
            <a:br>
              <a:rPr lang="en-GB" sz="2800" dirty="0" smtClean="0"/>
            </a:b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0279-0431-4546-850D-645ABA69039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GB" dirty="0" smtClean="0"/>
              <a:t>Doubling: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800600"/>
          </a:xfrm>
        </p:spPr>
        <p:txBody>
          <a:bodyPr/>
          <a:lstStyle/>
          <a:p>
            <a:r>
              <a:rPr lang="en-GB" sz="2400" dirty="0" smtClean="0"/>
              <a:t>With start capacity of 2, then a sequence of pushes  might have costs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1,1,2+1,1,4+1,1,1,1, ...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The cost of the doubling can be “spread” over the later operations and so might be counted as</a:t>
            </a:r>
          </a:p>
          <a:p>
            <a:pPr marL="0" indent="0">
              <a:buNone/>
            </a:pPr>
            <a:r>
              <a:rPr lang="en-GB" sz="2400" dirty="0" smtClean="0"/>
              <a:t>	1,1,1+1,</a:t>
            </a:r>
            <a:r>
              <a:rPr lang="en-GB" sz="2400" dirty="0" smtClean="0">
                <a:solidFill>
                  <a:srgbClr val="FF0000"/>
                </a:solidFill>
              </a:rPr>
              <a:t>1+</a:t>
            </a:r>
            <a:r>
              <a:rPr lang="en-GB" sz="2400" dirty="0" smtClean="0"/>
              <a:t>1,1+1,</a:t>
            </a:r>
            <a:r>
              <a:rPr lang="en-GB" sz="2400" dirty="0" smtClean="0">
                <a:solidFill>
                  <a:srgbClr val="FF0000"/>
                </a:solidFill>
              </a:rPr>
              <a:t>1+</a:t>
            </a:r>
            <a:r>
              <a:rPr lang="en-GB" sz="2400" dirty="0" smtClean="0"/>
              <a:t>1,</a:t>
            </a:r>
            <a:r>
              <a:rPr lang="en-GB" sz="2400" dirty="0" smtClean="0">
                <a:solidFill>
                  <a:srgbClr val="FF0000"/>
                </a:solidFill>
              </a:rPr>
              <a:t>1+</a:t>
            </a:r>
            <a:r>
              <a:rPr lang="en-GB" sz="2400" dirty="0" smtClean="0"/>
              <a:t>1,</a:t>
            </a:r>
            <a:r>
              <a:rPr lang="en-GB" sz="2400" dirty="0" smtClean="0">
                <a:solidFill>
                  <a:srgbClr val="FF0000"/>
                </a:solidFill>
              </a:rPr>
              <a:t>1+</a:t>
            </a:r>
            <a:r>
              <a:rPr lang="en-GB" sz="2400" dirty="0" smtClean="0"/>
              <a:t>1,...</a:t>
            </a:r>
          </a:p>
          <a:p>
            <a:pPr marL="0" indent="0">
              <a:buNone/>
            </a:pPr>
            <a:r>
              <a:rPr lang="en-GB" sz="2400" dirty="0" smtClean="0"/>
              <a:t>where the red is a cost that has been moved.</a:t>
            </a:r>
          </a:p>
          <a:p>
            <a:endParaRPr lang="en-GB" sz="2400" dirty="0" smtClean="0"/>
          </a:p>
          <a:p>
            <a:r>
              <a:rPr lang="en-GB" sz="2400" dirty="0" smtClean="0"/>
              <a:t>This ‘</a:t>
            </a:r>
            <a:r>
              <a:rPr lang="en-GB" sz="2400" smtClean="0"/>
              <a:t>view’ makes </a:t>
            </a:r>
            <a:r>
              <a:rPr lang="en-GB" sz="2400" dirty="0" smtClean="0"/>
              <a:t>it clearer that the net effect will just be a (rough) doubling of the original costs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0279-0431-4546-850D-645ABA6903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7CDE-AF00-4D48-88F7-67C7DDF2787C}" type="slidenum">
              <a:rPr lang="en-US"/>
              <a:pPr/>
              <a:t>19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Doubling Strategy Analysis</a:t>
            </a:r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Exercise (online): for </a:t>
            </a:r>
            <a:r>
              <a:rPr lang="en-US" sz="2800" b="1" i="1" dirty="0"/>
              <a:t>n</a:t>
            </a:r>
            <a:r>
              <a:rPr lang="en-US" sz="2800" dirty="0"/>
              <a:t> ‘pushes’ how many times is the array grown?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simplicity assume n is a power of 2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replace the array </a:t>
            </a:r>
            <a:r>
              <a:rPr lang="en-US" sz="2400" b="1" i="1" dirty="0"/>
              <a:t>k </a:t>
            </a:r>
            <a:r>
              <a:rPr lang="en-US" sz="2400" i="1" dirty="0"/>
              <a:t>=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i="1" dirty="0"/>
              <a:t> </a:t>
            </a:r>
            <a:r>
              <a:rPr lang="en-US" sz="2400" b="1" i="1" dirty="0"/>
              <a:t>n </a:t>
            </a:r>
            <a:r>
              <a:rPr lang="en-US" sz="2400" dirty="0"/>
              <a:t>times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total time </a:t>
            </a:r>
            <a:r>
              <a:rPr lang="en-US" sz="2800" b="1" i="1" dirty="0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b="1" i="1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dirty="0"/>
              <a:t> of a series of </a:t>
            </a:r>
            <a:r>
              <a:rPr lang="en-US" sz="2800" b="1" i="1" dirty="0"/>
              <a:t>n</a:t>
            </a:r>
            <a:r>
              <a:rPr lang="en-US" sz="2800" dirty="0"/>
              <a:t> push operations is proportional to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b="1" i="1" dirty="0"/>
              <a:t>n</a:t>
            </a:r>
            <a:r>
              <a:rPr lang="en-US" sz="2800" i="1" dirty="0"/>
              <a:t> + 1 + 2 + 4 + 8 + …+ 2</a:t>
            </a:r>
            <a:r>
              <a:rPr lang="en-US" sz="2800" b="1" i="1" baseline="30000" dirty="0"/>
              <a:t>k-1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ADT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GB" dirty="0" smtClean="0"/>
              <a:t>The “Vector” is an Abstract Data Type corresponding to generalising the notion of the “Array” (concrete data type)</a:t>
            </a:r>
          </a:p>
          <a:p>
            <a:r>
              <a:rPr lang="en-GB" dirty="0" smtClean="0"/>
              <a:t>Key idea:</a:t>
            </a:r>
          </a:p>
          <a:p>
            <a:pPr lvl="1"/>
            <a:r>
              <a:rPr lang="en-GB" dirty="0" smtClean="0"/>
              <a:t>The “index” of an entry in an array can be thought of as the “number of elements preceding it</a:t>
            </a:r>
          </a:p>
          <a:p>
            <a:pPr lvl="1"/>
            <a:r>
              <a:rPr lang="en-GB" dirty="0" smtClean="0"/>
              <a:t>E.g. in A[2], two elements, A[0], A[1]  precede it</a:t>
            </a:r>
          </a:p>
          <a:p>
            <a:pPr lvl="1"/>
            <a:r>
              <a:rPr lang="en-GB" dirty="0" smtClean="0"/>
              <a:t>In these lectures it is then called “rank”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0279-0431-4546-850D-645ABA6903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9E11-D7FD-4908-836D-0701477171C0}" type="slidenum">
              <a:rPr lang="en-US"/>
              <a:pPr/>
              <a:t>20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250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n=1 #doublings=0 </a:t>
            </a:r>
          </a:p>
          <a:p>
            <a:pPr lvl="1"/>
            <a:r>
              <a:rPr lang="en-GB"/>
              <a:t>  lg n = 0</a:t>
            </a:r>
          </a:p>
          <a:p>
            <a:r>
              <a:rPr lang="en-GB"/>
              <a:t>n=2 #doublings=1   </a:t>
            </a:r>
          </a:p>
          <a:p>
            <a:pPr lvl="1"/>
            <a:r>
              <a:rPr lang="en-GB"/>
              <a:t>lg n = 1</a:t>
            </a:r>
          </a:p>
          <a:p>
            <a:r>
              <a:rPr lang="en-GB"/>
              <a:t>n=4 #doublings=2</a:t>
            </a:r>
          </a:p>
          <a:p>
            <a:pPr lvl="1"/>
            <a:r>
              <a:rPr lang="en-GB"/>
              <a:t>lg n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E992-17B1-4626-9110-1B5EEA8B5EFC}" type="slidenum">
              <a:rPr lang="en-US"/>
              <a:pPr/>
              <a:t>21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Example: n=4</a:t>
            </a:r>
          </a:p>
        </p:txBody>
      </p:sp>
      <p:sp>
        <p:nvSpPr>
          <p:cNvPr id="252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495800"/>
          </a:xfrm>
        </p:spPr>
        <p:txBody>
          <a:bodyPr/>
          <a:lstStyle/>
          <a:p>
            <a:r>
              <a:rPr lang="en-GB" sz="2400"/>
              <a:t>start         [ | _ ] </a:t>
            </a:r>
          </a:p>
          <a:p>
            <a:pPr lvl="1"/>
            <a:r>
              <a:rPr lang="en-GB" sz="2000"/>
              <a:t>capacity=1, size=0</a:t>
            </a:r>
          </a:p>
          <a:p>
            <a:r>
              <a:rPr lang="en-GB" sz="2400"/>
              <a:t>push(A)    [ A | ]   </a:t>
            </a:r>
          </a:p>
          <a:p>
            <a:r>
              <a:rPr lang="en-GB" sz="2400"/>
              <a:t>push(B)    [A B |]  </a:t>
            </a:r>
          </a:p>
          <a:p>
            <a:pPr lvl="1"/>
            <a:r>
              <a:rPr lang="en-GB" sz="2000"/>
              <a:t>needed: 1 double – 1 copies</a:t>
            </a:r>
          </a:p>
          <a:p>
            <a:r>
              <a:rPr lang="en-GB" sz="2400"/>
              <a:t>push(C)    [A B C | _ ]  </a:t>
            </a:r>
          </a:p>
          <a:p>
            <a:pPr lvl="1"/>
            <a:r>
              <a:rPr lang="en-GB" sz="2000"/>
              <a:t>needed: 1 double – 2 copies</a:t>
            </a:r>
          </a:p>
          <a:p>
            <a:r>
              <a:rPr lang="en-GB" sz="2400"/>
              <a:t>push(D)   [A B C D |]</a:t>
            </a: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4800600" y="1000125"/>
            <a:ext cx="1600200" cy="495300"/>
          </a:xfrm>
          <a:prstGeom prst="wedgeRoundRectCallout">
            <a:avLst>
              <a:gd name="adj1" fmla="val -170736"/>
              <a:gd name="adj2" fmla="val 70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200"/>
              <a:t>‘|’ is ‘End of stack’ marker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uiExpand="1" build="p"/>
      <p:bldP spid="2529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3A4E-DCBA-4E12-93A5-9B04F57D5773}" type="slidenum">
              <a:rPr lang="en-US"/>
              <a:pPr/>
              <a:t>22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Recall: </a:t>
            </a:r>
            <a:r>
              <a:rPr lang="en-GB" dirty="0"/>
              <a:t>Geometric sums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Want to find S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   S   = 1 + 2 + 2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+ 2</a:t>
            </a:r>
            <a:r>
              <a:rPr lang="en-US" baseline="30000"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 + … + 2</a:t>
            </a:r>
            <a:r>
              <a:rPr lang="en-US" b="1" i="1" baseline="30000">
                <a:latin typeface="Times New Roman" pitchFamily="18" charset="0"/>
              </a:rPr>
              <a:t>k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Standard trick: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	2S =       2 + 2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+ 2</a:t>
            </a:r>
            <a:r>
              <a:rPr lang="en-US" baseline="30000"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 + … + 2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+ 2</a:t>
            </a:r>
            <a:r>
              <a:rPr lang="en-US" baseline="30000">
                <a:latin typeface="Times New Roman" pitchFamily="18" charset="0"/>
              </a:rPr>
              <a:t>k+1</a:t>
            </a:r>
            <a:endParaRPr lang="en-US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So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   2S - S = 2</a:t>
            </a:r>
            <a:r>
              <a:rPr lang="en-US" baseline="30000">
                <a:latin typeface="Times New Roman" pitchFamily="18" charset="0"/>
              </a:rPr>
              <a:t>k+1</a:t>
            </a:r>
            <a:r>
              <a:rPr lang="en-US">
                <a:latin typeface="Times New Roman" pitchFamily="18" charset="0"/>
              </a:rPr>
              <a:t> – 1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Hence           S = 2</a:t>
            </a:r>
            <a:r>
              <a:rPr lang="en-US" baseline="30000">
                <a:latin typeface="Times New Roman" pitchFamily="18" charset="0"/>
              </a:rPr>
              <a:t>k+1</a:t>
            </a:r>
            <a:r>
              <a:rPr lang="en-US">
                <a:latin typeface="Times New Roman" pitchFamily="18" charset="0"/>
              </a:rPr>
              <a:t> – 1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I.e. “the next term minus one”</a:t>
            </a:r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5B0D-E2F7-4847-9D70-65D2E1CEC3CA}" type="slidenum">
              <a:rPr lang="en-US"/>
              <a:pPr/>
              <a:t>23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Doubling Strategy Analysis</a:t>
            </a:r>
          </a:p>
        </p:txBody>
      </p:sp>
      <p:sp>
        <p:nvSpPr>
          <p:cNvPr id="178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We replace the array </a:t>
            </a:r>
            <a:r>
              <a:rPr lang="en-US" sz="2800" b="1" i="1">
                <a:latin typeface="Times New Roman" pitchFamily="18" charset="0"/>
              </a:rPr>
              <a:t>k </a:t>
            </a:r>
            <a:r>
              <a:rPr lang="en-US" sz="2800" i="1">
                <a:latin typeface="Times New Roman" pitchFamily="18" charset="0"/>
              </a:rPr>
              <a:t>= </a:t>
            </a:r>
            <a:r>
              <a:rPr lang="en-US" sz="2800">
                <a:latin typeface="Times New Roman" pitchFamily="18" charset="0"/>
              </a:rPr>
              <a:t>log</a:t>
            </a:r>
            <a:r>
              <a:rPr lang="en-US" sz="2800" baseline="-25000">
                <a:latin typeface="Times New Roman" pitchFamily="18" charset="0"/>
              </a:rPr>
              <a:t>2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 b="1" i="1">
                <a:latin typeface="Times New Roman" pitchFamily="18" charset="0"/>
              </a:rPr>
              <a:t>n </a:t>
            </a:r>
            <a:r>
              <a:rPr lang="en-US" sz="2800"/>
              <a:t>times</a:t>
            </a:r>
          </a:p>
          <a:p>
            <a:pPr>
              <a:lnSpc>
                <a:spcPct val="90000"/>
              </a:lnSpc>
            </a:pPr>
            <a:r>
              <a:rPr lang="en-US" sz="2800"/>
              <a:t>The total time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/>
              <a:t> of a series of </a:t>
            </a:r>
            <a:r>
              <a:rPr lang="en-US" sz="2800" b="1" i="1">
                <a:latin typeface="Times New Roman" pitchFamily="18" charset="0"/>
              </a:rPr>
              <a:t>n</a:t>
            </a:r>
            <a:r>
              <a:rPr lang="en-US" sz="2800"/>
              <a:t> push operations is proportional to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b="1" i="1">
                <a:latin typeface="Times New Roman" pitchFamily="18" charset="0"/>
              </a:rPr>
              <a:t>n</a:t>
            </a:r>
            <a:r>
              <a:rPr lang="en-US" sz="2800" i="1">
                <a:latin typeface="Times New Roman" pitchFamily="18" charset="0"/>
              </a:rPr>
              <a:t> + </a:t>
            </a:r>
            <a:r>
              <a:rPr lang="en-US" sz="2800">
                <a:latin typeface="Times New Roman" pitchFamily="18" charset="0"/>
              </a:rPr>
              <a:t>1 + 2 + 4 + 8 + …+ 2</a:t>
            </a:r>
            <a:r>
              <a:rPr lang="en-US" sz="2800" b="1" i="1" baseline="30000">
                <a:latin typeface="Times New Roman" pitchFamily="18" charset="0"/>
              </a:rPr>
              <a:t>k-1</a:t>
            </a:r>
            <a:r>
              <a:rPr lang="en-US" sz="2800" b="1" i="1"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</a:rPr>
              <a:t>=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b="1" i="1">
                <a:latin typeface="Times New Roman" pitchFamily="18" charset="0"/>
              </a:rPr>
              <a:t>n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>
                <a:latin typeface="Symbol" pitchFamily="18" charset="2"/>
              </a:rPr>
              <a:t>+</a:t>
            </a:r>
            <a:r>
              <a:rPr lang="en-US" sz="2800">
                <a:latin typeface="Times New Roman" pitchFamily="18" charset="0"/>
              </a:rPr>
              <a:t> 2</a:t>
            </a:r>
            <a:r>
              <a:rPr lang="en-US" sz="2800" b="1" i="1" baseline="30000">
                <a:latin typeface="Times New Roman" pitchFamily="18" charset="0"/>
              </a:rPr>
              <a:t>k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Symbol" pitchFamily="18" charset="2"/>
              </a:rPr>
              <a:t>-</a:t>
            </a:r>
            <a:r>
              <a:rPr lang="en-US" sz="2800">
                <a:latin typeface="Times New Roman" pitchFamily="18" charset="0"/>
              </a:rPr>
              <a:t>1 </a:t>
            </a:r>
            <a:r>
              <a:rPr lang="en-US" sz="2800" b="1" i="1"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</a:rPr>
              <a:t>= 2</a:t>
            </a:r>
            <a:r>
              <a:rPr lang="en-US" sz="2800" b="1" i="1">
                <a:latin typeface="Times New Roman" pitchFamily="18" charset="0"/>
              </a:rPr>
              <a:t>n </a:t>
            </a:r>
            <a:r>
              <a:rPr lang="en-US" sz="2800">
                <a:latin typeface="Symbol" pitchFamily="18" charset="2"/>
              </a:rPr>
              <a:t>-</a:t>
            </a:r>
            <a:r>
              <a:rPr lang="en-US" sz="2800">
                <a:latin typeface="Times New Roman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2800" b="1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800"/>
              <a:t> is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/>
              <a:t>The amortized time of a push operation is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>
                <a:latin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That is, no worse than if all the needed memory was pre-assigned!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CFD8-A78A-4393-88F0-88B41107DA8B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Exercises/discussion</a:t>
            </a:r>
          </a:p>
        </p:txBody>
      </p:sp>
      <p:sp>
        <p:nvSpPr>
          <p:cNvPr id="243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953000"/>
          </a:xfrm>
        </p:spPr>
        <p:txBody>
          <a:bodyPr/>
          <a:lstStyle/>
          <a:p>
            <a:r>
              <a:rPr lang="en-GB" dirty="0"/>
              <a:t>When might you still want to use incremental increase rather than doubling?</a:t>
            </a:r>
          </a:p>
          <a:p>
            <a:r>
              <a:rPr lang="en-GB" dirty="0"/>
              <a:t>Why is it doubling rather than tripling? Or increasing by some other constant factor?</a:t>
            </a:r>
          </a:p>
          <a:p>
            <a:pPr lvl="1"/>
            <a:r>
              <a:rPr lang="en-GB" dirty="0"/>
              <a:t>Try redoing the analysis with a arbitrary growth factor </a:t>
            </a:r>
            <a:r>
              <a:rPr lang="en-GB" i="1" dirty="0"/>
              <a:t>b</a:t>
            </a:r>
          </a:p>
          <a:p>
            <a:pPr lvl="1"/>
            <a:r>
              <a:rPr lang="en-GB" dirty="0"/>
              <a:t>Try implementing and doing experimental comparisons</a:t>
            </a:r>
            <a:r>
              <a:rPr lang="en-GB" dirty="0" smtClean="0"/>
              <a:t>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CB7C-671A-4380-A01A-DB68927AA21F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C/C++ comments</a:t>
            </a:r>
          </a:p>
        </p:txBody>
      </p:sp>
      <p:sp>
        <p:nvSpPr>
          <p:cNvPr id="244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GB" dirty="0" smtClean="0"/>
              <a:t>Doubling </a:t>
            </a:r>
            <a:r>
              <a:rPr lang="en-GB" dirty="0"/>
              <a:t>vector size might be made even more efficient if use </a:t>
            </a:r>
            <a:r>
              <a:rPr lang="en-GB" dirty="0" err="1"/>
              <a:t>realloc</a:t>
            </a:r>
            <a:r>
              <a:rPr lang="en-GB" dirty="0"/>
              <a:t> rather than </a:t>
            </a:r>
            <a:r>
              <a:rPr lang="en-GB" dirty="0" err="1"/>
              <a:t>malloc</a:t>
            </a:r>
            <a:r>
              <a:rPr lang="en-GB" dirty="0"/>
              <a:t> or new</a:t>
            </a:r>
          </a:p>
          <a:p>
            <a:pPr lvl="1"/>
            <a:r>
              <a:rPr lang="en-GB" dirty="0"/>
              <a:t>Internally it can (often not always) just extend the space allocated to the array, and so avoid the need for a copy</a:t>
            </a:r>
          </a:p>
          <a:p>
            <a:pPr lvl="1"/>
            <a:r>
              <a:rPr lang="en-GB" dirty="0"/>
              <a:t>It can use “</a:t>
            </a:r>
            <a:r>
              <a:rPr lang="en-GB" dirty="0" err="1"/>
              <a:t>memcpy</a:t>
            </a:r>
            <a:r>
              <a:rPr lang="en-GB" dirty="0"/>
              <a:t>” which is direct copy rather than via individuals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4F65-838A-426D-A393-014E5C471791}" type="slidenum">
              <a:rPr lang="en-US"/>
              <a:pPr/>
              <a:t>26</a:t>
            </a:fld>
            <a:endParaRPr lang="en-US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2800" b="0">
                <a:solidFill>
                  <a:schemeClr val="tx2"/>
                </a:solidFill>
              </a:rPr>
              <a:t>java.util.Vector and  java.util.ArrayList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b="0"/>
              <a:t>Java.util package contains classes which implement useful data structures: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b="0"/>
              <a:t>ArrayList, LinkedList, Stack, HashMap,..  Are Collections (implement Collection interface)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b="0"/>
              <a:t>Vector, Hashtable: retro-fitted in the Collections hierarchy, thread-safe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b="0"/>
              <a:t>Java API – see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en-US" sz="3200" b="0"/>
              <a:t>http://java.sun.com/javase/6/docs/api/</a:t>
            </a:r>
          </a:p>
        </p:txBody>
      </p:sp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228600" y="6400800"/>
            <a:ext cx="2438400" cy="304800"/>
            <a:chOff x="192" y="4032"/>
            <a:chExt cx="1536" cy="192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192" y="4032"/>
              <a:ext cx="15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230" name="Line 6"/>
            <p:cNvSpPr>
              <a:spLocks noChangeShapeType="1"/>
            </p:cNvSpPr>
            <p:nvPr/>
          </p:nvSpPr>
          <p:spPr bwMode="white">
            <a:xfrm>
              <a:off x="38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231" name="Line 7"/>
            <p:cNvSpPr>
              <a:spLocks noChangeShapeType="1"/>
            </p:cNvSpPr>
            <p:nvPr/>
          </p:nvSpPr>
          <p:spPr bwMode="white">
            <a:xfrm>
              <a:off x="57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white">
            <a:xfrm>
              <a:off x="768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233" name="Line 9"/>
            <p:cNvSpPr>
              <a:spLocks noChangeShapeType="1"/>
            </p:cNvSpPr>
            <p:nvPr/>
          </p:nvSpPr>
          <p:spPr bwMode="white">
            <a:xfrm>
              <a:off x="960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white">
            <a:xfrm>
              <a:off x="1152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235" name="Line 11"/>
            <p:cNvSpPr>
              <a:spLocks noChangeShapeType="1"/>
            </p:cNvSpPr>
            <p:nvPr/>
          </p:nvSpPr>
          <p:spPr bwMode="white">
            <a:xfrm>
              <a:off x="134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white">
            <a:xfrm>
              <a:off x="153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E6E8-E654-420C-B7C5-D14DCBD25C0C}" type="slidenum">
              <a:rPr lang="en-US"/>
              <a:pPr/>
              <a:t>27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Remark</a:t>
            </a:r>
          </a:p>
        </p:txBody>
      </p:sp>
      <p:sp>
        <p:nvSpPr>
          <p:cNvPr id="198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Why CDT / ADT split?</a:t>
            </a:r>
          </a:p>
          <a:p>
            <a:pPr>
              <a:lnSpc>
                <a:spcPct val="90000"/>
              </a:lnSpc>
            </a:pPr>
            <a:r>
              <a:rPr lang="en-GB" sz="2800"/>
              <a:t>The “circumstances” of the usage of the methods might not be clear until have running code and can do a “profile” to detect which ones are the bottlenecks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There are tools that can report the runtime consumed by all the function calls</a:t>
            </a:r>
          </a:p>
          <a:p>
            <a:pPr>
              <a:lnSpc>
                <a:spcPct val="90000"/>
              </a:lnSpc>
            </a:pPr>
            <a:r>
              <a:rPr lang="en-GB" sz="2800"/>
              <a:t>If code uses an ADT rather than raw access to the CDT,  then it is much easier to swap the underlying CDT if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1A48-4FEE-4883-9A81-A9137884CFB0}" type="slidenum">
              <a:rPr lang="en-US"/>
              <a:pPr/>
              <a:t>28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Expectations</a:t>
            </a:r>
          </a:p>
        </p:txBody>
      </p:sp>
      <p:sp>
        <p:nvSpPr>
          <p:cNvPr id="200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Stacks, Queues, Arrays, Vectors, Lists </a:t>
            </a:r>
            <a:br>
              <a:rPr lang="en-GB"/>
            </a:br>
            <a:r>
              <a:rPr lang="en-GB"/>
              <a:t>are all very common and basic data-structures. </a:t>
            </a:r>
          </a:p>
          <a:p>
            <a:r>
              <a:rPr lang="en-GB"/>
              <a:t>You should</a:t>
            </a:r>
          </a:p>
          <a:p>
            <a:pPr lvl="1"/>
            <a:r>
              <a:rPr lang="en-GB"/>
              <a:t>be familiar with their usage</a:t>
            </a:r>
          </a:p>
          <a:p>
            <a:pPr lvl="1"/>
            <a:r>
              <a:rPr lang="en-GB"/>
              <a:t>be able to implement them</a:t>
            </a:r>
          </a:p>
          <a:p>
            <a:pPr lvl="1"/>
            <a:r>
              <a:rPr lang="en-GB"/>
              <a:t>be able to readily analyse the complexity of the various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AE69-E2CD-4A3C-AEE9-782E0BEE1E90}" type="slidenum">
              <a:rPr lang="en-US"/>
              <a:pPr/>
              <a:t>29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Expectations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 able to use the big-Oh analyses of CDTs in order to decide which one is appropriate for a particular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C1D-C97F-4887-8C70-AC1B246B9897}" type="slidenum">
              <a:rPr lang="en-US"/>
              <a:pPr/>
              <a:t>3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Vector ADT</a:t>
            </a:r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3886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tx2"/>
                </a:solidFill>
              </a:rPr>
              <a:t>Vector</a:t>
            </a:r>
            <a:r>
              <a:rPr lang="en-US" sz="2000" dirty="0"/>
              <a:t> ADT is based on the array CDT, and stores a sequence of arbitrary objects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 element can be accessed, inserted or removed by specifying its </a:t>
            </a:r>
            <a:r>
              <a:rPr lang="en-US" sz="2000" b="1" dirty="0"/>
              <a:t>rank, i.e. the number of elements preceding 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 exception is thrown if an incorrect rank is specified (e.g., a negative rank)</a:t>
            </a:r>
          </a:p>
        </p:txBody>
      </p:sp>
      <p:sp>
        <p:nvSpPr>
          <p:cNvPr id="15360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447800"/>
            <a:ext cx="5029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Main vector operations: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object </a:t>
            </a:r>
            <a:r>
              <a:rPr lang="en-US" sz="2000" dirty="0" err="1">
                <a:solidFill>
                  <a:schemeClr val="tx2"/>
                </a:solidFill>
              </a:rPr>
              <a:t>elemAtRank</a:t>
            </a:r>
            <a:r>
              <a:rPr lang="en-US" sz="2000" dirty="0"/>
              <a:t>(integer r): returns the element at rank r without removing 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object </a:t>
            </a:r>
            <a:r>
              <a:rPr lang="en-US" sz="2000" dirty="0" err="1">
                <a:solidFill>
                  <a:schemeClr val="tx2"/>
                </a:solidFill>
              </a:rPr>
              <a:t>replaceAtRank</a:t>
            </a:r>
            <a:r>
              <a:rPr lang="en-US" sz="2000" dirty="0"/>
              <a:t>(integer r, object o): replace the element at rank with o and return the old element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2"/>
                </a:solidFill>
              </a:rPr>
              <a:t>insertAtRank</a:t>
            </a:r>
            <a:r>
              <a:rPr lang="en-US" sz="2000" dirty="0"/>
              <a:t>(integer r, object o): insert a new element o to have rank 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object </a:t>
            </a:r>
            <a:r>
              <a:rPr lang="en-US" sz="2000" dirty="0" err="1">
                <a:solidFill>
                  <a:schemeClr val="tx2"/>
                </a:solidFill>
              </a:rPr>
              <a:t>removeAtRank</a:t>
            </a:r>
            <a:r>
              <a:rPr lang="en-US" sz="2000" dirty="0"/>
              <a:t>(integer r): removes and returns the element at rank 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Additional operations </a:t>
            </a:r>
            <a:r>
              <a:rPr lang="en-US" sz="2000" dirty="0">
                <a:solidFill>
                  <a:schemeClr val="tx2"/>
                </a:solidFill>
              </a:rPr>
              <a:t>size</a:t>
            </a:r>
            <a:r>
              <a:rPr lang="en-US" sz="2000" dirty="0"/>
              <a:t>() and </a:t>
            </a:r>
            <a:r>
              <a:rPr lang="en-US" sz="2000" dirty="0" err="1">
                <a:solidFill>
                  <a:schemeClr val="tx2"/>
                </a:solidFill>
              </a:rPr>
              <a:t>isEmpty</a:t>
            </a:r>
            <a:r>
              <a:rPr lang="en-US" sz="2000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447800"/>
          </a:xfrm>
        </p:spPr>
        <p:txBody>
          <a:bodyPr/>
          <a:lstStyle/>
          <a:p>
            <a:r>
              <a:rPr lang="en-GB" sz="3200" dirty="0" smtClean="0"/>
              <a:t>LAB EXERCISE.</a:t>
            </a:r>
            <a:br>
              <a:rPr lang="en-GB" sz="3200" dirty="0" smtClean="0"/>
            </a:br>
            <a:r>
              <a:rPr lang="en-GB" sz="3200" dirty="0" smtClean="0"/>
              <a:t>(E.g. In parallel with C/W 1 Feedback)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4038600"/>
          </a:xfrm>
        </p:spPr>
        <p:txBody>
          <a:bodyPr/>
          <a:lstStyle/>
          <a:p>
            <a:r>
              <a:rPr lang="en-GB" sz="2800" dirty="0" smtClean="0"/>
              <a:t>Implement a Vector using both strategies for size increase of the array:</a:t>
            </a:r>
          </a:p>
          <a:p>
            <a:pPr lvl="2"/>
            <a:r>
              <a:rPr lang="en-GB" sz="2000" dirty="0" smtClean="0"/>
              <a:t>Constant addition of size</a:t>
            </a:r>
          </a:p>
          <a:p>
            <a:pPr lvl="2"/>
            <a:r>
              <a:rPr lang="en-GB" sz="2000" dirty="0" smtClean="0"/>
              <a:t>Doubling the size</a:t>
            </a:r>
          </a:p>
          <a:p>
            <a:pPr lvl="1"/>
            <a:r>
              <a:rPr lang="en-GB" sz="2400" dirty="0" smtClean="0"/>
              <a:t>Test it out in the style of C/W 1, e.g.</a:t>
            </a:r>
          </a:p>
          <a:p>
            <a:pPr lvl="2"/>
            <a:r>
              <a:rPr lang="en-GB" sz="2000" dirty="0" smtClean="0"/>
              <a:t>Do timing tests</a:t>
            </a:r>
          </a:p>
          <a:p>
            <a:pPr lvl="2"/>
            <a:r>
              <a:rPr lang="en-GB" sz="2000" dirty="0" smtClean="0"/>
              <a:t>Do counting of operations</a:t>
            </a:r>
          </a:p>
          <a:p>
            <a:pPr lvl="1"/>
            <a:r>
              <a:rPr lang="en-GB" sz="2400" dirty="0" smtClean="0"/>
              <a:t>Do your results match the analysis of the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0279-0431-4546-850D-645ABA6903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AC6-41BA-400C-A37C-D3AAA7ACA61B}" type="slidenum">
              <a:rPr lang="en-US"/>
              <a:pPr/>
              <a:t>31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876800"/>
          </a:xfrm>
        </p:spPr>
        <p:txBody>
          <a:bodyPr/>
          <a:lstStyle/>
          <a:p>
            <a:r>
              <a:rPr lang="en-GB" sz="2400" dirty="0"/>
              <a:t>This concludes “Part 1” of the module in sense that have covered </a:t>
            </a:r>
            <a:r>
              <a:rPr lang="en-GB" sz="2400" dirty="0" smtClean="0"/>
              <a:t>many </a:t>
            </a:r>
            <a:r>
              <a:rPr lang="en-GB" sz="2400" dirty="0"/>
              <a:t>of the basic concepts and ideas:</a:t>
            </a:r>
          </a:p>
          <a:p>
            <a:pPr lvl="1"/>
            <a:r>
              <a:rPr lang="en-GB" sz="2000" dirty="0"/>
              <a:t>big-Oh</a:t>
            </a:r>
          </a:p>
          <a:p>
            <a:pPr lvl="1"/>
            <a:r>
              <a:rPr lang="en-GB" sz="2000" dirty="0" smtClean="0"/>
              <a:t>ADT </a:t>
            </a:r>
            <a:r>
              <a:rPr lang="en-GB" sz="2000" dirty="0"/>
              <a:t>vs. CDT</a:t>
            </a:r>
          </a:p>
          <a:p>
            <a:pPr lvl="1"/>
            <a:r>
              <a:rPr lang="en-GB" sz="2000" dirty="0"/>
              <a:t>ADTs: stacks, </a:t>
            </a:r>
            <a:r>
              <a:rPr lang="en-GB" sz="2000" dirty="0" smtClean="0"/>
              <a:t>queues, vectors</a:t>
            </a:r>
            <a:endParaRPr lang="en-GB" sz="2000" dirty="0"/>
          </a:p>
          <a:p>
            <a:pPr lvl="1"/>
            <a:r>
              <a:rPr lang="en-GB" sz="2000" dirty="0"/>
              <a:t>CDTs: arrays, </a:t>
            </a:r>
            <a:r>
              <a:rPr lang="en-GB" sz="2000" dirty="0" smtClean="0"/>
              <a:t>lists, </a:t>
            </a:r>
            <a:endParaRPr lang="en-GB" sz="2000" dirty="0"/>
          </a:p>
          <a:p>
            <a:pPr lvl="1"/>
            <a:r>
              <a:rPr lang="en-GB" sz="2000" dirty="0"/>
              <a:t>using big-Oh analyses to help with design decisions</a:t>
            </a:r>
          </a:p>
          <a:p>
            <a:r>
              <a:rPr lang="en-GB" sz="2400" dirty="0"/>
              <a:t>Much of the rest of the module is</a:t>
            </a:r>
          </a:p>
          <a:p>
            <a:pPr lvl="1"/>
            <a:r>
              <a:rPr lang="en-GB" sz="2000" dirty="0"/>
              <a:t>exploiting and extending these ideas</a:t>
            </a:r>
          </a:p>
          <a:p>
            <a:pPr lvl="1"/>
            <a:r>
              <a:rPr lang="en-GB" sz="2000" dirty="0"/>
              <a:t>data structures and algorithms with better big-Oh behaviours (in some needed circumstances) than can obtain with arrays and lists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CA16-3E46-4835-9E5B-0C083F102E84}" type="slidenum">
              <a:rPr lang="en-US"/>
              <a:pPr/>
              <a:t>4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Vectors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 applications</a:t>
            </a:r>
          </a:p>
          <a:p>
            <a:pPr lvl="1"/>
            <a:r>
              <a:rPr lang="en-US"/>
              <a:t>Sorted collection of objects (elementary database)</a:t>
            </a:r>
          </a:p>
          <a:p>
            <a:r>
              <a:rPr lang="en-US"/>
              <a:t>Indirect applications</a:t>
            </a:r>
          </a:p>
          <a:p>
            <a:pPr lvl="1"/>
            <a:r>
              <a:rPr lang="en-US"/>
              <a:t>Auxiliary data structure for algorithms</a:t>
            </a:r>
          </a:p>
          <a:p>
            <a:pPr lvl="1"/>
            <a:r>
              <a:rPr lang="en-US"/>
              <a:t>Component of other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FC38-CC92-4263-ABE1-67B95E8D0279}" type="slidenum">
              <a:rPr lang="en-US"/>
              <a:pPr/>
              <a:t>5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Vector</a:t>
            </a:r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4676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 an array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/>
              <a:t> of </a:t>
            </a:r>
            <a:r>
              <a:rPr lang="en-US" sz="2400" dirty="0" smtClean="0"/>
              <a:t>size </a:t>
            </a:r>
            <a:r>
              <a:rPr lang="en-US" sz="2400" b="1" i="1" dirty="0" smtClean="0">
                <a:latin typeface="Times New Roman" pitchFamily="18" charset="0"/>
              </a:rPr>
              <a:t>N </a:t>
            </a:r>
            <a:r>
              <a:rPr lang="en-US" sz="2400" dirty="0" smtClean="0"/>
              <a:t>as the CDT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 variable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keeps track of the size of the vector (number of elements currently stored)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Operation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8" charset="0"/>
              </a:rPr>
              <a:t>elemAtRank</a:t>
            </a:r>
            <a:r>
              <a:rPr lang="en-US" sz="2400" dirty="0"/>
              <a:t>(</a:t>
            </a:r>
            <a:r>
              <a:rPr lang="en-US" sz="2400" b="1" i="1" dirty="0">
                <a:latin typeface="Times New Roman" pitchFamily="18" charset="0"/>
              </a:rPr>
              <a:t>r</a:t>
            </a:r>
            <a:r>
              <a:rPr lang="en-US" sz="2400" dirty="0"/>
              <a:t>) is implemented in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(1)</a:t>
            </a:r>
            <a:r>
              <a:rPr lang="en-US" sz="2400" dirty="0"/>
              <a:t> time by </a:t>
            </a:r>
            <a:r>
              <a:rPr lang="en-US" sz="2400" dirty="0" smtClean="0"/>
              <a:t>simply \returning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[</a:t>
            </a:r>
            <a:r>
              <a:rPr lang="en-US" sz="2400" b="1" i="1" dirty="0">
                <a:latin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</a:rPr>
              <a:t>]</a:t>
            </a:r>
          </a:p>
        </p:txBody>
      </p:sp>
      <p:grpSp>
        <p:nvGrpSpPr>
          <p:cNvPr id="157723" name="Group 27"/>
          <p:cNvGrpSpPr>
            <a:grpSpLocks/>
          </p:cNvGrpSpPr>
          <p:nvPr/>
        </p:nvGrpSpPr>
        <p:grpSpPr bwMode="auto">
          <a:xfrm>
            <a:off x="1524000" y="4495800"/>
            <a:ext cx="5638800" cy="762000"/>
            <a:chOff x="960" y="2832"/>
            <a:chExt cx="3552" cy="480"/>
          </a:xfrm>
        </p:grpSpPr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960" y="2832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1296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1488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1680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3360" y="3077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12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144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163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182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201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220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2400" y="2880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259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278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297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316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6" name="Rectangle 20"/>
            <p:cNvSpPr>
              <a:spLocks noChangeArrowheads="1"/>
            </p:cNvSpPr>
            <p:nvPr/>
          </p:nvSpPr>
          <p:spPr bwMode="auto">
            <a:xfrm>
              <a:off x="336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7" name="Rectangle 21"/>
            <p:cNvSpPr>
              <a:spLocks noChangeArrowheads="1"/>
            </p:cNvSpPr>
            <p:nvPr/>
          </p:nvSpPr>
          <p:spPr bwMode="auto">
            <a:xfrm>
              <a:off x="355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374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19" name="Rectangle 23"/>
            <p:cNvSpPr>
              <a:spLocks noChangeArrowheads="1"/>
            </p:cNvSpPr>
            <p:nvPr/>
          </p:nvSpPr>
          <p:spPr bwMode="auto">
            <a:xfrm>
              <a:off x="393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>
              <a:off x="412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21" name="Rectangle 25"/>
            <p:cNvSpPr>
              <a:spLocks noChangeArrowheads="1"/>
            </p:cNvSpPr>
            <p:nvPr/>
          </p:nvSpPr>
          <p:spPr bwMode="auto">
            <a:xfrm>
              <a:off x="432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22" name="Rectangle 26"/>
            <p:cNvSpPr>
              <a:spLocks noChangeArrowheads="1"/>
            </p:cNvSpPr>
            <p:nvPr/>
          </p:nvSpPr>
          <p:spPr bwMode="auto">
            <a:xfrm>
              <a:off x="2400" y="308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3A3-A255-43E3-BE2E-48218220D2DF}" type="slidenum">
              <a:rPr lang="en-US"/>
              <a:pPr/>
              <a:t>6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15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 operation </a:t>
            </a:r>
            <a:r>
              <a:rPr lang="en-US" sz="2400" b="1" i="1">
                <a:solidFill>
                  <a:schemeClr val="tx2"/>
                </a:solidFill>
                <a:latin typeface="Times New Roman" pitchFamily="18" charset="0"/>
              </a:rPr>
              <a:t>insertAtRank</a:t>
            </a:r>
            <a:r>
              <a:rPr lang="en-US" sz="2400"/>
              <a:t>(</a:t>
            </a:r>
            <a:r>
              <a:rPr lang="en-US" sz="2400" b="1" i="1">
                <a:latin typeface="Times New Roman" pitchFamily="18" charset="0"/>
              </a:rPr>
              <a:t>r</a:t>
            </a:r>
            <a:r>
              <a:rPr lang="en-US" sz="2400" b="1">
                <a:latin typeface="Times New Roman" pitchFamily="18" charset="0"/>
              </a:rPr>
              <a:t>,</a:t>
            </a:r>
            <a:r>
              <a:rPr lang="en-US" sz="2400" b="1" i="1">
                <a:latin typeface="Times New Roman" pitchFamily="18" charset="0"/>
              </a:rPr>
              <a:t> o</a:t>
            </a:r>
            <a:r>
              <a:rPr lang="en-US" sz="2400"/>
              <a:t>), we need to make room for the new element by shifting forward the </a:t>
            </a:r>
            <a:r>
              <a:rPr lang="en-US" sz="2400" b="1" i="1">
                <a:latin typeface="Times New Roman" pitchFamily="18" charset="0"/>
              </a:rPr>
              <a:t>n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 b="1" i="1">
                <a:latin typeface="Times New Roman" pitchFamily="18" charset="0"/>
              </a:rPr>
              <a:t> r</a:t>
            </a:r>
            <a:r>
              <a:rPr lang="en-US" sz="2400"/>
              <a:t> elements </a:t>
            </a:r>
            <a:r>
              <a:rPr lang="en-US" sz="2400" b="1" i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[</a:t>
            </a:r>
            <a:r>
              <a:rPr lang="en-US" sz="2400" b="1" i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], …, </a:t>
            </a:r>
            <a:r>
              <a:rPr lang="en-US" sz="2400" b="1" i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[</a:t>
            </a:r>
            <a:r>
              <a:rPr lang="en-US" sz="2400" b="1" i="1">
                <a:latin typeface="Times New Roman" pitchFamily="18" charset="0"/>
              </a:rPr>
              <a:t>n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 b="1" i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1]</a:t>
            </a:r>
          </a:p>
          <a:p>
            <a:pPr>
              <a:lnSpc>
                <a:spcPct val="90000"/>
              </a:lnSpc>
            </a:pPr>
            <a:r>
              <a:rPr lang="en-US" sz="2400"/>
              <a:t>In the worst case (</a:t>
            </a:r>
            <a:r>
              <a:rPr lang="en-US" sz="2400" b="1" i="1">
                <a:latin typeface="Times New Roman" pitchFamily="18" charset="0"/>
              </a:rPr>
              <a:t>r </a:t>
            </a:r>
            <a:r>
              <a:rPr lang="en-US" sz="2400">
                <a:latin typeface="Symbol" pitchFamily="18" charset="2"/>
              </a:rPr>
              <a:t>=</a:t>
            </a:r>
            <a:r>
              <a:rPr lang="en-US" sz="2400" b="1" i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0</a:t>
            </a:r>
            <a:r>
              <a:rPr lang="en-US" sz="2400"/>
              <a:t>), this takes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</a:t>
            </a:r>
            <a:r>
              <a:rPr lang="en-US" sz="2400"/>
              <a:t> time</a:t>
            </a:r>
          </a:p>
        </p:txBody>
      </p:sp>
      <p:grpSp>
        <p:nvGrpSpPr>
          <p:cNvPr id="159822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2256"/>
            <a:chExt cx="3552" cy="480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9753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55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59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59760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1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2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3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4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6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7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8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69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70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59824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3408"/>
            <a:chExt cx="3552" cy="480"/>
          </a:xfrm>
        </p:grpSpPr>
        <p:sp>
          <p:nvSpPr>
            <p:cNvPr id="159794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9795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96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97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98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9799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03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04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05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59806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08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09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10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12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13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14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59823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159771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9772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73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74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59775" name="Rectangle 31"/>
            <p:cNvSpPr>
              <a:spLocks noChangeArrowheads="1"/>
            </p:cNvSpPr>
            <p:nvPr/>
          </p:nvSpPr>
          <p:spPr bwMode="auto">
            <a:xfrm>
              <a:off x="3648" y="3077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9776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59777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78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79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0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1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2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59783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4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5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89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90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91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92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9793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159817" name="AutoShape 73"/>
            <p:cNvCxnSpPr>
              <a:cxnSpLocks noChangeShapeType="1"/>
              <a:stCxn id="159782" idx="0"/>
              <a:endCxn id="159783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9818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9819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9820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9821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9825" name="AutoShape 81"/>
          <p:cNvSpPr>
            <a:spLocks noChangeArrowheads="1"/>
          </p:cNvSpPr>
          <p:nvPr/>
        </p:nvSpPr>
        <p:spPr bwMode="auto">
          <a:xfrm>
            <a:off x="7162800" y="3962400"/>
            <a:ext cx="1981200" cy="609600"/>
          </a:xfrm>
          <a:prstGeom prst="wedgeRoundRectCallout">
            <a:avLst>
              <a:gd name="adj1" fmla="val -112500"/>
              <a:gd name="adj2" fmla="val 166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400"/>
              <a:t>Ex: which ones are moved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  <p:bldP spid="1598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FADF-176C-4E2E-92A3-F51BA7A88B6F}" type="slidenum">
              <a:rPr lang="en-US"/>
              <a:pPr/>
              <a:t>7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 operation </a:t>
            </a:r>
            <a:r>
              <a:rPr lang="en-US" sz="2400" b="1" i="1">
                <a:solidFill>
                  <a:schemeClr val="tx2"/>
                </a:solidFill>
                <a:latin typeface="Times New Roman" pitchFamily="18" charset="0"/>
              </a:rPr>
              <a:t>removeAtRank</a:t>
            </a:r>
            <a:r>
              <a:rPr lang="en-US" sz="2400"/>
              <a:t>(</a:t>
            </a:r>
            <a:r>
              <a:rPr lang="en-US" sz="2400" b="1" i="1">
                <a:latin typeface="Times New Roman" pitchFamily="18" charset="0"/>
              </a:rPr>
              <a:t>r</a:t>
            </a:r>
            <a:r>
              <a:rPr lang="en-US" sz="2400"/>
              <a:t>), we need to fill the hole left by the removed element by shifting backward the </a:t>
            </a:r>
            <a:r>
              <a:rPr lang="en-US" sz="2400" b="1" i="1">
                <a:latin typeface="Times New Roman" pitchFamily="18" charset="0"/>
              </a:rPr>
              <a:t>n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 b="1" i="1">
                <a:latin typeface="Times New Roman" pitchFamily="18" charset="0"/>
              </a:rPr>
              <a:t> r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 b="1" i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1</a:t>
            </a:r>
            <a:r>
              <a:rPr lang="en-US" sz="2400"/>
              <a:t> elements </a:t>
            </a:r>
            <a:r>
              <a:rPr lang="en-US" sz="2400" b="1" i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[</a:t>
            </a:r>
            <a:r>
              <a:rPr lang="en-US" sz="2400" b="1" i="1">
                <a:latin typeface="Times New Roman" pitchFamily="18" charset="0"/>
              </a:rPr>
              <a:t>r </a:t>
            </a:r>
            <a:r>
              <a:rPr lang="en-US" sz="2400">
                <a:latin typeface="Symbol" pitchFamily="18" charset="2"/>
              </a:rPr>
              <a:t>+</a:t>
            </a:r>
            <a:r>
              <a:rPr lang="en-US" sz="2400" b="1" i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1], …, </a:t>
            </a:r>
            <a:r>
              <a:rPr lang="en-US" sz="2400" b="1" i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[</a:t>
            </a:r>
            <a:r>
              <a:rPr lang="en-US" sz="2400" b="1" i="1">
                <a:latin typeface="Times New Roman" pitchFamily="18" charset="0"/>
              </a:rPr>
              <a:t>n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 b="1" i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1]</a:t>
            </a:r>
          </a:p>
          <a:p>
            <a:pPr>
              <a:lnSpc>
                <a:spcPct val="90000"/>
              </a:lnSpc>
            </a:pPr>
            <a:r>
              <a:rPr lang="en-US" sz="2400"/>
              <a:t>In the worst case (</a:t>
            </a:r>
            <a:r>
              <a:rPr lang="en-US" sz="2400" b="1" i="1">
                <a:latin typeface="Times New Roman" pitchFamily="18" charset="0"/>
              </a:rPr>
              <a:t>r </a:t>
            </a:r>
            <a:r>
              <a:rPr lang="en-US" sz="2400">
                <a:latin typeface="Symbol" pitchFamily="18" charset="2"/>
              </a:rPr>
              <a:t>=</a:t>
            </a:r>
            <a:r>
              <a:rPr lang="en-US" sz="2400" b="1" i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0</a:t>
            </a:r>
            <a:r>
              <a:rPr lang="en-US" sz="2400"/>
              <a:t>), this takes </a:t>
            </a:r>
            <a:r>
              <a:rPr lang="en-US" sz="2400" b="1" i="1"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</a:t>
            </a:r>
            <a:r>
              <a:rPr lang="en-US" sz="2400"/>
              <a:t> time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61802" name="Rectangle 10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04" name="Rectangle 12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08" name="Rectangle 16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61809" name="Rectangle 17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0" name="Rectangle 18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1" name="Rectangle 19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2" name="Rectangle 20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3" name="Rectangle 21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4" name="Rectangle 22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5" name="Rectangle 23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6" name="Rectangle 24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7" name="Rectangle 25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8" name="Rectangle 26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19" name="Rectangle 27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61820" name="Group 2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161821" name="Rectangle 29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61822" name="Rectangle 30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823" name="Rectangle 31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824" name="Rectangle 32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825" name="Rectangle 33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61826" name="Rectangle 34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61827" name="Rectangle 35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28" name="Rectangle 36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29" name="Rectangle 37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0" name="Rectangle 38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1" name="Rectangle 39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2" name="Rectangle 40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61833" name="Rectangle 41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4" name="Rectangle 42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5" name="Rectangle 43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6" name="Rectangle 44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7" name="Rectangle 45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8" name="Rectangle 46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39" name="Rectangle 47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40" name="Rectangle 48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41" name="Rectangle 49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42" name="Rectangle 50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43" name="Rectangle 51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61844" name="Group 52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161845" name="Rectangle 53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61846" name="Rectangle 54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847" name="Rectangle 55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848" name="Rectangle 56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61849" name="Rectangle 57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61850" name="Rectangle 58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61851" name="Rectangle 59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52" name="Rectangle 60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53" name="Rectangle 61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54" name="Rectangle 62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55" name="Rectangle 63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56" name="Rectangle 64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0"/>
            </a:p>
          </p:txBody>
        </p:sp>
        <p:sp>
          <p:nvSpPr>
            <p:cNvPr id="161857" name="Rectangle 65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58" name="Rectangle 66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59" name="Rectangle 67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60" name="Rectangle 68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61" name="Rectangle 69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62" name="Rectangle 70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63" name="Rectangle 71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64" name="Rectangle 72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65" name="Rectangle 73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66" name="Rectangle 74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1867" name="Rectangle 75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161868" name="AutoShape 76"/>
            <p:cNvCxnSpPr>
              <a:cxnSpLocks noChangeShapeType="1"/>
              <a:stCxn id="161856" idx="0"/>
              <a:endCxn id="161857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61869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61870" name="AutoShape 78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61871" name="AutoShape 79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61872" name="AutoShape 80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0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A798-9869-4F45-89ED-293D261182E4}" type="slidenum">
              <a:rPr lang="en-US"/>
              <a:pPr/>
              <a:t>8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163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the array based implementation of a Vector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space used by the data structure is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size</a:t>
            </a:r>
            <a:r>
              <a:rPr lang="en-US" sz="2400" dirty="0"/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8" charset="0"/>
              </a:rPr>
              <a:t>isEmpty</a:t>
            </a:r>
            <a:r>
              <a:rPr lang="en-US" sz="2400" dirty="0"/>
              <a:t>,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8" charset="0"/>
              </a:rPr>
              <a:t>elemAtRank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8" charset="0"/>
              </a:rPr>
              <a:t>replaceAtRank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run in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(1)</a:t>
            </a:r>
            <a:r>
              <a:rPr lang="en-US" sz="2400" dirty="0"/>
              <a:t> time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 err="1">
                <a:solidFill>
                  <a:schemeClr val="tx2"/>
                </a:solidFill>
                <a:latin typeface="Times New Roman" pitchFamily="18" charset="0"/>
              </a:rPr>
              <a:t>insertAtRank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 err="1">
                <a:solidFill>
                  <a:schemeClr val="tx2"/>
                </a:solidFill>
                <a:latin typeface="Times New Roman" pitchFamily="18" charset="0"/>
              </a:rPr>
              <a:t>removeAtRank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run in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</a:t>
            </a:r>
            <a:r>
              <a:rPr lang="en-US" sz="2400"/>
              <a:t> </a:t>
            </a:r>
            <a:r>
              <a:rPr lang="en-US" sz="2400" smtClean="0"/>
              <a:t>time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If we use the array in a circular fashion,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tx2"/>
                </a:solidFill>
                <a:latin typeface="Times New Roman" pitchFamily="18" charset="0"/>
              </a:rPr>
              <a:t>insertAtRank</a:t>
            </a:r>
            <a:r>
              <a:rPr lang="en-US" sz="2800" dirty="0" smtClean="0">
                <a:latin typeface="Times New Roman" pitchFamily="18" charset="0"/>
              </a:rPr>
              <a:t>(0)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i="1" dirty="0" err="1" smtClean="0">
                <a:solidFill>
                  <a:schemeClr val="tx2"/>
                </a:solidFill>
                <a:latin typeface="Times New Roman" pitchFamily="18" charset="0"/>
              </a:rPr>
              <a:t>removeAtRank</a:t>
            </a:r>
            <a:r>
              <a:rPr lang="en-US" sz="2800" dirty="0" smtClean="0">
                <a:latin typeface="Times New Roman" pitchFamily="18" charset="0"/>
              </a:rPr>
              <a:t>(0)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run in </a:t>
            </a:r>
            <a:r>
              <a:rPr lang="en-US" sz="2800" b="1" i="1" dirty="0" smtClean="0">
                <a:latin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</a:rPr>
              <a:t>(1)</a:t>
            </a:r>
            <a:r>
              <a:rPr lang="en-US" sz="2800" dirty="0" smtClean="0"/>
              <a:t> time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 </a:t>
            </a:r>
            <a:r>
              <a:rPr lang="en-US" sz="2800" dirty="0"/>
              <a:t>an </a:t>
            </a:r>
            <a:r>
              <a:rPr lang="en-US" sz="2800" b="1" i="1" dirty="0" err="1">
                <a:solidFill>
                  <a:schemeClr val="tx2"/>
                </a:solidFill>
                <a:latin typeface="Times New Roman" pitchFamily="18" charset="0"/>
              </a:rPr>
              <a:t>insertAtRank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operation, when the array is full, instead of throwing an exception, we can replace the array with a larger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7F95-E78E-4EBF-A29B-FC1C7E3AB221}" type="slidenum">
              <a:rPr lang="en-US"/>
              <a:pPr/>
              <a:t>9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Growable Array-based Vector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5029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a push (</a:t>
            </a:r>
            <a:r>
              <a:rPr lang="en-US" sz="2400" dirty="0" err="1">
                <a:solidFill>
                  <a:schemeClr val="tx2"/>
                </a:solidFill>
              </a:rPr>
              <a:t>insertAtRank</a:t>
            </a:r>
            <a:r>
              <a:rPr lang="en-US" sz="2400" dirty="0">
                <a:solidFill>
                  <a:schemeClr val="tx2"/>
                </a:solidFill>
              </a:rPr>
              <a:t>(t)</a:t>
            </a:r>
            <a:r>
              <a:rPr lang="en-US" sz="2400" dirty="0"/>
              <a:t>) operation, when the array is full, instead of throwing an exception, we can replace the array with a larger </a:t>
            </a:r>
            <a:r>
              <a:rPr lang="en-US" sz="2400" dirty="0" smtClean="0"/>
              <a:t>one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How large should the new array be?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incremental strategy</a:t>
            </a:r>
            <a:r>
              <a:rPr lang="en-US" sz="2000" dirty="0"/>
              <a:t>: increase </a:t>
            </a:r>
            <a:r>
              <a:rPr lang="en-US" sz="2000" dirty="0" smtClean="0"/>
              <a:t>size </a:t>
            </a:r>
            <a:r>
              <a:rPr lang="en-US" sz="2000" dirty="0"/>
              <a:t>by a constant </a:t>
            </a:r>
            <a:r>
              <a:rPr lang="en-US" sz="2000" b="1" i="1" dirty="0">
                <a:latin typeface="Times New Roman" pitchFamily="18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doubling strategy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double the size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181600" y="1447800"/>
            <a:ext cx="3657600" cy="3785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28600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defTabSz="228600"/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if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=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S.length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-1</a:t>
            </a:r>
            <a:r>
              <a:rPr lang="en-US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		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 </a:t>
            </a:r>
            <a:r>
              <a:rPr lang="en-US" b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 of</a:t>
            </a:r>
          </a:p>
          <a:p>
            <a:pPr defTabSz="228600"/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size …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defTabSz="228600"/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		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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0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to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do</a:t>
            </a:r>
          </a:p>
          <a:p>
            <a:pPr defTabSz="22860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			 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A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[</a:t>
            </a:r>
            <a:r>
              <a:rPr lang="en-US" i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] </a:t>
            </a:r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 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S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[</a:t>
            </a:r>
            <a:r>
              <a:rPr lang="en-US" i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]</a:t>
            </a:r>
          </a:p>
          <a:p>
            <a:pPr defTabSz="228600"/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			 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S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 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A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defTabSz="228600"/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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t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+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</a:t>
            </a:r>
          </a:p>
          <a:p>
            <a:pPr defTabSz="228600"/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	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S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[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t</a:t>
            </a:r>
            <a:r>
              <a:rPr lang="en-US" b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] </a:t>
            </a:r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</a:t>
            </a:r>
            <a:r>
              <a:rPr lang="en-US" b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  <p:bldP spid="165892" grpId="0" animBg="1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4213</TotalTime>
  <Words>2116</Words>
  <Application>Microsoft Office PowerPoint</Application>
  <PresentationFormat>On-screen Show (4:3)</PresentationFormat>
  <Paragraphs>378</Paragraphs>
  <Slides>31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Verdana</vt:lpstr>
      <vt:lpstr>Symbol</vt:lpstr>
      <vt:lpstr>Times New Roman</vt:lpstr>
      <vt:lpstr>Tahoma</vt:lpstr>
      <vt:lpstr>Blueprint</vt:lpstr>
      <vt:lpstr>G52ADS 2014-15:  The Vector ADT and CDT</vt:lpstr>
      <vt:lpstr>Vector ADT</vt:lpstr>
      <vt:lpstr>The Vector ADT</vt:lpstr>
      <vt:lpstr>Applications of Vectors</vt:lpstr>
      <vt:lpstr>Array-based Vector</vt:lpstr>
      <vt:lpstr>Insertion</vt:lpstr>
      <vt:lpstr>Deletion</vt:lpstr>
      <vt:lpstr>Performance</vt:lpstr>
      <vt:lpstr>Growable Array-based Vector</vt:lpstr>
      <vt:lpstr>Comparison of the Strategies</vt:lpstr>
      <vt:lpstr>Meaning of “Amortize”</vt:lpstr>
      <vt:lpstr>General Remarks on Amortised Analysis</vt:lpstr>
      <vt:lpstr>Exercise Question:</vt:lpstr>
      <vt:lpstr>Incremental: Example</vt:lpstr>
      <vt:lpstr>Incremental Strategy Analysis </vt:lpstr>
      <vt:lpstr>Doubling: Example</vt:lpstr>
      <vt:lpstr>Doubling: Example</vt:lpstr>
      <vt:lpstr>Doubling: Example</vt:lpstr>
      <vt:lpstr>Doubling Strategy Analysis</vt:lpstr>
      <vt:lpstr>Examples</vt:lpstr>
      <vt:lpstr>Example: n=4</vt:lpstr>
      <vt:lpstr>Recall: Geometric sums</vt:lpstr>
      <vt:lpstr>Doubling Strategy Analysis</vt:lpstr>
      <vt:lpstr>Exercises/discussion</vt:lpstr>
      <vt:lpstr>C/C++ comments</vt:lpstr>
      <vt:lpstr>PowerPoint Presentation</vt:lpstr>
      <vt:lpstr>Remark</vt:lpstr>
      <vt:lpstr>Expectations</vt:lpstr>
      <vt:lpstr>Expectations</vt:lpstr>
      <vt:lpstr>LAB EXERCISE. (E.g. In parallel with C/W 1 Feedback)</vt:lpstr>
      <vt:lpstr>Comments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Tamassia (BU), Alechina, Parkes</dc:creator>
  <cp:lastModifiedBy>Andrew J. Parkes</cp:lastModifiedBy>
  <cp:revision>674</cp:revision>
  <dcterms:created xsi:type="dcterms:W3CDTF">2002-01-21T02:22:10Z</dcterms:created>
  <dcterms:modified xsi:type="dcterms:W3CDTF">2014-10-20T15:01:52Z</dcterms:modified>
</cp:coreProperties>
</file>