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434" r:id="rId2"/>
    <p:sldId id="450" r:id="rId3"/>
    <p:sldId id="404" r:id="rId4"/>
    <p:sldId id="403" r:id="rId5"/>
    <p:sldId id="423" r:id="rId6"/>
    <p:sldId id="446" r:id="rId7"/>
    <p:sldId id="442" r:id="rId8"/>
    <p:sldId id="405" r:id="rId9"/>
    <p:sldId id="425" r:id="rId10"/>
    <p:sldId id="426" r:id="rId11"/>
    <p:sldId id="406" r:id="rId12"/>
    <p:sldId id="407" r:id="rId13"/>
    <p:sldId id="408" r:id="rId14"/>
    <p:sldId id="409" r:id="rId15"/>
    <p:sldId id="469" r:id="rId16"/>
    <p:sldId id="410" r:id="rId17"/>
    <p:sldId id="411" r:id="rId18"/>
    <p:sldId id="412" r:id="rId19"/>
    <p:sldId id="455" r:id="rId20"/>
    <p:sldId id="413" r:id="rId21"/>
    <p:sldId id="457" r:id="rId22"/>
    <p:sldId id="458" r:id="rId23"/>
    <p:sldId id="460" r:id="rId24"/>
    <p:sldId id="456" r:id="rId25"/>
    <p:sldId id="459" r:id="rId26"/>
    <p:sldId id="461" r:id="rId27"/>
    <p:sldId id="462" r:id="rId28"/>
    <p:sldId id="443" r:id="rId29"/>
    <p:sldId id="444" r:id="rId30"/>
    <p:sldId id="463" r:id="rId31"/>
    <p:sldId id="464" r:id="rId32"/>
    <p:sldId id="467" r:id="rId33"/>
    <p:sldId id="445" r:id="rId34"/>
    <p:sldId id="452" r:id="rId35"/>
    <p:sldId id="472" r:id="rId36"/>
    <p:sldId id="451" r:id="rId37"/>
    <p:sldId id="468" r:id="rId38"/>
    <p:sldId id="447" r:id="rId39"/>
    <p:sldId id="454" r:id="rId40"/>
    <p:sldId id="453" r:id="rId41"/>
    <p:sldId id="470" r:id="rId42"/>
    <p:sldId id="471" r:id="rId43"/>
  </p:sldIdLst>
  <p:sldSz cx="9144000" cy="6858000" type="screen4x3"/>
  <p:notesSz cx="6794500" cy="9906000"/>
  <p:embeddedFontLst>
    <p:embeddedFont>
      <p:font typeface="Tahoma" panose="020B0604030504040204" pitchFamily="34" charset="0"/>
      <p:regular r:id="rId46"/>
      <p:bold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  <p:embeddedFont>
      <p:font typeface="Arial Unicode MS" panose="020B0604020202020204" pitchFamily="34" charset="-128"/>
      <p:regular r:id="rId52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3" autoAdjust="0"/>
    <p:restoredTop sz="94665" autoAdjust="0"/>
  </p:normalViewPr>
  <p:slideViewPr>
    <p:cSldViewPr>
      <p:cViewPr varScale="1">
        <p:scale>
          <a:sx n="79" d="100"/>
          <a:sy n="79" d="100"/>
        </p:scale>
        <p:origin x="-6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10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l" defTabSz="931307">
              <a:defRPr sz="1300" i="0"/>
            </a:lvl1pPr>
          </a:lstStyle>
          <a:p>
            <a:r>
              <a:rPr lang="en-US"/>
              <a:t>G52ADS: Correctness of algorithms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 i="0" smtClean="0"/>
            </a:lvl1pPr>
          </a:lstStyle>
          <a:p>
            <a:pPr>
              <a:defRPr/>
            </a:pPr>
            <a:fld id="{693682B2-E5EA-45D1-8B89-8289DB9DA927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l" defTabSz="931307">
              <a:defRPr sz="1300" i="0"/>
            </a:lvl1pPr>
          </a:lstStyle>
          <a:p>
            <a:endParaRPr lang="en-GB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 i="0" smtClean="0"/>
            </a:lvl1pPr>
          </a:lstStyle>
          <a:p>
            <a:pPr>
              <a:defRPr/>
            </a:pPr>
            <a:fld id="{D26E4739-28CD-413E-93CB-05381120B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l" defTabSz="931307">
              <a:defRPr sz="1300" i="0"/>
            </a:lvl1pPr>
          </a:lstStyle>
          <a:p>
            <a:r>
              <a:rPr lang="en-US"/>
              <a:t>G52ADS: Correctness of algorithms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 i="0" smtClean="0"/>
            </a:lvl1pPr>
          </a:lstStyle>
          <a:p>
            <a:pPr>
              <a:defRPr/>
            </a:pPr>
            <a:fld id="{74508A29-18A2-4183-A152-5C6AA68BA042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48238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24" y="4705581"/>
            <a:ext cx="4984253" cy="44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l" defTabSz="931307">
              <a:defRPr sz="1300" i="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 i="0" smtClean="0"/>
            </a:lvl1pPr>
          </a:lstStyle>
          <a:p>
            <a:pPr>
              <a:defRPr/>
            </a:pPr>
            <a:fld id="{B47543BD-57B0-4737-AF63-4425AFDBE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366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1D9DF516-38BF-490D-B175-78DF6A6B75B7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102D60C-36DC-45A7-8D48-3DE7340D679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102430DF-0694-49FD-AD32-A4C5E9AA8F89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C534EB5-4678-4C71-BE6A-AB747FDF819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48131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315F166E-B84A-4C94-99FE-8CDCFB7641C0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48132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1D1EF441-AA61-4751-B97B-07CBD9C70BB0}" type="slidenum">
              <a:rPr lang="en-US" sz="1300" i="0"/>
              <a:pPr algn="r" defTabSz="931307"/>
              <a:t>10</a:t>
            </a:fld>
            <a:endParaRPr lang="en-US" sz="1300" i="0" dirty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0552CF73-6D38-4192-BF62-565E1D6B35C2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3C947A4-803B-417E-A9FA-7107457D56C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49155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013A7890-DF2F-409F-8B02-ACB6B6A8A383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49156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3884A73E-A45C-4928-8FAA-62EE93503CCF}" type="slidenum">
              <a:rPr lang="en-US" sz="1300" i="0"/>
              <a:pPr algn="r" defTabSz="931307"/>
              <a:t>11</a:t>
            </a:fld>
            <a:endParaRPr lang="en-US" sz="1300" i="0" dirty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31D6A612-D3E0-40E6-936B-3982CAF1D672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24406F1-D87B-424C-AA05-CAFC07C03F8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E7F3A742-88F2-45FE-8FA7-D898E530DCA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B5CFC9A-B55D-4E61-A4AB-6E413425EBA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B89BA564-8537-4A38-BF3A-F5F11193CBA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C51F8A5-3A21-4305-A147-19176B2E7C5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G52ADS: Correctness of algorithms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4508A29-18A2-4183-A152-5C6AA68BA042}" type="datetime1">
              <a:rPr lang="en-GB" smtClean="0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543BD-57B0-4737-AF63-4425AFDBEC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175DC0FE-6C90-4487-BE0E-BB734D78FF80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0AD84C9-41DB-4139-A228-FB145980470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FFAEB210-476E-496A-9215-895003259BDF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7EA9525-667A-4C05-A080-6923CF1F4CB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50179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07A7D1CD-4CB1-45B2-80EC-6292D75EA168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50180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766EF128-601C-44F0-9B90-4CF26B00D16B}" type="slidenum">
              <a:rPr lang="en-US" sz="1300" i="0"/>
              <a:pPr algn="r" defTabSz="931307"/>
              <a:t>17</a:t>
            </a:fld>
            <a:endParaRPr lang="en-US" sz="1300" i="0" dirty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DA7D47B0-4274-42FE-9336-E37242E6559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C84F600-F5A5-40D5-82A0-A2C18A9052E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51203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37E53698-174A-4FEB-B910-7F7B26C89682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679E9BC7-D3F1-42E6-AD1E-CB5300160794}" type="slidenum">
              <a:rPr lang="en-US" sz="1300" i="0"/>
              <a:pPr algn="r" defTabSz="931307"/>
              <a:t>18</a:t>
            </a:fld>
            <a:endParaRPr lang="en-US" sz="1300" i="0" dirty="0"/>
          </a:p>
        </p:txBody>
      </p:sp>
      <p:sp>
        <p:nvSpPr>
          <p:cNvPr id="5120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51206" name="Text Box 1027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4537671A-1134-4484-8C19-66A2CCE7F5C9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C46D2D5-6D47-4F31-942D-2405EA9E14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DED45E4-5B13-4C48-B17E-3B9C93BF18F2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1DA5811-F531-45AE-9149-8B390D67D73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A7C91000-C910-4245-8D52-D03D961888E6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F1C1337-E4F9-48D0-8CE9-3EDF9E80396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37806626-6D05-4AFF-A41B-A949A76A7308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9C246E2-8A86-4511-ADA6-B633EF5F84C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40525D2C-CB0A-47AD-A207-654EA6C51DF1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895D1A94-2AC2-4AA7-80AE-2042174B237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F8347263-2B15-4CDB-8745-394690B13604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3197A3E-CC9A-40CA-836A-2BF872D27DC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C1592673-EE8A-4686-B22B-E90814B28A14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AD3F93D-2F59-4028-8B25-6B92864D2F2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FAB5266E-252B-4F3F-ACB7-C7D13A48E775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7EB9C91-B67D-483D-90A2-EDE5A8BB42F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763F4BB6-7338-43EC-9385-8FC5563ECA84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9C78D92-1EB8-41DB-B775-9FDF863F487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912C30FC-3E5F-4C5E-B0AC-DCBF7172BEA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0E2376C-0F57-4BD1-9B39-5474D06C851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750C6F89-72D2-4CFF-A5ED-90D97B42480C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B7EC94A-04E6-49F1-AD7E-28A960A1EE2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F93E4C70-E889-48F8-ABDF-B8CEF19A2870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0B2751C-AD29-4BCF-98A3-C902900D7A2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4A8C49D-B266-427D-952C-A0740E84C67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1F795A0-51D5-4743-B33D-45D090E7824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148F373A-AB2E-41D8-92AA-CE4EEE8FD6E4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EC06C79D-5F91-4F50-B3E8-2EE56C0FBBA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21877782-E43F-40E0-9C8A-679051DF189E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7E1692B-4A33-42ED-9434-BC40F66E994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G52ADS: Correctness of algorithms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4508A29-18A2-4183-A152-5C6AA68BA042}" type="datetime1">
              <a:rPr lang="en-GB" smtClean="0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543BD-57B0-4737-AF63-4425AFDBEC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89CB82A-A461-4654-B87E-D03DB0D20553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C16EE1E3-86CE-4B84-9D7C-9B5BA0566CF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F8E77A33-8871-4963-8934-8B0E808E4F22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EF15E4D-22F6-4801-B6EB-7EE75D79144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AE01D9E3-6B72-4B44-9067-A19189A81B7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440AB5-E7EE-4962-9904-682393E44AE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AE01D9E3-6B72-4B44-9067-A19189A81B7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440AB5-E7EE-4962-9904-682393E44AE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E3BBE1C4-4179-449F-A108-9F98C1536763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64B7F52-D96B-4F38-8378-2DF6AE6CB031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38426E72-1403-47FC-9A42-CDCD037E5026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D01AC30-ADFE-4BF0-8A0C-D31BF55AB04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CC76976-74D7-471F-8A76-71EEC3A9DECE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8BCD0B-95E1-4284-8723-EA0D67992FB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A9F9311D-5DD9-4D08-85FB-C488959539A7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882FFFDE-26F7-44E8-8B76-D2AC0214DD2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43011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0692273F-FA01-40D6-9A96-123EC0BAE3FE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43012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CA0A5179-26F4-411F-A1EC-075805600FF9}" type="slidenum">
              <a:rPr lang="en-US" sz="1300" i="0"/>
              <a:pPr algn="r" defTabSz="931307"/>
              <a:t>4</a:t>
            </a:fld>
            <a:endParaRPr lang="en-US" sz="1300" i="0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CC76976-74D7-471F-8A76-71EEC3A9DECE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8BCD0B-95E1-4284-8723-EA0D67992FB6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The lectures</a:t>
            </a:r>
            <a:r>
              <a:rPr lang="en-GB" baseline="0" dirty="0" smtClean="0"/>
              <a:t> on sorting are a </a:t>
            </a:r>
            <a:r>
              <a:rPr lang="en-GB" baseline="0" smtClean="0"/>
              <a:t>good place </a:t>
            </a:r>
            <a:r>
              <a:rPr lang="en-GB" baseline="0" dirty="0" smtClean="0"/>
              <a:t>to practice at writing assertions.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CC76976-74D7-471F-8A76-71EEC3A9DECE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8BCD0B-95E1-4284-8723-EA0D67992FB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3AB7D11-81E6-4038-A8CB-201C9158C1C4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0ED313F-CFC1-4C84-9A73-04F84321C32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44035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0F39BBED-24C0-4A7D-B9F0-2AA0E0AB3D92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44036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F163AD4D-BE47-42B5-8E11-05F9941E8CEA}" type="slidenum">
              <a:rPr lang="en-US" sz="1300" i="0"/>
              <a:pPr algn="r" defTabSz="931307"/>
              <a:t>5</a:t>
            </a:fld>
            <a:endParaRPr lang="en-US" sz="1300" i="0" dirty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1FF0C1D6-36E1-4970-BD4D-093B48E8D5EE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2FF3CC-184C-456A-AD27-976E77C3232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9442179E-C321-4F7D-98F3-526F4D1053FF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1C6179-B7EB-401E-9D6C-4579A41C842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A6BF78EA-313B-4E99-827D-3076B0F5662D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1F9E969-4C2C-4CC5-9E87-C068921200C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46083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8B6A8B0A-5B63-4E6D-A897-E19AFA65D446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46084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2D187E86-CDD8-45F4-ADC4-6D5D16B4BB30}" type="slidenum">
              <a:rPr lang="en-US" sz="1300" i="0"/>
              <a:pPr algn="r" defTabSz="931307"/>
              <a:t>8</a:t>
            </a:fld>
            <a:endParaRPr lang="en-US" sz="1300" i="0" dirty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46086" name="Text Box 3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G52ADS: Correctness of algorithms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FE5A3D5F-CF2F-464F-AAE2-6A4E70A9ED63}" type="datetime1">
              <a:rPr lang="en-GB"/>
              <a:pPr>
                <a:defRPr/>
              </a:pPr>
              <a:t>21/10/2014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021483-6393-4749-8E54-7D88AC99023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l" defTabSz="931307"/>
            <a:r>
              <a:rPr lang="en-US" sz="1300" i="0" dirty="0"/>
              <a:t>Correctness of algorithms</a:t>
            </a:r>
          </a:p>
        </p:txBody>
      </p:sp>
      <p:sp>
        <p:nvSpPr>
          <p:cNvPr id="47107" name="Rectangle 3"/>
          <p:cNvSpPr txBox="1">
            <a:spLocks noGrp="1" noChangeArrowheads="1"/>
          </p:cNvSpPr>
          <p:nvPr/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/>
          <a:lstStyle/>
          <a:p>
            <a:pPr algn="r" defTabSz="931307"/>
            <a:fld id="{E33EE883-6945-480B-AB48-FD3948FD2CAF}" type="datetime1">
              <a:rPr lang="en-GB" sz="1300" i="0"/>
              <a:pPr algn="r" defTabSz="931307"/>
              <a:t>21/10/2014</a:t>
            </a:fld>
            <a:endParaRPr lang="en-US" sz="1300" i="0" dirty="0"/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7" tIns="46552" rIns="93107" bIns="46552" anchor="b"/>
          <a:lstStyle/>
          <a:p>
            <a:pPr algn="r" defTabSz="931307"/>
            <a:fld id="{1741F456-C455-4BB9-BBA8-D5438FFFCD9C}" type="slidenum">
              <a:rPr lang="en-US" sz="1300" i="0"/>
              <a:pPr algn="r" defTabSz="931307"/>
              <a:t>9</a:t>
            </a:fld>
            <a:endParaRPr lang="en-US" sz="1300" i="0" dirty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950913"/>
            <a:ext cx="4568825" cy="3427412"/>
          </a:xfrm>
          <a:solidFill>
            <a:srgbClr val="FFFFFF"/>
          </a:solidFill>
          <a:ln/>
        </p:spPr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>
            <a:off x="1050915" y="4711728"/>
            <a:ext cx="4697226" cy="3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816613" eaLnBrk="0" hangingPunct="0"/>
            <a:endParaRPr lang="en-GB" sz="2100" i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26A48-C984-4E47-BCAE-AFEAFA424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BC04-1E71-45ED-854A-EBE5D61C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BAC78-E576-4DC1-B710-C8E9739E9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3CB87-E900-45AA-8E18-943E9CC6D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2922A-2944-413A-9F23-C17E90B37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76C05-08F4-4266-A522-5C69DF4A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3D1FA-5FF2-47E7-8B5F-891AC98F0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8E92-57EF-4FCB-A0E9-C0BAE491D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8F4A-4513-475C-85F6-D0614014F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3904F-EFC2-41AE-A53A-0174F9E52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28E2-FFB9-44FC-A01A-E29AD6175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r>
              <a:rPr lang="en-US"/>
              <a:t>Correctness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FB84D58E-A245-48C0-BF6F-4D40553BB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technotes/guides/language/assert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FD30F-C69C-4C95-B6AB-68C32C3CE0D5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772400" cy="2209800"/>
          </a:xfrm>
        </p:spPr>
        <p:txBody>
          <a:bodyPr/>
          <a:lstStyle/>
          <a:p>
            <a:pPr eaLnBrk="1" hangingPunct="1"/>
            <a:r>
              <a:rPr lang="en-GB" smtClean="0"/>
              <a:t>G52ADS 2014-15: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Correctness of Algorithms</a:t>
            </a:r>
          </a:p>
        </p:txBody>
      </p:sp>
      <p:sp>
        <p:nvSpPr>
          <p:cNvPr id="30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6400800" cy="1752600"/>
          </a:xfrm>
        </p:spPr>
        <p:txBody>
          <a:bodyPr/>
          <a:lstStyle/>
          <a:p>
            <a:pPr eaLnBrk="1" hangingPunct="1"/>
            <a:r>
              <a:rPr lang="en-GB" dirty="0" smtClean="0"/>
              <a:t>Assertions &amp; Loop Invariants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4800600" y="304800"/>
            <a:ext cx="41148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0" dirty="0"/>
              <a:t>Lecturer: Andrew </a:t>
            </a:r>
            <a:r>
              <a:rPr lang="en-GB" sz="1800" i="0" dirty="0" smtClean="0"/>
              <a:t>Parkes</a:t>
            </a:r>
            <a:r>
              <a:rPr lang="en-GB" sz="1600" i="0" dirty="0"/>
              <a:t/>
            </a:r>
            <a:br>
              <a:rPr lang="en-GB" sz="1600" i="0" dirty="0"/>
            </a:br>
            <a:r>
              <a:rPr lang="en-GB" sz="1600" i="0" dirty="0" smtClean="0"/>
              <a:t>http</a:t>
            </a:r>
            <a:r>
              <a:rPr lang="en-GB" sz="1600" i="0" dirty="0"/>
              <a:t>://www.cs.nott.ac.uk/~ajp/</a:t>
            </a:r>
            <a:endParaRPr lang="en-GB" sz="18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BB5DCB-903A-4C83-843C-CBFF9443A055}" type="slidenum">
              <a:rPr lang="en-US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smtClean="0"/>
              <a:t>Model-checking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648200"/>
          </a:xfrm>
          <a:noFill/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Exhaustively search the transition system for `error states’, where specified property does not hold. E.g.</a:t>
            </a:r>
          </a:p>
          <a:p>
            <a:pPr lvl="1"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000" dirty="0" smtClean="0"/>
              <a:t>System deadlocks or returns invalid answers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Problems:</a:t>
            </a:r>
          </a:p>
          <a:p>
            <a:pPr lvl="1"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State explosion (but methods allowing to deal with more that 10</a:t>
            </a:r>
            <a:r>
              <a:rPr lang="en-GB" sz="2400" baseline="30000" dirty="0" smtClean="0"/>
              <a:t>20 </a:t>
            </a:r>
            <a:r>
              <a:rPr lang="en-GB" sz="2400" dirty="0" smtClean="0"/>
              <a:t>states were developed in the 1990s; modern model-checkers can cope with a million of state variables)</a:t>
            </a:r>
            <a:endParaRPr lang="en-GB" sz="2400" baseline="30000" dirty="0" smtClean="0"/>
          </a:p>
          <a:p>
            <a:pPr lvl="1"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Infinite state systems (but there are ways of representing some of them finitely)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3A5CC7-6006-4A04-898B-E71DB1E90C60}" type="slidenum">
              <a:rPr lang="en-US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sz="4000" dirty="0" smtClean="0"/>
              <a:t>Proving correctness using assertions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86800" cy="3810000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dirty="0" smtClean="0"/>
              <a:t>Formulate precisely the property which has to hold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dirty="0" smtClean="0"/>
              <a:t>Formulate relevant properties for smaller parts of an algorithm : program assertions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dirty="0" smtClean="0"/>
              <a:t>(Use assertions and additional axioms to derive the property)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8845D1-119E-48FA-A521-12397B2F122B}" type="slidenum">
              <a:rPr lang="en-US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Assertions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dirty="0" smtClean="0"/>
              <a:t>Assertion: claim about values of program variables before or after a statement or a group of statements is executed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None/>
            </a:pPr>
            <a:r>
              <a:rPr lang="en-GB" sz="2800" dirty="0" smtClean="0"/>
              <a:t>   Typical assertions: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b="1" dirty="0" smtClean="0"/>
              <a:t>Precondition</a:t>
            </a:r>
            <a:r>
              <a:rPr lang="en-GB" sz="2800" dirty="0" smtClean="0"/>
              <a:t> (usually of a method): what we expect to hold before the method is executed.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b="1" dirty="0" err="1" smtClean="0"/>
              <a:t>Postcondition</a:t>
            </a:r>
            <a:r>
              <a:rPr lang="en-GB" sz="2800" dirty="0" smtClean="0"/>
              <a:t>: what holds after the method is executed.     </a:t>
            </a:r>
          </a:p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2A974-81BF-49FF-876F-3E455F37800B}" type="slidenum">
              <a:rPr lang="en-US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Background: Hoare triples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05800" cy="4876800"/>
          </a:xfrm>
        </p:spPr>
        <p:txBody>
          <a:bodyPr/>
          <a:lstStyle/>
          <a:p>
            <a:pPr eaLnBrk="1" hangingPunct="1">
              <a:buFont typeface="StarBats" charset="0"/>
              <a:buChar char="•"/>
            </a:pPr>
            <a:r>
              <a:rPr lang="en-US" sz="2400" dirty="0" smtClean="0"/>
              <a:t>{P} S {Q}: P precondition, S statements, Q </a:t>
            </a:r>
            <a:r>
              <a:rPr lang="en-US" sz="2400" dirty="0" err="1" smtClean="0"/>
              <a:t>postcondition</a:t>
            </a:r>
            <a:r>
              <a:rPr lang="en-US" sz="2400" dirty="0" smtClean="0"/>
              <a:t>. </a:t>
            </a:r>
          </a:p>
          <a:p>
            <a:pPr eaLnBrk="1" hangingPunct="1">
              <a:buFont typeface="StarBats" charset="0"/>
              <a:buChar char="•"/>
            </a:pPr>
            <a:r>
              <a:rPr lang="en-GB" sz="2400" dirty="0" smtClean="0"/>
              <a:t>(Note the braces here are not part of Java, but just for the assertions/conditions)</a:t>
            </a:r>
            <a:endParaRPr lang="en-US" sz="2400" dirty="0" smtClean="0"/>
          </a:p>
          <a:p>
            <a:pPr eaLnBrk="1" hangingPunct="1">
              <a:buFont typeface="StarBats" charset="0"/>
              <a:buChar char="•"/>
            </a:pPr>
            <a:r>
              <a:rPr lang="en-US" sz="2400" dirty="0" smtClean="0"/>
              <a:t>Meaning: provided P holds before S is executed, then after S is executed,  Q holds. For example: </a:t>
            </a:r>
          </a:p>
          <a:p>
            <a:pPr eaLnBrk="1" hangingPunct="1">
              <a:buFont typeface="StarBats" charset="0"/>
              <a:buNone/>
            </a:pPr>
            <a:r>
              <a:rPr lang="en-US" sz="2400" dirty="0" smtClean="0"/>
              <a:t>{x &lt; 10}   </a:t>
            </a:r>
            <a:r>
              <a:rPr lang="en-US" sz="2400" b="1" dirty="0" smtClean="0">
                <a:latin typeface="Courier New" pitchFamily="49" charset="0"/>
              </a:rPr>
              <a:t>x = x + 20</a:t>
            </a:r>
            <a:r>
              <a:rPr lang="en-US" sz="2400" dirty="0" smtClean="0"/>
              <a:t>   {x &lt; 30}</a:t>
            </a:r>
          </a:p>
          <a:p>
            <a:pPr eaLnBrk="1" hangingPunct="1">
              <a:buFont typeface="StarBats" charset="0"/>
              <a:buNone/>
            </a:pPr>
            <a:r>
              <a:rPr lang="en-US" sz="2400" dirty="0" smtClean="0"/>
              <a:t>{x &lt; y}   </a:t>
            </a:r>
            <a:r>
              <a:rPr lang="en-US" sz="2400" b="1" dirty="0" smtClean="0">
                <a:latin typeface="Courier New" pitchFamily="49" charset="0"/>
              </a:rPr>
              <a:t>while (x &lt; y) x++</a:t>
            </a:r>
            <a:r>
              <a:rPr lang="en-US" sz="2400" dirty="0" smtClean="0"/>
              <a:t>    {x=y} </a:t>
            </a:r>
            <a:br>
              <a:rPr lang="en-US" sz="2400" dirty="0" smtClean="0"/>
            </a:br>
            <a:r>
              <a:rPr lang="en-US" sz="2400" dirty="0" smtClean="0"/>
              <a:t>			(assumes x and y are integers)</a:t>
            </a:r>
          </a:p>
          <a:p>
            <a:pPr eaLnBrk="1" hangingPunct="1">
              <a:buFont typeface="StarBats" charset="0"/>
              <a:buChar char="•"/>
            </a:pPr>
            <a:r>
              <a:rPr lang="en-US" sz="2400" dirty="0" smtClean="0"/>
              <a:t>For a small programming language, can provide axioms for every construct in the language and derive </a:t>
            </a:r>
            <a:r>
              <a:rPr lang="en-US" sz="2400" dirty="0" err="1" smtClean="0"/>
              <a:t>postconditions</a:t>
            </a:r>
            <a:r>
              <a:rPr lang="en-US" sz="2400" dirty="0" smtClean="0"/>
              <a:t> using axioms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E4BB7-C271-4B3D-96AA-F55C0F2244A5}" type="slidenum">
              <a:rPr lang="en-US"/>
              <a:pPr/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axiom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r>
              <a:rPr lang="en-US" sz="2800" smtClean="0"/>
              <a:t>If the only programming construct was assignment, here is an axiom to verify all programs:</a:t>
            </a:r>
          </a:p>
          <a:p>
            <a:pPr eaLnBrk="1" hangingPunct="1">
              <a:lnSpc>
                <a:spcPct val="90000"/>
              </a:lnSpc>
              <a:buFont typeface="StarBats" charset="0"/>
              <a:buNone/>
            </a:pPr>
            <a:r>
              <a:rPr lang="en-US" sz="2800" smtClean="0"/>
              <a:t>{Q(e substituted for x)}  </a:t>
            </a:r>
            <a:r>
              <a:rPr lang="en-US" sz="2800" b="1" smtClean="0">
                <a:latin typeface="Courier New" pitchFamily="49" charset="0"/>
              </a:rPr>
              <a:t>x = e</a:t>
            </a:r>
            <a:r>
              <a:rPr lang="en-US" sz="2800" smtClean="0"/>
              <a:t>  {Q}</a:t>
            </a:r>
          </a:p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r>
              <a:rPr lang="en-US" sz="2800" smtClean="0"/>
              <a:t>For example, if want to prove </a:t>
            </a:r>
          </a:p>
          <a:p>
            <a:pPr eaLnBrk="1" hangingPunct="1">
              <a:lnSpc>
                <a:spcPct val="90000"/>
              </a:lnSpc>
              <a:buFont typeface="StarBats" charset="0"/>
              <a:buNone/>
            </a:pPr>
            <a:r>
              <a:rPr lang="en-US" sz="2800" smtClean="0"/>
              <a:t>{x &lt; 10}  </a:t>
            </a:r>
            <a:r>
              <a:rPr lang="en-US" sz="2800" b="1" smtClean="0">
                <a:latin typeface="Courier New" pitchFamily="49" charset="0"/>
              </a:rPr>
              <a:t>x = x + 20</a:t>
            </a:r>
            <a:r>
              <a:rPr lang="en-US" sz="2800" smtClean="0"/>
              <a:t>  {x &lt; 30} then the assignment axiom gives</a:t>
            </a:r>
          </a:p>
          <a:p>
            <a:pPr eaLnBrk="1" hangingPunct="1">
              <a:lnSpc>
                <a:spcPct val="90000"/>
              </a:lnSpc>
              <a:buFont typeface="StarBats" charset="0"/>
              <a:buNone/>
            </a:pPr>
            <a:r>
              <a:rPr lang="en-US" sz="2800" smtClean="0"/>
              <a:t>{x+20 &lt; 30} </a:t>
            </a:r>
            <a:r>
              <a:rPr lang="en-US" sz="2800" b="1" smtClean="0">
                <a:latin typeface="Courier New" pitchFamily="49" charset="0"/>
              </a:rPr>
              <a:t>x = x + 20</a:t>
            </a:r>
            <a:r>
              <a:rPr lang="en-US" sz="2800" smtClean="0"/>
              <a:t> {x &lt; 30} and from extra knowledge about math etc we derive that {x+20 &lt; 30} is equivalent to {x &lt; 10}.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previous methods, model checking and Hoare triples, are useful background, but not essential for this module</a:t>
            </a:r>
          </a:p>
          <a:p>
            <a:r>
              <a:rPr lang="en-GB" dirty="0" smtClean="0"/>
              <a:t>However, you are expected to know about assertions and loop invariants ...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Correctness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3CB87-E900-45AA-8E18-943E9CC6D2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089B56-8DCD-4469-9919-F0A78B72015E}" type="slidenum">
              <a:rPr lang="en-US"/>
              <a:pPr/>
              <a:t>16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Remark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953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StarBats" charset="0"/>
              <a:buChar char="•"/>
            </a:pPr>
            <a:r>
              <a:rPr lang="en-US" sz="2800" dirty="0" smtClean="0"/>
              <a:t>In the programs we usually write there are lots of constructs and they also use other people’s code. </a:t>
            </a:r>
          </a:p>
          <a:p>
            <a:pPr eaLnBrk="1" hangingPunct="1">
              <a:lnSpc>
                <a:spcPct val="105000"/>
              </a:lnSpc>
              <a:buFont typeface="StarBats" charset="0"/>
              <a:buChar char="•"/>
            </a:pPr>
            <a:r>
              <a:rPr lang="en-US" sz="2800" dirty="0" smtClean="0"/>
              <a:t>Less formal approach (but good practice): write pre- and </a:t>
            </a:r>
            <a:r>
              <a:rPr lang="en-US" sz="2800" dirty="0" err="1" smtClean="0"/>
              <a:t>postconditions</a:t>
            </a:r>
            <a:r>
              <a:rPr lang="en-US" sz="2800" dirty="0" smtClean="0"/>
              <a:t> for significant chunks of code/methods.</a:t>
            </a:r>
          </a:p>
          <a:p>
            <a:pPr eaLnBrk="1" hangingPunct="1">
              <a:lnSpc>
                <a:spcPct val="105000"/>
              </a:lnSpc>
              <a:buFont typeface="StarBats" charset="0"/>
              <a:buChar char="•"/>
            </a:pPr>
            <a:r>
              <a:rPr lang="en-US" sz="2800" dirty="0" smtClean="0"/>
              <a:t>These are good practice as encourages to explicitly think about the properties of the ‘states’ between the ‘actions’.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124EA-B937-4BD2-A892-2E441FE0A786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smtClean="0"/>
              <a:t>Proving correctness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251825" cy="4953000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None/>
            </a:pPr>
            <a:r>
              <a:rPr lang="en-GB" sz="2800" dirty="0" smtClean="0"/>
              <a:t>To prove that an algorithm is correct: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dirty="0" smtClean="0"/>
              <a:t>Determine preconditions and </a:t>
            </a:r>
            <a:r>
              <a:rPr lang="en-GB" sz="2800" dirty="0" err="1" smtClean="0"/>
              <a:t>postconditions</a:t>
            </a:r>
            <a:r>
              <a:rPr lang="en-GB" sz="2800" dirty="0" smtClean="0"/>
              <a:t> for the whole algorithm.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dirty="0" smtClean="0"/>
              <a:t>Cascade statement assertions together, so that </a:t>
            </a:r>
            <a:r>
              <a:rPr lang="en-GB" sz="2800" dirty="0" err="1" smtClean="0"/>
              <a:t>postconditions</a:t>
            </a:r>
            <a:r>
              <a:rPr lang="en-GB" sz="2800" dirty="0" smtClean="0"/>
              <a:t> for one provide preconditions for the next.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dirty="0" smtClean="0"/>
              <a:t>Prove correctness of individual statements.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dirty="0" smtClean="0"/>
              <a:t>Hence show that executing algorithm with stated preconditions terminates and leads to stated post-conditions.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0DA55-4411-4B0B-BF9C-DB782D21C516}" type="slidenum">
              <a:rPr lang="en-US"/>
              <a:pPr/>
              <a:t>18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smtClean="0"/>
              <a:t>Loop Invariants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4724400"/>
          </a:xfrm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dirty="0" smtClean="0"/>
              <a:t>Assertions for loops are difficult, because</a:t>
            </a:r>
            <a:br>
              <a:rPr lang="en-GB" sz="2800" dirty="0" smtClean="0"/>
            </a:br>
            <a:r>
              <a:rPr lang="en-GB" sz="2800" dirty="0" smtClean="0"/>
              <a:t>loops may be executed many times, with slightly different assertions holding before and after each iteration. </a:t>
            </a:r>
          </a:p>
          <a:p>
            <a:pPr lvl="1"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Focus on those assertions that remain constant between iterations, but have some useful content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dirty="0" smtClean="0"/>
              <a:t>Known as l</a:t>
            </a:r>
            <a:r>
              <a:rPr lang="en-GB" sz="2800" i="1" dirty="0" smtClean="0"/>
              <a:t>oop invariants:   </a:t>
            </a:r>
            <a:br>
              <a:rPr lang="en-GB" sz="2800" i="1" dirty="0" smtClean="0"/>
            </a:br>
            <a:r>
              <a:rPr lang="en-GB" sz="2800" i="1" dirty="0" smtClean="0"/>
              <a:t>	</a:t>
            </a:r>
            <a:r>
              <a:rPr lang="en-GB" sz="2800" dirty="0" smtClean="0"/>
              <a:t>true “on each iteration through a loop”. </a:t>
            </a:r>
          </a:p>
          <a:p>
            <a:pPr lvl="1"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Note: Need to specify </a:t>
            </a:r>
            <a:r>
              <a:rPr lang="en-GB" sz="2400" u="sng" dirty="0" smtClean="0"/>
              <a:t>precisely</a:t>
            </a:r>
            <a:r>
              <a:rPr lang="en-GB" sz="2400" dirty="0" smtClean="0"/>
              <a:t> the point of the code they must be 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Example:</a:t>
            </a:r>
          </a:p>
        </p:txBody>
      </p:sp>
      <p:sp>
        <p:nvSpPr>
          <p:cNvPr id="119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5105400"/>
          </a:xfrm>
        </p:spPr>
        <p:txBody>
          <a:bodyPr/>
          <a:lstStyle/>
          <a:p>
            <a:r>
              <a:rPr lang="en-GB" sz="2800" dirty="0" smtClean="0"/>
              <a:t>Write code that takes an existing array as input, and finds the index of the largest element in the array.</a:t>
            </a:r>
          </a:p>
          <a:p>
            <a:pPr>
              <a:buFontTx/>
              <a:buNone/>
            </a:pPr>
            <a:r>
              <a:rPr lang="en-GB" sz="2800" dirty="0" smtClean="0"/>
              <a:t>Input:  `</a:t>
            </a:r>
            <a:r>
              <a:rPr lang="en-GB" sz="2800" dirty="0" err="1" smtClean="0"/>
              <a:t>arr</a:t>
            </a:r>
            <a:r>
              <a:rPr lang="en-GB" sz="2800" dirty="0" smtClean="0"/>
              <a:t>’  array of integers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&lt;&lt; INCLASS: what pseudo-code goes here? &gt;&gt;</a:t>
            </a:r>
          </a:p>
          <a:p>
            <a:pPr>
              <a:buFontTx/>
              <a:buNone/>
            </a:pPr>
            <a:endParaRPr lang="en-GB" sz="2800" dirty="0" smtClean="0"/>
          </a:p>
          <a:p>
            <a:endParaRPr lang="en-GB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GB" dirty="0" smtClean="0"/>
          </a:p>
          <a:p>
            <a:pPr>
              <a:buFontTx/>
              <a:buNone/>
            </a:pPr>
            <a:r>
              <a:rPr lang="en-GB" dirty="0" smtClean="0"/>
              <a:t>“I’ve written some code, and think it is correct but am not sure. What do I do now?”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007BE-0A3C-449B-B749-4FEA7BCB6C8D}" type="slidenum">
              <a:rPr lang="en-US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answer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// returns the index of the max. element of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j = 0; j &lt;= size(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); j++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if(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[j] &gt;=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]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return </a:t>
            </a:r>
            <a:r>
              <a:rPr lang="en-US" sz="2000" dirty="0" err="1" smtClean="0"/>
              <a:t>pos_greatest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EXERCISE: Is the above correct? good?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Bugs/deficiencies</a:t>
            </a:r>
          </a:p>
        </p:txBody>
      </p:sp>
      <p:sp>
        <p:nvSpPr>
          <p:cNvPr id="12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Ambiguous specification; “the” vs. “a” when multiple maximum elements!</a:t>
            </a:r>
          </a:p>
          <a:p>
            <a:r>
              <a:rPr lang="en-GB" smtClean="0"/>
              <a:t>range error</a:t>
            </a:r>
          </a:p>
          <a:p>
            <a:r>
              <a:rPr lang="en-GB" smtClean="0"/>
              <a:t>unnecessary swap?</a:t>
            </a:r>
          </a:p>
          <a:p>
            <a:r>
              <a:rPr lang="en-GB" smtClean="0"/>
              <a:t>what happens if arr is empty!?</a:t>
            </a:r>
          </a:p>
          <a:p>
            <a:pPr lvl="1"/>
            <a:r>
              <a:rPr lang="en-GB" smtClean="0"/>
              <a:t>we will ignore this here</a:t>
            </a:r>
          </a:p>
          <a:p>
            <a:pPr lvl="1"/>
            <a:r>
              <a:rPr lang="en-GB" smtClean="0"/>
              <a:t>Exercise: fix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400" i="0"/>
              <a:t>Correctness of algorithms</a:t>
            </a:r>
          </a:p>
        </p:txBody>
      </p:sp>
      <p:sp>
        <p:nvSpPr>
          <p:cNvPr id="12595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38EA9F-2330-407A-8F5D-19A58BDA3543}" type="slidenum">
              <a:rPr lang="en-US" sz="1400" i="0"/>
              <a:pPr algn="r"/>
              <a:t>22</a:t>
            </a:fld>
            <a:endParaRPr lang="en-US" sz="1400" i="0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answer</a:t>
            </a:r>
          </a:p>
        </p:txBody>
      </p:sp>
      <p:sp>
        <p:nvSpPr>
          <p:cNvPr id="1259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// returns index of the earliest max. element of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// the non-empty array `arr’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pos_greatest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( int j = 0; j &lt; size(arr); j++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if( arr[j] &gt; arr[pos_greatest]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pos_greatest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return pos_greatest;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How do we argue for the correctness?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400" i="0"/>
              <a:t>Correctness of algorithms</a:t>
            </a:r>
          </a:p>
        </p:txBody>
      </p:sp>
      <p:sp>
        <p:nvSpPr>
          <p:cNvPr id="13005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CA1215-821C-4FA4-BBDA-3B77678C7537}" type="slidenum">
              <a:rPr lang="en-US" sz="1400" i="0"/>
              <a:pPr algn="r"/>
              <a:t>23</a:t>
            </a:fld>
            <a:endParaRPr lang="en-US" sz="1400" i="0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382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Adding invariants &amp; assertions</a:t>
            </a:r>
          </a:p>
        </p:txBody>
      </p:sp>
      <p:sp>
        <p:nvSpPr>
          <p:cNvPr id="1300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// Precondition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pos_greatest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for (int j = 0; j &lt; size(arr) ; j++)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	 // Loop-invariant-A  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if( arr[j] &gt; arr[pos_greatest])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pos_greatest = 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// Loop-invariant-B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// Assertion-A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What is an appropriate precondition?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Just that size(arr) &gt;=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400" i="0"/>
              <a:t>Correctness of algorithms</a:t>
            </a:r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757286B-B054-46E0-BD41-BE2A566B931D}" type="slidenum">
              <a:rPr lang="en-US" sz="1400" i="0"/>
              <a:pPr algn="r"/>
              <a:t>24</a:t>
            </a:fld>
            <a:endParaRPr lang="en-US" sz="1400" i="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Adding invariants &amp; assertions</a:t>
            </a:r>
          </a:p>
        </p:txBody>
      </p:sp>
      <p:sp>
        <p:nvSpPr>
          <p:cNvPr id="1218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Precondition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j = 0; j &lt; size(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) ; j++)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</a:rPr>
              <a:t>	 // Loop-invariant-A  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[j] &gt;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</a:rPr>
              <a:t>   // Loop-invariant-B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</a:rPr>
              <a:t>// Assertion-A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Loop-Invariant-A: what is appropriate?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/>
              <a:t>is the index of the largest array element in the range 0 … j-1.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1600" dirty="0" smtClean="0"/>
              <a:t>That is: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for all k such that </a:t>
            </a:r>
            <a:r>
              <a:rPr lang="en-US" sz="1600" b="1" dirty="0" smtClean="0">
                <a:latin typeface="Courier New" pitchFamily="49" charset="0"/>
              </a:rPr>
              <a:t>0 &lt;=</a:t>
            </a: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k &lt; j</a:t>
            </a:r>
            <a:r>
              <a:rPr lang="en-US" sz="1600" dirty="0" smtClean="0"/>
              <a:t>.   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[k] &lt;=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400" i="0"/>
              <a:t>Correctness of algorithms</a:t>
            </a:r>
          </a:p>
        </p:txBody>
      </p:sp>
      <p:sp>
        <p:nvSpPr>
          <p:cNvPr id="12800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E14302-C1BF-493B-BE82-D488E78A1A2D}" type="slidenum">
              <a:rPr lang="en-US" sz="1400" i="0"/>
              <a:pPr algn="r"/>
              <a:t>25</a:t>
            </a:fld>
            <a:endParaRPr lang="en-US" sz="1400" i="0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53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Adding invariants &amp; assertions</a:t>
            </a:r>
          </a:p>
        </p:txBody>
      </p:sp>
      <p:sp>
        <p:nvSpPr>
          <p:cNvPr id="1280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pos_greatest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for (int j = 0; j &lt; size(arr) ; j++)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b="1" smtClean="0">
                <a:latin typeface="Courier New" pitchFamily="49" charset="0"/>
              </a:rPr>
              <a:t>	 // Loop-invariant-A  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if( arr[j] &gt; arr[pos_greatest])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 pos_greatest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b="1" smtClean="0">
                <a:latin typeface="Courier New" pitchFamily="49" charset="0"/>
              </a:rPr>
              <a:t>   // Loop-invariant-B</a:t>
            </a: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800" b="1" smtClean="0">
                <a:latin typeface="Courier New" pitchFamily="49" charset="0"/>
              </a:rPr>
              <a:t>// Assertion-A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Exercise: What is appropriate for loop invariant A?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pos_greatest </a:t>
            </a:r>
            <a:r>
              <a:rPr lang="en-US" sz="1800" smtClean="0"/>
              <a:t>is the index of the largest array element in </a:t>
            </a:r>
            <a:br>
              <a:rPr lang="en-US" sz="1800" smtClean="0"/>
            </a:br>
            <a:r>
              <a:rPr lang="en-US" sz="1800" smtClean="0"/>
              <a:t>			the range 0 … j-1.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1800" smtClean="0"/>
              <a:t>That is:</a:t>
            </a:r>
            <a:br>
              <a:rPr lang="en-US" sz="1800" smtClean="0"/>
            </a:br>
            <a:r>
              <a:rPr lang="en-US" sz="1800" smtClean="0"/>
              <a:t> for all k such that </a:t>
            </a:r>
            <a:r>
              <a:rPr lang="en-US" sz="1800" b="1" smtClean="0">
                <a:latin typeface="Courier New" pitchFamily="49" charset="0"/>
              </a:rPr>
              <a:t>0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 </a:t>
            </a:r>
            <a:r>
              <a:rPr lang="en-US" sz="1800" b="1" smtClean="0">
                <a:latin typeface="Courier New" pitchFamily="49" charset="0"/>
              </a:rPr>
              <a:t>k &lt; j</a:t>
            </a:r>
            <a:r>
              <a:rPr lang="en-US" sz="1800" smtClean="0"/>
              <a:t>.   </a:t>
            </a:r>
            <a:br>
              <a:rPr lang="en-US" sz="1800" smtClean="0"/>
            </a:br>
            <a:r>
              <a:rPr lang="en-US" sz="1800" smtClean="0"/>
              <a:t>		</a:t>
            </a:r>
            <a:r>
              <a:rPr lang="en-US" sz="1800" b="1" smtClean="0">
                <a:latin typeface="Courier New" pitchFamily="49" charset="0"/>
              </a:rPr>
              <a:t>arr[k]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</a:t>
            </a:r>
            <a:r>
              <a:rPr lang="en-US" sz="1800" b="1" smtClean="0">
                <a:latin typeface="Courier New" pitchFamily="49" charset="0"/>
              </a:rPr>
              <a:t> arr[pos_greatest].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400" i="0"/>
              <a:t>Correctness of algorithms</a:t>
            </a:r>
          </a:p>
        </p:txBody>
      </p:sp>
      <p:sp>
        <p:nvSpPr>
          <p:cNvPr id="13209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1D7FB4-76AE-4378-8F3F-942227E616E6}" type="slidenum">
              <a:rPr lang="en-US" sz="1400" i="0"/>
              <a:pPr algn="r"/>
              <a:t>26</a:t>
            </a:fld>
            <a:endParaRPr lang="en-US" sz="1400" i="0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Adding invariant as explicit code</a:t>
            </a:r>
          </a:p>
        </p:txBody>
      </p:sp>
      <p:sp>
        <p:nvSpPr>
          <p:cNvPr id="132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84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pos_greatest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for (int j = 0; j &lt; size(arr) ; j++)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	assert isAMax(arr, pos_greatest, 0, j-1) 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if( arr[j] &gt; arr[pos_greatest])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pos_greatest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   // Loop-invariant-B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smtClean="0">
                <a:latin typeface="Courier New" pitchFamily="49" charset="0"/>
              </a:rPr>
              <a:t>// Assertion-A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With (roughly):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isAMax(arr,int p, int start, int end)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for (int j=start; j&lt;=end; j++)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if ( arr[j] &gt; arr[pos_greatest] ) { return false;}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return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Learn and use assertions!!!</a:t>
            </a:r>
          </a:p>
        </p:txBody>
      </p:sp>
      <p:sp>
        <p:nvSpPr>
          <p:cNvPr id="134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hlinkClick r:id="rId3"/>
              </a:rPr>
              <a:t>http://</a:t>
            </a:r>
            <a:r>
              <a:rPr lang="en-GB" sz="2400" dirty="0" smtClean="0">
                <a:hlinkClick r:id="rId3"/>
              </a:rPr>
              <a:t>docs.oracle.com/javase/7/docs/technotes/guides/language/assert.html</a:t>
            </a:r>
            <a:endParaRPr lang="en-GB" sz="2400" dirty="0" smtClean="0"/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/>
              <a:t>They </a:t>
            </a:r>
            <a:r>
              <a:rPr lang="en-GB" sz="2400" dirty="0" smtClean="0"/>
              <a:t>help catch bugs, and can act as a form of “active documentation”.</a:t>
            </a:r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r>
              <a:rPr lang="en-GB" sz="2400" smtClean="0"/>
              <a:t>Recommend</a:t>
            </a:r>
            <a:r>
              <a:rPr lang="en-GB" sz="2400" dirty="0" smtClean="0"/>
              <a:t>: Consider adding these to your G52GRP code – e.g. to help catch bugs from last minute changes</a:t>
            </a:r>
          </a:p>
          <a:p>
            <a:pPr>
              <a:buFontTx/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4F91F8-B380-4C30-A9E9-4F68664AAA69}" type="slidenum">
              <a:rPr lang="en-US"/>
              <a:pPr/>
              <a:t>28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pos_greatest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(int j = 0; j &lt;= i; j++)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smtClean="0">
                <a:latin typeface="Courier New" pitchFamily="49" charset="0"/>
              </a:rPr>
              <a:t>	 // Loop-invariant-A  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if( arr[j] &gt; arr[pos_greatest])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pos_greatest = 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smtClean="0">
                <a:latin typeface="Courier New" pitchFamily="49" charset="0"/>
              </a:rPr>
              <a:t>   // Loop-invariant-B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Invariant B: </a:t>
            </a:r>
            <a:r>
              <a:rPr lang="en-US" sz="2000" b="1" smtClean="0">
                <a:latin typeface="Courier New" pitchFamily="49" charset="0"/>
              </a:rPr>
              <a:t>pos_greatest </a:t>
            </a:r>
            <a:r>
              <a:rPr lang="en-US" sz="2000" smtClean="0"/>
              <a:t>is the index of the largest array element in the range 0 … j.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2000" smtClean="0"/>
              <a:t>That is:</a:t>
            </a:r>
            <a:br>
              <a:rPr lang="en-US" sz="2000" smtClean="0"/>
            </a:br>
            <a:r>
              <a:rPr lang="en-US" sz="2000" smtClean="0"/>
              <a:t> for all k such that </a:t>
            </a:r>
            <a:r>
              <a:rPr lang="en-US" sz="2000" b="1" smtClean="0">
                <a:latin typeface="Courier New" pitchFamily="49" charset="0"/>
              </a:rPr>
              <a:t>0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 </a:t>
            </a:r>
            <a:r>
              <a:rPr lang="en-US" sz="2000" b="1" smtClean="0">
                <a:latin typeface="Courier New" pitchFamily="49" charset="0"/>
              </a:rPr>
              <a:t>k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</a:t>
            </a:r>
            <a:r>
              <a:rPr lang="en-US" sz="2000" b="1" smtClean="0">
                <a:latin typeface="Courier New" pitchFamily="49" charset="0"/>
              </a:rPr>
              <a:t> j</a:t>
            </a:r>
            <a:r>
              <a:rPr lang="en-US" sz="2000" smtClean="0"/>
              <a:t>.   </a:t>
            </a:r>
            <a:br>
              <a:rPr lang="en-US" sz="2000" smtClean="0"/>
            </a:br>
            <a:r>
              <a:rPr lang="en-US" sz="2000" smtClean="0"/>
              <a:t>		</a:t>
            </a:r>
            <a:r>
              <a:rPr lang="en-US" sz="2000" b="1" smtClean="0">
                <a:latin typeface="Courier New" pitchFamily="49" charset="0"/>
              </a:rPr>
              <a:t>arr[k] </a:t>
            </a:r>
            <a:r>
              <a:rPr lang="en-US" sz="2000" b="1" smtClean="0">
                <a:latin typeface="Courier New" pitchFamily="49" charset="0"/>
                <a:sym typeface="Symbol" pitchFamily="18" charset="2"/>
              </a:rPr>
              <a:t></a:t>
            </a:r>
            <a:r>
              <a:rPr lang="en-US" sz="2000" b="1" smtClean="0">
                <a:latin typeface="Courier New" pitchFamily="49" charset="0"/>
              </a:rPr>
              <a:t> arr[pos_greatest].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915263-1470-4D5C-A942-9B062C247A7D}" type="slidenum">
              <a:rPr lang="en-US"/>
              <a:pPr/>
              <a:t>29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j = 0; j &lt;=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; j++)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smtClean="0">
                <a:latin typeface="Courier New" pitchFamily="49" charset="0"/>
              </a:rPr>
              <a:t>	 // Loop-invariant-A  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if(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[j] &gt;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 = 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smtClean="0">
                <a:latin typeface="Courier New" pitchFamily="49" charset="0"/>
              </a:rPr>
              <a:t>   // Loop-invariant-B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b="1" dirty="0" smtClean="0">
                <a:latin typeface="Courier New" pitchFamily="49" charset="0"/>
              </a:rPr>
              <a:t>// Assertion-A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Assertion A: </a:t>
            </a: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is the index of the largest array element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2000" dirty="0" smtClean="0"/>
              <a:t>That is:</a:t>
            </a:r>
            <a:br>
              <a:rPr lang="en-US" sz="2000" dirty="0" smtClean="0"/>
            </a:br>
            <a:r>
              <a:rPr lang="en-US" sz="2000" dirty="0" smtClean="0"/>
              <a:t> for all k such that </a:t>
            </a:r>
            <a:r>
              <a:rPr lang="en-US" sz="2000" b="1" dirty="0" smtClean="0">
                <a:latin typeface="Courier New" pitchFamily="49" charset="0"/>
              </a:rPr>
              <a:t>0 &lt;=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k &lt; size(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r>
              <a:rPr lang="en-US" sz="2000" dirty="0" smtClean="0"/>
              <a:t>.   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[k] &lt;= </a:t>
            </a:r>
            <a:r>
              <a:rPr lang="en-US" sz="2000" b="1" dirty="0" err="1" smtClean="0">
                <a:latin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</a:rPr>
              <a:t>pos_greatest</a:t>
            </a:r>
            <a:r>
              <a:rPr lang="en-US" sz="2000" b="1" dirty="0" smtClean="0"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665B7-D290-4772-B31A-584A6757E65D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 reading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r>
              <a:rPr lang="en-US" sz="2000" smtClean="0"/>
              <a:t>On model-checking (and Hoare logic as well): </a:t>
            </a:r>
            <a:r>
              <a:rPr lang="en-GB" sz="2000" smtClean="0"/>
              <a:t>Michael Huth</a:t>
            </a:r>
            <a:r>
              <a:rPr lang="en-US" sz="2000" smtClean="0"/>
              <a:t> and </a:t>
            </a:r>
            <a:r>
              <a:rPr lang="en-GB" sz="2000" smtClean="0"/>
              <a:t>Mark Ryan, </a:t>
            </a:r>
            <a:r>
              <a:rPr lang="en-GB" sz="2000" i="1" smtClean="0"/>
              <a:t>Logic in Computer Science: Modelling and Reasoning about Systems, </a:t>
            </a:r>
            <a:r>
              <a:rPr lang="en-GB" sz="2000" smtClean="0"/>
              <a:t>Cambridge University Press,</a:t>
            </a:r>
            <a:r>
              <a:rPr lang="en-GB" sz="2000" i="1" smtClean="0"/>
              <a:t> </a:t>
            </a:r>
            <a:r>
              <a:rPr lang="en-GB" sz="2000" smtClean="0"/>
              <a:t>2</a:t>
            </a:r>
            <a:r>
              <a:rPr lang="en-GB" sz="2000" baseline="30000" smtClean="0"/>
              <a:t>nd</a:t>
            </a:r>
            <a:r>
              <a:rPr lang="en-GB" sz="2000" smtClean="0"/>
              <a:t> edition 2004</a:t>
            </a:r>
            <a:r>
              <a:rPr lang="en-GB" sz="2000" i="1" smtClean="0"/>
              <a:t>.</a:t>
            </a:r>
          </a:p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r>
              <a:rPr lang="en-US" sz="2000" smtClean="0"/>
              <a:t>Goodrich and Tamassia, Chapter 4.3</a:t>
            </a:r>
          </a:p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r>
              <a:rPr lang="en-US" sz="2000" smtClean="0"/>
              <a:t>Frank M. Carrano, Janet J. Prichard. </a:t>
            </a:r>
            <a:r>
              <a:rPr lang="en-US" sz="2000" i="1" smtClean="0"/>
              <a:t>Data abstraction and problem solving with Java.</a:t>
            </a:r>
            <a:r>
              <a:rPr lang="en-US" sz="2000" smtClean="0"/>
              <a:t> Addison Wesley Longman, 2001. Chapter 1, Problem solving and software engineering (on verification).</a:t>
            </a:r>
          </a:p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r>
              <a:rPr lang="en-US" sz="2000" smtClean="0"/>
              <a:t>Duane A. Bailey. </a:t>
            </a:r>
            <a:r>
              <a:rPr lang="en-US" sz="2000" i="1" smtClean="0"/>
              <a:t>Data structures in Java for the principled programmer</a:t>
            </a:r>
            <a:r>
              <a:rPr lang="en-US" sz="2000" smtClean="0"/>
              <a:t>. McGraw-Hill 1999. Chapter 2, Comments, conditions and assertions (pre- and postconditions).</a:t>
            </a:r>
          </a:p>
          <a:p>
            <a:pPr eaLnBrk="1" hangingPunct="1">
              <a:lnSpc>
                <a:spcPct val="90000"/>
              </a:lnSpc>
              <a:buFont typeface="StarBats" charset="0"/>
              <a:buChar char="•"/>
            </a:pPr>
            <a:r>
              <a:rPr lang="en-US" sz="2000" smtClean="0"/>
              <a:t>Roland Backhouse. </a:t>
            </a:r>
            <a:r>
              <a:rPr lang="en-US" sz="2000" i="1" smtClean="0"/>
              <a:t>Program Construction : Calculating Implementations from Specifications.</a:t>
            </a:r>
            <a:r>
              <a:rPr lang="en-US" sz="2000" smtClean="0"/>
              <a:t> John</a:t>
            </a:r>
            <a:r>
              <a:rPr lang="en-US" sz="2000" i="1" smtClean="0"/>
              <a:t> </a:t>
            </a:r>
            <a:r>
              <a:rPr lang="en-US" sz="2000" smtClean="0"/>
              <a:t>Wiley &amp; Sons 2003</a:t>
            </a:r>
            <a:r>
              <a:rPr lang="en-US" sz="2000" i="1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400" i="0"/>
              <a:t>Correctness of algorithms</a:t>
            </a:r>
          </a:p>
        </p:txBody>
      </p:sp>
      <p:sp>
        <p:nvSpPr>
          <p:cNvPr id="13619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BC0032-2262-47A4-BC23-E4B00535B112}" type="slidenum">
              <a:rPr lang="en-US" sz="1400" i="0"/>
              <a:pPr algn="r"/>
              <a:t>30</a:t>
            </a:fld>
            <a:endParaRPr lang="en-US" sz="1400" i="0"/>
          </a:p>
        </p:txBody>
      </p:sp>
      <p:sp>
        <p:nvSpPr>
          <p:cNvPr id="136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Adding invariant as explicit code</a:t>
            </a:r>
          </a:p>
        </p:txBody>
      </p:sp>
      <p:sp>
        <p:nvSpPr>
          <p:cNvPr id="136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assert size(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) &gt;=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j = 0; j &lt; size(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) ; j++)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</a:rPr>
              <a:t>	assert </a:t>
            </a:r>
            <a:r>
              <a:rPr lang="en-GB" sz="1600" b="1" dirty="0" err="1" smtClean="0">
                <a:latin typeface="Courier New" pitchFamily="49" charset="0"/>
              </a:rPr>
              <a:t>isAMax</a:t>
            </a:r>
            <a:r>
              <a:rPr lang="en-GB" sz="1600" b="1" dirty="0" smtClean="0">
                <a:latin typeface="Courier New" pitchFamily="49" charset="0"/>
              </a:rPr>
              <a:t>(</a:t>
            </a:r>
            <a:r>
              <a:rPr lang="en-GB" sz="1600" b="1" dirty="0" err="1" smtClean="0">
                <a:latin typeface="Courier New" pitchFamily="49" charset="0"/>
              </a:rPr>
              <a:t>arr</a:t>
            </a:r>
            <a:r>
              <a:rPr lang="en-GB" sz="1600" b="1" dirty="0" smtClean="0">
                <a:latin typeface="Courier New" pitchFamily="49" charset="0"/>
              </a:rPr>
              <a:t>, </a:t>
            </a:r>
            <a:r>
              <a:rPr lang="en-GB" sz="1600" b="1" dirty="0" err="1" smtClean="0">
                <a:latin typeface="Courier New" pitchFamily="49" charset="0"/>
              </a:rPr>
              <a:t>pos_greatest</a:t>
            </a:r>
            <a:r>
              <a:rPr lang="en-GB" sz="1600" b="1" dirty="0" smtClean="0">
                <a:latin typeface="Courier New" pitchFamily="49" charset="0"/>
              </a:rPr>
              <a:t>, 0, j-1) 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if(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[j] &gt;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 =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</a:rPr>
              <a:t>   assert </a:t>
            </a:r>
            <a:r>
              <a:rPr lang="en-GB" sz="1600" b="1" dirty="0" err="1" smtClean="0">
                <a:latin typeface="Courier New" pitchFamily="49" charset="0"/>
              </a:rPr>
              <a:t>isAMax</a:t>
            </a:r>
            <a:r>
              <a:rPr lang="en-GB" sz="1600" b="1" dirty="0" smtClean="0">
                <a:latin typeface="Courier New" pitchFamily="49" charset="0"/>
              </a:rPr>
              <a:t>(</a:t>
            </a:r>
            <a:r>
              <a:rPr lang="en-GB" sz="1600" b="1" dirty="0" err="1" smtClean="0">
                <a:latin typeface="Courier New" pitchFamily="49" charset="0"/>
              </a:rPr>
              <a:t>arr</a:t>
            </a:r>
            <a:r>
              <a:rPr lang="en-GB" sz="1600" b="1" dirty="0" smtClean="0">
                <a:latin typeface="Courier New" pitchFamily="49" charset="0"/>
              </a:rPr>
              <a:t>, </a:t>
            </a:r>
            <a:r>
              <a:rPr lang="en-GB" sz="1600" b="1" dirty="0" err="1" smtClean="0">
                <a:latin typeface="Courier New" pitchFamily="49" charset="0"/>
              </a:rPr>
              <a:t>pos_greatest</a:t>
            </a:r>
            <a:r>
              <a:rPr lang="en-GB" sz="1600" b="1" dirty="0" smtClean="0">
                <a:latin typeface="Courier New" pitchFamily="49" charset="0"/>
              </a:rPr>
              <a:t>, 0, j ) 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b="1" dirty="0" smtClean="0">
                <a:latin typeface="Courier New" pitchFamily="49" charset="0"/>
              </a:rPr>
              <a:t>assert </a:t>
            </a:r>
            <a:r>
              <a:rPr lang="en-GB" sz="1600" b="1" dirty="0" err="1" smtClean="0">
                <a:latin typeface="Courier New" pitchFamily="49" charset="0"/>
              </a:rPr>
              <a:t>isAMax</a:t>
            </a:r>
            <a:r>
              <a:rPr lang="en-GB" sz="1600" b="1" dirty="0" smtClean="0">
                <a:latin typeface="Courier New" pitchFamily="49" charset="0"/>
              </a:rPr>
              <a:t>(</a:t>
            </a:r>
            <a:r>
              <a:rPr lang="en-GB" sz="1600" b="1" dirty="0" err="1" smtClean="0">
                <a:latin typeface="Courier New" pitchFamily="49" charset="0"/>
              </a:rPr>
              <a:t>arr</a:t>
            </a:r>
            <a:r>
              <a:rPr lang="en-GB" sz="1600" b="1" dirty="0" smtClean="0">
                <a:latin typeface="Courier New" pitchFamily="49" charset="0"/>
              </a:rPr>
              <a:t>, </a:t>
            </a:r>
            <a:r>
              <a:rPr lang="en-GB" sz="1600" b="1" dirty="0" err="1" smtClean="0">
                <a:latin typeface="Courier New" pitchFamily="49" charset="0"/>
              </a:rPr>
              <a:t>pos_greatest</a:t>
            </a:r>
            <a:r>
              <a:rPr lang="en-GB" sz="16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isAMax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arr,int</a:t>
            </a:r>
            <a:r>
              <a:rPr lang="en-US" sz="1600" b="1" dirty="0" smtClean="0">
                <a:latin typeface="Courier New" pitchFamily="49" charset="0"/>
              </a:rPr>
              <a:t> p,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start,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end)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for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j=start; j&lt;=end; j++)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if (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[j] &gt;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</a:rPr>
              <a:t>pos_greatest</a:t>
            </a:r>
            <a:r>
              <a:rPr lang="en-US" sz="1600" b="1" dirty="0" smtClean="0">
                <a:latin typeface="Courier New" pitchFamily="49" charset="0"/>
              </a:rPr>
              <a:t>] ) { return false;}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return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isAMax</a:t>
            </a:r>
            <a:r>
              <a:rPr lang="en-US" sz="1600" b="1" dirty="0" smtClean="0">
                <a:latin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p ) { return </a:t>
            </a:r>
            <a:r>
              <a:rPr lang="en-US" sz="1600" b="1" dirty="0" err="1" smtClean="0">
                <a:latin typeface="Courier New" pitchFamily="49" charset="0"/>
              </a:rPr>
              <a:t>isAMax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, p, 0, size(</a:t>
            </a:r>
            <a:r>
              <a:rPr lang="en-US" sz="1600" b="1" dirty="0" err="1" smtClean="0">
                <a:latin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</a:rPr>
              <a:t>)-1 );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for LABS!</a:t>
            </a:r>
          </a:p>
        </p:txBody>
      </p:sp>
      <p:sp>
        <p:nvSpPr>
          <p:cNvPr id="14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The previous code is NOT guaranteed bug-free; fix any remaining bugs (there might not be any)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Explicitly implement the previous max-element example with assertions and invariants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Pretend the marking scheme for your entire second year is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correct bullet-proof code for this problem: 100%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any errors at all: 0%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>
                <a:sym typeface="Wingdings" pitchFamily="2" charset="2"/>
              </a:rPr>
              <a:t>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>
                <a:sym typeface="Wingdings" pitchFamily="2" charset="2"/>
              </a:rPr>
              <a:t>(The point of this is just to start to appreciate how hard it is to reason about correctness).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(LABS)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Suppose the ambiguity in the specification were fixed so as to require the return on the smallest index pointing to a largest element</a:t>
            </a:r>
          </a:p>
          <a:p>
            <a:r>
              <a:rPr lang="en-GB" dirty="0" smtClean="0"/>
              <a:t>How would you code this into </a:t>
            </a:r>
            <a:r>
              <a:rPr lang="en-GB" b="1" dirty="0" smtClean="0"/>
              <a:t>appropriate</a:t>
            </a:r>
            <a:r>
              <a:rPr lang="en-GB" dirty="0" smtClean="0"/>
              <a:t> assertions?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Correctness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3CB87-E900-45AA-8E18-943E9CC6D29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Remark</a:t>
            </a:r>
            <a:endParaRPr lang="en-US" smtClean="0"/>
          </a:p>
        </p:txBody>
      </p:sp>
      <p:sp>
        <p:nvSpPr>
          <p:cNvPr id="2457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Loose talk of an invariant can be ambiguous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Be careful to specify at what line or position in the code, the assertion or invariant should be always true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DEB302-11C3-48C2-81C3-D556A6048205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 “Appropriate” Invariants!</a:t>
            </a:r>
          </a:p>
        </p:txBody>
      </p:sp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There are many other valid invariants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E.g.  j &gt;= 0  when j is a loop index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But this would be (generally) inappropriate as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too trivial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would not be informative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would not have much chance of catching bugs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Exercise: when might ‘j&gt;=0’ be an appropriate invariant?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 of “appropriate”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 smtClean="0"/>
              <a:t>“Appropriate” is hard to define but the intent is that it has a reasonable chance of being useful, and specific to the algorithm.</a:t>
            </a:r>
          </a:p>
          <a:p>
            <a:pPr>
              <a:buNone/>
            </a:pPr>
            <a:r>
              <a:rPr lang="en-GB" sz="2800" dirty="0" smtClean="0"/>
              <a:t>E.g. </a:t>
            </a:r>
          </a:p>
          <a:p>
            <a:pPr>
              <a:buNone/>
            </a:pPr>
            <a:r>
              <a:rPr lang="en-GB" sz="2800" dirty="0" smtClean="0"/>
              <a:t>	for (</a:t>
            </a:r>
            <a:r>
              <a:rPr lang="en-GB" sz="2800" dirty="0" err="1" smtClean="0"/>
              <a:t>int</a:t>
            </a:r>
            <a:r>
              <a:rPr lang="en-GB" sz="2800" dirty="0" smtClean="0"/>
              <a:t> </a:t>
            </a:r>
            <a:r>
              <a:rPr lang="en-GB" sz="2800" dirty="0" err="1" smtClean="0"/>
              <a:t>i</a:t>
            </a:r>
            <a:r>
              <a:rPr lang="en-GB" sz="2800" dirty="0" smtClean="0"/>
              <a:t> = 0 ; </a:t>
            </a:r>
            <a:r>
              <a:rPr lang="en-GB" sz="2800" dirty="0" err="1" smtClean="0"/>
              <a:t>i</a:t>
            </a:r>
            <a:r>
              <a:rPr lang="en-GB" sz="2800" dirty="0" smtClean="0"/>
              <a:t> &lt; 10 ; </a:t>
            </a:r>
            <a:r>
              <a:rPr lang="en-GB" sz="2800" dirty="0" err="1" smtClean="0"/>
              <a:t>i</a:t>
            </a:r>
            <a:r>
              <a:rPr lang="en-GB" sz="2800" dirty="0" smtClean="0"/>
              <a:t>++ ) {</a:t>
            </a:r>
          </a:p>
          <a:p>
            <a:pPr>
              <a:buNone/>
            </a:pPr>
            <a:r>
              <a:rPr lang="en-GB" sz="2800" dirty="0" smtClean="0"/>
              <a:t>   		assert( </a:t>
            </a:r>
            <a:r>
              <a:rPr lang="en-GB" sz="2800" dirty="0" err="1" smtClean="0"/>
              <a:t>i</a:t>
            </a:r>
            <a:r>
              <a:rPr lang="en-GB" sz="2800" dirty="0" smtClean="0"/>
              <a:t> &gt;= 0 );</a:t>
            </a:r>
          </a:p>
          <a:p>
            <a:pPr>
              <a:buNone/>
            </a:pPr>
            <a:r>
              <a:rPr lang="en-GB" sz="2800" dirty="0" smtClean="0"/>
              <a:t>is not useful, and so generally inappropriate.</a:t>
            </a:r>
          </a:p>
          <a:p>
            <a:pPr>
              <a:buNone/>
            </a:pP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Correctness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3CB87-E900-45AA-8E18-943E9CC6D2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Remark</a:t>
            </a:r>
          </a:p>
        </p:txBody>
      </p:sp>
      <p:sp>
        <p:nvSpPr>
          <p:cNvPr id="107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Develop skill of generating </a:t>
            </a:r>
            <a:r>
              <a:rPr lang="en-GB" sz="2400" b="1" dirty="0" smtClean="0"/>
              <a:t>appropriate</a:t>
            </a:r>
            <a:r>
              <a:rPr lang="en-GB" sz="2400" dirty="0" smtClean="0"/>
              <a:t> invariants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easy to find trivial invariants, but that are inappropriate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real skill is to find ones that </a:t>
            </a:r>
          </a:p>
          <a:p>
            <a:pPr lvl="2">
              <a:lnSpc>
                <a:spcPct val="90000"/>
              </a:lnSpc>
            </a:pPr>
            <a:r>
              <a:rPr lang="en-GB" sz="1800" dirty="0" smtClean="0"/>
              <a:t>capture something useful about the algorithm</a:t>
            </a:r>
          </a:p>
          <a:p>
            <a:pPr lvl="2">
              <a:lnSpc>
                <a:spcPct val="90000"/>
              </a:lnSpc>
            </a:pPr>
            <a:r>
              <a:rPr lang="en-GB" sz="1800" dirty="0" smtClean="0"/>
              <a:t>are likely to help catch bugs!</a:t>
            </a:r>
          </a:p>
          <a:p>
            <a:pPr>
              <a:lnSpc>
                <a:spcPct val="90000"/>
              </a:lnSpc>
            </a:pPr>
            <a:r>
              <a:rPr lang="en-GB" sz="2600" b="1" dirty="0" smtClean="0"/>
              <a:t>“Capture something useful” </a:t>
            </a:r>
          </a:p>
          <a:p>
            <a:pPr lvl="1">
              <a:lnSpc>
                <a:spcPct val="90000"/>
              </a:lnSpc>
            </a:pPr>
            <a:r>
              <a:rPr lang="en-GB" sz="2200" b="1" dirty="0" smtClean="0"/>
              <a:t>means that it should say something about how the program works</a:t>
            </a:r>
          </a:p>
          <a:p>
            <a:pPr lvl="1">
              <a:lnSpc>
                <a:spcPct val="90000"/>
              </a:lnSpc>
            </a:pPr>
            <a:r>
              <a:rPr lang="en-GB" sz="2200" b="1" dirty="0" smtClean="0"/>
              <a:t>something that helps describe it</a:t>
            </a:r>
          </a:p>
          <a:p>
            <a:pPr lvl="1">
              <a:lnSpc>
                <a:spcPct val="90000"/>
              </a:lnSpc>
            </a:pPr>
            <a:r>
              <a:rPr lang="en-GB" sz="2200" b="1" dirty="0" smtClean="0"/>
              <a:t>E.g. in simple sorting, at intermediate stages, usually some sub-array of the array is sorted, and an appropriate assertion would assert this ‘partially sorted’, and do so in a fashion that captures the intent.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Remarks</a:t>
            </a:r>
          </a:p>
        </p:txBody>
      </p:sp>
      <p:sp>
        <p:nvSpPr>
          <p:cNvPr id="107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Add appropriate comments in code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Use a debug mode with explicit checks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e.g. use `assert’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Get into the habit of testing code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this often checks appropriate invariants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Defensive coding! Build in tests from the beginning, and use a style that reduces potential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r>
              <a:rPr lang="en-GB" sz="2800" dirty="0" smtClean="0"/>
              <a:t>Usage of assertions/invariants to help inform both algorithm design and implementation</a:t>
            </a:r>
          </a:p>
          <a:p>
            <a:endParaRPr lang="en-GB" sz="2800" dirty="0" smtClean="0"/>
          </a:p>
          <a:p>
            <a:pPr lvl="1"/>
            <a:r>
              <a:rPr lang="en-GB" sz="2400" dirty="0" smtClean="0"/>
              <a:t>be able to generate or select appropriate assertions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smtClean="0"/>
              <a:t>be </a:t>
            </a:r>
            <a:r>
              <a:rPr lang="en-GB" sz="2400" dirty="0" smtClean="0"/>
              <a:t>able to distinguish between assertions that are valid but inappropriate, and those that are both valid and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(LAB)</a:t>
            </a:r>
          </a:p>
        </p:txBody>
      </p:sp>
      <p:sp>
        <p:nvSpPr>
          <p:cNvPr id="113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 the previous ‘pos_greatest’ examples code these in Java</a:t>
            </a:r>
          </a:p>
          <a:p>
            <a:pPr lvl="1"/>
            <a:r>
              <a:rPr lang="en-GB" smtClean="0"/>
              <a:t>explicitly add some ‘debug mode’ checks of the invariants and assertions</a:t>
            </a:r>
          </a:p>
          <a:p>
            <a:pPr lvl="1"/>
            <a:r>
              <a:rPr lang="en-GB" smtClean="0"/>
              <a:t>add some bugs to the code and see if your debug-checks successfully catch them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6F184B-53DE-4419-9AA1-BE56F2FC5A9E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smtClean="0"/>
              <a:t>Correctness of algorithms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An algorithm is correct if for any valid input it produces the result required by the algorithm’s specification.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For example, 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None/>
            </a:pPr>
            <a:r>
              <a:rPr lang="en-GB" sz="2400" smtClean="0"/>
              <a:t>static void Arrays.sort(int[] a)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None/>
            </a:pPr>
            <a:r>
              <a:rPr lang="en-GB" sz="2400" smtClean="0"/>
              <a:t>is specified in the Java API as follows: </a:t>
            </a:r>
            <a:r>
              <a:rPr lang="en-GB" sz="2400" i="1" smtClean="0"/>
              <a:t>sorts the specified array of ints into ascending numerical order</a:t>
            </a:r>
            <a:r>
              <a:rPr lang="en-GB" sz="240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Arrays.sort is correct only if it does exactly that for </a:t>
            </a:r>
            <a:r>
              <a:rPr lang="en-GB" sz="2400" b="1" smtClean="0"/>
              <a:t>any</a:t>
            </a:r>
            <a:r>
              <a:rPr lang="en-GB" sz="2400" smtClean="0"/>
              <a:t> input of type int[].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(LAB)</a:t>
            </a:r>
          </a:p>
        </p:txBody>
      </p:sp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Consider adding loop invariants and assertions to your coursework code</a:t>
            </a:r>
          </a:p>
          <a:p>
            <a:pPr lvl="1"/>
            <a:r>
              <a:rPr lang="en-GB" dirty="0" smtClean="0"/>
              <a:t>might help with debugging</a:t>
            </a:r>
          </a:p>
          <a:p>
            <a:pPr lvl="1"/>
            <a:r>
              <a:rPr lang="en-GB" dirty="0" smtClean="0"/>
              <a:t>whether useful invariants exist might depend on the way you coded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(LAB)</a:t>
            </a:r>
          </a:p>
        </p:txBody>
      </p:sp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(After the lectures on simple sorts) </a:t>
            </a:r>
            <a:br>
              <a:rPr lang="en-GB" sz="2800" dirty="0" smtClean="0"/>
            </a:br>
            <a:r>
              <a:rPr lang="en-GB" sz="2800" dirty="0" smtClean="0"/>
              <a:t>Implement (one of) the simple sorting algorithms: bubble, selection and insertion</a:t>
            </a:r>
          </a:p>
          <a:p>
            <a:r>
              <a:rPr lang="en-GB" sz="2800" dirty="0" smtClean="0"/>
              <a:t>Add </a:t>
            </a:r>
            <a:r>
              <a:rPr lang="en-GB" sz="2800" b="1" dirty="0" smtClean="0"/>
              <a:t>appropriate</a:t>
            </a:r>
            <a:r>
              <a:rPr lang="en-GB" sz="2800" dirty="0" smtClean="0"/>
              <a:t> loop invariants and assertions</a:t>
            </a:r>
          </a:p>
          <a:p>
            <a:pPr lvl="1"/>
            <a:r>
              <a:rPr lang="en-GB" sz="2400" dirty="0" smtClean="0"/>
              <a:t>add bugs to the code and show that they are caught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Hint: add assertions that the front or end of the array/list is correctly sorted</a:t>
            </a:r>
          </a:p>
          <a:p>
            <a:pPr lvl="1"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(LAB)</a:t>
            </a:r>
          </a:p>
        </p:txBody>
      </p:sp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(After the lectures on simple </a:t>
            </a:r>
            <a:r>
              <a:rPr lang="en-GB" dirty="0" smtClean="0"/>
              <a:t>sorts!)</a:t>
            </a:r>
          </a:p>
          <a:p>
            <a:r>
              <a:rPr lang="en-GB" dirty="0" smtClean="0"/>
              <a:t>Advanced:</a:t>
            </a:r>
          </a:p>
          <a:p>
            <a:pPr lvl="1"/>
            <a:r>
              <a:rPr lang="en-GB" dirty="0" smtClean="0"/>
              <a:t>How would address the correctness of stable sorting</a:t>
            </a:r>
          </a:p>
          <a:p>
            <a:pPr lvl="1"/>
            <a:r>
              <a:rPr lang="en-GB" dirty="0" smtClean="0"/>
              <a:t>I.e. how do you add appropriate loop invariants and assertions that will demonstrate that a sort is stable?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C48666-4CC3-4A38-AAED-D5C468E94CFB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sz="4000" smtClean="0"/>
              <a:t>Verifying correctness of algorithms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800600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smtClean="0"/>
              <a:t>Ways to make sure that an algorithm is correct: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Correctness by design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Testing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Model-checking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Assertions and invariants (most of this lecture)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800" smtClean="0"/>
              <a:t>Which you use depends on how much you care: airplane landing control vs. simple prototype code.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Correctness by Design</a:t>
            </a:r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2800" dirty="0" smtClean="0"/>
              <a:t>Construct algorithm in the first place so that it has the desired properties</a:t>
            </a:r>
          </a:p>
          <a:p>
            <a:pPr lvl="1"/>
            <a:r>
              <a:rPr lang="en-US" sz="2400" dirty="0" smtClean="0"/>
              <a:t>declarative programming: constraint programming </a:t>
            </a:r>
          </a:p>
          <a:p>
            <a:pPr lvl="1"/>
            <a:r>
              <a:rPr lang="en-US" sz="2400" dirty="0" smtClean="0"/>
              <a:t>deriving algorithms `programming algebra style’</a:t>
            </a:r>
          </a:p>
          <a:p>
            <a:pPr lvl="1"/>
            <a:r>
              <a:rPr lang="en-US" sz="2400" dirty="0" smtClean="0"/>
              <a:t>theorem proving: prove a theorem, e.g.</a:t>
            </a:r>
            <a:br>
              <a:rPr lang="en-US" sz="2400" dirty="0" smtClean="0"/>
            </a:br>
            <a:r>
              <a:rPr lang="en-US" sz="2400" dirty="0" smtClean="0"/>
              <a:t> “there exists a maximum element”</a:t>
            </a:r>
          </a:p>
          <a:p>
            <a:pPr lvl="2"/>
            <a:r>
              <a:rPr lang="en-US" sz="2000" dirty="0" smtClean="0"/>
              <a:t>if prove theorem in constructive/</a:t>
            </a:r>
            <a:r>
              <a:rPr lang="en-US" sz="2000" dirty="0" err="1" smtClean="0"/>
              <a:t>intuitionistic</a:t>
            </a:r>
            <a:r>
              <a:rPr lang="en-US" sz="2000" dirty="0" smtClean="0"/>
              <a:t> logic, then the proof can be converted automatically to a program!</a:t>
            </a:r>
          </a:p>
          <a:p>
            <a:pPr lvl="2"/>
            <a:r>
              <a:rPr lang="en-US" sz="2000" dirty="0" smtClean="0"/>
              <a:t>sadly, this is often still impractical as theorem proving is too hard yet </a:t>
            </a:r>
            <a:r>
              <a:rPr lang="en-US" sz="2000" dirty="0" smtClean="0">
                <a:sym typeface="Wingdings" panose="05000000000000000000" pitchFamily="2" charset="2"/>
              </a:rPr>
              <a:t>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</a:t>
            </a:r>
            <a:endParaRPr lang="en-US" smtClean="0"/>
          </a:p>
        </p:txBody>
      </p:sp>
      <p:sp>
        <p:nvSpPr>
          <p:cNvPr id="92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572000"/>
          </a:xfrm>
        </p:spPr>
        <p:txBody>
          <a:bodyPr/>
          <a:lstStyle/>
          <a:p>
            <a:pPr eaLnBrk="1" hangingPunct="1"/>
            <a:r>
              <a:rPr lang="en-GB" dirty="0" smtClean="0"/>
              <a:t>Obvious problems with exhaustiveness</a:t>
            </a:r>
          </a:p>
          <a:p>
            <a:pPr lvl="1" eaLnBrk="1" hangingPunct="1"/>
            <a:r>
              <a:rPr lang="en-GB" dirty="0" smtClean="0"/>
              <a:t>It is almost always impossible to check all possible inputs</a:t>
            </a:r>
          </a:p>
          <a:p>
            <a:pPr eaLnBrk="1" hangingPunct="1"/>
            <a:r>
              <a:rPr lang="en-GB" dirty="0" smtClean="0"/>
              <a:t>Often still useful in practice</a:t>
            </a:r>
          </a:p>
          <a:p>
            <a:pPr lvl="1" eaLnBrk="1" hangingPunct="1"/>
            <a:r>
              <a:rPr lang="en-GB" dirty="0" smtClean="0"/>
              <a:t>Heavily used</a:t>
            </a:r>
          </a:p>
          <a:p>
            <a:pPr lvl="1" eaLnBrk="1" hangingPunct="1"/>
            <a:r>
              <a:rPr lang="en-GB" dirty="0" smtClean="0"/>
              <a:t>Easy to do some testing</a:t>
            </a:r>
          </a:p>
          <a:p>
            <a:pPr lvl="1" eaLnBrk="1" hangingPunct="1"/>
            <a:r>
              <a:rPr lang="en-GB" dirty="0" smtClean="0"/>
              <a:t>Hard to do good coverage – e.g. hard to test all parts of the code</a:t>
            </a:r>
          </a:p>
          <a:p>
            <a:pPr lvl="1" eaLnBrk="1" hangingPunct="1"/>
            <a:r>
              <a:rPr lang="en-GB" b="1" dirty="0" smtClean="0"/>
              <a:t>Hard to test/debug concurrent programs</a:t>
            </a:r>
            <a:endParaRPr lang="en-US" b="1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D10353-BCC1-43B8-9D40-1173EB38B45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5FE2A-1F20-48DE-9E48-CC107040E8BC}" type="slidenum">
              <a:rPr lang="en-US"/>
              <a:pPr/>
              <a:t>8</a:t>
            </a:fld>
            <a:endParaRPr lang="en-US"/>
          </a:p>
        </p:txBody>
      </p:sp>
      <p:sp>
        <p:nvSpPr>
          <p:cNvPr id="1024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dirty="0" smtClean="0"/>
              <a:t>“Model-checking”</a:t>
            </a:r>
          </a:p>
        </p:txBody>
      </p:sp>
      <p:sp>
        <p:nvSpPr>
          <p:cNvPr id="1024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Model-checking is a widely used technique for: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Hardware verification (chip design)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Verification of concurrent processes, e.g. mutual exclusion protocols, security protocols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Increasingly used for program verification as well.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smtClean="0"/>
              <a:t>In 1998, SPIN model-checker was used to verify plan execution module in NASA's DEEP SPACE 1 mission and discovered five previously unknown concurrency errors.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endParaRPr lang="en-GB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Correctness of algorithms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E26C1-76DA-4EA8-AFD6-405EC712030F}" type="slidenum">
              <a:rPr lang="en-US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4588"/>
          </a:xfrm>
        </p:spPr>
        <p:txBody>
          <a:bodyPr lIns="0" tIns="0" rIns="0" bIns="0" anchor="ctr"/>
          <a:lstStyle/>
          <a:p>
            <a:pPr eaLnBrk="1" hangingPunct="1"/>
            <a:r>
              <a:rPr lang="en-GB" smtClean="0"/>
              <a:t>Model-checking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Represent the program to be verified as a state transition system (states are values of variables, transitions are atomic actions of the program)</a:t>
            </a:r>
          </a:p>
          <a:p>
            <a:pPr eaLnBrk="1" hangingPunct="1">
              <a:spcBef>
                <a:spcPct val="0"/>
              </a:spcBef>
              <a:spcAft>
                <a:spcPts val="1413"/>
              </a:spcAft>
              <a:buFont typeface="StarBats" charset="0"/>
              <a:buChar char="•"/>
            </a:pPr>
            <a:r>
              <a:rPr lang="en-GB" sz="2400" dirty="0" smtClean="0"/>
              <a:t>For example, </a:t>
            </a:r>
            <a:r>
              <a:rPr lang="en-GB" sz="2400" dirty="0" smtClean="0">
                <a:latin typeface="Arial Unicode MS" pitchFamily="34" charset="-128"/>
              </a:rPr>
              <a:t>while(true) {x++;}</a:t>
            </a:r>
            <a:r>
              <a:rPr lang="en-GB" sz="2400" dirty="0" smtClean="0"/>
              <a:t> has the following transition system:</a:t>
            </a:r>
            <a:r>
              <a:rPr lang="en-GB" dirty="0" smtClean="0"/>
              <a:t>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8200" y="4419600"/>
            <a:ext cx="7848600" cy="1143000"/>
            <a:chOff x="528" y="2784"/>
            <a:chExt cx="4944" cy="720"/>
          </a:xfrm>
        </p:grpSpPr>
        <p:sp>
          <p:nvSpPr>
            <p:cNvPr id="11271" name="Oval 5"/>
            <p:cNvSpPr>
              <a:spLocks noChangeArrowheads="1"/>
            </p:cNvSpPr>
            <p:nvPr/>
          </p:nvSpPr>
          <p:spPr bwMode="auto">
            <a:xfrm>
              <a:off x="528" y="2784"/>
              <a:ext cx="768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i="0"/>
                <a:t>x=0</a:t>
              </a:r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>
              <a:off x="1296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3" name="Text Box 7"/>
            <p:cNvSpPr txBox="1">
              <a:spLocks noChangeArrowheads="1"/>
            </p:cNvSpPr>
            <p:nvPr/>
          </p:nvSpPr>
          <p:spPr bwMode="auto">
            <a:xfrm>
              <a:off x="1392" y="2880"/>
              <a:ext cx="57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i="0"/>
                <a:t>x++</a:t>
              </a:r>
            </a:p>
          </p:txBody>
        </p:sp>
        <p:sp>
          <p:nvSpPr>
            <p:cNvPr id="11274" name="Oval 8"/>
            <p:cNvSpPr>
              <a:spLocks noChangeArrowheads="1"/>
            </p:cNvSpPr>
            <p:nvPr/>
          </p:nvSpPr>
          <p:spPr bwMode="auto">
            <a:xfrm>
              <a:off x="2016" y="2784"/>
              <a:ext cx="768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i="0"/>
                <a:t>x=1</a:t>
              </a:r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2784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2832" y="2880"/>
              <a:ext cx="57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i="0"/>
                <a:t>x++</a:t>
              </a:r>
            </a:p>
          </p:txBody>
        </p:sp>
        <p:sp>
          <p:nvSpPr>
            <p:cNvPr id="11277" name="Oval 11"/>
            <p:cNvSpPr>
              <a:spLocks noChangeArrowheads="1"/>
            </p:cNvSpPr>
            <p:nvPr/>
          </p:nvSpPr>
          <p:spPr bwMode="auto">
            <a:xfrm>
              <a:off x="3504" y="2784"/>
              <a:ext cx="768" cy="7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i="0"/>
                <a:t>x=2</a:t>
              </a:r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>
              <a:off x="4272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9" name="Text Box 13"/>
            <p:cNvSpPr txBox="1">
              <a:spLocks noChangeArrowheads="1"/>
            </p:cNvSpPr>
            <p:nvPr/>
          </p:nvSpPr>
          <p:spPr bwMode="auto">
            <a:xfrm>
              <a:off x="4320" y="2880"/>
              <a:ext cx="57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i="0"/>
                <a:t>x++</a:t>
              </a:r>
            </a:p>
          </p:txBody>
        </p:sp>
        <p:sp>
          <p:nvSpPr>
            <p:cNvPr id="11280" name="Text Box 14"/>
            <p:cNvSpPr txBox="1">
              <a:spLocks noChangeArrowheads="1"/>
            </p:cNvSpPr>
            <p:nvPr/>
          </p:nvSpPr>
          <p:spPr bwMode="auto">
            <a:xfrm>
              <a:off x="4992" y="3072"/>
              <a:ext cx="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i="0"/>
                <a:t>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8067</TotalTime>
  <Words>2348</Words>
  <Application>Microsoft Office PowerPoint</Application>
  <PresentationFormat>On-screen Show (4:3)</PresentationFormat>
  <Paragraphs>529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Courier New</vt:lpstr>
      <vt:lpstr>Tahoma</vt:lpstr>
      <vt:lpstr>StarBats</vt:lpstr>
      <vt:lpstr>Wingdings</vt:lpstr>
      <vt:lpstr>Verdana</vt:lpstr>
      <vt:lpstr>Arial Unicode MS</vt:lpstr>
      <vt:lpstr>Symbol</vt:lpstr>
      <vt:lpstr>Times New Roman</vt:lpstr>
      <vt:lpstr>Blueprint</vt:lpstr>
      <vt:lpstr>G52ADS 2014-15:  Correctness of Algorithms</vt:lpstr>
      <vt:lpstr>PowerPoint Presentation</vt:lpstr>
      <vt:lpstr>Background reading</vt:lpstr>
      <vt:lpstr>Correctness of algorithms</vt:lpstr>
      <vt:lpstr>Verifying correctness of algorithms</vt:lpstr>
      <vt:lpstr>Correctness by Design</vt:lpstr>
      <vt:lpstr>Testing</vt:lpstr>
      <vt:lpstr>“Model-checking”</vt:lpstr>
      <vt:lpstr>Model-checking</vt:lpstr>
      <vt:lpstr>Model-checking</vt:lpstr>
      <vt:lpstr>Proving correctness using assertions</vt:lpstr>
      <vt:lpstr>Assertions</vt:lpstr>
      <vt:lpstr>Background: Hoare triples</vt:lpstr>
      <vt:lpstr>Assignment axiom</vt:lpstr>
      <vt:lpstr>Remark</vt:lpstr>
      <vt:lpstr>Remark</vt:lpstr>
      <vt:lpstr>Proving correctness</vt:lpstr>
      <vt:lpstr>Loop Invariants</vt:lpstr>
      <vt:lpstr>Example:</vt:lpstr>
      <vt:lpstr>Example of an answer</vt:lpstr>
      <vt:lpstr>Bugs/deficiencies</vt:lpstr>
      <vt:lpstr>Better answer</vt:lpstr>
      <vt:lpstr>Adding invariants &amp; assertions</vt:lpstr>
      <vt:lpstr>Adding invariants &amp; assertions</vt:lpstr>
      <vt:lpstr>Adding invariants &amp; assertions</vt:lpstr>
      <vt:lpstr>Adding invariant as explicit code</vt:lpstr>
      <vt:lpstr>Learn and use assertions!!!</vt:lpstr>
      <vt:lpstr>Example</vt:lpstr>
      <vt:lpstr>Example</vt:lpstr>
      <vt:lpstr>Adding invariant as explicit code</vt:lpstr>
      <vt:lpstr>Exercise for LABS!</vt:lpstr>
      <vt:lpstr>Exercise (LABS)</vt:lpstr>
      <vt:lpstr>Remark</vt:lpstr>
      <vt:lpstr>Use “Appropriate” Invariants!</vt:lpstr>
      <vt:lpstr>Meaning of “appropriate”</vt:lpstr>
      <vt:lpstr>Important Remark</vt:lpstr>
      <vt:lpstr>General Remarks</vt:lpstr>
      <vt:lpstr>Expectations</vt:lpstr>
      <vt:lpstr>Exercise (LAB)</vt:lpstr>
      <vt:lpstr>Exercise (LAB)</vt:lpstr>
      <vt:lpstr>Exercise (LAB)</vt:lpstr>
      <vt:lpstr>Exercise (LAB)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Correctness of Algorithms</dc:title>
  <dc:creator>Andrew Parkes</dc:creator>
  <dc:description>Based on slides by Tamassio, but with many modifications and additions by nza and ajp</dc:description>
  <cp:lastModifiedBy>Andrew Parkes</cp:lastModifiedBy>
  <cp:revision>1320</cp:revision>
  <cp:lastPrinted>2002-04-09T17:14:33Z</cp:lastPrinted>
  <dcterms:created xsi:type="dcterms:W3CDTF">2002-01-21T02:22:10Z</dcterms:created>
  <dcterms:modified xsi:type="dcterms:W3CDTF">2014-10-21T09:35:58Z</dcterms:modified>
</cp:coreProperties>
</file>