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49" r:id="rId1"/>
  </p:sldMasterIdLst>
  <p:notesMasterIdLst>
    <p:notesMasterId r:id="rId42"/>
  </p:notesMasterIdLst>
  <p:handoutMasterIdLst>
    <p:handoutMasterId r:id="rId43"/>
  </p:handoutMasterIdLst>
  <p:sldIdLst>
    <p:sldId id="417" r:id="rId2"/>
    <p:sldId id="312" r:id="rId3"/>
    <p:sldId id="414" r:id="rId4"/>
    <p:sldId id="317" r:id="rId5"/>
    <p:sldId id="318" r:id="rId6"/>
    <p:sldId id="319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420" r:id="rId32"/>
    <p:sldId id="422" r:id="rId33"/>
    <p:sldId id="421" r:id="rId34"/>
    <p:sldId id="272" r:id="rId35"/>
    <p:sldId id="314" r:id="rId36"/>
    <p:sldId id="315" r:id="rId37"/>
    <p:sldId id="398" r:id="rId38"/>
    <p:sldId id="418" r:id="rId39"/>
    <p:sldId id="399" r:id="rId40"/>
    <p:sldId id="400" r:id="rId41"/>
  </p:sldIdLst>
  <p:sldSz cx="10080625" cy="7559675"/>
  <p:notesSz cx="7102475" cy="10233025"/>
  <p:embeddedFontLst>
    <p:embeddedFont>
      <p:font typeface="Arial Unicode MS" panose="020B0604020202020204" pitchFamily="34" charset="-128"/>
      <p:regular r:id="rId44"/>
    </p:embeddedFont>
    <p:embeddedFont>
      <p:font typeface="Verdana" panose="020B0604030504040204" pitchFamily="34" charset="0"/>
      <p:regular r:id="rId45"/>
      <p:bold r:id="rId46"/>
      <p:italic r:id="rId47"/>
      <p:boldItalic r:id="rId48"/>
    </p:embeddedFont>
    <p:embeddedFont>
      <p:font typeface="Tahoma" panose="020B0604030504040204" pitchFamily="34" charset="0"/>
      <p:regular r:id="rId49"/>
      <p:bold r:id="rId50"/>
    </p:embeddedFont>
  </p:embeddedFont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33" autoAdjust="0"/>
    <p:restoredTop sz="94660"/>
  </p:normalViewPr>
  <p:slideViewPr>
    <p:cSldViewPr>
      <p:cViewPr varScale="1">
        <p:scale>
          <a:sx n="71" d="100"/>
          <a:sy n="71" d="100"/>
        </p:scale>
        <p:origin x="-204" y="-102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756"/>
        <p:guide pos="20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850" tIns="43425" rIns="86850" bIns="43425" numCol="1" anchor="t" anchorCtr="0" compatLnSpc="1">
            <a:prstTxWarp prst="textNoShape">
              <a:avLst/>
            </a:prstTxWarp>
          </a:bodyPr>
          <a:lstStyle>
            <a:lvl1pPr defTabSz="868363">
              <a:defRPr sz="1100" smtClean="0">
                <a:cs typeface="+mn-cs"/>
              </a:defRPr>
            </a:lvl1pPr>
          </a:lstStyle>
          <a:p>
            <a:pPr>
              <a:defRPr/>
            </a:pPr>
            <a:r>
              <a:rPr lang="en-GB"/>
              <a:t>Simple Sorting Algorithms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850" tIns="43425" rIns="86850" bIns="43425" numCol="1" anchor="t" anchorCtr="0" compatLnSpc="1">
            <a:prstTxWarp prst="textNoShape">
              <a:avLst/>
            </a:prstTxWarp>
          </a:bodyPr>
          <a:lstStyle>
            <a:lvl1pPr algn="r" defTabSz="868363">
              <a:defRPr sz="1100" smtClean="0">
                <a:cs typeface="+mn-cs"/>
              </a:defRPr>
            </a:lvl1pPr>
          </a:lstStyle>
          <a:p>
            <a:pPr>
              <a:defRPr/>
            </a:pPr>
            <a:fld id="{612C2BA4-B0D2-4276-B825-3E051F69BE54}" type="datetime1">
              <a:rPr lang="en-GB"/>
              <a:pPr>
                <a:defRPr/>
              </a:pPr>
              <a:t>19/10/2014</a:t>
            </a:fld>
            <a:endParaRPr lang="en-GB"/>
          </a:p>
        </p:txBody>
      </p:sp>
      <p:sp>
        <p:nvSpPr>
          <p:cNvPr id="237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850" tIns="43425" rIns="86850" bIns="43425" numCol="1" anchor="b" anchorCtr="0" compatLnSpc="1">
            <a:prstTxWarp prst="textNoShape">
              <a:avLst/>
            </a:prstTxWarp>
          </a:bodyPr>
          <a:lstStyle>
            <a:lvl1pPr defTabSz="868363">
              <a:defRPr sz="1100" smtClean="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37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0263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850" tIns="43425" rIns="86850" bIns="43425" numCol="1" anchor="b" anchorCtr="0" compatLnSpc="1">
            <a:prstTxWarp prst="textNoShape">
              <a:avLst/>
            </a:prstTxWarp>
          </a:bodyPr>
          <a:lstStyle>
            <a:lvl1pPr algn="r" defTabSz="868363">
              <a:defRPr sz="1100" smtClean="0">
                <a:cs typeface="+mn-cs"/>
              </a:defRPr>
            </a:lvl1pPr>
          </a:lstStyle>
          <a:p>
            <a:pPr>
              <a:defRPr/>
            </a:pPr>
            <a:fld id="{A4841BAB-330A-4E12-BBFA-66C377ED433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308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0625" y="982663"/>
            <a:ext cx="4721225" cy="3540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098550" y="4868863"/>
            <a:ext cx="4908550" cy="393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868363">
              <a:defRPr/>
            </a:pPr>
            <a:endParaRPr lang="en-US" sz="230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299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noFill/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850" tIns="43425" rIns="86850" bIns="4342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noFill/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850" tIns="43425" rIns="86850" bIns="4342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noFill/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850" tIns="43425" rIns="86850" bIns="4342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noFill/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850" tIns="43425" rIns="86850" bIns="4342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noFill/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850" tIns="43425" rIns="86850" bIns="4342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noFill/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850" tIns="43425" rIns="86850" bIns="4342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noFill/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850" tIns="43425" rIns="86850" bIns="4342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noFill/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850" tIns="43425" rIns="86850" bIns="4342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noFill/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850" tIns="43425" rIns="86850" bIns="4342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noFill/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850" tIns="43425" rIns="86850" bIns="4342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noFill/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850" tIns="43425" rIns="86850" bIns="4342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noFill/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850" tIns="43425" rIns="86850" bIns="4342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noFill/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850" tIns="43425" rIns="86850" bIns="4342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noFill/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850" tIns="43425" rIns="86850" bIns="4342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noFill/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850" tIns="43425" rIns="86850" bIns="4342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noFill/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850" tIns="43425" rIns="86850" bIns="4342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noFill/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850" tIns="43425" rIns="86850" bIns="4342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noFill/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850" tIns="43425" rIns="86850" bIns="4342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noFill/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850" tIns="43425" rIns="86850" bIns="4342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noFill/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850" tIns="43425" rIns="86850" bIns="4342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noFill/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850" tIns="43425" rIns="86850" bIns="4342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noFill/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850" tIns="43425" rIns="86850" bIns="4342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noFill/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850" tIns="43425" rIns="86850" bIns="4342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noFill/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850" tIns="43425" rIns="86850" bIns="4342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noFill/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850" tIns="43425" rIns="86850" bIns="4342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noFill/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850" tIns="43425" rIns="86850" bIns="4342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noFill/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850" tIns="43425" rIns="86850" bIns="4342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noFill/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850" tIns="43425" rIns="86850" bIns="4342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noFill/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850" tIns="43425" rIns="86850" bIns="4342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noFill/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850" tIns="43425" rIns="86850" bIns="4342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noFill/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850" tIns="43425" rIns="86850" bIns="4342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noFill/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850" tIns="43425" rIns="86850" bIns="4342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noFill/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850" tIns="43425" rIns="86850" bIns="4342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noFill/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850" tIns="43425" rIns="86850" bIns="4342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noFill/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850" tIns="43425" rIns="86850" bIns="4342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noFill/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850" tIns="43425" rIns="86850" bIns="4342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noFill/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850" tIns="43425" rIns="86850" bIns="4342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noFill/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850" tIns="43425" rIns="86850" bIns="4342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noFill/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850" tIns="43425" rIns="86850" bIns="4342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noFill/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850" tIns="43425" rIns="86850" bIns="43425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1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1092200" y="1931988"/>
            <a:ext cx="8567738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842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092200" y="3648075"/>
            <a:ext cx="7056438" cy="1931988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Simple Sorting Algorithms</a:t>
            </a: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736F30-EAF0-457A-9BCF-685C4AE1FF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650" y="6888163"/>
            <a:ext cx="2100263" cy="503237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GB"/>
              <a:t>30 OCT 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Simple Sorting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1B35DF-5FBD-469C-82C9-7ED07DB9C5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8213" y="336550"/>
            <a:ext cx="2205037" cy="629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1513" y="336550"/>
            <a:ext cx="6464300" cy="629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650" y="6888163"/>
            <a:ext cx="2100263" cy="503237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GB"/>
              <a:t>30 OCT 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Simple Sorting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ABE08B-71A1-423F-A206-F4F5C81906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Simple Sorting Algorithms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D0738A-CDA9-43A0-8B85-1FA69F77F6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650" y="6888163"/>
            <a:ext cx="2100263" cy="503237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GB"/>
              <a:t>30 OCT 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Simple Sorting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BFEFD-D7CF-4730-9E65-5F1DF13C8D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925" y="2100263"/>
            <a:ext cx="4208463" cy="4535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4788" y="2100263"/>
            <a:ext cx="4208462" cy="4535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650" y="6888163"/>
            <a:ext cx="2100263" cy="503237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GB"/>
              <a:t>30 OCT 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Simple Sorting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E4E46-0081-4760-8AD6-23171AAF3C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5650" y="6888163"/>
            <a:ext cx="2100263" cy="503237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GB"/>
              <a:t>30 OCT 2009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Simple Sorting Algorithms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640003-9752-41D9-B2C6-9269467612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5650" y="6888163"/>
            <a:ext cx="2100263" cy="503237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GB"/>
              <a:t>30 OCT 2009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Simple Sorting Algorithms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9AFB9A-20CA-4BFB-91C9-B522204FC3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650" y="6888163"/>
            <a:ext cx="2100263" cy="503237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GB"/>
              <a:t>30 OCT 2009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Simple Sorting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47ABC1-A26E-4FBA-A266-E12B25200D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650" y="6888163"/>
            <a:ext cx="2100263" cy="503237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GB"/>
              <a:t>30 OCT 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Simple Sorting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31CA0-865A-4467-B388-2927B62210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650" y="6888163"/>
            <a:ext cx="2100263" cy="503237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GB"/>
              <a:t>30 OCT 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Simple Sorting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07F75-B45E-4A8C-9D1C-76985FD622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287784" y="336550"/>
            <a:ext cx="9433047" cy="1067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2739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7784" y="1619597"/>
            <a:ext cx="9433047" cy="501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7394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44875" y="6888163"/>
            <a:ext cx="319087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3" tIns="50392" rIns="100783" bIns="50392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Tahoma" pitchFamily="34" charset="0"/>
              </a:defRPr>
            </a:lvl1pPr>
          </a:lstStyle>
          <a:p>
            <a:r>
              <a:rPr lang="en-US"/>
              <a:t>Simple Sorting Algorithms</a:t>
            </a:r>
          </a:p>
        </p:txBody>
      </p:sp>
      <p:sp>
        <p:nvSpPr>
          <p:cNvPr id="227395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4713" y="6888163"/>
            <a:ext cx="210026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3" tIns="50392" rIns="100783" bIns="5039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500">
                <a:latin typeface="Tahoma" pitchFamily="34" charset="0"/>
              </a:defRPr>
            </a:lvl1pPr>
          </a:lstStyle>
          <a:p>
            <a:fld id="{A7DA0E13-3C09-4CC2-829D-2E6503D1767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92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73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73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73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73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73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1008063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defTabSz="1008063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ahoma" pitchFamily="34" charset="0"/>
          <a:cs typeface="Arial" pitchFamily="34" charset="0"/>
        </a:defRPr>
      </a:lvl2pPr>
      <a:lvl3pPr algn="l" defTabSz="1008063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ahoma" pitchFamily="34" charset="0"/>
          <a:cs typeface="Arial" pitchFamily="34" charset="0"/>
        </a:defRPr>
      </a:lvl3pPr>
      <a:lvl4pPr algn="l" defTabSz="1008063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ahoma" pitchFamily="34" charset="0"/>
          <a:cs typeface="Arial" pitchFamily="34" charset="0"/>
        </a:defRPr>
      </a:lvl4pPr>
      <a:lvl5pPr algn="l" defTabSz="1008063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ahoma" pitchFamily="34" charset="0"/>
          <a:cs typeface="Arial" pitchFamily="34" charset="0"/>
        </a:defRPr>
      </a:lvl5pPr>
      <a:lvl6pPr marL="457200" algn="l" defTabSz="1008063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ahoma" pitchFamily="34" charset="0"/>
          <a:cs typeface="Arial" pitchFamily="34" charset="0"/>
        </a:defRPr>
      </a:lvl6pPr>
      <a:lvl7pPr marL="914400" algn="l" defTabSz="1008063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ahoma" pitchFamily="34" charset="0"/>
          <a:cs typeface="Arial" pitchFamily="34" charset="0"/>
        </a:defRPr>
      </a:lvl7pPr>
      <a:lvl8pPr marL="1371600" algn="l" defTabSz="1008063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ahoma" pitchFamily="34" charset="0"/>
          <a:cs typeface="Arial" pitchFamily="34" charset="0"/>
        </a:defRPr>
      </a:lvl8pPr>
      <a:lvl9pPr marL="1828800" algn="l" defTabSz="1008063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ahoma" pitchFamily="34" charset="0"/>
          <a:cs typeface="Arial" pitchFamily="34" charset="0"/>
        </a:defRPr>
      </a:lvl9pPr>
    </p:titleStyle>
    <p:bodyStyle>
      <a:lvl1pPr marL="377825" indent="-377825" algn="l" defTabSz="100806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3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819150" indent="-315913" algn="l" defTabSz="100806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260475" indent="-252413" algn="l" defTabSz="100806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763713" indent="-252413" algn="l" defTabSz="100806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268538" indent="-252413" algn="l" defTabSz="100806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725738" indent="-252413" algn="l" defTabSz="1008063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200">
          <a:solidFill>
            <a:schemeClr val="tx1"/>
          </a:solidFill>
          <a:latin typeface="+mn-lt"/>
          <a:cs typeface="+mn-cs"/>
        </a:defRPr>
      </a:lvl6pPr>
      <a:lvl7pPr marL="3182938" indent="-252413" algn="l" defTabSz="1008063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200">
          <a:solidFill>
            <a:schemeClr val="tx1"/>
          </a:solidFill>
          <a:latin typeface="+mn-lt"/>
          <a:cs typeface="+mn-cs"/>
        </a:defRPr>
      </a:lvl7pPr>
      <a:lvl8pPr marL="3640138" indent="-252413" algn="l" defTabSz="1008063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200">
          <a:solidFill>
            <a:schemeClr val="tx1"/>
          </a:solidFill>
          <a:latin typeface="+mn-lt"/>
          <a:cs typeface="+mn-cs"/>
        </a:defRPr>
      </a:lvl8pPr>
      <a:lvl9pPr marL="4097338" indent="-252413" algn="l" defTabSz="1008063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jp@cs.nott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pPr defTabSz="1008063">
              <a:defRPr/>
            </a:pPr>
            <a:r>
              <a:rPr lang="en-US">
                <a:latin typeface="+mn-lt"/>
                <a:cs typeface="+mn-cs"/>
              </a:rPr>
              <a:t>Simple Sorting Algorithms</a:t>
            </a:r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 defTabSz="1008063">
              <a:defRPr/>
            </a:pPr>
            <a:fld id="{DAABFD3A-60FA-4CEB-91DD-52706CF563DE}" type="slidenum">
              <a:rPr lang="en-US">
                <a:latin typeface="+mn-lt"/>
                <a:cs typeface="+mn-cs"/>
              </a:rPr>
              <a:pPr defTabSz="1008063">
                <a:defRPr/>
              </a:pPr>
              <a:t>1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G52ADS 2014-15</a:t>
            </a:r>
            <a:br>
              <a:rPr lang="en-GB" smtClean="0"/>
            </a:br>
            <a:r>
              <a:rPr lang="en-GB" smtClean="0"/>
              <a:t>Simple </a:t>
            </a:r>
            <a:r>
              <a:rPr lang="en-GB" dirty="0" smtClean="0"/>
              <a:t>Sorting Algorithms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008063" y="3779838"/>
            <a:ext cx="41148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dirty="0">
                <a:latin typeface="Tahoma" pitchFamily="34" charset="0"/>
              </a:rPr>
              <a:t>Lecturer: Andrew Parkes</a:t>
            </a:r>
          </a:p>
          <a:p>
            <a:pPr eaLnBrk="1" hangingPunct="1">
              <a:spcBef>
                <a:spcPct val="50000"/>
              </a:spcBef>
            </a:pPr>
            <a:r>
              <a:rPr lang="en-GB" sz="2000" dirty="0">
                <a:latin typeface="Tahoma" pitchFamily="34" charset="0"/>
              </a:rPr>
              <a:t>Email: </a:t>
            </a:r>
            <a:r>
              <a:rPr lang="en-GB" sz="2000" dirty="0" err="1">
                <a:latin typeface="Tahoma" pitchFamily="34" charset="0"/>
                <a:hlinkClick r:id="rId3"/>
              </a:rPr>
              <a:t>ajp</a:t>
            </a:r>
            <a:r>
              <a:rPr lang="en-GB" sz="2000" dirty="0">
                <a:latin typeface="Tahoma" pitchFamily="34" charset="0"/>
                <a:hlinkClick r:id="rId3"/>
              </a:rPr>
              <a:t> ‘at’ cs.nott.ac.uk</a:t>
            </a:r>
            <a:endParaRPr lang="en-GB" sz="2000" dirty="0">
              <a:latin typeface="Tahoma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GB" sz="2000" dirty="0" smtClean="0">
                <a:latin typeface="Tahoma" pitchFamily="34" charset="0"/>
              </a:rPr>
              <a:t>http</a:t>
            </a:r>
            <a:r>
              <a:rPr lang="en-GB" sz="2000" dirty="0">
                <a:latin typeface="Tahoma" pitchFamily="34" charset="0"/>
              </a:rPr>
              <a:t>://www.cs.nott.ac.uk/~ajp/</a:t>
            </a:r>
            <a:endParaRPr lang="en-GB" dirty="0">
              <a:latin typeface="Tahoma" pitchFamily="34" charset="0"/>
            </a:endParaRPr>
          </a:p>
        </p:txBody>
      </p:sp>
      <p:sp>
        <p:nvSpPr>
          <p:cNvPr id="12294" name="Text Box 8"/>
          <p:cNvSpPr txBox="1">
            <a:spLocks noChangeArrowheads="1"/>
          </p:cNvSpPr>
          <p:nvPr/>
        </p:nvSpPr>
        <p:spPr bwMode="auto">
          <a:xfrm>
            <a:off x="6461125" y="3871913"/>
            <a:ext cx="1985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2813"/>
            <a:r>
              <a:rPr lang="en-GB"/>
              <a:t>“Sorted! dude!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08063">
              <a:defRPr/>
            </a:pPr>
            <a:r>
              <a:rPr lang="en-US">
                <a:latin typeface="+mn-lt"/>
                <a:cs typeface="+mn-cs"/>
              </a:rPr>
              <a:t>Simple Sorting Algorithms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08063">
              <a:defRPr/>
            </a:pPr>
            <a:fld id="{A39D35C7-C2AB-444B-9FD9-0EE700CF95AE}" type="slidenum">
              <a:rPr lang="en-US">
                <a:latin typeface="+mn-lt"/>
                <a:cs typeface="+mn-cs"/>
              </a:rPr>
              <a:pPr defTabSz="1008063">
                <a:defRPr/>
              </a:pPr>
              <a:t>10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Trace of bubble sort</a:t>
            </a:r>
          </a:p>
        </p:txBody>
      </p:sp>
      <p:sp>
        <p:nvSpPr>
          <p:cNvPr id="21509" name="Oval 3"/>
          <p:cNvSpPr>
            <a:spLocks noChangeArrowheads="1"/>
          </p:cNvSpPr>
          <p:nvPr/>
        </p:nvSpPr>
        <p:spPr bwMode="auto">
          <a:xfrm>
            <a:off x="12954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10</a:t>
            </a:r>
          </a:p>
        </p:txBody>
      </p:sp>
      <p:sp>
        <p:nvSpPr>
          <p:cNvPr id="21510" name="Oval 4"/>
          <p:cNvSpPr>
            <a:spLocks noChangeArrowheads="1"/>
          </p:cNvSpPr>
          <p:nvPr/>
        </p:nvSpPr>
        <p:spPr bwMode="auto">
          <a:xfrm>
            <a:off x="49530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5</a:t>
            </a:r>
          </a:p>
        </p:txBody>
      </p:sp>
      <p:sp>
        <p:nvSpPr>
          <p:cNvPr id="21511" name="Oval 5"/>
          <p:cNvSpPr>
            <a:spLocks noChangeArrowheads="1"/>
          </p:cNvSpPr>
          <p:nvPr/>
        </p:nvSpPr>
        <p:spPr bwMode="auto">
          <a:xfrm>
            <a:off x="60960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14</a:t>
            </a:r>
          </a:p>
        </p:txBody>
      </p:sp>
      <p:sp>
        <p:nvSpPr>
          <p:cNvPr id="21512" name="Oval 6"/>
          <p:cNvSpPr>
            <a:spLocks noChangeArrowheads="1"/>
          </p:cNvSpPr>
          <p:nvPr/>
        </p:nvSpPr>
        <p:spPr bwMode="auto">
          <a:xfrm>
            <a:off x="73152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14’</a:t>
            </a:r>
          </a:p>
        </p:txBody>
      </p:sp>
      <p:sp>
        <p:nvSpPr>
          <p:cNvPr id="21513" name="Text Box 7"/>
          <p:cNvSpPr txBox="1">
            <a:spLocks noChangeArrowheads="1"/>
          </p:cNvSpPr>
          <p:nvPr/>
        </p:nvSpPr>
        <p:spPr bwMode="auto">
          <a:xfrm>
            <a:off x="1371600" y="48006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/>
              <a:t>i = 5, first iteration of the outer loop</a:t>
            </a:r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16002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1515" name="Text Box 9"/>
          <p:cNvSpPr txBox="1">
            <a:spLocks noChangeArrowheads="1"/>
          </p:cNvSpPr>
          <p:nvPr/>
        </p:nvSpPr>
        <p:spPr bwMode="auto">
          <a:xfrm>
            <a:off x="28194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1516" name="Text Box 10"/>
          <p:cNvSpPr txBox="1">
            <a:spLocks noChangeArrowheads="1"/>
          </p:cNvSpPr>
          <p:nvPr/>
        </p:nvSpPr>
        <p:spPr bwMode="auto">
          <a:xfrm>
            <a:off x="40386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1517" name="Text Box 11"/>
          <p:cNvSpPr txBox="1">
            <a:spLocks noChangeArrowheads="1"/>
          </p:cNvSpPr>
          <p:nvPr/>
        </p:nvSpPr>
        <p:spPr bwMode="auto">
          <a:xfrm>
            <a:off x="52578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1518" name="Text Box 12"/>
          <p:cNvSpPr txBox="1">
            <a:spLocks noChangeArrowheads="1"/>
          </p:cNvSpPr>
          <p:nvPr/>
        </p:nvSpPr>
        <p:spPr bwMode="auto">
          <a:xfrm>
            <a:off x="64770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21519" name="Text Box 13"/>
          <p:cNvSpPr txBox="1">
            <a:spLocks noChangeArrowheads="1"/>
          </p:cNvSpPr>
          <p:nvPr/>
        </p:nvSpPr>
        <p:spPr bwMode="auto">
          <a:xfrm>
            <a:off x="76962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21520" name="Text Box 14"/>
          <p:cNvSpPr txBox="1">
            <a:spLocks noChangeArrowheads="1"/>
          </p:cNvSpPr>
          <p:nvPr/>
        </p:nvSpPr>
        <p:spPr bwMode="auto">
          <a:xfrm>
            <a:off x="381000" y="1219200"/>
            <a:ext cx="990600" cy="831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array index</a:t>
            </a:r>
          </a:p>
        </p:txBody>
      </p:sp>
      <p:sp>
        <p:nvSpPr>
          <p:cNvPr id="21521" name="Line 15"/>
          <p:cNvSpPr>
            <a:spLocks noChangeShapeType="1"/>
          </p:cNvSpPr>
          <p:nvPr/>
        </p:nvSpPr>
        <p:spPr bwMode="auto">
          <a:xfrm>
            <a:off x="1371600" y="2057400"/>
            <a:ext cx="30480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1522" name="Text Box 16"/>
          <p:cNvSpPr txBox="1">
            <a:spLocks noChangeArrowheads="1"/>
          </p:cNvSpPr>
          <p:nvPr/>
        </p:nvSpPr>
        <p:spPr bwMode="auto">
          <a:xfrm>
            <a:off x="1371600" y="52578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/>
              <a:t>j = 1, comparing arr[1] and arr[2]</a:t>
            </a:r>
          </a:p>
        </p:txBody>
      </p:sp>
      <p:sp>
        <p:nvSpPr>
          <p:cNvPr id="21523" name="Oval 17"/>
          <p:cNvSpPr>
            <a:spLocks noChangeArrowheads="1"/>
          </p:cNvSpPr>
          <p:nvPr/>
        </p:nvSpPr>
        <p:spPr bwMode="auto">
          <a:xfrm>
            <a:off x="3657600" y="2667000"/>
            <a:ext cx="1295400" cy="1219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12</a:t>
            </a:r>
          </a:p>
        </p:txBody>
      </p:sp>
      <p:sp>
        <p:nvSpPr>
          <p:cNvPr id="21524" name="Oval 18"/>
          <p:cNvSpPr>
            <a:spLocks noChangeArrowheads="1"/>
          </p:cNvSpPr>
          <p:nvPr/>
        </p:nvSpPr>
        <p:spPr bwMode="auto">
          <a:xfrm>
            <a:off x="2362200" y="2667000"/>
            <a:ext cx="1295400" cy="1219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23</a:t>
            </a:r>
          </a:p>
        </p:txBody>
      </p:sp>
      <p:sp>
        <p:nvSpPr>
          <p:cNvPr id="21525" name="Text Box 19"/>
          <p:cNvSpPr txBox="1">
            <a:spLocks noChangeArrowheads="1"/>
          </p:cNvSpPr>
          <p:nvPr/>
        </p:nvSpPr>
        <p:spPr bwMode="auto">
          <a:xfrm>
            <a:off x="2819400" y="4038600"/>
            <a:ext cx="1752600" cy="6508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 sz="3600">
                <a:solidFill>
                  <a:srgbClr val="FF0000"/>
                </a:solidFill>
              </a:rPr>
              <a:t>SWAP!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08063">
              <a:defRPr/>
            </a:pPr>
            <a:r>
              <a:rPr lang="en-US">
                <a:latin typeface="+mn-lt"/>
                <a:cs typeface="+mn-cs"/>
              </a:rPr>
              <a:t>Simple Sorting Algorithms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08063">
              <a:defRPr/>
            </a:pPr>
            <a:fld id="{5B13F1EE-4140-4D07-BF99-1EEF0F433AC4}" type="slidenum">
              <a:rPr lang="en-US">
                <a:latin typeface="+mn-lt"/>
                <a:cs typeface="+mn-cs"/>
              </a:rPr>
              <a:pPr defTabSz="1008063">
                <a:defRPr/>
              </a:pPr>
              <a:t>11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Trace of bubble sort</a:t>
            </a:r>
          </a:p>
        </p:txBody>
      </p:sp>
      <p:sp>
        <p:nvSpPr>
          <p:cNvPr id="22533" name="Oval 3"/>
          <p:cNvSpPr>
            <a:spLocks noChangeArrowheads="1"/>
          </p:cNvSpPr>
          <p:nvPr/>
        </p:nvSpPr>
        <p:spPr bwMode="auto">
          <a:xfrm>
            <a:off x="12954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10</a:t>
            </a:r>
          </a:p>
        </p:txBody>
      </p:sp>
      <p:sp>
        <p:nvSpPr>
          <p:cNvPr id="22534" name="Oval 4"/>
          <p:cNvSpPr>
            <a:spLocks noChangeArrowheads="1"/>
          </p:cNvSpPr>
          <p:nvPr/>
        </p:nvSpPr>
        <p:spPr bwMode="auto">
          <a:xfrm>
            <a:off x="49530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5</a:t>
            </a:r>
          </a:p>
        </p:txBody>
      </p:sp>
      <p:sp>
        <p:nvSpPr>
          <p:cNvPr id="22535" name="Oval 5"/>
          <p:cNvSpPr>
            <a:spLocks noChangeArrowheads="1"/>
          </p:cNvSpPr>
          <p:nvPr/>
        </p:nvSpPr>
        <p:spPr bwMode="auto">
          <a:xfrm>
            <a:off x="60960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14</a:t>
            </a:r>
          </a:p>
        </p:txBody>
      </p:sp>
      <p:sp>
        <p:nvSpPr>
          <p:cNvPr id="22536" name="Oval 6"/>
          <p:cNvSpPr>
            <a:spLocks noChangeArrowheads="1"/>
          </p:cNvSpPr>
          <p:nvPr/>
        </p:nvSpPr>
        <p:spPr bwMode="auto">
          <a:xfrm>
            <a:off x="73152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14’</a:t>
            </a:r>
          </a:p>
        </p:txBody>
      </p:sp>
      <p:sp>
        <p:nvSpPr>
          <p:cNvPr id="22537" name="Text Box 7"/>
          <p:cNvSpPr txBox="1">
            <a:spLocks noChangeArrowheads="1"/>
          </p:cNvSpPr>
          <p:nvPr/>
        </p:nvSpPr>
        <p:spPr bwMode="auto">
          <a:xfrm>
            <a:off x="1371600" y="48006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/>
              <a:t>i = 5, first iteration of the outer loop</a:t>
            </a:r>
          </a:p>
        </p:txBody>
      </p:sp>
      <p:sp>
        <p:nvSpPr>
          <p:cNvPr id="22538" name="Text Box 8"/>
          <p:cNvSpPr txBox="1">
            <a:spLocks noChangeArrowheads="1"/>
          </p:cNvSpPr>
          <p:nvPr/>
        </p:nvSpPr>
        <p:spPr bwMode="auto">
          <a:xfrm>
            <a:off x="16002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2539" name="Text Box 9"/>
          <p:cNvSpPr txBox="1">
            <a:spLocks noChangeArrowheads="1"/>
          </p:cNvSpPr>
          <p:nvPr/>
        </p:nvSpPr>
        <p:spPr bwMode="auto">
          <a:xfrm>
            <a:off x="28194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2540" name="Text Box 10"/>
          <p:cNvSpPr txBox="1">
            <a:spLocks noChangeArrowheads="1"/>
          </p:cNvSpPr>
          <p:nvPr/>
        </p:nvSpPr>
        <p:spPr bwMode="auto">
          <a:xfrm>
            <a:off x="40386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2541" name="Text Box 11"/>
          <p:cNvSpPr txBox="1">
            <a:spLocks noChangeArrowheads="1"/>
          </p:cNvSpPr>
          <p:nvPr/>
        </p:nvSpPr>
        <p:spPr bwMode="auto">
          <a:xfrm>
            <a:off x="52578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2542" name="Text Box 12"/>
          <p:cNvSpPr txBox="1">
            <a:spLocks noChangeArrowheads="1"/>
          </p:cNvSpPr>
          <p:nvPr/>
        </p:nvSpPr>
        <p:spPr bwMode="auto">
          <a:xfrm>
            <a:off x="64770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22543" name="Text Box 13"/>
          <p:cNvSpPr txBox="1">
            <a:spLocks noChangeArrowheads="1"/>
          </p:cNvSpPr>
          <p:nvPr/>
        </p:nvSpPr>
        <p:spPr bwMode="auto">
          <a:xfrm>
            <a:off x="76962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22544" name="Text Box 14"/>
          <p:cNvSpPr txBox="1">
            <a:spLocks noChangeArrowheads="1"/>
          </p:cNvSpPr>
          <p:nvPr/>
        </p:nvSpPr>
        <p:spPr bwMode="auto">
          <a:xfrm>
            <a:off x="381000" y="1219200"/>
            <a:ext cx="990600" cy="831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array index</a:t>
            </a:r>
          </a:p>
        </p:txBody>
      </p:sp>
      <p:sp>
        <p:nvSpPr>
          <p:cNvPr id="22545" name="Line 15"/>
          <p:cNvSpPr>
            <a:spLocks noChangeShapeType="1"/>
          </p:cNvSpPr>
          <p:nvPr/>
        </p:nvSpPr>
        <p:spPr bwMode="auto">
          <a:xfrm>
            <a:off x="1371600" y="2057400"/>
            <a:ext cx="30480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546" name="Text Box 16"/>
          <p:cNvSpPr txBox="1">
            <a:spLocks noChangeArrowheads="1"/>
          </p:cNvSpPr>
          <p:nvPr/>
        </p:nvSpPr>
        <p:spPr bwMode="auto">
          <a:xfrm>
            <a:off x="1371600" y="52578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/>
              <a:t>j = 1, comparing arr[1] and arr[2]</a:t>
            </a:r>
          </a:p>
        </p:txBody>
      </p:sp>
      <p:sp>
        <p:nvSpPr>
          <p:cNvPr id="22547" name="Oval 17"/>
          <p:cNvSpPr>
            <a:spLocks noChangeArrowheads="1"/>
          </p:cNvSpPr>
          <p:nvPr/>
        </p:nvSpPr>
        <p:spPr bwMode="auto">
          <a:xfrm>
            <a:off x="3657600" y="2667000"/>
            <a:ext cx="1295400" cy="1219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23</a:t>
            </a:r>
          </a:p>
        </p:txBody>
      </p:sp>
      <p:sp>
        <p:nvSpPr>
          <p:cNvPr id="22548" name="Oval 18"/>
          <p:cNvSpPr>
            <a:spLocks noChangeArrowheads="1"/>
          </p:cNvSpPr>
          <p:nvPr/>
        </p:nvSpPr>
        <p:spPr bwMode="auto">
          <a:xfrm>
            <a:off x="2362200" y="2667000"/>
            <a:ext cx="1295400" cy="1219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12</a:t>
            </a:r>
          </a:p>
        </p:txBody>
      </p:sp>
      <p:sp>
        <p:nvSpPr>
          <p:cNvPr id="22549" name="Text Box 19"/>
          <p:cNvSpPr txBox="1">
            <a:spLocks noChangeArrowheads="1"/>
          </p:cNvSpPr>
          <p:nvPr/>
        </p:nvSpPr>
        <p:spPr bwMode="auto">
          <a:xfrm>
            <a:off x="2819400" y="4038600"/>
            <a:ext cx="1752600" cy="6508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 sz="3600">
                <a:solidFill>
                  <a:srgbClr val="FF0000"/>
                </a:solidFill>
              </a:rPr>
              <a:t>SWAP!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08063">
              <a:defRPr/>
            </a:pPr>
            <a:r>
              <a:rPr lang="en-US">
                <a:latin typeface="+mn-lt"/>
                <a:cs typeface="+mn-cs"/>
              </a:rPr>
              <a:t>Simple Sorting Algorithms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08063">
              <a:defRPr/>
            </a:pPr>
            <a:fld id="{1708C966-6D37-4B63-832B-5E87E6D0443D}" type="slidenum">
              <a:rPr lang="en-US">
                <a:latin typeface="+mn-lt"/>
                <a:cs typeface="+mn-cs"/>
              </a:rPr>
              <a:pPr defTabSz="1008063">
                <a:defRPr/>
              </a:pPr>
              <a:t>12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Trace of bubble sort</a:t>
            </a:r>
          </a:p>
        </p:txBody>
      </p:sp>
      <p:sp>
        <p:nvSpPr>
          <p:cNvPr id="23557" name="Oval 3"/>
          <p:cNvSpPr>
            <a:spLocks noChangeArrowheads="1"/>
          </p:cNvSpPr>
          <p:nvPr/>
        </p:nvSpPr>
        <p:spPr bwMode="auto">
          <a:xfrm>
            <a:off x="12954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10</a:t>
            </a:r>
          </a:p>
        </p:txBody>
      </p:sp>
      <p:sp>
        <p:nvSpPr>
          <p:cNvPr id="23558" name="Oval 4"/>
          <p:cNvSpPr>
            <a:spLocks noChangeArrowheads="1"/>
          </p:cNvSpPr>
          <p:nvPr/>
        </p:nvSpPr>
        <p:spPr bwMode="auto">
          <a:xfrm>
            <a:off x="25146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12</a:t>
            </a:r>
          </a:p>
        </p:txBody>
      </p:sp>
      <p:sp>
        <p:nvSpPr>
          <p:cNvPr id="23559" name="Oval 5"/>
          <p:cNvSpPr>
            <a:spLocks noChangeArrowheads="1"/>
          </p:cNvSpPr>
          <p:nvPr/>
        </p:nvSpPr>
        <p:spPr bwMode="auto">
          <a:xfrm>
            <a:off x="62484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14</a:t>
            </a:r>
          </a:p>
        </p:txBody>
      </p:sp>
      <p:sp>
        <p:nvSpPr>
          <p:cNvPr id="23560" name="Oval 6"/>
          <p:cNvSpPr>
            <a:spLocks noChangeArrowheads="1"/>
          </p:cNvSpPr>
          <p:nvPr/>
        </p:nvSpPr>
        <p:spPr bwMode="auto">
          <a:xfrm>
            <a:off x="73152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14’</a:t>
            </a:r>
          </a:p>
        </p:txBody>
      </p:sp>
      <p:sp>
        <p:nvSpPr>
          <p:cNvPr id="23561" name="Text Box 7"/>
          <p:cNvSpPr txBox="1">
            <a:spLocks noChangeArrowheads="1"/>
          </p:cNvSpPr>
          <p:nvPr/>
        </p:nvSpPr>
        <p:spPr bwMode="auto">
          <a:xfrm>
            <a:off x="1371600" y="48006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/>
              <a:t>i = 5, first iteration of the outer loop</a:t>
            </a:r>
          </a:p>
        </p:txBody>
      </p:sp>
      <p:sp>
        <p:nvSpPr>
          <p:cNvPr id="23562" name="Text Box 8"/>
          <p:cNvSpPr txBox="1">
            <a:spLocks noChangeArrowheads="1"/>
          </p:cNvSpPr>
          <p:nvPr/>
        </p:nvSpPr>
        <p:spPr bwMode="auto">
          <a:xfrm>
            <a:off x="16002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3563" name="Text Box 9"/>
          <p:cNvSpPr txBox="1">
            <a:spLocks noChangeArrowheads="1"/>
          </p:cNvSpPr>
          <p:nvPr/>
        </p:nvSpPr>
        <p:spPr bwMode="auto">
          <a:xfrm>
            <a:off x="28194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3564" name="Text Box 10"/>
          <p:cNvSpPr txBox="1">
            <a:spLocks noChangeArrowheads="1"/>
          </p:cNvSpPr>
          <p:nvPr/>
        </p:nvSpPr>
        <p:spPr bwMode="auto">
          <a:xfrm>
            <a:off x="40386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3565" name="Text Box 11"/>
          <p:cNvSpPr txBox="1">
            <a:spLocks noChangeArrowheads="1"/>
          </p:cNvSpPr>
          <p:nvPr/>
        </p:nvSpPr>
        <p:spPr bwMode="auto">
          <a:xfrm>
            <a:off x="52578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3566" name="Text Box 12"/>
          <p:cNvSpPr txBox="1">
            <a:spLocks noChangeArrowheads="1"/>
          </p:cNvSpPr>
          <p:nvPr/>
        </p:nvSpPr>
        <p:spPr bwMode="auto">
          <a:xfrm>
            <a:off x="64770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23567" name="Text Box 13"/>
          <p:cNvSpPr txBox="1">
            <a:spLocks noChangeArrowheads="1"/>
          </p:cNvSpPr>
          <p:nvPr/>
        </p:nvSpPr>
        <p:spPr bwMode="auto">
          <a:xfrm>
            <a:off x="76962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23568" name="Text Box 14"/>
          <p:cNvSpPr txBox="1">
            <a:spLocks noChangeArrowheads="1"/>
          </p:cNvSpPr>
          <p:nvPr/>
        </p:nvSpPr>
        <p:spPr bwMode="auto">
          <a:xfrm>
            <a:off x="381000" y="1219200"/>
            <a:ext cx="990600" cy="831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array index</a:t>
            </a:r>
          </a:p>
        </p:txBody>
      </p:sp>
      <p:sp>
        <p:nvSpPr>
          <p:cNvPr id="23569" name="Line 15"/>
          <p:cNvSpPr>
            <a:spLocks noChangeShapeType="1"/>
          </p:cNvSpPr>
          <p:nvPr/>
        </p:nvSpPr>
        <p:spPr bwMode="auto">
          <a:xfrm>
            <a:off x="1371600" y="2057400"/>
            <a:ext cx="30480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3570" name="Text Box 16"/>
          <p:cNvSpPr txBox="1">
            <a:spLocks noChangeArrowheads="1"/>
          </p:cNvSpPr>
          <p:nvPr/>
        </p:nvSpPr>
        <p:spPr bwMode="auto">
          <a:xfrm>
            <a:off x="1371600" y="52578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/>
              <a:t>j = 2, comparing arr[2] and arr[3]</a:t>
            </a:r>
          </a:p>
        </p:txBody>
      </p:sp>
      <p:sp>
        <p:nvSpPr>
          <p:cNvPr id="23571" name="Oval 17"/>
          <p:cNvSpPr>
            <a:spLocks noChangeArrowheads="1"/>
          </p:cNvSpPr>
          <p:nvPr/>
        </p:nvSpPr>
        <p:spPr bwMode="auto">
          <a:xfrm>
            <a:off x="3657600" y="2667000"/>
            <a:ext cx="1295400" cy="1219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23</a:t>
            </a:r>
          </a:p>
        </p:txBody>
      </p:sp>
      <p:sp>
        <p:nvSpPr>
          <p:cNvPr id="23572" name="Oval 18"/>
          <p:cNvSpPr>
            <a:spLocks noChangeArrowheads="1"/>
          </p:cNvSpPr>
          <p:nvPr/>
        </p:nvSpPr>
        <p:spPr bwMode="auto">
          <a:xfrm>
            <a:off x="4953000" y="2667000"/>
            <a:ext cx="1295400" cy="1219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08063">
              <a:defRPr/>
            </a:pPr>
            <a:r>
              <a:rPr lang="en-US">
                <a:latin typeface="+mn-lt"/>
                <a:cs typeface="+mn-cs"/>
              </a:rPr>
              <a:t>Simple Sorting Algorithms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08063">
              <a:defRPr/>
            </a:pPr>
            <a:fld id="{B9E44208-0526-4CF5-8091-3B4232CDEAC6}" type="slidenum">
              <a:rPr lang="en-US">
                <a:latin typeface="+mn-lt"/>
                <a:cs typeface="+mn-cs"/>
              </a:rPr>
              <a:pPr defTabSz="1008063">
                <a:defRPr/>
              </a:pPr>
              <a:t>13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Trace of bubble sort</a:t>
            </a:r>
          </a:p>
        </p:txBody>
      </p:sp>
      <p:sp>
        <p:nvSpPr>
          <p:cNvPr id="24581" name="Oval 3"/>
          <p:cNvSpPr>
            <a:spLocks noChangeArrowheads="1"/>
          </p:cNvSpPr>
          <p:nvPr/>
        </p:nvSpPr>
        <p:spPr bwMode="auto">
          <a:xfrm>
            <a:off x="12954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10</a:t>
            </a:r>
          </a:p>
        </p:txBody>
      </p:sp>
      <p:sp>
        <p:nvSpPr>
          <p:cNvPr id="24582" name="Oval 4"/>
          <p:cNvSpPr>
            <a:spLocks noChangeArrowheads="1"/>
          </p:cNvSpPr>
          <p:nvPr/>
        </p:nvSpPr>
        <p:spPr bwMode="auto">
          <a:xfrm>
            <a:off x="25146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12</a:t>
            </a:r>
          </a:p>
        </p:txBody>
      </p:sp>
      <p:sp>
        <p:nvSpPr>
          <p:cNvPr id="24583" name="Oval 5"/>
          <p:cNvSpPr>
            <a:spLocks noChangeArrowheads="1"/>
          </p:cNvSpPr>
          <p:nvPr/>
        </p:nvSpPr>
        <p:spPr bwMode="auto">
          <a:xfrm>
            <a:off x="62484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14</a:t>
            </a:r>
          </a:p>
        </p:txBody>
      </p:sp>
      <p:sp>
        <p:nvSpPr>
          <p:cNvPr id="24584" name="Oval 6"/>
          <p:cNvSpPr>
            <a:spLocks noChangeArrowheads="1"/>
          </p:cNvSpPr>
          <p:nvPr/>
        </p:nvSpPr>
        <p:spPr bwMode="auto">
          <a:xfrm>
            <a:off x="73152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14’</a:t>
            </a:r>
          </a:p>
        </p:txBody>
      </p:sp>
      <p:sp>
        <p:nvSpPr>
          <p:cNvPr id="24585" name="Text Box 7"/>
          <p:cNvSpPr txBox="1">
            <a:spLocks noChangeArrowheads="1"/>
          </p:cNvSpPr>
          <p:nvPr/>
        </p:nvSpPr>
        <p:spPr bwMode="auto">
          <a:xfrm>
            <a:off x="1371600" y="48006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/>
              <a:t>i = 5, first iteration of the outer loop</a:t>
            </a:r>
          </a:p>
        </p:txBody>
      </p:sp>
      <p:sp>
        <p:nvSpPr>
          <p:cNvPr id="24586" name="Text Box 8"/>
          <p:cNvSpPr txBox="1">
            <a:spLocks noChangeArrowheads="1"/>
          </p:cNvSpPr>
          <p:nvPr/>
        </p:nvSpPr>
        <p:spPr bwMode="auto">
          <a:xfrm>
            <a:off x="16002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4587" name="Text Box 9"/>
          <p:cNvSpPr txBox="1">
            <a:spLocks noChangeArrowheads="1"/>
          </p:cNvSpPr>
          <p:nvPr/>
        </p:nvSpPr>
        <p:spPr bwMode="auto">
          <a:xfrm>
            <a:off x="28194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4588" name="Text Box 10"/>
          <p:cNvSpPr txBox="1">
            <a:spLocks noChangeArrowheads="1"/>
          </p:cNvSpPr>
          <p:nvPr/>
        </p:nvSpPr>
        <p:spPr bwMode="auto">
          <a:xfrm>
            <a:off x="40386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4589" name="Text Box 11"/>
          <p:cNvSpPr txBox="1">
            <a:spLocks noChangeArrowheads="1"/>
          </p:cNvSpPr>
          <p:nvPr/>
        </p:nvSpPr>
        <p:spPr bwMode="auto">
          <a:xfrm>
            <a:off x="52578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4590" name="Text Box 12"/>
          <p:cNvSpPr txBox="1">
            <a:spLocks noChangeArrowheads="1"/>
          </p:cNvSpPr>
          <p:nvPr/>
        </p:nvSpPr>
        <p:spPr bwMode="auto">
          <a:xfrm>
            <a:off x="64770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24591" name="Text Box 13"/>
          <p:cNvSpPr txBox="1">
            <a:spLocks noChangeArrowheads="1"/>
          </p:cNvSpPr>
          <p:nvPr/>
        </p:nvSpPr>
        <p:spPr bwMode="auto">
          <a:xfrm>
            <a:off x="76962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24592" name="Text Box 14"/>
          <p:cNvSpPr txBox="1">
            <a:spLocks noChangeArrowheads="1"/>
          </p:cNvSpPr>
          <p:nvPr/>
        </p:nvSpPr>
        <p:spPr bwMode="auto">
          <a:xfrm>
            <a:off x="381000" y="1219200"/>
            <a:ext cx="990600" cy="831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array index</a:t>
            </a:r>
          </a:p>
        </p:txBody>
      </p:sp>
      <p:sp>
        <p:nvSpPr>
          <p:cNvPr id="24593" name="Line 15"/>
          <p:cNvSpPr>
            <a:spLocks noChangeShapeType="1"/>
          </p:cNvSpPr>
          <p:nvPr/>
        </p:nvSpPr>
        <p:spPr bwMode="auto">
          <a:xfrm>
            <a:off x="1371600" y="2057400"/>
            <a:ext cx="30480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4594" name="Text Box 16"/>
          <p:cNvSpPr txBox="1">
            <a:spLocks noChangeArrowheads="1"/>
          </p:cNvSpPr>
          <p:nvPr/>
        </p:nvSpPr>
        <p:spPr bwMode="auto">
          <a:xfrm>
            <a:off x="1371600" y="52578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/>
              <a:t>j = 2, comparing arr[2] and arr[3]</a:t>
            </a:r>
          </a:p>
        </p:txBody>
      </p:sp>
      <p:sp>
        <p:nvSpPr>
          <p:cNvPr id="24595" name="Oval 17"/>
          <p:cNvSpPr>
            <a:spLocks noChangeArrowheads="1"/>
          </p:cNvSpPr>
          <p:nvPr/>
        </p:nvSpPr>
        <p:spPr bwMode="auto">
          <a:xfrm>
            <a:off x="3657600" y="2667000"/>
            <a:ext cx="1295400" cy="1219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23</a:t>
            </a:r>
          </a:p>
        </p:txBody>
      </p:sp>
      <p:sp>
        <p:nvSpPr>
          <p:cNvPr id="24596" name="Oval 18"/>
          <p:cNvSpPr>
            <a:spLocks noChangeArrowheads="1"/>
          </p:cNvSpPr>
          <p:nvPr/>
        </p:nvSpPr>
        <p:spPr bwMode="auto">
          <a:xfrm>
            <a:off x="4953000" y="2667000"/>
            <a:ext cx="1295400" cy="1219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5</a:t>
            </a:r>
          </a:p>
        </p:txBody>
      </p:sp>
      <p:sp>
        <p:nvSpPr>
          <p:cNvPr id="24597" name="Text Box 19"/>
          <p:cNvSpPr txBox="1">
            <a:spLocks noChangeArrowheads="1"/>
          </p:cNvSpPr>
          <p:nvPr/>
        </p:nvSpPr>
        <p:spPr bwMode="auto">
          <a:xfrm>
            <a:off x="4114800" y="4038600"/>
            <a:ext cx="1752600" cy="6508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 sz="3600">
                <a:solidFill>
                  <a:srgbClr val="FF0000"/>
                </a:solidFill>
              </a:rPr>
              <a:t>SWAP!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08063">
              <a:defRPr/>
            </a:pPr>
            <a:r>
              <a:rPr lang="en-US">
                <a:latin typeface="+mn-lt"/>
                <a:cs typeface="+mn-cs"/>
              </a:rPr>
              <a:t>Simple Sorting Algorithms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08063">
              <a:defRPr/>
            </a:pPr>
            <a:fld id="{ED785B43-2318-4A74-93B6-3BED96E3B5D6}" type="slidenum">
              <a:rPr lang="en-US">
                <a:latin typeface="+mn-lt"/>
                <a:cs typeface="+mn-cs"/>
              </a:rPr>
              <a:pPr defTabSz="1008063">
                <a:defRPr/>
              </a:pPr>
              <a:t>14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Trace of bubble sort</a:t>
            </a:r>
          </a:p>
        </p:txBody>
      </p:sp>
      <p:sp>
        <p:nvSpPr>
          <p:cNvPr id="25605" name="Oval 3"/>
          <p:cNvSpPr>
            <a:spLocks noChangeArrowheads="1"/>
          </p:cNvSpPr>
          <p:nvPr/>
        </p:nvSpPr>
        <p:spPr bwMode="auto">
          <a:xfrm>
            <a:off x="12954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10</a:t>
            </a:r>
          </a:p>
        </p:txBody>
      </p:sp>
      <p:sp>
        <p:nvSpPr>
          <p:cNvPr id="25606" name="Oval 4"/>
          <p:cNvSpPr>
            <a:spLocks noChangeArrowheads="1"/>
          </p:cNvSpPr>
          <p:nvPr/>
        </p:nvSpPr>
        <p:spPr bwMode="auto">
          <a:xfrm>
            <a:off x="25146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12</a:t>
            </a:r>
          </a:p>
        </p:txBody>
      </p:sp>
      <p:sp>
        <p:nvSpPr>
          <p:cNvPr id="25607" name="Oval 5"/>
          <p:cNvSpPr>
            <a:spLocks noChangeArrowheads="1"/>
          </p:cNvSpPr>
          <p:nvPr/>
        </p:nvSpPr>
        <p:spPr bwMode="auto">
          <a:xfrm>
            <a:off x="62484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14</a:t>
            </a:r>
          </a:p>
        </p:txBody>
      </p:sp>
      <p:sp>
        <p:nvSpPr>
          <p:cNvPr id="25608" name="Oval 6"/>
          <p:cNvSpPr>
            <a:spLocks noChangeArrowheads="1"/>
          </p:cNvSpPr>
          <p:nvPr/>
        </p:nvSpPr>
        <p:spPr bwMode="auto">
          <a:xfrm>
            <a:off x="73152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14’</a:t>
            </a:r>
          </a:p>
        </p:txBody>
      </p:sp>
      <p:sp>
        <p:nvSpPr>
          <p:cNvPr id="25609" name="Text Box 7"/>
          <p:cNvSpPr txBox="1">
            <a:spLocks noChangeArrowheads="1"/>
          </p:cNvSpPr>
          <p:nvPr/>
        </p:nvSpPr>
        <p:spPr bwMode="auto">
          <a:xfrm>
            <a:off x="1371600" y="48006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/>
              <a:t>i = 5, first iteration of the outer loop</a:t>
            </a:r>
          </a:p>
        </p:txBody>
      </p:sp>
      <p:sp>
        <p:nvSpPr>
          <p:cNvPr id="25610" name="Text Box 8"/>
          <p:cNvSpPr txBox="1">
            <a:spLocks noChangeArrowheads="1"/>
          </p:cNvSpPr>
          <p:nvPr/>
        </p:nvSpPr>
        <p:spPr bwMode="auto">
          <a:xfrm>
            <a:off x="16002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5611" name="Text Box 9"/>
          <p:cNvSpPr txBox="1">
            <a:spLocks noChangeArrowheads="1"/>
          </p:cNvSpPr>
          <p:nvPr/>
        </p:nvSpPr>
        <p:spPr bwMode="auto">
          <a:xfrm>
            <a:off x="28194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5612" name="Text Box 10"/>
          <p:cNvSpPr txBox="1">
            <a:spLocks noChangeArrowheads="1"/>
          </p:cNvSpPr>
          <p:nvPr/>
        </p:nvSpPr>
        <p:spPr bwMode="auto">
          <a:xfrm>
            <a:off x="40386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5613" name="Text Box 11"/>
          <p:cNvSpPr txBox="1">
            <a:spLocks noChangeArrowheads="1"/>
          </p:cNvSpPr>
          <p:nvPr/>
        </p:nvSpPr>
        <p:spPr bwMode="auto">
          <a:xfrm>
            <a:off x="52578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5614" name="Text Box 12"/>
          <p:cNvSpPr txBox="1">
            <a:spLocks noChangeArrowheads="1"/>
          </p:cNvSpPr>
          <p:nvPr/>
        </p:nvSpPr>
        <p:spPr bwMode="auto">
          <a:xfrm>
            <a:off x="64770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25615" name="Text Box 13"/>
          <p:cNvSpPr txBox="1">
            <a:spLocks noChangeArrowheads="1"/>
          </p:cNvSpPr>
          <p:nvPr/>
        </p:nvSpPr>
        <p:spPr bwMode="auto">
          <a:xfrm>
            <a:off x="76962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25616" name="Text Box 14"/>
          <p:cNvSpPr txBox="1">
            <a:spLocks noChangeArrowheads="1"/>
          </p:cNvSpPr>
          <p:nvPr/>
        </p:nvSpPr>
        <p:spPr bwMode="auto">
          <a:xfrm>
            <a:off x="381000" y="1219200"/>
            <a:ext cx="990600" cy="831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array index</a:t>
            </a:r>
          </a:p>
        </p:txBody>
      </p:sp>
      <p:sp>
        <p:nvSpPr>
          <p:cNvPr id="25617" name="Line 15"/>
          <p:cNvSpPr>
            <a:spLocks noChangeShapeType="1"/>
          </p:cNvSpPr>
          <p:nvPr/>
        </p:nvSpPr>
        <p:spPr bwMode="auto">
          <a:xfrm>
            <a:off x="1371600" y="2057400"/>
            <a:ext cx="30480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5618" name="Text Box 16"/>
          <p:cNvSpPr txBox="1">
            <a:spLocks noChangeArrowheads="1"/>
          </p:cNvSpPr>
          <p:nvPr/>
        </p:nvSpPr>
        <p:spPr bwMode="auto">
          <a:xfrm>
            <a:off x="1371600" y="52578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/>
              <a:t>j = 2, comparing arr[2] and arr[3]</a:t>
            </a:r>
          </a:p>
        </p:txBody>
      </p:sp>
      <p:sp>
        <p:nvSpPr>
          <p:cNvPr id="25619" name="Oval 17"/>
          <p:cNvSpPr>
            <a:spLocks noChangeArrowheads="1"/>
          </p:cNvSpPr>
          <p:nvPr/>
        </p:nvSpPr>
        <p:spPr bwMode="auto">
          <a:xfrm>
            <a:off x="3657600" y="2667000"/>
            <a:ext cx="1295400" cy="1219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5</a:t>
            </a:r>
          </a:p>
        </p:txBody>
      </p:sp>
      <p:sp>
        <p:nvSpPr>
          <p:cNvPr id="25620" name="Oval 18"/>
          <p:cNvSpPr>
            <a:spLocks noChangeArrowheads="1"/>
          </p:cNvSpPr>
          <p:nvPr/>
        </p:nvSpPr>
        <p:spPr bwMode="auto">
          <a:xfrm>
            <a:off x="4953000" y="2667000"/>
            <a:ext cx="1295400" cy="1219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23</a:t>
            </a:r>
          </a:p>
        </p:txBody>
      </p:sp>
      <p:sp>
        <p:nvSpPr>
          <p:cNvPr id="25621" name="Text Box 19"/>
          <p:cNvSpPr txBox="1">
            <a:spLocks noChangeArrowheads="1"/>
          </p:cNvSpPr>
          <p:nvPr/>
        </p:nvSpPr>
        <p:spPr bwMode="auto">
          <a:xfrm>
            <a:off x="4114800" y="4038600"/>
            <a:ext cx="1752600" cy="6508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 sz="3600">
                <a:solidFill>
                  <a:srgbClr val="FF0000"/>
                </a:solidFill>
              </a:rPr>
              <a:t>SWAP!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08063">
              <a:defRPr/>
            </a:pPr>
            <a:r>
              <a:rPr lang="en-US">
                <a:latin typeface="+mn-lt"/>
                <a:cs typeface="+mn-cs"/>
              </a:rPr>
              <a:t>Simple Sorting Algorithms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08063">
              <a:defRPr/>
            </a:pPr>
            <a:fld id="{07EDDB97-1231-4FE7-ABE5-0C474901ADD7}" type="slidenum">
              <a:rPr lang="en-US">
                <a:latin typeface="+mn-lt"/>
                <a:cs typeface="+mn-cs"/>
              </a:rPr>
              <a:pPr defTabSz="1008063">
                <a:defRPr/>
              </a:pPr>
              <a:t>15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Trace of bubble sort</a:t>
            </a:r>
          </a:p>
        </p:txBody>
      </p:sp>
      <p:sp>
        <p:nvSpPr>
          <p:cNvPr id="26629" name="Oval 3"/>
          <p:cNvSpPr>
            <a:spLocks noChangeArrowheads="1"/>
          </p:cNvSpPr>
          <p:nvPr/>
        </p:nvSpPr>
        <p:spPr bwMode="auto">
          <a:xfrm>
            <a:off x="12954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10</a:t>
            </a:r>
          </a:p>
        </p:txBody>
      </p:sp>
      <p:sp>
        <p:nvSpPr>
          <p:cNvPr id="26630" name="Oval 4"/>
          <p:cNvSpPr>
            <a:spLocks noChangeArrowheads="1"/>
          </p:cNvSpPr>
          <p:nvPr/>
        </p:nvSpPr>
        <p:spPr bwMode="auto">
          <a:xfrm>
            <a:off x="25146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12</a:t>
            </a:r>
          </a:p>
        </p:txBody>
      </p:sp>
      <p:sp>
        <p:nvSpPr>
          <p:cNvPr id="26631" name="Oval 5"/>
          <p:cNvSpPr>
            <a:spLocks noChangeArrowheads="1"/>
          </p:cNvSpPr>
          <p:nvPr/>
        </p:nvSpPr>
        <p:spPr bwMode="auto">
          <a:xfrm>
            <a:off x="3732213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5</a:t>
            </a:r>
          </a:p>
        </p:txBody>
      </p:sp>
      <p:sp>
        <p:nvSpPr>
          <p:cNvPr id="26632" name="Oval 6"/>
          <p:cNvSpPr>
            <a:spLocks noChangeArrowheads="1"/>
          </p:cNvSpPr>
          <p:nvPr/>
        </p:nvSpPr>
        <p:spPr bwMode="auto">
          <a:xfrm>
            <a:off x="76200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14’</a:t>
            </a:r>
          </a:p>
        </p:txBody>
      </p:sp>
      <p:sp>
        <p:nvSpPr>
          <p:cNvPr id="26633" name="Text Box 7"/>
          <p:cNvSpPr txBox="1">
            <a:spLocks noChangeArrowheads="1"/>
          </p:cNvSpPr>
          <p:nvPr/>
        </p:nvSpPr>
        <p:spPr bwMode="auto">
          <a:xfrm>
            <a:off x="1371600" y="48006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/>
              <a:t>i = 5, first iteration of the outer loop</a:t>
            </a:r>
          </a:p>
        </p:txBody>
      </p:sp>
      <p:sp>
        <p:nvSpPr>
          <p:cNvPr id="26634" name="Text Box 8"/>
          <p:cNvSpPr txBox="1">
            <a:spLocks noChangeArrowheads="1"/>
          </p:cNvSpPr>
          <p:nvPr/>
        </p:nvSpPr>
        <p:spPr bwMode="auto">
          <a:xfrm>
            <a:off x="16002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6635" name="Text Box 9"/>
          <p:cNvSpPr txBox="1">
            <a:spLocks noChangeArrowheads="1"/>
          </p:cNvSpPr>
          <p:nvPr/>
        </p:nvSpPr>
        <p:spPr bwMode="auto">
          <a:xfrm>
            <a:off x="28194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6636" name="Text Box 10"/>
          <p:cNvSpPr txBox="1">
            <a:spLocks noChangeArrowheads="1"/>
          </p:cNvSpPr>
          <p:nvPr/>
        </p:nvSpPr>
        <p:spPr bwMode="auto">
          <a:xfrm>
            <a:off x="40386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6637" name="Text Box 11"/>
          <p:cNvSpPr txBox="1">
            <a:spLocks noChangeArrowheads="1"/>
          </p:cNvSpPr>
          <p:nvPr/>
        </p:nvSpPr>
        <p:spPr bwMode="auto">
          <a:xfrm>
            <a:off x="52578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6638" name="Text Box 12"/>
          <p:cNvSpPr txBox="1">
            <a:spLocks noChangeArrowheads="1"/>
          </p:cNvSpPr>
          <p:nvPr/>
        </p:nvSpPr>
        <p:spPr bwMode="auto">
          <a:xfrm>
            <a:off x="64770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26639" name="Text Box 13"/>
          <p:cNvSpPr txBox="1">
            <a:spLocks noChangeArrowheads="1"/>
          </p:cNvSpPr>
          <p:nvPr/>
        </p:nvSpPr>
        <p:spPr bwMode="auto">
          <a:xfrm>
            <a:off x="76962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26640" name="Text Box 14"/>
          <p:cNvSpPr txBox="1">
            <a:spLocks noChangeArrowheads="1"/>
          </p:cNvSpPr>
          <p:nvPr/>
        </p:nvSpPr>
        <p:spPr bwMode="auto">
          <a:xfrm>
            <a:off x="381000" y="1219200"/>
            <a:ext cx="990600" cy="831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array index</a:t>
            </a:r>
          </a:p>
        </p:txBody>
      </p:sp>
      <p:sp>
        <p:nvSpPr>
          <p:cNvPr id="26641" name="Line 15"/>
          <p:cNvSpPr>
            <a:spLocks noChangeShapeType="1"/>
          </p:cNvSpPr>
          <p:nvPr/>
        </p:nvSpPr>
        <p:spPr bwMode="auto">
          <a:xfrm>
            <a:off x="1371600" y="2057400"/>
            <a:ext cx="30480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6642" name="Text Box 16"/>
          <p:cNvSpPr txBox="1">
            <a:spLocks noChangeArrowheads="1"/>
          </p:cNvSpPr>
          <p:nvPr/>
        </p:nvSpPr>
        <p:spPr bwMode="auto">
          <a:xfrm>
            <a:off x="1371600" y="52578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/>
              <a:t>j = 3, comparing arr[3] and arr[4]</a:t>
            </a:r>
          </a:p>
        </p:txBody>
      </p:sp>
      <p:sp>
        <p:nvSpPr>
          <p:cNvPr id="26643" name="Oval 17"/>
          <p:cNvSpPr>
            <a:spLocks noChangeArrowheads="1"/>
          </p:cNvSpPr>
          <p:nvPr/>
        </p:nvSpPr>
        <p:spPr bwMode="auto">
          <a:xfrm>
            <a:off x="6248400" y="2667000"/>
            <a:ext cx="1293813" cy="1219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14</a:t>
            </a:r>
          </a:p>
        </p:txBody>
      </p:sp>
      <p:sp>
        <p:nvSpPr>
          <p:cNvPr id="26644" name="Oval 18"/>
          <p:cNvSpPr>
            <a:spLocks noChangeArrowheads="1"/>
          </p:cNvSpPr>
          <p:nvPr/>
        </p:nvSpPr>
        <p:spPr bwMode="auto">
          <a:xfrm>
            <a:off x="4953000" y="2667000"/>
            <a:ext cx="1295400" cy="1219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08063">
              <a:defRPr/>
            </a:pPr>
            <a:r>
              <a:rPr lang="en-US">
                <a:latin typeface="+mn-lt"/>
                <a:cs typeface="+mn-cs"/>
              </a:rPr>
              <a:t>Simple Sorting Algorithms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08063">
              <a:defRPr/>
            </a:pPr>
            <a:fld id="{F1711B36-5C02-4069-926A-C55287A9F643}" type="slidenum">
              <a:rPr lang="en-US">
                <a:latin typeface="+mn-lt"/>
                <a:cs typeface="+mn-cs"/>
              </a:rPr>
              <a:pPr defTabSz="1008063">
                <a:defRPr/>
              </a:pPr>
              <a:t>16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Trace of bubble sort</a:t>
            </a:r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12954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10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25146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12</a:t>
            </a:r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3732213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5</a:t>
            </a:r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76200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14’</a:t>
            </a:r>
          </a:p>
        </p:txBody>
      </p:sp>
      <p:sp>
        <p:nvSpPr>
          <p:cNvPr id="27657" name="Text Box 7"/>
          <p:cNvSpPr txBox="1">
            <a:spLocks noChangeArrowheads="1"/>
          </p:cNvSpPr>
          <p:nvPr/>
        </p:nvSpPr>
        <p:spPr bwMode="auto">
          <a:xfrm>
            <a:off x="1371600" y="48006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/>
              <a:t>i = 5, first iteration of the outer loop</a:t>
            </a:r>
          </a:p>
        </p:txBody>
      </p:sp>
      <p:sp>
        <p:nvSpPr>
          <p:cNvPr id="27658" name="Text Box 8"/>
          <p:cNvSpPr txBox="1">
            <a:spLocks noChangeArrowheads="1"/>
          </p:cNvSpPr>
          <p:nvPr/>
        </p:nvSpPr>
        <p:spPr bwMode="auto">
          <a:xfrm>
            <a:off x="16002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7659" name="Text Box 9"/>
          <p:cNvSpPr txBox="1">
            <a:spLocks noChangeArrowheads="1"/>
          </p:cNvSpPr>
          <p:nvPr/>
        </p:nvSpPr>
        <p:spPr bwMode="auto">
          <a:xfrm>
            <a:off x="28194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7660" name="Text Box 10"/>
          <p:cNvSpPr txBox="1">
            <a:spLocks noChangeArrowheads="1"/>
          </p:cNvSpPr>
          <p:nvPr/>
        </p:nvSpPr>
        <p:spPr bwMode="auto">
          <a:xfrm>
            <a:off x="40386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7661" name="Text Box 11"/>
          <p:cNvSpPr txBox="1">
            <a:spLocks noChangeArrowheads="1"/>
          </p:cNvSpPr>
          <p:nvPr/>
        </p:nvSpPr>
        <p:spPr bwMode="auto">
          <a:xfrm>
            <a:off x="52578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7662" name="Text Box 12"/>
          <p:cNvSpPr txBox="1">
            <a:spLocks noChangeArrowheads="1"/>
          </p:cNvSpPr>
          <p:nvPr/>
        </p:nvSpPr>
        <p:spPr bwMode="auto">
          <a:xfrm>
            <a:off x="64770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27663" name="Text Box 13"/>
          <p:cNvSpPr txBox="1">
            <a:spLocks noChangeArrowheads="1"/>
          </p:cNvSpPr>
          <p:nvPr/>
        </p:nvSpPr>
        <p:spPr bwMode="auto">
          <a:xfrm>
            <a:off x="76962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27664" name="Text Box 14"/>
          <p:cNvSpPr txBox="1">
            <a:spLocks noChangeArrowheads="1"/>
          </p:cNvSpPr>
          <p:nvPr/>
        </p:nvSpPr>
        <p:spPr bwMode="auto">
          <a:xfrm>
            <a:off x="381000" y="1219200"/>
            <a:ext cx="990600" cy="831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array index</a:t>
            </a:r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>
            <a:off x="1371600" y="2057400"/>
            <a:ext cx="30480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1371600" y="52578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/>
              <a:t>j = 3, comparing arr[3] and arr[4]</a:t>
            </a:r>
          </a:p>
        </p:txBody>
      </p:sp>
      <p:sp>
        <p:nvSpPr>
          <p:cNvPr id="27667" name="Oval 17"/>
          <p:cNvSpPr>
            <a:spLocks noChangeArrowheads="1"/>
          </p:cNvSpPr>
          <p:nvPr/>
        </p:nvSpPr>
        <p:spPr bwMode="auto">
          <a:xfrm>
            <a:off x="6248400" y="2667000"/>
            <a:ext cx="1293813" cy="1219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14</a:t>
            </a:r>
          </a:p>
        </p:txBody>
      </p:sp>
      <p:sp>
        <p:nvSpPr>
          <p:cNvPr id="27668" name="Oval 18"/>
          <p:cNvSpPr>
            <a:spLocks noChangeArrowheads="1"/>
          </p:cNvSpPr>
          <p:nvPr/>
        </p:nvSpPr>
        <p:spPr bwMode="auto">
          <a:xfrm>
            <a:off x="4953000" y="2667000"/>
            <a:ext cx="1295400" cy="1219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23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5562600" y="4038600"/>
            <a:ext cx="1752600" cy="6508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 sz="3600">
                <a:solidFill>
                  <a:srgbClr val="FF0000"/>
                </a:solidFill>
              </a:rPr>
              <a:t>SWAP!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08063">
              <a:defRPr/>
            </a:pPr>
            <a:r>
              <a:rPr lang="en-US">
                <a:latin typeface="+mn-lt"/>
                <a:cs typeface="+mn-cs"/>
              </a:rPr>
              <a:t>Simple Sorting Algorithms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08063">
              <a:defRPr/>
            </a:pPr>
            <a:fld id="{3CA546DF-46AF-4325-BB73-665D0C18ABE2}" type="slidenum">
              <a:rPr lang="en-US">
                <a:latin typeface="+mn-lt"/>
                <a:cs typeface="+mn-cs"/>
              </a:rPr>
              <a:pPr defTabSz="1008063">
                <a:defRPr/>
              </a:pPr>
              <a:t>17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Trace of bubble sort</a:t>
            </a:r>
          </a:p>
        </p:txBody>
      </p:sp>
      <p:sp>
        <p:nvSpPr>
          <p:cNvPr id="28677" name="Oval 3"/>
          <p:cNvSpPr>
            <a:spLocks noChangeArrowheads="1"/>
          </p:cNvSpPr>
          <p:nvPr/>
        </p:nvSpPr>
        <p:spPr bwMode="auto">
          <a:xfrm>
            <a:off x="12954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10</a:t>
            </a:r>
          </a:p>
        </p:txBody>
      </p:sp>
      <p:sp>
        <p:nvSpPr>
          <p:cNvPr id="28678" name="Oval 4"/>
          <p:cNvSpPr>
            <a:spLocks noChangeArrowheads="1"/>
          </p:cNvSpPr>
          <p:nvPr/>
        </p:nvSpPr>
        <p:spPr bwMode="auto">
          <a:xfrm>
            <a:off x="25146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12</a:t>
            </a:r>
          </a:p>
        </p:txBody>
      </p:sp>
      <p:sp>
        <p:nvSpPr>
          <p:cNvPr id="28679" name="Oval 5"/>
          <p:cNvSpPr>
            <a:spLocks noChangeArrowheads="1"/>
          </p:cNvSpPr>
          <p:nvPr/>
        </p:nvSpPr>
        <p:spPr bwMode="auto">
          <a:xfrm>
            <a:off x="3732213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5</a:t>
            </a:r>
          </a:p>
        </p:txBody>
      </p:sp>
      <p:sp>
        <p:nvSpPr>
          <p:cNvPr id="28680" name="Oval 6"/>
          <p:cNvSpPr>
            <a:spLocks noChangeArrowheads="1"/>
          </p:cNvSpPr>
          <p:nvPr/>
        </p:nvSpPr>
        <p:spPr bwMode="auto">
          <a:xfrm>
            <a:off x="76200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14’</a:t>
            </a:r>
          </a:p>
        </p:txBody>
      </p:sp>
      <p:sp>
        <p:nvSpPr>
          <p:cNvPr id="28681" name="Text Box 7"/>
          <p:cNvSpPr txBox="1">
            <a:spLocks noChangeArrowheads="1"/>
          </p:cNvSpPr>
          <p:nvPr/>
        </p:nvSpPr>
        <p:spPr bwMode="auto">
          <a:xfrm>
            <a:off x="1371600" y="48006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/>
              <a:t>i = 5, first iteration of the outer loop</a:t>
            </a:r>
          </a:p>
        </p:txBody>
      </p:sp>
      <p:sp>
        <p:nvSpPr>
          <p:cNvPr id="28682" name="Text Box 8"/>
          <p:cNvSpPr txBox="1">
            <a:spLocks noChangeArrowheads="1"/>
          </p:cNvSpPr>
          <p:nvPr/>
        </p:nvSpPr>
        <p:spPr bwMode="auto">
          <a:xfrm>
            <a:off x="16002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8683" name="Text Box 9"/>
          <p:cNvSpPr txBox="1">
            <a:spLocks noChangeArrowheads="1"/>
          </p:cNvSpPr>
          <p:nvPr/>
        </p:nvSpPr>
        <p:spPr bwMode="auto">
          <a:xfrm>
            <a:off x="28194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8684" name="Text Box 10"/>
          <p:cNvSpPr txBox="1">
            <a:spLocks noChangeArrowheads="1"/>
          </p:cNvSpPr>
          <p:nvPr/>
        </p:nvSpPr>
        <p:spPr bwMode="auto">
          <a:xfrm>
            <a:off x="40386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8685" name="Text Box 11"/>
          <p:cNvSpPr txBox="1">
            <a:spLocks noChangeArrowheads="1"/>
          </p:cNvSpPr>
          <p:nvPr/>
        </p:nvSpPr>
        <p:spPr bwMode="auto">
          <a:xfrm>
            <a:off x="52578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8686" name="Text Box 12"/>
          <p:cNvSpPr txBox="1">
            <a:spLocks noChangeArrowheads="1"/>
          </p:cNvSpPr>
          <p:nvPr/>
        </p:nvSpPr>
        <p:spPr bwMode="auto">
          <a:xfrm>
            <a:off x="64770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28687" name="Text Box 13"/>
          <p:cNvSpPr txBox="1">
            <a:spLocks noChangeArrowheads="1"/>
          </p:cNvSpPr>
          <p:nvPr/>
        </p:nvSpPr>
        <p:spPr bwMode="auto">
          <a:xfrm>
            <a:off x="76962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28688" name="Text Box 14"/>
          <p:cNvSpPr txBox="1">
            <a:spLocks noChangeArrowheads="1"/>
          </p:cNvSpPr>
          <p:nvPr/>
        </p:nvSpPr>
        <p:spPr bwMode="auto">
          <a:xfrm>
            <a:off x="381000" y="1219200"/>
            <a:ext cx="990600" cy="831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array index</a:t>
            </a:r>
          </a:p>
        </p:txBody>
      </p:sp>
      <p:sp>
        <p:nvSpPr>
          <p:cNvPr id="28689" name="Line 15"/>
          <p:cNvSpPr>
            <a:spLocks noChangeShapeType="1"/>
          </p:cNvSpPr>
          <p:nvPr/>
        </p:nvSpPr>
        <p:spPr bwMode="auto">
          <a:xfrm>
            <a:off x="1371600" y="2057400"/>
            <a:ext cx="30480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8690" name="Text Box 16"/>
          <p:cNvSpPr txBox="1">
            <a:spLocks noChangeArrowheads="1"/>
          </p:cNvSpPr>
          <p:nvPr/>
        </p:nvSpPr>
        <p:spPr bwMode="auto">
          <a:xfrm>
            <a:off x="1371600" y="52578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/>
              <a:t>j = 3, comparing arr[3] and arr[4]</a:t>
            </a:r>
          </a:p>
        </p:txBody>
      </p:sp>
      <p:sp>
        <p:nvSpPr>
          <p:cNvPr id="28691" name="Oval 17"/>
          <p:cNvSpPr>
            <a:spLocks noChangeArrowheads="1"/>
          </p:cNvSpPr>
          <p:nvPr/>
        </p:nvSpPr>
        <p:spPr bwMode="auto">
          <a:xfrm>
            <a:off x="6248400" y="2667000"/>
            <a:ext cx="1293813" cy="1219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23</a:t>
            </a:r>
          </a:p>
        </p:txBody>
      </p:sp>
      <p:sp>
        <p:nvSpPr>
          <p:cNvPr id="28692" name="Oval 18"/>
          <p:cNvSpPr>
            <a:spLocks noChangeArrowheads="1"/>
          </p:cNvSpPr>
          <p:nvPr/>
        </p:nvSpPr>
        <p:spPr bwMode="auto">
          <a:xfrm>
            <a:off x="4953000" y="2667000"/>
            <a:ext cx="1295400" cy="1219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14</a:t>
            </a:r>
          </a:p>
        </p:txBody>
      </p:sp>
      <p:sp>
        <p:nvSpPr>
          <p:cNvPr id="28693" name="Text Box 19"/>
          <p:cNvSpPr txBox="1">
            <a:spLocks noChangeArrowheads="1"/>
          </p:cNvSpPr>
          <p:nvPr/>
        </p:nvSpPr>
        <p:spPr bwMode="auto">
          <a:xfrm>
            <a:off x="5562600" y="4038600"/>
            <a:ext cx="1752600" cy="6508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 sz="3600">
                <a:solidFill>
                  <a:srgbClr val="FF0000"/>
                </a:solidFill>
              </a:rPr>
              <a:t>SWAP!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08063">
              <a:defRPr/>
            </a:pPr>
            <a:r>
              <a:rPr lang="en-US">
                <a:latin typeface="+mn-lt"/>
                <a:cs typeface="+mn-cs"/>
              </a:rPr>
              <a:t>Simple Sorting Algorithms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08063">
              <a:defRPr/>
            </a:pPr>
            <a:fld id="{9CD03089-0ECC-4AC2-982C-0E77AC5E2FF8}" type="slidenum">
              <a:rPr lang="en-US">
                <a:latin typeface="+mn-lt"/>
                <a:cs typeface="+mn-cs"/>
              </a:rPr>
              <a:pPr defTabSz="1008063">
                <a:defRPr/>
              </a:pPr>
              <a:t>18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Trace of bubble sort</a:t>
            </a:r>
          </a:p>
        </p:txBody>
      </p:sp>
      <p:sp>
        <p:nvSpPr>
          <p:cNvPr id="29701" name="Oval 3"/>
          <p:cNvSpPr>
            <a:spLocks noChangeArrowheads="1"/>
          </p:cNvSpPr>
          <p:nvPr/>
        </p:nvSpPr>
        <p:spPr bwMode="auto">
          <a:xfrm>
            <a:off x="12954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10</a:t>
            </a:r>
          </a:p>
        </p:txBody>
      </p:sp>
      <p:sp>
        <p:nvSpPr>
          <p:cNvPr id="29702" name="Oval 4"/>
          <p:cNvSpPr>
            <a:spLocks noChangeArrowheads="1"/>
          </p:cNvSpPr>
          <p:nvPr/>
        </p:nvSpPr>
        <p:spPr bwMode="auto">
          <a:xfrm>
            <a:off x="25146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12</a:t>
            </a:r>
          </a:p>
        </p:txBody>
      </p:sp>
      <p:sp>
        <p:nvSpPr>
          <p:cNvPr id="29703" name="Oval 5"/>
          <p:cNvSpPr>
            <a:spLocks noChangeArrowheads="1"/>
          </p:cNvSpPr>
          <p:nvPr/>
        </p:nvSpPr>
        <p:spPr bwMode="auto">
          <a:xfrm>
            <a:off x="3732213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5</a:t>
            </a:r>
          </a:p>
        </p:txBody>
      </p:sp>
      <p:sp>
        <p:nvSpPr>
          <p:cNvPr id="29704" name="Oval 6"/>
          <p:cNvSpPr>
            <a:spLocks noChangeArrowheads="1"/>
          </p:cNvSpPr>
          <p:nvPr/>
        </p:nvSpPr>
        <p:spPr bwMode="auto">
          <a:xfrm>
            <a:off x="49530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14</a:t>
            </a:r>
          </a:p>
        </p:txBody>
      </p:sp>
      <p:sp>
        <p:nvSpPr>
          <p:cNvPr id="29705" name="Text Box 7"/>
          <p:cNvSpPr txBox="1">
            <a:spLocks noChangeArrowheads="1"/>
          </p:cNvSpPr>
          <p:nvPr/>
        </p:nvSpPr>
        <p:spPr bwMode="auto">
          <a:xfrm>
            <a:off x="1371600" y="48006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/>
              <a:t>i = 5, first iteration of the outer loop</a:t>
            </a:r>
          </a:p>
        </p:txBody>
      </p:sp>
      <p:sp>
        <p:nvSpPr>
          <p:cNvPr id="29706" name="Text Box 8"/>
          <p:cNvSpPr txBox="1">
            <a:spLocks noChangeArrowheads="1"/>
          </p:cNvSpPr>
          <p:nvPr/>
        </p:nvSpPr>
        <p:spPr bwMode="auto">
          <a:xfrm>
            <a:off x="16002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9707" name="Text Box 9"/>
          <p:cNvSpPr txBox="1">
            <a:spLocks noChangeArrowheads="1"/>
          </p:cNvSpPr>
          <p:nvPr/>
        </p:nvSpPr>
        <p:spPr bwMode="auto">
          <a:xfrm>
            <a:off x="28194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9708" name="Text Box 10"/>
          <p:cNvSpPr txBox="1">
            <a:spLocks noChangeArrowheads="1"/>
          </p:cNvSpPr>
          <p:nvPr/>
        </p:nvSpPr>
        <p:spPr bwMode="auto">
          <a:xfrm>
            <a:off x="40386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9709" name="Text Box 11"/>
          <p:cNvSpPr txBox="1">
            <a:spLocks noChangeArrowheads="1"/>
          </p:cNvSpPr>
          <p:nvPr/>
        </p:nvSpPr>
        <p:spPr bwMode="auto">
          <a:xfrm>
            <a:off x="52578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9710" name="Text Box 12"/>
          <p:cNvSpPr txBox="1">
            <a:spLocks noChangeArrowheads="1"/>
          </p:cNvSpPr>
          <p:nvPr/>
        </p:nvSpPr>
        <p:spPr bwMode="auto">
          <a:xfrm>
            <a:off x="64770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29711" name="Text Box 13"/>
          <p:cNvSpPr txBox="1">
            <a:spLocks noChangeArrowheads="1"/>
          </p:cNvSpPr>
          <p:nvPr/>
        </p:nvSpPr>
        <p:spPr bwMode="auto">
          <a:xfrm>
            <a:off x="76962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29712" name="Text Box 14"/>
          <p:cNvSpPr txBox="1">
            <a:spLocks noChangeArrowheads="1"/>
          </p:cNvSpPr>
          <p:nvPr/>
        </p:nvSpPr>
        <p:spPr bwMode="auto">
          <a:xfrm>
            <a:off x="381000" y="1219200"/>
            <a:ext cx="990600" cy="831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array index</a:t>
            </a:r>
          </a:p>
        </p:txBody>
      </p:sp>
      <p:sp>
        <p:nvSpPr>
          <p:cNvPr id="29713" name="Line 15"/>
          <p:cNvSpPr>
            <a:spLocks noChangeShapeType="1"/>
          </p:cNvSpPr>
          <p:nvPr/>
        </p:nvSpPr>
        <p:spPr bwMode="auto">
          <a:xfrm>
            <a:off x="1371600" y="2057400"/>
            <a:ext cx="30480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9714" name="Text Box 16"/>
          <p:cNvSpPr txBox="1">
            <a:spLocks noChangeArrowheads="1"/>
          </p:cNvSpPr>
          <p:nvPr/>
        </p:nvSpPr>
        <p:spPr bwMode="auto">
          <a:xfrm>
            <a:off x="1371600" y="52578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/>
              <a:t>j = 4, comparing arr[4] and arr[5]</a:t>
            </a:r>
          </a:p>
        </p:txBody>
      </p:sp>
      <p:sp>
        <p:nvSpPr>
          <p:cNvPr id="29715" name="Oval 17"/>
          <p:cNvSpPr>
            <a:spLocks noChangeArrowheads="1"/>
          </p:cNvSpPr>
          <p:nvPr/>
        </p:nvSpPr>
        <p:spPr bwMode="auto">
          <a:xfrm>
            <a:off x="6248400" y="2667000"/>
            <a:ext cx="1293813" cy="1219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23</a:t>
            </a:r>
          </a:p>
        </p:txBody>
      </p:sp>
      <p:sp>
        <p:nvSpPr>
          <p:cNvPr id="29716" name="Oval 18"/>
          <p:cNvSpPr>
            <a:spLocks noChangeArrowheads="1"/>
          </p:cNvSpPr>
          <p:nvPr/>
        </p:nvSpPr>
        <p:spPr bwMode="auto">
          <a:xfrm>
            <a:off x="7620000" y="2667000"/>
            <a:ext cx="1295400" cy="1219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14’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08063">
              <a:defRPr/>
            </a:pPr>
            <a:r>
              <a:rPr lang="en-US">
                <a:latin typeface="+mn-lt"/>
                <a:cs typeface="+mn-cs"/>
              </a:rPr>
              <a:t>Simple Sorting Algorithms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08063">
              <a:defRPr/>
            </a:pPr>
            <a:fld id="{1A40D83D-7E7C-4B0A-AEE5-445E61005847}" type="slidenum">
              <a:rPr lang="en-US">
                <a:latin typeface="+mn-lt"/>
                <a:cs typeface="+mn-cs"/>
              </a:rPr>
              <a:pPr defTabSz="1008063">
                <a:defRPr/>
              </a:pPr>
              <a:t>19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Trace of bubble sort</a:t>
            </a:r>
          </a:p>
        </p:txBody>
      </p:sp>
      <p:sp>
        <p:nvSpPr>
          <p:cNvPr id="30725" name="Oval 3"/>
          <p:cNvSpPr>
            <a:spLocks noChangeArrowheads="1"/>
          </p:cNvSpPr>
          <p:nvPr/>
        </p:nvSpPr>
        <p:spPr bwMode="auto">
          <a:xfrm>
            <a:off x="12954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10</a:t>
            </a:r>
          </a:p>
        </p:txBody>
      </p:sp>
      <p:sp>
        <p:nvSpPr>
          <p:cNvPr id="30726" name="Oval 4"/>
          <p:cNvSpPr>
            <a:spLocks noChangeArrowheads="1"/>
          </p:cNvSpPr>
          <p:nvPr/>
        </p:nvSpPr>
        <p:spPr bwMode="auto">
          <a:xfrm>
            <a:off x="25146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12</a:t>
            </a:r>
          </a:p>
        </p:txBody>
      </p:sp>
      <p:sp>
        <p:nvSpPr>
          <p:cNvPr id="30727" name="Oval 5"/>
          <p:cNvSpPr>
            <a:spLocks noChangeArrowheads="1"/>
          </p:cNvSpPr>
          <p:nvPr/>
        </p:nvSpPr>
        <p:spPr bwMode="auto">
          <a:xfrm>
            <a:off x="3732213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5</a:t>
            </a:r>
          </a:p>
        </p:txBody>
      </p:sp>
      <p:sp>
        <p:nvSpPr>
          <p:cNvPr id="30728" name="Oval 6"/>
          <p:cNvSpPr>
            <a:spLocks noChangeArrowheads="1"/>
          </p:cNvSpPr>
          <p:nvPr/>
        </p:nvSpPr>
        <p:spPr bwMode="auto">
          <a:xfrm>
            <a:off x="49530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14</a:t>
            </a:r>
          </a:p>
        </p:txBody>
      </p:sp>
      <p:sp>
        <p:nvSpPr>
          <p:cNvPr id="30729" name="Text Box 7"/>
          <p:cNvSpPr txBox="1">
            <a:spLocks noChangeArrowheads="1"/>
          </p:cNvSpPr>
          <p:nvPr/>
        </p:nvSpPr>
        <p:spPr bwMode="auto">
          <a:xfrm>
            <a:off x="1371600" y="48006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/>
              <a:t>i = 5, first iteration of the outer loop</a:t>
            </a:r>
          </a:p>
        </p:txBody>
      </p:sp>
      <p:sp>
        <p:nvSpPr>
          <p:cNvPr id="30730" name="Text Box 8"/>
          <p:cNvSpPr txBox="1">
            <a:spLocks noChangeArrowheads="1"/>
          </p:cNvSpPr>
          <p:nvPr/>
        </p:nvSpPr>
        <p:spPr bwMode="auto">
          <a:xfrm>
            <a:off x="16002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30731" name="Text Box 9"/>
          <p:cNvSpPr txBox="1">
            <a:spLocks noChangeArrowheads="1"/>
          </p:cNvSpPr>
          <p:nvPr/>
        </p:nvSpPr>
        <p:spPr bwMode="auto">
          <a:xfrm>
            <a:off x="28194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0732" name="Text Box 10"/>
          <p:cNvSpPr txBox="1">
            <a:spLocks noChangeArrowheads="1"/>
          </p:cNvSpPr>
          <p:nvPr/>
        </p:nvSpPr>
        <p:spPr bwMode="auto">
          <a:xfrm>
            <a:off x="40386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0733" name="Text Box 11"/>
          <p:cNvSpPr txBox="1">
            <a:spLocks noChangeArrowheads="1"/>
          </p:cNvSpPr>
          <p:nvPr/>
        </p:nvSpPr>
        <p:spPr bwMode="auto">
          <a:xfrm>
            <a:off x="52578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30734" name="Text Box 12"/>
          <p:cNvSpPr txBox="1">
            <a:spLocks noChangeArrowheads="1"/>
          </p:cNvSpPr>
          <p:nvPr/>
        </p:nvSpPr>
        <p:spPr bwMode="auto">
          <a:xfrm>
            <a:off x="64770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30735" name="Text Box 13"/>
          <p:cNvSpPr txBox="1">
            <a:spLocks noChangeArrowheads="1"/>
          </p:cNvSpPr>
          <p:nvPr/>
        </p:nvSpPr>
        <p:spPr bwMode="auto">
          <a:xfrm>
            <a:off x="76962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0736" name="Text Box 14"/>
          <p:cNvSpPr txBox="1">
            <a:spLocks noChangeArrowheads="1"/>
          </p:cNvSpPr>
          <p:nvPr/>
        </p:nvSpPr>
        <p:spPr bwMode="auto">
          <a:xfrm>
            <a:off x="381000" y="1219200"/>
            <a:ext cx="990600" cy="831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array index</a:t>
            </a:r>
          </a:p>
        </p:txBody>
      </p:sp>
      <p:sp>
        <p:nvSpPr>
          <p:cNvPr id="30737" name="Line 15"/>
          <p:cNvSpPr>
            <a:spLocks noChangeShapeType="1"/>
          </p:cNvSpPr>
          <p:nvPr/>
        </p:nvSpPr>
        <p:spPr bwMode="auto">
          <a:xfrm>
            <a:off x="1371600" y="2057400"/>
            <a:ext cx="30480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0738" name="Text Box 16"/>
          <p:cNvSpPr txBox="1">
            <a:spLocks noChangeArrowheads="1"/>
          </p:cNvSpPr>
          <p:nvPr/>
        </p:nvSpPr>
        <p:spPr bwMode="auto">
          <a:xfrm>
            <a:off x="1371600" y="52578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/>
              <a:t>j = 4, comparing arr[4] and arr[5]</a:t>
            </a:r>
          </a:p>
        </p:txBody>
      </p:sp>
      <p:sp>
        <p:nvSpPr>
          <p:cNvPr id="30739" name="Oval 17"/>
          <p:cNvSpPr>
            <a:spLocks noChangeArrowheads="1"/>
          </p:cNvSpPr>
          <p:nvPr/>
        </p:nvSpPr>
        <p:spPr bwMode="auto">
          <a:xfrm>
            <a:off x="6248400" y="2667000"/>
            <a:ext cx="1293813" cy="1219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23</a:t>
            </a:r>
          </a:p>
        </p:txBody>
      </p:sp>
      <p:sp>
        <p:nvSpPr>
          <p:cNvPr id="30740" name="Oval 18"/>
          <p:cNvSpPr>
            <a:spLocks noChangeArrowheads="1"/>
          </p:cNvSpPr>
          <p:nvPr/>
        </p:nvSpPr>
        <p:spPr bwMode="auto">
          <a:xfrm>
            <a:off x="7620000" y="2667000"/>
            <a:ext cx="1295400" cy="1219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14’</a:t>
            </a:r>
          </a:p>
        </p:txBody>
      </p:sp>
      <p:sp>
        <p:nvSpPr>
          <p:cNvPr id="30741" name="Text Box 19"/>
          <p:cNvSpPr txBox="1">
            <a:spLocks noChangeArrowheads="1"/>
          </p:cNvSpPr>
          <p:nvPr/>
        </p:nvSpPr>
        <p:spPr bwMode="auto">
          <a:xfrm>
            <a:off x="6629400" y="4038600"/>
            <a:ext cx="1752600" cy="6508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 sz="3600">
                <a:solidFill>
                  <a:srgbClr val="FF0000"/>
                </a:solidFill>
              </a:rPr>
              <a:t>SWAP!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8063">
              <a:defRPr/>
            </a:pPr>
            <a:r>
              <a:rPr lang="en-US">
                <a:latin typeface="+mn-lt"/>
                <a:cs typeface="+mn-cs"/>
              </a:rPr>
              <a:t>Simple Sorting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8063">
              <a:defRPr/>
            </a:pPr>
            <a:fld id="{C797932C-7E9E-4DDF-81CE-D5B665F277AB}" type="slidenum">
              <a:rPr lang="en-US">
                <a:latin typeface="+mn-lt"/>
                <a:cs typeface="+mn-cs"/>
              </a:rPr>
              <a:pPr defTabSz="1008063">
                <a:defRPr/>
              </a:pPr>
              <a:t>2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Simple sorting algorithms and their complexity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66750" indent="-666750" eaLnBrk="1" hangingPunct="1">
              <a:buFont typeface="StarBats" charset="0"/>
              <a:buNone/>
            </a:pPr>
            <a:r>
              <a:rPr lang="en-US" dirty="0" smtClean="0"/>
              <a:t>Consider an array of integers, and the goal is to sort into non-decreasing order (put the largest on the right)</a:t>
            </a:r>
          </a:p>
          <a:p>
            <a:pPr marL="666750" indent="-666750" eaLnBrk="1" hangingPunct="1">
              <a:buFont typeface="StarBats" charset="0"/>
              <a:buAutoNum type="arabicPeriod"/>
            </a:pPr>
            <a:r>
              <a:rPr lang="en-US" dirty="0" smtClean="0"/>
              <a:t>Bubble sort</a:t>
            </a:r>
          </a:p>
          <a:p>
            <a:pPr marL="666750" indent="-666750" eaLnBrk="1" hangingPunct="1">
              <a:buFont typeface="StarBats" charset="0"/>
              <a:buAutoNum type="arabicPeriod"/>
            </a:pPr>
            <a:r>
              <a:rPr lang="en-US" dirty="0" smtClean="0"/>
              <a:t>Selection sort</a:t>
            </a:r>
          </a:p>
          <a:p>
            <a:pPr marL="666750" indent="-666750" eaLnBrk="1" hangingPunct="1">
              <a:buFont typeface="StarBats" charset="0"/>
              <a:buAutoNum type="arabicPeriod"/>
            </a:pPr>
            <a:r>
              <a:rPr lang="en-US" dirty="0" smtClean="0"/>
              <a:t>Insertion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08063">
              <a:defRPr/>
            </a:pPr>
            <a:r>
              <a:rPr lang="en-US">
                <a:latin typeface="+mn-lt"/>
                <a:cs typeface="+mn-cs"/>
              </a:rPr>
              <a:t>Simple Sorting Algorithms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08063">
              <a:defRPr/>
            </a:pPr>
            <a:fld id="{65835210-8B1E-4315-BC1A-CB6574F11D23}" type="slidenum">
              <a:rPr lang="en-US">
                <a:latin typeface="+mn-lt"/>
                <a:cs typeface="+mn-cs"/>
              </a:rPr>
              <a:pPr defTabSz="1008063">
                <a:defRPr/>
              </a:pPr>
              <a:t>20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Trace of bubble sort</a:t>
            </a:r>
          </a:p>
        </p:txBody>
      </p:sp>
      <p:sp>
        <p:nvSpPr>
          <p:cNvPr id="31749" name="Oval 3"/>
          <p:cNvSpPr>
            <a:spLocks noChangeArrowheads="1"/>
          </p:cNvSpPr>
          <p:nvPr/>
        </p:nvSpPr>
        <p:spPr bwMode="auto">
          <a:xfrm>
            <a:off x="12954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10</a:t>
            </a:r>
          </a:p>
        </p:txBody>
      </p:sp>
      <p:sp>
        <p:nvSpPr>
          <p:cNvPr id="31750" name="Oval 4"/>
          <p:cNvSpPr>
            <a:spLocks noChangeArrowheads="1"/>
          </p:cNvSpPr>
          <p:nvPr/>
        </p:nvSpPr>
        <p:spPr bwMode="auto">
          <a:xfrm>
            <a:off x="25146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12</a:t>
            </a:r>
          </a:p>
        </p:txBody>
      </p:sp>
      <p:sp>
        <p:nvSpPr>
          <p:cNvPr id="31751" name="Oval 5"/>
          <p:cNvSpPr>
            <a:spLocks noChangeArrowheads="1"/>
          </p:cNvSpPr>
          <p:nvPr/>
        </p:nvSpPr>
        <p:spPr bwMode="auto">
          <a:xfrm>
            <a:off x="3732213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5</a:t>
            </a:r>
          </a:p>
        </p:txBody>
      </p:sp>
      <p:sp>
        <p:nvSpPr>
          <p:cNvPr id="31752" name="Oval 6"/>
          <p:cNvSpPr>
            <a:spLocks noChangeArrowheads="1"/>
          </p:cNvSpPr>
          <p:nvPr/>
        </p:nvSpPr>
        <p:spPr bwMode="auto">
          <a:xfrm>
            <a:off x="49530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14</a:t>
            </a:r>
          </a:p>
        </p:txBody>
      </p:sp>
      <p:sp>
        <p:nvSpPr>
          <p:cNvPr id="31753" name="Text Box 7"/>
          <p:cNvSpPr txBox="1">
            <a:spLocks noChangeArrowheads="1"/>
          </p:cNvSpPr>
          <p:nvPr/>
        </p:nvSpPr>
        <p:spPr bwMode="auto">
          <a:xfrm>
            <a:off x="1371600" y="48006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/>
              <a:t>i = 5, first iteration of the outer loop</a:t>
            </a:r>
          </a:p>
        </p:txBody>
      </p:sp>
      <p:sp>
        <p:nvSpPr>
          <p:cNvPr id="31754" name="Text Box 8"/>
          <p:cNvSpPr txBox="1">
            <a:spLocks noChangeArrowheads="1"/>
          </p:cNvSpPr>
          <p:nvPr/>
        </p:nvSpPr>
        <p:spPr bwMode="auto">
          <a:xfrm>
            <a:off x="16002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31755" name="Text Box 9"/>
          <p:cNvSpPr txBox="1">
            <a:spLocks noChangeArrowheads="1"/>
          </p:cNvSpPr>
          <p:nvPr/>
        </p:nvSpPr>
        <p:spPr bwMode="auto">
          <a:xfrm>
            <a:off x="28194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1756" name="Text Box 10"/>
          <p:cNvSpPr txBox="1">
            <a:spLocks noChangeArrowheads="1"/>
          </p:cNvSpPr>
          <p:nvPr/>
        </p:nvSpPr>
        <p:spPr bwMode="auto">
          <a:xfrm>
            <a:off x="40386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1757" name="Text Box 11"/>
          <p:cNvSpPr txBox="1">
            <a:spLocks noChangeArrowheads="1"/>
          </p:cNvSpPr>
          <p:nvPr/>
        </p:nvSpPr>
        <p:spPr bwMode="auto">
          <a:xfrm>
            <a:off x="52578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31758" name="Text Box 12"/>
          <p:cNvSpPr txBox="1">
            <a:spLocks noChangeArrowheads="1"/>
          </p:cNvSpPr>
          <p:nvPr/>
        </p:nvSpPr>
        <p:spPr bwMode="auto">
          <a:xfrm>
            <a:off x="64770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31759" name="Text Box 13"/>
          <p:cNvSpPr txBox="1">
            <a:spLocks noChangeArrowheads="1"/>
          </p:cNvSpPr>
          <p:nvPr/>
        </p:nvSpPr>
        <p:spPr bwMode="auto">
          <a:xfrm>
            <a:off x="76962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1760" name="Text Box 14"/>
          <p:cNvSpPr txBox="1">
            <a:spLocks noChangeArrowheads="1"/>
          </p:cNvSpPr>
          <p:nvPr/>
        </p:nvSpPr>
        <p:spPr bwMode="auto">
          <a:xfrm>
            <a:off x="381000" y="1219200"/>
            <a:ext cx="990600" cy="831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array index</a:t>
            </a:r>
          </a:p>
        </p:txBody>
      </p:sp>
      <p:sp>
        <p:nvSpPr>
          <p:cNvPr id="31761" name="Line 15"/>
          <p:cNvSpPr>
            <a:spLocks noChangeShapeType="1"/>
          </p:cNvSpPr>
          <p:nvPr/>
        </p:nvSpPr>
        <p:spPr bwMode="auto">
          <a:xfrm>
            <a:off x="1371600" y="2057400"/>
            <a:ext cx="30480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1762" name="Text Box 16"/>
          <p:cNvSpPr txBox="1">
            <a:spLocks noChangeArrowheads="1"/>
          </p:cNvSpPr>
          <p:nvPr/>
        </p:nvSpPr>
        <p:spPr bwMode="auto">
          <a:xfrm>
            <a:off x="1371600" y="52578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/>
              <a:t>j = 4, comparing arr[4] and arr[5]</a:t>
            </a:r>
          </a:p>
        </p:txBody>
      </p:sp>
      <p:sp>
        <p:nvSpPr>
          <p:cNvPr id="31763" name="Oval 17"/>
          <p:cNvSpPr>
            <a:spLocks noChangeArrowheads="1"/>
          </p:cNvSpPr>
          <p:nvPr/>
        </p:nvSpPr>
        <p:spPr bwMode="auto">
          <a:xfrm>
            <a:off x="6248400" y="2667000"/>
            <a:ext cx="1293813" cy="1219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14’</a:t>
            </a:r>
          </a:p>
        </p:txBody>
      </p:sp>
      <p:sp>
        <p:nvSpPr>
          <p:cNvPr id="31764" name="Oval 18"/>
          <p:cNvSpPr>
            <a:spLocks noChangeArrowheads="1"/>
          </p:cNvSpPr>
          <p:nvPr/>
        </p:nvSpPr>
        <p:spPr bwMode="auto">
          <a:xfrm>
            <a:off x="7620000" y="2667000"/>
            <a:ext cx="1295400" cy="1219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23</a:t>
            </a:r>
          </a:p>
        </p:txBody>
      </p:sp>
      <p:sp>
        <p:nvSpPr>
          <p:cNvPr id="31765" name="Text Box 19"/>
          <p:cNvSpPr txBox="1">
            <a:spLocks noChangeArrowheads="1"/>
          </p:cNvSpPr>
          <p:nvPr/>
        </p:nvSpPr>
        <p:spPr bwMode="auto">
          <a:xfrm>
            <a:off x="6629400" y="4038600"/>
            <a:ext cx="1752600" cy="6508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 sz="3600">
                <a:solidFill>
                  <a:srgbClr val="FF0000"/>
                </a:solidFill>
              </a:rPr>
              <a:t>SWAP!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08063">
              <a:defRPr/>
            </a:pPr>
            <a:r>
              <a:rPr lang="en-US">
                <a:latin typeface="+mn-lt"/>
                <a:cs typeface="+mn-cs"/>
              </a:rPr>
              <a:t>Simple Sorting Algorithms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08063">
              <a:defRPr/>
            </a:pPr>
            <a:fld id="{759E6464-103C-4393-B44E-8720E5B9DB50}" type="slidenum">
              <a:rPr lang="en-US">
                <a:latin typeface="+mn-lt"/>
                <a:cs typeface="+mn-cs"/>
              </a:rPr>
              <a:pPr defTabSz="1008063">
                <a:defRPr/>
              </a:pPr>
              <a:t>21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Trace of bubble sort</a:t>
            </a:r>
          </a:p>
        </p:txBody>
      </p:sp>
      <p:sp>
        <p:nvSpPr>
          <p:cNvPr id="32773" name="Oval 3"/>
          <p:cNvSpPr>
            <a:spLocks noChangeArrowheads="1"/>
          </p:cNvSpPr>
          <p:nvPr/>
        </p:nvSpPr>
        <p:spPr bwMode="auto">
          <a:xfrm>
            <a:off x="12954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10</a:t>
            </a:r>
          </a:p>
        </p:txBody>
      </p:sp>
      <p:sp>
        <p:nvSpPr>
          <p:cNvPr id="32774" name="Oval 4"/>
          <p:cNvSpPr>
            <a:spLocks noChangeArrowheads="1"/>
          </p:cNvSpPr>
          <p:nvPr/>
        </p:nvSpPr>
        <p:spPr bwMode="auto">
          <a:xfrm>
            <a:off x="25146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12</a:t>
            </a:r>
          </a:p>
        </p:txBody>
      </p:sp>
      <p:sp>
        <p:nvSpPr>
          <p:cNvPr id="32775" name="Oval 5"/>
          <p:cNvSpPr>
            <a:spLocks noChangeArrowheads="1"/>
          </p:cNvSpPr>
          <p:nvPr/>
        </p:nvSpPr>
        <p:spPr bwMode="auto">
          <a:xfrm>
            <a:off x="3732213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5</a:t>
            </a:r>
          </a:p>
        </p:txBody>
      </p:sp>
      <p:sp>
        <p:nvSpPr>
          <p:cNvPr id="32776" name="Oval 6"/>
          <p:cNvSpPr>
            <a:spLocks noChangeArrowheads="1"/>
          </p:cNvSpPr>
          <p:nvPr/>
        </p:nvSpPr>
        <p:spPr bwMode="auto">
          <a:xfrm>
            <a:off x="49530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14</a:t>
            </a:r>
          </a:p>
        </p:txBody>
      </p:sp>
      <p:sp>
        <p:nvSpPr>
          <p:cNvPr id="32777" name="Text Box 7"/>
          <p:cNvSpPr txBox="1">
            <a:spLocks noChangeArrowheads="1"/>
          </p:cNvSpPr>
          <p:nvPr/>
        </p:nvSpPr>
        <p:spPr bwMode="auto">
          <a:xfrm>
            <a:off x="1371600" y="48006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/>
              <a:t>i = 5, first iteration of the outer loop</a:t>
            </a:r>
          </a:p>
        </p:txBody>
      </p:sp>
      <p:sp>
        <p:nvSpPr>
          <p:cNvPr id="32778" name="Text Box 8"/>
          <p:cNvSpPr txBox="1">
            <a:spLocks noChangeArrowheads="1"/>
          </p:cNvSpPr>
          <p:nvPr/>
        </p:nvSpPr>
        <p:spPr bwMode="auto">
          <a:xfrm>
            <a:off x="16002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32779" name="Text Box 9"/>
          <p:cNvSpPr txBox="1">
            <a:spLocks noChangeArrowheads="1"/>
          </p:cNvSpPr>
          <p:nvPr/>
        </p:nvSpPr>
        <p:spPr bwMode="auto">
          <a:xfrm>
            <a:off x="28194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2780" name="Text Box 10"/>
          <p:cNvSpPr txBox="1">
            <a:spLocks noChangeArrowheads="1"/>
          </p:cNvSpPr>
          <p:nvPr/>
        </p:nvSpPr>
        <p:spPr bwMode="auto">
          <a:xfrm>
            <a:off x="40386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2781" name="Text Box 11"/>
          <p:cNvSpPr txBox="1">
            <a:spLocks noChangeArrowheads="1"/>
          </p:cNvSpPr>
          <p:nvPr/>
        </p:nvSpPr>
        <p:spPr bwMode="auto">
          <a:xfrm>
            <a:off x="52578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32782" name="Text Box 12"/>
          <p:cNvSpPr txBox="1">
            <a:spLocks noChangeArrowheads="1"/>
          </p:cNvSpPr>
          <p:nvPr/>
        </p:nvSpPr>
        <p:spPr bwMode="auto">
          <a:xfrm>
            <a:off x="64770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32783" name="Text Box 13"/>
          <p:cNvSpPr txBox="1">
            <a:spLocks noChangeArrowheads="1"/>
          </p:cNvSpPr>
          <p:nvPr/>
        </p:nvSpPr>
        <p:spPr bwMode="auto">
          <a:xfrm>
            <a:off x="76962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2784" name="Text Box 14"/>
          <p:cNvSpPr txBox="1">
            <a:spLocks noChangeArrowheads="1"/>
          </p:cNvSpPr>
          <p:nvPr/>
        </p:nvSpPr>
        <p:spPr bwMode="auto">
          <a:xfrm>
            <a:off x="381000" y="1219200"/>
            <a:ext cx="990600" cy="831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array index</a:t>
            </a:r>
          </a:p>
        </p:txBody>
      </p:sp>
      <p:sp>
        <p:nvSpPr>
          <p:cNvPr id="32785" name="Line 15"/>
          <p:cNvSpPr>
            <a:spLocks noChangeShapeType="1"/>
          </p:cNvSpPr>
          <p:nvPr/>
        </p:nvSpPr>
        <p:spPr bwMode="auto">
          <a:xfrm>
            <a:off x="1371600" y="2057400"/>
            <a:ext cx="30480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2786" name="Text Box 16"/>
          <p:cNvSpPr txBox="1">
            <a:spLocks noChangeArrowheads="1"/>
          </p:cNvSpPr>
          <p:nvPr/>
        </p:nvSpPr>
        <p:spPr bwMode="auto">
          <a:xfrm>
            <a:off x="1371600" y="5257800"/>
            <a:ext cx="46482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/>
              <a:t>inner loop finished; largest element in position 5, positions 0-4 unsorted</a:t>
            </a:r>
          </a:p>
        </p:txBody>
      </p:sp>
      <p:sp>
        <p:nvSpPr>
          <p:cNvPr id="32787" name="Oval 20"/>
          <p:cNvSpPr>
            <a:spLocks noChangeArrowheads="1"/>
          </p:cNvSpPr>
          <p:nvPr/>
        </p:nvSpPr>
        <p:spPr bwMode="auto">
          <a:xfrm>
            <a:off x="61722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14’</a:t>
            </a:r>
          </a:p>
        </p:txBody>
      </p:sp>
      <p:sp>
        <p:nvSpPr>
          <p:cNvPr id="32788" name="Oval 23"/>
          <p:cNvSpPr>
            <a:spLocks noChangeArrowheads="1"/>
          </p:cNvSpPr>
          <p:nvPr/>
        </p:nvSpPr>
        <p:spPr bwMode="auto">
          <a:xfrm>
            <a:off x="7467600" y="2819400"/>
            <a:ext cx="990600" cy="9144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08063">
              <a:defRPr/>
            </a:pPr>
            <a:r>
              <a:rPr lang="en-US">
                <a:latin typeface="+mn-lt"/>
                <a:cs typeface="+mn-cs"/>
              </a:rPr>
              <a:t>Simple Sorting Algorithms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08063">
              <a:defRPr/>
            </a:pPr>
            <a:fld id="{80F1D6A2-80FA-49F2-90E2-0ED9DB6D6D00}" type="slidenum">
              <a:rPr lang="en-US">
                <a:latin typeface="+mn-lt"/>
                <a:cs typeface="+mn-cs"/>
              </a:rPr>
              <a:pPr defTabSz="1008063">
                <a:defRPr/>
              </a:pPr>
              <a:t>22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Trace of bubble sort</a:t>
            </a:r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3732213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5</a:t>
            </a:r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49530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14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1371600" y="4800600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/>
              <a:t>i = 4, second iteration of the outer loop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16002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28194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40386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52578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64770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76962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381000" y="1219200"/>
            <a:ext cx="990600" cy="831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array index</a:t>
            </a:r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1371600" y="2057400"/>
            <a:ext cx="30480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1371600" y="52578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/>
              <a:t>j = 0, comparing arr[0] with arr[1]</a:t>
            </a:r>
          </a:p>
        </p:txBody>
      </p:sp>
      <p:sp>
        <p:nvSpPr>
          <p:cNvPr id="33809" name="Oval 17"/>
          <p:cNvSpPr>
            <a:spLocks noChangeArrowheads="1"/>
          </p:cNvSpPr>
          <p:nvPr/>
        </p:nvSpPr>
        <p:spPr bwMode="auto">
          <a:xfrm>
            <a:off x="61722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14’</a:t>
            </a:r>
          </a:p>
        </p:txBody>
      </p:sp>
      <p:sp>
        <p:nvSpPr>
          <p:cNvPr id="33810" name="Oval 18"/>
          <p:cNvSpPr>
            <a:spLocks noChangeArrowheads="1"/>
          </p:cNvSpPr>
          <p:nvPr/>
        </p:nvSpPr>
        <p:spPr bwMode="auto">
          <a:xfrm>
            <a:off x="7467600" y="2819400"/>
            <a:ext cx="990600" cy="9144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23</a:t>
            </a:r>
          </a:p>
        </p:txBody>
      </p:sp>
      <p:sp>
        <p:nvSpPr>
          <p:cNvPr id="33811" name="Oval 19"/>
          <p:cNvSpPr>
            <a:spLocks noChangeArrowheads="1"/>
          </p:cNvSpPr>
          <p:nvPr/>
        </p:nvSpPr>
        <p:spPr bwMode="auto">
          <a:xfrm>
            <a:off x="912813" y="2667000"/>
            <a:ext cx="1296987" cy="1219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10</a:t>
            </a:r>
          </a:p>
        </p:txBody>
      </p:sp>
      <p:sp>
        <p:nvSpPr>
          <p:cNvPr id="33812" name="Oval 20"/>
          <p:cNvSpPr>
            <a:spLocks noChangeArrowheads="1"/>
          </p:cNvSpPr>
          <p:nvPr/>
        </p:nvSpPr>
        <p:spPr bwMode="auto">
          <a:xfrm>
            <a:off x="2286000" y="2667000"/>
            <a:ext cx="1295400" cy="1219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08063">
              <a:defRPr/>
            </a:pPr>
            <a:r>
              <a:rPr lang="en-US">
                <a:latin typeface="+mn-lt"/>
                <a:cs typeface="+mn-cs"/>
              </a:rPr>
              <a:t>Simple Sorting Algorithms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08063">
              <a:defRPr/>
            </a:pPr>
            <a:fld id="{0F98FDC9-C3F5-42D1-8D71-2D99BD7B0A57}" type="slidenum">
              <a:rPr lang="en-US">
                <a:latin typeface="+mn-lt"/>
                <a:cs typeface="+mn-cs"/>
              </a:rPr>
              <a:pPr defTabSz="1008063">
                <a:defRPr/>
              </a:pPr>
              <a:t>23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Trace of bubble sort</a:t>
            </a:r>
          </a:p>
        </p:txBody>
      </p:sp>
      <p:sp>
        <p:nvSpPr>
          <p:cNvPr id="34821" name="Oval 3"/>
          <p:cNvSpPr>
            <a:spLocks noChangeArrowheads="1"/>
          </p:cNvSpPr>
          <p:nvPr/>
        </p:nvSpPr>
        <p:spPr bwMode="auto">
          <a:xfrm>
            <a:off x="12192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10</a:t>
            </a:r>
          </a:p>
        </p:txBody>
      </p:sp>
      <p:sp>
        <p:nvSpPr>
          <p:cNvPr id="34822" name="Oval 4"/>
          <p:cNvSpPr>
            <a:spLocks noChangeArrowheads="1"/>
          </p:cNvSpPr>
          <p:nvPr/>
        </p:nvSpPr>
        <p:spPr bwMode="auto">
          <a:xfrm>
            <a:off x="49530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14</a:t>
            </a:r>
          </a:p>
        </p:txBody>
      </p:sp>
      <p:sp>
        <p:nvSpPr>
          <p:cNvPr id="34823" name="Text Box 5"/>
          <p:cNvSpPr txBox="1">
            <a:spLocks noChangeArrowheads="1"/>
          </p:cNvSpPr>
          <p:nvPr/>
        </p:nvSpPr>
        <p:spPr bwMode="auto">
          <a:xfrm>
            <a:off x="1371600" y="4800600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/>
              <a:t>i = 4, second iteration of the outer loop</a:t>
            </a:r>
          </a:p>
        </p:txBody>
      </p:sp>
      <p:sp>
        <p:nvSpPr>
          <p:cNvPr id="34824" name="Text Box 6"/>
          <p:cNvSpPr txBox="1">
            <a:spLocks noChangeArrowheads="1"/>
          </p:cNvSpPr>
          <p:nvPr/>
        </p:nvSpPr>
        <p:spPr bwMode="auto">
          <a:xfrm>
            <a:off x="16002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34825" name="Text Box 7"/>
          <p:cNvSpPr txBox="1">
            <a:spLocks noChangeArrowheads="1"/>
          </p:cNvSpPr>
          <p:nvPr/>
        </p:nvSpPr>
        <p:spPr bwMode="auto">
          <a:xfrm>
            <a:off x="28194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4826" name="Text Box 8"/>
          <p:cNvSpPr txBox="1">
            <a:spLocks noChangeArrowheads="1"/>
          </p:cNvSpPr>
          <p:nvPr/>
        </p:nvSpPr>
        <p:spPr bwMode="auto">
          <a:xfrm>
            <a:off x="40386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4827" name="Text Box 9"/>
          <p:cNvSpPr txBox="1">
            <a:spLocks noChangeArrowheads="1"/>
          </p:cNvSpPr>
          <p:nvPr/>
        </p:nvSpPr>
        <p:spPr bwMode="auto">
          <a:xfrm>
            <a:off x="52578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34828" name="Text Box 10"/>
          <p:cNvSpPr txBox="1">
            <a:spLocks noChangeArrowheads="1"/>
          </p:cNvSpPr>
          <p:nvPr/>
        </p:nvSpPr>
        <p:spPr bwMode="auto">
          <a:xfrm>
            <a:off x="64770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34829" name="Text Box 11"/>
          <p:cNvSpPr txBox="1">
            <a:spLocks noChangeArrowheads="1"/>
          </p:cNvSpPr>
          <p:nvPr/>
        </p:nvSpPr>
        <p:spPr bwMode="auto">
          <a:xfrm>
            <a:off x="76962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4830" name="Text Box 12"/>
          <p:cNvSpPr txBox="1">
            <a:spLocks noChangeArrowheads="1"/>
          </p:cNvSpPr>
          <p:nvPr/>
        </p:nvSpPr>
        <p:spPr bwMode="auto">
          <a:xfrm>
            <a:off x="381000" y="1219200"/>
            <a:ext cx="990600" cy="831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array index</a:t>
            </a:r>
          </a:p>
        </p:txBody>
      </p:sp>
      <p:sp>
        <p:nvSpPr>
          <p:cNvPr id="34831" name="Line 13"/>
          <p:cNvSpPr>
            <a:spLocks noChangeShapeType="1"/>
          </p:cNvSpPr>
          <p:nvPr/>
        </p:nvSpPr>
        <p:spPr bwMode="auto">
          <a:xfrm>
            <a:off x="1371600" y="2057400"/>
            <a:ext cx="30480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4832" name="Text Box 14"/>
          <p:cNvSpPr txBox="1">
            <a:spLocks noChangeArrowheads="1"/>
          </p:cNvSpPr>
          <p:nvPr/>
        </p:nvSpPr>
        <p:spPr bwMode="auto">
          <a:xfrm>
            <a:off x="1371600" y="52578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/>
              <a:t>j = 1, comparing arr[1] with arr[2]</a:t>
            </a:r>
          </a:p>
        </p:txBody>
      </p:sp>
      <p:sp>
        <p:nvSpPr>
          <p:cNvPr id="34833" name="Oval 15"/>
          <p:cNvSpPr>
            <a:spLocks noChangeArrowheads="1"/>
          </p:cNvSpPr>
          <p:nvPr/>
        </p:nvSpPr>
        <p:spPr bwMode="auto">
          <a:xfrm>
            <a:off x="61722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14’</a:t>
            </a:r>
          </a:p>
        </p:txBody>
      </p:sp>
      <p:sp>
        <p:nvSpPr>
          <p:cNvPr id="34834" name="Oval 16"/>
          <p:cNvSpPr>
            <a:spLocks noChangeArrowheads="1"/>
          </p:cNvSpPr>
          <p:nvPr/>
        </p:nvSpPr>
        <p:spPr bwMode="auto">
          <a:xfrm>
            <a:off x="7467600" y="2819400"/>
            <a:ext cx="990600" cy="9144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23</a:t>
            </a:r>
          </a:p>
        </p:txBody>
      </p:sp>
      <p:sp>
        <p:nvSpPr>
          <p:cNvPr id="34835" name="Oval 17"/>
          <p:cNvSpPr>
            <a:spLocks noChangeArrowheads="1"/>
          </p:cNvSpPr>
          <p:nvPr/>
        </p:nvSpPr>
        <p:spPr bwMode="auto">
          <a:xfrm>
            <a:off x="3581400" y="2667000"/>
            <a:ext cx="1295400" cy="1219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5</a:t>
            </a:r>
          </a:p>
        </p:txBody>
      </p:sp>
      <p:sp>
        <p:nvSpPr>
          <p:cNvPr id="34836" name="Oval 18"/>
          <p:cNvSpPr>
            <a:spLocks noChangeArrowheads="1"/>
          </p:cNvSpPr>
          <p:nvPr/>
        </p:nvSpPr>
        <p:spPr bwMode="auto">
          <a:xfrm>
            <a:off x="2286000" y="2667000"/>
            <a:ext cx="1295400" cy="1219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12</a:t>
            </a:r>
          </a:p>
        </p:txBody>
      </p:sp>
      <p:sp>
        <p:nvSpPr>
          <p:cNvPr id="34837" name="Text Box 19"/>
          <p:cNvSpPr txBox="1">
            <a:spLocks noChangeArrowheads="1"/>
          </p:cNvSpPr>
          <p:nvPr/>
        </p:nvSpPr>
        <p:spPr bwMode="auto">
          <a:xfrm>
            <a:off x="2819400" y="4038600"/>
            <a:ext cx="1752600" cy="6508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 sz="3600">
                <a:solidFill>
                  <a:srgbClr val="FF0000"/>
                </a:solidFill>
              </a:rPr>
              <a:t>SWAP!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08063">
              <a:defRPr/>
            </a:pPr>
            <a:r>
              <a:rPr lang="en-US">
                <a:latin typeface="+mn-lt"/>
                <a:cs typeface="+mn-cs"/>
              </a:rPr>
              <a:t>Simple Sorting Algorithms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08063">
              <a:defRPr/>
            </a:pPr>
            <a:fld id="{887B1FAF-811C-4DC4-A247-3BD20DA1DEA3}" type="slidenum">
              <a:rPr lang="en-US">
                <a:latin typeface="+mn-lt"/>
                <a:cs typeface="+mn-cs"/>
              </a:rPr>
              <a:pPr defTabSz="1008063">
                <a:defRPr/>
              </a:pPr>
              <a:t>24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Trace of bubble sort</a:t>
            </a:r>
          </a:p>
        </p:txBody>
      </p:sp>
      <p:sp>
        <p:nvSpPr>
          <p:cNvPr id="35845" name="Oval 3"/>
          <p:cNvSpPr>
            <a:spLocks noChangeArrowheads="1"/>
          </p:cNvSpPr>
          <p:nvPr/>
        </p:nvSpPr>
        <p:spPr bwMode="auto">
          <a:xfrm>
            <a:off x="12192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10</a:t>
            </a:r>
          </a:p>
        </p:txBody>
      </p:sp>
      <p:sp>
        <p:nvSpPr>
          <p:cNvPr id="35846" name="Oval 4"/>
          <p:cNvSpPr>
            <a:spLocks noChangeArrowheads="1"/>
          </p:cNvSpPr>
          <p:nvPr/>
        </p:nvSpPr>
        <p:spPr bwMode="auto">
          <a:xfrm>
            <a:off x="49530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14</a:t>
            </a:r>
          </a:p>
        </p:txBody>
      </p:sp>
      <p:sp>
        <p:nvSpPr>
          <p:cNvPr id="35847" name="Text Box 5"/>
          <p:cNvSpPr txBox="1">
            <a:spLocks noChangeArrowheads="1"/>
          </p:cNvSpPr>
          <p:nvPr/>
        </p:nvSpPr>
        <p:spPr bwMode="auto">
          <a:xfrm>
            <a:off x="1371600" y="4800600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/>
              <a:t>i = 4, second iteration of the outer loop</a:t>
            </a:r>
          </a:p>
        </p:txBody>
      </p:sp>
      <p:sp>
        <p:nvSpPr>
          <p:cNvPr id="35848" name="Text Box 6"/>
          <p:cNvSpPr txBox="1">
            <a:spLocks noChangeArrowheads="1"/>
          </p:cNvSpPr>
          <p:nvPr/>
        </p:nvSpPr>
        <p:spPr bwMode="auto">
          <a:xfrm>
            <a:off x="16002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35849" name="Text Box 7"/>
          <p:cNvSpPr txBox="1">
            <a:spLocks noChangeArrowheads="1"/>
          </p:cNvSpPr>
          <p:nvPr/>
        </p:nvSpPr>
        <p:spPr bwMode="auto">
          <a:xfrm>
            <a:off x="28194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5850" name="Text Box 8"/>
          <p:cNvSpPr txBox="1">
            <a:spLocks noChangeArrowheads="1"/>
          </p:cNvSpPr>
          <p:nvPr/>
        </p:nvSpPr>
        <p:spPr bwMode="auto">
          <a:xfrm>
            <a:off x="40386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5851" name="Text Box 9"/>
          <p:cNvSpPr txBox="1">
            <a:spLocks noChangeArrowheads="1"/>
          </p:cNvSpPr>
          <p:nvPr/>
        </p:nvSpPr>
        <p:spPr bwMode="auto">
          <a:xfrm>
            <a:off x="52578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35852" name="Text Box 10"/>
          <p:cNvSpPr txBox="1">
            <a:spLocks noChangeArrowheads="1"/>
          </p:cNvSpPr>
          <p:nvPr/>
        </p:nvSpPr>
        <p:spPr bwMode="auto">
          <a:xfrm>
            <a:off x="64770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35853" name="Text Box 11"/>
          <p:cNvSpPr txBox="1">
            <a:spLocks noChangeArrowheads="1"/>
          </p:cNvSpPr>
          <p:nvPr/>
        </p:nvSpPr>
        <p:spPr bwMode="auto">
          <a:xfrm>
            <a:off x="76962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5854" name="Text Box 12"/>
          <p:cNvSpPr txBox="1">
            <a:spLocks noChangeArrowheads="1"/>
          </p:cNvSpPr>
          <p:nvPr/>
        </p:nvSpPr>
        <p:spPr bwMode="auto">
          <a:xfrm>
            <a:off x="381000" y="1219200"/>
            <a:ext cx="990600" cy="831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array index</a:t>
            </a:r>
          </a:p>
        </p:txBody>
      </p:sp>
      <p:sp>
        <p:nvSpPr>
          <p:cNvPr id="35855" name="Line 13"/>
          <p:cNvSpPr>
            <a:spLocks noChangeShapeType="1"/>
          </p:cNvSpPr>
          <p:nvPr/>
        </p:nvSpPr>
        <p:spPr bwMode="auto">
          <a:xfrm>
            <a:off x="1371600" y="2057400"/>
            <a:ext cx="30480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5856" name="Text Box 14"/>
          <p:cNvSpPr txBox="1">
            <a:spLocks noChangeArrowheads="1"/>
          </p:cNvSpPr>
          <p:nvPr/>
        </p:nvSpPr>
        <p:spPr bwMode="auto">
          <a:xfrm>
            <a:off x="1371600" y="52578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/>
              <a:t>j = 1, comparing arr[1] with arr[2]</a:t>
            </a:r>
          </a:p>
        </p:txBody>
      </p:sp>
      <p:sp>
        <p:nvSpPr>
          <p:cNvPr id="35857" name="Oval 15"/>
          <p:cNvSpPr>
            <a:spLocks noChangeArrowheads="1"/>
          </p:cNvSpPr>
          <p:nvPr/>
        </p:nvSpPr>
        <p:spPr bwMode="auto">
          <a:xfrm>
            <a:off x="61722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14’</a:t>
            </a:r>
          </a:p>
        </p:txBody>
      </p:sp>
      <p:sp>
        <p:nvSpPr>
          <p:cNvPr id="35858" name="Oval 16"/>
          <p:cNvSpPr>
            <a:spLocks noChangeArrowheads="1"/>
          </p:cNvSpPr>
          <p:nvPr/>
        </p:nvSpPr>
        <p:spPr bwMode="auto">
          <a:xfrm>
            <a:off x="7467600" y="2819400"/>
            <a:ext cx="990600" cy="9144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23</a:t>
            </a:r>
          </a:p>
        </p:txBody>
      </p:sp>
      <p:sp>
        <p:nvSpPr>
          <p:cNvPr id="35859" name="Oval 17"/>
          <p:cNvSpPr>
            <a:spLocks noChangeArrowheads="1"/>
          </p:cNvSpPr>
          <p:nvPr/>
        </p:nvSpPr>
        <p:spPr bwMode="auto">
          <a:xfrm>
            <a:off x="3581400" y="2667000"/>
            <a:ext cx="1295400" cy="1219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12</a:t>
            </a:r>
          </a:p>
        </p:txBody>
      </p:sp>
      <p:sp>
        <p:nvSpPr>
          <p:cNvPr id="35860" name="Oval 18"/>
          <p:cNvSpPr>
            <a:spLocks noChangeArrowheads="1"/>
          </p:cNvSpPr>
          <p:nvPr/>
        </p:nvSpPr>
        <p:spPr bwMode="auto">
          <a:xfrm>
            <a:off x="2286000" y="2667000"/>
            <a:ext cx="1295400" cy="1219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5</a:t>
            </a:r>
          </a:p>
        </p:txBody>
      </p:sp>
      <p:sp>
        <p:nvSpPr>
          <p:cNvPr id="35861" name="Text Box 19"/>
          <p:cNvSpPr txBox="1">
            <a:spLocks noChangeArrowheads="1"/>
          </p:cNvSpPr>
          <p:nvPr/>
        </p:nvSpPr>
        <p:spPr bwMode="auto">
          <a:xfrm>
            <a:off x="2819400" y="4038600"/>
            <a:ext cx="1752600" cy="6508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 sz="3600">
                <a:solidFill>
                  <a:srgbClr val="FF0000"/>
                </a:solidFill>
              </a:rPr>
              <a:t>SWAP!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08063">
              <a:defRPr/>
            </a:pPr>
            <a:r>
              <a:rPr lang="en-US">
                <a:latin typeface="+mn-lt"/>
                <a:cs typeface="+mn-cs"/>
              </a:rPr>
              <a:t>Simple Sorting Algorithms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08063">
              <a:defRPr/>
            </a:pPr>
            <a:fld id="{236AE960-E1BD-4404-A224-848DD35CEBAB}" type="slidenum">
              <a:rPr lang="en-US">
                <a:latin typeface="+mn-lt"/>
                <a:cs typeface="+mn-cs"/>
              </a:rPr>
              <a:pPr defTabSz="1008063">
                <a:defRPr/>
              </a:pPr>
              <a:t>25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Trace of bubble sort</a:t>
            </a:r>
          </a:p>
        </p:txBody>
      </p:sp>
      <p:sp>
        <p:nvSpPr>
          <p:cNvPr id="36869" name="Oval 3"/>
          <p:cNvSpPr>
            <a:spLocks noChangeArrowheads="1"/>
          </p:cNvSpPr>
          <p:nvPr/>
        </p:nvSpPr>
        <p:spPr bwMode="auto">
          <a:xfrm>
            <a:off x="12192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10</a:t>
            </a:r>
          </a:p>
        </p:txBody>
      </p:sp>
      <p:sp>
        <p:nvSpPr>
          <p:cNvPr id="36870" name="Oval 4"/>
          <p:cNvSpPr>
            <a:spLocks noChangeArrowheads="1"/>
          </p:cNvSpPr>
          <p:nvPr/>
        </p:nvSpPr>
        <p:spPr bwMode="auto">
          <a:xfrm>
            <a:off x="24384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5</a:t>
            </a:r>
          </a:p>
        </p:txBody>
      </p:sp>
      <p:sp>
        <p:nvSpPr>
          <p:cNvPr id="36871" name="Text Box 5"/>
          <p:cNvSpPr txBox="1">
            <a:spLocks noChangeArrowheads="1"/>
          </p:cNvSpPr>
          <p:nvPr/>
        </p:nvSpPr>
        <p:spPr bwMode="auto">
          <a:xfrm>
            <a:off x="1371600" y="4800600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/>
              <a:t>i = 4, second iteration of the outer loop</a:t>
            </a:r>
          </a:p>
        </p:txBody>
      </p:sp>
      <p:sp>
        <p:nvSpPr>
          <p:cNvPr id="36872" name="Text Box 6"/>
          <p:cNvSpPr txBox="1">
            <a:spLocks noChangeArrowheads="1"/>
          </p:cNvSpPr>
          <p:nvPr/>
        </p:nvSpPr>
        <p:spPr bwMode="auto">
          <a:xfrm>
            <a:off x="16002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36873" name="Text Box 7"/>
          <p:cNvSpPr txBox="1">
            <a:spLocks noChangeArrowheads="1"/>
          </p:cNvSpPr>
          <p:nvPr/>
        </p:nvSpPr>
        <p:spPr bwMode="auto">
          <a:xfrm>
            <a:off x="28194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6874" name="Text Box 8"/>
          <p:cNvSpPr txBox="1">
            <a:spLocks noChangeArrowheads="1"/>
          </p:cNvSpPr>
          <p:nvPr/>
        </p:nvSpPr>
        <p:spPr bwMode="auto">
          <a:xfrm>
            <a:off x="40386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6875" name="Text Box 9"/>
          <p:cNvSpPr txBox="1">
            <a:spLocks noChangeArrowheads="1"/>
          </p:cNvSpPr>
          <p:nvPr/>
        </p:nvSpPr>
        <p:spPr bwMode="auto">
          <a:xfrm>
            <a:off x="52578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36876" name="Text Box 10"/>
          <p:cNvSpPr txBox="1">
            <a:spLocks noChangeArrowheads="1"/>
          </p:cNvSpPr>
          <p:nvPr/>
        </p:nvSpPr>
        <p:spPr bwMode="auto">
          <a:xfrm>
            <a:off x="64770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36877" name="Text Box 11"/>
          <p:cNvSpPr txBox="1">
            <a:spLocks noChangeArrowheads="1"/>
          </p:cNvSpPr>
          <p:nvPr/>
        </p:nvSpPr>
        <p:spPr bwMode="auto">
          <a:xfrm>
            <a:off x="76962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6878" name="Text Box 12"/>
          <p:cNvSpPr txBox="1">
            <a:spLocks noChangeArrowheads="1"/>
          </p:cNvSpPr>
          <p:nvPr/>
        </p:nvSpPr>
        <p:spPr bwMode="auto">
          <a:xfrm>
            <a:off x="381000" y="1219200"/>
            <a:ext cx="990600" cy="831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array index</a:t>
            </a:r>
          </a:p>
        </p:txBody>
      </p:sp>
      <p:sp>
        <p:nvSpPr>
          <p:cNvPr id="36879" name="Line 13"/>
          <p:cNvSpPr>
            <a:spLocks noChangeShapeType="1"/>
          </p:cNvSpPr>
          <p:nvPr/>
        </p:nvSpPr>
        <p:spPr bwMode="auto">
          <a:xfrm>
            <a:off x="1371600" y="2057400"/>
            <a:ext cx="30480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6880" name="Text Box 14"/>
          <p:cNvSpPr txBox="1">
            <a:spLocks noChangeArrowheads="1"/>
          </p:cNvSpPr>
          <p:nvPr/>
        </p:nvSpPr>
        <p:spPr bwMode="auto">
          <a:xfrm>
            <a:off x="1371600" y="52578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/>
              <a:t>j = 2, comparing arr[2] with arr[3]</a:t>
            </a:r>
          </a:p>
        </p:txBody>
      </p:sp>
      <p:sp>
        <p:nvSpPr>
          <p:cNvPr id="36881" name="Oval 15"/>
          <p:cNvSpPr>
            <a:spLocks noChangeArrowheads="1"/>
          </p:cNvSpPr>
          <p:nvPr/>
        </p:nvSpPr>
        <p:spPr bwMode="auto">
          <a:xfrm>
            <a:off x="61722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14’</a:t>
            </a:r>
          </a:p>
        </p:txBody>
      </p:sp>
      <p:sp>
        <p:nvSpPr>
          <p:cNvPr id="36882" name="Oval 16"/>
          <p:cNvSpPr>
            <a:spLocks noChangeArrowheads="1"/>
          </p:cNvSpPr>
          <p:nvPr/>
        </p:nvSpPr>
        <p:spPr bwMode="auto">
          <a:xfrm>
            <a:off x="7467600" y="2819400"/>
            <a:ext cx="990600" cy="9144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23</a:t>
            </a:r>
          </a:p>
        </p:txBody>
      </p:sp>
      <p:sp>
        <p:nvSpPr>
          <p:cNvPr id="36883" name="Oval 17"/>
          <p:cNvSpPr>
            <a:spLocks noChangeArrowheads="1"/>
          </p:cNvSpPr>
          <p:nvPr/>
        </p:nvSpPr>
        <p:spPr bwMode="auto">
          <a:xfrm>
            <a:off x="3581400" y="2667000"/>
            <a:ext cx="1295400" cy="1219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12</a:t>
            </a:r>
          </a:p>
        </p:txBody>
      </p:sp>
      <p:sp>
        <p:nvSpPr>
          <p:cNvPr id="36884" name="Oval 18"/>
          <p:cNvSpPr>
            <a:spLocks noChangeArrowheads="1"/>
          </p:cNvSpPr>
          <p:nvPr/>
        </p:nvSpPr>
        <p:spPr bwMode="auto">
          <a:xfrm>
            <a:off x="4876800" y="2667000"/>
            <a:ext cx="1295400" cy="1219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08063">
              <a:defRPr/>
            </a:pPr>
            <a:r>
              <a:rPr lang="en-US">
                <a:latin typeface="+mn-lt"/>
                <a:cs typeface="+mn-cs"/>
              </a:rPr>
              <a:t>Simple Sorting Algorithms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08063">
              <a:defRPr/>
            </a:pPr>
            <a:fld id="{60F44576-8C78-46D3-8D15-4B2E023B25C8}" type="slidenum">
              <a:rPr lang="en-US">
                <a:latin typeface="+mn-lt"/>
                <a:cs typeface="+mn-cs"/>
              </a:rPr>
              <a:pPr defTabSz="1008063">
                <a:defRPr/>
              </a:pPr>
              <a:t>26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Trace of bubble sort</a:t>
            </a:r>
          </a:p>
        </p:txBody>
      </p:sp>
      <p:sp>
        <p:nvSpPr>
          <p:cNvPr id="37893" name="Oval 3"/>
          <p:cNvSpPr>
            <a:spLocks noChangeArrowheads="1"/>
          </p:cNvSpPr>
          <p:nvPr/>
        </p:nvSpPr>
        <p:spPr bwMode="auto">
          <a:xfrm>
            <a:off x="12192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10</a:t>
            </a:r>
          </a:p>
        </p:txBody>
      </p:sp>
      <p:sp>
        <p:nvSpPr>
          <p:cNvPr id="37894" name="Oval 4"/>
          <p:cNvSpPr>
            <a:spLocks noChangeArrowheads="1"/>
          </p:cNvSpPr>
          <p:nvPr/>
        </p:nvSpPr>
        <p:spPr bwMode="auto">
          <a:xfrm>
            <a:off x="24384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5</a:t>
            </a:r>
          </a:p>
        </p:txBody>
      </p:sp>
      <p:sp>
        <p:nvSpPr>
          <p:cNvPr id="37895" name="Text Box 5"/>
          <p:cNvSpPr txBox="1">
            <a:spLocks noChangeArrowheads="1"/>
          </p:cNvSpPr>
          <p:nvPr/>
        </p:nvSpPr>
        <p:spPr bwMode="auto">
          <a:xfrm>
            <a:off x="1371600" y="4800600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/>
              <a:t>i = 4, second iteration of the outer loop</a:t>
            </a:r>
          </a:p>
        </p:txBody>
      </p:sp>
      <p:sp>
        <p:nvSpPr>
          <p:cNvPr id="37896" name="Text Box 6"/>
          <p:cNvSpPr txBox="1">
            <a:spLocks noChangeArrowheads="1"/>
          </p:cNvSpPr>
          <p:nvPr/>
        </p:nvSpPr>
        <p:spPr bwMode="auto">
          <a:xfrm>
            <a:off x="16002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37897" name="Text Box 7"/>
          <p:cNvSpPr txBox="1">
            <a:spLocks noChangeArrowheads="1"/>
          </p:cNvSpPr>
          <p:nvPr/>
        </p:nvSpPr>
        <p:spPr bwMode="auto">
          <a:xfrm>
            <a:off x="28194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7898" name="Text Box 8"/>
          <p:cNvSpPr txBox="1">
            <a:spLocks noChangeArrowheads="1"/>
          </p:cNvSpPr>
          <p:nvPr/>
        </p:nvSpPr>
        <p:spPr bwMode="auto">
          <a:xfrm>
            <a:off x="40386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7899" name="Text Box 9"/>
          <p:cNvSpPr txBox="1">
            <a:spLocks noChangeArrowheads="1"/>
          </p:cNvSpPr>
          <p:nvPr/>
        </p:nvSpPr>
        <p:spPr bwMode="auto">
          <a:xfrm>
            <a:off x="52578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37900" name="Text Box 10"/>
          <p:cNvSpPr txBox="1">
            <a:spLocks noChangeArrowheads="1"/>
          </p:cNvSpPr>
          <p:nvPr/>
        </p:nvSpPr>
        <p:spPr bwMode="auto">
          <a:xfrm>
            <a:off x="64770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37901" name="Text Box 11"/>
          <p:cNvSpPr txBox="1">
            <a:spLocks noChangeArrowheads="1"/>
          </p:cNvSpPr>
          <p:nvPr/>
        </p:nvSpPr>
        <p:spPr bwMode="auto">
          <a:xfrm>
            <a:off x="76962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7902" name="Text Box 12"/>
          <p:cNvSpPr txBox="1">
            <a:spLocks noChangeArrowheads="1"/>
          </p:cNvSpPr>
          <p:nvPr/>
        </p:nvSpPr>
        <p:spPr bwMode="auto">
          <a:xfrm>
            <a:off x="381000" y="1219200"/>
            <a:ext cx="990600" cy="831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array index</a:t>
            </a:r>
          </a:p>
        </p:txBody>
      </p:sp>
      <p:sp>
        <p:nvSpPr>
          <p:cNvPr id="37903" name="Line 13"/>
          <p:cNvSpPr>
            <a:spLocks noChangeShapeType="1"/>
          </p:cNvSpPr>
          <p:nvPr/>
        </p:nvSpPr>
        <p:spPr bwMode="auto">
          <a:xfrm>
            <a:off x="1371600" y="2057400"/>
            <a:ext cx="30480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7904" name="Text Box 14"/>
          <p:cNvSpPr txBox="1">
            <a:spLocks noChangeArrowheads="1"/>
          </p:cNvSpPr>
          <p:nvPr/>
        </p:nvSpPr>
        <p:spPr bwMode="auto">
          <a:xfrm>
            <a:off x="1371600" y="52578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/>
              <a:t>j = 3, comparing arr[3] with arr[4]</a:t>
            </a:r>
          </a:p>
        </p:txBody>
      </p:sp>
      <p:sp>
        <p:nvSpPr>
          <p:cNvPr id="37905" name="Oval 15"/>
          <p:cNvSpPr>
            <a:spLocks noChangeArrowheads="1"/>
          </p:cNvSpPr>
          <p:nvPr/>
        </p:nvSpPr>
        <p:spPr bwMode="auto">
          <a:xfrm>
            <a:off x="36576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12</a:t>
            </a:r>
          </a:p>
        </p:txBody>
      </p:sp>
      <p:sp>
        <p:nvSpPr>
          <p:cNvPr id="37906" name="Oval 16"/>
          <p:cNvSpPr>
            <a:spLocks noChangeArrowheads="1"/>
          </p:cNvSpPr>
          <p:nvPr/>
        </p:nvSpPr>
        <p:spPr bwMode="auto">
          <a:xfrm>
            <a:off x="7467600" y="2819400"/>
            <a:ext cx="990600" cy="9144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23</a:t>
            </a:r>
          </a:p>
        </p:txBody>
      </p:sp>
      <p:sp>
        <p:nvSpPr>
          <p:cNvPr id="37907" name="Oval 17"/>
          <p:cNvSpPr>
            <a:spLocks noChangeArrowheads="1"/>
          </p:cNvSpPr>
          <p:nvPr/>
        </p:nvSpPr>
        <p:spPr bwMode="auto">
          <a:xfrm>
            <a:off x="6172200" y="2667000"/>
            <a:ext cx="1295400" cy="1219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14’</a:t>
            </a:r>
          </a:p>
        </p:txBody>
      </p:sp>
      <p:sp>
        <p:nvSpPr>
          <p:cNvPr id="37908" name="Oval 18"/>
          <p:cNvSpPr>
            <a:spLocks noChangeArrowheads="1"/>
          </p:cNvSpPr>
          <p:nvPr/>
        </p:nvSpPr>
        <p:spPr bwMode="auto">
          <a:xfrm>
            <a:off x="4876800" y="2667000"/>
            <a:ext cx="1295400" cy="1219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08063">
              <a:defRPr/>
            </a:pPr>
            <a:r>
              <a:rPr lang="en-US">
                <a:latin typeface="+mn-lt"/>
                <a:cs typeface="+mn-cs"/>
              </a:rPr>
              <a:t>Simple Sorting Algorithms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08063">
              <a:defRPr/>
            </a:pPr>
            <a:fld id="{200E2CC4-5AA6-4D0B-A099-6E73403EE20D}" type="slidenum">
              <a:rPr lang="en-US">
                <a:latin typeface="+mn-lt"/>
                <a:cs typeface="+mn-cs"/>
              </a:rPr>
              <a:pPr defTabSz="1008063">
                <a:defRPr/>
              </a:pPr>
              <a:t>27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Trace of bubble sort</a:t>
            </a:r>
          </a:p>
        </p:txBody>
      </p:sp>
      <p:sp>
        <p:nvSpPr>
          <p:cNvPr id="38917" name="Oval 3"/>
          <p:cNvSpPr>
            <a:spLocks noChangeArrowheads="1"/>
          </p:cNvSpPr>
          <p:nvPr/>
        </p:nvSpPr>
        <p:spPr bwMode="auto">
          <a:xfrm>
            <a:off x="12192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10</a:t>
            </a:r>
          </a:p>
        </p:txBody>
      </p:sp>
      <p:sp>
        <p:nvSpPr>
          <p:cNvPr id="38918" name="Oval 4"/>
          <p:cNvSpPr>
            <a:spLocks noChangeArrowheads="1"/>
          </p:cNvSpPr>
          <p:nvPr/>
        </p:nvSpPr>
        <p:spPr bwMode="auto">
          <a:xfrm>
            <a:off x="24384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5</a:t>
            </a:r>
          </a:p>
        </p:txBody>
      </p:sp>
      <p:sp>
        <p:nvSpPr>
          <p:cNvPr id="38919" name="Text Box 5"/>
          <p:cNvSpPr txBox="1">
            <a:spLocks noChangeArrowheads="1"/>
          </p:cNvSpPr>
          <p:nvPr/>
        </p:nvSpPr>
        <p:spPr bwMode="auto">
          <a:xfrm>
            <a:off x="1371600" y="4800600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/>
              <a:t>i = 4, second iteration of the outer loop</a:t>
            </a:r>
          </a:p>
        </p:txBody>
      </p:sp>
      <p:sp>
        <p:nvSpPr>
          <p:cNvPr id="38920" name="Text Box 6"/>
          <p:cNvSpPr txBox="1">
            <a:spLocks noChangeArrowheads="1"/>
          </p:cNvSpPr>
          <p:nvPr/>
        </p:nvSpPr>
        <p:spPr bwMode="auto">
          <a:xfrm>
            <a:off x="16002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38921" name="Text Box 7"/>
          <p:cNvSpPr txBox="1">
            <a:spLocks noChangeArrowheads="1"/>
          </p:cNvSpPr>
          <p:nvPr/>
        </p:nvSpPr>
        <p:spPr bwMode="auto">
          <a:xfrm>
            <a:off x="28194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8922" name="Text Box 8"/>
          <p:cNvSpPr txBox="1">
            <a:spLocks noChangeArrowheads="1"/>
          </p:cNvSpPr>
          <p:nvPr/>
        </p:nvSpPr>
        <p:spPr bwMode="auto">
          <a:xfrm>
            <a:off x="40386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8923" name="Text Box 9"/>
          <p:cNvSpPr txBox="1">
            <a:spLocks noChangeArrowheads="1"/>
          </p:cNvSpPr>
          <p:nvPr/>
        </p:nvSpPr>
        <p:spPr bwMode="auto">
          <a:xfrm>
            <a:off x="52578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38924" name="Text Box 10"/>
          <p:cNvSpPr txBox="1">
            <a:spLocks noChangeArrowheads="1"/>
          </p:cNvSpPr>
          <p:nvPr/>
        </p:nvSpPr>
        <p:spPr bwMode="auto">
          <a:xfrm>
            <a:off x="64770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38925" name="Text Box 11"/>
          <p:cNvSpPr txBox="1">
            <a:spLocks noChangeArrowheads="1"/>
          </p:cNvSpPr>
          <p:nvPr/>
        </p:nvSpPr>
        <p:spPr bwMode="auto">
          <a:xfrm>
            <a:off x="76962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8926" name="Text Box 12"/>
          <p:cNvSpPr txBox="1">
            <a:spLocks noChangeArrowheads="1"/>
          </p:cNvSpPr>
          <p:nvPr/>
        </p:nvSpPr>
        <p:spPr bwMode="auto">
          <a:xfrm>
            <a:off x="381000" y="1219200"/>
            <a:ext cx="990600" cy="831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array index</a:t>
            </a:r>
          </a:p>
        </p:txBody>
      </p:sp>
      <p:sp>
        <p:nvSpPr>
          <p:cNvPr id="38927" name="Line 13"/>
          <p:cNvSpPr>
            <a:spLocks noChangeShapeType="1"/>
          </p:cNvSpPr>
          <p:nvPr/>
        </p:nvSpPr>
        <p:spPr bwMode="auto">
          <a:xfrm>
            <a:off x="1371600" y="2057400"/>
            <a:ext cx="30480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8928" name="Text Box 14"/>
          <p:cNvSpPr txBox="1">
            <a:spLocks noChangeArrowheads="1"/>
          </p:cNvSpPr>
          <p:nvPr/>
        </p:nvSpPr>
        <p:spPr bwMode="auto">
          <a:xfrm>
            <a:off x="1371600" y="5257800"/>
            <a:ext cx="4648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/>
              <a:t>inner loop finished, second largest element in position 4, positions 0-3 unsorted</a:t>
            </a:r>
          </a:p>
        </p:txBody>
      </p:sp>
      <p:sp>
        <p:nvSpPr>
          <p:cNvPr id="38929" name="Oval 15"/>
          <p:cNvSpPr>
            <a:spLocks noChangeArrowheads="1"/>
          </p:cNvSpPr>
          <p:nvPr/>
        </p:nvSpPr>
        <p:spPr bwMode="auto">
          <a:xfrm>
            <a:off x="36576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12</a:t>
            </a:r>
          </a:p>
        </p:txBody>
      </p:sp>
      <p:sp>
        <p:nvSpPr>
          <p:cNvPr id="38930" name="Oval 16"/>
          <p:cNvSpPr>
            <a:spLocks noChangeArrowheads="1"/>
          </p:cNvSpPr>
          <p:nvPr/>
        </p:nvSpPr>
        <p:spPr bwMode="auto">
          <a:xfrm>
            <a:off x="7467600" y="2819400"/>
            <a:ext cx="990600" cy="9144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23</a:t>
            </a:r>
          </a:p>
        </p:txBody>
      </p:sp>
      <p:sp>
        <p:nvSpPr>
          <p:cNvPr id="38931" name="Oval 19"/>
          <p:cNvSpPr>
            <a:spLocks noChangeArrowheads="1"/>
          </p:cNvSpPr>
          <p:nvPr/>
        </p:nvSpPr>
        <p:spPr bwMode="auto">
          <a:xfrm>
            <a:off x="49530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14</a:t>
            </a:r>
          </a:p>
        </p:txBody>
      </p:sp>
      <p:sp>
        <p:nvSpPr>
          <p:cNvPr id="38932" name="Oval 20"/>
          <p:cNvSpPr>
            <a:spLocks noChangeArrowheads="1"/>
          </p:cNvSpPr>
          <p:nvPr/>
        </p:nvSpPr>
        <p:spPr bwMode="auto">
          <a:xfrm>
            <a:off x="6248400" y="2819400"/>
            <a:ext cx="990600" cy="9144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14’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08063">
              <a:defRPr/>
            </a:pPr>
            <a:r>
              <a:rPr lang="en-US">
                <a:latin typeface="+mn-lt"/>
                <a:cs typeface="+mn-cs"/>
              </a:rPr>
              <a:t>Simple Sorting Algorithms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08063">
              <a:defRPr/>
            </a:pPr>
            <a:fld id="{0488CE77-3ADC-43B6-B3DD-40EBAEE6AD54}" type="slidenum">
              <a:rPr lang="en-US">
                <a:latin typeface="+mn-lt"/>
                <a:cs typeface="+mn-cs"/>
              </a:rPr>
              <a:pPr defTabSz="1008063">
                <a:defRPr/>
              </a:pPr>
              <a:t>28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Trace of bubble sort</a:t>
            </a:r>
          </a:p>
        </p:txBody>
      </p:sp>
      <p:sp>
        <p:nvSpPr>
          <p:cNvPr id="39941" name="Oval 3"/>
          <p:cNvSpPr>
            <a:spLocks noChangeArrowheads="1"/>
          </p:cNvSpPr>
          <p:nvPr/>
        </p:nvSpPr>
        <p:spPr bwMode="auto">
          <a:xfrm>
            <a:off x="12192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5</a:t>
            </a:r>
          </a:p>
        </p:txBody>
      </p:sp>
      <p:sp>
        <p:nvSpPr>
          <p:cNvPr id="39942" name="Oval 4"/>
          <p:cNvSpPr>
            <a:spLocks noChangeArrowheads="1"/>
          </p:cNvSpPr>
          <p:nvPr/>
        </p:nvSpPr>
        <p:spPr bwMode="auto">
          <a:xfrm>
            <a:off x="24384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10</a:t>
            </a:r>
          </a:p>
        </p:txBody>
      </p:sp>
      <p:sp>
        <p:nvSpPr>
          <p:cNvPr id="39943" name="Text Box 5"/>
          <p:cNvSpPr txBox="1">
            <a:spLocks noChangeArrowheads="1"/>
          </p:cNvSpPr>
          <p:nvPr/>
        </p:nvSpPr>
        <p:spPr bwMode="auto">
          <a:xfrm>
            <a:off x="1371600" y="4800600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/>
              <a:t>After third iteration…</a:t>
            </a:r>
          </a:p>
        </p:txBody>
      </p:sp>
      <p:sp>
        <p:nvSpPr>
          <p:cNvPr id="39944" name="Text Box 6"/>
          <p:cNvSpPr txBox="1">
            <a:spLocks noChangeArrowheads="1"/>
          </p:cNvSpPr>
          <p:nvPr/>
        </p:nvSpPr>
        <p:spPr bwMode="auto">
          <a:xfrm>
            <a:off x="16002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39945" name="Text Box 7"/>
          <p:cNvSpPr txBox="1">
            <a:spLocks noChangeArrowheads="1"/>
          </p:cNvSpPr>
          <p:nvPr/>
        </p:nvSpPr>
        <p:spPr bwMode="auto">
          <a:xfrm>
            <a:off x="28194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9946" name="Text Box 8"/>
          <p:cNvSpPr txBox="1">
            <a:spLocks noChangeArrowheads="1"/>
          </p:cNvSpPr>
          <p:nvPr/>
        </p:nvSpPr>
        <p:spPr bwMode="auto">
          <a:xfrm>
            <a:off x="40386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9947" name="Text Box 9"/>
          <p:cNvSpPr txBox="1">
            <a:spLocks noChangeArrowheads="1"/>
          </p:cNvSpPr>
          <p:nvPr/>
        </p:nvSpPr>
        <p:spPr bwMode="auto">
          <a:xfrm>
            <a:off x="52578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39948" name="Text Box 10"/>
          <p:cNvSpPr txBox="1">
            <a:spLocks noChangeArrowheads="1"/>
          </p:cNvSpPr>
          <p:nvPr/>
        </p:nvSpPr>
        <p:spPr bwMode="auto">
          <a:xfrm>
            <a:off x="64770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39949" name="Text Box 11"/>
          <p:cNvSpPr txBox="1">
            <a:spLocks noChangeArrowheads="1"/>
          </p:cNvSpPr>
          <p:nvPr/>
        </p:nvSpPr>
        <p:spPr bwMode="auto">
          <a:xfrm>
            <a:off x="76962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9950" name="Text Box 12"/>
          <p:cNvSpPr txBox="1">
            <a:spLocks noChangeArrowheads="1"/>
          </p:cNvSpPr>
          <p:nvPr/>
        </p:nvSpPr>
        <p:spPr bwMode="auto">
          <a:xfrm>
            <a:off x="381000" y="1219200"/>
            <a:ext cx="990600" cy="831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array index</a:t>
            </a:r>
          </a:p>
        </p:txBody>
      </p:sp>
      <p:sp>
        <p:nvSpPr>
          <p:cNvPr id="39951" name="Line 13"/>
          <p:cNvSpPr>
            <a:spLocks noChangeShapeType="1"/>
          </p:cNvSpPr>
          <p:nvPr/>
        </p:nvSpPr>
        <p:spPr bwMode="auto">
          <a:xfrm>
            <a:off x="1371600" y="2057400"/>
            <a:ext cx="30480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9952" name="Oval 15"/>
          <p:cNvSpPr>
            <a:spLocks noChangeArrowheads="1"/>
          </p:cNvSpPr>
          <p:nvPr/>
        </p:nvSpPr>
        <p:spPr bwMode="auto">
          <a:xfrm>
            <a:off x="36576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12</a:t>
            </a:r>
          </a:p>
        </p:txBody>
      </p:sp>
      <p:sp>
        <p:nvSpPr>
          <p:cNvPr id="39953" name="Oval 16"/>
          <p:cNvSpPr>
            <a:spLocks noChangeArrowheads="1"/>
          </p:cNvSpPr>
          <p:nvPr/>
        </p:nvSpPr>
        <p:spPr bwMode="auto">
          <a:xfrm>
            <a:off x="7467600" y="2819400"/>
            <a:ext cx="990600" cy="9144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23</a:t>
            </a:r>
          </a:p>
        </p:txBody>
      </p:sp>
      <p:sp>
        <p:nvSpPr>
          <p:cNvPr id="39954" name="Oval 17"/>
          <p:cNvSpPr>
            <a:spLocks noChangeArrowheads="1"/>
          </p:cNvSpPr>
          <p:nvPr/>
        </p:nvSpPr>
        <p:spPr bwMode="auto">
          <a:xfrm>
            <a:off x="4953000" y="2819400"/>
            <a:ext cx="990600" cy="9144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14</a:t>
            </a:r>
          </a:p>
        </p:txBody>
      </p:sp>
      <p:sp>
        <p:nvSpPr>
          <p:cNvPr id="39955" name="Oval 18"/>
          <p:cNvSpPr>
            <a:spLocks noChangeArrowheads="1"/>
          </p:cNvSpPr>
          <p:nvPr/>
        </p:nvSpPr>
        <p:spPr bwMode="auto">
          <a:xfrm>
            <a:off x="6248400" y="2819400"/>
            <a:ext cx="990600" cy="9144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14’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08063">
              <a:defRPr/>
            </a:pPr>
            <a:r>
              <a:rPr lang="en-US">
                <a:latin typeface="+mn-lt"/>
                <a:cs typeface="+mn-cs"/>
              </a:rPr>
              <a:t>Simple Sorting Algorithms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08063">
              <a:defRPr/>
            </a:pPr>
            <a:fld id="{62158F6F-CBD6-4C8B-8FEE-572A90334BB2}" type="slidenum">
              <a:rPr lang="en-US">
                <a:latin typeface="+mn-lt"/>
                <a:cs typeface="+mn-cs"/>
              </a:rPr>
              <a:pPr defTabSz="1008063">
                <a:defRPr/>
              </a:pPr>
              <a:t>29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Trace of bubble sort</a:t>
            </a:r>
          </a:p>
        </p:txBody>
      </p:sp>
      <p:sp>
        <p:nvSpPr>
          <p:cNvPr id="40965" name="Oval 3"/>
          <p:cNvSpPr>
            <a:spLocks noChangeArrowheads="1"/>
          </p:cNvSpPr>
          <p:nvPr/>
        </p:nvSpPr>
        <p:spPr bwMode="auto">
          <a:xfrm>
            <a:off x="12192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5</a:t>
            </a:r>
          </a:p>
        </p:txBody>
      </p:sp>
      <p:sp>
        <p:nvSpPr>
          <p:cNvPr id="40966" name="Oval 4"/>
          <p:cNvSpPr>
            <a:spLocks noChangeArrowheads="1"/>
          </p:cNvSpPr>
          <p:nvPr/>
        </p:nvSpPr>
        <p:spPr bwMode="auto">
          <a:xfrm>
            <a:off x="24384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10</a:t>
            </a:r>
          </a:p>
        </p:txBody>
      </p:sp>
      <p:sp>
        <p:nvSpPr>
          <p:cNvPr id="40967" name="Text Box 5"/>
          <p:cNvSpPr txBox="1">
            <a:spLocks noChangeArrowheads="1"/>
          </p:cNvSpPr>
          <p:nvPr/>
        </p:nvSpPr>
        <p:spPr bwMode="auto">
          <a:xfrm>
            <a:off x="1371600" y="4800600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/>
              <a:t>After fourth iteration…</a:t>
            </a:r>
          </a:p>
        </p:txBody>
      </p:sp>
      <p:sp>
        <p:nvSpPr>
          <p:cNvPr id="40968" name="Text Box 6"/>
          <p:cNvSpPr txBox="1">
            <a:spLocks noChangeArrowheads="1"/>
          </p:cNvSpPr>
          <p:nvPr/>
        </p:nvSpPr>
        <p:spPr bwMode="auto">
          <a:xfrm>
            <a:off x="16002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0969" name="Text Box 7"/>
          <p:cNvSpPr txBox="1">
            <a:spLocks noChangeArrowheads="1"/>
          </p:cNvSpPr>
          <p:nvPr/>
        </p:nvSpPr>
        <p:spPr bwMode="auto">
          <a:xfrm>
            <a:off x="28194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0970" name="Text Box 8"/>
          <p:cNvSpPr txBox="1">
            <a:spLocks noChangeArrowheads="1"/>
          </p:cNvSpPr>
          <p:nvPr/>
        </p:nvSpPr>
        <p:spPr bwMode="auto">
          <a:xfrm>
            <a:off x="40386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0971" name="Text Box 9"/>
          <p:cNvSpPr txBox="1">
            <a:spLocks noChangeArrowheads="1"/>
          </p:cNvSpPr>
          <p:nvPr/>
        </p:nvSpPr>
        <p:spPr bwMode="auto">
          <a:xfrm>
            <a:off x="52578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0972" name="Text Box 10"/>
          <p:cNvSpPr txBox="1">
            <a:spLocks noChangeArrowheads="1"/>
          </p:cNvSpPr>
          <p:nvPr/>
        </p:nvSpPr>
        <p:spPr bwMode="auto">
          <a:xfrm>
            <a:off x="64770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0973" name="Text Box 11"/>
          <p:cNvSpPr txBox="1">
            <a:spLocks noChangeArrowheads="1"/>
          </p:cNvSpPr>
          <p:nvPr/>
        </p:nvSpPr>
        <p:spPr bwMode="auto">
          <a:xfrm>
            <a:off x="76962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40974" name="Text Box 12"/>
          <p:cNvSpPr txBox="1">
            <a:spLocks noChangeArrowheads="1"/>
          </p:cNvSpPr>
          <p:nvPr/>
        </p:nvSpPr>
        <p:spPr bwMode="auto">
          <a:xfrm>
            <a:off x="381000" y="1219200"/>
            <a:ext cx="990600" cy="831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array index</a:t>
            </a:r>
          </a:p>
        </p:txBody>
      </p:sp>
      <p:sp>
        <p:nvSpPr>
          <p:cNvPr id="40975" name="Line 13"/>
          <p:cNvSpPr>
            <a:spLocks noChangeShapeType="1"/>
          </p:cNvSpPr>
          <p:nvPr/>
        </p:nvSpPr>
        <p:spPr bwMode="auto">
          <a:xfrm>
            <a:off x="1371600" y="2057400"/>
            <a:ext cx="30480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0976" name="Oval 14"/>
          <p:cNvSpPr>
            <a:spLocks noChangeArrowheads="1"/>
          </p:cNvSpPr>
          <p:nvPr/>
        </p:nvSpPr>
        <p:spPr bwMode="auto">
          <a:xfrm>
            <a:off x="3657600" y="2819400"/>
            <a:ext cx="990600" cy="9144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12</a:t>
            </a:r>
          </a:p>
        </p:txBody>
      </p:sp>
      <p:sp>
        <p:nvSpPr>
          <p:cNvPr id="40977" name="Oval 15"/>
          <p:cNvSpPr>
            <a:spLocks noChangeArrowheads="1"/>
          </p:cNvSpPr>
          <p:nvPr/>
        </p:nvSpPr>
        <p:spPr bwMode="auto">
          <a:xfrm>
            <a:off x="7467600" y="2819400"/>
            <a:ext cx="990600" cy="9144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23</a:t>
            </a:r>
          </a:p>
        </p:txBody>
      </p:sp>
      <p:sp>
        <p:nvSpPr>
          <p:cNvPr id="40978" name="Oval 16"/>
          <p:cNvSpPr>
            <a:spLocks noChangeArrowheads="1"/>
          </p:cNvSpPr>
          <p:nvPr/>
        </p:nvSpPr>
        <p:spPr bwMode="auto">
          <a:xfrm>
            <a:off x="4953000" y="2819400"/>
            <a:ext cx="990600" cy="9144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14</a:t>
            </a:r>
          </a:p>
        </p:txBody>
      </p:sp>
      <p:sp>
        <p:nvSpPr>
          <p:cNvPr id="40979" name="Oval 17"/>
          <p:cNvSpPr>
            <a:spLocks noChangeArrowheads="1"/>
          </p:cNvSpPr>
          <p:nvPr/>
        </p:nvSpPr>
        <p:spPr bwMode="auto">
          <a:xfrm>
            <a:off x="6248400" y="2819400"/>
            <a:ext cx="990600" cy="9144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14’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8063">
              <a:defRPr/>
            </a:pPr>
            <a:r>
              <a:rPr lang="en-US">
                <a:latin typeface="+mn-lt"/>
                <a:cs typeface="+mn-cs"/>
              </a:rPr>
              <a:t>Simple Sorting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8063">
              <a:defRPr/>
            </a:pPr>
            <a:fld id="{2BDC5053-7915-44DA-AC2C-6FFC616A7D02}" type="slidenum">
              <a:rPr lang="en-US">
                <a:latin typeface="+mn-lt"/>
                <a:cs typeface="+mn-cs"/>
              </a:rPr>
              <a:pPr defTabSz="1008063">
                <a:defRPr/>
              </a:pPr>
              <a:t>3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Bubble Sort: Basic Idea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19138" y="1835150"/>
            <a:ext cx="8774112" cy="4800600"/>
          </a:xfrm>
        </p:spPr>
        <p:txBody>
          <a:bodyPr/>
          <a:lstStyle/>
          <a:p>
            <a:pPr eaLnBrk="1" hangingPunct="1"/>
            <a:r>
              <a:rPr lang="en-GB" smtClean="0"/>
              <a:t>Outer loop: </a:t>
            </a:r>
            <a:br>
              <a:rPr lang="en-GB" smtClean="0"/>
            </a:br>
            <a:r>
              <a:rPr lang="en-GB" smtClean="0"/>
              <a:t>	Repeated scans through array </a:t>
            </a:r>
          </a:p>
          <a:p>
            <a:pPr eaLnBrk="1" hangingPunct="1"/>
            <a:r>
              <a:rPr lang="en-GB" smtClean="0"/>
              <a:t>Inner loop: on each scan do comparison with immediate neighbour</a:t>
            </a:r>
          </a:p>
          <a:p>
            <a:pPr lvl="1" eaLnBrk="1" hangingPunct="1"/>
            <a:r>
              <a:rPr lang="en-GB" smtClean="0"/>
              <a:t>think of air bubbles rising in water</a:t>
            </a:r>
          </a:p>
          <a:p>
            <a:pPr lvl="1" eaLnBrk="1" hangingPunct="1"/>
            <a:r>
              <a:rPr lang="en-GB" smtClean="0"/>
              <a:t>do swaps to make sure that the largest number “bubbles up” to the end of the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08063">
              <a:defRPr/>
            </a:pPr>
            <a:r>
              <a:rPr lang="en-US">
                <a:latin typeface="+mn-lt"/>
                <a:cs typeface="+mn-cs"/>
              </a:rPr>
              <a:t>Simple Sorting Algorithms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08063">
              <a:defRPr/>
            </a:pPr>
            <a:fld id="{465CD8F5-9DFC-44A7-8B03-28C945D78147}" type="slidenum">
              <a:rPr lang="en-US">
                <a:latin typeface="+mn-lt"/>
                <a:cs typeface="+mn-cs"/>
              </a:rPr>
              <a:pPr defTabSz="1008063">
                <a:defRPr/>
              </a:pPr>
              <a:t>30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Trace of bubble sort</a:t>
            </a:r>
          </a:p>
        </p:txBody>
      </p:sp>
      <p:sp>
        <p:nvSpPr>
          <p:cNvPr id="41989" name="Oval 3"/>
          <p:cNvSpPr>
            <a:spLocks noChangeArrowheads="1"/>
          </p:cNvSpPr>
          <p:nvPr/>
        </p:nvSpPr>
        <p:spPr bwMode="auto">
          <a:xfrm>
            <a:off x="1219200" y="2819400"/>
            <a:ext cx="990600" cy="9144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5</a:t>
            </a:r>
          </a:p>
        </p:txBody>
      </p:sp>
      <p:sp>
        <p:nvSpPr>
          <p:cNvPr id="41990" name="Oval 4"/>
          <p:cNvSpPr>
            <a:spLocks noChangeArrowheads="1"/>
          </p:cNvSpPr>
          <p:nvPr/>
        </p:nvSpPr>
        <p:spPr bwMode="auto">
          <a:xfrm>
            <a:off x="2438400" y="2819400"/>
            <a:ext cx="990600" cy="9144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10</a:t>
            </a:r>
          </a:p>
        </p:txBody>
      </p:sp>
      <p:sp>
        <p:nvSpPr>
          <p:cNvPr id="41991" name="Text Box 5"/>
          <p:cNvSpPr txBox="1">
            <a:spLocks noChangeArrowheads="1"/>
          </p:cNvSpPr>
          <p:nvPr/>
        </p:nvSpPr>
        <p:spPr bwMode="auto">
          <a:xfrm>
            <a:off x="1371600" y="4800600"/>
            <a:ext cx="813276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/>
              <a:t>After fifth iteration…</a:t>
            </a:r>
          </a:p>
          <a:p>
            <a:pPr defTabSz="912813">
              <a:spcBef>
                <a:spcPct val="50000"/>
              </a:spcBef>
            </a:pPr>
            <a:r>
              <a:rPr lang="en-GB"/>
              <a:t>Note: 14 and 14’ are in same relative order as they started</a:t>
            </a:r>
          </a:p>
          <a:p>
            <a:pPr defTabSz="912813">
              <a:spcBef>
                <a:spcPct val="50000"/>
              </a:spcBef>
            </a:pPr>
            <a:r>
              <a:rPr lang="en-GB" b="1"/>
              <a:t>bubble sort is stable</a:t>
            </a:r>
          </a:p>
        </p:txBody>
      </p:sp>
      <p:sp>
        <p:nvSpPr>
          <p:cNvPr id="41992" name="Text Box 6"/>
          <p:cNvSpPr txBox="1">
            <a:spLocks noChangeArrowheads="1"/>
          </p:cNvSpPr>
          <p:nvPr/>
        </p:nvSpPr>
        <p:spPr bwMode="auto">
          <a:xfrm>
            <a:off x="16002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1993" name="Text Box 7"/>
          <p:cNvSpPr txBox="1">
            <a:spLocks noChangeArrowheads="1"/>
          </p:cNvSpPr>
          <p:nvPr/>
        </p:nvSpPr>
        <p:spPr bwMode="auto">
          <a:xfrm>
            <a:off x="28194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994" name="Text Box 8"/>
          <p:cNvSpPr txBox="1">
            <a:spLocks noChangeArrowheads="1"/>
          </p:cNvSpPr>
          <p:nvPr/>
        </p:nvSpPr>
        <p:spPr bwMode="auto">
          <a:xfrm>
            <a:off x="40386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1995" name="Text Box 9"/>
          <p:cNvSpPr txBox="1">
            <a:spLocks noChangeArrowheads="1"/>
          </p:cNvSpPr>
          <p:nvPr/>
        </p:nvSpPr>
        <p:spPr bwMode="auto">
          <a:xfrm>
            <a:off x="52578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1996" name="Text Box 10"/>
          <p:cNvSpPr txBox="1">
            <a:spLocks noChangeArrowheads="1"/>
          </p:cNvSpPr>
          <p:nvPr/>
        </p:nvSpPr>
        <p:spPr bwMode="auto">
          <a:xfrm>
            <a:off x="64770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1997" name="Text Box 11"/>
          <p:cNvSpPr txBox="1">
            <a:spLocks noChangeArrowheads="1"/>
          </p:cNvSpPr>
          <p:nvPr/>
        </p:nvSpPr>
        <p:spPr bwMode="auto">
          <a:xfrm>
            <a:off x="76962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41998" name="Text Box 12"/>
          <p:cNvSpPr txBox="1">
            <a:spLocks noChangeArrowheads="1"/>
          </p:cNvSpPr>
          <p:nvPr/>
        </p:nvSpPr>
        <p:spPr bwMode="auto">
          <a:xfrm>
            <a:off x="381000" y="1219200"/>
            <a:ext cx="990600" cy="831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array index</a:t>
            </a:r>
          </a:p>
        </p:txBody>
      </p:sp>
      <p:sp>
        <p:nvSpPr>
          <p:cNvPr id="41999" name="Line 13"/>
          <p:cNvSpPr>
            <a:spLocks noChangeShapeType="1"/>
          </p:cNvSpPr>
          <p:nvPr/>
        </p:nvSpPr>
        <p:spPr bwMode="auto">
          <a:xfrm>
            <a:off x="1371600" y="2057400"/>
            <a:ext cx="30480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2000" name="Oval 14"/>
          <p:cNvSpPr>
            <a:spLocks noChangeArrowheads="1"/>
          </p:cNvSpPr>
          <p:nvPr/>
        </p:nvSpPr>
        <p:spPr bwMode="auto">
          <a:xfrm>
            <a:off x="3657600" y="2819400"/>
            <a:ext cx="990600" cy="9144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12</a:t>
            </a:r>
          </a:p>
        </p:txBody>
      </p:sp>
      <p:sp>
        <p:nvSpPr>
          <p:cNvPr id="42001" name="Oval 15"/>
          <p:cNvSpPr>
            <a:spLocks noChangeArrowheads="1"/>
          </p:cNvSpPr>
          <p:nvPr/>
        </p:nvSpPr>
        <p:spPr bwMode="auto">
          <a:xfrm>
            <a:off x="7467600" y="2819400"/>
            <a:ext cx="990600" cy="9144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23</a:t>
            </a:r>
          </a:p>
        </p:txBody>
      </p:sp>
      <p:sp>
        <p:nvSpPr>
          <p:cNvPr id="42002" name="Oval 16"/>
          <p:cNvSpPr>
            <a:spLocks noChangeArrowheads="1"/>
          </p:cNvSpPr>
          <p:nvPr/>
        </p:nvSpPr>
        <p:spPr bwMode="auto">
          <a:xfrm>
            <a:off x="4953000" y="2819400"/>
            <a:ext cx="990600" cy="9144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14</a:t>
            </a:r>
          </a:p>
        </p:txBody>
      </p:sp>
      <p:sp>
        <p:nvSpPr>
          <p:cNvPr id="42003" name="Oval 17"/>
          <p:cNvSpPr>
            <a:spLocks noChangeArrowheads="1"/>
          </p:cNvSpPr>
          <p:nvPr/>
        </p:nvSpPr>
        <p:spPr bwMode="auto">
          <a:xfrm>
            <a:off x="6248400" y="2819400"/>
            <a:ext cx="990600" cy="9144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14’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8063">
              <a:defRPr/>
            </a:pPr>
            <a:r>
              <a:rPr lang="en-US">
                <a:latin typeface="+mn-lt"/>
                <a:cs typeface="+mn-cs"/>
              </a:rPr>
              <a:t>Simple Sorting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8063">
              <a:defRPr/>
            </a:pPr>
            <a:fld id="{85C0CAEF-A490-4AE1-92B1-EE14F37F3711}" type="slidenum">
              <a:rPr lang="en-US">
                <a:latin typeface="+mn-lt"/>
                <a:cs typeface="+mn-cs"/>
              </a:rPr>
              <a:pPr defTabSz="1008063">
                <a:defRPr/>
              </a:pPr>
              <a:t>31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Sorting “Stability”</a:t>
            </a:r>
          </a:p>
        </p:txBody>
      </p:sp>
      <p:sp>
        <p:nvSpPr>
          <p:cNvPr id="430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63600" y="1692275"/>
            <a:ext cx="8856663" cy="5256213"/>
          </a:xfrm>
        </p:spPr>
        <p:txBody>
          <a:bodyPr/>
          <a:lstStyle/>
          <a:p>
            <a:pPr eaLnBrk="1" hangingPunct="1"/>
            <a:r>
              <a:rPr lang="en-GB" sz="2700" smtClean="0"/>
              <a:t>If sorting int[] then it does not really matter if the entries are swapped</a:t>
            </a:r>
          </a:p>
          <a:p>
            <a:pPr eaLnBrk="1" hangingPunct="1"/>
            <a:r>
              <a:rPr lang="en-GB" sz="2700" smtClean="0"/>
              <a:t>Exercise: so why care about stability at all?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8063">
              <a:defRPr/>
            </a:pPr>
            <a:r>
              <a:rPr lang="en-US">
                <a:latin typeface="+mn-lt"/>
                <a:cs typeface="+mn-cs"/>
              </a:rPr>
              <a:t>Simple Sorting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8063">
              <a:defRPr/>
            </a:pPr>
            <a:fld id="{6D9288D6-DAFE-4084-98EB-4E8AEAFD4DE1}" type="slidenum">
              <a:rPr lang="en-US">
                <a:latin typeface="+mn-lt"/>
                <a:cs typeface="+mn-cs"/>
              </a:rPr>
              <a:pPr defTabSz="1008063">
                <a:defRPr/>
              </a:pPr>
              <a:t>32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287784" y="336550"/>
            <a:ext cx="9433047" cy="706983"/>
          </a:xfrm>
        </p:spPr>
        <p:txBody>
          <a:bodyPr/>
          <a:lstStyle/>
          <a:p>
            <a:pPr eaLnBrk="1" hangingPunct="1"/>
            <a:r>
              <a:rPr lang="en-GB" dirty="0" smtClean="0"/>
              <a:t>Sorting “Stability”</a:t>
            </a:r>
          </a:p>
        </p:txBody>
      </p:sp>
      <p:sp>
        <p:nvSpPr>
          <p:cNvPr id="440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87784" y="1403573"/>
            <a:ext cx="9432479" cy="5544915"/>
          </a:xfrm>
        </p:spPr>
        <p:txBody>
          <a:bodyPr/>
          <a:lstStyle/>
          <a:p>
            <a:pPr eaLnBrk="1" hangingPunct="1"/>
            <a:r>
              <a:rPr lang="en-GB" sz="2700" dirty="0" smtClean="0"/>
              <a:t>Often we sorting objects according to some comparison function: compare(o1, o2) returns negative, zero, or </a:t>
            </a:r>
            <a:r>
              <a:rPr lang="en-GB" sz="2700" dirty="0" err="1" smtClean="0"/>
              <a:t>postive</a:t>
            </a:r>
            <a:r>
              <a:rPr lang="en-GB" sz="2700" dirty="0" smtClean="0"/>
              <a:t> for “less than”, “equal”, or “greater than”</a:t>
            </a:r>
          </a:p>
          <a:p>
            <a:pPr eaLnBrk="1" hangingPunct="1"/>
            <a:r>
              <a:rPr lang="en-GB" sz="2700" dirty="0" smtClean="0"/>
              <a:t>compare(o1,o2)=0 means objects o1 and o2 are</a:t>
            </a:r>
          </a:p>
          <a:p>
            <a:pPr lvl="1" eaLnBrk="1" hangingPunct="1"/>
            <a:r>
              <a:rPr lang="en-GB" sz="2300" dirty="0" smtClean="0"/>
              <a:t>equal with respect to the desired ordering</a:t>
            </a:r>
          </a:p>
          <a:p>
            <a:pPr lvl="1" eaLnBrk="1" hangingPunct="1"/>
            <a:r>
              <a:rPr lang="en-GB" sz="2300" dirty="0" smtClean="0"/>
              <a:t>but not necessarily that they have the same contents</a:t>
            </a:r>
          </a:p>
          <a:p>
            <a:pPr lvl="1" eaLnBrk="1" hangingPunct="1"/>
            <a:r>
              <a:rPr lang="en-GB" sz="2300" dirty="0" smtClean="0"/>
              <a:t>“Some objects are more equal than others” (apologies to Orwell)</a:t>
            </a:r>
          </a:p>
          <a:p>
            <a:pPr eaLnBrk="1" hangingPunct="1"/>
            <a:r>
              <a:rPr lang="en-GB" sz="2700" dirty="0" smtClean="0"/>
              <a:t>E.g. object is a row of a spreadsheet and compare uses just one specified column - many different rows can be equal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8063">
              <a:defRPr/>
            </a:pPr>
            <a:r>
              <a:rPr lang="en-US">
                <a:latin typeface="+mn-lt"/>
                <a:cs typeface="+mn-cs"/>
              </a:rPr>
              <a:t>Simple Sorting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8063">
              <a:defRPr/>
            </a:pPr>
            <a:fld id="{62B45937-455A-488B-9698-5712CA1378FD}" type="slidenum">
              <a:rPr lang="en-US">
                <a:latin typeface="+mn-lt"/>
                <a:cs typeface="+mn-cs"/>
              </a:rPr>
              <a:pPr defTabSz="1008063">
                <a:defRPr/>
              </a:pPr>
              <a:t>33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Sorting “Stability”</a:t>
            </a:r>
          </a:p>
        </p:txBody>
      </p:sp>
      <p:sp>
        <p:nvSpPr>
          <p:cNvPr id="450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23925" y="1763613"/>
            <a:ext cx="8569325" cy="4872137"/>
          </a:xfrm>
        </p:spPr>
        <p:txBody>
          <a:bodyPr/>
          <a:lstStyle/>
          <a:p>
            <a:pPr eaLnBrk="1" hangingPunct="1"/>
            <a:r>
              <a:rPr lang="en-GB" sz="2700" dirty="0" smtClean="0"/>
              <a:t>If sorting a spreadsheet, then might sort by one column then another.</a:t>
            </a:r>
          </a:p>
          <a:p>
            <a:pPr eaLnBrk="1" hangingPunct="1"/>
            <a:r>
              <a:rPr lang="en-GB" sz="2700" dirty="0" smtClean="0"/>
              <a:t>Do not want the sorting to unnecessarily change the order of the rows, as this can  be annoying and confusing.</a:t>
            </a:r>
          </a:p>
          <a:p>
            <a:pPr eaLnBrk="1" hangingPunct="1"/>
            <a:r>
              <a:rPr lang="en-GB" sz="2700" dirty="0" smtClean="0"/>
              <a:t>“Sort by column A, followed by a stable sort on column B” means that still will have a secondary sort on column B</a:t>
            </a:r>
          </a:p>
          <a:p>
            <a:pPr eaLnBrk="1" hangingPunct="1"/>
            <a:endParaRPr lang="en-GB" sz="2700" dirty="0" smtClean="0"/>
          </a:p>
          <a:p>
            <a:pPr eaLnBrk="1" hangingPunct="1"/>
            <a:r>
              <a:rPr lang="en-GB" sz="2700" b="1" dirty="0" smtClean="0"/>
              <a:t>EXERCISE (offline): Experiment with Excel to see if it does stable sorts or not.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8063">
              <a:defRPr/>
            </a:pPr>
            <a:r>
              <a:rPr lang="en-US">
                <a:latin typeface="+mn-lt"/>
                <a:cs typeface="+mn-cs"/>
              </a:rPr>
              <a:t>Simple Sorting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8063">
              <a:defRPr/>
            </a:pPr>
            <a:fld id="{D9AAC806-9738-442F-A8EF-F20EB8E119C0}" type="slidenum">
              <a:rPr lang="en-US">
                <a:latin typeface="+mn-lt"/>
                <a:cs typeface="+mn-cs"/>
              </a:rPr>
              <a:pPr defTabSz="1008063">
                <a:defRPr/>
              </a:pPr>
              <a:t>34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46084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336550"/>
            <a:ext cx="8569325" cy="1260475"/>
          </a:xfrm>
        </p:spPr>
        <p:txBody>
          <a:bodyPr lIns="0" tIns="0" rIns="0" bIns="0" anchor="ctr"/>
          <a:lstStyle/>
          <a:p>
            <a:pPr eaLnBrk="1" hangingPunct="1"/>
            <a:r>
              <a:rPr lang="en-GB" smtClean="0"/>
              <a:t>Complexity of bubble sort</a:t>
            </a:r>
          </a:p>
        </p:txBody>
      </p:sp>
      <p:sp>
        <p:nvSpPr>
          <p:cNvPr id="46085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03809" y="1475581"/>
            <a:ext cx="8868792" cy="5033169"/>
          </a:xfrm>
        </p:spPr>
        <p:txBody>
          <a:bodyPr lIns="0" tIns="0" rIns="0" bIns="0"/>
          <a:lstStyle/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ts val="1425"/>
              </a:spcAft>
              <a:buFont typeface="StarBats" charset="0"/>
              <a:buChar char="•"/>
            </a:pPr>
            <a:r>
              <a:rPr lang="en-GB" sz="2700" dirty="0" smtClean="0"/>
              <a:t>For an array of size n, in the worst case: </a:t>
            </a:r>
            <a:br>
              <a:rPr lang="en-GB" sz="2700" dirty="0" smtClean="0"/>
            </a:br>
            <a:r>
              <a:rPr lang="en-GB" sz="2700" dirty="0" smtClean="0">
                <a:solidFill>
                  <a:schemeClr val="accent2"/>
                </a:solidFill>
              </a:rPr>
              <a:t>1st passage</a:t>
            </a:r>
            <a:r>
              <a:rPr lang="en-GB" sz="2700" dirty="0" smtClean="0"/>
              <a:t> through the inner loop: n-1 comparisons and n-1 swaps 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ts val="1425"/>
              </a:spcAft>
              <a:buFont typeface="StarBats" charset="0"/>
              <a:buChar char="•"/>
            </a:pPr>
            <a:r>
              <a:rPr lang="en-GB" sz="2700" dirty="0" smtClean="0">
                <a:solidFill>
                  <a:schemeClr val="accent2"/>
                </a:solidFill>
              </a:rPr>
              <a:t>...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ts val="1425"/>
              </a:spcAft>
              <a:buFont typeface="StarBats" charset="0"/>
              <a:buChar char="•"/>
            </a:pPr>
            <a:r>
              <a:rPr lang="en-GB" sz="2700" dirty="0" smtClean="0">
                <a:solidFill>
                  <a:schemeClr val="accent2"/>
                </a:solidFill>
              </a:rPr>
              <a:t>(n-1)</a:t>
            </a:r>
            <a:r>
              <a:rPr lang="en-GB" sz="2700" dirty="0" err="1" smtClean="0">
                <a:solidFill>
                  <a:schemeClr val="accent2"/>
                </a:solidFill>
              </a:rPr>
              <a:t>st</a:t>
            </a:r>
            <a:r>
              <a:rPr lang="en-GB" sz="2700" dirty="0" smtClean="0">
                <a:solidFill>
                  <a:schemeClr val="accent2"/>
                </a:solidFill>
              </a:rPr>
              <a:t> passage</a:t>
            </a:r>
            <a:r>
              <a:rPr lang="en-GB" sz="2700" dirty="0" smtClean="0"/>
              <a:t> through the inner loop: one comparison and one swap.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ts val="1425"/>
              </a:spcAft>
              <a:buFont typeface="StarBats" charset="0"/>
              <a:buChar char="•"/>
            </a:pPr>
            <a:r>
              <a:rPr lang="en-GB" sz="2700" dirty="0" smtClean="0"/>
              <a:t>All together: </a:t>
            </a:r>
            <a:r>
              <a:rPr lang="en-GB" sz="2700" dirty="0" smtClean="0">
                <a:solidFill>
                  <a:srgbClr val="0000FF"/>
                </a:solidFill>
              </a:rPr>
              <a:t>c ((n-1) + (n-2) + ... + 1),  </a:t>
            </a:r>
            <a:r>
              <a:rPr lang="en-GB" sz="2700" dirty="0" smtClean="0"/>
              <a:t>where c is the time required to do one comparison, one swap, check the inner loop condition and increment j. 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ts val="1425"/>
              </a:spcAft>
              <a:buFont typeface="StarBats" charset="0"/>
              <a:buChar char="•"/>
            </a:pPr>
            <a:r>
              <a:rPr lang="en-GB" sz="2700" dirty="0" smtClean="0"/>
              <a:t>We also spend constant time </a:t>
            </a:r>
            <a:r>
              <a:rPr lang="en-GB" sz="2700" dirty="0" smtClean="0">
                <a:solidFill>
                  <a:schemeClr val="accent2"/>
                </a:solidFill>
              </a:rPr>
              <a:t>k</a:t>
            </a:r>
            <a:r>
              <a:rPr lang="en-GB" sz="2700" dirty="0" smtClean="0"/>
              <a:t> declaring </a:t>
            </a:r>
            <a:r>
              <a:rPr lang="en-GB" sz="2700" dirty="0" err="1" smtClean="0"/>
              <a:t>i,j,temp</a:t>
            </a:r>
            <a:r>
              <a:rPr lang="en-GB" sz="2700" dirty="0" smtClean="0"/>
              <a:t> and initialising </a:t>
            </a:r>
            <a:r>
              <a:rPr lang="en-GB" sz="2700" dirty="0" err="1" smtClean="0"/>
              <a:t>i</a:t>
            </a:r>
            <a:r>
              <a:rPr lang="en-GB" sz="2700" dirty="0" smtClean="0"/>
              <a:t>. Outer loop is executed </a:t>
            </a:r>
            <a:r>
              <a:rPr lang="en-GB" sz="2700" dirty="0" smtClean="0">
                <a:solidFill>
                  <a:schemeClr val="accent2"/>
                </a:solidFill>
              </a:rPr>
              <a:t>n-1</a:t>
            </a:r>
            <a:r>
              <a:rPr lang="en-GB" sz="2700" dirty="0" smtClean="0"/>
              <a:t> times, suppose the cost of checking the loop condition and decrementing </a:t>
            </a:r>
            <a:r>
              <a:rPr lang="en-GB" sz="2700" dirty="0" err="1" smtClean="0"/>
              <a:t>i</a:t>
            </a:r>
            <a:r>
              <a:rPr lang="en-GB" sz="2700" dirty="0" smtClean="0"/>
              <a:t> is </a:t>
            </a:r>
            <a:r>
              <a:rPr lang="en-GB" sz="2700" dirty="0" smtClean="0">
                <a:solidFill>
                  <a:schemeClr val="accent2"/>
                </a:solidFill>
              </a:rPr>
              <a:t>c</a:t>
            </a:r>
            <a:r>
              <a:rPr lang="en-GB" sz="2700" baseline="-25000" dirty="0" smtClean="0">
                <a:solidFill>
                  <a:schemeClr val="accent2"/>
                </a:solidFill>
              </a:rPr>
              <a:t>1</a:t>
            </a:r>
            <a:r>
              <a:rPr lang="en-GB" sz="2700" dirty="0" smtClean="0">
                <a:solidFill>
                  <a:schemeClr val="accent2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8063">
              <a:defRPr/>
            </a:pPr>
            <a:r>
              <a:rPr lang="en-US">
                <a:latin typeface="+mn-lt"/>
                <a:cs typeface="+mn-cs"/>
              </a:rPr>
              <a:t>Simple Sorting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8063">
              <a:defRPr/>
            </a:pPr>
            <a:fld id="{1AC373B3-ADCD-46BA-9EAF-A86EF94A0892}" type="slidenum">
              <a:rPr lang="en-US">
                <a:latin typeface="+mn-lt"/>
                <a:cs typeface="+mn-cs"/>
              </a:rPr>
              <a:pPr defTabSz="1008063">
                <a:defRPr/>
              </a:pPr>
              <a:t>35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Complexity of bubble sort</a:t>
            </a:r>
          </a:p>
        </p:txBody>
      </p:sp>
      <p:sp>
        <p:nvSpPr>
          <p:cNvPr id="4710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dirty="0" smtClean="0">
                <a:solidFill>
                  <a:srgbClr val="0000FF"/>
                </a:solidFill>
              </a:rPr>
              <a:t>c ((n-1) + (n-2) + ... + 1) + k + c</a:t>
            </a:r>
            <a:r>
              <a:rPr lang="en-GB" baseline="-25000" dirty="0" smtClean="0">
                <a:solidFill>
                  <a:srgbClr val="0000FF"/>
                </a:solidFill>
              </a:rPr>
              <a:t>1</a:t>
            </a:r>
            <a:r>
              <a:rPr lang="en-GB" dirty="0" smtClean="0">
                <a:solidFill>
                  <a:srgbClr val="0000FF"/>
                </a:solidFill>
              </a:rPr>
              <a:t>(n-1)</a:t>
            </a:r>
            <a:endParaRPr lang="en-GB" dirty="0" smtClean="0"/>
          </a:p>
          <a:p>
            <a:pPr eaLnBrk="1" hangingPunct="1">
              <a:buFontTx/>
              <a:buNone/>
            </a:pPr>
            <a:endParaRPr lang="en-GB" dirty="0" smtClean="0"/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GB" dirty="0" smtClean="0"/>
              <a:t>(n-1) + (n-2) + ... +  1 = n(n-1)/2</a:t>
            </a:r>
          </a:p>
          <a:p>
            <a:pPr eaLnBrk="1" hangingPunct="1">
              <a:buFontTx/>
              <a:buNone/>
            </a:pPr>
            <a:r>
              <a:rPr lang="en-GB" dirty="0" smtClean="0"/>
              <a:t>[Explanation </a:t>
            </a:r>
            <a:r>
              <a:rPr lang="en-GB" smtClean="0"/>
              <a:t>of this given </a:t>
            </a:r>
            <a:r>
              <a:rPr lang="en-GB" dirty="0" smtClean="0"/>
              <a:t>in lecture]</a:t>
            </a:r>
          </a:p>
          <a:p>
            <a:pPr eaLnBrk="1" hangingPunct="1">
              <a:buFontTx/>
              <a:buNone/>
            </a:pPr>
            <a:r>
              <a:rPr lang="en-GB" dirty="0" smtClean="0"/>
              <a:t>so our function equals </a:t>
            </a:r>
          </a:p>
          <a:p>
            <a:pPr algn="ctr" eaLnBrk="1" hangingPunct="1">
              <a:buFontTx/>
              <a:buNone/>
            </a:pPr>
            <a:r>
              <a:rPr lang="en-GB" dirty="0" smtClean="0">
                <a:solidFill>
                  <a:srgbClr val="0000FF"/>
                </a:solidFill>
              </a:rPr>
              <a:t>c n*(n-1)/2 + k + c</a:t>
            </a:r>
            <a:r>
              <a:rPr lang="en-GB" baseline="-25000" dirty="0" smtClean="0">
                <a:solidFill>
                  <a:srgbClr val="0000FF"/>
                </a:solidFill>
              </a:rPr>
              <a:t>1</a:t>
            </a:r>
            <a:r>
              <a:rPr lang="en-GB" dirty="0" smtClean="0">
                <a:solidFill>
                  <a:srgbClr val="0000FF"/>
                </a:solidFill>
              </a:rPr>
              <a:t>(n-1) = 1/2c (n</a:t>
            </a:r>
            <a:r>
              <a:rPr lang="en-GB" baseline="30000" dirty="0" smtClean="0">
                <a:solidFill>
                  <a:srgbClr val="0000FF"/>
                </a:solidFill>
              </a:rPr>
              <a:t>2</a:t>
            </a:r>
            <a:r>
              <a:rPr lang="en-GB" dirty="0" smtClean="0">
                <a:solidFill>
                  <a:srgbClr val="0000FF"/>
                </a:solidFill>
              </a:rPr>
              <a:t>-n) + c(n-1) + k </a:t>
            </a:r>
          </a:p>
          <a:p>
            <a:pPr eaLnBrk="1" hangingPunct="1">
              <a:buFontTx/>
              <a:buNone/>
            </a:pPr>
            <a:r>
              <a:rPr lang="en-GB" dirty="0" smtClean="0"/>
              <a:t>complexity </a:t>
            </a:r>
            <a:r>
              <a:rPr lang="en-GB" dirty="0" smtClean="0">
                <a:solidFill>
                  <a:srgbClr val="0000FF"/>
                </a:solidFill>
              </a:rPr>
              <a:t>O(n</a:t>
            </a:r>
            <a:r>
              <a:rPr lang="en-GB" baseline="30000" dirty="0" smtClean="0">
                <a:solidFill>
                  <a:srgbClr val="0000FF"/>
                </a:solidFill>
              </a:rPr>
              <a:t>2</a:t>
            </a:r>
            <a:r>
              <a:rPr lang="en-GB" dirty="0" smtClean="0">
                <a:solidFill>
                  <a:srgbClr val="0000FF"/>
                </a:solidFill>
              </a:rPr>
              <a:t>)</a:t>
            </a:r>
            <a:r>
              <a:rPr lang="en-GB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8063">
              <a:defRPr/>
            </a:pPr>
            <a:r>
              <a:rPr lang="en-US">
                <a:latin typeface="+mn-lt"/>
                <a:cs typeface="+mn-cs"/>
              </a:rPr>
              <a:t>Simple Sorting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8063">
              <a:defRPr/>
            </a:pPr>
            <a:fld id="{E64D1EA9-243F-4B4A-A01E-35467331A283}" type="slidenum">
              <a:rPr lang="en-US">
                <a:latin typeface="+mn-lt"/>
                <a:cs typeface="+mn-cs"/>
              </a:rPr>
              <a:pPr defTabSz="1008063">
                <a:defRPr/>
              </a:pPr>
              <a:t>36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Proof: Complexity of bubble sort</a:t>
            </a:r>
          </a:p>
        </p:txBody>
      </p:sp>
      <p:sp>
        <p:nvSpPr>
          <p:cNvPr id="4813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smtClean="0">
                <a:solidFill>
                  <a:srgbClr val="0000FF"/>
                </a:solidFill>
              </a:rPr>
              <a:t>Need to find n</a:t>
            </a:r>
            <a:r>
              <a:rPr lang="en-GB" baseline="-25000" smtClean="0">
                <a:solidFill>
                  <a:srgbClr val="0000FF"/>
                </a:solidFill>
              </a:rPr>
              <a:t>0</a:t>
            </a:r>
            <a:r>
              <a:rPr lang="en-GB" smtClean="0">
                <a:solidFill>
                  <a:srgbClr val="0000FF"/>
                </a:solidFill>
              </a:rPr>
              <a:t> and K, such that for all n </a:t>
            </a:r>
            <a:r>
              <a:rPr lang="en-GB" smtClean="0">
                <a:solidFill>
                  <a:srgbClr val="0000FF"/>
                </a:solidFill>
                <a:sym typeface="Symbol" pitchFamily="18" charset="2"/>
              </a:rPr>
              <a:t> n</a:t>
            </a:r>
            <a:r>
              <a:rPr lang="en-GB" baseline="-25000" smtClean="0">
                <a:solidFill>
                  <a:srgbClr val="0000FF"/>
                </a:solidFill>
                <a:sym typeface="Symbol" pitchFamily="18" charset="2"/>
              </a:rPr>
              <a:t>0</a:t>
            </a:r>
            <a:r>
              <a:rPr lang="en-GB" smtClean="0">
                <a:solidFill>
                  <a:srgbClr val="0000FF"/>
                </a:solidFill>
                <a:sym typeface="Symbol" pitchFamily="18" charset="2"/>
              </a:rPr>
              <a:t>,   </a:t>
            </a:r>
            <a:r>
              <a:rPr lang="en-GB" smtClean="0">
                <a:solidFill>
                  <a:srgbClr val="0000FF"/>
                </a:solidFill>
              </a:rPr>
              <a:t>1/2c (n</a:t>
            </a:r>
            <a:r>
              <a:rPr lang="en-GB" baseline="30000" smtClean="0">
                <a:solidFill>
                  <a:srgbClr val="0000FF"/>
                </a:solidFill>
              </a:rPr>
              <a:t>2</a:t>
            </a:r>
            <a:r>
              <a:rPr lang="en-GB" smtClean="0">
                <a:solidFill>
                  <a:srgbClr val="0000FF"/>
                </a:solidFill>
              </a:rPr>
              <a:t>-n) + c</a:t>
            </a:r>
            <a:r>
              <a:rPr lang="en-GB" baseline="-25000" smtClean="0">
                <a:solidFill>
                  <a:srgbClr val="0000FF"/>
                </a:solidFill>
              </a:rPr>
              <a:t>1</a:t>
            </a:r>
            <a:r>
              <a:rPr lang="en-GB" smtClean="0">
                <a:solidFill>
                  <a:srgbClr val="0000FF"/>
                </a:solidFill>
              </a:rPr>
              <a:t>(n-1) + k </a:t>
            </a:r>
            <a:r>
              <a:rPr lang="en-GB" smtClean="0">
                <a:solidFill>
                  <a:schemeClr val="accent2"/>
                </a:solidFill>
                <a:sym typeface="Symbol" pitchFamily="18" charset="2"/>
              </a:rPr>
              <a:t></a:t>
            </a:r>
            <a:r>
              <a:rPr lang="en-US" smtClean="0"/>
              <a:t> </a:t>
            </a:r>
            <a:r>
              <a:rPr lang="en-GB" smtClean="0">
                <a:solidFill>
                  <a:srgbClr val="0000FF"/>
                </a:solidFill>
              </a:rPr>
              <a:t>K* n</a:t>
            </a:r>
            <a:r>
              <a:rPr lang="en-GB" baseline="30000" smtClean="0">
                <a:solidFill>
                  <a:srgbClr val="0000FF"/>
                </a:solidFill>
              </a:rPr>
              <a:t>2</a:t>
            </a:r>
            <a:endParaRPr lang="en-GB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GB" smtClean="0"/>
              <a:t>1/2c n</a:t>
            </a:r>
            <a:r>
              <a:rPr lang="en-GB" baseline="30000" smtClean="0"/>
              <a:t>2</a:t>
            </a:r>
            <a:r>
              <a:rPr lang="en-GB" smtClean="0"/>
              <a:t> </a:t>
            </a:r>
            <a:r>
              <a:rPr lang="en-GB" smtClean="0">
                <a:sym typeface="Symbol" pitchFamily="18" charset="2"/>
              </a:rPr>
              <a:t></a:t>
            </a:r>
            <a:r>
              <a:rPr lang="en-GB" smtClean="0"/>
              <a:t> 1/2c n  + c</a:t>
            </a:r>
            <a:r>
              <a:rPr lang="en-GB" baseline="-25000" smtClean="0"/>
              <a:t>1</a:t>
            </a:r>
            <a:r>
              <a:rPr lang="en-GB" smtClean="0"/>
              <a:t>n </a:t>
            </a:r>
            <a:r>
              <a:rPr lang="en-GB" smtClean="0">
                <a:sym typeface="Symbol" pitchFamily="18" charset="2"/>
              </a:rPr>
              <a:t></a:t>
            </a:r>
            <a:r>
              <a:rPr lang="en-GB" smtClean="0"/>
              <a:t> c</a:t>
            </a:r>
            <a:r>
              <a:rPr lang="en-GB" baseline="-25000" smtClean="0"/>
              <a:t>1</a:t>
            </a:r>
            <a:r>
              <a:rPr lang="en-GB" smtClean="0"/>
              <a:t>+ k </a:t>
            </a:r>
            <a:r>
              <a:rPr lang="en-GB" smtClean="0">
                <a:sym typeface="Symbol" pitchFamily="18" charset="2"/>
              </a:rPr>
              <a:t> </a:t>
            </a:r>
          </a:p>
          <a:p>
            <a:pPr eaLnBrk="1" hangingPunct="1">
              <a:buFontTx/>
              <a:buNone/>
            </a:pPr>
            <a:r>
              <a:rPr lang="en-GB" smtClean="0"/>
              <a:t>1/2c n</a:t>
            </a:r>
            <a:r>
              <a:rPr lang="en-GB" baseline="30000" smtClean="0"/>
              <a:t>2</a:t>
            </a:r>
            <a:r>
              <a:rPr lang="en-GB" smtClean="0"/>
              <a:t> + c</a:t>
            </a:r>
            <a:r>
              <a:rPr lang="en-GB" baseline="-25000" smtClean="0"/>
              <a:t>1</a:t>
            </a:r>
            <a:r>
              <a:rPr lang="en-GB" smtClean="0"/>
              <a:t>n + k </a:t>
            </a:r>
            <a:r>
              <a:rPr lang="en-GB" smtClean="0">
                <a:sym typeface="Symbol" pitchFamily="18" charset="2"/>
              </a:rPr>
              <a:t> </a:t>
            </a:r>
          </a:p>
          <a:p>
            <a:pPr eaLnBrk="1" hangingPunct="1">
              <a:buFontTx/>
              <a:buNone/>
            </a:pPr>
            <a:r>
              <a:rPr lang="en-GB" smtClean="0"/>
              <a:t>c n</a:t>
            </a:r>
            <a:r>
              <a:rPr lang="en-GB" baseline="30000" smtClean="0"/>
              <a:t>2 </a:t>
            </a:r>
            <a:r>
              <a:rPr lang="en-GB" smtClean="0"/>
              <a:t> + c</a:t>
            </a:r>
            <a:r>
              <a:rPr lang="en-GB" baseline="-25000" smtClean="0"/>
              <a:t>1 </a:t>
            </a:r>
            <a:r>
              <a:rPr lang="en-GB" smtClean="0"/>
              <a:t>n</a:t>
            </a:r>
            <a:r>
              <a:rPr lang="en-GB" baseline="30000" smtClean="0"/>
              <a:t>2</a:t>
            </a:r>
            <a:r>
              <a:rPr lang="en-GB" smtClean="0"/>
              <a:t> + k n</a:t>
            </a:r>
            <a:r>
              <a:rPr lang="en-GB" baseline="30000" smtClean="0"/>
              <a:t>2</a:t>
            </a:r>
            <a:r>
              <a:rPr lang="en-GB" smtClean="0"/>
              <a:t> (if n </a:t>
            </a:r>
            <a:r>
              <a:rPr lang="en-GB" smtClean="0">
                <a:sym typeface="Symbol" pitchFamily="18" charset="2"/>
              </a:rPr>
              <a:t> 1)</a:t>
            </a:r>
            <a:endParaRPr lang="en-GB" smtClean="0"/>
          </a:p>
          <a:p>
            <a:pPr eaLnBrk="1" hangingPunct="1">
              <a:buFontTx/>
              <a:buNone/>
            </a:pPr>
            <a:r>
              <a:rPr lang="en-US" smtClean="0"/>
              <a:t>Take K = c + c</a:t>
            </a:r>
            <a:r>
              <a:rPr lang="en-US" baseline="-25000" smtClean="0"/>
              <a:t>1</a:t>
            </a:r>
            <a:r>
              <a:rPr lang="en-US" smtClean="0"/>
              <a:t>+ k and n</a:t>
            </a:r>
            <a:r>
              <a:rPr lang="en-US" baseline="-25000" smtClean="0"/>
              <a:t>0</a:t>
            </a:r>
            <a:r>
              <a:rPr lang="en-US" smtClean="0"/>
              <a:t> = 1.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8063">
              <a:defRPr/>
            </a:pPr>
            <a:r>
              <a:rPr lang="en-US">
                <a:latin typeface="+mn-lt"/>
                <a:cs typeface="+mn-cs"/>
              </a:rPr>
              <a:t>Simple Sorting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8063">
              <a:defRPr/>
            </a:pPr>
            <a:fld id="{F274CDC3-D024-45E6-A04A-2915F74ADF2E}" type="slidenum">
              <a:rPr lang="en-US">
                <a:latin typeface="+mn-lt"/>
                <a:cs typeface="+mn-cs"/>
              </a:rPr>
              <a:pPr defTabSz="1008063">
                <a:defRPr/>
              </a:pPr>
              <a:t>37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4915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Bubble sort of lists?</a:t>
            </a:r>
          </a:p>
        </p:txBody>
      </p:sp>
      <p:sp>
        <p:nvSpPr>
          <p:cNvPr id="4915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700" smtClean="0"/>
              <a:t>Exercise (online): Is bubble sort also workable for linked lists?</a:t>
            </a:r>
          </a:p>
          <a:p>
            <a:pPr eaLnBrk="1" hangingPunct="1"/>
            <a:r>
              <a:rPr lang="en-US" sz="2700" smtClean="0"/>
              <a:t>Bubble sort is just as efficient (or rather inefficient) on linked lists.</a:t>
            </a:r>
          </a:p>
          <a:p>
            <a:pPr lvl="1" eaLnBrk="1" hangingPunct="1"/>
            <a:r>
              <a:rPr lang="en-US" sz="2300" smtClean="0"/>
              <a:t>We can easily bubble sort even a singly linked list.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8063">
              <a:defRPr/>
            </a:pPr>
            <a:r>
              <a:rPr lang="en-US">
                <a:latin typeface="+mn-lt"/>
                <a:cs typeface="+mn-cs"/>
              </a:rPr>
              <a:t>Simple Sorting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8063">
              <a:defRPr/>
            </a:pPr>
            <a:fld id="{497994CF-79D9-4B4E-88AB-6A3D5138AD83}" type="slidenum">
              <a:rPr lang="en-US">
                <a:latin typeface="+mn-lt"/>
                <a:cs typeface="+mn-cs"/>
              </a:rPr>
              <a:pPr defTabSz="1008063">
                <a:defRPr/>
              </a:pPr>
              <a:t>38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500" smtClean="0"/>
              <a:t>Bubble sort of singly-linked lists</a:t>
            </a:r>
          </a:p>
        </p:txBody>
      </p:sp>
      <p:sp>
        <p:nvSpPr>
          <p:cNvPr id="5018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700" smtClean="0"/>
              <a:t>Assume we have a class</a:t>
            </a:r>
            <a:r>
              <a:rPr lang="en-US" sz="2700" smtClean="0">
                <a:latin typeface="Arial Unicode MS" pitchFamily="34" charset="-128"/>
              </a:rPr>
              <a:t> Node </a:t>
            </a:r>
            <a:r>
              <a:rPr lang="en-US" sz="2700" smtClean="0"/>
              <a:t>with fields: </a:t>
            </a:r>
            <a:r>
              <a:rPr lang="en-US" sz="2700" smtClean="0">
                <a:latin typeface="Arial Unicode MS" pitchFamily="34" charset="-128"/>
              </a:rPr>
              <a:t>element</a:t>
            </a:r>
            <a:r>
              <a:rPr lang="en-US" sz="2700" smtClean="0"/>
              <a:t> of type </a:t>
            </a:r>
            <a:r>
              <a:rPr lang="en-US" sz="2700" smtClean="0">
                <a:latin typeface="Arial Unicode MS" pitchFamily="34" charset="-128"/>
              </a:rPr>
              <a:t>E</a:t>
            </a:r>
            <a:r>
              <a:rPr lang="en-US" sz="2700" smtClean="0"/>
              <a:t> and </a:t>
            </a:r>
            <a:r>
              <a:rPr lang="en-US" sz="2700" smtClean="0">
                <a:latin typeface="Arial Unicode MS" pitchFamily="34" charset="-128"/>
              </a:rPr>
              <a:t>next</a:t>
            </a:r>
            <a:r>
              <a:rPr lang="en-US" sz="2700" smtClean="0"/>
              <a:t> of type </a:t>
            </a:r>
            <a:r>
              <a:rPr lang="en-US" sz="2700" smtClean="0">
                <a:latin typeface="Arial Unicode MS" pitchFamily="34" charset="-128"/>
              </a:rPr>
              <a:t>Node</a:t>
            </a:r>
            <a:r>
              <a:rPr lang="en-US" sz="2700" smtClean="0"/>
              <a:t>. </a:t>
            </a:r>
          </a:p>
          <a:p>
            <a:pPr lvl="1" eaLnBrk="1" hangingPunct="1"/>
            <a:r>
              <a:rPr lang="en-US" sz="2300" smtClean="0"/>
              <a:t>(Strictly speaking getter/setter methods would be better, but this is just for the sake of brevity…)</a:t>
            </a:r>
          </a:p>
          <a:p>
            <a:pPr eaLnBrk="1" hangingPunct="1"/>
            <a:r>
              <a:rPr lang="en-US" sz="2700" smtClean="0"/>
              <a:t>The </a:t>
            </a:r>
            <a:r>
              <a:rPr lang="en-US" sz="2700" smtClean="0">
                <a:latin typeface="Arial Unicode MS" pitchFamily="34" charset="-128"/>
              </a:rPr>
              <a:t>List </a:t>
            </a:r>
            <a:r>
              <a:rPr lang="en-US" sz="2700" smtClean="0"/>
              <a:t>class just has </a:t>
            </a:r>
            <a:r>
              <a:rPr lang="en-US" sz="2700" smtClean="0">
                <a:latin typeface="Arial Unicode MS" pitchFamily="34" charset="-128"/>
              </a:rPr>
              <a:t>head</a:t>
            </a:r>
            <a:r>
              <a:rPr lang="en-US" sz="2700" smtClean="0"/>
              <a:t> field.</a:t>
            </a:r>
          </a:p>
          <a:p>
            <a:pPr eaLnBrk="1" hangingPunct="1"/>
            <a:r>
              <a:rPr lang="en-US" sz="2700" smtClean="0"/>
              <a:t>Which way are we going to traverse?</a:t>
            </a:r>
          </a:p>
          <a:p>
            <a:pPr lvl="1" eaLnBrk="1" hangingPunct="1"/>
            <a:r>
              <a:rPr lang="en-US" sz="2300" smtClean="0"/>
              <a:t>There is only one way we can traverse! From the head.</a:t>
            </a:r>
          </a:p>
          <a:p>
            <a:pPr eaLnBrk="1" hangingPunct="1"/>
            <a:r>
              <a:rPr lang="en-US" sz="2700" smtClean="0"/>
              <a:t>What should we keep track of?</a:t>
            </a:r>
          </a:p>
          <a:p>
            <a:pPr lvl="1" eaLnBrk="1" hangingPunct="1"/>
            <a:r>
              <a:rPr lang="en-US" sz="2300" smtClean="0"/>
              <a:t>A “border” between the unsorted beginning part of the list, and the sorted end of the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8063">
              <a:defRPr/>
            </a:pPr>
            <a:r>
              <a:rPr lang="en-US">
                <a:latin typeface="+mn-lt"/>
                <a:cs typeface="+mn-cs"/>
              </a:rPr>
              <a:t>Simple Sorting Algorithms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8063">
              <a:defRPr/>
            </a:pPr>
            <a:fld id="{6560B4F7-CAFB-44E7-B338-E3E5325544B3}" type="slidenum">
              <a:rPr lang="en-US">
                <a:latin typeface="+mn-lt"/>
                <a:cs typeface="+mn-cs"/>
              </a:rPr>
              <a:pPr defTabSz="1008063">
                <a:defRPr/>
              </a:pPr>
              <a:t>39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Bubble sort of a linked list</a:t>
            </a:r>
          </a:p>
        </p:txBody>
      </p:sp>
      <p:sp>
        <p:nvSpPr>
          <p:cNvPr id="2088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sz="2700" smtClean="0">
                <a:latin typeface="Arial Unicode MS" pitchFamily="34" charset="-128"/>
              </a:rPr>
              <a:t>Node border = null; </a:t>
            </a:r>
            <a:r>
              <a:rPr lang="en-US" sz="2700" smtClean="0">
                <a:solidFill>
                  <a:schemeClr val="accent2"/>
                </a:solidFill>
                <a:latin typeface="Arial Unicode MS" pitchFamily="34" charset="-128"/>
              </a:rPr>
              <a:t>// first node in the sorted part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sz="2700" smtClean="0">
                <a:latin typeface="Arial Unicode MS" pitchFamily="34" charset="-128"/>
              </a:rPr>
              <a:t>while (border != head) {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sz="2700" smtClean="0">
                <a:latin typeface="Arial Unicode MS" pitchFamily="34" charset="-128"/>
              </a:rPr>
              <a:t>   Node current = head;</a:t>
            </a:r>
            <a:r>
              <a:rPr lang="en-US" sz="2700" smtClean="0">
                <a:solidFill>
                  <a:schemeClr val="accent2"/>
                </a:solidFill>
                <a:latin typeface="Arial Unicode MS" pitchFamily="34" charset="-128"/>
              </a:rPr>
              <a:t> // start from the first node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sz="2700" smtClean="0">
                <a:latin typeface="Arial Unicode MS" pitchFamily="34" charset="-128"/>
              </a:rPr>
              <a:t>   while (current.next != border) {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sz="2700" smtClean="0">
                <a:latin typeface="Arial Unicode MS" pitchFamily="34" charset="-128"/>
              </a:rPr>
              <a:t>      if (current.element &gt; current.next.element) {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sz="2700" smtClean="0">
                <a:latin typeface="Arial Unicode MS" pitchFamily="34" charset="-128"/>
              </a:rPr>
              <a:t>         E element v = current.element;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sz="2700" smtClean="0">
                <a:latin typeface="Arial Unicode MS" pitchFamily="34" charset="-128"/>
              </a:rPr>
              <a:t>         current.element = current.next.element;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2700" smtClean="0">
                <a:latin typeface="Arial Unicode MS" pitchFamily="34" charset="-128"/>
              </a:rPr>
              <a:t>         current.next.element = v; 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2700" smtClean="0">
                <a:latin typeface="Arial Unicode MS" pitchFamily="34" charset="-128"/>
              </a:rPr>
              <a:t>      } 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2700" smtClean="0">
                <a:latin typeface="Arial Unicode MS" pitchFamily="34" charset="-128"/>
              </a:rPr>
              <a:t>      current = current.next; 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2700" smtClean="0">
                <a:latin typeface="Arial Unicode MS" pitchFamily="34" charset="-128"/>
              </a:rPr>
              <a:t>   }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2700" smtClean="0">
                <a:latin typeface="Arial Unicode MS" pitchFamily="34" charset="-128"/>
              </a:rPr>
              <a:t>   border = current; // the sorted part increases by one</a:t>
            </a:r>
          </a:p>
          <a:p>
            <a:pPr eaLnBrk="1" hangingPunct="1">
              <a:lnSpc>
                <a:spcPct val="55000"/>
              </a:lnSpc>
              <a:buFontTx/>
              <a:buNone/>
            </a:pPr>
            <a:r>
              <a:rPr lang="en-US" sz="2700" smtClean="0">
                <a:latin typeface="Arial Unicode MS" pitchFamily="34" charset="-128"/>
              </a:rPr>
              <a:t>}      </a:t>
            </a:r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8328025" y="3995738"/>
            <a:ext cx="1752600" cy="1676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>
                <a:solidFill>
                  <a:schemeClr val="accent2"/>
                </a:solidFill>
              </a:rPr>
              <a:t>swap with the </a:t>
            </a:r>
          </a:p>
          <a:p>
            <a:pPr algn="ctr" defTabSz="912813"/>
            <a:r>
              <a:rPr lang="en-GB">
                <a:solidFill>
                  <a:schemeClr val="accent2"/>
                </a:solidFill>
              </a:rPr>
              <a:t>next node if </a:t>
            </a:r>
          </a:p>
          <a:p>
            <a:pPr algn="ctr" defTabSz="912813"/>
            <a:r>
              <a:rPr lang="en-GB">
                <a:solidFill>
                  <a:schemeClr val="accent2"/>
                </a:solidFill>
              </a:rPr>
              <a:t>elements out </a:t>
            </a:r>
          </a:p>
          <a:p>
            <a:pPr algn="ctr" defTabSz="912813"/>
            <a:r>
              <a:rPr lang="en-GB">
                <a:solidFill>
                  <a:schemeClr val="accent2"/>
                </a:solidFill>
              </a:rPr>
              <a:t>of order</a:t>
            </a:r>
          </a:p>
        </p:txBody>
      </p:sp>
      <p:sp>
        <p:nvSpPr>
          <p:cNvPr id="208901" name="AutoShape 5"/>
          <p:cNvSpPr>
            <a:spLocks/>
          </p:cNvSpPr>
          <p:nvPr/>
        </p:nvSpPr>
        <p:spPr bwMode="auto">
          <a:xfrm>
            <a:off x="7704138" y="3995738"/>
            <a:ext cx="531812" cy="1295400"/>
          </a:xfrm>
          <a:prstGeom prst="rightBrace">
            <a:avLst>
              <a:gd name="adj1" fmla="val 20299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build="p"/>
      <p:bldP spid="208900" grpId="0" animBg="1"/>
      <p:bldP spid="20890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8063">
              <a:defRPr/>
            </a:pPr>
            <a:r>
              <a:rPr lang="en-US">
                <a:latin typeface="+mn-lt"/>
                <a:cs typeface="+mn-cs"/>
              </a:rPr>
              <a:t>Simple Sorting Algorithms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8063">
              <a:defRPr/>
            </a:pPr>
            <a:fld id="{C1E371BC-924B-4B40-83B4-48C4DF79F9D9}" type="slidenum">
              <a:rPr lang="en-US">
                <a:latin typeface="+mn-lt"/>
                <a:cs typeface="+mn-cs"/>
              </a:rPr>
              <a:pPr defTabSz="1008063">
                <a:defRPr/>
              </a:pPr>
              <a:t>4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Bubble sort</a:t>
            </a:r>
          </a:p>
        </p:txBody>
      </p:sp>
      <p:sp>
        <p:nvSpPr>
          <p:cNvPr id="1239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92163" y="1763713"/>
            <a:ext cx="8569325" cy="4535487"/>
          </a:xfrm>
        </p:spPr>
        <p:txBody>
          <a:bodyPr/>
          <a:lstStyle/>
          <a:p>
            <a:pPr eaLnBrk="1" hangingPunct="1">
              <a:lnSpc>
                <a:spcPct val="75000"/>
              </a:lnSpc>
              <a:buFont typeface="StarBats" charset="0"/>
              <a:buNone/>
            </a:pPr>
            <a:r>
              <a:rPr lang="en-US" sz="2600" b="1" smtClean="0">
                <a:latin typeface="Courier New" pitchFamily="49" charset="0"/>
              </a:rPr>
              <a:t>void  bubbleSort(int arr[]){   </a:t>
            </a:r>
          </a:p>
          <a:p>
            <a:pPr eaLnBrk="1" hangingPunct="1">
              <a:lnSpc>
                <a:spcPct val="75000"/>
              </a:lnSpc>
              <a:buFont typeface="StarBats" charset="0"/>
              <a:buNone/>
            </a:pPr>
            <a:r>
              <a:rPr lang="en-US" sz="2600" b="1" smtClean="0">
                <a:latin typeface="Courier New" pitchFamily="49" charset="0"/>
              </a:rPr>
              <a:t>   int i;   </a:t>
            </a:r>
          </a:p>
          <a:p>
            <a:pPr eaLnBrk="1" hangingPunct="1">
              <a:lnSpc>
                <a:spcPct val="75000"/>
              </a:lnSpc>
              <a:buFont typeface="StarBats" charset="0"/>
              <a:buNone/>
            </a:pPr>
            <a:r>
              <a:rPr lang="en-US" sz="2600" b="1" smtClean="0">
                <a:latin typeface="Courier New" pitchFamily="49" charset="0"/>
              </a:rPr>
              <a:t>   int j;   </a:t>
            </a:r>
          </a:p>
          <a:p>
            <a:pPr eaLnBrk="1" hangingPunct="1">
              <a:lnSpc>
                <a:spcPct val="75000"/>
              </a:lnSpc>
              <a:buFont typeface="StarBats" charset="0"/>
              <a:buNone/>
            </a:pPr>
            <a:r>
              <a:rPr lang="en-US" sz="2600" b="1" smtClean="0">
                <a:latin typeface="Courier New" pitchFamily="49" charset="0"/>
              </a:rPr>
              <a:t>   int temp;   </a:t>
            </a:r>
          </a:p>
          <a:p>
            <a:pPr eaLnBrk="1" hangingPunct="1">
              <a:lnSpc>
                <a:spcPct val="75000"/>
              </a:lnSpc>
              <a:buFont typeface="StarBats" charset="0"/>
              <a:buNone/>
            </a:pPr>
            <a:r>
              <a:rPr lang="en-US" sz="2600" b="1" smtClean="0">
                <a:latin typeface="Courier New" pitchFamily="49" charset="0"/>
              </a:rPr>
              <a:t>   for(i = arr.length-1; i &gt; 0; i--){        </a:t>
            </a:r>
          </a:p>
          <a:p>
            <a:pPr eaLnBrk="1" hangingPunct="1">
              <a:lnSpc>
                <a:spcPct val="75000"/>
              </a:lnSpc>
              <a:buFont typeface="StarBats" charset="0"/>
              <a:buNone/>
            </a:pPr>
            <a:r>
              <a:rPr lang="en-US" sz="2600" b="1" smtClean="0">
                <a:latin typeface="Courier New" pitchFamily="49" charset="0"/>
              </a:rPr>
              <a:t>      for(j = 0; j &lt; i; j++){         </a:t>
            </a:r>
          </a:p>
          <a:p>
            <a:pPr eaLnBrk="1" hangingPunct="1">
              <a:lnSpc>
                <a:spcPct val="75000"/>
              </a:lnSpc>
              <a:buFont typeface="StarBats" charset="0"/>
              <a:buNone/>
            </a:pPr>
            <a:r>
              <a:rPr lang="en-US" sz="2600" b="1" smtClean="0">
                <a:latin typeface="Courier New" pitchFamily="49" charset="0"/>
              </a:rPr>
              <a:t>         if(arr[j] &gt; arr[j+1]){</a:t>
            </a:r>
          </a:p>
          <a:p>
            <a:pPr eaLnBrk="1" hangingPunct="1">
              <a:lnSpc>
                <a:spcPct val="75000"/>
              </a:lnSpc>
              <a:buFont typeface="StarBats" charset="0"/>
              <a:buNone/>
            </a:pPr>
            <a:r>
              <a:rPr lang="en-US" sz="2600" b="1" smtClean="0">
                <a:latin typeface="Courier New" pitchFamily="49" charset="0"/>
              </a:rPr>
              <a:t>            temp = arr[j];           </a:t>
            </a:r>
          </a:p>
          <a:p>
            <a:pPr eaLnBrk="1" hangingPunct="1">
              <a:lnSpc>
                <a:spcPct val="75000"/>
              </a:lnSpc>
              <a:buFont typeface="StarBats" charset="0"/>
              <a:buNone/>
            </a:pPr>
            <a:r>
              <a:rPr lang="en-US" sz="2600" b="1" smtClean="0">
                <a:latin typeface="Courier New" pitchFamily="49" charset="0"/>
              </a:rPr>
              <a:t>            arr[j] = arr[j+1];            </a:t>
            </a:r>
          </a:p>
          <a:p>
            <a:pPr eaLnBrk="1" hangingPunct="1">
              <a:lnSpc>
                <a:spcPct val="75000"/>
              </a:lnSpc>
              <a:buFont typeface="StarBats" charset="0"/>
              <a:buNone/>
            </a:pPr>
            <a:r>
              <a:rPr lang="en-US" sz="2600" b="1" smtClean="0">
                <a:latin typeface="Courier New" pitchFamily="49" charset="0"/>
              </a:rPr>
              <a:t>            arr[j+1] = temp;         </a:t>
            </a:r>
          </a:p>
          <a:p>
            <a:pPr eaLnBrk="1" hangingPunct="1">
              <a:lnSpc>
                <a:spcPct val="75000"/>
              </a:lnSpc>
              <a:buFont typeface="StarBats" charset="0"/>
              <a:buNone/>
            </a:pPr>
            <a:r>
              <a:rPr lang="en-US" sz="2600" b="1" smtClean="0">
                <a:latin typeface="Courier New" pitchFamily="49" charset="0"/>
              </a:rPr>
              <a:t>         }//</a:t>
            </a:r>
          </a:p>
          <a:p>
            <a:pPr eaLnBrk="1" hangingPunct="1">
              <a:lnSpc>
                <a:spcPct val="75000"/>
              </a:lnSpc>
              <a:buFont typeface="StarBats" charset="0"/>
              <a:buNone/>
            </a:pPr>
            <a:r>
              <a:rPr lang="en-US" sz="2600" b="1" smtClean="0">
                <a:latin typeface="Courier New" pitchFamily="49" charset="0"/>
              </a:rPr>
              <a:t>      }// end inner loop   </a:t>
            </a:r>
          </a:p>
          <a:p>
            <a:pPr eaLnBrk="1" hangingPunct="1">
              <a:lnSpc>
                <a:spcPct val="75000"/>
              </a:lnSpc>
              <a:buFont typeface="StarBats" charset="0"/>
              <a:buNone/>
            </a:pPr>
            <a:r>
              <a:rPr lang="en-US" sz="2600" b="1" smtClean="0">
                <a:latin typeface="Courier New" pitchFamily="49" charset="0"/>
              </a:rPr>
              <a:t>   }//end outer loop}// end bubble sort</a:t>
            </a:r>
          </a:p>
        </p:txBody>
      </p:sp>
      <p:sp>
        <p:nvSpPr>
          <p:cNvPr id="123908" name="AutoShape 4"/>
          <p:cNvSpPr>
            <a:spLocks/>
          </p:cNvSpPr>
          <p:nvPr/>
        </p:nvSpPr>
        <p:spPr bwMode="auto">
          <a:xfrm>
            <a:off x="6840538" y="4572000"/>
            <a:ext cx="457200" cy="1066800"/>
          </a:xfrm>
          <a:prstGeom prst="rightBrace">
            <a:avLst>
              <a:gd name="adj1" fmla="val 19444"/>
              <a:gd name="adj2" fmla="val 50000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7272338" y="4284663"/>
            <a:ext cx="2133600" cy="15621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swap adjacent elements, if in the wrong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/>
      <p:bldP spid="123908" grpId="0" animBg="1"/>
      <p:bldP spid="12390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8063">
              <a:defRPr/>
            </a:pPr>
            <a:r>
              <a:rPr lang="en-US">
                <a:latin typeface="+mn-lt"/>
                <a:cs typeface="+mn-cs"/>
              </a:rPr>
              <a:t>Simple Sorting Algorithms</a:t>
            </a:r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8063">
              <a:defRPr/>
            </a:pPr>
            <a:fld id="{CAF6D014-31D6-4B7F-892D-AE4FC8BE9CCF}" type="slidenum">
              <a:rPr lang="en-US">
                <a:latin typeface="+mn-lt"/>
                <a:cs typeface="+mn-cs"/>
              </a:rPr>
              <a:pPr defTabSz="1008063">
                <a:defRPr/>
              </a:pPr>
              <a:t>40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5222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3768" y="336550"/>
            <a:ext cx="9721080" cy="106702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Complexity of bubble sort on lists</a:t>
            </a:r>
          </a:p>
        </p:txBody>
      </p:sp>
      <p:sp>
        <p:nvSpPr>
          <p:cNvPr id="52229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008063" y="1692275"/>
            <a:ext cx="8569325" cy="4535488"/>
          </a:xfrm>
        </p:spPr>
        <p:txBody>
          <a:bodyPr/>
          <a:lstStyle/>
          <a:p>
            <a:pPr eaLnBrk="1" hangingPunct="1"/>
            <a:r>
              <a:rPr lang="en-US" sz="3100" smtClean="0"/>
              <a:t>Same complexity as for arrays O(n</a:t>
            </a:r>
            <a:r>
              <a:rPr lang="en-US" sz="3100" baseline="30000" smtClean="0"/>
              <a:t>2</a:t>
            </a:r>
            <a:r>
              <a:rPr lang="en-US" sz="3100" smtClean="0"/>
              <a:t>): </a:t>
            </a:r>
          </a:p>
          <a:p>
            <a:pPr lvl="1" eaLnBrk="1" hangingPunct="1"/>
            <a:r>
              <a:rPr lang="en-US" sz="2700" smtClean="0"/>
              <a:t>First time we iterate until we see a null (swapping elements)</a:t>
            </a:r>
          </a:p>
          <a:p>
            <a:pPr lvl="1" eaLnBrk="1" hangingPunct="1"/>
            <a:r>
              <a:rPr lang="en-US" sz="2700" smtClean="0"/>
              <a:t>Second time we iterate until we see the last node;</a:t>
            </a:r>
          </a:p>
          <a:p>
            <a:pPr lvl="1" eaLnBrk="1" hangingPunct="1"/>
            <a:r>
              <a:rPr lang="en-US" sz="2700" smtClean="0"/>
              <a:t>… each time the border is one link closer to the head of the list</a:t>
            </a:r>
          </a:p>
          <a:p>
            <a:pPr lvl="1" eaLnBrk="1" hangingPunct="1"/>
            <a:r>
              <a:rPr lang="en-US" sz="2700" smtClean="0"/>
              <a:t>until border == head.</a:t>
            </a:r>
          </a:p>
        </p:txBody>
      </p:sp>
      <p:grpSp>
        <p:nvGrpSpPr>
          <p:cNvPr id="2" name="Group 1095"/>
          <p:cNvGrpSpPr>
            <a:grpSpLocks/>
          </p:cNvGrpSpPr>
          <p:nvPr/>
        </p:nvGrpSpPr>
        <p:grpSpPr bwMode="auto">
          <a:xfrm>
            <a:off x="1143000" y="5334000"/>
            <a:ext cx="7620000" cy="1600200"/>
            <a:chOff x="720" y="3360"/>
            <a:chExt cx="4800" cy="1008"/>
          </a:xfrm>
        </p:grpSpPr>
        <p:sp>
          <p:nvSpPr>
            <p:cNvPr id="52231" name="Rectangle 1029"/>
            <p:cNvSpPr>
              <a:spLocks noChangeArrowheads="1"/>
            </p:cNvSpPr>
            <p:nvPr/>
          </p:nvSpPr>
          <p:spPr bwMode="auto">
            <a:xfrm>
              <a:off x="1536" y="3456"/>
              <a:ext cx="43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2" name="Line 1030"/>
            <p:cNvSpPr>
              <a:spLocks noChangeShapeType="1"/>
            </p:cNvSpPr>
            <p:nvPr/>
          </p:nvSpPr>
          <p:spPr bwMode="auto">
            <a:xfrm>
              <a:off x="1968" y="35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233" name="Rectangle 1031"/>
            <p:cNvSpPr>
              <a:spLocks noChangeArrowheads="1"/>
            </p:cNvSpPr>
            <p:nvPr/>
          </p:nvSpPr>
          <p:spPr bwMode="auto">
            <a:xfrm>
              <a:off x="2208" y="3456"/>
              <a:ext cx="43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4" name="Line 1032"/>
            <p:cNvSpPr>
              <a:spLocks noChangeShapeType="1"/>
            </p:cNvSpPr>
            <p:nvPr/>
          </p:nvSpPr>
          <p:spPr bwMode="auto">
            <a:xfrm>
              <a:off x="2640" y="35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235" name="Rectangle 1033"/>
            <p:cNvSpPr>
              <a:spLocks noChangeArrowheads="1"/>
            </p:cNvSpPr>
            <p:nvPr/>
          </p:nvSpPr>
          <p:spPr bwMode="auto">
            <a:xfrm>
              <a:off x="2880" y="3456"/>
              <a:ext cx="43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6" name="Line 1034"/>
            <p:cNvSpPr>
              <a:spLocks noChangeShapeType="1"/>
            </p:cNvSpPr>
            <p:nvPr/>
          </p:nvSpPr>
          <p:spPr bwMode="auto">
            <a:xfrm>
              <a:off x="3312" y="35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237" name="Text Box 1039"/>
            <p:cNvSpPr txBox="1">
              <a:spLocks noChangeArrowheads="1"/>
            </p:cNvSpPr>
            <p:nvPr/>
          </p:nvSpPr>
          <p:spPr bwMode="auto">
            <a:xfrm>
              <a:off x="3552" y="3360"/>
              <a:ext cx="6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0" tIns="45716" rIns="91430" bIns="45716">
              <a:spAutoFit/>
            </a:bodyPr>
            <a:lstStyle/>
            <a:p>
              <a:pPr defTabSz="912813">
                <a:spcBef>
                  <a:spcPct val="50000"/>
                </a:spcBef>
              </a:pPr>
              <a:r>
                <a:rPr lang="en-GB"/>
                <a:t>null</a:t>
              </a:r>
            </a:p>
          </p:txBody>
        </p:sp>
        <p:sp>
          <p:nvSpPr>
            <p:cNvPr id="52238" name="Text Box 1040"/>
            <p:cNvSpPr txBox="1">
              <a:spLocks noChangeArrowheads="1"/>
            </p:cNvSpPr>
            <p:nvPr/>
          </p:nvSpPr>
          <p:spPr bwMode="auto">
            <a:xfrm>
              <a:off x="720" y="336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0" tIns="45716" rIns="91430" bIns="45716">
              <a:spAutoFit/>
            </a:bodyPr>
            <a:lstStyle/>
            <a:p>
              <a:pPr defTabSz="912813">
                <a:spcBef>
                  <a:spcPct val="50000"/>
                </a:spcBef>
              </a:pPr>
              <a:r>
                <a:rPr lang="en-GB"/>
                <a:t>head</a:t>
              </a:r>
            </a:p>
          </p:txBody>
        </p:sp>
        <p:sp>
          <p:nvSpPr>
            <p:cNvPr id="52239" name="Line 1041"/>
            <p:cNvSpPr>
              <a:spLocks noChangeShapeType="1"/>
            </p:cNvSpPr>
            <p:nvPr/>
          </p:nvSpPr>
          <p:spPr bwMode="auto">
            <a:xfrm>
              <a:off x="1248" y="35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240" name="Rectangle 1042"/>
            <p:cNvSpPr>
              <a:spLocks noChangeArrowheads="1"/>
            </p:cNvSpPr>
            <p:nvPr/>
          </p:nvSpPr>
          <p:spPr bwMode="auto">
            <a:xfrm>
              <a:off x="1536" y="3696"/>
              <a:ext cx="43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1" name="Line 1043"/>
            <p:cNvSpPr>
              <a:spLocks noChangeShapeType="1"/>
            </p:cNvSpPr>
            <p:nvPr/>
          </p:nvSpPr>
          <p:spPr bwMode="auto">
            <a:xfrm>
              <a:off x="1968" y="37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242" name="Rectangle 1044"/>
            <p:cNvSpPr>
              <a:spLocks noChangeArrowheads="1"/>
            </p:cNvSpPr>
            <p:nvPr/>
          </p:nvSpPr>
          <p:spPr bwMode="auto">
            <a:xfrm>
              <a:off x="2208" y="3696"/>
              <a:ext cx="43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3" name="Line 1045"/>
            <p:cNvSpPr>
              <a:spLocks noChangeShapeType="1"/>
            </p:cNvSpPr>
            <p:nvPr/>
          </p:nvSpPr>
          <p:spPr bwMode="auto">
            <a:xfrm>
              <a:off x="2640" y="37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244" name="Rectangle 1046"/>
            <p:cNvSpPr>
              <a:spLocks noChangeArrowheads="1"/>
            </p:cNvSpPr>
            <p:nvPr/>
          </p:nvSpPr>
          <p:spPr bwMode="auto">
            <a:xfrm>
              <a:off x="2880" y="3696"/>
              <a:ext cx="432" cy="14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6" rIns="91430" bIns="45716" anchor="ctr"/>
            <a:lstStyle/>
            <a:p>
              <a:pPr algn="ctr" defTabSz="912813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52245" name="Line 1047"/>
            <p:cNvSpPr>
              <a:spLocks noChangeShapeType="1"/>
            </p:cNvSpPr>
            <p:nvPr/>
          </p:nvSpPr>
          <p:spPr bwMode="auto">
            <a:xfrm>
              <a:off x="3312" y="37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246" name="Text Box 1052"/>
            <p:cNvSpPr txBox="1">
              <a:spLocks noChangeArrowheads="1"/>
            </p:cNvSpPr>
            <p:nvPr/>
          </p:nvSpPr>
          <p:spPr bwMode="auto">
            <a:xfrm>
              <a:off x="3552" y="3600"/>
              <a:ext cx="6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0" tIns="45716" rIns="91430" bIns="45716">
              <a:spAutoFit/>
            </a:bodyPr>
            <a:lstStyle/>
            <a:p>
              <a:pPr defTabSz="912813">
                <a:spcBef>
                  <a:spcPct val="50000"/>
                </a:spcBef>
              </a:pPr>
              <a:r>
                <a:rPr lang="en-GB"/>
                <a:t>null</a:t>
              </a:r>
            </a:p>
          </p:txBody>
        </p:sp>
        <p:sp>
          <p:nvSpPr>
            <p:cNvPr id="52247" name="Text Box 1053"/>
            <p:cNvSpPr txBox="1">
              <a:spLocks noChangeArrowheads="1"/>
            </p:cNvSpPr>
            <p:nvPr/>
          </p:nvSpPr>
          <p:spPr bwMode="auto">
            <a:xfrm>
              <a:off x="720" y="360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0" tIns="45716" rIns="91430" bIns="45716">
              <a:spAutoFit/>
            </a:bodyPr>
            <a:lstStyle/>
            <a:p>
              <a:pPr defTabSz="912813">
                <a:spcBef>
                  <a:spcPct val="50000"/>
                </a:spcBef>
              </a:pPr>
              <a:r>
                <a:rPr lang="en-GB"/>
                <a:t>head</a:t>
              </a:r>
            </a:p>
          </p:txBody>
        </p:sp>
        <p:sp>
          <p:nvSpPr>
            <p:cNvPr id="52248" name="Line 1054"/>
            <p:cNvSpPr>
              <a:spLocks noChangeShapeType="1"/>
            </p:cNvSpPr>
            <p:nvPr/>
          </p:nvSpPr>
          <p:spPr bwMode="auto">
            <a:xfrm>
              <a:off x="1248" y="37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249" name="Rectangle 1055"/>
            <p:cNvSpPr>
              <a:spLocks noChangeArrowheads="1"/>
            </p:cNvSpPr>
            <p:nvPr/>
          </p:nvSpPr>
          <p:spPr bwMode="auto">
            <a:xfrm>
              <a:off x="1536" y="3936"/>
              <a:ext cx="43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0" name="Line 1056"/>
            <p:cNvSpPr>
              <a:spLocks noChangeShapeType="1"/>
            </p:cNvSpPr>
            <p:nvPr/>
          </p:nvSpPr>
          <p:spPr bwMode="auto">
            <a:xfrm>
              <a:off x="1968" y="40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251" name="Rectangle 1057"/>
            <p:cNvSpPr>
              <a:spLocks noChangeArrowheads="1"/>
            </p:cNvSpPr>
            <p:nvPr/>
          </p:nvSpPr>
          <p:spPr bwMode="auto">
            <a:xfrm>
              <a:off x="2208" y="3936"/>
              <a:ext cx="432" cy="14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2" name="Line 1058"/>
            <p:cNvSpPr>
              <a:spLocks noChangeShapeType="1"/>
            </p:cNvSpPr>
            <p:nvPr/>
          </p:nvSpPr>
          <p:spPr bwMode="auto">
            <a:xfrm>
              <a:off x="2640" y="40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253" name="Rectangle 1059"/>
            <p:cNvSpPr>
              <a:spLocks noChangeArrowheads="1"/>
            </p:cNvSpPr>
            <p:nvPr/>
          </p:nvSpPr>
          <p:spPr bwMode="auto">
            <a:xfrm>
              <a:off x="2880" y="3936"/>
              <a:ext cx="432" cy="14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4" name="Line 1060"/>
            <p:cNvSpPr>
              <a:spLocks noChangeShapeType="1"/>
            </p:cNvSpPr>
            <p:nvPr/>
          </p:nvSpPr>
          <p:spPr bwMode="auto">
            <a:xfrm>
              <a:off x="3312" y="40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255" name="Text Box 1065"/>
            <p:cNvSpPr txBox="1">
              <a:spLocks noChangeArrowheads="1"/>
            </p:cNvSpPr>
            <p:nvPr/>
          </p:nvSpPr>
          <p:spPr bwMode="auto">
            <a:xfrm>
              <a:off x="3552" y="3840"/>
              <a:ext cx="6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0" tIns="45716" rIns="91430" bIns="45716">
              <a:spAutoFit/>
            </a:bodyPr>
            <a:lstStyle/>
            <a:p>
              <a:pPr defTabSz="912813">
                <a:spcBef>
                  <a:spcPct val="50000"/>
                </a:spcBef>
              </a:pPr>
              <a:r>
                <a:rPr lang="en-GB"/>
                <a:t>null</a:t>
              </a:r>
            </a:p>
          </p:txBody>
        </p:sp>
        <p:sp>
          <p:nvSpPr>
            <p:cNvPr id="52256" name="Text Box 1066"/>
            <p:cNvSpPr txBox="1">
              <a:spLocks noChangeArrowheads="1"/>
            </p:cNvSpPr>
            <p:nvPr/>
          </p:nvSpPr>
          <p:spPr bwMode="auto">
            <a:xfrm>
              <a:off x="720" y="384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0" tIns="45716" rIns="91430" bIns="45716">
              <a:spAutoFit/>
            </a:bodyPr>
            <a:lstStyle/>
            <a:p>
              <a:pPr defTabSz="912813">
                <a:spcBef>
                  <a:spcPct val="50000"/>
                </a:spcBef>
              </a:pPr>
              <a:r>
                <a:rPr lang="en-GB"/>
                <a:t>head</a:t>
              </a:r>
            </a:p>
          </p:txBody>
        </p:sp>
        <p:sp>
          <p:nvSpPr>
            <p:cNvPr id="52257" name="Line 1067"/>
            <p:cNvSpPr>
              <a:spLocks noChangeShapeType="1"/>
            </p:cNvSpPr>
            <p:nvPr/>
          </p:nvSpPr>
          <p:spPr bwMode="auto">
            <a:xfrm>
              <a:off x="1248" y="403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258" name="Rectangle 1068"/>
            <p:cNvSpPr>
              <a:spLocks noChangeArrowheads="1"/>
            </p:cNvSpPr>
            <p:nvPr/>
          </p:nvSpPr>
          <p:spPr bwMode="auto">
            <a:xfrm>
              <a:off x="1536" y="4176"/>
              <a:ext cx="432" cy="14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9" name="Line 1069"/>
            <p:cNvSpPr>
              <a:spLocks noChangeShapeType="1"/>
            </p:cNvSpPr>
            <p:nvPr/>
          </p:nvSpPr>
          <p:spPr bwMode="auto">
            <a:xfrm>
              <a:off x="1968" y="427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260" name="Rectangle 1070"/>
            <p:cNvSpPr>
              <a:spLocks noChangeArrowheads="1"/>
            </p:cNvSpPr>
            <p:nvPr/>
          </p:nvSpPr>
          <p:spPr bwMode="auto">
            <a:xfrm>
              <a:off x="2208" y="4176"/>
              <a:ext cx="432" cy="14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1" name="Line 1071"/>
            <p:cNvSpPr>
              <a:spLocks noChangeShapeType="1"/>
            </p:cNvSpPr>
            <p:nvPr/>
          </p:nvSpPr>
          <p:spPr bwMode="auto">
            <a:xfrm>
              <a:off x="2640" y="427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262" name="Rectangle 1072"/>
            <p:cNvSpPr>
              <a:spLocks noChangeArrowheads="1"/>
            </p:cNvSpPr>
            <p:nvPr/>
          </p:nvSpPr>
          <p:spPr bwMode="auto">
            <a:xfrm>
              <a:off x="2880" y="4176"/>
              <a:ext cx="432" cy="14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3" name="Line 1073"/>
            <p:cNvSpPr>
              <a:spLocks noChangeShapeType="1"/>
            </p:cNvSpPr>
            <p:nvPr/>
          </p:nvSpPr>
          <p:spPr bwMode="auto">
            <a:xfrm>
              <a:off x="3312" y="427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264" name="Text Box 1078"/>
            <p:cNvSpPr txBox="1">
              <a:spLocks noChangeArrowheads="1"/>
            </p:cNvSpPr>
            <p:nvPr/>
          </p:nvSpPr>
          <p:spPr bwMode="auto">
            <a:xfrm>
              <a:off x="3552" y="4080"/>
              <a:ext cx="6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0" tIns="45716" rIns="91430" bIns="45716">
              <a:spAutoFit/>
            </a:bodyPr>
            <a:lstStyle/>
            <a:p>
              <a:pPr defTabSz="912813">
                <a:spcBef>
                  <a:spcPct val="50000"/>
                </a:spcBef>
              </a:pPr>
              <a:r>
                <a:rPr lang="en-GB"/>
                <a:t>null</a:t>
              </a:r>
            </a:p>
          </p:txBody>
        </p:sp>
        <p:sp>
          <p:nvSpPr>
            <p:cNvPr id="52265" name="Text Box 1079"/>
            <p:cNvSpPr txBox="1">
              <a:spLocks noChangeArrowheads="1"/>
            </p:cNvSpPr>
            <p:nvPr/>
          </p:nvSpPr>
          <p:spPr bwMode="auto">
            <a:xfrm>
              <a:off x="720" y="408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0" tIns="45716" rIns="91430" bIns="45716">
              <a:spAutoFit/>
            </a:bodyPr>
            <a:lstStyle/>
            <a:p>
              <a:pPr defTabSz="912813">
                <a:spcBef>
                  <a:spcPct val="50000"/>
                </a:spcBef>
              </a:pPr>
              <a:r>
                <a:rPr lang="en-GB"/>
                <a:t>head</a:t>
              </a:r>
            </a:p>
          </p:txBody>
        </p:sp>
        <p:sp>
          <p:nvSpPr>
            <p:cNvPr id="52266" name="Line 1080"/>
            <p:cNvSpPr>
              <a:spLocks noChangeShapeType="1"/>
            </p:cNvSpPr>
            <p:nvPr/>
          </p:nvSpPr>
          <p:spPr bwMode="auto">
            <a:xfrm>
              <a:off x="1248" y="427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267" name="Text Box 1082"/>
            <p:cNvSpPr txBox="1">
              <a:spLocks noChangeArrowheads="1"/>
            </p:cNvSpPr>
            <p:nvPr/>
          </p:nvSpPr>
          <p:spPr bwMode="auto">
            <a:xfrm>
              <a:off x="4608" y="3696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0" tIns="45716" rIns="91430" bIns="45716">
              <a:spAutoFit/>
            </a:bodyPr>
            <a:lstStyle/>
            <a:p>
              <a:pPr defTabSz="912813">
                <a:spcBef>
                  <a:spcPct val="50000"/>
                </a:spcBef>
              </a:pPr>
              <a:r>
                <a:rPr lang="en-GB"/>
                <a:t>border</a:t>
              </a:r>
            </a:p>
          </p:txBody>
        </p:sp>
        <p:sp>
          <p:nvSpPr>
            <p:cNvPr id="52268" name="Line 1091"/>
            <p:cNvSpPr>
              <a:spLocks noChangeShapeType="1"/>
            </p:cNvSpPr>
            <p:nvPr/>
          </p:nvSpPr>
          <p:spPr bwMode="auto">
            <a:xfrm flipH="1" flipV="1">
              <a:off x="3984" y="3552"/>
              <a:ext cx="624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269" name="Line 1092"/>
            <p:cNvSpPr>
              <a:spLocks noChangeShapeType="1"/>
            </p:cNvSpPr>
            <p:nvPr/>
          </p:nvSpPr>
          <p:spPr bwMode="auto">
            <a:xfrm flipH="1" flipV="1">
              <a:off x="3168" y="3743"/>
              <a:ext cx="1440" cy="9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270" name="Line 1093"/>
            <p:cNvSpPr>
              <a:spLocks noChangeShapeType="1"/>
            </p:cNvSpPr>
            <p:nvPr/>
          </p:nvSpPr>
          <p:spPr bwMode="auto">
            <a:xfrm flipH="1">
              <a:off x="2544" y="3888"/>
              <a:ext cx="2016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271" name="Line 1094"/>
            <p:cNvSpPr>
              <a:spLocks noChangeShapeType="1"/>
            </p:cNvSpPr>
            <p:nvPr/>
          </p:nvSpPr>
          <p:spPr bwMode="auto">
            <a:xfrm flipH="1">
              <a:off x="1776" y="3936"/>
              <a:ext cx="2880" cy="33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08063">
              <a:defRPr/>
            </a:pPr>
            <a:r>
              <a:rPr lang="en-US">
                <a:latin typeface="+mn-lt"/>
                <a:cs typeface="+mn-cs"/>
              </a:rPr>
              <a:t>Simple Sorting Algorithms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08063">
              <a:defRPr/>
            </a:pPr>
            <a:fld id="{52134182-4AFE-4822-A20A-4C5ACB8AD8ED}" type="slidenum">
              <a:rPr lang="en-US">
                <a:latin typeface="+mn-lt"/>
                <a:cs typeface="+mn-cs"/>
              </a:rPr>
              <a:pPr defTabSz="1008063">
                <a:defRPr/>
              </a:pPr>
              <a:t>5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Trace of bubble sort</a:t>
            </a:r>
          </a:p>
        </p:txBody>
      </p:sp>
      <p:sp>
        <p:nvSpPr>
          <p:cNvPr id="16389" name="Oval 3"/>
          <p:cNvSpPr>
            <a:spLocks noChangeArrowheads="1"/>
          </p:cNvSpPr>
          <p:nvPr/>
        </p:nvSpPr>
        <p:spPr bwMode="auto">
          <a:xfrm>
            <a:off x="12192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23</a:t>
            </a:r>
          </a:p>
        </p:txBody>
      </p:sp>
      <p:sp>
        <p:nvSpPr>
          <p:cNvPr id="16390" name="Oval 4"/>
          <p:cNvSpPr>
            <a:spLocks noChangeArrowheads="1"/>
          </p:cNvSpPr>
          <p:nvPr/>
        </p:nvSpPr>
        <p:spPr bwMode="auto">
          <a:xfrm>
            <a:off x="24384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10</a:t>
            </a:r>
          </a:p>
        </p:txBody>
      </p:sp>
      <p:sp>
        <p:nvSpPr>
          <p:cNvPr id="16391" name="Oval 5"/>
          <p:cNvSpPr>
            <a:spLocks noChangeArrowheads="1"/>
          </p:cNvSpPr>
          <p:nvPr/>
        </p:nvSpPr>
        <p:spPr bwMode="auto">
          <a:xfrm>
            <a:off x="36576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12</a:t>
            </a:r>
          </a:p>
        </p:txBody>
      </p:sp>
      <p:sp>
        <p:nvSpPr>
          <p:cNvPr id="16392" name="Oval 6"/>
          <p:cNvSpPr>
            <a:spLocks noChangeArrowheads="1"/>
          </p:cNvSpPr>
          <p:nvPr/>
        </p:nvSpPr>
        <p:spPr bwMode="auto">
          <a:xfrm>
            <a:off x="48768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5</a:t>
            </a:r>
          </a:p>
        </p:txBody>
      </p:sp>
      <p:sp>
        <p:nvSpPr>
          <p:cNvPr id="16393" name="Oval 7"/>
          <p:cNvSpPr>
            <a:spLocks noChangeArrowheads="1"/>
          </p:cNvSpPr>
          <p:nvPr/>
        </p:nvSpPr>
        <p:spPr bwMode="auto">
          <a:xfrm>
            <a:off x="60960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14</a:t>
            </a:r>
          </a:p>
        </p:txBody>
      </p:sp>
      <p:sp>
        <p:nvSpPr>
          <p:cNvPr id="16394" name="Oval 8"/>
          <p:cNvSpPr>
            <a:spLocks noChangeArrowheads="1"/>
          </p:cNvSpPr>
          <p:nvPr/>
        </p:nvSpPr>
        <p:spPr bwMode="auto">
          <a:xfrm>
            <a:off x="73152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14’</a:t>
            </a:r>
          </a:p>
        </p:txBody>
      </p:sp>
      <p:sp>
        <p:nvSpPr>
          <p:cNvPr id="16395" name="Text Box 9"/>
          <p:cNvSpPr txBox="1">
            <a:spLocks noChangeArrowheads="1"/>
          </p:cNvSpPr>
          <p:nvPr/>
        </p:nvSpPr>
        <p:spPr bwMode="auto">
          <a:xfrm>
            <a:off x="1295400" y="4953000"/>
            <a:ext cx="8208963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/>
              <a:t>i = 5, first iteration of the outer loop</a:t>
            </a:r>
          </a:p>
          <a:p>
            <a:pPr defTabSz="912813">
              <a:spcBef>
                <a:spcPct val="50000"/>
              </a:spcBef>
            </a:pPr>
            <a:r>
              <a:rPr lang="en-GB"/>
              <a:t>“Stability”: 14 and 14’ are two copies of the same number but keep track of which copy ends up where. (Explained why later)</a:t>
            </a:r>
          </a:p>
        </p:txBody>
      </p:sp>
      <p:sp>
        <p:nvSpPr>
          <p:cNvPr id="16396" name="Text Box 10"/>
          <p:cNvSpPr txBox="1">
            <a:spLocks noChangeArrowheads="1"/>
          </p:cNvSpPr>
          <p:nvPr/>
        </p:nvSpPr>
        <p:spPr bwMode="auto">
          <a:xfrm>
            <a:off x="16002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6397" name="Text Box 11"/>
          <p:cNvSpPr txBox="1">
            <a:spLocks noChangeArrowheads="1"/>
          </p:cNvSpPr>
          <p:nvPr/>
        </p:nvSpPr>
        <p:spPr bwMode="auto">
          <a:xfrm>
            <a:off x="28194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6398" name="Text Box 12"/>
          <p:cNvSpPr txBox="1">
            <a:spLocks noChangeArrowheads="1"/>
          </p:cNvSpPr>
          <p:nvPr/>
        </p:nvSpPr>
        <p:spPr bwMode="auto">
          <a:xfrm>
            <a:off x="40386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6399" name="Text Box 13"/>
          <p:cNvSpPr txBox="1">
            <a:spLocks noChangeArrowheads="1"/>
          </p:cNvSpPr>
          <p:nvPr/>
        </p:nvSpPr>
        <p:spPr bwMode="auto">
          <a:xfrm>
            <a:off x="52578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6400" name="Text Box 14"/>
          <p:cNvSpPr txBox="1">
            <a:spLocks noChangeArrowheads="1"/>
          </p:cNvSpPr>
          <p:nvPr/>
        </p:nvSpPr>
        <p:spPr bwMode="auto">
          <a:xfrm>
            <a:off x="64770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16401" name="Text Box 15"/>
          <p:cNvSpPr txBox="1">
            <a:spLocks noChangeArrowheads="1"/>
          </p:cNvSpPr>
          <p:nvPr/>
        </p:nvSpPr>
        <p:spPr bwMode="auto">
          <a:xfrm>
            <a:off x="76962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16402" name="Text Box 16"/>
          <p:cNvSpPr txBox="1">
            <a:spLocks noChangeArrowheads="1"/>
          </p:cNvSpPr>
          <p:nvPr/>
        </p:nvSpPr>
        <p:spPr bwMode="auto">
          <a:xfrm>
            <a:off x="381000" y="1219200"/>
            <a:ext cx="990600" cy="831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array index</a:t>
            </a:r>
          </a:p>
        </p:txBody>
      </p:sp>
      <p:sp>
        <p:nvSpPr>
          <p:cNvPr id="16403" name="Line 18"/>
          <p:cNvSpPr>
            <a:spLocks noChangeShapeType="1"/>
          </p:cNvSpPr>
          <p:nvPr/>
        </p:nvSpPr>
        <p:spPr bwMode="auto">
          <a:xfrm>
            <a:off x="1371600" y="2057400"/>
            <a:ext cx="30480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08063">
              <a:defRPr/>
            </a:pPr>
            <a:r>
              <a:rPr lang="en-US">
                <a:latin typeface="+mn-lt"/>
                <a:cs typeface="+mn-cs"/>
              </a:rPr>
              <a:t>Simple Sorting Algorithms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08063">
              <a:defRPr/>
            </a:pPr>
            <a:fld id="{539B99D7-DC2C-4376-9A7B-D1EB3DE4FDA0}" type="slidenum">
              <a:rPr lang="en-US">
                <a:latin typeface="+mn-lt"/>
                <a:cs typeface="+mn-cs"/>
              </a:rPr>
              <a:pPr defTabSz="1008063">
                <a:defRPr/>
              </a:pPr>
              <a:t>6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Trace of bubble sort</a:t>
            </a:r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36576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12</a:t>
            </a: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48768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5</a:t>
            </a:r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60960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14</a:t>
            </a:r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73152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14’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1371600" y="48006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/>
              <a:t>i = 5, first iteration of the outer loop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16002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28194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40386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52578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64770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76962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381000" y="1219200"/>
            <a:ext cx="990600" cy="831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array index</a:t>
            </a:r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1371600" y="2057400"/>
            <a:ext cx="30480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1371600" y="52578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/>
              <a:t>j = 0, comparing arr[0] and arr[1]</a:t>
            </a:r>
          </a:p>
        </p:txBody>
      </p:sp>
      <p:sp>
        <p:nvSpPr>
          <p:cNvPr id="17427" name="Oval 20"/>
          <p:cNvSpPr>
            <a:spLocks noChangeArrowheads="1"/>
          </p:cNvSpPr>
          <p:nvPr/>
        </p:nvSpPr>
        <p:spPr bwMode="auto">
          <a:xfrm>
            <a:off x="1066800" y="2667000"/>
            <a:ext cx="1295400" cy="1219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23</a:t>
            </a:r>
          </a:p>
        </p:txBody>
      </p:sp>
      <p:sp>
        <p:nvSpPr>
          <p:cNvPr id="17428" name="Oval 21"/>
          <p:cNvSpPr>
            <a:spLocks noChangeArrowheads="1"/>
          </p:cNvSpPr>
          <p:nvPr/>
        </p:nvSpPr>
        <p:spPr bwMode="auto">
          <a:xfrm>
            <a:off x="2362200" y="2667000"/>
            <a:ext cx="1295400" cy="1219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08063">
              <a:defRPr/>
            </a:pPr>
            <a:r>
              <a:rPr lang="en-US">
                <a:latin typeface="+mn-lt"/>
                <a:cs typeface="+mn-cs"/>
              </a:rPr>
              <a:t>Simple Sorting Algorithms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08063">
              <a:defRPr/>
            </a:pPr>
            <a:fld id="{4606F1E0-DBE0-47A1-9EC2-C2E2A9B48E94}" type="slidenum">
              <a:rPr lang="en-US">
                <a:latin typeface="+mn-lt"/>
                <a:cs typeface="+mn-cs"/>
              </a:rPr>
              <a:pPr defTabSz="1008063">
                <a:defRPr/>
              </a:pPr>
              <a:t>7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Trace of bubble sort</a:t>
            </a:r>
          </a:p>
        </p:txBody>
      </p:sp>
      <p:sp>
        <p:nvSpPr>
          <p:cNvPr id="18437" name="Oval 3"/>
          <p:cNvSpPr>
            <a:spLocks noChangeArrowheads="1"/>
          </p:cNvSpPr>
          <p:nvPr/>
        </p:nvSpPr>
        <p:spPr bwMode="auto">
          <a:xfrm>
            <a:off x="36576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12</a:t>
            </a:r>
          </a:p>
        </p:txBody>
      </p:sp>
      <p:sp>
        <p:nvSpPr>
          <p:cNvPr id="18438" name="Oval 4"/>
          <p:cNvSpPr>
            <a:spLocks noChangeArrowheads="1"/>
          </p:cNvSpPr>
          <p:nvPr/>
        </p:nvSpPr>
        <p:spPr bwMode="auto">
          <a:xfrm>
            <a:off x="48768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5</a:t>
            </a:r>
          </a:p>
        </p:txBody>
      </p:sp>
      <p:sp>
        <p:nvSpPr>
          <p:cNvPr id="18439" name="Oval 5"/>
          <p:cNvSpPr>
            <a:spLocks noChangeArrowheads="1"/>
          </p:cNvSpPr>
          <p:nvPr/>
        </p:nvSpPr>
        <p:spPr bwMode="auto">
          <a:xfrm>
            <a:off x="60960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14</a:t>
            </a:r>
          </a:p>
        </p:txBody>
      </p:sp>
      <p:sp>
        <p:nvSpPr>
          <p:cNvPr id="18440" name="Oval 6"/>
          <p:cNvSpPr>
            <a:spLocks noChangeArrowheads="1"/>
          </p:cNvSpPr>
          <p:nvPr/>
        </p:nvSpPr>
        <p:spPr bwMode="auto">
          <a:xfrm>
            <a:off x="73152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14’</a:t>
            </a:r>
          </a:p>
        </p:txBody>
      </p:sp>
      <p:sp>
        <p:nvSpPr>
          <p:cNvPr id="18441" name="Text Box 7"/>
          <p:cNvSpPr txBox="1">
            <a:spLocks noChangeArrowheads="1"/>
          </p:cNvSpPr>
          <p:nvPr/>
        </p:nvSpPr>
        <p:spPr bwMode="auto">
          <a:xfrm>
            <a:off x="1371600" y="48006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/>
              <a:t>i = 5, first iteration of the outer loop</a:t>
            </a:r>
          </a:p>
        </p:txBody>
      </p:sp>
      <p:sp>
        <p:nvSpPr>
          <p:cNvPr id="18442" name="Text Box 8"/>
          <p:cNvSpPr txBox="1">
            <a:spLocks noChangeArrowheads="1"/>
          </p:cNvSpPr>
          <p:nvPr/>
        </p:nvSpPr>
        <p:spPr bwMode="auto">
          <a:xfrm>
            <a:off x="16002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8443" name="Text Box 9"/>
          <p:cNvSpPr txBox="1">
            <a:spLocks noChangeArrowheads="1"/>
          </p:cNvSpPr>
          <p:nvPr/>
        </p:nvSpPr>
        <p:spPr bwMode="auto">
          <a:xfrm>
            <a:off x="28194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8444" name="Text Box 10"/>
          <p:cNvSpPr txBox="1">
            <a:spLocks noChangeArrowheads="1"/>
          </p:cNvSpPr>
          <p:nvPr/>
        </p:nvSpPr>
        <p:spPr bwMode="auto">
          <a:xfrm>
            <a:off x="40386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8445" name="Text Box 11"/>
          <p:cNvSpPr txBox="1">
            <a:spLocks noChangeArrowheads="1"/>
          </p:cNvSpPr>
          <p:nvPr/>
        </p:nvSpPr>
        <p:spPr bwMode="auto">
          <a:xfrm>
            <a:off x="52578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8446" name="Text Box 12"/>
          <p:cNvSpPr txBox="1">
            <a:spLocks noChangeArrowheads="1"/>
          </p:cNvSpPr>
          <p:nvPr/>
        </p:nvSpPr>
        <p:spPr bwMode="auto">
          <a:xfrm>
            <a:off x="64770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18447" name="Text Box 13"/>
          <p:cNvSpPr txBox="1">
            <a:spLocks noChangeArrowheads="1"/>
          </p:cNvSpPr>
          <p:nvPr/>
        </p:nvSpPr>
        <p:spPr bwMode="auto">
          <a:xfrm>
            <a:off x="76962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18448" name="Text Box 14"/>
          <p:cNvSpPr txBox="1">
            <a:spLocks noChangeArrowheads="1"/>
          </p:cNvSpPr>
          <p:nvPr/>
        </p:nvSpPr>
        <p:spPr bwMode="auto">
          <a:xfrm>
            <a:off x="381000" y="1219200"/>
            <a:ext cx="990600" cy="831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array index</a:t>
            </a:r>
          </a:p>
        </p:txBody>
      </p:sp>
      <p:sp>
        <p:nvSpPr>
          <p:cNvPr id="18449" name="Line 15"/>
          <p:cNvSpPr>
            <a:spLocks noChangeShapeType="1"/>
          </p:cNvSpPr>
          <p:nvPr/>
        </p:nvSpPr>
        <p:spPr bwMode="auto">
          <a:xfrm>
            <a:off x="1371600" y="2057400"/>
            <a:ext cx="30480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8450" name="Text Box 16"/>
          <p:cNvSpPr txBox="1">
            <a:spLocks noChangeArrowheads="1"/>
          </p:cNvSpPr>
          <p:nvPr/>
        </p:nvSpPr>
        <p:spPr bwMode="auto">
          <a:xfrm>
            <a:off x="1371600" y="52578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/>
              <a:t>j = 0, comparing arr[0] and arr[1]</a:t>
            </a:r>
          </a:p>
        </p:txBody>
      </p:sp>
      <p:sp>
        <p:nvSpPr>
          <p:cNvPr id="18451" name="Oval 17"/>
          <p:cNvSpPr>
            <a:spLocks noChangeArrowheads="1"/>
          </p:cNvSpPr>
          <p:nvPr/>
        </p:nvSpPr>
        <p:spPr bwMode="auto">
          <a:xfrm>
            <a:off x="1066800" y="2667000"/>
            <a:ext cx="1295400" cy="1219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23</a:t>
            </a:r>
          </a:p>
        </p:txBody>
      </p:sp>
      <p:sp>
        <p:nvSpPr>
          <p:cNvPr id="18452" name="Oval 18"/>
          <p:cNvSpPr>
            <a:spLocks noChangeArrowheads="1"/>
          </p:cNvSpPr>
          <p:nvPr/>
        </p:nvSpPr>
        <p:spPr bwMode="auto">
          <a:xfrm>
            <a:off x="2362200" y="2667000"/>
            <a:ext cx="1295400" cy="1219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10</a:t>
            </a:r>
          </a:p>
        </p:txBody>
      </p:sp>
      <p:sp>
        <p:nvSpPr>
          <p:cNvPr id="18453" name="Text Box 19"/>
          <p:cNvSpPr txBox="1">
            <a:spLocks noChangeArrowheads="1"/>
          </p:cNvSpPr>
          <p:nvPr/>
        </p:nvSpPr>
        <p:spPr bwMode="auto">
          <a:xfrm>
            <a:off x="1600200" y="4038600"/>
            <a:ext cx="1752600" cy="6508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 sz="3600">
                <a:solidFill>
                  <a:srgbClr val="FF0000"/>
                </a:solidFill>
              </a:rPr>
              <a:t>SWAP!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08063">
              <a:defRPr/>
            </a:pPr>
            <a:r>
              <a:rPr lang="en-US">
                <a:latin typeface="+mn-lt"/>
                <a:cs typeface="+mn-cs"/>
              </a:rPr>
              <a:t>Simple Sorting Algorithms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08063">
              <a:defRPr/>
            </a:pPr>
            <a:fld id="{7C6D8F54-63D9-4A77-9C5F-4635D8AC6A5B}" type="slidenum">
              <a:rPr lang="en-US">
                <a:latin typeface="+mn-lt"/>
                <a:cs typeface="+mn-cs"/>
              </a:rPr>
              <a:pPr defTabSz="1008063">
                <a:defRPr/>
              </a:pPr>
              <a:t>8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Trace of bubble sort</a:t>
            </a:r>
          </a:p>
        </p:txBody>
      </p:sp>
      <p:sp>
        <p:nvSpPr>
          <p:cNvPr id="19461" name="Oval 3"/>
          <p:cNvSpPr>
            <a:spLocks noChangeArrowheads="1"/>
          </p:cNvSpPr>
          <p:nvPr/>
        </p:nvSpPr>
        <p:spPr bwMode="auto">
          <a:xfrm>
            <a:off x="36576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12</a:t>
            </a:r>
          </a:p>
        </p:txBody>
      </p:sp>
      <p:sp>
        <p:nvSpPr>
          <p:cNvPr id="19462" name="Oval 4"/>
          <p:cNvSpPr>
            <a:spLocks noChangeArrowheads="1"/>
          </p:cNvSpPr>
          <p:nvPr/>
        </p:nvSpPr>
        <p:spPr bwMode="auto">
          <a:xfrm>
            <a:off x="48768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5</a:t>
            </a:r>
          </a:p>
        </p:txBody>
      </p:sp>
      <p:sp>
        <p:nvSpPr>
          <p:cNvPr id="19463" name="Oval 5"/>
          <p:cNvSpPr>
            <a:spLocks noChangeArrowheads="1"/>
          </p:cNvSpPr>
          <p:nvPr/>
        </p:nvSpPr>
        <p:spPr bwMode="auto">
          <a:xfrm>
            <a:off x="60960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14</a:t>
            </a:r>
          </a:p>
        </p:txBody>
      </p:sp>
      <p:sp>
        <p:nvSpPr>
          <p:cNvPr id="19464" name="Oval 6"/>
          <p:cNvSpPr>
            <a:spLocks noChangeArrowheads="1"/>
          </p:cNvSpPr>
          <p:nvPr/>
        </p:nvSpPr>
        <p:spPr bwMode="auto">
          <a:xfrm>
            <a:off x="73152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14’</a:t>
            </a:r>
          </a:p>
        </p:txBody>
      </p:sp>
      <p:sp>
        <p:nvSpPr>
          <p:cNvPr id="19465" name="Text Box 7"/>
          <p:cNvSpPr txBox="1">
            <a:spLocks noChangeArrowheads="1"/>
          </p:cNvSpPr>
          <p:nvPr/>
        </p:nvSpPr>
        <p:spPr bwMode="auto">
          <a:xfrm>
            <a:off x="1371600" y="48006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/>
              <a:t>i = 5, first iteration of the outer loop</a:t>
            </a:r>
          </a:p>
        </p:txBody>
      </p:sp>
      <p:sp>
        <p:nvSpPr>
          <p:cNvPr id="19466" name="Text Box 8"/>
          <p:cNvSpPr txBox="1">
            <a:spLocks noChangeArrowheads="1"/>
          </p:cNvSpPr>
          <p:nvPr/>
        </p:nvSpPr>
        <p:spPr bwMode="auto">
          <a:xfrm>
            <a:off x="16002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9467" name="Text Box 9"/>
          <p:cNvSpPr txBox="1">
            <a:spLocks noChangeArrowheads="1"/>
          </p:cNvSpPr>
          <p:nvPr/>
        </p:nvSpPr>
        <p:spPr bwMode="auto">
          <a:xfrm>
            <a:off x="28194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9468" name="Text Box 10"/>
          <p:cNvSpPr txBox="1">
            <a:spLocks noChangeArrowheads="1"/>
          </p:cNvSpPr>
          <p:nvPr/>
        </p:nvSpPr>
        <p:spPr bwMode="auto">
          <a:xfrm>
            <a:off x="40386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9469" name="Text Box 11"/>
          <p:cNvSpPr txBox="1">
            <a:spLocks noChangeArrowheads="1"/>
          </p:cNvSpPr>
          <p:nvPr/>
        </p:nvSpPr>
        <p:spPr bwMode="auto">
          <a:xfrm>
            <a:off x="52578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9470" name="Text Box 12"/>
          <p:cNvSpPr txBox="1">
            <a:spLocks noChangeArrowheads="1"/>
          </p:cNvSpPr>
          <p:nvPr/>
        </p:nvSpPr>
        <p:spPr bwMode="auto">
          <a:xfrm>
            <a:off x="64770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19471" name="Text Box 13"/>
          <p:cNvSpPr txBox="1">
            <a:spLocks noChangeArrowheads="1"/>
          </p:cNvSpPr>
          <p:nvPr/>
        </p:nvSpPr>
        <p:spPr bwMode="auto">
          <a:xfrm>
            <a:off x="76962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19472" name="Text Box 14"/>
          <p:cNvSpPr txBox="1">
            <a:spLocks noChangeArrowheads="1"/>
          </p:cNvSpPr>
          <p:nvPr/>
        </p:nvSpPr>
        <p:spPr bwMode="auto">
          <a:xfrm>
            <a:off x="381000" y="1219200"/>
            <a:ext cx="990600" cy="831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array index</a:t>
            </a:r>
          </a:p>
        </p:txBody>
      </p:sp>
      <p:sp>
        <p:nvSpPr>
          <p:cNvPr id="19473" name="Line 15"/>
          <p:cNvSpPr>
            <a:spLocks noChangeShapeType="1"/>
          </p:cNvSpPr>
          <p:nvPr/>
        </p:nvSpPr>
        <p:spPr bwMode="auto">
          <a:xfrm>
            <a:off x="1371600" y="2057400"/>
            <a:ext cx="30480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9474" name="Text Box 16"/>
          <p:cNvSpPr txBox="1">
            <a:spLocks noChangeArrowheads="1"/>
          </p:cNvSpPr>
          <p:nvPr/>
        </p:nvSpPr>
        <p:spPr bwMode="auto">
          <a:xfrm>
            <a:off x="1371600" y="52578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/>
              <a:t>j = 0, comparing arr[0] and arr[1]</a:t>
            </a:r>
          </a:p>
        </p:txBody>
      </p:sp>
      <p:sp>
        <p:nvSpPr>
          <p:cNvPr id="19475" name="Oval 17"/>
          <p:cNvSpPr>
            <a:spLocks noChangeArrowheads="1"/>
          </p:cNvSpPr>
          <p:nvPr/>
        </p:nvSpPr>
        <p:spPr bwMode="auto">
          <a:xfrm>
            <a:off x="1066800" y="2667000"/>
            <a:ext cx="1295400" cy="1219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10</a:t>
            </a:r>
          </a:p>
        </p:txBody>
      </p:sp>
      <p:sp>
        <p:nvSpPr>
          <p:cNvPr id="19476" name="Oval 18"/>
          <p:cNvSpPr>
            <a:spLocks noChangeArrowheads="1"/>
          </p:cNvSpPr>
          <p:nvPr/>
        </p:nvSpPr>
        <p:spPr bwMode="auto">
          <a:xfrm>
            <a:off x="2362200" y="2667000"/>
            <a:ext cx="1295400" cy="1219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23</a:t>
            </a:r>
          </a:p>
        </p:txBody>
      </p:sp>
      <p:sp>
        <p:nvSpPr>
          <p:cNvPr id="19477" name="Text Box 19"/>
          <p:cNvSpPr txBox="1">
            <a:spLocks noChangeArrowheads="1"/>
          </p:cNvSpPr>
          <p:nvPr/>
        </p:nvSpPr>
        <p:spPr bwMode="auto">
          <a:xfrm>
            <a:off x="1600200" y="4038600"/>
            <a:ext cx="1752600" cy="6508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 sz="3600">
                <a:solidFill>
                  <a:srgbClr val="FF0000"/>
                </a:solidFill>
              </a:rPr>
              <a:t>SWAP!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08063">
              <a:defRPr/>
            </a:pPr>
            <a:r>
              <a:rPr lang="en-US">
                <a:latin typeface="+mn-lt"/>
                <a:cs typeface="+mn-cs"/>
              </a:rPr>
              <a:t>Simple Sorting Algorithms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08063">
              <a:defRPr/>
            </a:pPr>
            <a:fld id="{C1846E12-1C8A-4DDE-BB02-F68A950625C6}" type="slidenum">
              <a:rPr lang="en-US">
                <a:latin typeface="+mn-lt"/>
                <a:cs typeface="+mn-cs"/>
              </a:rPr>
              <a:pPr defTabSz="1008063">
                <a:defRPr/>
              </a:pPr>
              <a:t>9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Trace of bubble sort</a:t>
            </a:r>
          </a:p>
        </p:txBody>
      </p:sp>
      <p:sp>
        <p:nvSpPr>
          <p:cNvPr id="20485" name="Oval 3"/>
          <p:cNvSpPr>
            <a:spLocks noChangeArrowheads="1"/>
          </p:cNvSpPr>
          <p:nvPr/>
        </p:nvSpPr>
        <p:spPr bwMode="auto">
          <a:xfrm>
            <a:off x="12954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10</a:t>
            </a:r>
          </a:p>
        </p:txBody>
      </p:sp>
      <p:sp>
        <p:nvSpPr>
          <p:cNvPr id="20486" name="Oval 4"/>
          <p:cNvSpPr>
            <a:spLocks noChangeArrowheads="1"/>
          </p:cNvSpPr>
          <p:nvPr/>
        </p:nvSpPr>
        <p:spPr bwMode="auto">
          <a:xfrm>
            <a:off x="49530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5</a:t>
            </a:r>
          </a:p>
        </p:txBody>
      </p:sp>
      <p:sp>
        <p:nvSpPr>
          <p:cNvPr id="20487" name="Oval 5"/>
          <p:cNvSpPr>
            <a:spLocks noChangeArrowheads="1"/>
          </p:cNvSpPr>
          <p:nvPr/>
        </p:nvSpPr>
        <p:spPr bwMode="auto">
          <a:xfrm>
            <a:off x="60960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14</a:t>
            </a:r>
          </a:p>
        </p:txBody>
      </p:sp>
      <p:sp>
        <p:nvSpPr>
          <p:cNvPr id="20488" name="Oval 6"/>
          <p:cNvSpPr>
            <a:spLocks noChangeArrowheads="1"/>
          </p:cNvSpPr>
          <p:nvPr/>
        </p:nvSpPr>
        <p:spPr bwMode="auto">
          <a:xfrm>
            <a:off x="7315200" y="2819400"/>
            <a:ext cx="9906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14’</a:t>
            </a:r>
          </a:p>
        </p:txBody>
      </p:sp>
      <p:sp>
        <p:nvSpPr>
          <p:cNvPr id="20489" name="Text Box 7"/>
          <p:cNvSpPr txBox="1">
            <a:spLocks noChangeArrowheads="1"/>
          </p:cNvSpPr>
          <p:nvPr/>
        </p:nvSpPr>
        <p:spPr bwMode="auto">
          <a:xfrm>
            <a:off x="1371600" y="48006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/>
              <a:t>i = 5, first iteration of the outer loop</a:t>
            </a:r>
          </a:p>
        </p:txBody>
      </p:sp>
      <p:sp>
        <p:nvSpPr>
          <p:cNvPr id="20490" name="Text Box 8"/>
          <p:cNvSpPr txBox="1">
            <a:spLocks noChangeArrowheads="1"/>
          </p:cNvSpPr>
          <p:nvPr/>
        </p:nvSpPr>
        <p:spPr bwMode="auto">
          <a:xfrm>
            <a:off x="16002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0491" name="Text Box 9"/>
          <p:cNvSpPr txBox="1">
            <a:spLocks noChangeArrowheads="1"/>
          </p:cNvSpPr>
          <p:nvPr/>
        </p:nvSpPr>
        <p:spPr bwMode="auto">
          <a:xfrm>
            <a:off x="28194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0492" name="Text Box 10"/>
          <p:cNvSpPr txBox="1">
            <a:spLocks noChangeArrowheads="1"/>
          </p:cNvSpPr>
          <p:nvPr/>
        </p:nvSpPr>
        <p:spPr bwMode="auto">
          <a:xfrm>
            <a:off x="40386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0493" name="Text Box 11"/>
          <p:cNvSpPr txBox="1">
            <a:spLocks noChangeArrowheads="1"/>
          </p:cNvSpPr>
          <p:nvPr/>
        </p:nvSpPr>
        <p:spPr bwMode="auto">
          <a:xfrm>
            <a:off x="52578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0494" name="Text Box 12"/>
          <p:cNvSpPr txBox="1">
            <a:spLocks noChangeArrowheads="1"/>
          </p:cNvSpPr>
          <p:nvPr/>
        </p:nvSpPr>
        <p:spPr bwMode="auto">
          <a:xfrm>
            <a:off x="64770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20495" name="Text Box 13"/>
          <p:cNvSpPr txBox="1">
            <a:spLocks noChangeArrowheads="1"/>
          </p:cNvSpPr>
          <p:nvPr/>
        </p:nvSpPr>
        <p:spPr bwMode="auto">
          <a:xfrm>
            <a:off x="7696200" y="2209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20496" name="Text Box 14"/>
          <p:cNvSpPr txBox="1">
            <a:spLocks noChangeArrowheads="1"/>
          </p:cNvSpPr>
          <p:nvPr/>
        </p:nvSpPr>
        <p:spPr bwMode="auto">
          <a:xfrm>
            <a:off x="381000" y="1219200"/>
            <a:ext cx="990600" cy="831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array index</a:t>
            </a:r>
          </a:p>
        </p:txBody>
      </p:sp>
      <p:sp>
        <p:nvSpPr>
          <p:cNvPr id="20497" name="Line 15"/>
          <p:cNvSpPr>
            <a:spLocks noChangeShapeType="1"/>
          </p:cNvSpPr>
          <p:nvPr/>
        </p:nvSpPr>
        <p:spPr bwMode="auto">
          <a:xfrm>
            <a:off x="1371600" y="2057400"/>
            <a:ext cx="30480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0498" name="Text Box 16"/>
          <p:cNvSpPr txBox="1">
            <a:spLocks noChangeArrowheads="1"/>
          </p:cNvSpPr>
          <p:nvPr/>
        </p:nvSpPr>
        <p:spPr bwMode="auto">
          <a:xfrm>
            <a:off x="1371600" y="52578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GB"/>
              <a:t>j = 1, comparing arr[1] and arr[2]</a:t>
            </a:r>
          </a:p>
        </p:txBody>
      </p:sp>
      <p:sp>
        <p:nvSpPr>
          <p:cNvPr id="20499" name="Oval 17"/>
          <p:cNvSpPr>
            <a:spLocks noChangeArrowheads="1"/>
          </p:cNvSpPr>
          <p:nvPr/>
        </p:nvSpPr>
        <p:spPr bwMode="auto">
          <a:xfrm>
            <a:off x="3657600" y="2667000"/>
            <a:ext cx="1295400" cy="1219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12</a:t>
            </a:r>
          </a:p>
        </p:txBody>
      </p:sp>
      <p:sp>
        <p:nvSpPr>
          <p:cNvPr id="20500" name="Oval 18"/>
          <p:cNvSpPr>
            <a:spLocks noChangeArrowheads="1"/>
          </p:cNvSpPr>
          <p:nvPr/>
        </p:nvSpPr>
        <p:spPr bwMode="auto">
          <a:xfrm>
            <a:off x="2362200" y="2667000"/>
            <a:ext cx="1295400" cy="1219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defTabSz="912813"/>
            <a:r>
              <a:rPr lang="en-GB" sz="3200"/>
              <a:t>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1_Blueprint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</TotalTime>
  <Words>2041</Words>
  <Application>Microsoft Office PowerPoint</Application>
  <PresentationFormat>Custom</PresentationFormat>
  <Paragraphs>619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Arial Unicode MS</vt:lpstr>
      <vt:lpstr>Verdana</vt:lpstr>
      <vt:lpstr>Symbol</vt:lpstr>
      <vt:lpstr>Times New Roman</vt:lpstr>
      <vt:lpstr>Courier New</vt:lpstr>
      <vt:lpstr>Tahoma</vt:lpstr>
      <vt:lpstr>StarBats</vt:lpstr>
      <vt:lpstr>1_Blueprint</vt:lpstr>
      <vt:lpstr>G52ADS 2014-15 Simple Sorting Algorithms</vt:lpstr>
      <vt:lpstr>Simple sorting algorithms and their complexity</vt:lpstr>
      <vt:lpstr>Bubble Sort: Basic Idea</vt:lpstr>
      <vt:lpstr>Bubble sort</vt:lpstr>
      <vt:lpstr>Trace of bubble sort</vt:lpstr>
      <vt:lpstr>Trace of bubble sort</vt:lpstr>
      <vt:lpstr>Trace of bubble sort</vt:lpstr>
      <vt:lpstr>Trace of bubble sort</vt:lpstr>
      <vt:lpstr>Trace of bubble sort</vt:lpstr>
      <vt:lpstr>Trace of bubble sort</vt:lpstr>
      <vt:lpstr>Trace of bubble sort</vt:lpstr>
      <vt:lpstr>Trace of bubble sort</vt:lpstr>
      <vt:lpstr>Trace of bubble sort</vt:lpstr>
      <vt:lpstr>Trace of bubble sort</vt:lpstr>
      <vt:lpstr>Trace of bubble sort</vt:lpstr>
      <vt:lpstr>Trace of bubble sort</vt:lpstr>
      <vt:lpstr>Trace of bubble sort</vt:lpstr>
      <vt:lpstr>Trace of bubble sort</vt:lpstr>
      <vt:lpstr>Trace of bubble sort</vt:lpstr>
      <vt:lpstr>Trace of bubble sort</vt:lpstr>
      <vt:lpstr>Trace of bubble sort</vt:lpstr>
      <vt:lpstr>Trace of bubble sort</vt:lpstr>
      <vt:lpstr>Trace of bubble sort</vt:lpstr>
      <vt:lpstr>Trace of bubble sort</vt:lpstr>
      <vt:lpstr>Trace of bubble sort</vt:lpstr>
      <vt:lpstr>Trace of bubble sort</vt:lpstr>
      <vt:lpstr>Trace of bubble sort</vt:lpstr>
      <vt:lpstr>Trace of bubble sort</vt:lpstr>
      <vt:lpstr>Trace of bubble sort</vt:lpstr>
      <vt:lpstr>Trace of bubble sort</vt:lpstr>
      <vt:lpstr>Sorting “Stability”</vt:lpstr>
      <vt:lpstr>Sorting “Stability”</vt:lpstr>
      <vt:lpstr>Sorting “Stability”</vt:lpstr>
      <vt:lpstr>Complexity of bubble sort</vt:lpstr>
      <vt:lpstr>Complexity of bubble sort</vt:lpstr>
      <vt:lpstr>Proof: Complexity of bubble sort</vt:lpstr>
      <vt:lpstr>Bubble sort of lists?</vt:lpstr>
      <vt:lpstr>Bubble sort of singly-linked lists</vt:lpstr>
      <vt:lpstr>Bubble sort of a linked list</vt:lpstr>
      <vt:lpstr>Complexity of bubble sort on lists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complexity + Simple sorting</dc:title>
  <dc:creator> </dc:creator>
  <cp:lastModifiedBy>Andrew Parkes</cp:lastModifiedBy>
  <cp:revision>235</cp:revision>
  <dcterms:created xsi:type="dcterms:W3CDTF">2000-10-11T14:48:02Z</dcterms:created>
  <dcterms:modified xsi:type="dcterms:W3CDTF">2014-10-19T13:38:38Z</dcterms:modified>
</cp:coreProperties>
</file>