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371" r:id="rId3"/>
    <p:sldId id="372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5" r:id="rId13"/>
    <p:sldId id="417" r:id="rId14"/>
    <p:sldId id="373" r:id="rId15"/>
    <p:sldId id="375" r:id="rId16"/>
    <p:sldId id="376" r:id="rId17"/>
    <p:sldId id="377" r:id="rId18"/>
    <p:sldId id="378" r:id="rId19"/>
    <p:sldId id="379" r:id="rId20"/>
    <p:sldId id="380" r:id="rId21"/>
    <p:sldId id="384" r:id="rId22"/>
    <p:sldId id="381" r:id="rId23"/>
    <p:sldId id="383" r:id="rId24"/>
    <p:sldId id="385" r:id="rId25"/>
    <p:sldId id="387" r:id="rId26"/>
    <p:sldId id="418" r:id="rId27"/>
    <p:sldId id="420" r:id="rId28"/>
    <p:sldId id="452" r:id="rId29"/>
    <p:sldId id="453" r:id="rId30"/>
    <p:sldId id="421" r:id="rId31"/>
    <p:sldId id="467" r:id="rId32"/>
    <p:sldId id="422" r:id="rId33"/>
    <p:sldId id="457" r:id="rId34"/>
    <p:sldId id="464" r:id="rId35"/>
    <p:sldId id="468" r:id="rId36"/>
    <p:sldId id="470" r:id="rId37"/>
    <p:sldId id="448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49" r:id="rId50"/>
    <p:sldId id="435" r:id="rId51"/>
    <p:sldId id="436" r:id="rId52"/>
    <p:sldId id="447" r:id="rId53"/>
    <p:sldId id="437" r:id="rId54"/>
    <p:sldId id="438" r:id="rId55"/>
    <p:sldId id="466" r:id="rId56"/>
    <p:sldId id="465" r:id="rId57"/>
  </p:sldIdLst>
  <p:sldSz cx="9144000" cy="6858000" type="screen4x3"/>
  <p:notesSz cx="6810375" cy="9942513"/>
  <p:embeddedFontLs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Arial Unicode MS" panose="020B0604020202020204" pitchFamily="34" charset="-128"/>
      <p:regular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9" autoAdjust="0"/>
    <p:restoredTop sz="81818" autoAdjust="0"/>
  </p:normalViewPr>
  <p:slideViewPr>
    <p:cSldViewPr>
      <p:cViewPr varScale="1">
        <p:scale>
          <a:sx n="113" d="100"/>
          <a:sy n="113" d="100"/>
        </p:scale>
        <p:origin x="-12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t" anchorCtr="0" compatLnSpc="1">
            <a:prstTxWarp prst="textNoShape">
              <a:avLst/>
            </a:prstTxWarp>
          </a:bodyPr>
          <a:lstStyle>
            <a:lvl1pPr algn="l" defTabSz="932673">
              <a:defRPr sz="1400"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329" y="0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t" anchorCtr="0" compatLnSpc="1">
            <a:prstTxWarp prst="textNoShape">
              <a:avLst/>
            </a:prstTxWarp>
          </a:bodyPr>
          <a:lstStyle>
            <a:lvl1pPr algn="r" defTabSz="932673">
              <a:defRPr sz="1400"/>
            </a:lvl1pPr>
          </a:lstStyle>
          <a:p>
            <a:fld id="{B4840F58-28C4-42C5-802F-9FEFCE3A2FE3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851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b" anchorCtr="0" compatLnSpc="1">
            <a:prstTxWarp prst="textNoShape">
              <a:avLst/>
            </a:prstTxWarp>
          </a:bodyPr>
          <a:lstStyle>
            <a:lvl1pPr algn="l" defTabSz="932673">
              <a:defRPr sz="14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329" y="9445851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b" anchorCtr="0" compatLnSpc="1">
            <a:prstTxWarp prst="textNoShape">
              <a:avLst/>
            </a:prstTxWarp>
          </a:bodyPr>
          <a:lstStyle>
            <a:lvl1pPr algn="r" defTabSz="932673">
              <a:defRPr sz="1400"/>
            </a:lvl1pPr>
          </a:lstStyle>
          <a:p>
            <a:fld id="{7D31B382-C565-40F8-9B20-73D077975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t" anchorCtr="0" compatLnSpc="1">
            <a:prstTxWarp prst="textNoShape">
              <a:avLst/>
            </a:prstTxWarp>
          </a:bodyPr>
          <a:lstStyle>
            <a:lvl1pPr algn="l" defTabSz="932673">
              <a:defRPr sz="1400"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329" y="0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t" anchorCtr="0" compatLnSpc="1">
            <a:prstTxWarp prst="textNoShape">
              <a:avLst/>
            </a:prstTxWarp>
          </a:bodyPr>
          <a:lstStyle>
            <a:lvl1pPr algn="r" defTabSz="932673">
              <a:defRPr sz="1400"/>
            </a:lvl1pPr>
          </a:lstStyle>
          <a:p>
            <a:fld id="{159BDD32-CD1A-45AD-9EAD-F97640D0F02D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38" y="4722926"/>
            <a:ext cx="4995899" cy="447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851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b" anchorCtr="0" compatLnSpc="1">
            <a:prstTxWarp prst="textNoShape">
              <a:avLst/>
            </a:prstTxWarp>
          </a:bodyPr>
          <a:lstStyle>
            <a:lvl1pPr algn="l" defTabSz="932673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329" y="9445851"/>
            <a:ext cx="2950046" cy="49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1" tIns="46690" rIns="93381" bIns="46690" numCol="1" anchor="b" anchorCtr="0" compatLnSpc="1">
            <a:prstTxWarp prst="textNoShape">
              <a:avLst/>
            </a:prstTxWarp>
          </a:bodyPr>
          <a:lstStyle>
            <a:lvl1pPr algn="r" defTabSz="932673">
              <a:defRPr sz="1400"/>
            </a:lvl1pPr>
          </a:lstStyle>
          <a:p>
            <a:fld id="{2704EC24-D500-4B3F-8F70-31AF48895F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333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F4559A-08EE-4274-AC1C-7246A5185A8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911F5-B6C9-4748-9FBF-E9F1277DE177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BDAEC4-56D2-4F90-90C8-8FE0B2969C80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F19F8-14E1-4F8F-8594-6B49CAF239BB}" type="slidenum">
              <a:rPr lang="en-US"/>
              <a:pPr/>
              <a:t>10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B197EF-927A-4131-B545-B6840EB596AA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FB7CD-59E8-4B6D-83BB-B3C281C37AE3}" type="slidenum">
              <a:rPr lang="en-US"/>
              <a:pPr/>
              <a:t>11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BFB945B-5B62-4A3E-9E23-C0F2FE889302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A999B-2720-414D-A58D-BBA258E1C1CB}" type="slidenum">
              <a:rPr lang="en-US"/>
              <a:pPr/>
              <a:t>12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5B18AFC-58A2-4082-A5A1-7A518FE0D6D4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6E368-46FF-42FD-8156-5D9204BE6A17}" type="slidenum">
              <a:rPr lang="en-US"/>
              <a:pPr/>
              <a:t>13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C92623-BBD3-4F10-A245-D912F908CFEA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08349-F285-4068-BFEF-CD92AAC243CF}" type="slidenum">
              <a:rPr lang="en-US"/>
              <a:pPr/>
              <a:t>14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B27D175-9EB1-4AB9-8B35-BAC6D193AFC1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9B1BF-7D84-42A7-83A4-47AFE5889FE6}" type="slidenum">
              <a:rPr lang="en-US"/>
              <a:pPr/>
              <a:t>15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EBB8D8-93BE-48FB-89B5-D9511F51AD45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D8059-050E-418A-9E2C-DDE6BE5A2CBF}" type="slidenum">
              <a:rPr lang="en-US"/>
              <a:pPr/>
              <a:t>16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EF4085-70F8-424A-9FBD-20214C1E37F1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72ECD-D60B-4795-B0C3-962FD536F1A8}" type="slidenum">
              <a:rPr lang="en-US"/>
              <a:pPr/>
              <a:t>17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C0B916-8699-432B-B16C-4B0D25D2B5A1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6C5C3-F81F-4629-915F-9F3E207485C7}" type="slidenum">
              <a:rPr lang="en-US"/>
              <a:pPr/>
              <a:t>18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66D90E-9331-4B68-9B3C-7D3E807C7BD6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97514-BFEF-463D-8F2E-575AFDA9E0AE}" type="slidenum">
              <a:rPr lang="en-US"/>
              <a:pPr/>
              <a:t>19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D4DF2E-1E2E-44FB-92AE-E4C4FD453621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76075-EBC4-4B2B-92D7-6329AFA60505}" type="slidenum">
              <a:rPr lang="en-US"/>
              <a:pPr/>
              <a:t>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DA499A-F7C8-4884-A5A1-B28AB6DEC79E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E9FAE-BF42-4F40-BE29-001066CD000A}" type="slidenum">
              <a:rPr lang="en-US"/>
              <a:pPr/>
              <a:t>20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2FA81E-04B8-4AE0-9ABE-93D96418F76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9E101-B0DE-4221-86CB-2CB8A06D67CF}" type="slidenum">
              <a:rPr lang="en-US"/>
              <a:pPr/>
              <a:t>21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A5F512A-E794-4BA3-B3AA-4F16806A9715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F6497-C96D-4C86-9DA8-9E266D88F423}" type="slidenum">
              <a:rPr lang="en-US"/>
              <a:pPr/>
              <a:t>22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BF665F9-71F2-4E0F-93C6-EE4E04393010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A29C-E12A-4F80-93DF-911A891AEB03}" type="slidenum">
              <a:rPr lang="en-US"/>
              <a:pPr/>
              <a:t>23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497E17-5965-4048-8767-00D69B141FFA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84C2F-9D33-4AA6-805F-4CE41F2E388E}" type="slidenum">
              <a:rPr lang="en-US"/>
              <a:pPr/>
              <a:t>24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F271F7-78CD-4F21-8577-90FD446CDBEA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919BB-654A-4FB0-BE21-2B8A8CFDB1B3}" type="slidenum">
              <a:rPr lang="en-US"/>
              <a:pPr/>
              <a:t>25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1FF6A6-322E-47BF-849C-B5D16FE269E8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9495C-2CDB-414B-B952-6E89E124DD1B}" type="slidenum">
              <a:rPr lang="en-US"/>
              <a:pPr/>
              <a:t>26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533A95-9F80-4DAB-AFF5-1BFF46CE72B0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C860A-7DFA-46C7-96BD-CA7C0E94EE55}" type="slidenum">
              <a:rPr lang="en-US"/>
              <a:pPr/>
              <a:t>27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7287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238" y="4722926"/>
            <a:ext cx="4995899" cy="44715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346" tIns="44173" rIns="88346" bIns="44173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7941A6-4860-4AAB-B289-ED061FE13B6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8958C-D616-4C3A-8AA7-411877037B17}" type="slidenum">
              <a:rPr lang="en-US"/>
              <a:pPr/>
              <a:t>28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D63C9E-C1E4-4FDF-8233-3AA48EABB65E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8F22D-4041-4600-B996-A2B7E432E23B}" type="slidenum">
              <a:rPr lang="en-US"/>
              <a:pPr/>
              <a:t>29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CCA019-2EDC-40B8-873B-4A32D3A34485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F85CA-5935-4E17-8170-714ACFFFF9E9}" type="slidenum">
              <a:rPr lang="en-US"/>
              <a:pPr/>
              <a:t>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7537AF-4CCA-4418-9AA0-4DD9D6637430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09960-CE06-4FD3-BC07-37C0BFA5A084}" type="slidenum">
              <a:rPr lang="en-US"/>
              <a:pPr/>
              <a:t>30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7537AF-4CCA-4418-9AA0-4DD9D6637430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09960-CE06-4FD3-BC07-37C0BFA5A084}" type="slidenum">
              <a:rPr lang="en-US"/>
              <a:pPr/>
              <a:t>31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4FE7D6-3C55-4DC0-A340-4F0AB5F6B939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B833C-4C28-4D42-82A3-90A69D66DE86}" type="slidenum">
              <a:rPr lang="en-US"/>
              <a:pPr/>
              <a:t>32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DF8D8B-CE34-4C47-B2C8-3813ED56F78D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31B5A-30B3-489C-B636-AB0C3BF44125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1A8083-DF28-473C-B03E-39C610BB04F8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90AAA-78A7-452A-99C7-6C5FCB956668}" type="slidenum">
              <a:rPr lang="en-US"/>
              <a:pPr/>
              <a:t>34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Merge- and Quick-Sort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9BDD32-CD1A-45AD-9EAD-F97640D0F02D}" type="datetime1">
              <a:rPr lang="en-GB" smtClean="0"/>
              <a:pPr/>
              <a:t>27/10/2014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EC24-D500-4B3F-8F70-31AF48895FD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F638E9-1184-4CFE-855E-E2621D219345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71037-9252-4705-BDB6-61A1BFACC8B3}" type="slidenum">
              <a:rPr lang="en-US"/>
              <a:pPr/>
              <a:t>36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“crossing</a:t>
            </a:r>
            <a:r>
              <a:rPr lang="en-GB" baseline="0" dirty="0" smtClean="0"/>
              <a:t> position” is where the ‘j’ and ‘k’ meet and so is the position of the border between the L and “E+G” sets, so </a:t>
            </a:r>
            <a:r>
              <a:rPr lang="en-GB" baseline="0" smtClean="0"/>
              <a:t>the recursive call acts on these sets.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F638E9-1184-4CFE-855E-E2621D219345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71037-9252-4705-BDB6-61A1BFACC8B3}" type="slidenum">
              <a:rPr lang="en-US"/>
              <a:pPr/>
              <a:t>37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a different modified partition were used to</a:t>
            </a:r>
            <a:r>
              <a:rPr lang="en-GB" baseline="0" dirty="0" smtClean="0"/>
              <a:t> guarantee that the “Pivot ends in the middle”, and we have a 3-way split into L, E, and G sets, then we can exclude the middle “E” from the further sorting. </a:t>
            </a:r>
            <a:br>
              <a:rPr lang="en-GB" baseline="0" dirty="0" smtClean="0"/>
            </a:br>
            <a:r>
              <a:rPr lang="en-GB" baseline="0" dirty="0" smtClean="0"/>
              <a:t>This is mostly for conceptual completeness – the partition before gives a 2 way split.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BED2E0A-D0FF-4833-BF95-CD40DFE568F3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2405E-BA93-4646-825D-5E6A6E27D889}" type="slidenum">
              <a:rPr lang="en-US"/>
              <a:pPr/>
              <a:t>38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016051-39D4-4E0E-84AE-CB99AD2BFBC0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36DF1-46EF-4D23-9812-103CF08E5D7F}" type="slidenum">
              <a:rPr lang="en-US"/>
              <a:pPr/>
              <a:t>39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B17E9-D248-46B4-AD8D-16180684A2C7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7B889-01EE-40A9-979C-75C6E39D2A4D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C5FE1D-CBB2-4B63-8777-247F1CE5FC1D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4F86A-5E29-4346-A1BE-CC800E1F40B9}" type="slidenum">
              <a:rPr lang="en-US"/>
              <a:pPr/>
              <a:t>40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272305-E9DC-408A-AE27-2B814CC9FAF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6FB01-7EC4-4D23-8144-762D4C56AC90}" type="slidenum">
              <a:rPr lang="en-US"/>
              <a:pPr/>
              <a:t>41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E439BA-CB29-49C6-A261-2B029E31DBF4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5F6E6-3A3C-4461-B4AE-E15E950DEFA7}" type="slidenum">
              <a:rPr lang="en-US"/>
              <a:pPr/>
              <a:t>42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F57F71-13EC-47A3-92AA-67AC606283E3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44D99-0F2E-4E2C-A903-9A8D8ACFD1D4}" type="slidenum">
              <a:rPr lang="en-US"/>
              <a:pPr/>
              <a:t>43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A0CE14-2073-473B-ACE5-57219960D8AF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AF1D3-ED2C-4ECE-89F6-F4F4F6AF3BF9}" type="slidenum">
              <a:rPr lang="en-US"/>
              <a:pPr/>
              <a:t>44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5ADD4C-50A4-4123-A0C3-DCE2BCCD4693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D1C39-1B3D-4D01-9015-41BE05073772}" type="slidenum">
              <a:rPr lang="en-US"/>
              <a:pPr/>
              <a:t>45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16A56A-7759-4B7F-9CA0-8D65BDE6D276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4CFCB-8029-49F9-B681-31B25B3FE1F2}" type="slidenum">
              <a:rPr lang="en-US"/>
              <a:pPr/>
              <a:t>46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69F819-AD28-45B1-B9F7-897BC9958F2E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D0954-2A33-4826-A96F-70006511E9D1}" type="slidenum">
              <a:rPr lang="en-US"/>
              <a:pPr/>
              <a:t>47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07C40B-4389-48AB-9AA5-89E8AEC60A03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26E5F-B5C4-4083-A819-06E6B08D9F8F}" type="slidenum">
              <a:rPr lang="en-US"/>
              <a:pPr/>
              <a:t>48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56BC87-B0AA-4CF3-92E4-E31690AF4FD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EE431-A102-4849-9B14-303117409EF3}" type="slidenum">
              <a:rPr lang="en-US"/>
              <a:pPr/>
              <a:t>49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D61BEC-D909-4416-ACD5-0AFAEDE8C127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4DFC3-D916-49D9-8291-145ED71432BC}" type="slidenum">
              <a:rPr lang="en-US"/>
              <a:pPr/>
              <a:t>5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7BCA22-EAF5-420C-88A5-E1540CB3E20E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78A3-CA32-453C-844A-537E730676F1}" type="slidenum">
              <a:rPr lang="en-US"/>
              <a:pPr/>
              <a:t>50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2F9C036-32FC-422D-9075-F8FD496A7337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E499C-3866-45EF-952E-F604E7D8C872}" type="slidenum">
              <a:rPr lang="en-US"/>
              <a:pPr/>
              <a:t>51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B8340E8-0681-465C-8894-D982E4D6ACB8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E936A-B687-4B73-9DBF-E4BB0C13F8CF}" type="slidenum">
              <a:rPr lang="en-US"/>
              <a:pPr/>
              <a:t>52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A9E231-090F-4367-9C96-1780B75D676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E51F9-BA33-4618-BB61-E9B126B3576A}" type="slidenum">
              <a:rPr lang="en-US"/>
              <a:pPr/>
              <a:t>53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350D1D-28D3-4983-9DC9-67C031B6124B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245E8-90C7-4EC3-982F-FA6496902D6B}" type="slidenum">
              <a:rPr lang="en-US"/>
              <a:pPr/>
              <a:t>54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BB4A5DA-30CD-47C4-8681-0D28E208C1EE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39E37-643F-441A-AE84-4C281EC126D5}" type="slidenum">
              <a:rPr lang="en-US"/>
              <a:pPr/>
              <a:t>55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8A558B-0C39-488C-8B22-9A0D899BF652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4C355-818F-4A5E-9570-24A832ABE564}" type="slidenum">
              <a:rPr lang="en-US"/>
              <a:pPr/>
              <a:t>56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295CCD-EC31-4D03-A14C-F4CD9E3E315A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9F549-088C-4698-B516-03C5F778ED35}" type="slidenum">
              <a:rPr lang="en-US"/>
              <a:pPr/>
              <a:t>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77D39D-B9E6-4C35-88FD-8CB59B03A6CC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7734F-33B5-4AF0-A0D7-F31DB1D13145}" type="slidenum">
              <a:rPr lang="en-US"/>
              <a:pPr/>
              <a:t>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109E5F-3C10-496C-8E7B-15BB43CF85AE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DE1B5-9F6A-43DD-8A0B-05FF8F305774}" type="slidenum">
              <a:rPr lang="en-US"/>
              <a:pPr/>
              <a:t>8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Merge- and Quick-Sort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28A194-AFDE-4F5A-A130-EAEF2E8DA30B}" type="datetime1">
              <a:rPr lang="en-GB"/>
              <a:pPr/>
              <a:t>27/10/2014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8A3FA-30DE-42EF-A111-7CE504FBE191}" type="slidenum">
              <a:rPr lang="en-US"/>
              <a:pPr/>
              <a:t>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53E6-456C-4105-BC8E-D935704777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4A92C-AD2B-477D-B2F1-1375A2945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25EB-84C8-425F-A467-CF72FB7609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3629-8E61-43BC-8E4E-829571555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69C6-22CC-4777-9786-E04AE2721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63EF3-6E15-4701-BDE9-13808934D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9E51A-9F3C-4289-83A0-3530A145A5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F1A08-58B2-4EFD-878A-CA48DF622A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5C8CE-7638-4295-A4B7-962DE367B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6DE59-5E9E-49B6-9866-231AC2B45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Dec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Merge- and Quick-Sort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BFF5C-3154-47A0-A5CD-4F08E4452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4CFC20-3B70-46A3-8FE3-201E1AB4E3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2A5F0DD-7323-4063-95AD-401CC5B89017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sz="4000"/>
              <a:t>Merge Sort &amp; Quicksort</a:t>
            </a:r>
          </a:p>
        </p:txBody>
      </p:sp>
      <p:grpSp>
        <p:nvGrpSpPr>
          <p:cNvPr id="3468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3455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9  4 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3456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2 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3457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4 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3458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459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60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3461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4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3462" name="AutoShape 390"/>
            <p:cNvCxnSpPr>
              <a:cxnSpLocks noChangeShapeType="1"/>
              <a:stCxn id="3456" idx="0"/>
              <a:endCxn id="3455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63" name="AutoShape 391"/>
            <p:cNvCxnSpPr>
              <a:cxnSpLocks noChangeShapeType="1"/>
              <a:stCxn id="3457" idx="0"/>
              <a:endCxn id="3455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64" name="AutoShape 392"/>
            <p:cNvCxnSpPr>
              <a:cxnSpLocks noChangeShapeType="1"/>
              <a:stCxn id="3458" idx="0"/>
              <a:endCxn id="3456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65" name="AutoShape 393"/>
            <p:cNvCxnSpPr>
              <a:cxnSpLocks noChangeShapeType="1"/>
              <a:stCxn id="3460" idx="0"/>
              <a:endCxn id="3457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66" name="AutoShape 394"/>
            <p:cNvCxnSpPr>
              <a:cxnSpLocks noChangeShapeType="1"/>
              <a:stCxn id="3456" idx="2"/>
              <a:endCxn id="3459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67" name="AutoShape 395"/>
            <p:cNvCxnSpPr>
              <a:cxnSpLocks noChangeShapeType="1"/>
              <a:stCxn id="3457" idx="2"/>
              <a:endCxn id="3461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469" name="Text Box 397"/>
          <p:cNvSpPr txBox="1">
            <a:spLocks noChangeArrowheads="1"/>
          </p:cNvSpPr>
          <p:nvPr/>
        </p:nvSpPr>
        <p:spPr bwMode="auto">
          <a:xfrm>
            <a:off x="4800600" y="304800"/>
            <a:ext cx="41148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/>
              <a:t>G52ADS 2014-15</a:t>
            </a:r>
          </a:p>
          <a:p>
            <a:pPr algn="l">
              <a:spcBef>
                <a:spcPct val="50000"/>
              </a:spcBef>
            </a:pPr>
            <a:r>
              <a:rPr lang="en-GB" sz="1800" dirty="0" smtClean="0"/>
              <a:t>Lecturer</a:t>
            </a:r>
            <a:r>
              <a:rPr lang="en-GB" sz="1800" dirty="0"/>
              <a:t>: Andrew </a:t>
            </a:r>
            <a:r>
              <a:rPr lang="en-GB" sz="1800" dirty="0" smtClean="0"/>
              <a:t>Parkes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smtClean="0"/>
              <a:t>http</a:t>
            </a:r>
            <a:r>
              <a:rPr lang="en-GB" sz="1600" dirty="0"/>
              <a:t>://www.cs.nott.ac.uk/~ajp/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995A-2833-4B18-837E-3EC5E3B09091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93539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93540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3541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3542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</p:grp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45720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5029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54864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70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 flipV="1">
            <a:off x="3048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 b="1">
              <a:latin typeface="Times" pitchFamily="18" charset="0"/>
            </a:endParaRP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 flipV="1">
            <a:off x="5715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38242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V="1">
            <a:off x="39830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3553" name="Group 17"/>
          <p:cNvGrpSpPr>
            <a:grpSpLocks/>
          </p:cNvGrpSpPr>
          <p:nvPr/>
        </p:nvGrpSpPr>
        <p:grpSpPr bwMode="auto">
          <a:xfrm>
            <a:off x="990600" y="4648200"/>
            <a:ext cx="3200400" cy="533400"/>
            <a:chOff x="624" y="2928"/>
            <a:chExt cx="2016" cy="336"/>
          </a:xfrm>
        </p:grpSpPr>
        <p:sp>
          <p:nvSpPr>
            <p:cNvPr id="193554" name="Rectangle 18"/>
            <p:cNvSpPr>
              <a:spLocks noChangeArrowheads="1"/>
            </p:cNvSpPr>
            <p:nvPr/>
          </p:nvSpPr>
          <p:spPr bwMode="auto">
            <a:xfrm>
              <a:off x="624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17</a:t>
              </a:r>
            </a:p>
          </p:txBody>
        </p:sp>
        <p:sp>
          <p:nvSpPr>
            <p:cNvPr id="193555" name="Rectangle 19"/>
            <p:cNvSpPr>
              <a:spLocks noChangeArrowheads="1"/>
            </p:cNvSpPr>
            <p:nvPr/>
          </p:nvSpPr>
          <p:spPr bwMode="auto">
            <a:xfrm>
              <a:off x="912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23</a:t>
              </a:r>
            </a:p>
          </p:txBody>
        </p:sp>
        <p:sp>
          <p:nvSpPr>
            <p:cNvPr id="193556" name="Rectangle 20"/>
            <p:cNvSpPr>
              <a:spLocks noChangeArrowheads="1"/>
            </p:cNvSpPr>
            <p:nvPr/>
          </p:nvSpPr>
          <p:spPr bwMode="auto">
            <a:xfrm>
              <a:off x="1200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28</a:t>
              </a:r>
            </a:p>
          </p:txBody>
        </p:sp>
        <p:sp>
          <p:nvSpPr>
            <p:cNvPr id="193557" name="Rectangle 21"/>
            <p:cNvSpPr>
              <a:spLocks noChangeArrowheads="1"/>
            </p:cNvSpPr>
            <p:nvPr/>
          </p:nvSpPr>
          <p:spPr bwMode="auto">
            <a:xfrm>
              <a:off x="1488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  <p:sp>
          <p:nvSpPr>
            <p:cNvPr id="193558" name="Rectangle 22"/>
            <p:cNvSpPr>
              <a:spLocks noChangeArrowheads="1"/>
            </p:cNvSpPr>
            <p:nvPr/>
          </p:nvSpPr>
          <p:spPr bwMode="auto">
            <a:xfrm>
              <a:off x="1776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58</a:t>
              </a:r>
            </a:p>
          </p:txBody>
        </p:sp>
        <p:sp>
          <p:nvSpPr>
            <p:cNvPr id="193559" name="Rectangle 23"/>
            <p:cNvSpPr>
              <a:spLocks noChangeArrowheads="1"/>
            </p:cNvSpPr>
            <p:nvPr/>
          </p:nvSpPr>
          <p:spPr bwMode="auto">
            <a:xfrm>
              <a:off x="2064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60</a:t>
              </a:r>
            </a:p>
          </p:txBody>
        </p:sp>
        <p:sp>
          <p:nvSpPr>
            <p:cNvPr id="193560" name="Rectangle 24"/>
            <p:cNvSpPr>
              <a:spLocks noChangeArrowheads="1"/>
            </p:cNvSpPr>
            <p:nvPr/>
          </p:nvSpPr>
          <p:spPr bwMode="auto">
            <a:xfrm>
              <a:off x="2352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</p:grp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5202-8950-4136-940D-C9CD490CBACB}" type="slidenum">
              <a:rPr lang="en-US"/>
              <a:pPr/>
              <a:t>11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94563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94564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4565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4566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</p:grp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5720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5029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54864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4572" name="Line 12"/>
          <p:cNvSpPr>
            <a:spLocks noChangeShapeType="1"/>
          </p:cNvSpPr>
          <p:nvPr/>
        </p:nvSpPr>
        <p:spPr bwMode="auto">
          <a:xfrm flipV="1">
            <a:off x="3048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 flipV="1">
            <a:off x="6172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17</a:t>
            </a:r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23</a:t>
            </a:r>
          </a:p>
        </p:txBody>
      </p: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28</a:t>
            </a:r>
          </a:p>
        </p:txBody>
      </p: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42814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4581" name="Line 21"/>
          <p:cNvSpPr>
            <a:spLocks noChangeShapeType="1"/>
          </p:cNvSpPr>
          <p:nvPr/>
        </p:nvSpPr>
        <p:spPr bwMode="auto">
          <a:xfrm flipV="1">
            <a:off x="44402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82" name="Rectangle 22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56</a:t>
            </a:r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60</a:t>
            </a:r>
          </a:p>
        </p:txBody>
      </p:sp>
      <p:sp>
        <p:nvSpPr>
          <p:cNvPr id="194585" name="Rectangle 25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70</a:t>
            </a:r>
          </a:p>
        </p:txBody>
      </p:sp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4588" name="Text Box 28"/>
          <p:cNvSpPr txBox="1">
            <a:spLocks noChangeArrowheads="1"/>
          </p:cNvSpPr>
          <p:nvPr/>
        </p:nvSpPr>
        <p:spPr bwMode="auto">
          <a:xfrm>
            <a:off x="5094288" y="4376738"/>
            <a:ext cx="23177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Runtime is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84F3-5813-47F0-A088-94E28FF19CA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96639" name="Group 31"/>
          <p:cNvGrpSpPr>
            <a:grpSpLocks/>
          </p:cNvGrpSpPr>
          <p:nvPr/>
        </p:nvGrpSpPr>
        <p:grpSpPr bwMode="auto">
          <a:xfrm>
            <a:off x="2590800" y="3886200"/>
            <a:ext cx="3290888" cy="2438400"/>
            <a:chOff x="624" y="2256"/>
            <a:chExt cx="2073" cy="1536"/>
          </a:xfrm>
        </p:grpSpPr>
        <p:sp>
          <p:nvSpPr>
            <p:cNvPr id="196623" name="Text Box 15"/>
            <p:cNvSpPr txBox="1">
              <a:spLocks noChangeArrowheads="1"/>
            </p:cNvSpPr>
            <p:nvPr/>
          </p:nvSpPr>
          <p:spPr bwMode="auto">
            <a:xfrm>
              <a:off x="681" y="225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altLang="en-GB" b="1">
                  <a:latin typeface="Courier New" pitchFamily="49" charset="0"/>
                </a:rPr>
                <a:t>l</a:t>
              </a:r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>
              <a:off x="768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1497" y="225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altLang="en-GB" b="1">
                  <a:latin typeface="Courier New" pitchFamily="49" charset="0"/>
                </a:rPr>
                <a:t>m</a:t>
              </a:r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6627" name="Line 19"/>
            <p:cNvSpPr>
              <a:spLocks noChangeShapeType="1"/>
            </p:cNvSpPr>
            <p:nvPr/>
          </p:nvSpPr>
          <p:spPr bwMode="auto">
            <a:xfrm>
              <a:off x="1584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629" name="Text Box 21"/>
            <p:cNvSpPr txBox="1">
              <a:spLocks noChangeArrowheads="1"/>
            </p:cNvSpPr>
            <p:nvPr/>
          </p:nvSpPr>
          <p:spPr bwMode="auto">
            <a:xfrm>
              <a:off x="1785" y="2256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altLang="en-GB" b="1">
                  <a:latin typeface="Courier New" pitchFamily="49" charset="0"/>
                </a:rPr>
                <a:t>m+1</a:t>
              </a:r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6630" name="Line 22"/>
            <p:cNvSpPr>
              <a:spLocks noChangeShapeType="1"/>
            </p:cNvSpPr>
            <p:nvPr/>
          </p:nvSpPr>
          <p:spPr bwMode="auto">
            <a:xfrm>
              <a:off x="1872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632" name="Text Box 24"/>
            <p:cNvSpPr txBox="1">
              <a:spLocks noChangeArrowheads="1"/>
            </p:cNvSpPr>
            <p:nvPr/>
          </p:nvSpPr>
          <p:spPr bwMode="auto">
            <a:xfrm>
              <a:off x="2371" y="225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altLang="en-GB" b="1">
                  <a:latin typeface="Courier New" pitchFamily="49" charset="0"/>
                </a:rPr>
                <a:t>r</a:t>
              </a:r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6633" name="Line 25"/>
            <p:cNvSpPr>
              <a:spLocks noChangeShapeType="1"/>
            </p:cNvSpPr>
            <p:nvPr/>
          </p:nvSpPr>
          <p:spPr bwMode="auto">
            <a:xfrm>
              <a:off x="2458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612" name="Rectangle 4"/>
            <p:cNvSpPr>
              <a:spLocks noChangeArrowheads="1"/>
            </p:cNvSpPr>
            <p:nvPr/>
          </p:nvSpPr>
          <p:spPr bwMode="auto">
            <a:xfrm>
              <a:off x="624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17</a:t>
              </a:r>
            </a:p>
          </p:txBody>
        </p:sp>
        <p:sp>
          <p:nvSpPr>
            <p:cNvPr id="196613" name="Rectangle 5"/>
            <p:cNvSpPr>
              <a:spLocks noChangeArrowheads="1"/>
            </p:cNvSpPr>
            <p:nvPr/>
          </p:nvSpPr>
          <p:spPr bwMode="auto">
            <a:xfrm>
              <a:off x="912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23</a:t>
              </a:r>
            </a:p>
          </p:txBody>
        </p:sp>
        <p:sp>
          <p:nvSpPr>
            <p:cNvPr id="196614" name="Rectangle 6"/>
            <p:cNvSpPr>
              <a:spLocks noChangeArrowheads="1"/>
            </p:cNvSpPr>
            <p:nvPr/>
          </p:nvSpPr>
          <p:spPr bwMode="auto">
            <a:xfrm>
              <a:off x="1200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  <p:grpSp>
          <p:nvGrpSpPr>
            <p:cNvPr id="196615" name="Group 7"/>
            <p:cNvGrpSpPr>
              <a:grpSpLocks/>
            </p:cNvGrpSpPr>
            <p:nvPr/>
          </p:nvGrpSpPr>
          <p:grpSpPr bwMode="auto">
            <a:xfrm>
              <a:off x="672" y="3312"/>
              <a:ext cx="806" cy="480"/>
              <a:chOff x="672" y="3312"/>
              <a:chExt cx="806" cy="480"/>
            </a:xfrm>
          </p:grpSpPr>
          <p:sp>
            <p:nvSpPr>
              <p:cNvPr id="196616" name="Text Box 8"/>
              <p:cNvSpPr txBox="1">
                <a:spLocks noChangeArrowheads="1"/>
              </p:cNvSpPr>
              <p:nvPr/>
            </p:nvSpPr>
            <p:spPr bwMode="auto">
              <a:xfrm>
                <a:off x="672" y="3504"/>
                <a:ext cx="8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altLang="en-GB" b="1">
                    <a:latin typeface="Courier New" pitchFamily="49" charset="0"/>
                  </a:rPr>
                  <a:t>lowPtr</a:t>
                </a:r>
                <a:endParaRPr lang="en-GB" altLang="en-GB">
                  <a:latin typeface="Times" pitchFamily="18" charset="0"/>
                </a:endParaRPr>
              </a:p>
            </p:txBody>
          </p:sp>
          <p:sp>
            <p:nvSpPr>
              <p:cNvPr id="196617" name="Line 9"/>
              <p:cNvSpPr>
                <a:spLocks noChangeShapeType="1"/>
              </p:cNvSpPr>
              <p:nvPr/>
            </p:nvSpPr>
            <p:spPr bwMode="auto">
              <a:xfrm flipV="1">
                <a:off x="772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1488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58</a:t>
              </a: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1776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28</a:t>
              </a:r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2064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60</a:t>
              </a: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2352" y="2928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70</a:t>
              </a:r>
            </a:p>
          </p:txBody>
        </p:sp>
        <p:grpSp>
          <p:nvGrpSpPr>
            <p:cNvPr id="196634" name="Group 26"/>
            <p:cNvGrpSpPr>
              <a:grpSpLocks/>
            </p:cNvGrpSpPr>
            <p:nvPr/>
          </p:nvGrpSpPr>
          <p:grpSpPr bwMode="auto">
            <a:xfrm>
              <a:off x="1776" y="3312"/>
              <a:ext cx="921" cy="480"/>
              <a:chOff x="672" y="3312"/>
              <a:chExt cx="921" cy="480"/>
            </a:xfrm>
          </p:grpSpPr>
          <p:sp>
            <p:nvSpPr>
              <p:cNvPr id="196635" name="Text Box 27"/>
              <p:cNvSpPr txBox="1">
                <a:spLocks noChangeArrowheads="1"/>
              </p:cNvSpPr>
              <p:nvPr/>
            </p:nvSpPr>
            <p:spPr bwMode="auto">
              <a:xfrm>
                <a:off x="672" y="3504"/>
                <a:ext cx="9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altLang="en-GB" b="1">
                    <a:latin typeface="Courier New" pitchFamily="49" charset="0"/>
                  </a:rPr>
                  <a:t>highPtr</a:t>
                </a:r>
                <a:endParaRPr lang="en-GB" altLang="en-GB" b="1">
                  <a:latin typeface="Times" pitchFamily="18" charset="0"/>
                </a:endParaRPr>
              </a:p>
            </p:txBody>
          </p:sp>
          <p:sp>
            <p:nvSpPr>
              <p:cNvPr id="196636" name="Line 28"/>
              <p:cNvSpPr>
                <a:spLocks noChangeShapeType="1"/>
              </p:cNvSpPr>
              <p:nvPr/>
            </p:nvSpPr>
            <p:spPr bwMode="auto">
              <a:xfrm flipV="1">
                <a:off x="772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halves of an array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altLang="en-GB"/>
              <a:t>Pass boundaries of sub-arrays to the algorithm instead of new arrays:</a:t>
            </a:r>
          </a:p>
          <a:p>
            <a:pPr>
              <a:buClr>
                <a:schemeClr val="tx1"/>
              </a:buClr>
            </a:pPr>
            <a:r>
              <a:rPr lang="en-GB" altLang="en-GB"/>
              <a:t>After merge, copy the workspace back to the original array</a:t>
            </a:r>
          </a:p>
        </p:txBody>
      </p:sp>
      <p:sp>
        <p:nvSpPr>
          <p:cNvPr id="196637" name="Rectangle 29"/>
          <p:cNvSpPr>
            <a:spLocks noChangeArrowheads="1"/>
          </p:cNvSpPr>
          <p:nvPr/>
        </p:nvSpPr>
        <p:spPr bwMode="auto">
          <a:xfrm>
            <a:off x="152400" y="6400800"/>
            <a:ext cx="23622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57A2-DCB0-41FF-AAD6-4716AEDB24DD}" type="slidenum">
              <a:rPr lang="en-US"/>
              <a:pPr/>
              <a:t>13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Implementation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676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public static void recMergeSort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                   (int[] arr, int[] workSpace, int l, int r)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if (l == 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    return;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} else {                 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    int m = (l+r) / 2;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    recMergeSort(arr, workSpace, l, m);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    recMergeSort(arr, workSpace, m+1, 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    merge(arr, workSpace, l, m+1, r); </a:t>
            </a:r>
          </a:p>
          <a:p>
            <a:pPr>
              <a:lnSpc>
                <a:spcPct val="3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    } </a:t>
            </a:r>
          </a:p>
          <a:p>
            <a:pPr>
              <a:lnSpc>
                <a:spcPct val="30000"/>
              </a:lnSpc>
              <a:buFontTx/>
              <a:buNone/>
            </a:pPr>
            <a:r>
              <a:rPr lang="en-GB" altLang="en-GB" sz="2400" b="1">
                <a:latin typeface="Arial Unicode MS" pitchFamily="3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GB" sz="2400" b="1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4421-E616-454B-8638-C5F6B613D3D3}" type="slidenum">
              <a:rPr lang="en-US"/>
              <a:pPr/>
              <a:t>14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533400"/>
          </a:xfrm>
        </p:spPr>
        <p:txBody>
          <a:bodyPr/>
          <a:lstStyle/>
          <a:p>
            <a:r>
              <a:rPr lang="en-US" dirty="0"/>
              <a:t>Merge-Sort Tree</a:t>
            </a: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27432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execution of merge-sort is </a:t>
            </a:r>
            <a:r>
              <a:rPr lang="en-US" b="1" dirty="0"/>
              <a:t>depicted</a:t>
            </a:r>
            <a:r>
              <a:rPr lang="en-US" dirty="0"/>
              <a:t> by a binary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represents a recursive call of merge-sort and stores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unsorted sequence before the execution and its partition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sorted sequence at the end of the execution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root is the initial call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leaves are calls on subsequences of size 0 or 1</a:t>
            </a:r>
          </a:p>
        </p:txBody>
      </p:sp>
      <p:grpSp>
        <p:nvGrpSpPr>
          <p:cNvPr id="147504" name="Group 48"/>
          <p:cNvGrpSpPr>
            <a:grpSpLocks/>
          </p:cNvGrpSpPr>
          <p:nvPr/>
        </p:nvGrpSpPr>
        <p:grpSpPr bwMode="auto">
          <a:xfrm>
            <a:off x="1866900" y="3810000"/>
            <a:ext cx="5438775" cy="2438400"/>
            <a:chOff x="1176" y="2400"/>
            <a:chExt cx="3426" cy="1536"/>
          </a:xfrm>
        </p:grpSpPr>
        <p:sp>
          <p:nvSpPr>
            <p:cNvPr id="147460" name="AutoShape 4"/>
            <p:cNvSpPr>
              <a:spLocks noChangeArrowheads="1"/>
            </p:cNvSpPr>
            <p:nvPr/>
          </p:nvSpPr>
          <p:spPr bwMode="auto">
            <a:xfrm>
              <a:off x="1728" y="2400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/>
                <a:t> 9  4 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 </a:t>
              </a:r>
              <a:r>
                <a:rPr lang="en-US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147461" name="AutoShape 5"/>
            <p:cNvSpPr>
              <a:spLocks noChangeArrowheads="1"/>
            </p:cNvSpPr>
            <p:nvPr/>
          </p:nvSpPr>
          <p:spPr bwMode="auto">
            <a:xfrm>
              <a:off x="1248" y="2976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/>
                <a:t> 2 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 </a:t>
              </a:r>
              <a:r>
                <a:rPr lang="en-US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147462" name="AutoShape 6"/>
            <p:cNvSpPr>
              <a:spLocks noChangeArrowheads="1"/>
            </p:cNvSpPr>
            <p:nvPr/>
          </p:nvSpPr>
          <p:spPr bwMode="auto">
            <a:xfrm>
              <a:off x="3168" y="2976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/>
                <a:t> 4 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 </a:t>
              </a:r>
              <a:r>
                <a:rPr lang="en-US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147463" name="AutoShape 7"/>
            <p:cNvSpPr>
              <a:spLocks noChangeArrowheads="1"/>
            </p:cNvSpPr>
            <p:nvPr/>
          </p:nvSpPr>
          <p:spPr bwMode="auto">
            <a:xfrm>
              <a:off x="1176" y="3552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7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</a:t>
              </a:r>
              <a:r>
                <a:rPr lang="en-US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7464" name="AutoShape 8"/>
            <p:cNvSpPr>
              <a:spLocks noChangeArrowheads="1"/>
            </p:cNvSpPr>
            <p:nvPr/>
          </p:nvSpPr>
          <p:spPr bwMode="auto">
            <a:xfrm>
              <a:off x="2064" y="3552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2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</a:t>
              </a:r>
              <a:r>
                <a:rPr lang="en-US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7465" name="AutoShape 9"/>
            <p:cNvSpPr>
              <a:spLocks noChangeArrowheads="1"/>
            </p:cNvSpPr>
            <p:nvPr/>
          </p:nvSpPr>
          <p:spPr bwMode="auto">
            <a:xfrm>
              <a:off x="3090" y="3552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9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</a:t>
              </a:r>
              <a:r>
                <a:rPr lang="en-US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7466" name="AutoShape 10"/>
            <p:cNvSpPr>
              <a:spLocks noChangeArrowheads="1"/>
            </p:cNvSpPr>
            <p:nvPr/>
          </p:nvSpPr>
          <p:spPr bwMode="auto">
            <a:xfrm>
              <a:off x="3984" y="3552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4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</a:t>
              </a:r>
              <a:r>
                <a:rPr lang="en-US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47467" name="AutoShape 11"/>
            <p:cNvCxnSpPr>
              <a:cxnSpLocks noChangeShapeType="1"/>
              <a:stCxn id="147461" idx="0"/>
              <a:endCxn id="147460" idx="2"/>
            </p:cNvCxnSpPr>
            <p:nvPr/>
          </p:nvCxnSpPr>
          <p:spPr bwMode="auto">
            <a:xfrm flipV="1">
              <a:off x="1920" y="2790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7468" name="AutoShape 12"/>
            <p:cNvCxnSpPr>
              <a:cxnSpLocks noChangeShapeType="1"/>
              <a:stCxn id="147462" idx="0"/>
              <a:endCxn id="147460" idx="2"/>
            </p:cNvCxnSpPr>
            <p:nvPr/>
          </p:nvCxnSpPr>
          <p:spPr bwMode="auto">
            <a:xfrm flipH="1" flipV="1">
              <a:off x="2880" y="2790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7469" name="AutoShape 13"/>
            <p:cNvCxnSpPr>
              <a:cxnSpLocks noChangeShapeType="1"/>
              <a:stCxn id="147463" idx="0"/>
              <a:endCxn id="147461" idx="2"/>
            </p:cNvCxnSpPr>
            <p:nvPr/>
          </p:nvCxnSpPr>
          <p:spPr bwMode="auto">
            <a:xfrm flipV="1">
              <a:off x="1500" y="3366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7470" name="AutoShape 14"/>
            <p:cNvCxnSpPr>
              <a:cxnSpLocks noChangeShapeType="1"/>
              <a:stCxn id="147465" idx="0"/>
              <a:endCxn id="147462" idx="2"/>
            </p:cNvCxnSpPr>
            <p:nvPr/>
          </p:nvCxnSpPr>
          <p:spPr bwMode="auto">
            <a:xfrm flipV="1">
              <a:off x="3408" y="3366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7471" name="AutoShape 15"/>
            <p:cNvCxnSpPr>
              <a:cxnSpLocks noChangeShapeType="1"/>
              <a:stCxn id="147461" idx="2"/>
              <a:endCxn id="147464" idx="0"/>
            </p:cNvCxnSpPr>
            <p:nvPr/>
          </p:nvCxnSpPr>
          <p:spPr bwMode="auto">
            <a:xfrm>
              <a:off x="1920" y="3366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7472" name="AutoShape 16"/>
            <p:cNvCxnSpPr>
              <a:cxnSpLocks noChangeShapeType="1"/>
              <a:stCxn id="147462" idx="2"/>
              <a:endCxn id="147466" idx="0"/>
            </p:cNvCxnSpPr>
            <p:nvPr/>
          </p:nvCxnSpPr>
          <p:spPr bwMode="auto">
            <a:xfrm>
              <a:off x="3840" y="3366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7505" name="AutoShape 49"/>
          <p:cNvSpPr>
            <a:spLocks noChangeArrowheads="1"/>
          </p:cNvSpPr>
          <p:nvPr/>
        </p:nvSpPr>
        <p:spPr bwMode="auto">
          <a:xfrm>
            <a:off x="5486400" y="0"/>
            <a:ext cx="3048000" cy="762000"/>
          </a:xfrm>
          <a:prstGeom prst="wedgeRoundRectCallout">
            <a:avLst>
              <a:gd name="adj1" fmla="val -33091"/>
              <a:gd name="adj2" fmla="val 78315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600" dirty="0"/>
              <a:t>Not actually implemented this way! A `node’ here is conceptual not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/>
      <p:bldP spid="1475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CD0-D7A9-4008-BFF8-FD307771D0B4}" type="slidenum">
              <a:rPr lang="en-US"/>
              <a:pPr/>
              <a:t>15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</a:t>
            </a:r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r>
              <a:rPr lang="en-US"/>
              <a:t>Partition</a:t>
            </a:r>
          </a:p>
        </p:txBody>
      </p:sp>
      <p:cxnSp>
        <p:nvCxnSpPr>
          <p:cNvPr id="149508" name="AutoShape 4"/>
          <p:cNvCxnSpPr>
            <a:cxnSpLocks noChangeShapeType="1"/>
            <a:stCxn id="149518" idx="0"/>
            <a:endCxn id="149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09" name="AutoShape 5"/>
          <p:cNvCxnSpPr>
            <a:cxnSpLocks noChangeShapeType="1"/>
            <a:stCxn id="149519" idx="0"/>
            <a:endCxn id="1495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0" name="AutoShape 6"/>
          <p:cNvCxnSpPr>
            <a:cxnSpLocks noChangeShapeType="1"/>
            <a:stCxn id="149523" idx="0"/>
            <a:endCxn id="14951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1" name="AutoShape 7"/>
          <p:cNvCxnSpPr>
            <a:cxnSpLocks noChangeShapeType="1"/>
            <a:stCxn id="149525" idx="0"/>
            <a:endCxn id="14951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2" name="AutoShape 8"/>
          <p:cNvCxnSpPr>
            <a:cxnSpLocks noChangeShapeType="1"/>
            <a:stCxn id="149518" idx="2"/>
            <a:endCxn id="14952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3" name="AutoShape 9"/>
          <p:cNvCxnSpPr>
            <a:cxnSpLocks noChangeShapeType="1"/>
            <a:stCxn id="149519" idx="2"/>
            <a:endCxn id="14952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49515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49516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49517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9518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9519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9520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9521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4952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952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952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952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952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952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952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952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953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9531" name="AutoShape 27"/>
          <p:cNvCxnSpPr>
            <a:cxnSpLocks noChangeShapeType="1"/>
            <a:stCxn id="149520" idx="0"/>
            <a:endCxn id="14951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2" name="AutoShape 28"/>
          <p:cNvCxnSpPr>
            <a:cxnSpLocks noChangeShapeType="1"/>
            <a:stCxn id="149521" idx="0"/>
            <a:endCxn id="14951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3" name="AutoShape 29"/>
          <p:cNvCxnSpPr>
            <a:cxnSpLocks noChangeShapeType="1"/>
            <a:stCxn id="149527" idx="0"/>
            <a:endCxn id="14952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4" name="AutoShape 30"/>
          <p:cNvCxnSpPr>
            <a:cxnSpLocks noChangeShapeType="1"/>
            <a:stCxn id="149529" idx="0"/>
            <a:endCxn id="14952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5" name="AutoShape 31"/>
          <p:cNvCxnSpPr>
            <a:cxnSpLocks noChangeShapeType="1"/>
            <a:stCxn id="149520" idx="2"/>
            <a:endCxn id="14952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6" name="AutoShape 32"/>
          <p:cNvCxnSpPr>
            <a:cxnSpLocks noChangeShapeType="1"/>
            <a:stCxn id="149521" idx="2"/>
            <a:endCxn id="14953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53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9538" name="AutoShape 34"/>
          <p:cNvCxnSpPr>
            <a:cxnSpLocks noChangeShapeType="1"/>
            <a:stCxn id="149515" idx="0"/>
            <a:endCxn id="14953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9" name="AutoShape 35"/>
          <p:cNvCxnSpPr>
            <a:cxnSpLocks noChangeShapeType="1"/>
            <a:stCxn id="149516" idx="0"/>
            <a:endCxn id="14953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C167-8FA1-44D2-BBAB-1D309D901E7E}" type="slidenum">
              <a:rPr lang="en-US"/>
              <a:pPr/>
              <a:t>16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cxnSp>
        <p:nvCxnSpPr>
          <p:cNvPr id="150532" name="AutoShape 4"/>
          <p:cNvCxnSpPr>
            <a:cxnSpLocks noChangeShapeType="1"/>
            <a:stCxn id="150542" idx="0"/>
            <a:endCxn id="150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3" name="AutoShape 5"/>
          <p:cNvCxnSpPr>
            <a:cxnSpLocks noChangeShapeType="1"/>
            <a:stCxn id="150543" idx="0"/>
            <a:endCxn id="150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4" name="AutoShape 6"/>
          <p:cNvCxnSpPr>
            <a:cxnSpLocks noChangeShapeType="1"/>
            <a:stCxn id="150547" idx="0"/>
            <a:endCxn id="1505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5" name="AutoShape 7"/>
          <p:cNvCxnSpPr>
            <a:cxnSpLocks noChangeShapeType="1"/>
            <a:stCxn id="150549" idx="0"/>
            <a:endCxn id="1505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6" name="AutoShape 8"/>
          <p:cNvCxnSpPr>
            <a:cxnSpLocks noChangeShapeType="1"/>
            <a:stCxn id="150542" idx="2"/>
            <a:endCxn id="1505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7" name="AutoShape 9"/>
          <p:cNvCxnSpPr>
            <a:cxnSpLocks noChangeShapeType="1"/>
            <a:stCxn id="150543" idx="2"/>
            <a:endCxn id="1505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50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05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505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05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05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5054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05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05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05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05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05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05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05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0555" name="AutoShape 27"/>
          <p:cNvCxnSpPr>
            <a:cxnSpLocks noChangeShapeType="1"/>
            <a:stCxn id="150544" idx="0"/>
            <a:endCxn id="150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6" name="AutoShape 28"/>
          <p:cNvCxnSpPr>
            <a:cxnSpLocks noChangeShapeType="1"/>
            <a:stCxn id="150545" idx="0"/>
            <a:endCxn id="150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7" name="AutoShape 29"/>
          <p:cNvCxnSpPr>
            <a:cxnSpLocks noChangeShapeType="1"/>
            <a:stCxn id="150551" idx="0"/>
            <a:endCxn id="1505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8" name="AutoShape 30"/>
          <p:cNvCxnSpPr>
            <a:cxnSpLocks noChangeShapeType="1"/>
            <a:stCxn id="150553" idx="0"/>
            <a:endCxn id="1505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9" name="AutoShape 31"/>
          <p:cNvCxnSpPr>
            <a:cxnSpLocks noChangeShapeType="1"/>
            <a:stCxn id="150544" idx="2"/>
            <a:endCxn id="1505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0" name="AutoShape 32"/>
          <p:cNvCxnSpPr>
            <a:cxnSpLocks noChangeShapeType="1"/>
            <a:stCxn id="150545" idx="2"/>
            <a:endCxn id="1505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0562" name="AutoShape 34"/>
          <p:cNvCxnSpPr>
            <a:cxnSpLocks noChangeShapeType="1"/>
            <a:stCxn id="150539" idx="0"/>
            <a:endCxn id="15056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3" name="AutoShape 35"/>
          <p:cNvCxnSpPr>
            <a:cxnSpLocks noChangeShapeType="1"/>
            <a:stCxn id="150540" idx="0"/>
            <a:endCxn id="15056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01F-4E78-48B5-BA17-F92E50C643C7}" type="slidenum">
              <a:rPr lang="en-US"/>
              <a:pPr/>
              <a:t>17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cxnSp>
        <p:nvCxnSpPr>
          <p:cNvPr id="151556" name="AutoShape 4"/>
          <p:cNvCxnSpPr>
            <a:cxnSpLocks noChangeShapeType="1"/>
            <a:stCxn id="151565" idx="0"/>
            <a:endCxn id="151562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7" name="AutoShape 5"/>
          <p:cNvCxnSpPr>
            <a:cxnSpLocks noChangeShapeType="1"/>
            <a:stCxn id="151566" idx="0"/>
            <a:endCxn id="1515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8" name="AutoShape 6"/>
          <p:cNvCxnSpPr>
            <a:cxnSpLocks noChangeShapeType="1"/>
            <a:stCxn id="151570" idx="0"/>
            <a:endCxn id="151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9" name="AutoShape 7"/>
          <p:cNvCxnSpPr>
            <a:cxnSpLocks noChangeShapeType="1"/>
            <a:stCxn id="151572" idx="0"/>
            <a:endCxn id="151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0" name="AutoShape 8"/>
          <p:cNvCxnSpPr>
            <a:cxnSpLocks noChangeShapeType="1"/>
            <a:stCxn id="151565" idx="2"/>
            <a:endCxn id="15157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1" name="AutoShape 9"/>
          <p:cNvCxnSpPr>
            <a:cxnSpLocks noChangeShapeType="1"/>
            <a:stCxn id="151566" idx="2"/>
            <a:endCxn id="15157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51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157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157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157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157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157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157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157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157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1578" name="AutoShape 26"/>
          <p:cNvCxnSpPr>
            <a:cxnSpLocks noChangeShapeType="1"/>
            <a:stCxn id="151567" idx="0"/>
            <a:endCxn id="15156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79" name="AutoShape 27"/>
          <p:cNvCxnSpPr>
            <a:cxnSpLocks noChangeShapeType="1"/>
            <a:stCxn id="151568" idx="0"/>
            <a:endCxn id="15156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0" name="AutoShape 28"/>
          <p:cNvCxnSpPr>
            <a:cxnSpLocks noChangeShapeType="1"/>
            <a:stCxn id="151574" idx="0"/>
            <a:endCxn id="151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1" name="AutoShape 29"/>
          <p:cNvCxnSpPr>
            <a:cxnSpLocks noChangeShapeType="1"/>
            <a:stCxn id="151576" idx="0"/>
            <a:endCxn id="151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2" name="AutoShape 30"/>
          <p:cNvCxnSpPr>
            <a:cxnSpLocks noChangeShapeType="1"/>
            <a:stCxn id="151567" idx="2"/>
            <a:endCxn id="15157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3" name="AutoShape 31"/>
          <p:cNvCxnSpPr>
            <a:cxnSpLocks noChangeShapeType="1"/>
            <a:stCxn id="151568" idx="2"/>
            <a:endCxn id="15157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1585" name="AutoShape 33"/>
          <p:cNvCxnSpPr>
            <a:cxnSpLocks noChangeShapeType="1"/>
            <a:stCxn id="151562" idx="0"/>
            <a:endCxn id="151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6" name="AutoShape 34"/>
          <p:cNvCxnSpPr>
            <a:cxnSpLocks noChangeShapeType="1"/>
            <a:stCxn id="151563" idx="0"/>
            <a:endCxn id="151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97BC-0B21-42F8-BAA8-C596C8E4DBFE}" type="slidenum">
              <a:rPr lang="en-US"/>
              <a:pPr/>
              <a:t>18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cxnSp>
        <p:nvCxnSpPr>
          <p:cNvPr id="152580" name="AutoShape 4"/>
          <p:cNvCxnSpPr>
            <a:cxnSpLocks noChangeShapeType="1"/>
            <a:stCxn id="152589" idx="0"/>
            <a:endCxn id="15258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1" name="AutoShape 5"/>
          <p:cNvCxnSpPr>
            <a:cxnSpLocks noChangeShapeType="1"/>
            <a:stCxn id="152590" idx="0"/>
            <a:endCxn id="15258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2" name="AutoShape 6"/>
          <p:cNvCxnSpPr>
            <a:cxnSpLocks noChangeShapeType="1"/>
            <a:stCxn id="152594" idx="0"/>
            <a:endCxn id="152589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3" name="AutoShape 7"/>
          <p:cNvCxnSpPr>
            <a:cxnSpLocks noChangeShapeType="1"/>
            <a:stCxn id="152596" idx="0"/>
            <a:endCxn id="1525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4" name="AutoShape 8"/>
          <p:cNvCxnSpPr>
            <a:cxnSpLocks noChangeShapeType="1"/>
            <a:stCxn id="152589" idx="2"/>
            <a:endCxn id="1525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5" name="AutoShape 9"/>
          <p:cNvCxnSpPr>
            <a:cxnSpLocks noChangeShapeType="1"/>
            <a:stCxn id="152590" idx="2"/>
            <a:endCxn id="1525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52588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525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25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52594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2599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2600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2601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2602" name="AutoShape 26"/>
          <p:cNvCxnSpPr>
            <a:cxnSpLocks noChangeShapeType="1"/>
            <a:stCxn id="152591" idx="0"/>
            <a:endCxn id="1525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3" name="AutoShape 27"/>
          <p:cNvCxnSpPr>
            <a:cxnSpLocks noChangeShapeType="1"/>
            <a:stCxn id="152592" idx="0"/>
            <a:endCxn id="1525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4" name="AutoShape 28"/>
          <p:cNvCxnSpPr>
            <a:cxnSpLocks noChangeShapeType="1"/>
            <a:stCxn id="152598" idx="0"/>
            <a:endCxn id="1525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5" name="AutoShape 29"/>
          <p:cNvCxnSpPr>
            <a:cxnSpLocks noChangeShapeType="1"/>
            <a:stCxn id="152600" idx="0"/>
            <a:endCxn id="1525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6" name="AutoShape 30"/>
          <p:cNvCxnSpPr>
            <a:cxnSpLocks noChangeShapeType="1"/>
            <a:stCxn id="152591" idx="2"/>
            <a:endCxn id="1525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7" name="AutoShape 31"/>
          <p:cNvCxnSpPr>
            <a:cxnSpLocks noChangeShapeType="1"/>
            <a:stCxn id="152592" idx="2"/>
            <a:endCxn id="1526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2609" name="AutoShape 33"/>
          <p:cNvCxnSpPr>
            <a:cxnSpLocks noChangeShapeType="1"/>
            <a:stCxn id="152586" idx="0"/>
            <a:endCxn id="15260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10" name="AutoShape 34"/>
          <p:cNvCxnSpPr>
            <a:cxnSpLocks noChangeShapeType="1"/>
            <a:stCxn id="152587" idx="0"/>
            <a:endCxn id="1526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11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2594-4674-49F0-A8BB-3FA5B8A11AF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360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cxnSp>
        <p:nvCxnSpPr>
          <p:cNvPr id="153604" name="AutoShape 1028"/>
          <p:cNvCxnSpPr>
            <a:cxnSpLocks noChangeShapeType="1"/>
            <a:stCxn id="153613" idx="0"/>
            <a:endCxn id="15361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5" name="AutoShape 1029"/>
          <p:cNvCxnSpPr>
            <a:cxnSpLocks noChangeShapeType="1"/>
            <a:stCxn id="153614" idx="0"/>
            <a:endCxn id="15361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6" name="AutoShape 1030"/>
          <p:cNvCxnSpPr>
            <a:cxnSpLocks noChangeShapeType="1"/>
            <a:stCxn id="153618" idx="0"/>
            <a:endCxn id="153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7" name="AutoShape 1031"/>
          <p:cNvCxnSpPr>
            <a:cxnSpLocks noChangeShapeType="1"/>
            <a:stCxn id="153620" idx="0"/>
            <a:endCxn id="153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8" name="AutoShape 1032"/>
          <p:cNvCxnSpPr>
            <a:cxnSpLocks noChangeShapeType="1"/>
            <a:stCxn id="153613" idx="2"/>
            <a:endCxn id="15361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9" name="AutoShape 1033"/>
          <p:cNvCxnSpPr>
            <a:cxnSpLocks noChangeShapeType="1"/>
            <a:stCxn id="153614" idx="2"/>
            <a:endCxn id="15362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10" name="AutoShape 1034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611" name="AutoShape 10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13" name="AutoShape 1037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614" name="AutoShape 103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615" name="AutoShape 1039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616" name="AutoShape 1040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3618" name="AutoShape 1042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619" name="AutoShape 1043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620" name="AutoShape 10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621" name="AutoShape 10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3622" name="AutoShape 1046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623" name="AutoShape 1047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624" name="AutoShape 1048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625" name="AutoShape 1049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626" name="AutoShape 1050"/>
          <p:cNvCxnSpPr>
            <a:cxnSpLocks noChangeShapeType="1"/>
            <a:stCxn id="153615" idx="0"/>
            <a:endCxn id="15361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7" name="AutoShape 1051"/>
          <p:cNvCxnSpPr>
            <a:cxnSpLocks noChangeShapeType="1"/>
            <a:stCxn id="153616" idx="0"/>
            <a:endCxn id="15361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8" name="AutoShape 1052"/>
          <p:cNvCxnSpPr>
            <a:cxnSpLocks noChangeShapeType="1"/>
            <a:stCxn id="153622" idx="0"/>
            <a:endCxn id="153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9" name="AutoShape 1053"/>
          <p:cNvCxnSpPr>
            <a:cxnSpLocks noChangeShapeType="1"/>
            <a:stCxn id="153624" idx="0"/>
            <a:endCxn id="153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0" name="AutoShape 1054"/>
          <p:cNvCxnSpPr>
            <a:cxnSpLocks noChangeShapeType="1"/>
            <a:stCxn id="153615" idx="2"/>
            <a:endCxn id="15362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1" name="AutoShape 1055"/>
          <p:cNvCxnSpPr>
            <a:cxnSpLocks noChangeShapeType="1"/>
            <a:stCxn id="153616" idx="2"/>
            <a:endCxn id="15362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2" name="AutoShape 1056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633" name="AutoShape 1057"/>
          <p:cNvCxnSpPr>
            <a:cxnSpLocks noChangeShapeType="1"/>
            <a:stCxn id="153610" idx="0"/>
            <a:endCxn id="15363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4" name="AutoShape 1058"/>
          <p:cNvCxnSpPr>
            <a:cxnSpLocks noChangeShapeType="1"/>
            <a:stCxn id="153611" idx="0"/>
            <a:endCxn id="15363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5" name="Line 1059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AEC4-442B-4BFB-BE52-FF0D638F019E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3810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Divide-and conquer</a:t>
            </a:r>
            <a:r>
              <a:rPr lang="en-US" sz="2000" dirty="0"/>
              <a:t> is a general algorithm design paradigm: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Divide</a:t>
            </a:r>
            <a:r>
              <a:rPr lang="en-US" sz="1800" dirty="0"/>
              <a:t>: divide the input data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dirty="0"/>
              <a:t> in two disjoint subsets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/>
              <a:t>and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baseline="-25000" dirty="0">
                <a:latin typeface="Times New Roman" pitchFamily="18" charset="0"/>
              </a:rPr>
              <a:t>2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Recur</a:t>
            </a:r>
            <a:r>
              <a:rPr lang="en-US" sz="1800" dirty="0"/>
              <a:t>: solve the </a:t>
            </a:r>
            <a:r>
              <a:rPr lang="en-US" sz="1800" dirty="0" err="1"/>
              <a:t>subproblems</a:t>
            </a:r>
            <a:r>
              <a:rPr lang="en-US" sz="1800" dirty="0"/>
              <a:t> associated with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/>
              <a:t>and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baseline="-25000" dirty="0">
                <a:latin typeface="Times New Roman" pitchFamily="18" charset="0"/>
              </a:rPr>
              <a:t>2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Conquer</a:t>
            </a:r>
            <a:r>
              <a:rPr lang="en-US" sz="1800" dirty="0"/>
              <a:t>: combine the solutions for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baseline="-25000" dirty="0">
                <a:latin typeface="Times New Roman" pitchFamily="18" charset="0"/>
              </a:rPr>
              <a:t>1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/>
              <a:t>and </a:t>
            </a:r>
            <a:r>
              <a:rPr lang="en-US" sz="1800" b="1" i="1" dirty="0">
                <a:latin typeface="Times New Roman" pitchFamily="18" charset="0"/>
              </a:rPr>
              <a:t>S</a:t>
            </a:r>
            <a:r>
              <a:rPr lang="en-US" sz="1800" baseline="-25000" dirty="0">
                <a:latin typeface="Times New Roman" pitchFamily="18" charset="0"/>
              </a:rPr>
              <a:t>2</a:t>
            </a:r>
            <a:r>
              <a:rPr lang="en-US" sz="1800" dirty="0"/>
              <a:t> into a solution for </a:t>
            </a:r>
            <a:r>
              <a:rPr lang="en-US" sz="1800" b="1" i="1" dirty="0">
                <a:latin typeface="Times New Roman" pitchFamily="18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base case for the recursion are </a:t>
            </a:r>
            <a:r>
              <a:rPr lang="en-US" sz="2000" dirty="0" err="1"/>
              <a:t>subproblems</a:t>
            </a:r>
            <a:r>
              <a:rPr lang="en-US" sz="2000" dirty="0"/>
              <a:t> of size 0 or 1 (or “small enough to be done directly”)</a:t>
            </a:r>
          </a:p>
        </p:txBody>
      </p:sp>
      <p:sp>
        <p:nvSpPr>
          <p:cNvPr id="1454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752600"/>
            <a:ext cx="4038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Merge-sort</a:t>
            </a:r>
            <a:r>
              <a:rPr lang="en-US" sz="2000" dirty="0"/>
              <a:t> is a sorting algorithm based on the divide-and-conquer paradigm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9BB-8E06-4430-9E8C-D831E377FE96}" type="slidenum">
              <a:rPr lang="en-US"/>
              <a:pPr/>
              <a:t>20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54628" name="AutoShape 4"/>
          <p:cNvCxnSpPr>
            <a:cxnSpLocks noChangeShapeType="1"/>
            <a:stCxn id="154637" idx="0"/>
            <a:endCxn id="154634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29" name="AutoShape 5"/>
          <p:cNvCxnSpPr>
            <a:cxnSpLocks noChangeShapeType="1"/>
            <a:stCxn id="154638" idx="0"/>
            <a:endCxn id="1546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0" name="AutoShape 6"/>
          <p:cNvCxnSpPr>
            <a:cxnSpLocks noChangeShapeType="1"/>
            <a:stCxn id="154641" idx="0"/>
            <a:endCxn id="154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1" name="AutoShape 7"/>
          <p:cNvCxnSpPr>
            <a:cxnSpLocks noChangeShapeType="1"/>
            <a:stCxn id="154643" idx="0"/>
            <a:endCxn id="154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2" name="AutoShape 8"/>
          <p:cNvCxnSpPr>
            <a:cxnSpLocks noChangeShapeType="1"/>
            <a:stCxn id="154637" idx="2"/>
            <a:endCxn id="154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3" name="AutoShape 9"/>
          <p:cNvCxnSpPr>
            <a:cxnSpLocks noChangeShapeType="1"/>
            <a:stCxn id="154638" idx="2"/>
            <a:endCxn id="154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46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4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4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4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4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4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4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4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4649" name="AutoShape 25"/>
          <p:cNvCxnSpPr>
            <a:cxnSpLocks noChangeShapeType="1"/>
            <a:stCxn id="154639" idx="0"/>
            <a:endCxn id="1546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0" name="AutoShape 26"/>
          <p:cNvCxnSpPr>
            <a:cxnSpLocks noChangeShapeType="1"/>
            <a:stCxn id="154640" idx="0"/>
            <a:endCxn id="1546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1" name="AutoShape 27"/>
          <p:cNvCxnSpPr>
            <a:cxnSpLocks noChangeShapeType="1"/>
            <a:stCxn id="154645" idx="0"/>
            <a:endCxn id="154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2" name="AutoShape 28"/>
          <p:cNvCxnSpPr>
            <a:cxnSpLocks noChangeShapeType="1"/>
            <a:stCxn id="154647" idx="0"/>
            <a:endCxn id="154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3" name="AutoShape 29"/>
          <p:cNvCxnSpPr>
            <a:cxnSpLocks noChangeShapeType="1"/>
            <a:stCxn id="154639" idx="2"/>
            <a:endCxn id="154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4" name="AutoShape 30"/>
          <p:cNvCxnSpPr>
            <a:cxnSpLocks noChangeShapeType="1"/>
            <a:stCxn id="154640" idx="2"/>
            <a:endCxn id="154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4656" name="AutoShape 32"/>
          <p:cNvCxnSpPr>
            <a:cxnSpLocks noChangeShapeType="1"/>
            <a:stCxn id="154634" idx="0"/>
            <a:endCxn id="154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7" name="AutoShape 33"/>
          <p:cNvCxnSpPr>
            <a:cxnSpLocks noChangeShapeType="1"/>
            <a:stCxn id="154635" idx="0"/>
            <a:endCxn id="154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E09-4047-4AB4-A577-79CABE55792F}" type="slidenum">
              <a:rPr lang="en-US"/>
              <a:pPr/>
              <a:t>21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…, base case, merge</a:t>
            </a:r>
          </a:p>
        </p:txBody>
      </p:sp>
      <p:cxnSp>
        <p:nvCxnSpPr>
          <p:cNvPr id="158724" name="AutoShape 4"/>
          <p:cNvCxnSpPr>
            <a:cxnSpLocks noChangeShapeType="1"/>
            <a:stCxn id="158732" idx="0"/>
            <a:endCxn id="158730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5" name="AutoShape 5"/>
          <p:cNvCxnSpPr>
            <a:cxnSpLocks noChangeShapeType="1"/>
            <a:stCxn id="158733" idx="0"/>
            <a:endCxn id="158730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6" name="AutoShape 6"/>
          <p:cNvCxnSpPr>
            <a:cxnSpLocks noChangeShapeType="1"/>
            <a:stCxn id="158736" idx="0"/>
            <a:endCxn id="158732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7" name="AutoShape 7"/>
          <p:cNvCxnSpPr>
            <a:cxnSpLocks noChangeShapeType="1"/>
            <a:endCxn id="158733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8" name="AutoShape 8"/>
          <p:cNvCxnSpPr>
            <a:cxnSpLocks noChangeShapeType="1"/>
            <a:stCxn id="158732" idx="2"/>
            <a:endCxn id="158737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9" name="AutoShape 9"/>
          <p:cNvCxnSpPr>
            <a:cxnSpLocks noChangeShapeType="1"/>
            <a:stCxn id="158733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8732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87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87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87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87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87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87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87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8744" name="AutoShape 24"/>
          <p:cNvCxnSpPr>
            <a:cxnSpLocks noChangeShapeType="1"/>
            <a:stCxn id="158734" idx="0"/>
            <a:endCxn id="1587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5" idx="0"/>
            <a:endCxn id="1587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40" idx="0"/>
            <a:endCxn id="1587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7" name="AutoShape 27"/>
          <p:cNvCxnSpPr>
            <a:cxnSpLocks noChangeShapeType="1"/>
            <a:stCxn id="158742" idx="0"/>
            <a:endCxn id="1587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8" name="AutoShape 28"/>
          <p:cNvCxnSpPr>
            <a:cxnSpLocks noChangeShapeType="1"/>
            <a:stCxn id="158734" idx="2"/>
            <a:endCxn id="1587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9" name="AutoShape 29"/>
          <p:cNvCxnSpPr>
            <a:cxnSpLocks noChangeShapeType="1"/>
            <a:stCxn id="158735" idx="2"/>
            <a:endCxn id="1587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8751" name="AutoShape 31"/>
          <p:cNvCxnSpPr>
            <a:cxnSpLocks noChangeShapeType="1"/>
            <a:stCxn id="158730" idx="0"/>
            <a:endCxn id="1587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2" name="AutoShape 32"/>
          <p:cNvCxnSpPr>
            <a:cxnSpLocks noChangeShapeType="1"/>
            <a:stCxn id="158731" idx="0"/>
            <a:endCxn id="1587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3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8755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8756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2FB-D16B-40E2-94FF-CE433CBFC10D}" type="slidenum">
              <a:rPr lang="en-US"/>
              <a:pPr/>
              <a:t>22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55652" name="AutoShape 4"/>
          <p:cNvCxnSpPr>
            <a:cxnSpLocks noChangeShapeType="1"/>
            <a:stCxn id="155661" idx="0"/>
            <a:endCxn id="15565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3" name="AutoShape 5"/>
          <p:cNvCxnSpPr>
            <a:cxnSpLocks noChangeShapeType="1"/>
            <a:stCxn id="155662" idx="0"/>
            <a:endCxn id="155658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4" name="AutoShape 6"/>
          <p:cNvCxnSpPr>
            <a:cxnSpLocks noChangeShapeType="1"/>
            <a:stCxn id="155665" idx="0"/>
            <a:endCxn id="1556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5" name="AutoShape 7"/>
          <p:cNvCxnSpPr>
            <a:cxnSpLocks noChangeShapeType="1"/>
            <a:stCxn id="155667" idx="0"/>
            <a:endCxn id="15566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6" name="AutoShape 8"/>
          <p:cNvCxnSpPr>
            <a:cxnSpLocks noChangeShapeType="1"/>
            <a:stCxn id="155661" idx="2"/>
            <a:endCxn id="15566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7" name="AutoShape 9"/>
          <p:cNvCxnSpPr>
            <a:cxnSpLocks noChangeShapeType="1"/>
            <a:stCxn id="155662" idx="2"/>
            <a:endCxn id="15566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566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5666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566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5669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5672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5673" name="AutoShape 25"/>
          <p:cNvCxnSpPr>
            <a:cxnSpLocks noChangeShapeType="1"/>
            <a:stCxn id="155663" idx="0"/>
            <a:endCxn id="15565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4" name="AutoShape 26"/>
          <p:cNvCxnSpPr>
            <a:cxnSpLocks noChangeShapeType="1"/>
            <a:stCxn id="155664" idx="0"/>
            <a:endCxn id="15565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5" name="AutoShape 27"/>
          <p:cNvCxnSpPr>
            <a:cxnSpLocks noChangeShapeType="1"/>
            <a:stCxn id="155669" idx="0"/>
            <a:endCxn id="155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6" name="AutoShape 28"/>
          <p:cNvCxnSpPr>
            <a:cxnSpLocks noChangeShapeType="1"/>
            <a:stCxn id="155671" idx="0"/>
            <a:endCxn id="155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7" name="AutoShape 29"/>
          <p:cNvCxnSpPr>
            <a:cxnSpLocks noChangeShapeType="1"/>
            <a:stCxn id="155663" idx="2"/>
            <a:endCxn id="15567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8" name="AutoShape 30"/>
          <p:cNvCxnSpPr>
            <a:cxnSpLocks noChangeShapeType="1"/>
            <a:stCxn id="155664" idx="2"/>
            <a:endCxn id="15567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79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5680" name="AutoShape 32"/>
          <p:cNvCxnSpPr>
            <a:cxnSpLocks noChangeShapeType="1"/>
            <a:stCxn id="155658" idx="0"/>
            <a:endCxn id="15567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81" name="AutoShape 33"/>
          <p:cNvCxnSpPr>
            <a:cxnSpLocks noChangeShapeType="1"/>
            <a:stCxn id="155659" idx="0"/>
            <a:endCxn id="15567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82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DCD-5652-4F66-BFB9-05986256CBB1}" type="slidenum">
              <a:rPr lang="en-US"/>
              <a:pPr/>
              <a:t>23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…, merge, merge</a:t>
            </a:r>
          </a:p>
        </p:txBody>
      </p:sp>
      <p:cxnSp>
        <p:nvCxnSpPr>
          <p:cNvPr id="157700" name="AutoShape 4"/>
          <p:cNvCxnSpPr>
            <a:cxnSpLocks noChangeShapeType="1"/>
            <a:stCxn id="157708" idx="0"/>
            <a:endCxn id="15770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1" name="AutoShape 5"/>
          <p:cNvCxnSpPr>
            <a:cxnSpLocks noChangeShapeType="1"/>
            <a:stCxn id="157709" idx="0"/>
            <a:endCxn id="15770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2" name="AutoShape 6"/>
          <p:cNvCxnSpPr>
            <a:cxnSpLocks noChangeShapeType="1"/>
            <a:stCxn id="157712" idx="0"/>
            <a:endCxn id="15770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3" name="AutoShape 7"/>
          <p:cNvCxnSpPr>
            <a:cxnSpLocks noChangeShapeType="1"/>
            <a:stCxn id="157714" idx="0"/>
            <a:endCxn id="15770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4" name="AutoShape 8"/>
          <p:cNvCxnSpPr>
            <a:cxnSpLocks noChangeShapeType="1"/>
            <a:stCxn id="157708" idx="2"/>
            <a:endCxn id="15771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5" name="AutoShape 9"/>
          <p:cNvCxnSpPr>
            <a:cxnSpLocks noChangeShapeType="1"/>
            <a:stCxn id="157709" idx="2"/>
            <a:endCxn id="15771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7709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771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71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771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771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771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7720" name="AutoShape 24"/>
          <p:cNvCxnSpPr>
            <a:cxnSpLocks noChangeShapeType="1"/>
            <a:stCxn id="157710" idx="0"/>
            <a:endCxn id="157707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1" name="AutoShape 25"/>
          <p:cNvCxnSpPr>
            <a:cxnSpLocks noChangeShapeType="1"/>
            <a:stCxn id="157711" idx="0"/>
            <a:endCxn id="157707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2" name="AutoShape 26"/>
          <p:cNvCxnSpPr>
            <a:cxnSpLocks noChangeShapeType="1"/>
            <a:stCxn id="157716" idx="0"/>
            <a:endCxn id="1577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3" name="AutoShape 27"/>
          <p:cNvCxnSpPr>
            <a:cxnSpLocks noChangeShapeType="1"/>
            <a:stCxn id="157718" idx="0"/>
            <a:endCxn id="1577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4" name="AutoShape 28"/>
          <p:cNvCxnSpPr>
            <a:cxnSpLocks noChangeShapeType="1"/>
            <a:stCxn id="157710" idx="2"/>
            <a:endCxn id="15771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5" name="AutoShape 29"/>
          <p:cNvCxnSpPr>
            <a:cxnSpLocks noChangeShapeType="1"/>
            <a:stCxn id="157711" idx="2"/>
            <a:endCxn id="15771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7727" name="AutoShape 31"/>
          <p:cNvCxnSpPr>
            <a:cxnSpLocks noChangeShapeType="1"/>
            <a:stCxn id="157706" idx="0"/>
            <a:endCxn id="15772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8" name="AutoShape 32"/>
          <p:cNvCxnSpPr>
            <a:cxnSpLocks noChangeShapeType="1"/>
            <a:stCxn id="157707" idx="0"/>
            <a:endCxn id="15772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9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E419-A876-47A3-8CD0-A17FE19DFF17}" type="slidenum">
              <a:rPr lang="en-US"/>
              <a:pPr/>
              <a:t>24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59748" name="AutoShape 4"/>
          <p:cNvCxnSpPr>
            <a:cxnSpLocks noChangeShapeType="1"/>
            <a:stCxn id="159756" idx="0"/>
            <a:endCxn id="159754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49" name="AutoShape 5"/>
          <p:cNvCxnSpPr>
            <a:cxnSpLocks noChangeShapeType="1"/>
            <a:stCxn id="159757" idx="0"/>
            <a:endCxn id="159754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0" name="AutoShape 6"/>
          <p:cNvCxnSpPr>
            <a:cxnSpLocks noChangeShapeType="1"/>
            <a:stCxn id="159760" idx="0"/>
            <a:endCxn id="15975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1" name="AutoShape 7"/>
          <p:cNvCxnSpPr>
            <a:cxnSpLocks noChangeShapeType="1"/>
            <a:stCxn id="159762" idx="0"/>
            <a:endCxn id="15975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2" name="AutoShape 8"/>
          <p:cNvCxnSpPr>
            <a:cxnSpLocks noChangeShapeType="1"/>
            <a:stCxn id="159756" idx="2"/>
            <a:endCxn id="15976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3" name="AutoShape 9"/>
          <p:cNvCxnSpPr>
            <a:cxnSpLocks noChangeShapeType="1"/>
            <a:stCxn id="159757" idx="2"/>
            <a:endCxn id="15976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5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975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976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976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976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976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976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9768" name="AutoShape 24"/>
          <p:cNvCxnSpPr>
            <a:cxnSpLocks noChangeShapeType="1"/>
            <a:stCxn id="159758" idx="0"/>
            <a:endCxn id="15975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69" name="AutoShape 25"/>
          <p:cNvCxnSpPr>
            <a:cxnSpLocks noChangeShapeType="1"/>
            <a:stCxn id="159759" idx="0"/>
            <a:endCxn id="15975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0" name="AutoShape 26"/>
          <p:cNvCxnSpPr>
            <a:cxnSpLocks noChangeShapeType="1"/>
            <a:stCxn id="159764" idx="0"/>
            <a:endCxn id="15975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1" name="AutoShape 27"/>
          <p:cNvCxnSpPr>
            <a:cxnSpLocks noChangeShapeType="1"/>
            <a:stCxn id="159766" idx="0"/>
            <a:endCxn id="15975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2" name="AutoShape 28"/>
          <p:cNvCxnSpPr>
            <a:cxnSpLocks noChangeShapeType="1"/>
            <a:stCxn id="159758" idx="2"/>
            <a:endCxn id="15976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3" name="AutoShape 29"/>
          <p:cNvCxnSpPr>
            <a:cxnSpLocks noChangeShapeType="1"/>
            <a:stCxn id="159759" idx="2"/>
            <a:endCxn id="15976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159775" name="AutoShape 31"/>
          <p:cNvCxnSpPr>
            <a:cxnSpLocks noChangeShapeType="1"/>
            <a:stCxn id="159754" idx="0"/>
            <a:endCxn id="15977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6" name="AutoShape 32"/>
          <p:cNvCxnSpPr>
            <a:cxnSpLocks noChangeShapeType="1"/>
            <a:stCxn id="159755" idx="0"/>
            <a:endCxn id="15977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7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2F21-4EBE-4FE0-961A-16E13EFE3899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of Merge-Sort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height </a:t>
            </a:r>
            <a:r>
              <a:rPr lang="en-US" sz="2000" b="1" i="1">
                <a:latin typeface="Times New Roman" pitchFamily="18" charset="0"/>
              </a:rPr>
              <a:t>h</a:t>
            </a:r>
            <a:r>
              <a:rPr lang="en-US" sz="2000"/>
              <a:t> of the merge-sort tree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at each recursive call we divide in half the sequence, </a:t>
            </a: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/>
              <a:t>The overall amount of work done at all the nodes at depth </a:t>
            </a:r>
            <a:r>
              <a:rPr lang="en-US" sz="2000" b="1" i="1">
                <a:latin typeface="Times New Roman" pitchFamily="18" charset="0"/>
              </a:rPr>
              <a:t>i </a:t>
            </a:r>
            <a:r>
              <a:rPr lang="en-US" sz="2000"/>
              <a:t>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we partition and merge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sequences of size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 b="1">
                <a:latin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we make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 baseline="30000">
                <a:latin typeface="Symbol" pitchFamily="18" charset="2"/>
              </a:rPr>
              <a:t>+</a:t>
            </a:r>
            <a:r>
              <a:rPr lang="en-US" sz="1800" baseline="30000">
                <a:latin typeface="Times New Roman" pitchFamily="18" charset="0"/>
              </a:rPr>
              <a:t>1</a:t>
            </a:r>
            <a:r>
              <a:rPr lang="en-US" sz="1800"/>
              <a:t> recursive calls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numbers all occur and are used at each depth</a:t>
            </a:r>
          </a:p>
          <a:p>
            <a:pPr>
              <a:lnSpc>
                <a:spcPct val="80000"/>
              </a:lnSpc>
            </a:pPr>
            <a:r>
              <a:rPr lang="en-US" sz="2000"/>
              <a:t>Thus, the total running time of merge-sort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accent1"/>
                </a:solidFill>
              </a:endParaRPr>
            </a:p>
          </p:txBody>
        </p:sp>
        <p:grpSp>
          <p:nvGrpSpPr>
            <p:cNvPr id="16180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1809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A8FF-3932-4F4F-B745-5FC34B176D50}" type="slidenum">
              <a:rPr lang="en-US"/>
              <a:pPr/>
              <a:t>26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merge sort</a:t>
            </a:r>
          </a:p>
        </p:txBody>
      </p:sp>
      <p:sp>
        <p:nvSpPr>
          <p:cNvPr id="20179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GB" sz="2800" dirty="0"/>
              <a:t>Fast sorting method for </a:t>
            </a:r>
            <a:r>
              <a:rPr lang="en-GB" sz="2800" dirty="0" smtClean="0"/>
              <a:t>arrays</a:t>
            </a:r>
            <a:endParaRPr lang="en-GB" sz="2800" dirty="0"/>
          </a:p>
          <a:p>
            <a:r>
              <a:rPr lang="en-GB" sz="2800" dirty="0"/>
              <a:t>Good for sorting data in external memory – because works with adjacent indices in the array (data access is sequential)</a:t>
            </a:r>
          </a:p>
          <a:p>
            <a:pPr lvl="1"/>
            <a:r>
              <a:rPr lang="en-US" sz="2400" dirty="0"/>
              <a:t>It accesses data in a sequential manner (suitable for sorting data on a disk)</a:t>
            </a:r>
            <a:endParaRPr lang="en-GB" sz="2400" dirty="0"/>
          </a:p>
          <a:p>
            <a:r>
              <a:rPr lang="en-GB" sz="2800" dirty="0"/>
              <a:t>Not so good with lists: relies on constant time access to the middle of the sequence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96EEDB-09CE-4BA2-8D5A-58BEF42352C3}" type="slidenum">
              <a:rPr lang="en-US"/>
              <a:pPr/>
              <a:t>27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Quick-Sort</a:t>
            </a:r>
          </a:p>
        </p:txBody>
      </p:sp>
      <p:grpSp>
        <p:nvGrpSpPr>
          <p:cNvPr id="203779" name="Group 3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203780" name="AutoShape 4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203781" name="AutoShape 5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03782" name="AutoShape 6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203783" name="AutoShape 7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03784" name="AutoShape 8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tx2"/>
                </a:solidFill>
              </a:endParaRPr>
            </a:p>
          </p:txBody>
        </p:sp>
        <p:sp>
          <p:nvSpPr>
            <p:cNvPr id="203785" name="AutoShape 9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tx2"/>
                </a:solidFill>
              </a:endParaRPr>
            </a:p>
          </p:txBody>
        </p:sp>
        <p:sp>
          <p:nvSpPr>
            <p:cNvPr id="203786" name="AutoShape 10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203787" name="AutoShape 11"/>
            <p:cNvCxnSpPr>
              <a:cxnSpLocks noChangeShapeType="1"/>
              <a:stCxn id="203781" idx="0"/>
              <a:endCxn id="203780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3788" name="AutoShape 12"/>
            <p:cNvCxnSpPr>
              <a:cxnSpLocks noChangeShapeType="1"/>
              <a:stCxn id="203782" idx="0"/>
              <a:endCxn id="203780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3789" name="AutoShape 13"/>
            <p:cNvCxnSpPr>
              <a:cxnSpLocks noChangeShapeType="1"/>
              <a:stCxn id="203783" idx="0"/>
              <a:endCxn id="203781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3790" name="AutoShape 14"/>
            <p:cNvCxnSpPr>
              <a:cxnSpLocks noChangeShapeType="1"/>
              <a:stCxn id="203785" idx="0"/>
              <a:endCxn id="203782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3791" name="AutoShape 15"/>
            <p:cNvCxnSpPr>
              <a:cxnSpLocks noChangeShapeType="1"/>
              <a:stCxn id="203781" idx="2"/>
              <a:endCxn id="203784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3792" name="AutoShape 16"/>
            <p:cNvCxnSpPr>
              <a:cxnSpLocks noChangeShapeType="1"/>
              <a:stCxn id="203782" idx="2"/>
              <a:endCxn id="203786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E6F-0198-46BC-A79C-185C4720B159}" type="slidenum">
              <a:rPr lang="en-US"/>
              <a:pPr/>
              <a:t>28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Motivations</a:t>
            </a:r>
          </a:p>
        </p:txBody>
      </p:sp>
      <p:sp>
        <p:nvSpPr>
          <p:cNvPr id="310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pPr marL="609600" indent="-609600"/>
            <a:r>
              <a:rPr lang="en-GB" sz="2800"/>
              <a:t>In merge sort the `divide’ is simple, and the `merge’ (relatively) complicated</a:t>
            </a:r>
          </a:p>
          <a:p>
            <a:pPr marL="609600" indent="-609600"/>
            <a:r>
              <a:rPr lang="en-GB" sz="2800"/>
              <a:t>Can we make the ‘merge’ simple?</a:t>
            </a:r>
          </a:p>
          <a:p>
            <a:pPr marL="990600" lvl="1" indent="-533400"/>
            <a:r>
              <a:rPr lang="en-GB" sz="2400"/>
              <a:t>Answer: make the `divide’ more complicated so that the merge becomes `concatenate’</a:t>
            </a:r>
          </a:p>
          <a:p>
            <a:pPr marL="609600" indent="-609600"/>
            <a:r>
              <a:rPr lang="en-GB" sz="2800"/>
              <a:t>Analogy: sort a pack of cards by </a:t>
            </a:r>
          </a:p>
          <a:p>
            <a:pPr marL="990600" lvl="1" indent="-533400">
              <a:buFontTx/>
              <a:buAutoNum type="arabicPeriod"/>
            </a:pPr>
            <a:r>
              <a:rPr lang="en-GB" sz="2400"/>
              <a:t>divide into ‘red’ and ‘black’ cards</a:t>
            </a:r>
          </a:p>
          <a:p>
            <a:pPr marL="990600" lvl="1" indent="-533400">
              <a:buFontTx/>
              <a:buAutoNum type="arabicPeriod"/>
            </a:pPr>
            <a:r>
              <a:rPr lang="en-GB" sz="2400"/>
              <a:t>divide by suit (red into hearts and diamonds,…)</a:t>
            </a:r>
          </a:p>
          <a:p>
            <a:pPr marL="990600" lvl="1" indent="-533400">
              <a:buFontTx/>
              <a:buAutoNum type="arabicPeriod"/>
            </a:pPr>
            <a:r>
              <a:rPr lang="en-GB" sz="2400"/>
              <a:t>divide by value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93BF-4430-4857-85AB-7973AA7F57E0}" type="slidenum">
              <a:rPr lang="en-US"/>
              <a:pPr/>
              <a:t>29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is `merge’ simple?</a:t>
            </a:r>
          </a:p>
        </p:txBody>
      </p:sp>
      <p:sp>
        <p:nvSpPr>
          <p:cNvPr id="312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GB"/>
              <a:t>When the lists A and B are sorted and known to be in disjoint ordered ranges</a:t>
            </a:r>
          </a:p>
          <a:p>
            <a:pPr lvl="1"/>
            <a:r>
              <a:rPr lang="en-GB"/>
              <a:t>all of elements of A are smaller than all those of B</a:t>
            </a:r>
          </a:p>
          <a:p>
            <a:r>
              <a:rPr lang="en-GB"/>
              <a:t>If A and B are stored as consecutive sub-arrays, then merge actually needs no work at all: </a:t>
            </a:r>
          </a:p>
          <a:p>
            <a:pPr lvl="1"/>
            <a:r>
              <a:rPr lang="en-GB"/>
              <a:t>Just “forget the boundary”</a:t>
            </a:r>
          </a:p>
        </p:txBody>
      </p:sp>
      <p:grpSp>
        <p:nvGrpSpPr>
          <p:cNvPr id="312346" name="Group 26"/>
          <p:cNvGrpSpPr>
            <a:grpSpLocks/>
          </p:cNvGrpSpPr>
          <p:nvPr/>
        </p:nvGrpSpPr>
        <p:grpSpPr bwMode="auto">
          <a:xfrm>
            <a:off x="4343400" y="5638800"/>
            <a:ext cx="3352800" cy="533400"/>
            <a:chOff x="1632" y="3120"/>
            <a:chExt cx="2112" cy="336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1632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17</a:t>
              </a:r>
            </a:p>
          </p:txBody>
        </p:sp>
        <p:sp>
          <p:nvSpPr>
            <p:cNvPr id="312334" name="Rectangle 14"/>
            <p:cNvSpPr>
              <a:spLocks noChangeArrowheads="1"/>
            </p:cNvSpPr>
            <p:nvPr/>
          </p:nvSpPr>
          <p:spPr bwMode="auto">
            <a:xfrm>
              <a:off x="1920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23</a:t>
              </a:r>
            </a:p>
          </p:txBody>
        </p:sp>
        <p:sp>
          <p:nvSpPr>
            <p:cNvPr id="312335" name="Rectangle 15"/>
            <p:cNvSpPr>
              <a:spLocks noChangeArrowheads="1"/>
            </p:cNvSpPr>
            <p:nvPr/>
          </p:nvSpPr>
          <p:spPr bwMode="auto">
            <a:xfrm>
              <a:off x="2208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  <p:sp>
          <p:nvSpPr>
            <p:cNvPr id="312339" name="Rectangle 19"/>
            <p:cNvSpPr>
              <a:spLocks noChangeArrowheads="1"/>
            </p:cNvSpPr>
            <p:nvPr/>
          </p:nvSpPr>
          <p:spPr bwMode="auto">
            <a:xfrm>
              <a:off x="2496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58</a:t>
              </a:r>
            </a:p>
          </p:txBody>
        </p:sp>
        <p:sp>
          <p:nvSpPr>
            <p:cNvPr id="312340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75</a:t>
              </a:r>
            </a:p>
          </p:txBody>
        </p:sp>
        <p:sp>
          <p:nvSpPr>
            <p:cNvPr id="312341" name="Rectangle 21"/>
            <p:cNvSpPr>
              <a:spLocks noChangeArrowheads="1"/>
            </p:cNvSpPr>
            <p:nvPr/>
          </p:nvSpPr>
          <p:spPr bwMode="auto">
            <a:xfrm>
              <a:off x="3168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80</a:t>
              </a:r>
            </a:p>
          </p:txBody>
        </p:sp>
        <p:sp>
          <p:nvSpPr>
            <p:cNvPr id="312342" name="Rectangle 22"/>
            <p:cNvSpPr>
              <a:spLocks noChangeArrowheads="1"/>
            </p:cNvSpPr>
            <p:nvPr/>
          </p:nvSpPr>
          <p:spPr bwMode="auto">
            <a:xfrm>
              <a:off x="3456" y="3120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90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D06A-3299-4594-9618-C062539182EE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Merge-Sort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086600" cy="4267200"/>
          </a:xfrm>
        </p:spPr>
        <p:txBody>
          <a:bodyPr/>
          <a:lstStyle/>
          <a:p>
            <a:r>
              <a:rPr lang="en-US" dirty="0"/>
              <a:t>Merge-sort on an input sequence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dirty="0"/>
              <a:t> with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/>
              <a:t> elements consists of three steps: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Divide</a:t>
            </a:r>
            <a:r>
              <a:rPr lang="en-US" dirty="0"/>
              <a:t>: partition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dirty="0"/>
              <a:t> into two sequences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and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/>
              <a:t> of about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>
                <a:latin typeface="Symbol" pitchFamily="18" charset="2"/>
              </a:rPr>
              <a:t>/</a:t>
            </a:r>
            <a:r>
              <a:rPr lang="en-US" dirty="0">
                <a:latin typeface="Times New Roman" pitchFamily="18" charset="0"/>
              </a:rPr>
              <a:t>2</a:t>
            </a:r>
            <a:r>
              <a:rPr lang="en-US" dirty="0"/>
              <a:t> elements each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Recur</a:t>
            </a:r>
            <a:r>
              <a:rPr lang="en-US" dirty="0"/>
              <a:t>: recursively sort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and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Conquer</a:t>
            </a:r>
            <a:r>
              <a:rPr lang="en-US" dirty="0"/>
              <a:t>: merge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and 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2 </a:t>
            </a:r>
            <a:r>
              <a:rPr lang="en-US" dirty="0"/>
              <a:t>into a unique sorted sequence</a:t>
            </a:r>
          </a:p>
          <a:p>
            <a:r>
              <a:rPr lang="en-US" sz="2400" dirty="0"/>
              <a:t>First questions: </a:t>
            </a:r>
            <a:br>
              <a:rPr lang="en-US" sz="2400" dirty="0"/>
            </a:br>
            <a:r>
              <a:rPr lang="en-US" sz="2400" dirty="0"/>
              <a:t>Is the merge easy? </a:t>
            </a:r>
            <a:br>
              <a:rPr lang="en-US" sz="2400" dirty="0"/>
            </a:br>
            <a:r>
              <a:rPr lang="en-US" sz="2400" dirty="0"/>
              <a:t>What is the big-Oh of the merge?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EB60-280C-475A-98EF-E9E30749CE03}" type="slidenum">
              <a:rPr lang="en-US"/>
              <a:pPr/>
              <a:t>30</a:t>
            </a:fld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Quick-Sort (3-way split)</a:t>
            </a:r>
            <a:endParaRPr lang="en-US" dirty="0"/>
          </a:p>
        </p:txBody>
      </p:sp>
      <p:sp>
        <p:nvSpPr>
          <p:cNvPr id="2058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</a:rPr>
              <a:t>Quick-sort</a:t>
            </a:r>
            <a:r>
              <a:rPr lang="en-US" sz="2400"/>
              <a:t> is a randomized sorting algorithm based on the divide-and-conquer paradigm: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Divide</a:t>
            </a:r>
            <a:r>
              <a:rPr lang="en-US" sz="2000"/>
              <a:t>: pick a </a:t>
            </a:r>
            <a:r>
              <a:rPr lang="en-US" sz="2000" b="1"/>
              <a:t>random</a:t>
            </a:r>
            <a:r>
              <a:rPr lang="en-US" sz="2000"/>
              <a:t> element 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/>
              <a:t> (called </a:t>
            </a:r>
            <a:r>
              <a:rPr lang="en-US" sz="2000">
                <a:solidFill>
                  <a:schemeClr val="tx2"/>
                </a:solidFill>
              </a:rPr>
              <a:t>pivot</a:t>
            </a:r>
            <a:r>
              <a:rPr lang="en-US" sz="2000"/>
              <a:t>) and partition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/>
              <a:t> into </a:t>
            </a:r>
          </a:p>
          <a:p>
            <a:pPr lvl="2"/>
            <a:r>
              <a:rPr lang="en-US" sz="1800" b="1" i="1">
                <a:latin typeface="Times New Roman" pitchFamily="18" charset="0"/>
              </a:rPr>
              <a:t>L </a:t>
            </a:r>
            <a:r>
              <a:rPr lang="en-US" sz="1800"/>
              <a:t>elements less than </a:t>
            </a:r>
            <a:r>
              <a:rPr lang="en-US" sz="1800" b="1" i="1">
                <a:latin typeface="Times New Roman" pitchFamily="18" charset="0"/>
              </a:rPr>
              <a:t>x</a:t>
            </a:r>
          </a:p>
          <a:p>
            <a:pPr lvl="2"/>
            <a:r>
              <a:rPr lang="en-US" sz="1800" b="1" i="1">
                <a:latin typeface="Times New Roman" pitchFamily="18" charset="0"/>
              </a:rPr>
              <a:t>E </a:t>
            </a:r>
            <a:r>
              <a:rPr lang="en-US" sz="1800"/>
              <a:t>elements equal </a:t>
            </a:r>
            <a:r>
              <a:rPr lang="en-US" sz="1800" b="1" i="1">
                <a:latin typeface="Times New Roman" pitchFamily="18" charset="0"/>
              </a:rPr>
              <a:t>x</a:t>
            </a:r>
            <a:endParaRPr lang="en-US" sz="1800"/>
          </a:p>
          <a:p>
            <a:pPr lvl="2"/>
            <a:r>
              <a:rPr lang="en-US" sz="1800" b="1" i="1">
                <a:latin typeface="Times New Roman" pitchFamily="18" charset="0"/>
              </a:rPr>
              <a:t>G </a:t>
            </a:r>
            <a:r>
              <a:rPr lang="en-US" sz="1800"/>
              <a:t>elements greater than </a:t>
            </a:r>
            <a:r>
              <a:rPr lang="en-US" sz="1800" b="1" i="1">
                <a:latin typeface="Times New Roman" pitchFamily="18" charset="0"/>
              </a:rPr>
              <a:t>x</a:t>
            </a:r>
            <a:endParaRPr lang="en-US" sz="1800"/>
          </a:p>
          <a:p>
            <a:pPr lvl="1"/>
            <a:r>
              <a:rPr lang="en-US" sz="2000">
                <a:solidFill>
                  <a:schemeClr val="tx2"/>
                </a:solidFill>
              </a:rPr>
              <a:t>Recur</a:t>
            </a:r>
            <a:r>
              <a:rPr lang="en-US" sz="2000"/>
              <a:t>: sort </a:t>
            </a:r>
            <a:r>
              <a:rPr lang="en-US" sz="2000" b="1" i="1">
                <a:latin typeface="Times New Roman" pitchFamily="18" charset="0"/>
              </a:rPr>
              <a:t>L </a:t>
            </a:r>
            <a:r>
              <a:rPr lang="en-US" sz="2000"/>
              <a:t>and </a:t>
            </a:r>
            <a:r>
              <a:rPr lang="en-US" sz="2000" b="1" i="1">
                <a:latin typeface="Times New Roman" pitchFamily="18" charset="0"/>
              </a:rPr>
              <a:t>G</a:t>
            </a:r>
            <a:endParaRPr lang="en-US" sz="2000"/>
          </a:p>
          <a:p>
            <a:pPr lvl="1"/>
            <a:r>
              <a:rPr lang="en-US" sz="2000">
                <a:solidFill>
                  <a:schemeClr val="tx2"/>
                </a:solidFill>
              </a:rPr>
              <a:t>Conquer</a:t>
            </a:r>
            <a:r>
              <a:rPr lang="en-US" sz="2000"/>
              <a:t>: join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, </a:t>
            </a:r>
            <a:r>
              <a:rPr lang="en-US" sz="2000" b="1" i="1">
                <a:latin typeface="Times New Roman" pitchFamily="18" charset="0"/>
              </a:rPr>
              <a:t>E</a:t>
            </a:r>
            <a:r>
              <a:rPr lang="en-US" sz="2000" b="1" i="1"/>
              <a:t> </a:t>
            </a:r>
            <a:r>
              <a:rPr lang="en-US" sz="2000"/>
              <a:t>and </a:t>
            </a:r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5839" name="Group 15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05844" name="AutoShape 20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205845" name="AutoShape 21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205846" name="AutoShape 22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EB60-280C-475A-98EF-E9E30749CE03}" type="slidenum">
              <a:rPr lang="en-US"/>
              <a:pPr/>
              <a:t>31</a:t>
            </a:fld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Quick-Sort (2-way split)</a:t>
            </a:r>
            <a:endParaRPr lang="en-US" dirty="0"/>
          </a:p>
        </p:txBody>
      </p:sp>
      <p:sp>
        <p:nvSpPr>
          <p:cNvPr id="2058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Quick-sort</a:t>
            </a:r>
            <a:r>
              <a:rPr lang="en-US" sz="2400" dirty="0"/>
              <a:t> is a randomized sorting algorithm based on the divide-and-conquer paradigm: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Divide</a:t>
            </a:r>
            <a:r>
              <a:rPr lang="en-US" sz="2000" dirty="0"/>
              <a:t>: pick a </a:t>
            </a:r>
            <a:r>
              <a:rPr lang="en-US" sz="2000" b="1" dirty="0"/>
              <a:t>random</a:t>
            </a:r>
            <a:r>
              <a:rPr lang="en-US" sz="2000" dirty="0"/>
              <a:t> element </a:t>
            </a:r>
            <a:r>
              <a:rPr lang="en-US" sz="2000" b="1" i="1" dirty="0">
                <a:latin typeface="Times New Roman" pitchFamily="18" charset="0"/>
              </a:rPr>
              <a:t>x</a:t>
            </a:r>
            <a:r>
              <a:rPr lang="en-US" sz="2000" dirty="0"/>
              <a:t> (called </a:t>
            </a:r>
            <a:r>
              <a:rPr lang="en-US" sz="2000" dirty="0">
                <a:solidFill>
                  <a:schemeClr val="tx2"/>
                </a:solidFill>
              </a:rPr>
              <a:t>pivot</a:t>
            </a:r>
            <a:r>
              <a:rPr lang="en-US" sz="2000" dirty="0"/>
              <a:t>) and partition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dirty="0"/>
              <a:t> into </a:t>
            </a:r>
          </a:p>
          <a:p>
            <a:pPr lvl="2"/>
            <a:r>
              <a:rPr lang="en-US" sz="1800" b="1" i="1" dirty="0">
                <a:latin typeface="Times New Roman" pitchFamily="18" charset="0"/>
              </a:rPr>
              <a:t>L </a:t>
            </a:r>
            <a:r>
              <a:rPr lang="en-US" sz="1800" dirty="0"/>
              <a:t>elements less than </a:t>
            </a:r>
            <a:r>
              <a:rPr lang="en-US" sz="1800" b="1" i="1" dirty="0">
                <a:latin typeface="Times New Roman" pitchFamily="18" charset="0"/>
              </a:rPr>
              <a:t>x</a:t>
            </a:r>
          </a:p>
          <a:p>
            <a:pPr lvl="2"/>
            <a:r>
              <a:rPr lang="en-US" sz="1800" b="1" i="1" dirty="0" smtClean="0">
                <a:latin typeface="Times New Roman" pitchFamily="18" charset="0"/>
              </a:rPr>
              <a:t>GE </a:t>
            </a:r>
            <a:r>
              <a:rPr lang="en-US" sz="1800" dirty="0"/>
              <a:t>elements </a:t>
            </a:r>
            <a:r>
              <a:rPr lang="en-US" sz="1800" dirty="0" smtClean="0"/>
              <a:t>greater than or equal to </a:t>
            </a:r>
            <a:r>
              <a:rPr lang="en-US" sz="1800" b="1" i="1" dirty="0" smtClean="0">
                <a:latin typeface="Times New Roman" pitchFamily="18" charset="0"/>
              </a:rPr>
              <a:t>x</a:t>
            </a:r>
            <a:endParaRPr lang="en-US" sz="1800" dirty="0"/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Recur</a:t>
            </a:r>
            <a:r>
              <a:rPr lang="en-US" sz="2000" dirty="0"/>
              <a:t>: sort </a:t>
            </a:r>
            <a:r>
              <a:rPr lang="en-US" sz="2000" b="1" i="1" dirty="0">
                <a:latin typeface="Times New Roman" pitchFamily="18" charset="0"/>
              </a:rPr>
              <a:t>L </a:t>
            </a:r>
            <a:r>
              <a:rPr lang="en-US" sz="2000" dirty="0"/>
              <a:t>and </a:t>
            </a:r>
            <a:r>
              <a:rPr lang="en-US" sz="2000" dirty="0" smtClean="0"/>
              <a:t>GE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Conquer</a:t>
            </a:r>
            <a:r>
              <a:rPr lang="en-US" sz="2000" dirty="0"/>
              <a:t>: join </a:t>
            </a:r>
            <a:r>
              <a:rPr lang="en-US" sz="2000" b="1" i="1" dirty="0">
                <a:latin typeface="Times New Roman" pitchFamily="18" charset="0"/>
              </a:rPr>
              <a:t>L</a:t>
            </a:r>
            <a:r>
              <a:rPr lang="en-US" sz="2000" dirty="0"/>
              <a:t>, </a:t>
            </a:r>
            <a:r>
              <a:rPr lang="en-US" sz="2000" b="1" i="1" dirty="0" smtClean="0">
                <a:latin typeface="Times New Roman" pitchFamily="18" charset="0"/>
              </a:rPr>
              <a:t>GE</a:t>
            </a:r>
            <a:endParaRPr lang="en-US" sz="2000" b="1" i="1" dirty="0">
              <a:latin typeface="Times New Roman" pitchFamily="18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05844" name="AutoShape 20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205845" name="AutoShape 21"/>
          <p:cNvSpPr>
            <a:spLocks/>
          </p:cNvSpPr>
          <p:nvPr/>
        </p:nvSpPr>
        <p:spPr bwMode="auto">
          <a:xfrm rot="-5400000">
            <a:off x="7505700" y="3267075"/>
            <a:ext cx="304800" cy="2057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r>
              <a:rPr lang="en-US" sz="2000" b="1" i="1" dirty="0" smtClean="0">
                <a:latin typeface="Times New Roman" pitchFamily="18" charset="0"/>
              </a:rPr>
              <a:t>GE</a:t>
            </a:r>
            <a:endParaRPr lang="en-US" sz="2000" b="1" i="1" dirty="0">
              <a:latin typeface="Times New Roman" pitchFamily="18" charset="0"/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6DAF-CBE3-4AB6-83A1-0DF8139FD070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of lists (using extra workspace)</a:t>
            </a:r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7467600" cy="4805362"/>
          </a:xfrm>
        </p:spPr>
        <p:txBody>
          <a:bodyPr/>
          <a:lstStyle/>
          <a:p>
            <a:r>
              <a:rPr lang="en-US" sz="2400"/>
              <a:t>Suppose store </a:t>
            </a:r>
            <a:r>
              <a:rPr lang="en-US" sz="2400" b="1" i="1">
                <a:latin typeface="Times New Roman" pitchFamily="18" charset="0"/>
              </a:rPr>
              <a:t>L</a:t>
            </a:r>
            <a:r>
              <a:rPr lang="en-US" sz="2400"/>
              <a:t>, </a:t>
            </a:r>
            <a:r>
              <a:rPr lang="en-US" sz="2400" b="1" i="1">
                <a:latin typeface="Times New Roman" pitchFamily="18" charset="0"/>
              </a:rPr>
              <a:t>E</a:t>
            </a:r>
            <a:r>
              <a:rPr lang="en-US" sz="2400" b="1" i="1"/>
              <a:t> </a:t>
            </a:r>
            <a:r>
              <a:rPr lang="en-US" sz="2400"/>
              <a:t>and </a:t>
            </a:r>
            <a:r>
              <a:rPr lang="en-US" sz="2400" b="1" i="1">
                <a:latin typeface="Times New Roman" pitchFamily="18" charset="0"/>
              </a:rPr>
              <a:t>G</a:t>
            </a:r>
            <a:r>
              <a:rPr lang="en-US" sz="2400"/>
              <a:t> as separate structures (e.g. as arrays, vectors or lists) </a:t>
            </a:r>
          </a:p>
          <a:p>
            <a:r>
              <a:rPr lang="en-US" sz="2400"/>
              <a:t>We partition an input sequence as follows:</a:t>
            </a:r>
          </a:p>
          <a:p>
            <a:pPr lvl="1"/>
            <a:r>
              <a:rPr lang="en-US" sz="2000"/>
              <a:t>We remove, in turn, each element </a:t>
            </a:r>
            <a:r>
              <a:rPr lang="en-US" sz="2000" b="1" i="1">
                <a:latin typeface="Times New Roman" pitchFamily="18" charset="0"/>
              </a:rPr>
              <a:t>y</a:t>
            </a:r>
            <a:r>
              <a:rPr lang="en-US" sz="2000"/>
              <a:t> from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/>
              <a:t> and </a:t>
            </a:r>
          </a:p>
          <a:p>
            <a:pPr lvl="1"/>
            <a:r>
              <a:rPr lang="en-US" sz="2000"/>
              <a:t>We insert </a:t>
            </a:r>
            <a:r>
              <a:rPr lang="en-US" sz="2000" b="1" i="1">
                <a:latin typeface="Times New Roman" pitchFamily="18" charset="0"/>
              </a:rPr>
              <a:t>y</a:t>
            </a:r>
            <a:r>
              <a:rPr lang="en-US" sz="2000"/>
              <a:t> into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, </a:t>
            </a:r>
            <a:r>
              <a:rPr lang="en-US" sz="2000" b="1" i="1">
                <a:latin typeface="Times New Roman" pitchFamily="18" charset="0"/>
              </a:rPr>
              <a:t>E</a:t>
            </a:r>
            <a:r>
              <a:rPr lang="en-US" sz="2000" b="1" i="1"/>
              <a:t> </a:t>
            </a:r>
            <a:r>
              <a:rPr lang="en-US" sz="2000"/>
              <a:t>or </a:t>
            </a: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/>
              <a:t>,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/>
              <a:t>depending on the result of the comparison with the pivot </a:t>
            </a:r>
            <a:r>
              <a:rPr lang="en-US" sz="2000" b="1" i="1">
                <a:latin typeface="Times New Roman" pitchFamily="18" charset="0"/>
              </a:rPr>
              <a:t>x</a:t>
            </a:r>
          </a:p>
          <a:p>
            <a:r>
              <a:rPr lang="en-US" sz="2400"/>
              <a:t>Each insertion and removal is at the beginning (or end) of the sequence, and hence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(1)</a:t>
            </a:r>
            <a:r>
              <a:rPr lang="en-US" sz="2400"/>
              <a:t> time</a:t>
            </a:r>
          </a:p>
          <a:p>
            <a:r>
              <a:rPr lang="en-US" sz="2400"/>
              <a:t>Thus, the partition step of quick-sort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4211-A60C-401C-94DE-FBABF242C89B}" type="slidenum">
              <a:rPr lang="en-US"/>
              <a:pPr/>
              <a:t>33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“In-place” or “extra workspace”?</a:t>
            </a:r>
          </a:p>
        </p:txBody>
      </p:sp>
      <p:sp>
        <p:nvSpPr>
          <p:cNvPr id="324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For sorting algorithms (and algorithms in general) an important issue can be how much extra working space they need besides the space to store the input</a:t>
            </a:r>
          </a:p>
          <a:p>
            <a:pPr>
              <a:lnSpc>
                <a:spcPct val="90000"/>
              </a:lnSpc>
            </a:pPr>
            <a:r>
              <a:rPr lang="en-GB" dirty="0"/>
              <a:t>“In-place” means they only </a:t>
            </a:r>
            <a:r>
              <a:rPr lang="en-GB" dirty="0" smtClean="0"/>
              <a:t>a “little” extra space (e.g. O(1)) is used to store data elements. 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The input array is also used for output, and only need a few temporary variables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Exercise: check that bubble-sort is “in-place”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Previous “merge” used extra O(n) array (can be made in-place, but messy and so </a:t>
            </a:r>
            <a:r>
              <a:rPr lang="en-GB" dirty="0" smtClean="0"/>
              <a:t>we ignore </a:t>
            </a:r>
            <a:r>
              <a:rPr lang="en-GB" dirty="0"/>
              <a:t>this option)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CB18-8927-49E1-AB7B-7BC2F4F65B74}" type="slidenum">
              <a:rPr lang="en-US"/>
              <a:pPr/>
              <a:t>34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 sz="4000"/>
              <a:t>Partitioning arrays “in-place”</a:t>
            </a:r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Perform the partition using two indices to </a:t>
            </a:r>
            <a:r>
              <a:rPr lang="en-US" sz="2000" dirty="0" smtClean="0"/>
              <a:t>do a “2-way split” of </a:t>
            </a:r>
            <a:r>
              <a:rPr lang="en-US" sz="2000" dirty="0"/>
              <a:t>S into L and E+G.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Repeat </a:t>
            </a:r>
            <a:r>
              <a:rPr lang="en-US" sz="2000" dirty="0"/>
              <a:t>until j and k cross: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Scan j to the right until finding an element </a:t>
            </a:r>
            <a:r>
              <a:rPr lang="en-US" sz="1800" u="sng" dirty="0"/>
              <a:t>&gt;</a:t>
            </a:r>
            <a:r>
              <a:rPr lang="en-US" sz="1800" dirty="0"/>
              <a:t> pivot.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Scan k to the left until finding an element &lt; pivot.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Swap elements at indices j and k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371600" y="2236788"/>
            <a:ext cx="6796088" cy="963612"/>
            <a:chOff x="864" y="1409"/>
            <a:chExt cx="4281" cy="607"/>
          </a:xfrm>
        </p:grpSpPr>
        <p:sp>
          <p:nvSpPr>
            <p:cNvPr id="346117" name="AutoShape 5"/>
            <p:cNvSpPr>
              <a:spLocks noChangeArrowheads="1"/>
            </p:cNvSpPr>
            <p:nvPr/>
          </p:nvSpPr>
          <p:spPr bwMode="auto">
            <a:xfrm>
              <a:off x="864" y="1745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3  2  5  1  0  7  3  5  9  2  7  9  8  9  7  </a:t>
              </a:r>
              <a:r>
                <a:rPr lang="en-US" sz="1800" b="1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9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46118" name="Text Box 6"/>
            <p:cNvSpPr txBox="1">
              <a:spLocks noChangeArrowheads="1"/>
            </p:cNvSpPr>
            <p:nvPr/>
          </p:nvSpPr>
          <p:spPr bwMode="auto">
            <a:xfrm>
              <a:off x="960" y="1409"/>
              <a:ext cx="1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46119" name="Text Box 7"/>
            <p:cNvSpPr txBox="1">
              <a:spLocks noChangeArrowheads="1"/>
            </p:cNvSpPr>
            <p:nvPr/>
          </p:nvSpPr>
          <p:spPr bwMode="auto">
            <a:xfrm>
              <a:off x="3648" y="1409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346120" name="Text Box 8"/>
            <p:cNvSpPr txBox="1">
              <a:spLocks noChangeArrowheads="1"/>
            </p:cNvSpPr>
            <p:nvPr/>
          </p:nvSpPr>
          <p:spPr bwMode="auto">
            <a:xfrm>
              <a:off x="4102" y="1728"/>
              <a:ext cx="104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(pivot = 6)</a:t>
              </a:r>
            </a:p>
          </p:txBody>
        </p:sp>
      </p:grpSp>
      <p:grpSp>
        <p:nvGrpSpPr>
          <p:cNvPr id="346121" name="Group 9"/>
          <p:cNvGrpSpPr>
            <a:grpSpLocks/>
          </p:cNvGrpSpPr>
          <p:nvPr/>
        </p:nvGrpSpPr>
        <p:grpSpPr bwMode="auto">
          <a:xfrm>
            <a:off x="1447800" y="4903788"/>
            <a:ext cx="4876800" cy="1268412"/>
            <a:chOff x="912" y="3089"/>
            <a:chExt cx="3072" cy="799"/>
          </a:xfrm>
        </p:grpSpPr>
        <p:sp>
          <p:nvSpPr>
            <p:cNvPr id="346122" name="AutoShape 10"/>
            <p:cNvSpPr>
              <a:spLocks noChangeArrowheads="1"/>
            </p:cNvSpPr>
            <p:nvPr/>
          </p:nvSpPr>
          <p:spPr bwMode="auto">
            <a:xfrm>
              <a:off x="912" y="3425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3  2  5  1  0  7  3  5  9  2  7  9  8  9  7  </a:t>
              </a:r>
              <a:r>
                <a:rPr lang="en-US" sz="1800" b="1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9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46123" name="Text Box 11"/>
            <p:cNvSpPr txBox="1">
              <a:spLocks noChangeArrowheads="1"/>
            </p:cNvSpPr>
            <p:nvPr/>
          </p:nvSpPr>
          <p:spPr bwMode="auto">
            <a:xfrm>
              <a:off x="1846" y="3089"/>
              <a:ext cx="1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346124" name="Text Box 12"/>
            <p:cNvSpPr txBox="1">
              <a:spLocks noChangeArrowheads="1"/>
            </p:cNvSpPr>
            <p:nvPr/>
          </p:nvSpPr>
          <p:spPr bwMode="auto">
            <a:xfrm>
              <a:off x="2496" y="3089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346125" name="Line 13"/>
            <p:cNvSpPr>
              <a:spLocks noChangeShapeType="1"/>
            </p:cNvSpPr>
            <p:nvPr/>
          </p:nvSpPr>
          <p:spPr bwMode="auto">
            <a:xfrm flipV="1">
              <a:off x="1008" y="326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6126" name="Line 14"/>
            <p:cNvSpPr>
              <a:spLocks noChangeShapeType="1"/>
            </p:cNvSpPr>
            <p:nvPr/>
          </p:nvSpPr>
          <p:spPr bwMode="auto">
            <a:xfrm flipH="1">
              <a:off x="2736" y="326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6127" name="Rectangle 15"/>
            <p:cNvSpPr>
              <a:spLocks noChangeArrowheads="1"/>
            </p:cNvSpPr>
            <p:nvPr/>
          </p:nvSpPr>
          <p:spPr bwMode="auto">
            <a:xfrm>
              <a:off x="1824" y="3360"/>
              <a:ext cx="192" cy="3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6128" name="Rectangle 16"/>
            <p:cNvSpPr>
              <a:spLocks noChangeArrowheads="1"/>
            </p:cNvSpPr>
            <p:nvPr/>
          </p:nvSpPr>
          <p:spPr bwMode="auto">
            <a:xfrm>
              <a:off x="2496" y="3360"/>
              <a:ext cx="192" cy="3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6129" name="Freeform 17"/>
            <p:cNvSpPr>
              <a:spLocks/>
            </p:cNvSpPr>
            <p:nvPr/>
          </p:nvSpPr>
          <p:spPr bwMode="auto">
            <a:xfrm>
              <a:off x="2064" y="3792"/>
              <a:ext cx="43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432" y="0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60" y="48"/>
                    <a:pt x="120" y="96"/>
                    <a:pt x="192" y="96"/>
                  </a:cubicBezTo>
                  <a:cubicBezTo>
                    <a:pt x="264" y="96"/>
                    <a:pt x="348" y="48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6130" name="AutoShape 18"/>
          <p:cNvSpPr>
            <a:spLocks noChangeArrowheads="1"/>
          </p:cNvSpPr>
          <p:nvPr/>
        </p:nvSpPr>
        <p:spPr bwMode="auto">
          <a:xfrm>
            <a:off x="6400800" y="4560888"/>
            <a:ext cx="2590800" cy="1752600"/>
          </a:xfrm>
          <a:prstGeom prst="wedgeRectCallout">
            <a:avLst>
              <a:gd name="adj1" fmla="val -30454"/>
              <a:gd name="adj2" fmla="val -6830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1600" dirty="0">
                <a:solidFill>
                  <a:schemeClr val="tx2"/>
                </a:solidFill>
              </a:rPr>
              <a:t>The scans are not done in ‘lock step’ but independently work inwards. Do some examples and make sure you understand how and why this works!!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3461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(LAB)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Java code to do the partition and check that it works on some examples</a:t>
            </a:r>
          </a:p>
          <a:p>
            <a:pPr lvl="1"/>
            <a:r>
              <a:rPr lang="en-GB" dirty="0" smtClean="0"/>
              <a:t>(It is only 10-20 lines of code, but will greatly help clarify the algorithm.)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3629-8E61-43BC-8E4E-82957155584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4D73-76B5-49C2-9637-E8869895AD78}" type="slidenum">
              <a:rPr lang="en-US"/>
              <a:pPr/>
              <a:t>36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GB" altLang="en-GB" dirty="0" smtClean="0"/>
              <a:t>Quicksort Overall </a:t>
            </a:r>
            <a:r>
              <a:rPr lang="en-GB" altLang="en-GB" dirty="0" smtClean="0"/>
              <a:t>Implementation</a:t>
            </a:r>
            <a:endParaRPr lang="en-GB" altLang="en-GB" dirty="0"/>
          </a:p>
        </p:txBody>
      </p:sp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GB" sz="2400" b="1" dirty="0" smtClean="0">
                <a:latin typeface="Arial Unicode MS" pitchFamily="34" charset="-128"/>
              </a:rPr>
              <a:t>With the previous 2-way split:</a:t>
            </a:r>
          </a:p>
          <a:p>
            <a:pPr>
              <a:buFontTx/>
              <a:buNone/>
            </a:pPr>
            <a:endParaRPr lang="en-GB" altLang="en-GB" sz="2400" b="1" dirty="0" smtClean="0">
              <a:latin typeface="Arial Unicode MS" pitchFamily="34" charset="-128"/>
            </a:endParaRPr>
          </a:p>
          <a:p>
            <a:pPr>
              <a:buFontTx/>
              <a:buNone/>
            </a:pPr>
            <a:r>
              <a:rPr lang="en-GB" altLang="en-GB" sz="2400" b="1" dirty="0" smtClean="0">
                <a:latin typeface="Arial Unicode MS" pitchFamily="34" charset="-128"/>
              </a:rPr>
              <a:t>public </a:t>
            </a:r>
            <a:r>
              <a:rPr lang="en-GB" altLang="en-GB" sz="2400" b="1" dirty="0">
                <a:latin typeface="Arial Unicode MS" pitchFamily="34" charset="-128"/>
              </a:rPr>
              <a:t>static void </a:t>
            </a:r>
            <a:r>
              <a:rPr lang="en-GB" altLang="en-GB" sz="2400" b="1" dirty="0" err="1">
                <a:latin typeface="Arial Unicode MS" pitchFamily="34" charset="-128"/>
              </a:rPr>
              <a:t>recQuickSort</a:t>
            </a:r>
            <a:r>
              <a:rPr lang="en-GB" altLang="en-GB" sz="2400" b="1" dirty="0">
                <a:latin typeface="Arial Unicode MS" pitchFamily="34" charset="-128"/>
              </a:rPr>
              <a:t>(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[] 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 left, 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 right) {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if (right - left &lt;= 0) return;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else {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   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 border = partition(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left, right); // </a:t>
            </a:r>
            <a:r>
              <a:rPr lang="en-GB" altLang="en-GB" sz="2400" b="1" dirty="0" smtClean="0">
                <a:latin typeface="Arial Unicode MS" pitchFamily="34" charset="-128"/>
              </a:rPr>
              <a:t>“crossing position”</a:t>
            </a:r>
            <a:endParaRPr lang="en-GB" altLang="en-GB" sz="2400" b="1" dirty="0">
              <a:latin typeface="Arial Unicode MS" pitchFamily="34" charset="-128"/>
            </a:endParaRP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   </a:t>
            </a:r>
            <a:r>
              <a:rPr lang="en-GB" altLang="en-GB" sz="2400" b="1" dirty="0" err="1">
                <a:latin typeface="Arial Unicode MS" pitchFamily="34" charset="-128"/>
              </a:rPr>
              <a:t>recQuickSort</a:t>
            </a:r>
            <a:r>
              <a:rPr lang="en-GB" altLang="en-GB" sz="2400" b="1" dirty="0">
                <a:latin typeface="Arial Unicode MS" pitchFamily="34" charset="-128"/>
              </a:rPr>
              <a:t>(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left, </a:t>
            </a:r>
            <a:r>
              <a:rPr lang="en-GB" altLang="en-GB" sz="2400" b="1" dirty="0" smtClean="0">
                <a:latin typeface="Arial Unicode MS" pitchFamily="34" charset="-128"/>
              </a:rPr>
              <a:t>border); </a:t>
            </a:r>
            <a:endParaRPr lang="en-GB" altLang="en-GB" sz="2400" b="1" dirty="0">
              <a:latin typeface="Arial Unicode MS" pitchFamily="34" charset="-128"/>
            </a:endParaRP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   </a:t>
            </a:r>
            <a:r>
              <a:rPr lang="en-GB" altLang="en-GB" sz="2400" b="1" dirty="0" err="1">
                <a:latin typeface="Arial Unicode MS" pitchFamily="34" charset="-128"/>
              </a:rPr>
              <a:t>recQuickSort</a:t>
            </a:r>
            <a:r>
              <a:rPr lang="en-GB" altLang="en-GB" sz="2400" b="1" dirty="0">
                <a:latin typeface="Arial Unicode MS" pitchFamily="34" charset="-128"/>
              </a:rPr>
              <a:t>(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border+1, right);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}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}</a:t>
            </a:r>
            <a:r>
              <a:rPr lang="en-GB" altLang="en-GB" sz="28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4D73-76B5-49C2-9637-E8869895AD78}" type="slidenum">
              <a:rPr lang="en-US"/>
              <a:pPr/>
              <a:t>37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GB" altLang="en-GB" dirty="0" smtClean="0"/>
              <a:t>Quicksort Overall Implementation</a:t>
            </a:r>
            <a:endParaRPr lang="en-GB" altLang="en-GB" dirty="0"/>
          </a:p>
        </p:txBody>
      </p:sp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GB" sz="2400" b="1" dirty="0" smtClean="0">
                <a:latin typeface="Arial Unicode MS" pitchFamily="34" charset="-128"/>
              </a:rPr>
              <a:t>With a 3-way split:</a:t>
            </a:r>
          </a:p>
          <a:p>
            <a:pPr>
              <a:buFontTx/>
              <a:buNone/>
            </a:pPr>
            <a:endParaRPr lang="en-GB" altLang="en-GB" sz="2400" b="1" dirty="0" smtClean="0">
              <a:latin typeface="Arial Unicode MS" pitchFamily="34" charset="-128"/>
            </a:endParaRPr>
          </a:p>
          <a:p>
            <a:pPr>
              <a:buFontTx/>
              <a:buNone/>
            </a:pPr>
            <a:r>
              <a:rPr lang="en-GB" altLang="en-GB" sz="2400" b="1" dirty="0" smtClean="0">
                <a:latin typeface="Arial Unicode MS" pitchFamily="34" charset="-128"/>
              </a:rPr>
              <a:t>public </a:t>
            </a:r>
            <a:r>
              <a:rPr lang="en-GB" altLang="en-GB" sz="2400" b="1" dirty="0">
                <a:latin typeface="Arial Unicode MS" pitchFamily="34" charset="-128"/>
              </a:rPr>
              <a:t>static void </a:t>
            </a:r>
            <a:r>
              <a:rPr lang="en-GB" altLang="en-GB" sz="2400" b="1" dirty="0" err="1">
                <a:latin typeface="Arial Unicode MS" pitchFamily="34" charset="-128"/>
              </a:rPr>
              <a:t>recQuickSort</a:t>
            </a:r>
            <a:r>
              <a:rPr lang="en-GB" altLang="en-GB" sz="2400" b="1" dirty="0">
                <a:latin typeface="Arial Unicode MS" pitchFamily="34" charset="-128"/>
              </a:rPr>
              <a:t>(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[] 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 left, 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 right) {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if (right - left &lt;= 0) return;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else {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   </a:t>
            </a:r>
            <a:r>
              <a:rPr lang="en-GB" altLang="en-GB" sz="2400" b="1" dirty="0" err="1">
                <a:latin typeface="Arial Unicode MS" pitchFamily="34" charset="-128"/>
              </a:rPr>
              <a:t>int</a:t>
            </a:r>
            <a:r>
              <a:rPr lang="en-GB" altLang="en-GB" sz="2400" b="1" dirty="0">
                <a:latin typeface="Arial Unicode MS" pitchFamily="34" charset="-128"/>
              </a:rPr>
              <a:t> border = partition(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left, right); // pivot position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   </a:t>
            </a:r>
            <a:r>
              <a:rPr lang="en-GB" altLang="en-GB" sz="2400" b="1" dirty="0" err="1">
                <a:latin typeface="Arial Unicode MS" pitchFamily="34" charset="-128"/>
              </a:rPr>
              <a:t>recQuickSort</a:t>
            </a:r>
            <a:r>
              <a:rPr lang="en-GB" altLang="en-GB" sz="2400" b="1" dirty="0">
                <a:latin typeface="Arial Unicode MS" pitchFamily="34" charset="-128"/>
              </a:rPr>
              <a:t>(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left, border-1);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   </a:t>
            </a:r>
            <a:r>
              <a:rPr lang="en-GB" altLang="en-GB" sz="2400" b="1" dirty="0" err="1">
                <a:latin typeface="Arial Unicode MS" pitchFamily="34" charset="-128"/>
              </a:rPr>
              <a:t>recQuickSort</a:t>
            </a:r>
            <a:r>
              <a:rPr lang="en-GB" altLang="en-GB" sz="2400" b="1" dirty="0">
                <a:latin typeface="Arial Unicode MS" pitchFamily="34" charset="-128"/>
              </a:rPr>
              <a:t>(</a:t>
            </a:r>
            <a:r>
              <a:rPr lang="en-GB" altLang="en-GB" sz="2400" b="1" dirty="0" err="1">
                <a:latin typeface="Arial Unicode MS" pitchFamily="34" charset="-128"/>
              </a:rPr>
              <a:t>arr</a:t>
            </a:r>
            <a:r>
              <a:rPr lang="en-GB" altLang="en-GB" sz="2400" b="1" dirty="0">
                <a:latin typeface="Arial Unicode MS" pitchFamily="34" charset="-128"/>
              </a:rPr>
              <a:t>, border+1, right);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   } </a:t>
            </a:r>
          </a:p>
          <a:p>
            <a:pPr>
              <a:buFontTx/>
              <a:buNone/>
            </a:pPr>
            <a:r>
              <a:rPr lang="en-GB" altLang="en-GB" sz="2400" b="1" dirty="0">
                <a:latin typeface="Arial Unicode MS" pitchFamily="34" charset="-128"/>
              </a:rPr>
              <a:t>}</a:t>
            </a:r>
            <a:r>
              <a:rPr lang="en-GB" altLang="en-GB" sz="28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493E-8C6A-489A-9B8A-B9E459211E5C}" type="slidenum">
              <a:rPr lang="en-US"/>
              <a:pPr/>
              <a:t>38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533400"/>
          </a:xfrm>
        </p:spPr>
        <p:txBody>
          <a:bodyPr/>
          <a:lstStyle/>
          <a:p>
            <a:r>
              <a:rPr lang="en-US" dirty="0"/>
              <a:t>Quick-Sort Tree</a:t>
            </a:r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lang="en-US" sz="2400" dirty="0"/>
              <a:t>An execution of quick-sort is depicted by a binary tree</a:t>
            </a:r>
          </a:p>
          <a:p>
            <a:pPr lvl="1"/>
            <a:r>
              <a:rPr lang="en-US" sz="2000" dirty="0"/>
              <a:t>Each node represents a recursive call of quick-sort and stores</a:t>
            </a:r>
          </a:p>
          <a:p>
            <a:pPr lvl="2"/>
            <a:r>
              <a:rPr lang="en-US" sz="1800" dirty="0"/>
              <a:t>Unsorted sequence before the execution and its pivot</a:t>
            </a:r>
          </a:p>
          <a:p>
            <a:pPr lvl="2"/>
            <a:r>
              <a:rPr lang="en-US" sz="1800" dirty="0"/>
              <a:t>Sorted sequence at the end of the execution</a:t>
            </a:r>
          </a:p>
          <a:p>
            <a:pPr lvl="1"/>
            <a:r>
              <a:rPr lang="en-US" sz="2000" dirty="0"/>
              <a:t>The root is the initial call </a:t>
            </a:r>
          </a:p>
          <a:p>
            <a:pPr lvl="1"/>
            <a:r>
              <a:rPr lang="en-US" sz="2000" dirty="0"/>
              <a:t>The leaves are calls on subsequences of size 0 or 1</a:t>
            </a:r>
            <a:endParaRPr lang="en-US" sz="2400" dirty="0"/>
          </a:p>
        </p:txBody>
      </p:sp>
      <p:grpSp>
        <p:nvGrpSpPr>
          <p:cNvPr id="208913" name="Group 17"/>
          <p:cNvGrpSpPr>
            <a:grpSpLocks/>
          </p:cNvGrpSpPr>
          <p:nvPr/>
        </p:nvGrpSpPr>
        <p:grpSpPr bwMode="auto">
          <a:xfrm>
            <a:off x="1866900" y="3962400"/>
            <a:ext cx="5438775" cy="2286000"/>
            <a:chOff x="1176" y="2496"/>
            <a:chExt cx="3426" cy="1440"/>
          </a:xfrm>
        </p:grpSpPr>
        <p:sp>
          <p:nvSpPr>
            <p:cNvPr id="208900" name="AutoShape 4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7  4  9  </a:t>
              </a:r>
              <a:r>
                <a:rPr lang="en-US" u="sng">
                  <a:solidFill>
                    <a:srgbClr val="000000"/>
                  </a:solidFill>
                </a:rPr>
                <a:t>6</a:t>
              </a:r>
              <a:r>
                <a:rPr lang="en-US"/>
                <a:t>  2 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 </a:t>
              </a:r>
              <a:r>
                <a:rPr lang="en-US">
                  <a:solidFill>
                    <a:schemeClr val="tx2"/>
                  </a:solidFill>
                </a:rPr>
                <a:t>2  4  </a:t>
              </a:r>
              <a:r>
                <a:rPr lang="en-US" u="sng">
                  <a:solidFill>
                    <a:srgbClr val="000000"/>
                  </a:solidFill>
                </a:rPr>
                <a:t>6</a:t>
              </a:r>
              <a:r>
                <a:rPr lang="en-US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208901" name="AutoShape 5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u="sng">
                  <a:solidFill>
                    <a:srgbClr val="000000"/>
                  </a:solidFill>
                </a:rPr>
                <a:t>4</a:t>
              </a:r>
              <a:r>
                <a:rPr lang="en-US"/>
                <a:t>  2 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 </a:t>
              </a:r>
              <a:r>
                <a:rPr lang="en-US">
                  <a:solidFill>
                    <a:schemeClr val="tx2"/>
                  </a:solidFill>
                </a:rPr>
                <a:t>2  </a:t>
              </a:r>
              <a:r>
                <a:rPr lang="en-US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08902" name="AutoShape 6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u="sng">
                  <a:solidFill>
                    <a:srgbClr val="000000"/>
                  </a:solidFill>
                </a:rPr>
                <a:t>7</a:t>
              </a:r>
              <a:r>
                <a:rPr lang="en-US"/>
                <a:t>  9 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 </a:t>
              </a:r>
              <a:r>
                <a:rPr lang="en-US" u="sng">
                  <a:solidFill>
                    <a:srgbClr val="000000"/>
                  </a:solidFill>
                </a:rPr>
                <a:t>7</a:t>
              </a:r>
              <a:r>
                <a:rPr lang="en-US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208903" name="AutoShape 7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2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</a:t>
              </a:r>
              <a:r>
                <a:rPr lang="en-US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08904" name="AutoShape 8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2"/>
                </a:solidFill>
              </a:endParaRPr>
            </a:p>
          </p:txBody>
        </p:sp>
        <p:sp>
          <p:nvSpPr>
            <p:cNvPr id="208905" name="AutoShape 9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2"/>
                </a:solidFill>
              </a:endParaRPr>
            </a:p>
          </p:txBody>
        </p:sp>
        <p:sp>
          <p:nvSpPr>
            <p:cNvPr id="208906" name="AutoShape 10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9 </a:t>
              </a:r>
              <a:r>
                <a:rPr lang="en-US" b="1">
                  <a:solidFill>
                    <a:srgbClr val="000000"/>
                  </a:solidFill>
                  <a:sym typeface="Symbol" pitchFamily="18" charset="2"/>
                </a:rPr>
                <a:t></a:t>
              </a:r>
              <a:r>
                <a:rPr lang="en-US"/>
                <a:t> </a:t>
              </a:r>
              <a:r>
                <a:rPr lang="en-US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208907" name="AutoShape 11"/>
            <p:cNvCxnSpPr>
              <a:cxnSpLocks noChangeShapeType="1"/>
              <a:stCxn id="208901" idx="0"/>
              <a:endCxn id="208900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8908" name="AutoShape 12"/>
            <p:cNvCxnSpPr>
              <a:cxnSpLocks noChangeShapeType="1"/>
              <a:stCxn id="208902" idx="0"/>
              <a:endCxn id="208900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8909" name="AutoShape 13"/>
            <p:cNvCxnSpPr>
              <a:cxnSpLocks noChangeShapeType="1"/>
              <a:stCxn id="208903" idx="0"/>
              <a:endCxn id="208901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8910" name="AutoShape 14"/>
            <p:cNvCxnSpPr>
              <a:cxnSpLocks noChangeShapeType="1"/>
              <a:stCxn id="208905" idx="0"/>
              <a:endCxn id="208902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8911" name="AutoShape 15"/>
            <p:cNvCxnSpPr>
              <a:cxnSpLocks noChangeShapeType="1"/>
              <a:stCxn id="208901" idx="2"/>
              <a:endCxn id="208904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8912" name="AutoShape 16"/>
            <p:cNvCxnSpPr>
              <a:cxnSpLocks noChangeShapeType="1"/>
              <a:stCxn id="208902" idx="2"/>
              <a:endCxn id="208906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3D7-C90F-49DD-8F68-46BBB3EC8E0B}" type="slidenum">
              <a:rPr lang="en-US"/>
              <a:pPr/>
              <a:t>39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r>
              <a:rPr lang="en-US"/>
              <a:t>Pivot selection</a:t>
            </a:r>
          </a:p>
        </p:txBody>
      </p:sp>
      <p:cxnSp>
        <p:nvCxnSpPr>
          <p:cNvPr id="209924" name="AutoShape 4"/>
          <p:cNvCxnSpPr>
            <a:cxnSpLocks noChangeShapeType="1"/>
            <a:stCxn id="209927" idx="0"/>
            <a:endCxn id="209926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925" name="AutoShape 5"/>
          <p:cNvCxnSpPr>
            <a:cxnSpLocks noChangeShapeType="1"/>
            <a:stCxn id="209938" idx="0"/>
            <a:endCxn id="20992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926" name="AutoShape 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09927" name="AutoShape 7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09928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9929" name="AutoShape 9"/>
          <p:cNvCxnSpPr>
            <a:cxnSpLocks noChangeShapeType="1"/>
            <a:stCxn id="209926" idx="0"/>
            <a:endCxn id="209928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930" name="AutoShape 10"/>
          <p:cNvCxnSpPr>
            <a:cxnSpLocks noChangeShapeType="1"/>
            <a:stCxn id="209931" idx="0"/>
            <a:endCxn id="209928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09934" name="AutoShape 14"/>
          <p:cNvCxnSpPr>
            <a:cxnSpLocks noChangeShapeType="1"/>
            <a:stCxn id="209932" idx="0"/>
            <a:endCxn id="20993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935" name="AutoShape 15"/>
          <p:cNvCxnSpPr>
            <a:cxnSpLocks noChangeShapeType="1"/>
            <a:stCxn id="209933" idx="0"/>
            <a:endCxn id="20993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936" name="AutoShape 16"/>
          <p:cNvCxnSpPr>
            <a:cxnSpLocks noChangeShapeType="1"/>
            <a:stCxn id="209939" idx="0"/>
            <a:endCxn id="2099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937" name="AutoShape 17"/>
          <p:cNvCxnSpPr>
            <a:cxnSpLocks noChangeShapeType="1"/>
            <a:stCxn id="209938" idx="2"/>
            <a:endCxn id="2099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938" name="AutoShape 1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09939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09940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490-2F8A-40B5-8111-AE8F75193DB0}" type="slidenum">
              <a:rPr lang="en-US"/>
              <a:pPr/>
              <a:t>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87395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87396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17</a:t>
              </a:r>
            </a:p>
          </p:txBody>
        </p:sp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23</a:t>
              </a:r>
            </a:p>
          </p:txBody>
        </p:sp>
        <p:sp>
          <p:nvSpPr>
            <p:cNvPr id="187398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</p:grp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4572000" y="2438400"/>
            <a:ext cx="1371600" cy="533400"/>
            <a:chOff x="3168" y="1536"/>
            <a:chExt cx="864" cy="336"/>
          </a:xfrm>
        </p:grpSpPr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3168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28</a:t>
              </a:r>
            </a:p>
          </p:txBody>
        </p:sp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3456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60</a:t>
              </a:r>
            </a:p>
          </p:txBody>
        </p:sp>
        <p:sp>
          <p:nvSpPr>
            <p:cNvPr id="187403" name="Rectangle 11"/>
            <p:cNvSpPr>
              <a:spLocks noChangeArrowheads="1"/>
            </p:cNvSpPr>
            <p:nvPr/>
          </p:nvSpPr>
          <p:spPr bwMode="auto">
            <a:xfrm>
              <a:off x="3744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70</a:t>
              </a:r>
            </a:p>
          </p:txBody>
        </p:sp>
      </p:grp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1060450" y="3048000"/>
            <a:ext cx="1279525" cy="762000"/>
            <a:chOff x="668" y="2208"/>
            <a:chExt cx="806" cy="480"/>
          </a:xfrm>
        </p:grpSpPr>
        <p:sp>
          <p:nvSpPr>
            <p:cNvPr id="187405" name="Text Box 13"/>
            <p:cNvSpPr txBox="1">
              <a:spLocks noChangeArrowheads="1"/>
            </p:cNvSpPr>
            <p:nvPr/>
          </p:nvSpPr>
          <p:spPr bwMode="auto">
            <a:xfrm>
              <a:off x="668" y="2400"/>
              <a:ext cx="8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altLang="en-GB" b="1">
                  <a:latin typeface="Courier New" pitchFamily="49" charset="0"/>
                </a:rPr>
                <a:t>lowPtr</a:t>
              </a:r>
              <a:endParaRPr lang="en-GB" altLang="en-GB" b="1">
                <a:latin typeface="Times" pitchFamily="18" charset="0"/>
              </a:endParaRPr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V="1">
              <a:off x="7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4822825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2" name="Text Box 20"/>
          <p:cNvSpPr txBox="1">
            <a:spLocks noChangeArrowheads="1"/>
          </p:cNvSpPr>
          <p:nvPr/>
        </p:nvSpPr>
        <p:spPr bwMode="auto">
          <a:xfrm>
            <a:off x="1066800" y="5562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V="1">
            <a:off x="122555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5" name="Rectangle 23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6" name="Rectangle 24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7" name="Rectangle 25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58BE-CDA2-48B8-83BF-DF59BD8F1396}" type="slidenum">
              <a:rPr lang="en-US"/>
              <a:pPr/>
              <a:t>40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Partition, recursive call, pivot selection</a:t>
            </a:r>
          </a:p>
        </p:txBody>
      </p:sp>
      <p:cxnSp>
        <p:nvCxnSpPr>
          <p:cNvPr id="210948" name="AutoShape 4"/>
          <p:cNvCxnSpPr>
            <a:cxnSpLocks noChangeShapeType="1"/>
            <a:stCxn id="210965" idx="0"/>
            <a:endCxn id="210952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49" name="AutoShape 5"/>
          <p:cNvCxnSpPr>
            <a:cxnSpLocks noChangeShapeType="1"/>
            <a:stCxn id="210953" idx="0"/>
            <a:endCxn id="210952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0" name="AutoShape 6"/>
          <p:cNvCxnSpPr>
            <a:cxnSpLocks noChangeShapeType="1"/>
            <a:stCxn id="210954" idx="0"/>
            <a:endCxn id="21095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1" name="AutoShape 7"/>
          <p:cNvCxnSpPr>
            <a:cxnSpLocks noChangeShapeType="1"/>
            <a:stCxn id="210953" idx="2"/>
            <a:endCxn id="21095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952" name="AutoShape 8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0953" name="AutoShape 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0954" name="AutoShape 1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0955" name="AutoShape 1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10956" name="AutoShape 1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0957" name="AutoShape 13"/>
          <p:cNvCxnSpPr>
            <a:cxnSpLocks noChangeShapeType="1"/>
            <a:stCxn id="210952" idx="0"/>
            <a:endCxn id="21095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58" name="AutoShape 14"/>
          <p:cNvCxnSpPr>
            <a:cxnSpLocks noChangeShapeType="1"/>
            <a:stCxn id="210960" idx="0"/>
            <a:endCxn id="21095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959" name="Line 15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0960" name="AutoShape 1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0961" name="AutoShape 1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0962" name="AutoShape 1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0963" name="AutoShape 19"/>
          <p:cNvCxnSpPr>
            <a:cxnSpLocks noChangeShapeType="1"/>
            <a:stCxn id="210961" idx="0"/>
            <a:endCxn id="21096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0964" name="AutoShape 20"/>
          <p:cNvCxnSpPr>
            <a:cxnSpLocks noChangeShapeType="1"/>
            <a:stCxn id="210962" idx="0"/>
            <a:endCxn id="21096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965" name="AutoShape 21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E14-0760-49AB-B69A-EC0C9E314214}" type="slidenum">
              <a:rPr lang="en-US"/>
              <a:pPr/>
              <a:t>41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Partition, recursive call, base case</a:t>
            </a:r>
          </a:p>
        </p:txBody>
      </p:sp>
      <p:cxnSp>
        <p:nvCxnSpPr>
          <p:cNvPr id="211972" name="AutoShape 4"/>
          <p:cNvCxnSpPr>
            <a:cxnSpLocks noChangeShapeType="1"/>
            <a:stCxn id="211977" idx="0"/>
            <a:endCxn id="211976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973" name="AutoShape 5"/>
          <p:cNvCxnSpPr>
            <a:cxnSpLocks noChangeShapeType="1"/>
            <a:stCxn id="211978" idx="0"/>
            <a:endCxn id="21197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974" name="AutoShape 6"/>
          <p:cNvCxnSpPr>
            <a:cxnSpLocks noChangeShapeType="1"/>
            <a:stCxn id="211979" idx="0"/>
            <a:endCxn id="21197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975" name="AutoShape 7"/>
          <p:cNvCxnSpPr>
            <a:cxnSpLocks noChangeShapeType="1"/>
            <a:stCxn id="211978" idx="2"/>
            <a:endCxn id="21198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11977" name="AutoShape 9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1978" name="AutoShape 10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1979" name="AutoShape 1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1980" name="AutoShape 1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11981" name="AutoShape 1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1982" name="AutoShape 14"/>
          <p:cNvCxnSpPr>
            <a:cxnSpLocks noChangeShapeType="1"/>
            <a:stCxn id="211976" idx="0"/>
            <a:endCxn id="21198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983" name="AutoShape 15"/>
          <p:cNvCxnSpPr>
            <a:cxnSpLocks noChangeShapeType="1"/>
            <a:stCxn id="211985" idx="0"/>
            <a:endCxn id="21198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1984" name="Line 16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1985" name="AutoShape 17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1986" name="AutoShape 18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1987" name="AutoShape 19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1988" name="AutoShape 20"/>
          <p:cNvCxnSpPr>
            <a:cxnSpLocks noChangeShapeType="1"/>
            <a:stCxn id="211986" idx="0"/>
            <a:endCxn id="21198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989" name="AutoShape 21"/>
          <p:cNvCxnSpPr>
            <a:cxnSpLocks noChangeShapeType="1"/>
            <a:stCxn id="211987" idx="0"/>
            <a:endCxn id="21198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5A0-21B0-448C-8A71-731C4F8C6557}" type="slidenum">
              <a:rPr lang="en-US"/>
              <a:pPr/>
              <a:t>42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…, base case, join</a:t>
            </a:r>
          </a:p>
        </p:txBody>
      </p:sp>
      <p:sp>
        <p:nvSpPr>
          <p:cNvPr id="212996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2998" name="AutoShape 6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2999" name="AutoShape 7"/>
          <p:cNvCxnSpPr>
            <a:cxnSpLocks noChangeShapeType="1"/>
            <a:stCxn id="212997" idx="0"/>
            <a:endCxn id="21299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0" name="AutoShape 8"/>
          <p:cNvCxnSpPr>
            <a:cxnSpLocks noChangeShapeType="1"/>
            <a:stCxn id="212998" idx="0"/>
            <a:endCxn id="21299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3001" name="AutoShape 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3002" name="AutoShape 10"/>
          <p:cNvCxnSpPr>
            <a:cxnSpLocks noChangeShapeType="1"/>
            <a:stCxn id="213008" idx="0"/>
            <a:endCxn id="21300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3" name="AutoShape 11"/>
          <p:cNvCxnSpPr>
            <a:cxnSpLocks noChangeShapeType="1"/>
            <a:stCxn id="212996" idx="0"/>
            <a:endCxn id="21300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4" name="AutoShape 12"/>
          <p:cNvCxnSpPr>
            <a:cxnSpLocks noChangeShapeType="1"/>
            <a:stCxn id="213009" idx="0"/>
            <a:endCxn id="213008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5" name="AutoShape 13"/>
          <p:cNvCxnSpPr>
            <a:cxnSpLocks noChangeShapeType="1"/>
            <a:stCxn id="213010" idx="0"/>
            <a:endCxn id="213008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6" name="AutoShape 14"/>
          <p:cNvCxnSpPr>
            <a:cxnSpLocks noChangeShapeType="1"/>
            <a:stCxn id="213011" idx="0"/>
            <a:endCxn id="213010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007" name="AutoShape 15"/>
          <p:cNvCxnSpPr>
            <a:cxnSpLocks noChangeShapeType="1"/>
            <a:stCxn id="213010" idx="2"/>
            <a:endCxn id="213012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3008" name="AutoShape 1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13009" name="AutoShape 17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3010" name="AutoShape 18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301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3013" name="Line 21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3014" name="Line 22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6133-3301-4B12-AC41-D2A874140F72}" type="slidenum">
              <a:rPr lang="en-US"/>
              <a:pPr/>
              <a:t>43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pivot selection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4021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4022" name="AutoShape 6"/>
          <p:cNvCxnSpPr>
            <a:cxnSpLocks noChangeShapeType="1"/>
            <a:stCxn id="214021" idx="0"/>
            <a:endCxn id="214020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3" name="AutoShape 7"/>
          <p:cNvCxnSpPr>
            <a:cxnSpLocks noChangeShapeType="1"/>
            <a:stCxn id="214037" idx="0"/>
            <a:endCxn id="214020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4025" name="AutoShape 9"/>
          <p:cNvCxnSpPr>
            <a:cxnSpLocks noChangeShapeType="1"/>
            <a:stCxn id="214031" idx="0"/>
            <a:endCxn id="21402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6" name="AutoShape 10"/>
          <p:cNvCxnSpPr>
            <a:cxnSpLocks noChangeShapeType="1"/>
            <a:stCxn id="214020" idx="0"/>
            <a:endCxn id="214024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7" name="AutoShape 11"/>
          <p:cNvCxnSpPr>
            <a:cxnSpLocks noChangeShapeType="1"/>
            <a:stCxn id="214032" idx="0"/>
            <a:endCxn id="21403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8" name="AutoShape 12"/>
          <p:cNvCxnSpPr>
            <a:cxnSpLocks noChangeShapeType="1"/>
            <a:stCxn id="214033" idx="0"/>
            <a:endCxn id="21403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29" name="AutoShape 13"/>
          <p:cNvCxnSpPr>
            <a:cxnSpLocks noChangeShapeType="1"/>
            <a:stCxn id="214034" idx="0"/>
            <a:endCxn id="21403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4030" name="AutoShape 14"/>
          <p:cNvCxnSpPr>
            <a:cxnSpLocks noChangeShapeType="1"/>
            <a:stCxn id="214033" idx="2"/>
            <a:endCxn id="21403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031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14032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4033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403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4037" name="AutoShape 21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2C7D-EAC2-4D97-AF4E-1044C4C1EFC5}" type="slidenum">
              <a:rPr lang="en-US"/>
              <a:pPr/>
              <a:t>44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215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Partition, …, recursive call, base case</a:t>
            </a:r>
          </a:p>
        </p:txBody>
      </p:sp>
      <p:sp>
        <p:nvSpPr>
          <p:cNvPr id="215044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046" name="AutoShape 6"/>
          <p:cNvCxnSpPr>
            <a:cxnSpLocks noChangeShapeType="1"/>
            <a:stCxn id="215045" idx="0"/>
            <a:endCxn id="215044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47" name="AutoShape 7"/>
          <p:cNvCxnSpPr>
            <a:cxnSpLocks noChangeShapeType="1"/>
            <a:stCxn id="215061" idx="0"/>
            <a:endCxn id="215044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048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049" name="AutoShape 9"/>
          <p:cNvCxnSpPr>
            <a:cxnSpLocks noChangeShapeType="1"/>
            <a:stCxn id="215055" idx="0"/>
            <a:endCxn id="21504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50" name="AutoShape 10"/>
          <p:cNvCxnSpPr>
            <a:cxnSpLocks noChangeShapeType="1"/>
            <a:stCxn id="215044" idx="0"/>
            <a:endCxn id="21504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51" name="AutoShape 11"/>
          <p:cNvCxnSpPr>
            <a:cxnSpLocks noChangeShapeType="1"/>
            <a:stCxn id="215056" idx="0"/>
            <a:endCxn id="215055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52" name="AutoShape 12"/>
          <p:cNvCxnSpPr>
            <a:cxnSpLocks noChangeShapeType="1"/>
            <a:stCxn id="215057" idx="0"/>
            <a:endCxn id="21505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53" name="AutoShape 13"/>
          <p:cNvCxnSpPr>
            <a:cxnSpLocks noChangeShapeType="1"/>
            <a:stCxn id="215058" idx="0"/>
            <a:endCxn id="21505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5054" name="AutoShape 14"/>
          <p:cNvCxnSpPr>
            <a:cxnSpLocks noChangeShapeType="1"/>
            <a:stCxn id="215057" idx="2"/>
            <a:endCxn id="21505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055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15056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5057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5058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059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411D-4984-4505-8BBA-2D3C5744C453}" type="slidenum">
              <a:rPr lang="en-US"/>
              <a:pPr/>
              <a:t>45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Join, join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6070" name="AutoShape 6"/>
          <p:cNvCxnSpPr>
            <a:cxnSpLocks noChangeShapeType="1"/>
            <a:stCxn id="216069" idx="0"/>
            <a:endCxn id="216068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071" name="AutoShape 7"/>
          <p:cNvCxnSpPr>
            <a:cxnSpLocks noChangeShapeType="1"/>
            <a:stCxn id="216084" idx="0"/>
            <a:endCxn id="216068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6072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16073" name="AutoShape 9"/>
          <p:cNvCxnSpPr>
            <a:cxnSpLocks noChangeShapeType="1"/>
            <a:stCxn id="216079" idx="0"/>
            <a:endCxn id="216072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074" name="AutoShape 10"/>
          <p:cNvCxnSpPr>
            <a:cxnSpLocks noChangeShapeType="1"/>
            <a:stCxn id="216068" idx="0"/>
            <a:endCxn id="216072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075" name="AutoShape 11"/>
          <p:cNvCxnSpPr>
            <a:cxnSpLocks noChangeShapeType="1"/>
            <a:stCxn id="216080" idx="0"/>
            <a:endCxn id="216079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076" name="AutoShape 12"/>
          <p:cNvCxnSpPr>
            <a:cxnSpLocks noChangeShapeType="1"/>
            <a:stCxn id="216081" idx="0"/>
            <a:endCxn id="21607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077" name="AutoShape 13"/>
          <p:cNvCxnSpPr>
            <a:cxnSpLocks noChangeShapeType="1"/>
            <a:stCxn id="216082" idx="0"/>
            <a:endCxn id="21608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078" name="AutoShape 14"/>
          <p:cNvCxnSpPr>
            <a:cxnSpLocks noChangeShapeType="1"/>
            <a:stCxn id="216081" idx="2"/>
            <a:endCxn id="2160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6079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16080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6081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608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6084" name="AutoShape 20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A764-BD40-400D-AC2C-4AB16CFB4212}" type="slidenum">
              <a:rPr lang="en-US"/>
              <a:pPr/>
              <a:t>46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Running Time</a:t>
            </a:r>
          </a:p>
        </p:txBody>
      </p:sp>
      <p:sp>
        <p:nvSpPr>
          <p:cNvPr id="217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r>
              <a:rPr lang="en-US" sz="2000"/>
              <a:t>The worst case for quick-sort occurs when the pivot is the unique minimum or maximum element</a:t>
            </a:r>
          </a:p>
          <a:p>
            <a:r>
              <a:rPr lang="en-US" sz="2000"/>
              <a:t>One of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 and </a:t>
            </a: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/>
              <a:t> has size </a:t>
            </a:r>
            <a:r>
              <a:rPr lang="en-US" sz="2000" b="1" i="1">
                <a:latin typeface="Times New Roman" pitchFamily="18" charset="0"/>
              </a:rPr>
              <a:t>n </a:t>
            </a:r>
            <a:r>
              <a:rPr lang="en-US" sz="2000">
                <a:latin typeface="Symbol" pitchFamily="18" charset="2"/>
              </a:rPr>
              <a:t>- </a:t>
            </a:r>
            <a:r>
              <a:rPr lang="en-US" sz="2000">
                <a:latin typeface="Times New Roman" pitchFamily="18" charset="0"/>
              </a:rPr>
              <a:t>1 </a:t>
            </a:r>
            <a:r>
              <a:rPr lang="en-US" sz="2000"/>
              <a:t>and the other has size </a:t>
            </a:r>
            <a:r>
              <a:rPr lang="en-US" sz="2000">
                <a:latin typeface="Times New Roman" pitchFamily="18" charset="0"/>
              </a:rPr>
              <a:t>0</a:t>
            </a:r>
          </a:p>
          <a:p>
            <a:r>
              <a:rPr lang="en-US" sz="2000"/>
              <a:t>The running time is proportional to the sum</a:t>
            </a:r>
          </a:p>
          <a:p>
            <a:pPr algn="ctr">
              <a:buFontTx/>
              <a:buNone/>
            </a:pPr>
            <a:r>
              <a:rPr lang="en-US" sz="20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1) </a:t>
            </a:r>
            <a:r>
              <a:rPr lang="en-US" sz="200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… </a:t>
            </a:r>
            <a:r>
              <a:rPr lang="en-US" sz="200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sz="2000">
                <a:latin typeface="Symbol" pitchFamily="18" charset="2"/>
                <a:sym typeface="Symbol" pitchFamily="18" charset="2"/>
              </a:rPr>
              <a:t>+ 1</a:t>
            </a:r>
            <a:endParaRPr lang="en-US" sz="2000"/>
          </a:p>
          <a:p>
            <a:r>
              <a:rPr lang="en-US" sz="2000"/>
              <a:t>Thus, the worst-case running time of quick-sort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 baseline="30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17105" name="Group 17"/>
          <p:cNvGraphicFramePr>
            <a:graphicFrameLocks noGrp="1"/>
          </p:cNvGraphicFramePr>
          <p:nvPr/>
        </p:nvGraphicFramePr>
        <p:xfrm>
          <a:off x="2438400" y="3810000"/>
          <a:ext cx="1371600" cy="259080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7131" name="Group 43"/>
          <p:cNvGrpSpPr>
            <a:grpSpLocks/>
          </p:cNvGrpSpPr>
          <p:nvPr/>
        </p:nvGrpSpPr>
        <p:grpSpPr bwMode="auto">
          <a:xfrm>
            <a:off x="4191000" y="4267200"/>
            <a:ext cx="3962400" cy="2057400"/>
            <a:chOff x="2640" y="2688"/>
            <a:chExt cx="2496" cy="1296"/>
          </a:xfrm>
        </p:grpSpPr>
        <p:sp>
          <p:nvSpPr>
            <p:cNvPr id="217092" name="AutoShape 4"/>
            <p:cNvSpPr>
              <a:spLocks noChangeArrowheads="1"/>
            </p:cNvSpPr>
            <p:nvPr/>
          </p:nvSpPr>
          <p:spPr bwMode="auto">
            <a:xfrm>
              <a:off x="3775" y="3018"/>
              <a:ext cx="822" cy="1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accent1"/>
                </a:solidFill>
              </a:endParaRPr>
            </a:p>
          </p:txBody>
        </p:sp>
        <p:sp>
          <p:nvSpPr>
            <p:cNvPr id="217093" name="AutoShape 5"/>
            <p:cNvSpPr>
              <a:spLocks noChangeArrowheads="1"/>
            </p:cNvSpPr>
            <p:nvPr/>
          </p:nvSpPr>
          <p:spPr bwMode="auto">
            <a:xfrm>
              <a:off x="4624" y="3528"/>
              <a:ext cx="480" cy="1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accent1"/>
                </a:solidFill>
              </a:endParaRPr>
            </a:p>
          </p:txBody>
        </p:sp>
        <p:sp>
          <p:nvSpPr>
            <p:cNvPr id="217094" name="AutoShape 6"/>
            <p:cNvSpPr>
              <a:spLocks noChangeArrowheads="1"/>
            </p:cNvSpPr>
            <p:nvPr/>
          </p:nvSpPr>
          <p:spPr bwMode="auto">
            <a:xfrm>
              <a:off x="2640" y="3018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folHlink"/>
                </a:solidFill>
              </a:endParaRPr>
            </a:p>
          </p:txBody>
        </p:sp>
        <p:sp>
          <p:nvSpPr>
            <p:cNvPr id="217095" name="AutoShape 7"/>
            <p:cNvSpPr>
              <a:spLocks noChangeArrowheads="1"/>
            </p:cNvSpPr>
            <p:nvPr/>
          </p:nvSpPr>
          <p:spPr bwMode="auto">
            <a:xfrm>
              <a:off x="3744" y="3356"/>
              <a:ext cx="222" cy="137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folHlink"/>
                </a:solidFill>
              </a:endParaRPr>
            </a:p>
          </p:txBody>
        </p:sp>
        <p:sp>
          <p:nvSpPr>
            <p:cNvPr id="217096" name="AutoShape 8"/>
            <p:cNvSpPr>
              <a:spLocks noChangeArrowheads="1"/>
            </p:cNvSpPr>
            <p:nvPr/>
          </p:nvSpPr>
          <p:spPr bwMode="auto">
            <a:xfrm>
              <a:off x="4597" y="3847"/>
              <a:ext cx="226" cy="137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folHlink"/>
                </a:solidFill>
              </a:endParaRPr>
            </a:p>
          </p:txBody>
        </p:sp>
        <p:sp>
          <p:nvSpPr>
            <p:cNvPr id="217097" name="AutoShape 9"/>
            <p:cNvSpPr>
              <a:spLocks noChangeArrowheads="1"/>
            </p:cNvSpPr>
            <p:nvPr/>
          </p:nvSpPr>
          <p:spPr bwMode="auto">
            <a:xfrm>
              <a:off x="4915" y="3847"/>
              <a:ext cx="221" cy="137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folHlink"/>
                </a:solidFill>
              </a:endParaRPr>
            </a:p>
          </p:txBody>
        </p:sp>
        <p:cxnSp>
          <p:nvCxnSpPr>
            <p:cNvPr id="217098" name="AutoShape 10"/>
            <p:cNvCxnSpPr>
              <a:cxnSpLocks noChangeShapeType="1"/>
              <a:stCxn id="217095" idx="0"/>
              <a:endCxn id="217092" idx="2"/>
            </p:cNvCxnSpPr>
            <p:nvPr/>
          </p:nvCxnSpPr>
          <p:spPr bwMode="auto">
            <a:xfrm flipV="1">
              <a:off x="3855" y="3155"/>
              <a:ext cx="331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099" name="AutoShape 11"/>
            <p:cNvCxnSpPr>
              <a:cxnSpLocks noChangeShapeType="1"/>
              <a:endCxn id="217092" idx="2"/>
            </p:cNvCxnSpPr>
            <p:nvPr/>
          </p:nvCxnSpPr>
          <p:spPr bwMode="auto">
            <a:xfrm flipH="1" flipV="1">
              <a:off x="4186" y="3155"/>
              <a:ext cx="374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100" name="AutoShape 12"/>
            <p:cNvCxnSpPr>
              <a:cxnSpLocks noChangeShapeType="1"/>
              <a:stCxn id="217096" idx="0"/>
              <a:endCxn id="217093" idx="2"/>
            </p:cNvCxnSpPr>
            <p:nvPr/>
          </p:nvCxnSpPr>
          <p:spPr bwMode="auto">
            <a:xfrm flipV="1">
              <a:off x="4710" y="3665"/>
              <a:ext cx="154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101" name="AutoShape 13"/>
            <p:cNvCxnSpPr>
              <a:cxnSpLocks noChangeShapeType="1"/>
              <a:stCxn id="217093" idx="2"/>
              <a:endCxn id="217097" idx="0"/>
            </p:cNvCxnSpPr>
            <p:nvPr/>
          </p:nvCxnSpPr>
          <p:spPr bwMode="auto">
            <a:xfrm>
              <a:off x="4864" y="3665"/>
              <a:ext cx="162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17102" name="AutoShape 14"/>
            <p:cNvSpPr>
              <a:spLocks noChangeArrowheads="1"/>
            </p:cNvSpPr>
            <p:nvPr/>
          </p:nvSpPr>
          <p:spPr bwMode="auto">
            <a:xfrm>
              <a:off x="2698" y="2688"/>
              <a:ext cx="1564" cy="1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800">
                <a:solidFill>
                  <a:schemeClr val="accent1"/>
                </a:solidFill>
              </a:endParaRPr>
            </a:p>
          </p:txBody>
        </p:sp>
        <p:cxnSp>
          <p:nvCxnSpPr>
            <p:cNvPr id="217103" name="AutoShape 15"/>
            <p:cNvCxnSpPr>
              <a:cxnSpLocks noChangeShapeType="1"/>
              <a:stCxn id="217094" idx="0"/>
              <a:endCxn id="217102" idx="2"/>
            </p:cNvCxnSpPr>
            <p:nvPr/>
          </p:nvCxnSpPr>
          <p:spPr bwMode="auto">
            <a:xfrm flipV="1">
              <a:off x="2754" y="2826"/>
              <a:ext cx="726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104" name="AutoShape 16"/>
            <p:cNvCxnSpPr>
              <a:cxnSpLocks noChangeShapeType="1"/>
              <a:stCxn id="217092" idx="0"/>
              <a:endCxn id="217102" idx="2"/>
            </p:cNvCxnSpPr>
            <p:nvPr/>
          </p:nvCxnSpPr>
          <p:spPr bwMode="auto">
            <a:xfrm flipH="1" flipV="1">
              <a:off x="3480" y="2826"/>
              <a:ext cx="706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17130" name="Text Box 42"/>
            <p:cNvSpPr txBox="1">
              <a:spLocks noChangeArrowheads="1"/>
            </p:cNvSpPr>
            <p:nvPr/>
          </p:nvSpPr>
          <p:spPr bwMode="auto">
            <a:xfrm rot="2305880">
              <a:off x="4567" y="3237"/>
              <a:ext cx="27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Dec 2009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FEDF-AC12-4D42-867A-79B50CE1F61B}" type="slidenum">
              <a:rPr lang="en-US"/>
              <a:pPr/>
              <a:t>47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Best-case Running Time</a:t>
            </a:r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best case for quick-sort occurs when the pivot is the median element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 i="1">
                <a:latin typeface="Times New Roman" pitchFamily="18" charset="0"/>
              </a:rPr>
              <a:t>L</a:t>
            </a:r>
            <a:r>
              <a:rPr lang="en-US" sz="2400"/>
              <a:t> and </a:t>
            </a:r>
            <a:r>
              <a:rPr lang="en-US" sz="2400" b="1" i="1">
                <a:latin typeface="Times New Roman" pitchFamily="18" charset="0"/>
              </a:rPr>
              <a:t>G</a:t>
            </a:r>
            <a:r>
              <a:rPr lang="en-US" sz="2400"/>
              <a:t> parts are equal – the sequence is split in halves, like in merge sort</a:t>
            </a: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Thus, the best-case running time of quick-sort is     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 log n</a:t>
            </a:r>
            <a:r>
              <a:rPr 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6324600"/>
            <a:ext cx="2514600" cy="5334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Dec 2009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02B-1426-4E7C-B450-1AD60F048661}" type="slidenum">
              <a:rPr lang="en-US"/>
              <a:pPr/>
              <a:t>48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Average-case Running Time</a:t>
            </a:r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r>
              <a:rPr lang="en-US" sz="2400"/>
              <a:t>The average case for quick-sort: half of the times, the pivot is roughly in the middle</a:t>
            </a:r>
          </a:p>
          <a:p>
            <a:r>
              <a:rPr lang="en-US" sz="2400"/>
              <a:t>Thus, the average-case running time of quick-sort is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 log n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en-US" sz="2400"/>
              <a:t>again</a:t>
            </a:r>
          </a:p>
          <a:p>
            <a:r>
              <a:rPr lang="en-US" sz="2400"/>
              <a:t>Detailed proof in the textbook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0" y="6324600"/>
            <a:ext cx="2514600" cy="5334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655A-720F-46D7-9458-4B96C12AF609}" type="slidenum">
              <a:rPr lang="en-US"/>
              <a:pPr/>
              <a:t>49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Motivations for quicksort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r>
              <a:rPr lang="en-GB" sz="2800"/>
              <a:t>Why do we select a pivot? I.e. what advantages might quicksort ever have over mergesort?</a:t>
            </a:r>
          </a:p>
          <a:p>
            <a:pPr lvl="1"/>
            <a:r>
              <a:rPr lang="en-GB" sz="2400"/>
              <a:t>Because it can be done “in-place”</a:t>
            </a:r>
          </a:p>
          <a:p>
            <a:pPr lvl="2"/>
            <a:r>
              <a:rPr lang="en-GB" sz="2000"/>
              <a:t>Uses a small amount of workspace</a:t>
            </a:r>
          </a:p>
          <a:p>
            <a:pPr lvl="2"/>
            <a:r>
              <a:rPr lang="en-GB" sz="2000"/>
              <a:t>Because the “merge” step is now a lot easier!!</a:t>
            </a:r>
          </a:p>
          <a:p>
            <a:pPr lvl="1"/>
            <a:r>
              <a:rPr lang="en-GB" sz="2400"/>
              <a:t>The “split” is more complicated, and the merge “much” easier – but turns out that the quick-sort split is easier to do in-place than the merge-sort 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91E0-3EAC-4FA5-B761-CC6C265FFA63}" type="slidenum">
              <a:rPr lang="en-US"/>
              <a:pPr/>
              <a:t>5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88419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88420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23</a:t>
              </a:r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</p:grp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4572000" y="2438400"/>
            <a:ext cx="1371600" cy="533400"/>
            <a:chOff x="3168" y="1536"/>
            <a:chExt cx="864" cy="336"/>
          </a:xfrm>
        </p:grpSpPr>
        <p:sp>
          <p:nvSpPr>
            <p:cNvPr id="188425" name="Rectangle 9"/>
            <p:cNvSpPr>
              <a:spLocks noChangeArrowheads="1"/>
            </p:cNvSpPr>
            <p:nvPr/>
          </p:nvSpPr>
          <p:spPr bwMode="auto">
            <a:xfrm>
              <a:off x="3168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28</a:t>
              </a:r>
            </a:p>
          </p:txBody>
        </p:sp>
        <p:sp>
          <p:nvSpPr>
            <p:cNvPr id="188426" name="Rectangle 10"/>
            <p:cNvSpPr>
              <a:spLocks noChangeArrowheads="1"/>
            </p:cNvSpPr>
            <p:nvPr/>
          </p:nvSpPr>
          <p:spPr bwMode="auto">
            <a:xfrm>
              <a:off x="3456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60</a:t>
              </a:r>
            </a:p>
          </p:txBody>
        </p:sp>
        <p:sp>
          <p:nvSpPr>
            <p:cNvPr id="188427" name="Rectangle 11"/>
            <p:cNvSpPr>
              <a:spLocks noChangeArrowheads="1"/>
            </p:cNvSpPr>
            <p:nvPr/>
          </p:nvSpPr>
          <p:spPr bwMode="auto">
            <a:xfrm>
              <a:off x="3744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70</a:t>
              </a:r>
            </a:p>
          </p:txBody>
        </p:sp>
      </p:grp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 flipV="1">
            <a:off x="1676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 flipV="1">
            <a:off x="4822825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8432" name="Rectangle 16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17</a:t>
            </a:r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15382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 flipV="1">
            <a:off x="16970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8441" name="Text Box 25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8442" name="Text Box 26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52400" y="6400800"/>
            <a:ext cx="23622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8445" name="Text Box 29"/>
          <p:cNvSpPr txBox="1">
            <a:spLocks noChangeArrowheads="1"/>
          </p:cNvSpPr>
          <p:nvPr/>
        </p:nvSpPr>
        <p:spPr bwMode="auto">
          <a:xfrm>
            <a:off x="4495800" y="4114800"/>
            <a:ext cx="4343400" cy="1917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Notice the choice of 17 is </a:t>
            </a:r>
            <a:br>
              <a:rPr lang="en-GB"/>
            </a:br>
            <a:r>
              <a:rPr lang="en-GB"/>
              <a:t>only efficient and easy because the inputs are sorted and so we know we only need look at the first element!!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ECE2-7EE2-4095-98CC-03C8FB329FF0}" type="slidenum">
              <a:rPr lang="en-US"/>
              <a:pPr/>
              <a:t>50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Summary of Sorting Algorithms</a:t>
            </a:r>
          </a:p>
        </p:txBody>
      </p:sp>
      <p:graphicFrame>
        <p:nvGraphicFramePr>
          <p:cNvPr id="220219" name="Group 59"/>
          <p:cNvGraphicFramePr>
            <a:graphicFrameLocks noGrp="1"/>
          </p:cNvGraphicFramePr>
          <p:nvPr/>
        </p:nvGraphicFramePr>
        <p:xfrm>
          <a:off x="762000" y="1435100"/>
          <a:ext cx="7677150" cy="3553968"/>
        </p:xfrm>
        <a:graphic>
          <a:graphicData uri="http://schemas.openxmlformats.org/drawingml/2006/table">
            <a:tbl>
              <a:tblPr/>
              <a:tblGrid>
                <a:gridCol w="2308225"/>
                <a:gridCol w="1936750"/>
                <a:gridCol w="34321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bubble &amp; selection-sort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 (no extra memory)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 (no extra memory)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 (+stack),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0F2E-C4B7-4CFE-A414-F2900BAF1B9D}" type="slidenum">
              <a:rPr lang="en-US"/>
              <a:pPr/>
              <a:t>51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Comparison sorting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sorting algorithm is a comparison sorting algorithm if it uses comparisons between elements in the sequence to determine in which order to place them </a:t>
            </a:r>
          </a:p>
          <a:p>
            <a:r>
              <a:rPr lang="en-US" sz="2400"/>
              <a:t> Examples of comparison sorts: bubble sort, selection sort, insertion sort, heap sort, merge sort, quicksort.</a:t>
            </a:r>
          </a:p>
          <a:p>
            <a:r>
              <a:rPr lang="en-US" sz="2400"/>
              <a:t>Example of </a:t>
            </a:r>
            <a:r>
              <a:rPr lang="en-US" sz="2400" b="1" i="1"/>
              <a:t>not</a:t>
            </a:r>
            <a:r>
              <a:rPr lang="en-US" sz="2400"/>
              <a:t> a comparison sort: bucket sort (Ch. 11.4). Runs in O(n), relies on knowing the range of values in the sequence (e.g. integers between 1 and 1000).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228600" y="6477000"/>
            <a:ext cx="2362200" cy="2286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8382-0667-43F5-BB1E-8ACFE9A1AC0D}" type="slidenum">
              <a:rPr lang="en-US"/>
              <a:pPr/>
              <a:t>52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Lower bound for comparison sort</a:t>
            </a:r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can model sorting which depends on comparisons between elements as a binary decision tree. </a:t>
            </a:r>
          </a:p>
          <a:p>
            <a:r>
              <a:rPr lang="en-US" sz="2800" dirty="0"/>
              <a:t>At each node, a comparison between two elements is made; there are two possible outcomes and we find out a bit more about the correct order of items in the array.</a:t>
            </a:r>
          </a:p>
          <a:p>
            <a:r>
              <a:rPr lang="en-US" sz="2800" dirty="0"/>
              <a:t>Finally arrive at full information about the correct order of the items in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243-5BF4-4702-A7D7-FA74A1B8E759}" type="slidenum">
              <a:rPr lang="en-US"/>
              <a:pPr/>
              <a:t>53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sorting</a:t>
            </a:r>
          </a:p>
        </p:txBody>
      </p:sp>
      <p:sp>
        <p:nvSpPr>
          <p:cNvPr id="222211" name="Line 3"/>
          <p:cNvSpPr>
            <a:spLocks noChangeShapeType="1"/>
          </p:cNvSpPr>
          <p:nvPr/>
        </p:nvSpPr>
        <p:spPr bwMode="auto">
          <a:xfrm flipH="1">
            <a:off x="3352800" y="2514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4572000" y="2514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895600" y="1676400"/>
            <a:ext cx="381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,…,a</a:t>
            </a:r>
            <a:r>
              <a:rPr lang="en-US" baseline="-25000">
                <a:latin typeface="Times New Roman" pitchFamily="18" charset="0"/>
              </a:rPr>
              <a:t>n </a:t>
            </a:r>
            <a:r>
              <a:rPr lang="en-US">
                <a:latin typeface="Times New Roman" pitchFamily="18" charset="0"/>
              </a:rPr>
              <a:t>: don’t know what the correct order is. a</a:t>
            </a:r>
            <a:r>
              <a:rPr lang="en-US" baseline="-25000">
                <a:latin typeface="Times New Roman" pitchFamily="18" charset="0"/>
              </a:rPr>
              <a:t>1 </a:t>
            </a:r>
            <a:r>
              <a:rPr lang="en-US">
                <a:latin typeface="Times New Roman" pitchFamily="18" charset="0"/>
              </a:rPr>
              <a:t>&lt; a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?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3528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yes</a:t>
            </a:r>
            <a:endParaRPr lang="en-US">
              <a:latin typeface="Courier New" pitchFamily="49" charset="0"/>
            </a:endParaRP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51816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no</a:t>
            </a:r>
            <a:endParaRPr lang="en-US">
              <a:latin typeface="Courier New" pitchFamily="49" charset="0"/>
            </a:endParaRPr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H="1">
            <a:off x="25146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3352800" y="3200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>
            <a:off x="5638800" y="3200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H="1">
            <a:off x="48006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191000" y="4038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286000" y="2819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  <a:r>
              <a:rPr lang="en-US" baseline="-25000">
                <a:latin typeface="Times New Roman" pitchFamily="18" charset="0"/>
              </a:rPr>
              <a:t>2 </a:t>
            </a:r>
            <a:r>
              <a:rPr lang="en-US">
                <a:latin typeface="Times New Roman" pitchFamily="18" charset="0"/>
              </a:rPr>
              <a:t>&lt; a</a:t>
            </a:r>
            <a:r>
              <a:rPr lang="en-US" baseline="-25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2209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yes</a:t>
            </a:r>
            <a:endParaRPr lang="en-US">
              <a:latin typeface="Courier New" pitchFamily="49" charset="0"/>
            </a:endParaRPr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 flipH="1">
            <a:off x="16764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>
            <a:off x="20574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 flipH="1">
            <a:off x="26670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6" name="Line 18"/>
          <p:cNvSpPr>
            <a:spLocks noChangeShapeType="1"/>
          </p:cNvSpPr>
          <p:nvPr/>
        </p:nvSpPr>
        <p:spPr bwMode="auto">
          <a:xfrm>
            <a:off x="30480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 flipH="1">
            <a:off x="36576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8" name="Line 20"/>
          <p:cNvSpPr>
            <a:spLocks noChangeShapeType="1"/>
          </p:cNvSpPr>
          <p:nvPr/>
        </p:nvSpPr>
        <p:spPr bwMode="auto">
          <a:xfrm>
            <a:off x="40386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29" name="Line 21"/>
          <p:cNvSpPr>
            <a:spLocks noChangeShapeType="1"/>
          </p:cNvSpPr>
          <p:nvPr/>
        </p:nvSpPr>
        <p:spPr bwMode="auto">
          <a:xfrm flipH="1">
            <a:off x="46482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>
            <a:off x="50292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31" name="Line 23"/>
          <p:cNvSpPr>
            <a:spLocks noChangeShapeType="1"/>
          </p:cNvSpPr>
          <p:nvPr/>
        </p:nvSpPr>
        <p:spPr bwMode="auto">
          <a:xfrm flipH="1">
            <a:off x="56388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32" name="Line 24"/>
          <p:cNvSpPr>
            <a:spLocks noChangeShapeType="1"/>
          </p:cNvSpPr>
          <p:nvPr/>
        </p:nvSpPr>
        <p:spPr bwMode="auto">
          <a:xfrm>
            <a:off x="60198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33" name="Line 25"/>
          <p:cNvSpPr>
            <a:spLocks noChangeShapeType="1"/>
          </p:cNvSpPr>
          <p:nvPr/>
        </p:nvSpPr>
        <p:spPr bwMode="auto">
          <a:xfrm flipH="1">
            <a:off x="66294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>
            <a:off x="7010400" y="4495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35" name="Text Box 27"/>
          <p:cNvSpPr txBox="1">
            <a:spLocks noChangeArrowheads="1"/>
          </p:cNvSpPr>
          <p:nvPr/>
        </p:nvSpPr>
        <p:spPr bwMode="auto">
          <a:xfrm>
            <a:off x="914400" y="5486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(a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,…,a</a:t>
            </a:r>
            <a:r>
              <a:rPr lang="en-US" baseline="-25000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22236" name="Text Box 28"/>
          <p:cNvSpPr txBox="1">
            <a:spLocks noChangeArrowheads="1"/>
          </p:cNvSpPr>
          <p:nvPr/>
        </p:nvSpPr>
        <p:spPr bwMode="auto">
          <a:xfrm>
            <a:off x="381000" y="3886200"/>
            <a:ext cx="121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Correct order is...</a:t>
            </a: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21336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(a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, a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 ,...,a</a:t>
            </a:r>
            <a:r>
              <a:rPr lang="en-US" baseline="-25000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3962400" y="5486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… (total of n! possibilities)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3F97-A7FE-4320-B415-5BFBB8DEDD7E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comparisons?</a:t>
            </a:r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If a binary tree has n! leaves, than the minimal number of levels (assuming the tree is perfect) is (log</a:t>
            </a:r>
            <a:r>
              <a:rPr lang="en-US" baseline="-25000" dirty="0"/>
              <a:t>2</a:t>
            </a:r>
            <a:r>
              <a:rPr lang="en-US" dirty="0"/>
              <a:t> n!) +1. </a:t>
            </a:r>
          </a:p>
          <a:p>
            <a:pPr>
              <a:lnSpc>
                <a:spcPct val="80000"/>
              </a:lnSpc>
            </a:pPr>
            <a:r>
              <a:rPr lang="en-US" dirty="0"/>
              <a:t>This shows that O(n log n) sorting algorithms are essentially optimal (log</a:t>
            </a:r>
            <a:r>
              <a:rPr lang="en-US" baseline="-25000" dirty="0"/>
              <a:t>2</a:t>
            </a:r>
            <a:r>
              <a:rPr lang="en-US" dirty="0"/>
              <a:t>n! is not equal to n log</a:t>
            </a:r>
            <a:r>
              <a:rPr lang="en-US" baseline="-25000" dirty="0"/>
              <a:t>2</a:t>
            </a:r>
            <a:r>
              <a:rPr lang="en-US" dirty="0"/>
              <a:t>n, but has the same growth rate modulo some hairy constants).</a:t>
            </a:r>
          </a:p>
          <a:p>
            <a:pPr>
              <a:lnSpc>
                <a:spcPct val="80000"/>
              </a:lnSpc>
            </a:pPr>
            <a:r>
              <a:rPr lang="en-US" b="1" dirty="0"/>
              <a:t>Comparison-based sorting cannot do better than O(n log n)</a:t>
            </a:r>
          </a:p>
          <a:p>
            <a:pPr>
              <a:lnSpc>
                <a:spcPct val="80000"/>
              </a:lnSpc>
            </a:pPr>
            <a:r>
              <a:rPr lang="en-US" dirty="0"/>
              <a:t>Note: you should know the result, but do not need to know the proof.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E7CE-4815-4A85-B096-4AB21802DEC5}" type="slidenum">
              <a:rPr lang="en-US"/>
              <a:pPr/>
              <a:t>55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GB" sz="4000"/>
              <a:t>Questions to ask about sorting algorithms</a:t>
            </a:r>
          </a:p>
        </p:txBody>
      </p:sp>
      <p:sp>
        <p:nvSpPr>
          <p:cNvPr id="350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Big-Oh complexity (both time and space</a:t>
            </a:r>
            <a:r>
              <a:rPr lang="en-GB" dirty="0" smtClean="0"/>
              <a:t>)?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Best case inputs? Worst case inputs?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Extra workspace needed? </a:t>
            </a:r>
            <a:br>
              <a:rPr lang="en-GB" dirty="0"/>
            </a:br>
            <a:r>
              <a:rPr lang="en-GB" dirty="0"/>
              <a:t>Or is it `in-place’?</a:t>
            </a:r>
          </a:p>
          <a:p>
            <a:pPr>
              <a:lnSpc>
                <a:spcPct val="90000"/>
              </a:lnSpc>
            </a:pPr>
            <a:r>
              <a:rPr lang="en-GB" dirty="0"/>
              <a:t>Stable sorts?</a:t>
            </a:r>
          </a:p>
          <a:p>
            <a:pPr>
              <a:lnSpc>
                <a:spcPct val="90000"/>
              </a:lnSpc>
            </a:pPr>
            <a:r>
              <a:rPr lang="en-GB" dirty="0"/>
              <a:t>Comparison-based?</a:t>
            </a:r>
          </a:p>
          <a:p>
            <a:pPr>
              <a:lnSpc>
                <a:spcPct val="90000"/>
              </a:lnSpc>
            </a:pPr>
            <a:r>
              <a:rPr lang="en-GB" dirty="0"/>
              <a:t>Data access patterns?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Sequential? Random Access?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Relevant and appropriate assertions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Make sure you understand these questions, and the answers for various sorting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EA6E-BC6A-412F-82E5-33A450CDBA68}" type="slidenum">
              <a:rPr lang="en-US"/>
              <a:pPr/>
              <a:t>56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Minimum Expectations</a:t>
            </a:r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For both merge- and quicksort:</a:t>
            </a:r>
          </a:p>
          <a:p>
            <a:pPr lvl="1">
              <a:lnSpc>
                <a:spcPct val="90000"/>
              </a:lnSpc>
            </a:pPr>
            <a:r>
              <a:rPr lang="en-GB"/>
              <a:t>know the algorithm and how it works on examples</a:t>
            </a:r>
          </a:p>
          <a:p>
            <a:pPr lvl="1">
              <a:lnSpc>
                <a:spcPct val="90000"/>
              </a:lnSpc>
            </a:pPr>
            <a:r>
              <a:rPr lang="en-GB"/>
              <a:t>know and be able to justify/prove their big-Oh behaviours</a:t>
            </a:r>
          </a:p>
          <a:p>
            <a:pPr>
              <a:lnSpc>
                <a:spcPct val="90000"/>
              </a:lnSpc>
            </a:pPr>
            <a:r>
              <a:rPr lang="en-GB"/>
              <a:t>Know the meaning of ‘comparison-based sorting’ and the resulting O(n log n) lower bound on complexity (though no need to be able to prove it).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F42-5E5B-46FD-A538-9924891EE972}" type="slidenum">
              <a:rPr lang="en-US"/>
              <a:pPr/>
              <a:t>6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89443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89444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89446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</p:grp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4572000" y="2438400"/>
            <a:ext cx="1371600" cy="533400"/>
            <a:chOff x="3168" y="1536"/>
            <a:chExt cx="864" cy="336"/>
          </a:xfrm>
        </p:grpSpPr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3168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28</a:t>
              </a: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3456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60</a:t>
              </a: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3744" y="1536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70</a:t>
              </a:r>
            </a:p>
          </p:txBody>
        </p:sp>
      </p:grp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 flipV="1">
            <a:off x="2133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 flipV="1">
            <a:off x="4822825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17</a:t>
            </a: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23</a:t>
            </a:r>
          </a:p>
        </p:txBody>
      </p:sp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9459" name="Text Box 19"/>
          <p:cNvSpPr txBox="1">
            <a:spLocks noChangeArrowheads="1"/>
          </p:cNvSpPr>
          <p:nvPr/>
        </p:nvSpPr>
        <p:spPr bwMode="auto">
          <a:xfrm>
            <a:off x="19954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21542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9462" name="Rectangle 22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9463" name="Rectangle 23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9464" name="Rectangle 24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 b="1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Dec 2009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5572-7623-4EF9-BC56-E05A71E44C8A}" type="slidenum">
              <a:rPr lang="en-US"/>
              <a:pPr/>
              <a:t>7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90467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90468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0469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0470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GB" altLang="en-GB">
                  <a:latin typeface="Times" pitchFamily="18" charset="0"/>
                </a:rPr>
                <a:t>56</a:t>
              </a:r>
            </a:p>
          </p:txBody>
        </p:sp>
      </p:grp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45720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5029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60</a:t>
            </a:r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54864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70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 b="1">
              <a:latin typeface="Times" pitchFamily="18" charset="0"/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 flipV="1">
            <a:off x="2133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 flipV="1">
            <a:off x="5257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17</a:t>
            </a:r>
          </a:p>
        </p:txBody>
      </p:sp>
      <p:sp>
        <p:nvSpPr>
          <p:cNvPr id="190480" name="Rectangle 16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23</a:t>
            </a: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28</a:t>
            </a:r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24526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0483" name="Line 19"/>
          <p:cNvSpPr>
            <a:spLocks noChangeShapeType="1"/>
          </p:cNvSpPr>
          <p:nvPr/>
        </p:nvSpPr>
        <p:spPr bwMode="auto">
          <a:xfrm flipV="1">
            <a:off x="26114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0485" name="Rectangle 21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0486" name="Rectangle 22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0487" name="Rectangle 23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 b="1">
              <a:latin typeface="Times" pitchFamily="18" charset="0"/>
            </a:endParaRPr>
          </a:p>
        </p:txBody>
      </p:sp>
      <p:sp>
        <p:nvSpPr>
          <p:cNvPr id="190491" name="Rectangle 27"/>
          <p:cNvSpPr>
            <a:spLocks noChangeArrowheads="1"/>
          </p:cNvSpPr>
          <p:nvPr/>
        </p:nvSpPr>
        <p:spPr bwMode="auto">
          <a:xfrm>
            <a:off x="152400" y="6324600"/>
            <a:ext cx="23622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5FDA-B586-4026-A2DE-5D88EA892D82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91491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91492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1493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1494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</p:grp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5720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5029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60</a:t>
            </a:r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54864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70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2514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 flipV="1">
            <a:off x="5257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17</a:t>
            </a: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23</a:t>
            </a:r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28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29098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30686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56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 b="1">
              <a:latin typeface="Times" pitchFamily="18" charset="0"/>
            </a:endParaRP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1515" name="Rectangle 27"/>
          <p:cNvSpPr>
            <a:spLocks noChangeArrowheads="1"/>
          </p:cNvSpPr>
          <p:nvPr/>
        </p:nvSpPr>
        <p:spPr bwMode="auto">
          <a:xfrm>
            <a:off x="152400" y="6400800"/>
            <a:ext cx="23622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77D-D9BE-45A8-A8AD-F4F3E3606C97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Merging sorted arrays</a:t>
            </a:r>
          </a:p>
        </p:txBody>
      </p:sp>
      <p:grpSp>
        <p:nvGrpSpPr>
          <p:cNvPr id="192515" name="Group 3"/>
          <p:cNvGrpSpPr>
            <a:grpSpLocks/>
          </p:cNvGrpSpPr>
          <p:nvPr/>
        </p:nvGrpSpPr>
        <p:grpSpPr bwMode="auto">
          <a:xfrm>
            <a:off x="990600" y="2438400"/>
            <a:ext cx="1371600" cy="533400"/>
            <a:chOff x="624" y="1824"/>
            <a:chExt cx="864" cy="336"/>
          </a:xfrm>
        </p:grpSpPr>
        <p:sp>
          <p:nvSpPr>
            <p:cNvPr id="192516" name="Rectangle 4"/>
            <p:cNvSpPr>
              <a:spLocks noChangeArrowheads="1"/>
            </p:cNvSpPr>
            <p:nvPr/>
          </p:nvSpPr>
          <p:spPr bwMode="auto">
            <a:xfrm>
              <a:off x="624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2517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  <p:sp>
          <p:nvSpPr>
            <p:cNvPr id="192518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8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GB" altLang="en-GB">
                <a:latin typeface="Times" pitchFamily="18" charset="0"/>
              </a:endParaRPr>
            </a:p>
          </p:txBody>
        </p:sp>
      </p:grp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2362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45720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50292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60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5486400" y="24384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70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1060450" y="33528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lowPtr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 flipV="1">
            <a:off x="3048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4664075" y="33528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highPtr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 flipV="1">
            <a:off x="5257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990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17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1447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23</a:t>
            </a: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19050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28</a:t>
            </a:r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3367088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j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 flipV="1">
            <a:off x="35258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23622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56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28194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GB" altLang="en-GB">
                <a:latin typeface="Times" pitchFamily="18" charset="0"/>
              </a:rPr>
              <a:t>58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32766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3733800" y="4648200"/>
            <a:ext cx="457200" cy="533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GB" altLang="en-GB">
              <a:latin typeface="Times" pitchFamily="18" charset="0"/>
            </a:endParaRP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974725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A: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4648200" y="17526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array B:</a:t>
            </a:r>
            <a:endParaRPr lang="en-GB" altLang="en-GB">
              <a:latin typeface="Times" pitchFamily="18" charset="0"/>
            </a:endParaRPr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974725" y="4029075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en-GB" b="1">
                <a:latin typeface="Courier New" pitchFamily="49" charset="0"/>
              </a:rPr>
              <a:t>workspace:</a:t>
            </a:r>
            <a:endParaRPr lang="en-GB" altLang="en-GB" b="1">
              <a:latin typeface="Times" pitchFamily="18" charset="0"/>
            </a:endParaRPr>
          </a:p>
        </p:txBody>
      </p:sp>
      <p:sp>
        <p:nvSpPr>
          <p:cNvPr id="192539" name="Rectangle 27"/>
          <p:cNvSpPr>
            <a:spLocks noChangeArrowheads="1"/>
          </p:cNvSpPr>
          <p:nvPr/>
        </p:nvSpPr>
        <p:spPr bwMode="auto">
          <a:xfrm>
            <a:off x="152400" y="6400800"/>
            <a:ext cx="2362200" cy="457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7058</TotalTime>
  <Words>4147</Words>
  <Application>Microsoft Office PowerPoint</Application>
  <PresentationFormat>On-screen Show (4:3)</PresentationFormat>
  <Paragraphs>894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Times</vt:lpstr>
      <vt:lpstr>Verdana</vt:lpstr>
      <vt:lpstr>Arial Unicode MS</vt:lpstr>
      <vt:lpstr>Symbol</vt:lpstr>
      <vt:lpstr>Times New Roman</vt:lpstr>
      <vt:lpstr>Courier New</vt:lpstr>
      <vt:lpstr>Tahoma</vt:lpstr>
      <vt:lpstr>Blueprint</vt:lpstr>
      <vt:lpstr>Merge Sort &amp; Quicksort</vt:lpstr>
      <vt:lpstr>Divide-and-Conquer</vt:lpstr>
      <vt:lpstr>Merge-Sort</vt:lpstr>
      <vt:lpstr>Merging sorted arrays</vt:lpstr>
      <vt:lpstr>Merging sorted arrays</vt:lpstr>
      <vt:lpstr>Merging sorted arrays</vt:lpstr>
      <vt:lpstr>Merging sorted arrays</vt:lpstr>
      <vt:lpstr>Merging sorted arrays</vt:lpstr>
      <vt:lpstr>Merging sorted arrays</vt:lpstr>
      <vt:lpstr>Merging sorted arrays</vt:lpstr>
      <vt:lpstr>Merging sorted arrays</vt:lpstr>
      <vt:lpstr>Merging halves of an array</vt:lpstr>
      <vt:lpstr>Implementation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Using merge sort</vt:lpstr>
      <vt:lpstr>Quick-Sort</vt:lpstr>
      <vt:lpstr>Motivations</vt:lpstr>
      <vt:lpstr>When is `merge’ simple?</vt:lpstr>
      <vt:lpstr>Quick-Sort (3-way split)</vt:lpstr>
      <vt:lpstr>Quick-Sort (2-way split)</vt:lpstr>
      <vt:lpstr>Partition of lists (using extra workspace)</vt:lpstr>
      <vt:lpstr>“In-place” or “extra workspace”?</vt:lpstr>
      <vt:lpstr>Partitioning arrays “in-place”</vt:lpstr>
      <vt:lpstr>Exercise (LAB)</vt:lpstr>
      <vt:lpstr>Quicksort Overall Implementation</vt:lpstr>
      <vt:lpstr>Quicksort Overall Implementation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Best-case Running Time</vt:lpstr>
      <vt:lpstr>Average-case Running Time</vt:lpstr>
      <vt:lpstr>Motivations for quicksort</vt:lpstr>
      <vt:lpstr>Summary of Sorting Algorithms</vt:lpstr>
      <vt:lpstr>Comparison sorting</vt:lpstr>
      <vt:lpstr>Lower bound for comparison sort</vt:lpstr>
      <vt:lpstr>Comparison sorting</vt:lpstr>
      <vt:lpstr>How many comparisons?</vt:lpstr>
      <vt:lpstr>Questions to ask about sorting algorithms</vt:lpstr>
      <vt:lpstr>Minimum Expectations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Merge- and quick-sort</dc:title>
  <cp:lastModifiedBy>Andrew J. Parkes</cp:lastModifiedBy>
  <cp:revision>1117</cp:revision>
  <cp:lastPrinted>2014-10-27T17:44:46Z</cp:lastPrinted>
  <dcterms:created xsi:type="dcterms:W3CDTF">2002-01-21T02:22:10Z</dcterms:created>
  <dcterms:modified xsi:type="dcterms:W3CDTF">2014-10-27T17:44:54Z</dcterms:modified>
</cp:coreProperties>
</file>