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handoutMasterIdLst>
    <p:handoutMasterId r:id="rId29"/>
  </p:handoutMasterIdLst>
  <p:sldIdLst>
    <p:sldId id="256" r:id="rId2"/>
    <p:sldId id="257" r:id="rId3"/>
    <p:sldId id="274" r:id="rId4"/>
    <p:sldId id="275" r:id="rId5"/>
    <p:sldId id="278" r:id="rId6"/>
    <p:sldId id="279" r:id="rId7"/>
    <p:sldId id="281" r:id="rId8"/>
    <p:sldId id="287" r:id="rId9"/>
    <p:sldId id="285" r:id="rId10"/>
    <p:sldId id="288" r:id="rId11"/>
    <p:sldId id="289" r:id="rId12"/>
    <p:sldId id="290" r:id="rId13"/>
    <p:sldId id="291" r:id="rId14"/>
    <p:sldId id="292" r:id="rId15"/>
    <p:sldId id="293" r:id="rId16"/>
    <p:sldId id="344" r:id="rId17"/>
    <p:sldId id="341" r:id="rId18"/>
    <p:sldId id="342" r:id="rId19"/>
    <p:sldId id="343" r:id="rId20"/>
    <p:sldId id="346" r:id="rId21"/>
    <p:sldId id="347" r:id="rId22"/>
    <p:sldId id="348" r:id="rId23"/>
    <p:sldId id="349" r:id="rId24"/>
    <p:sldId id="350" r:id="rId25"/>
    <p:sldId id="351" r:id="rId26"/>
    <p:sldId id="267" r:id="rId2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54" autoAdjust="0"/>
  </p:normalViewPr>
  <p:slideViewPr>
    <p:cSldViewPr snapToGrid="0" snapToObjects="1" showGuides="1">
      <p:cViewPr varScale="1">
        <p:scale>
          <a:sx n="152" d="100"/>
          <a:sy n="152" d="100"/>
        </p:scale>
        <p:origin x="-120" y="-216"/>
      </p:cViewPr>
      <p:guideLst>
        <p:guide orient="horz"/>
        <p:guide/>
      </p:guideLst>
    </p:cSldViewPr>
  </p:slideViewPr>
  <p:notesTextViewPr>
    <p:cViewPr>
      <p:scale>
        <a:sx n="100" d="100"/>
        <a:sy n="100" d="100"/>
      </p:scale>
      <p:origin x="0" y="0"/>
    </p:cViewPr>
  </p:notesTextViewPr>
  <p:sorterViewPr>
    <p:cViewPr>
      <p:scale>
        <a:sx n="55" d="100"/>
        <a:sy n="55" d="100"/>
      </p:scale>
      <p:origin x="0" y="0"/>
    </p:cViewPr>
  </p:sorterViewPr>
  <p:notesViewPr>
    <p:cSldViewPr snapToGrid="0" snapToObjects="1" showGuides="1">
      <p:cViewPr varScale="1">
        <p:scale>
          <a:sx n="75" d="100"/>
          <a:sy n="75" d="100"/>
        </p:scale>
        <p:origin x="-348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Tree>
    <p:extLst>
      <p:ext uri="{BB962C8B-B14F-4D97-AF65-F5344CB8AC3E}">
        <p14:creationId xmlns:p14="http://schemas.microsoft.com/office/powerpoint/2010/main" val="283926813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Tree>
    <p:extLst>
      <p:ext uri="{BB962C8B-B14F-4D97-AF65-F5344CB8AC3E}">
        <p14:creationId xmlns:p14="http://schemas.microsoft.com/office/powerpoint/2010/main" val="1131650587"/>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GB">
              <a:latin typeface="Calibri" charset="0"/>
              <a:ea typeface="MS PGothic"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DC38F572-092B-9046-A92C-D182A13992B6}" type="slidenum">
              <a:rPr lang="en-GB"/>
              <a:pPr/>
              <a:t>12</a:t>
            </a:fld>
            <a:endParaRPr lang="en-GB"/>
          </a:p>
        </p:txBody>
      </p:sp>
      <p:sp>
        <p:nvSpPr>
          <p:cNvPr id="140290" name="Rectangle 2"/>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
        <p:nvSpPr>
          <p:cNvPr id="140291" name="Rectangle 3"/>
          <p:cNvSpPr>
            <a:spLocks noGrp="1" noChangeArrowheads="1"/>
          </p:cNvSpPr>
          <p:nvPr>
            <p:ph type="body" idx="1"/>
          </p:nvPr>
        </p:nvSpPr>
        <p:spPr bwMode="auto">
          <a:xfrm>
            <a:off x="913876" y="4343113"/>
            <a:ext cx="5030249" cy="41156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lIns="92066" tIns="46034" rIns="92066" bIns="46034"/>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10ADB112-E934-FE4F-918B-B1F6F07010B9}" type="slidenum">
              <a:rPr lang="en-GB"/>
              <a:pPr/>
              <a:t>13</a:t>
            </a:fld>
            <a:endParaRPr lang="en-GB"/>
          </a:p>
        </p:txBody>
      </p:sp>
      <p:sp>
        <p:nvSpPr>
          <p:cNvPr id="142338" name="Rectangle 2"/>
          <p:cNvSpPr>
            <a:spLocks noGrp="1" noChangeArrowheads="1"/>
          </p:cNvSpPr>
          <p:nvPr>
            <p:ph type="body" idx="1"/>
          </p:nvPr>
        </p:nvSpPr>
        <p:spPr bwMode="auto">
          <a:xfrm>
            <a:off x="913876" y="4343113"/>
            <a:ext cx="5030249" cy="41156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480" tIns="44446" rIns="90480" bIns="44446"/>
          <a:lstStyle/>
          <a:p>
            <a:r>
              <a:rPr lang="en-GB" i="1"/>
              <a:t>Extensive experimental work was carried out to quantify the likely errors in each of the input parameters.</a:t>
            </a:r>
          </a:p>
          <a:p>
            <a:r>
              <a:rPr lang="en-GB" i="1"/>
              <a:t>The fuzzy input variable is given a width corresponding to the empirically determined likeyly error (uncertainty) in the input parameter.</a:t>
            </a:r>
          </a:p>
          <a:p>
            <a:r>
              <a:rPr lang="en-GB" i="1"/>
              <a:t>For example, this slide shows the fuzzy input generated for a measured arterial pH of  6.92 - although the measured pH is 6.92 the fuzzy system knows that the actual pH may range from 6.80 to 7.60</a:t>
            </a:r>
          </a:p>
          <a:p>
            <a:r>
              <a:rPr lang="en-GB"/>
              <a:t>[these errors have been exagerated for clarity]</a:t>
            </a:r>
          </a:p>
        </p:txBody>
      </p:sp>
      <p:sp>
        <p:nvSpPr>
          <p:cNvPr id="142339" name="Rectangle 3"/>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19C62C86-1197-E447-9899-0370433ABF9E}" type="slidenum">
              <a:rPr lang="en-GB"/>
              <a:pPr/>
              <a:t>14</a:t>
            </a:fld>
            <a:endParaRPr lang="en-GB"/>
          </a:p>
        </p:txBody>
      </p:sp>
      <p:sp>
        <p:nvSpPr>
          <p:cNvPr id="144386" name="Rectangle 2"/>
          <p:cNvSpPr>
            <a:spLocks noGrp="1" noChangeArrowheads="1"/>
          </p:cNvSpPr>
          <p:nvPr>
            <p:ph type="body" idx="1"/>
          </p:nvPr>
        </p:nvSpPr>
        <p:spPr bwMode="auto">
          <a:xfrm>
            <a:off x="913876" y="4343113"/>
            <a:ext cx="5030249" cy="41156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480" tIns="44446" rIns="90480" bIns="44446"/>
          <a:lstStyle/>
          <a:p>
            <a:r>
              <a:rPr lang="en-GB" i="1"/>
              <a:t>This slide shows the fuzzy input generated for an unknown value of venous pH (when the arterial pH was measured as shown previously). The possibility for venous pH would be anything higher than the arterial pH.</a:t>
            </a:r>
          </a:p>
        </p:txBody>
      </p:sp>
      <p:sp>
        <p:nvSpPr>
          <p:cNvPr id="144387" name="Rectangle 3"/>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C70D2493-4E0D-F84F-BAB2-D1ACEA8C87D0}" type="slidenum">
              <a:rPr lang="en-GB"/>
              <a:pPr/>
              <a:t>15</a:t>
            </a:fld>
            <a:endParaRPr lang="en-GB"/>
          </a:p>
        </p:txBody>
      </p:sp>
      <p:sp>
        <p:nvSpPr>
          <p:cNvPr id="146434" name="Rectangle 2"/>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
        <p:nvSpPr>
          <p:cNvPr id="146435" name="Rectangle 3"/>
          <p:cNvSpPr>
            <a:spLocks noGrp="1" noChangeArrowheads="1"/>
          </p:cNvSpPr>
          <p:nvPr>
            <p:ph type="body" idx="1"/>
          </p:nvPr>
        </p:nvSpPr>
        <p:spPr bwMode="auto">
          <a:xfrm>
            <a:off x="913876" y="4343113"/>
            <a:ext cx="5030249" cy="41156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lIns="92066" tIns="46034" rIns="92066" bIns="46034"/>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5BCA9A2F-0F11-C44F-B8C0-8A2A3968FA7A}" type="slidenum">
              <a:rPr lang="en-GB"/>
              <a:pPr/>
              <a:t>16</a:t>
            </a:fld>
            <a:endParaRPr lang="en-GB"/>
          </a:p>
        </p:txBody>
      </p:sp>
      <p:sp>
        <p:nvSpPr>
          <p:cNvPr id="191490" name="Rectangle 2"/>
          <p:cNvSpPr>
            <a:spLocks noGrp="1" noRot="1" noChangeAspect="1" noChangeArrowheads="1" noTextEdit="1"/>
          </p:cNvSpPr>
          <p:nvPr>
            <p:ph type="sldImg"/>
          </p:nvPr>
        </p:nvSpPr>
        <p:spPr bwMode="auto">
          <a:xfrm>
            <a:off x="939043" y="703939"/>
            <a:ext cx="5014519" cy="3441955"/>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91491" name="Rectangle 3"/>
          <p:cNvSpPr>
            <a:spLocks noGrp="1" noChangeArrowheads="1"/>
          </p:cNvSpPr>
          <p:nvPr>
            <p:ph type="body" idx="1"/>
          </p:nvPr>
        </p:nvSpPr>
        <p:spPr bwMode="auto">
          <a:xfrm>
            <a:off x="928033" y="4357508"/>
            <a:ext cx="5036540" cy="407679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1431" tIns="45716" rIns="91431" bIns="45716"/>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EE66E52F-2342-F542-A2C2-13B83E319711}" type="slidenum">
              <a:rPr lang="en-GB"/>
              <a:pPr/>
              <a:t>17</a:t>
            </a:fld>
            <a:endParaRPr lang="en-GB"/>
          </a:p>
        </p:txBody>
      </p:sp>
      <p:sp>
        <p:nvSpPr>
          <p:cNvPr id="156674" name="Rectangle 2"/>
          <p:cNvSpPr>
            <a:spLocks noGrp="1" noRot="1" noChangeAspect="1" noChangeArrowheads="1" noTextEdit="1"/>
          </p:cNvSpPr>
          <p:nvPr>
            <p:ph type="sldImg"/>
          </p:nvPr>
        </p:nvSpPr>
        <p:spPr bwMode="auto">
          <a:xfrm>
            <a:off x="1150938" y="703263"/>
            <a:ext cx="4591050" cy="3443287"/>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6675" name="Rectangle 3"/>
          <p:cNvSpPr>
            <a:spLocks noGrp="1" noChangeArrowheads="1"/>
          </p:cNvSpPr>
          <p:nvPr>
            <p:ph type="body" idx="1"/>
          </p:nvPr>
        </p:nvSpPr>
        <p:spPr bwMode="auto">
          <a:xfrm>
            <a:off x="928033" y="4357508"/>
            <a:ext cx="5036540" cy="407679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1431" tIns="45716" rIns="91431" bIns="45716"/>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B1D89686-6C72-9D4E-9240-800129BF338C}" type="slidenum">
              <a:rPr lang="en-GB"/>
              <a:pPr/>
              <a:t>18</a:t>
            </a:fld>
            <a:endParaRPr lang="en-GB"/>
          </a:p>
        </p:txBody>
      </p:sp>
      <p:sp>
        <p:nvSpPr>
          <p:cNvPr id="162818" name="Rectangle 2"/>
          <p:cNvSpPr>
            <a:spLocks noGrp="1" noRot="1" noChangeAspect="1" noChangeArrowheads="1" noTextEdit="1"/>
          </p:cNvSpPr>
          <p:nvPr>
            <p:ph type="sldImg"/>
          </p:nvPr>
        </p:nvSpPr>
        <p:spPr bwMode="auto">
          <a:xfrm>
            <a:off x="1150938" y="703263"/>
            <a:ext cx="4591050" cy="3443287"/>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62819" name="Rectangle 3"/>
          <p:cNvSpPr>
            <a:spLocks noGrp="1" noChangeArrowheads="1"/>
          </p:cNvSpPr>
          <p:nvPr>
            <p:ph type="body" idx="1"/>
          </p:nvPr>
        </p:nvSpPr>
        <p:spPr bwMode="auto">
          <a:xfrm>
            <a:off x="928033" y="4357508"/>
            <a:ext cx="5036540" cy="407679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1431" tIns="45716" rIns="91431" bIns="45716"/>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4FD79A80-3C63-BC48-9B21-FB30B2708B59}" type="slidenum">
              <a:rPr lang="en-GB"/>
              <a:pPr/>
              <a:t>19</a:t>
            </a:fld>
            <a:endParaRPr lang="en-GB"/>
          </a:p>
        </p:txBody>
      </p:sp>
      <p:sp>
        <p:nvSpPr>
          <p:cNvPr id="164866" name="Rectangle 2"/>
          <p:cNvSpPr>
            <a:spLocks noGrp="1" noRot="1" noChangeAspect="1" noChangeArrowheads="1" noTextEdit="1"/>
          </p:cNvSpPr>
          <p:nvPr>
            <p:ph type="sldImg"/>
          </p:nvPr>
        </p:nvSpPr>
        <p:spPr bwMode="auto">
          <a:xfrm>
            <a:off x="1150938" y="703263"/>
            <a:ext cx="4591050" cy="3443287"/>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64867" name="Rectangle 3"/>
          <p:cNvSpPr>
            <a:spLocks noGrp="1" noChangeArrowheads="1"/>
          </p:cNvSpPr>
          <p:nvPr>
            <p:ph type="body" idx="1"/>
          </p:nvPr>
        </p:nvSpPr>
        <p:spPr bwMode="auto">
          <a:xfrm>
            <a:off x="928033" y="4357508"/>
            <a:ext cx="5036540" cy="407679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1431" tIns="45716" rIns="91431" bIns="45716"/>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3B799A83-94D8-1248-9E08-B04D474613E5}" type="slidenum">
              <a:rPr lang="en-GB"/>
              <a:pPr/>
              <a:t>20</a:t>
            </a:fld>
            <a:endParaRPr lang="en-GB"/>
          </a:p>
        </p:txBody>
      </p:sp>
      <p:sp>
        <p:nvSpPr>
          <p:cNvPr id="171010" name="Rectangle 2"/>
          <p:cNvSpPr>
            <a:spLocks noGrp="1" noRot="1" noChangeAspect="1" noChangeArrowheads="1" noTextEdit="1"/>
          </p:cNvSpPr>
          <p:nvPr>
            <p:ph type="sldImg"/>
          </p:nvPr>
        </p:nvSpPr>
        <p:spPr bwMode="auto">
          <a:xfrm>
            <a:off x="1150938" y="703263"/>
            <a:ext cx="4591050" cy="3443287"/>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71011" name="Rectangle 3"/>
          <p:cNvSpPr>
            <a:spLocks noGrp="1" noChangeArrowheads="1"/>
          </p:cNvSpPr>
          <p:nvPr>
            <p:ph type="body" idx="1"/>
          </p:nvPr>
        </p:nvSpPr>
        <p:spPr bwMode="auto">
          <a:xfrm>
            <a:off x="928033" y="4357508"/>
            <a:ext cx="5036540" cy="407679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1431" tIns="45716" rIns="91431" bIns="45716"/>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AC9CDBBC-F806-2F42-9101-B38AB85EBD67}" type="slidenum">
              <a:rPr lang="en-GB"/>
              <a:pPr/>
              <a:t>21</a:t>
            </a:fld>
            <a:endParaRPr lang="en-GB"/>
          </a:p>
        </p:txBody>
      </p:sp>
      <p:sp>
        <p:nvSpPr>
          <p:cNvPr id="173058" name="Rectangle 2"/>
          <p:cNvSpPr>
            <a:spLocks noGrp="1" noRot="1" noChangeAspect="1" noChangeArrowheads="1" noTextEdit="1"/>
          </p:cNvSpPr>
          <p:nvPr>
            <p:ph type="sldImg"/>
          </p:nvPr>
        </p:nvSpPr>
        <p:spPr bwMode="auto">
          <a:xfrm>
            <a:off x="1150938" y="703263"/>
            <a:ext cx="4591050" cy="3443287"/>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73059" name="Rectangle 3"/>
          <p:cNvSpPr>
            <a:spLocks noGrp="1" noChangeArrowheads="1"/>
          </p:cNvSpPr>
          <p:nvPr>
            <p:ph type="body" idx="1"/>
          </p:nvPr>
        </p:nvSpPr>
        <p:spPr bwMode="auto">
          <a:xfrm>
            <a:off x="928033" y="4357508"/>
            <a:ext cx="5036540" cy="407679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1431" tIns="45716" rIns="91431" bIns="45716"/>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0F14982E-7B5A-2447-B0A3-D42310D8D134}" type="slidenum">
              <a:rPr lang="en-GB"/>
              <a:pPr/>
              <a:t>3</a:t>
            </a:fld>
            <a:endParaRPr lang="en-GB"/>
          </a:p>
        </p:txBody>
      </p:sp>
      <p:sp>
        <p:nvSpPr>
          <p:cNvPr id="101378" name="Rectangle 2"/>
          <p:cNvSpPr>
            <a:spLocks noGrp="1" noRot="1" noChangeAspect="1" noChangeArrowheads="1" noTextEdit="1"/>
          </p:cNvSpPr>
          <p:nvPr>
            <p:ph type="sldImg"/>
          </p:nvPr>
        </p:nvSpPr>
        <p:spPr>
          <a:xfrm>
            <a:off x="939043" y="703939"/>
            <a:ext cx="5014519" cy="3441955"/>
          </a:xfrm>
          <a:ln/>
          <a:extLst>
            <a:ext uri="{FAA26D3D-D897-4be2-8F04-BA451C77F1D7}">
              <ma14:placeholderFlag xmlns:ma14="http://schemas.microsoft.com/office/mac/drawingml/2011/main" val="1"/>
            </a:ext>
          </a:extLst>
        </p:spPr>
      </p:sp>
      <p:sp>
        <p:nvSpPr>
          <p:cNvPr id="101379" name="Rectangle 3"/>
          <p:cNvSpPr>
            <a:spLocks noGrp="1" noChangeArrowheads="1"/>
          </p:cNvSpPr>
          <p:nvPr>
            <p:ph type="body" idx="1"/>
          </p:nvPr>
        </p:nvSpPr>
        <p:spPr>
          <a:xfrm>
            <a:off x="928033" y="4357508"/>
            <a:ext cx="5036540" cy="4076796"/>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31E04266-9400-7540-B16C-35E3149063A9}" type="slidenum">
              <a:rPr lang="en-GB"/>
              <a:pPr/>
              <a:t>22</a:t>
            </a:fld>
            <a:endParaRPr lang="en-GB"/>
          </a:p>
        </p:txBody>
      </p:sp>
      <p:sp>
        <p:nvSpPr>
          <p:cNvPr id="175106" name="Rectangle 2"/>
          <p:cNvSpPr>
            <a:spLocks noGrp="1" noRot="1" noChangeAspect="1" noChangeArrowheads="1" noTextEdit="1"/>
          </p:cNvSpPr>
          <p:nvPr>
            <p:ph type="sldImg"/>
          </p:nvPr>
        </p:nvSpPr>
        <p:spPr bwMode="auto">
          <a:xfrm>
            <a:off x="1150938" y="703263"/>
            <a:ext cx="4591050" cy="3443287"/>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75107" name="Rectangle 3"/>
          <p:cNvSpPr>
            <a:spLocks noGrp="1" noChangeArrowheads="1"/>
          </p:cNvSpPr>
          <p:nvPr>
            <p:ph type="body" idx="1"/>
          </p:nvPr>
        </p:nvSpPr>
        <p:spPr bwMode="auto">
          <a:xfrm>
            <a:off x="928033" y="4357508"/>
            <a:ext cx="5036540" cy="407679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1431" tIns="45716" rIns="91431" bIns="45716"/>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CC4AB2F1-885E-844A-A136-4B6500FAC7C2}" type="slidenum">
              <a:rPr lang="en-GB"/>
              <a:pPr/>
              <a:t>23</a:t>
            </a:fld>
            <a:endParaRPr lang="en-GB"/>
          </a:p>
        </p:txBody>
      </p:sp>
      <p:sp>
        <p:nvSpPr>
          <p:cNvPr id="179202" name="Rectangle 2"/>
          <p:cNvSpPr>
            <a:spLocks noGrp="1" noRot="1" noChangeAspect="1" noChangeArrowheads="1" noTextEdit="1"/>
          </p:cNvSpPr>
          <p:nvPr>
            <p:ph type="sldImg"/>
          </p:nvPr>
        </p:nvSpPr>
        <p:spPr bwMode="auto">
          <a:xfrm>
            <a:off x="1150938" y="703263"/>
            <a:ext cx="4591050" cy="3443287"/>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79203" name="Rectangle 3"/>
          <p:cNvSpPr>
            <a:spLocks noGrp="1" noChangeArrowheads="1"/>
          </p:cNvSpPr>
          <p:nvPr>
            <p:ph type="body" idx="1"/>
          </p:nvPr>
        </p:nvSpPr>
        <p:spPr bwMode="auto">
          <a:xfrm>
            <a:off x="928033" y="4357508"/>
            <a:ext cx="5036540" cy="407679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1431" tIns="45716" rIns="91431" bIns="45716"/>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2135630E-B35D-C74D-87B5-B16C61337D63}" type="slidenum">
              <a:rPr lang="en-GB"/>
              <a:pPr/>
              <a:t>24</a:t>
            </a:fld>
            <a:endParaRPr lang="en-GB"/>
          </a:p>
        </p:txBody>
      </p:sp>
      <p:sp>
        <p:nvSpPr>
          <p:cNvPr id="181250" name="Rectangle 2"/>
          <p:cNvSpPr>
            <a:spLocks noGrp="1" noRot="1" noChangeAspect="1" noChangeArrowheads="1" noTextEdit="1"/>
          </p:cNvSpPr>
          <p:nvPr>
            <p:ph type="sldImg"/>
          </p:nvPr>
        </p:nvSpPr>
        <p:spPr bwMode="auto">
          <a:xfrm>
            <a:off x="1150938" y="703263"/>
            <a:ext cx="4591050" cy="3443287"/>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81251" name="Rectangle 3"/>
          <p:cNvSpPr>
            <a:spLocks noGrp="1" noChangeArrowheads="1"/>
          </p:cNvSpPr>
          <p:nvPr>
            <p:ph type="body" idx="1"/>
          </p:nvPr>
        </p:nvSpPr>
        <p:spPr bwMode="auto">
          <a:xfrm>
            <a:off x="928033" y="4357508"/>
            <a:ext cx="5036540" cy="407679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1431" tIns="45716" rIns="91431" bIns="45716"/>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BE111A82-3ABA-EF49-A3C5-0C705CE14D74}" type="slidenum">
              <a:rPr lang="en-GB"/>
              <a:pPr/>
              <a:t>25</a:t>
            </a:fld>
            <a:endParaRPr lang="en-GB"/>
          </a:p>
        </p:txBody>
      </p:sp>
      <p:sp>
        <p:nvSpPr>
          <p:cNvPr id="183298" name="Rectangle 2"/>
          <p:cNvSpPr>
            <a:spLocks noGrp="1" noRot="1" noChangeAspect="1" noChangeArrowheads="1" noTextEdit="1"/>
          </p:cNvSpPr>
          <p:nvPr>
            <p:ph type="sldImg"/>
          </p:nvPr>
        </p:nvSpPr>
        <p:spPr bwMode="auto">
          <a:xfrm>
            <a:off x="1150938" y="703263"/>
            <a:ext cx="4591050" cy="3443287"/>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83299" name="Rectangle 3"/>
          <p:cNvSpPr>
            <a:spLocks noGrp="1" noChangeArrowheads="1"/>
          </p:cNvSpPr>
          <p:nvPr>
            <p:ph type="body" idx="1"/>
          </p:nvPr>
        </p:nvSpPr>
        <p:spPr bwMode="auto">
          <a:xfrm>
            <a:off x="928033" y="4357508"/>
            <a:ext cx="5036540" cy="407679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1431" tIns="45716" rIns="91431" bIns="4571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C7EC82C7-8B6E-C247-87ED-9977F02CF6E0}" type="slidenum">
              <a:rPr lang="en-GB"/>
              <a:pPr/>
              <a:t>4</a:t>
            </a:fld>
            <a:endParaRPr lang="en-GB"/>
          </a:p>
        </p:txBody>
      </p:sp>
      <p:sp>
        <p:nvSpPr>
          <p:cNvPr id="107522" name="Rectangle 2"/>
          <p:cNvSpPr>
            <a:spLocks noGrp="1" noChangeArrowheads="1"/>
          </p:cNvSpPr>
          <p:nvPr>
            <p:ph type="body" idx="1"/>
          </p:nvPr>
        </p:nvSpPr>
        <p:spPr bwMode="auto">
          <a:xfrm>
            <a:off x="913876" y="4343113"/>
            <a:ext cx="5030249" cy="41156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lIns="90480" tIns="44446" rIns="90480" bIns="44446"/>
          <a:lstStyle/>
          <a:p>
            <a:endParaRPr lang="en-US"/>
          </a:p>
        </p:txBody>
      </p:sp>
      <p:sp>
        <p:nvSpPr>
          <p:cNvPr id="107523" name="Rectangle 3"/>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CC21A2EE-734B-F240-9867-044F41DFA55A}" type="slidenum">
              <a:rPr lang="en-GB"/>
              <a:pPr/>
              <a:t>6</a:t>
            </a:fld>
            <a:endParaRPr lang="en-GB"/>
          </a:p>
        </p:txBody>
      </p:sp>
      <p:sp>
        <p:nvSpPr>
          <p:cNvPr id="111618" name="Rectangle 2"/>
          <p:cNvSpPr>
            <a:spLocks noGrp="1" noRot="1" noChangeAspect="1" noChangeArrowheads="1" noTextEdit="1"/>
          </p:cNvSpPr>
          <p:nvPr>
            <p:ph type="sldImg"/>
          </p:nvPr>
        </p:nvSpPr>
        <p:spPr bwMode="auto">
          <a:xfrm>
            <a:off x="1150938" y="703263"/>
            <a:ext cx="4591050" cy="3443287"/>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11619" name="Rectangle 3"/>
          <p:cNvSpPr>
            <a:spLocks noGrp="1" noChangeArrowheads="1"/>
          </p:cNvSpPr>
          <p:nvPr>
            <p:ph type="body" idx="1"/>
          </p:nvPr>
        </p:nvSpPr>
        <p:spPr bwMode="auto">
          <a:xfrm>
            <a:off x="928033" y="4357508"/>
            <a:ext cx="5036540" cy="407679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1431" tIns="45716" rIns="91431" bIns="45716"/>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468ECB20-26A4-E049-826A-FC82427A8FD8}" type="slidenum">
              <a:rPr lang="en-GB"/>
              <a:pPr/>
              <a:t>7</a:t>
            </a:fld>
            <a:endParaRPr lang="en-GB"/>
          </a:p>
        </p:txBody>
      </p:sp>
      <p:sp>
        <p:nvSpPr>
          <p:cNvPr id="117762" name="Rectangle 2"/>
          <p:cNvSpPr>
            <a:spLocks noGrp="1" noRot="1" noChangeAspect="1" noChangeArrowheads="1" noTextEdit="1"/>
          </p:cNvSpPr>
          <p:nvPr>
            <p:ph type="sldImg"/>
          </p:nvPr>
        </p:nvSpPr>
        <p:spPr bwMode="auto">
          <a:xfrm>
            <a:off x="1150938" y="703263"/>
            <a:ext cx="4591050" cy="3443287"/>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17763" name="Rectangle 3"/>
          <p:cNvSpPr>
            <a:spLocks noGrp="1" noChangeArrowheads="1"/>
          </p:cNvSpPr>
          <p:nvPr>
            <p:ph type="body" idx="1"/>
          </p:nvPr>
        </p:nvSpPr>
        <p:spPr bwMode="auto">
          <a:xfrm>
            <a:off x="928033" y="4357508"/>
            <a:ext cx="5036540" cy="407679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1431" tIns="45716" rIns="91431" bIns="45716"/>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6EBE1917-51D8-5446-9CB9-C59065F689F6}" type="slidenum">
              <a:rPr lang="en-GB"/>
              <a:pPr/>
              <a:t>8</a:t>
            </a:fld>
            <a:endParaRPr lang="en-GB"/>
          </a:p>
        </p:txBody>
      </p:sp>
      <p:sp>
        <p:nvSpPr>
          <p:cNvPr id="134146" name="Rectangle 2"/>
          <p:cNvSpPr>
            <a:spLocks noGrp="1" noRot="1" noChangeAspect="1" noChangeArrowheads="1" noTextEdit="1"/>
          </p:cNvSpPr>
          <p:nvPr>
            <p:ph type="sldImg"/>
          </p:nvPr>
        </p:nvSpPr>
        <p:spPr bwMode="auto">
          <a:xfrm>
            <a:off x="939043" y="703939"/>
            <a:ext cx="5014519" cy="3441955"/>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34147" name="Rectangle 3"/>
          <p:cNvSpPr>
            <a:spLocks noGrp="1" noChangeArrowheads="1"/>
          </p:cNvSpPr>
          <p:nvPr>
            <p:ph type="body" idx="1"/>
          </p:nvPr>
        </p:nvSpPr>
        <p:spPr bwMode="auto">
          <a:xfrm>
            <a:off x="928033" y="4357508"/>
            <a:ext cx="5036540" cy="407679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1431" tIns="45716" rIns="91431" bIns="45716"/>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E6F05C6B-CDAF-9847-A6B4-8BDF1271B6B3}" type="slidenum">
              <a:rPr lang="en-GB"/>
              <a:pPr/>
              <a:t>9</a:t>
            </a:fld>
            <a:endParaRPr lang="en-GB"/>
          </a:p>
        </p:txBody>
      </p:sp>
      <p:sp>
        <p:nvSpPr>
          <p:cNvPr id="148482" name="Rectangle 2"/>
          <p:cNvSpPr>
            <a:spLocks noGrp="1" noRot="1" noChangeAspect="1" noChangeArrowheads="1"/>
          </p:cNvSpPr>
          <p:nvPr>
            <p:ph type="sldImg"/>
          </p:nvPr>
        </p:nvSpPr>
        <p:spPr bwMode="auto">
          <a:xfrm>
            <a:off x="1144588" y="687388"/>
            <a:ext cx="4568825" cy="342582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
        <p:nvSpPr>
          <p:cNvPr id="148483" name="Rectangle 3"/>
          <p:cNvSpPr>
            <a:spLocks noGrp="1" noChangeArrowheads="1"/>
          </p:cNvSpPr>
          <p:nvPr>
            <p:ph type="body" idx="1"/>
          </p:nvPr>
        </p:nvSpPr>
        <p:spPr bwMode="auto">
          <a:xfrm>
            <a:off x="913876" y="4343113"/>
            <a:ext cx="5030249" cy="41156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lIns="92066" tIns="46034" rIns="92066" bIns="46034"/>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5BF7109D-6579-574F-ACB2-FC245ADB055B}" type="slidenum">
              <a:rPr lang="en-GB"/>
              <a:pPr/>
              <a:t>10</a:t>
            </a:fld>
            <a:endParaRPr lang="en-GB"/>
          </a:p>
        </p:txBody>
      </p:sp>
      <p:sp>
        <p:nvSpPr>
          <p:cNvPr id="136194" name="Rectangle 2"/>
          <p:cNvSpPr>
            <a:spLocks noGrp="1" noChangeArrowheads="1"/>
          </p:cNvSpPr>
          <p:nvPr>
            <p:ph type="body" idx="1"/>
          </p:nvPr>
        </p:nvSpPr>
        <p:spPr bwMode="auto">
          <a:xfrm>
            <a:off x="913876" y="4343113"/>
            <a:ext cx="5030249" cy="41156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480" tIns="44446" rIns="90480" bIns="44446"/>
          <a:lstStyle/>
          <a:p>
            <a:r>
              <a:rPr lang="en-GB" i="1"/>
              <a:t>To give you an idea of the size of the interpretation FES (fuzzy expert system):</a:t>
            </a:r>
            <a:endParaRPr lang="en-GB"/>
          </a:p>
          <a:p>
            <a:r>
              <a:rPr lang="en-GB"/>
              <a:t>The new fuzzy rule base was freshly elicited and consists of only 25 rules, compared with 54 in the crisp system.</a:t>
            </a:r>
          </a:p>
          <a:p>
            <a:r>
              <a:rPr lang="en-GB"/>
              <a:t>The 25 rules operate on four fuzzy input variables and produce three fuzzy output variables.</a:t>
            </a:r>
          </a:p>
        </p:txBody>
      </p:sp>
      <p:sp>
        <p:nvSpPr>
          <p:cNvPr id="136195" name="Rectangle 3"/>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5151" y="8684785"/>
            <a:ext cx="2971276" cy="457776"/>
          </a:xfrm>
          <a:prstGeom prst="rect">
            <a:avLst/>
          </a:prstGeom>
          <a:ln/>
        </p:spPr>
        <p:txBody>
          <a:bodyPr lIns="86045" tIns="43023" rIns="86045" bIns="43023"/>
          <a:lstStyle/>
          <a:p>
            <a:fld id="{5FC83104-CBC8-094A-8BC4-482A53F436B9}" type="slidenum">
              <a:rPr lang="en-GB"/>
              <a:pPr/>
              <a:t>11</a:t>
            </a:fld>
            <a:endParaRPr lang="en-GB"/>
          </a:p>
        </p:txBody>
      </p:sp>
      <p:sp>
        <p:nvSpPr>
          <p:cNvPr id="138242" name="Rectangle 2"/>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
        <p:nvSpPr>
          <p:cNvPr id="138243" name="Rectangle 3"/>
          <p:cNvSpPr>
            <a:spLocks noGrp="1" noChangeArrowheads="1"/>
          </p:cNvSpPr>
          <p:nvPr>
            <p:ph type="body" idx="1"/>
          </p:nvPr>
        </p:nvSpPr>
        <p:spPr bwMode="auto">
          <a:xfrm>
            <a:off x="913876" y="4343113"/>
            <a:ext cx="5030249" cy="41156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lIns="92066" tIns="46034" rIns="92066" bIns="46034"/>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35953"/>
            <a:ext cx="7772400" cy="1470025"/>
          </a:xfrm>
        </p:spPr>
        <p:txBody>
          <a:bodyPr/>
          <a:lstStyle/>
          <a:p>
            <a:r>
              <a:rPr lang="en-GB" dirty="0" smtClean="0"/>
              <a:t>Click to edit Master title style</a:t>
            </a:r>
            <a:endParaRPr lang="en-GB" dirty="0"/>
          </a:p>
        </p:txBody>
      </p:sp>
      <p:sp>
        <p:nvSpPr>
          <p:cNvPr id="3" name="Subtitle 2"/>
          <p:cNvSpPr>
            <a:spLocks noGrp="1"/>
          </p:cNvSpPr>
          <p:nvPr>
            <p:ph type="subTitle" idx="1"/>
          </p:nvPr>
        </p:nvSpPr>
        <p:spPr>
          <a:xfrm>
            <a:off x="1371600" y="3425441"/>
            <a:ext cx="6400800" cy="2283472"/>
          </a:xfrm>
        </p:spPr>
        <p:txBody>
          <a:bodyPr/>
          <a:lstStyle>
            <a:lvl1pPr marL="0" indent="0" algn="ctr">
              <a:buNone/>
              <a:defRPr>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GB" dirty="0"/>
          </a:p>
        </p:txBody>
      </p:sp>
      <p:sp>
        <p:nvSpPr>
          <p:cNvPr id="4" name="Date Placeholder 3"/>
          <p:cNvSpPr>
            <a:spLocks noGrp="1"/>
          </p:cNvSpPr>
          <p:nvPr>
            <p:ph type="dt" sz="half" idx="10"/>
          </p:nvPr>
        </p:nvSpPr>
        <p:spPr/>
        <p:txBody>
          <a:bodyPr/>
          <a:lstStyle>
            <a:lvl1pPr>
              <a:defRPr/>
            </a:lvl1pPr>
          </a:lstStyle>
          <a:p>
            <a:pPr>
              <a:defRPr/>
            </a:pPr>
            <a:r>
              <a:rPr lang="en-GB" smtClean="0"/>
              <a:t>© University of Nottingham</a:t>
            </a:r>
            <a:endParaRPr lang="en-GB"/>
          </a:p>
        </p:txBody>
      </p:sp>
      <p:sp>
        <p:nvSpPr>
          <p:cNvPr id="5" name="Footer Placeholder 4"/>
          <p:cNvSpPr>
            <a:spLocks noGrp="1"/>
          </p:cNvSpPr>
          <p:nvPr>
            <p:ph type="ftr" sz="quarter" idx="11"/>
          </p:nvPr>
        </p:nvSpPr>
        <p:spPr/>
        <p:txBody>
          <a:bodyPr/>
          <a:lstStyle>
            <a:lvl1pPr>
              <a:defRPr/>
            </a:lvl1pPr>
          </a:lstStyle>
          <a:p>
            <a:pPr>
              <a:defRPr/>
            </a:pPr>
            <a:r>
              <a:rPr lang="en-GB"/>
              <a:t>G53FUZ</a:t>
            </a:r>
          </a:p>
        </p:txBody>
      </p:sp>
      <p:sp>
        <p:nvSpPr>
          <p:cNvPr id="6" name="Slide Number Placeholder 5"/>
          <p:cNvSpPr>
            <a:spLocks noGrp="1"/>
          </p:cNvSpPr>
          <p:nvPr>
            <p:ph type="sldNum" sz="quarter" idx="12"/>
          </p:nvPr>
        </p:nvSpPr>
        <p:spPr/>
        <p:txBody>
          <a:bodyPr/>
          <a:lstStyle>
            <a:lvl1pPr>
              <a:defRPr/>
            </a:lvl1pPr>
          </a:lstStyle>
          <a:p>
            <a:pPr>
              <a:defRPr/>
            </a:pPr>
            <a:fld id="{C4FFCCA0-BAF4-E343-9F9C-EE692D44F7FE}" type="slidenum">
              <a:rPr lang="en-GB"/>
              <a:pPr>
                <a:defRPr/>
              </a:pPr>
              <a:t>‹#›</a:t>
            </a:fld>
            <a:endParaRPr lang="en-GB"/>
          </a:p>
        </p:txBody>
      </p:sp>
    </p:spTree>
    <p:extLst>
      <p:ext uri="{BB962C8B-B14F-4D97-AF65-F5344CB8AC3E}">
        <p14:creationId xmlns:p14="http://schemas.microsoft.com/office/powerpoint/2010/main" val="33204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233488"/>
            <a:ext cx="8229600" cy="0"/>
          </a:xfrm>
          <a:prstGeom prst="line">
            <a:avLst/>
          </a:prstGeom>
          <a:ln w="76200"/>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Date Placeholder 3"/>
          <p:cNvSpPr>
            <a:spLocks noGrp="1"/>
          </p:cNvSpPr>
          <p:nvPr>
            <p:ph type="dt" sz="half" idx="10"/>
          </p:nvPr>
        </p:nvSpPr>
        <p:spPr/>
        <p:txBody>
          <a:bodyPr/>
          <a:lstStyle>
            <a:lvl1pPr>
              <a:defRPr/>
            </a:lvl1pPr>
          </a:lstStyle>
          <a:p>
            <a:pPr>
              <a:defRPr/>
            </a:pPr>
            <a:r>
              <a:rPr lang="en-GB" smtClean="0"/>
              <a:t>© University of Nottingham</a:t>
            </a:r>
            <a:endParaRPr lang="en-GB"/>
          </a:p>
        </p:txBody>
      </p:sp>
      <p:sp>
        <p:nvSpPr>
          <p:cNvPr id="6" name="Footer Placeholder 4"/>
          <p:cNvSpPr>
            <a:spLocks noGrp="1"/>
          </p:cNvSpPr>
          <p:nvPr>
            <p:ph type="ftr" sz="quarter" idx="11"/>
          </p:nvPr>
        </p:nvSpPr>
        <p:spPr/>
        <p:txBody>
          <a:bodyPr/>
          <a:lstStyle>
            <a:lvl1pPr>
              <a:defRPr/>
            </a:lvl1pPr>
          </a:lstStyle>
          <a:p>
            <a:pPr>
              <a:defRPr/>
            </a:pPr>
            <a:r>
              <a:rPr lang="en-GB"/>
              <a:t>G53FUZ</a:t>
            </a:r>
          </a:p>
        </p:txBody>
      </p:sp>
      <p:sp>
        <p:nvSpPr>
          <p:cNvPr id="7" name="Slide Number Placeholder 5"/>
          <p:cNvSpPr>
            <a:spLocks noGrp="1"/>
          </p:cNvSpPr>
          <p:nvPr>
            <p:ph type="sldNum" sz="quarter" idx="12"/>
          </p:nvPr>
        </p:nvSpPr>
        <p:spPr/>
        <p:txBody>
          <a:bodyPr/>
          <a:lstStyle>
            <a:lvl1pPr>
              <a:defRPr/>
            </a:lvl1pPr>
          </a:lstStyle>
          <a:p>
            <a:pPr>
              <a:defRPr/>
            </a:pPr>
            <a:fld id="{8A3ABA6B-5523-5545-841B-4EC6CC046F95}" type="slidenum">
              <a:rPr lang="en-GB"/>
              <a:pPr>
                <a:defRPr/>
              </a:pPr>
              <a:t>‹#›</a:t>
            </a:fld>
            <a:endParaRPr lang="en-GB"/>
          </a:p>
        </p:txBody>
      </p:sp>
    </p:spTree>
    <p:extLst>
      <p:ext uri="{BB962C8B-B14F-4D97-AF65-F5344CB8AC3E}">
        <p14:creationId xmlns:p14="http://schemas.microsoft.com/office/powerpoint/2010/main" val="30447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457200" y="1233488"/>
            <a:ext cx="8229600" cy="0"/>
          </a:xfrm>
          <a:prstGeom prst="line">
            <a:avLst/>
          </a:prstGeom>
          <a:ln w="76200"/>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smtClean="0"/>
              <a:t>Click to edit Master title style</a:t>
            </a:r>
            <a:endParaRPr lang="en-GB"/>
          </a:p>
        </p:txBody>
      </p:sp>
      <p:sp>
        <p:nvSpPr>
          <p:cNvPr id="4" name="Date Placeholder 2"/>
          <p:cNvSpPr>
            <a:spLocks noGrp="1"/>
          </p:cNvSpPr>
          <p:nvPr>
            <p:ph type="dt" sz="half" idx="10"/>
          </p:nvPr>
        </p:nvSpPr>
        <p:spPr/>
        <p:txBody>
          <a:bodyPr/>
          <a:lstStyle>
            <a:lvl1pPr>
              <a:defRPr/>
            </a:lvl1pPr>
          </a:lstStyle>
          <a:p>
            <a:pPr>
              <a:defRPr/>
            </a:pPr>
            <a:r>
              <a:rPr lang="en-GB" smtClean="0"/>
              <a:t>© University of Nottingham</a:t>
            </a:r>
            <a:endParaRPr lang="en-GB"/>
          </a:p>
        </p:txBody>
      </p:sp>
      <p:sp>
        <p:nvSpPr>
          <p:cNvPr id="5" name="Footer Placeholder 3"/>
          <p:cNvSpPr>
            <a:spLocks noGrp="1"/>
          </p:cNvSpPr>
          <p:nvPr>
            <p:ph type="ftr" sz="quarter" idx="11"/>
          </p:nvPr>
        </p:nvSpPr>
        <p:spPr/>
        <p:txBody>
          <a:bodyPr/>
          <a:lstStyle>
            <a:lvl1pPr>
              <a:defRPr/>
            </a:lvl1pPr>
          </a:lstStyle>
          <a:p>
            <a:pPr>
              <a:defRPr/>
            </a:pPr>
            <a:r>
              <a:rPr lang="en-GB"/>
              <a:t>G53FUZ</a:t>
            </a:r>
          </a:p>
        </p:txBody>
      </p:sp>
      <p:sp>
        <p:nvSpPr>
          <p:cNvPr id="6" name="Slide Number Placeholder 4"/>
          <p:cNvSpPr>
            <a:spLocks noGrp="1"/>
          </p:cNvSpPr>
          <p:nvPr>
            <p:ph type="sldNum" sz="quarter" idx="12"/>
          </p:nvPr>
        </p:nvSpPr>
        <p:spPr/>
        <p:txBody>
          <a:bodyPr/>
          <a:lstStyle>
            <a:lvl1pPr>
              <a:defRPr/>
            </a:lvl1pPr>
          </a:lstStyle>
          <a:p>
            <a:pPr>
              <a:defRPr/>
            </a:pPr>
            <a:fld id="{F49ABAF5-4035-E54A-AD10-DAE52DEB3E0A}" type="slidenum">
              <a:rPr lang="en-GB"/>
              <a:pPr>
                <a:defRPr/>
              </a:pPr>
              <a:t>‹#›</a:t>
            </a:fld>
            <a:endParaRPr lang="en-GB"/>
          </a:p>
        </p:txBody>
      </p:sp>
    </p:spTree>
    <p:extLst>
      <p:ext uri="{BB962C8B-B14F-4D97-AF65-F5344CB8AC3E}">
        <p14:creationId xmlns:p14="http://schemas.microsoft.com/office/powerpoint/2010/main" val="153801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15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077200" cy="838200"/>
          </a:xfrm>
        </p:spPr>
        <p:txBody>
          <a:bodyPr/>
          <a:lstStyle/>
          <a:p>
            <a:r>
              <a:rPr lang="en-GB"/>
              <a:t>Click to edit Master title style</a:t>
            </a:r>
          </a:p>
        </p:txBody>
      </p:sp>
      <p:sp>
        <p:nvSpPr>
          <p:cNvPr id="3" name="ClipArt Placeholder 2"/>
          <p:cNvSpPr>
            <a:spLocks noGrp="1"/>
          </p:cNvSpPr>
          <p:nvPr>
            <p:ph type="clipArt" sz="half" idx="1"/>
          </p:nvPr>
        </p:nvSpPr>
        <p:spPr>
          <a:xfrm>
            <a:off x="381000" y="1219200"/>
            <a:ext cx="4114800" cy="5105400"/>
          </a:xfrm>
        </p:spPr>
        <p:txBody>
          <a:bodyPr/>
          <a:lstStyle/>
          <a:p>
            <a:endParaRPr lang="en-GB"/>
          </a:p>
        </p:txBody>
      </p:sp>
      <p:sp>
        <p:nvSpPr>
          <p:cNvPr id="4" name="Text Placeholder 3"/>
          <p:cNvSpPr>
            <a:spLocks noGrp="1"/>
          </p:cNvSpPr>
          <p:nvPr>
            <p:ph type="body" sz="half" idx="2"/>
          </p:nvPr>
        </p:nvSpPr>
        <p:spPr>
          <a:xfrm>
            <a:off x="4648200" y="1219200"/>
            <a:ext cx="4114800" cy="51054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a:xfrm>
            <a:off x="0" y="6477000"/>
            <a:ext cx="2813050" cy="381000"/>
          </a:xfrm>
        </p:spPr>
        <p:txBody>
          <a:bodyPr/>
          <a:lstStyle>
            <a:lvl1pPr>
              <a:defRPr/>
            </a:lvl1pPr>
          </a:lstStyle>
          <a:p>
            <a:r>
              <a:rPr lang="en-US"/>
              <a:t>© University of Nottingham</a:t>
            </a:r>
          </a:p>
        </p:txBody>
      </p:sp>
      <p:sp>
        <p:nvSpPr>
          <p:cNvPr id="6" name="Footer Placeholder 5"/>
          <p:cNvSpPr>
            <a:spLocks noGrp="1"/>
          </p:cNvSpPr>
          <p:nvPr>
            <p:ph type="ftr" sz="quarter" idx="11"/>
          </p:nvPr>
        </p:nvSpPr>
        <p:spPr>
          <a:xfrm>
            <a:off x="3124200" y="6477000"/>
            <a:ext cx="2895600" cy="381000"/>
          </a:xfrm>
        </p:spPr>
        <p:txBody>
          <a:bodyPr/>
          <a:lstStyle>
            <a:lvl1pPr>
              <a:defRPr/>
            </a:lvl1pPr>
          </a:lstStyle>
          <a:p>
            <a:r>
              <a:rPr lang="en-US"/>
              <a:t>G5COPT-13</a:t>
            </a:r>
          </a:p>
        </p:txBody>
      </p:sp>
      <p:sp>
        <p:nvSpPr>
          <p:cNvPr id="7" name="Slide Number Placeholder 6"/>
          <p:cNvSpPr>
            <a:spLocks noGrp="1"/>
          </p:cNvSpPr>
          <p:nvPr>
            <p:ph type="sldNum" sz="quarter" idx="12"/>
          </p:nvPr>
        </p:nvSpPr>
        <p:spPr>
          <a:xfrm>
            <a:off x="6259513" y="6477000"/>
            <a:ext cx="2884487" cy="381000"/>
          </a:xfrm>
        </p:spPr>
        <p:txBody>
          <a:bodyPr/>
          <a:lstStyle>
            <a:lvl1pPr>
              <a:defRPr/>
            </a:lvl1pPr>
          </a:lstStyle>
          <a:p>
            <a:fld id="{2D342E6F-565D-9749-BB08-FCE0B57A5AE3}" type="slidenum">
              <a:rPr lang="en-US"/>
              <a:pPr/>
              <a:t>‹#›</a:t>
            </a:fld>
            <a:endParaRPr lang="en-US"/>
          </a:p>
        </p:txBody>
      </p:sp>
    </p:spTree>
    <p:extLst>
      <p:ext uri="{BB962C8B-B14F-4D97-AF65-F5344CB8AC3E}">
        <p14:creationId xmlns:p14="http://schemas.microsoft.com/office/powerpoint/2010/main" val="226070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077200" cy="838200"/>
          </a:xfrm>
        </p:spPr>
        <p:txBody>
          <a:bodyPr/>
          <a:lstStyle/>
          <a:p>
            <a:r>
              <a:rPr lang="en-GB"/>
              <a:t>Click to edit Master title style</a:t>
            </a:r>
          </a:p>
        </p:txBody>
      </p:sp>
      <p:sp>
        <p:nvSpPr>
          <p:cNvPr id="3" name="Text Placeholder 2"/>
          <p:cNvSpPr>
            <a:spLocks noGrp="1"/>
          </p:cNvSpPr>
          <p:nvPr>
            <p:ph type="body" sz="half" idx="1"/>
          </p:nvPr>
        </p:nvSpPr>
        <p:spPr>
          <a:xfrm>
            <a:off x="381000" y="1219200"/>
            <a:ext cx="4114800" cy="51054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lipArt Placeholder 3"/>
          <p:cNvSpPr>
            <a:spLocks noGrp="1"/>
          </p:cNvSpPr>
          <p:nvPr>
            <p:ph type="clipArt" sz="half" idx="2"/>
          </p:nvPr>
        </p:nvSpPr>
        <p:spPr>
          <a:xfrm>
            <a:off x="4648200" y="1219200"/>
            <a:ext cx="4114800" cy="5105400"/>
          </a:xfrm>
        </p:spPr>
        <p:txBody>
          <a:bodyPr/>
          <a:lstStyle/>
          <a:p>
            <a:endParaRPr lang="en-GB"/>
          </a:p>
        </p:txBody>
      </p:sp>
      <p:sp>
        <p:nvSpPr>
          <p:cNvPr id="5" name="Date Placeholder 4"/>
          <p:cNvSpPr>
            <a:spLocks noGrp="1"/>
          </p:cNvSpPr>
          <p:nvPr>
            <p:ph type="dt" sz="half" idx="10"/>
          </p:nvPr>
        </p:nvSpPr>
        <p:spPr>
          <a:xfrm>
            <a:off x="0" y="6477000"/>
            <a:ext cx="2813050" cy="381000"/>
          </a:xfrm>
        </p:spPr>
        <p:txBody>
          <a:bodyPr/>
          <a:lstStyle>
            <a:lvl1pPr>
              <a:defRPr/>
            </a:lvl1pPr>
          </a:lstStyle>
          <a:p>
            <a:r>
              <a:rPr lang="en-US"/>
              <a:t>© University of Nottingham</a:t>
            </a:r>
          </a:p>
        </p:txBody>
      </p:sp>
      <p:sp>
        <p:nvSpPr>
          <p:cNvPr id="6" name="Footer Placeholder 5"/>
          <p:cNvSpPr>
            <a:spLocks noGrp="1"/>
          </p:cNvSpPr>
          <p:nvPr>
            <p:ph type="ftr" sz="quarter" idx="11"/>
          </p:nvPr>
        </p:nvSpPr>
        <p:spPr>
          <a:xfrm>
            <a:off x="3124200" y="6477000"/>
            <a:ext cx="2895600" cy="381000"/>
          </a:xfrm>
        </p:spPr>
        <p:txBody>
          <a:bodyPr/>
          <a:lstStyle>
            <a:lvl1pPr>
              <a:defRPr/>
            </a:lvl1pPr>
          </a:lstStyle>
          <a:p>
            <a:r>
              <a:rPr lang="en-US"/>
              <a:t>G5COPT-10</a:t>
            </a:r>
          </a:p>
        </p:txBody>
      </p:sp>
      <p:sp>
        <p:nvSpPr>
          <p:cNvPr id="7" name="Slide Number Placeholder 6"/>
          <p:cNvSpPr>
            <a:spLocks noGrp="1"/>
          </p:cNvSpPr>
          <p:nvPr>
            <p:ph type="sldNum" sz="quarter" idx="12"/>
          </p:nvPr>
        </p:nvSpPr>
        <p:spPr>
          <a:xfrm>
            <a:off x="6259513" y="6477000"/>
            <a:ext cx="2884487" cy="381000"/>
          </a:xfrm>
        </p:spPr>
        <p:txBody>
          <a:bodyPr/>
          <a:lstStyle>
            <a:lvl1pPr>
              <a:defRPr/>
            </a:lvl1pPr>
          </a:lstStyle>
          <a:p>
            <a:fld id="{D48EA6F0-F353-F349-9479-9184138A272F}" type="slidenum">
              <a:rPr lang="en-US"/>
              <a:pPr/>
              <a:t>‹#›</a:t>
            </a:fld>
            <a:endParaRPr lang="en-US"/>
          </a:p>
        </p:txBody>
      </p:sp>
    </p:spTree>
    <p:extLst>
      <p:ext uri="{BB962C8B-B14F-4D97-AF65-F5344CB8AC3E}">
        <p14:creationId xmlns:p14="http://schemas.microsoft.com/office/powerpoint/2010/main" val="376479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077200" cy="838200"/>
          </a:xfrm>
        </p:spPr>
        <p:txBody>
          <a:bodyPr/>
          <a:lstStyle/>
          <a:p>
            <a:r>
              <a:rPr lang="en-GB"/>
              <a:t>Click to edit Master title style</a:t>
            </a:r>
          </a:p>
        </p:txBody>
      </p:sp>
      <p:sp>
        <p:nvSpPr>
          <p:cNvPr id="3" name="Chart Placeholder 2"/>
          <p:cNvSpPr>
            <a:spLocks noGrp="1"/>
          </p:cNvSpPr>
          <p:nvPr>
            <p:ph type="chart" idx="1"/>
          </p:nvPr>
        </p:nvSpPr>
        <p:spPr>
          <a:xfrm>
            <a:off x="381000" y="1219200"/>
            <a:ext cx="8382000" cy="5105400"/>
          </a:xfrm>
        </p:spPr>
        <p:txBody>
          <a:bodyPr/>
          <a:lstStyle/>
          <a:p>
            <a:endParaRPr lang="en-GB"/>
          </a:p>
        </p:txBody>
      </p:sp>
      <p:sp>
        <p:nvSpPr>
          <p:cNvPr id="4" name="Date Placeholder 3"/>
          <p:cNvSpPr>
            <a:spLocks noGrp="1"/>
          </p:cNvSpPr>
          <p:nvPr>
            <p:ph type="dt" sz="half" idx="10"/>
          </p:nvPr>
        </p:nvSpPr>
        <p:spPr>
          <a:xfrm>
            <a:off x="0" y="6477000"/>
            <a:ext cx="2813050" cy="381000"/>
          </a:xfrm>
        </p:spPr>
        <p:txBody>
          <a:bodyPr/>
          <a:lstStyle>
            <a:lvl1pPr>
              <a:defRPr/>
            </a:lvl1pPr>
          </a:lstStyle>
          <a:p>
            <a:r>
              <a:rPr lang="en-US"/>
              <a:t>© University of Nottingham</a:t>
            </a:r>
          </a:p>
        </p:txBody>
      </p:sp>
      <p:sp>
        <p:nvSpPr>
          <p:cNvPr id="5" name="Footer Placeholder 4"/>
          <p:cNvSpPr>
            <a:spLocks noGrp="1"/>
          </p:cNvSpPr>
          <p:nvPr>
            <p:ph type="ftr" sz="quarter" idx="11"/>
          </p:nvPr>
        </p:nvSpPr>
        <p:spPr>
          <a:xfrm>
            <a:off x="3124200" y="6477000"/>
            <a:ext cx="2895600" cy="381000"/>
          </a:xfrm>
        </p:spPr>
        <p:txBody>
          <a:bodyPr/>
          <a:lstStyle>
            <a:lvl1pPr>
              <a:defRPr/>
            </a:lvl1pPr>
          </a:lstStyle>
          <a:p>
            <a:r>
              <a:rPr lang="en-US"/>
              <a:t>G5COPT-14</a:t>
            </a:r>
          </a:p>
        </p:txBody>
      </p:sp>
      <p:sp>
        <p:nvSpPr>
          <p:cNvPr id="6" name="Slide Number Placeholder 5"/>
          <p:cNvSpPr>
            <a:spLocks noGrp="1"/>
          </p:cNvSpPr>
          <p:nvPr>
            <p:ph type="sldNum" sz="quarter" idx="12"/>
          </p:nvPr>
        </p:nvSpPr>
        <p:spPr>
          <a:xfrm>
            <a:off x="6259513" y="6477000"/>
            <a:ext cx="2884487" cy="381000"/>
          </a:xfrm>
        </p:spPr>
        <p:txBody>
          <a:bodyPr/>
          <a:lstStyle>
            <a:lvl1pPr>
              <a:defRPr/>
            </a:lvl1pPr>
          </a:lstStyle>
          <a:p>
            <a:fld id="{F9D9C37D-D1C5-374E-AE89-8B0C38951CA4}" type="slidenum">
              <a:rPr lang="en-US"/>
              <a:pPr/>
              <a:t>‹#›</a:t>
            </a:fld>
            <a:endParaRPr lang="en-US"/>
          </a:p>
        </p:txBody>
      </p:sp>
    </p:spTree>
    <p:extLst>
      <p:ext uri="{BB962C8B-B14F-4D97-AF65-F5344CB8AC3E}">
        <p14:creationId xmlns:p14="http://schemas.microsoft.com/office/powerpoint/2010/main" val="16661602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93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Text Placeholder 2"/>
          <p:cNvSpPr>
            <a:spLocks noGrp="1"/>
          </p:cNvSpPr>
          <p:nvPr>
            <p:ph type="body" idx="1"/>
          </p:nvPr>
        </p:nvSpPr>
        <p:spPr bwMode="auto">
          <a:xfrm>
            <a:off x="457200" y="1374775"/>
            <a:ext cx="8229600"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r>
              <a:rPr lang="en-GB" smtClean="0"/>
              <a:t>© University of Nottingham</a:t>
            </a: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GB"/>
              <a:t>G53FUZ</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F6E42355-9FEC-5F44-9A88-768AB750B5A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5" r:id="rId6"/>
    <p:sldLayoutId id="2147483786" r:id="rId7"/>
  </p:sldLayoutIdLst>
  <p:timing>
    <p:tnLst>
      <p:par>
        <p:cTn xmlns:p14="http://schemas.microsoft.com/office/powerpoint/2010/main" id="1" dur="indefinite" restart="never" nodeType="tmRoot"/>
      </p:par>
    </p:tnLst>
  </p:timing>
  <p:hf sldNum="0" hdr="0" ft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ts val="600"/>
        </a:spcBef>
        <a:spcAft>
          <a:spcPct val="0"/>
        </a:spcAft>
        <a:buFont typeface="Arial" charset="0"/>
        <a:buChar char="•"/>
        <a:defRPr sz="3200" kern="1200">
          <a:solidFill>
            <a:schemeClr val="tx1"/>
          </a:solidFill>
          <a:latin typeface="+mn-lt"/>
          <a:ea typeface="MS PGothic" pitchFamily="34" charset="-128"/>
          <a:cs typeface="MS PGothic" charset="0"/>
        </a:defRPr>
      </a:lvl1pPr>
      <a:lvl2pPr marL="742950" indent="-285750" algn="l" defTabSz="457200" rtl="0" eaLnBrk="0" fontAlgn="base" hangingPunct="0">
        <a:spcBef>
          <a:spcPts val="600"/>
        </a:spcBef>
        <a:spcAft>
          <a:spcPct val="0"/>
        </a:spcAft>
        <a:buFont typeface="Arial" charset="0"/>
        <a:buChar char="–"/>
        <a:defRPr sz="2800" kern="1200">
          <a:solidFill>
            <a:schemeClr val="tx1"/>
          </a:solidFill>
          <a:latin typeface="+mn-lt"/>
          <a:ea typeface="MS PGothic" pitchFamily="34" charset="-128"/>
          <a:cs typeface="MS PGothic" charset="0"/>
        </a:defRPr>
      </a:lvl2pPr>
      <a:lvl3pPr marL="1143000" indent="-228600" algn="l" defTabSz="457200" rtl="0" eaLnBrk="0" fontAlgn="base" hangingPunct="0">
        <a:spcBef>
          <a:spcPts val="600"/>
        </a:spcBef>
        <a:spcAft>
          <a:spcPct val="0"/>
        </a:spcAft>
        <a:buFont typeface="Arial" charset="0"/>
        <a:buChar char="•"/>
        <a:defRPr sz="2400" kern="1200">
          <a:solidFill>
            <a:schemeClr val="tx1"/>
          </a:solidFill>
          <a:latin typeface="+mn-lt"/>
          <a:ea typeface="MS PGothic" pitchFamily="34" charset="-128"/>
          <a:cs typeface="MS PGothic" charset="0"/>
        </a:defRPr>
      </a:lvl3pPr>
      <a:lvl4pPr marL="1600200" indent="-228600" algn="l" defTabSz="457200" rtl="0" eaLnBrk="0" fontAlgn="base" hangingPunct="0">
        <a:spcBef>
          <a:spcPts val="600"/>
        </a:spcBef>
        <a:spcAft>
          <a:spcPct val="0"/>
        </a:spcAft>
        <a:buFont typeface="Arial" charset="0"/>
        <a:buChar char="–"/>
        <a:defRPr sz="2000" kern="1200">
          <a:solidFill>
            <a:schemeClr val="tx1"/>
          </a:solidFill>
          <a:latin typeface="+mn-lt"/>
          <a:ea typeface="MS PGothic" pitchFamily="34" charset="-128"/>
          <a:cs typeface="MS PGothic" charset="0"/>
        </a:defRPr>
      </a:lvl4pPr>
      <a:lvl5pPr marL="2057400" indent="-228600" algn="l" defTabSz="457200" rtl="0" eaLnBrk="0" fontAlgn="base" hangingPunct="0">
        <a:spcBef>
          <a:spcPts val="600"/>
        </a:spcBef>
        <a:spcAft>
          <a:spcPct val="0"/>
        </a:spcAft>
        <a:buFont typeface="Arial"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bin"/><Relationship Id="rId5"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685800" y="1636713"/>
            <a:ext cx="7772400" cy="1470025"/>
          </a:xfrm>
        </p:spPr>
        <p:txBody>
          <a:bodyPr/>
          <a:lstStyle/>
          <a:p>
            <a:pPr eaLnBrk="1" hangingPunct="1"/>
            <a:r>
              <a:rPr lang="en-GB" dirty="0">
                <a:latin typeface="Calibri" charset="0"/>
                <a:ea typeface="MS PGothic" charset="0"/>
              </a:rPr>
              <a:t>G53FUZ</a:t>
            </a:r>
            <a:br>
              <a:rPr lang="en-GB" dirty="0">
                <a:latin typeface="Calibri" charset="0"/>
                <a:ea typeface="MS PGothic" charset="0"/>
              </a:rPr>
            </a:br>
            <a:r>
              <a:rPr lang="en-GB" dirty="0">
                <a:latin typeface="Calibri" charset="0"/>
                <a:ea typeface="MS PGothic" charset="0"/>
              </a:rPr>
              <a:t>Fuzzy Sets and Systems</a:t>
            </a:r>
          </a:p>
        </p:txBody>
      </p:sp>
      <p:sp>
        <p:nvSpPr>
          <p:cNvPr id="3" name="Subtitle 2"/>
          <p:cNvSpPr>
            <a:spLocks noGrp="1"/>
          </p:cNvSpPr>
          <p:nvPr>
            <p:ph type="subTitle" idx="1"/>
          </p:nvPr>
        </p:nvSpPr>
        <p:spPr>
          <a:xfrm>
            <a:off x="1371600" y="3886200"/>
            <a:ext cx="6400800" cy="2363788"/>
          </a:xfrm>
        </p:spPr>
        <p:txBody>
          <a:bodyPr rtlCol="0">
            <a:normAutofit fontScale="92500" lnSpcReduction="20000"/>
          </a:bodyPr>
          <a:lstStyle/>
          <a:p>
            <a:pPr eaLnBrk="1" fontAlgn="auto" hangingPunct="1">
              <a:spcAft>
                <a:spcPts val="0"/>
              </a:spcAft>
              <a:buFont typeface="Arial"/>
              <a:buNone/>
              <a:defRPr/>
            </a:pPr>
            <a:r>
              <a:rPr lang="en-GB" b="1" dirty="0" smtClean="0">
                <a:ea typeface="+mn-ea"/>
                <a:cs typeface="+mn-cs"/>
              </a:rPr>
              <a:t>Real </a:t>
            </a:r>
            <a:r>
              <a:rPr lang="en-GB" b="1" dirty="0">
                <a:ea typeface="+mn-ea"/>
                <a:cs typeface="+mn-cs"/>
              </a:rPr>
              <a:t>World </a:t>
            </a:r>
            <a:r>
              <a:rPr lang="en-GB" b="1" dirty="0" smtClean="0">
                <a:ea typeface="+mn-ea"/>
                <a:cs typeface="+mn-cs"/>
              </a:rPr>
              <a:t>Applications</a:t>
            </a:r>
            <a:endParaRPr lang="en-GB" b="1" dirty="0" smtClean="0">
              <a:ea typeface="+mn-ea"/>
              <a:cs typeface="+mn-cs"/>
            </a:endParaRPr>
          </a:p>
          <a:p>
            <a:pPr eaLnBrk="1" fontAlgn="auto" hangingPunct="1">
              <a:spcAft>
                <a:spcPts val="0"/>
              </a:spcAft>
              <a:buFont typeface="Arial"/>
              <a:buNone/>
              <a:defRPr/>
            </a:pPr>
            <a:endParaRPr lang="en-GB" dirty="0" smtClean="0">
              <a:ea typeface="+mn-ea"/>
              <a:cs typeface="+mn-cs"/>
            </a:endParaRPr>
          </a:p>
          <a:p>
            <a:pPr eaLnBrk="1" fontAlgn="auto" hangingPunct="1">
              <a:spcAft>
                <a:spcPts val="0"/>
              </a:spcAft>
              <a:buFont typeface="Arial"/>
              <a:buNone/>
              <a:defRPr/>
            </a:pPr>
            <a:r>
              <a:rPr lang="en-GB" dirty="0" smtClean="0">
                <a:ea typeface="+mn-ea"/>
                <a:cs typeface="+mn-cs"/>
              </a:rPr>
              <a:t>Jon Garibaldi</a:t>
            </a:r>
          </a:p>
          <a:p>
            <a:pPr eaLnBrk="1" fontAlgn="auto" hangingPunct="1">
              <a:spcAft>
                <a:spcPts val="0"/>
              </a:spcAft>
              <a:buFont typeface="Arial"/>
              <a:buNone/>
              <a:defRPr/>
            </a:pPr>
            <a:r>
              <a:rPr lang="en-GB" i="1" dirty="0" smtClean="0">
                <a:ea typeface="+mn-ea"/>
                <a:cs typeface="+mn-cs"/>
              </a:rPr>
              <a:t>Intelligent Modelling and Analysis</a:t>
            </a:r>
            <a:br>
              <a:rPr lang="en-GB" i="1" dirty="0" smtClean="0">
                <a:ea typeface="+mn-ea"/>
                <a:cs typeface="+mn-cs"/>
              </a:rPr>
            </a:br>
            <a:r>
              <a:rPr lang="en-GB" i="1" dirty="0" smtClean="0">
                <a:ea typeface="+mn-ea"/>
                <a:cs typeface="+mn-cs"/>
              </a:rPr>
              <a:t>Research Group</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GB"/>
              <a:t>The Fuzzy Expert System</a:t>
            </a:r>
          </a:p>
        </p:txBody>
      </p:sp>
      <p:sp>
        <p:nvSpPr>
          <p:cNvPr id="135171" name="Rectangle 3"/>
          <p:cNvSpPr>
            <a:spLocks noGrp="1" noChangeArrowheads="1"/>
          </p:cNvSpPr>
          <p:nvPr>
            <p:ph type="body" idx="1"/>
          </p:nvPr>
        </p:nvSpPr>
        <p:spPr/>
        <p:txBody>
          <a:bodyPr/>
          <a:lstStyle/>
          <a:p>
            <a:pPr>
              <a:spcBef>
                <a:spcPct val="30000"/>
              </a:spcBef>
            </a:pPr>
            <a:r>
              <a:rPr lang="en-GB" sz="2800"/>
              <a:t>Fuzzy rule base elicited from experts (25 rules)</a:t>
            </a:r>
          </a:p>
          <a:p>
            <a:pPr lvl="1">
              <a:spcBef>
                <a:spcPct val="30000"/>
              </a:spcBef>
            </a:pPr>
            <a:r>
              <a:rPr lang="en-GB" sz="2400"/>
              <a:t>four fuzzy input variables</a:t>
            </a:r>
          </a:p>
          <a:p>
            <a:pPr lvl="2">
              <a:spcBef>
                <a:spcPct val="30000"/>
              </a:spcBef>
            </a:pPr>
            <a:r>
              <a:rPr lang="en-GB" sz="2000" i="1"/>
              <a:t>pHa</a:t>
            </a:r>
            <a:r>
              <a:rPr lang="en-GB" sz="2000"/>
              <a:t>, </a:t>
            </a:r>
            <a:r>
              <a:rPr lang="en-GB" sz="2000" i="1"/>
              <a:t>pHv</a:t>
            </a:r>
            <a:r>
              <a:rPr lang="en-GB" sz="2000"/>
              <a:t>: 4 fuzzy terms (</a:t>
            </a:r>
            <a:r>
              <a:rPr lang="en-GB" sz="2000" i="1"/>
              <a:t>low</a:t>
            </a:r>
            <a:r>
              <a:rPr lang="en-GB" sz="2000"/>
              <a:t>, </a:t>
            </a:r>
            <a:r>
              <a:rPr lang="en-GB" sz="2000" i="1"/>
              <a:t>intermediate</a:t>
            </a:r>
            <a:r>
              <a:rPr lang="en-GB" sz="2000"/>
              <a:t>, </a:t>
            </a:r>
            <a:r>
              <a:rPr lang="en-GB" sz="2000" i="1"/>
              <a:t>normal</a:t>
            </a:r>
            <a:r>
              <a:rPr lang="en-GB" sz="2000"/>
              <a:t>, </a:t>
            </a:r>
            <a:r>
              <a:rPr lang="en-GB" sz="2000" i="1"/>
              <a:t>high</a:t>
            </a:r>
            <a:r>
              <a:rPr lang="en-GB" sz="2000"/>
              <a:t>)</a:t>
            </a:r>
          </a:p>
          <a:p>
            <a:pPr lvl="2">
              <a:spcBef>
                <a:spcPct val="30000"/>
              </a:spcBef>
            </a:pPr>
            <a:r>
              <a:rPr lang="en-GB" sz="2000" i="1"/>
              <a:t>BDa</a:t>
            </a:r>
            <a:r>
              <a:rPr lang="en-GB" sz="2000"/>
              <a:t>, </a:t>
            </a:r>
            <a:r>
              <a:rPr lang="en-GB" sz="2000" i="1"/>
              <a:t>BDv</a:t>
            </a:r>
            <a:r>
              <a:rPr lang="en-GB" sz="2000"/>
              <a:t>: 3 fuzzy terms (</a:t>
            </a:r>
            <a:r>
              <a:rPr lang="en-GB" sz="2000" i="1"/>
              <a:t>low</a:t>
            </a:r>
            <a:r>
              <a:rPr lang="en-GB" sz="2000"/>
              <a:t>, </a:t>
            </a:r>
            <a:r>
              <a:rPr lang="en-GB" sz="2000" i="1"/>
              <a:t>intermediate</a:t>
            </a:r>
            <a:r>
              <a:rPr lang="en-GB" sz="2000"/>
              <a:t>, </a:t>
            </a:r>
            <a:r>
              <a:rPr lang="en-GB" sz="2000" i="1"/>
              <a:t>high</a:t>
            </a:r>
            <a:r>
              <a:rPr lang="en-GB" sz="2000"/>
              <a:t>)</a:t>
            </a:r>
          </a:p>
          <a:p>
            <a:pPr lvl="1">
              <a:spcBef>
                <a:spcPct val="30000"/>
              </a:spcBef>
            </a:pPr>
            <a:r>
              <a:rPr lang="en-GB" sz="2400"/>
              <a:t>three fuzzy output variables</a:t>
            </a:r>
          </a:p>
          <a:p>
            <a:pPr lvl="2">
              <a:spcBef>
                <a:spcPct val="30000"/>
              </a:spcBef>
            </a:pPr>
            <a:r>
              <a:rPr lang="en-GB" sz="2000" i="1"/>
              <a:t>acidemia</a:t>
            </a:r>
            <a:r>
              <a:rPr lang="en-GB" sz="2000"/>
              <a:t>: 5 terms (</a:t>
            </a:r>
            <a:r>
              <a:rPr lang="en-GB" sz="2000" i="1"/>
              <a:t>severe</a:t>
            </a:r>
            <a:r>
              <a:rPr lang="en-GB" sz="2000"/>
              <a:t>, </a:t>
            </a:r>
            <a:r>
              <a:rPr lang="en-GB" sz="2000" i="1"/>
              <a:t>significant</a:t>
            </a:r>
            <a:r>
              <a:rPr lang="en-GB" sz="2000"/>
              <a:t>, </a:t>
            </a:r>
            <a:r>
              <a:rPr lang="en-GB" sz="2000" i="1"/>
              <a:t>moderate</a:t>
            </a:r>
            <a:r>
              <a:rPr lang="en-GB" sz="2000"/>
              <a:t>, </a:t>
            </a:r>
            <a:r>
              <a:rPr lang="en-GB" sz="2000" i="1"/>
              <a:t>mild</a:t>
            </a:r>
            <a:r>
              <a:rPr lang="en-GB" sz="2000"/>
              <a:t>, </a:t>
            </a:r>
            <a:r>
              <a:rPr lang="en-GB" sz="2000" i="1"/>
              <a:t>none</a:t>
            </a:r>
            <a:r>
              <a:rPr lang="en-GB" sz="2000"/>
              <a:t>)</a:t>
            </a:r>
          </a:p>
          <a:p>
            <a:pPr lvl="2">
              <a:spcBef>
                <a:spcPct val="30000"/>
              </a:spcBef>
            </a:pPr>
            <a:r>
              <a:rPr lang="en-GB" sz="2000" i="1"/>
              <a:t>component</a:t>
            </a:r>
            <a:r>
              <a:rPr lang="en-GB" sz="2000"/>
              <a:t>: 3 terms (</a:t>
            </a:r>
            <a:r>
              <a:rPr lang="en-GB" sz="2000" i="1"/>
              <a:t>metabolic</a:t>
            </a:r>
            <a:r>
              <a:rPr lang="en-GB" sz="2000"/>
              <a:t>, </a:t>
            </a:r>
            <a:r>
              <a:rPr lang="en-GB" sz="2000" i="1"/>
              <a:t>mixed</a:t>
            </a:r>
            <a:r>
              <a:rPr lang="en-GB" sz="2000"/>
              <a:t>, </a:t>
            </a:r>
            <a:r>
              <a:rPr lang="en-GB" sz="2000" i="1"/>
              <a:t>respiratory</a:t>
            </a:r>
            <a:r>
              <a:rPr lang="en-GB" sz="2000"/>
              <a:t>)</a:t>
            </a:r>
          </a:p>
          <a:p>
            <a:pPr lvl="2">
              <a:spcBef>
                <a:spcPct val="30000"/>
              </a:spcBef>
            </a:pPr>
            <a:r>
              <a:rPr lang="en-GB" sz="2000" i="1"/>
              <a:t>duration</a:t>
            </a:r>
            <a:r>
              <a:rPr lang="en-GB" sz="2000"/>
              <a:t>: 3 terms (</a:t>
            </a:r>
            <a:r>
              <a:rPr lang="en-GB" sz="2000" i="1"/>
              <a:t>chronic</a:t>
            </a:r>
            <a:r>
              <a:rPr lang="en-GB" sz="2000"/>
              <a:t>, </a:t>
            </a:r>
            <a:r>
              <a:rPr lang="en-GB" sz="2000" i="1"/>
              <a:t>intermediate</a:t>
            </a:r>
            <a:r>
              <a:rPr lang="en-GB" sz="2000"/>
              <a:t>, </a:t>
            </a:r>
            <a:r>
              <a:rPr lang="en-GB" sz="2000" i="1"/>
              <a:t>acute</a:t>
            </a:r>
            <a:r>
              <a:rPr lang="en-GB" sz="2000"/>
              <a:t>)</a:t>
            </a:r>
          </a:p>
          <a:p>
            <a:pPr>
              <a:spcBef>
                <a:spcPct val="30000"/>
              </a:spcBef>
            </a:pPr>
            <a:r>
              <a:rPr lang="en-GB" sz="2800"/>
              <a:t>The FES implicitly interprets imprecise or missing input parameters</a:t>
            </a:r>
          </a:p>
          <a:p>
            <a:pPr lvl="1">
              <a:spcBef>
                <a:spcPct val="30000"/>
              </a:spcBef>
            </a:pPr>
            <a:r>
              <a:rPr lang="en-GB" sz="2400"/>
              <a:t>crisp system required separate rules (54 rules total)</a:t>
            </a:r>
          </a:p>
        </p:txBody>
      </p:sp>
    </p:spTree>
    <p:extLst>
      <p:ext uri="{BB962C8B-B14F-4D97-AF65-F5344CB8AC3E}">
        <p14:creationId xmlns:p14="http://schemas.microsoft.com/office/powerpoint/2010/main" val="998117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Line 2"/>
          <p:cNvSpPr>
            <a:spLocks noChangeShapeType="1"/>
          </p:cNvSpPr>
          <p:nvPr/>
        </p:nvSpPr>
        <p:spPr bwMode="auto">
          <a:xfrm>
            <a:off x="1406525" y="2057400"/>
            <a:ext cx="0" cy="3429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37219" name="Line 3"/>
          <p:cNvSpPr>
            <a:spLocks noChangeShapeType="1"/>
          </p:cNvSpPr>
          <p:nvPr/>
        </p:nvSpPr>
        <p:spPr bwMode="auto">
          <a:xfrm>
            <a:off x="1406525" y="5486400"/>
            <a:ext cx="5556250" cy="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37220" name="Line 4"/>
          <p:cNvSpPr>
            <a:spLocks noChangeShapeType="1"/>
          </p:cNvSpPr>
          <p:nvPr/>
        </p:nvSpPr>
        <p:spPr bwMode="auto">
          <a:xfrm flipH="1">
            <a:off x="1266825" y="2133600"/>
            <a:ext cx="1397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37221" name="Line 5"/>
          <p:cNvSpPr>
            <a:spLocks noChangeShapeType="1"/>
          </p:cNvSpPr>
          <p:nvPr/>
        </p:nvSpPr>
        <p:spPr bwMode="auto">
          <a:xfrm flipH="1">
            <a:off x="1266825" y="5486400"/>
            <a:ext cx="1397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37222" name="Line 6"/>
          <p:cNvSpPr>
            <a:spLocks noChangeShapeType="1"/>
          </p:cNvSpPr>
          <p:nvPr/>
        </p:nvSpPr>
        <p:spPr bwMode="auto">
          <a:xfrm flipH="1">
            <a:off x="1266825" y="3810000"/>
            <a:ext cx="1397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37223" name="Rectangle 7"/>
          <p:cNvSpPr>
            <a:spLocks noChangeArrowheads="1"/>
          </p:cNvSpPr>
          <p:nvPr/>
        </p:nvSpPr>
        <p:spPr bwMode="auto">
          <a:xfrm>
            <a:off x="685800" y="5241925"/>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0.0</a:t>
            </a:r>
          </a:p>
        </p:txBody>
      </p:sp>
      <p:sp>
        <p:nvSpPr>
          <p:cNvPr id="137224" name="Rectangle 8"/>
          <p:cNvSpPr>
            <a:spLocks noChangeArrowheads="1"/>
          </p:cNvSpPr>
          <p:nvPr/>
        </p:nvSpPr>
        <p:spPr bwMode="auto">
          <a:xfrm>
            <a:off x="685800" y="3565525"/>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0.5</a:t>
            </a:r>
          </a:p>
        </p:txBody>
      </p:sp>
      <p:sp>
        <p:nvSpPr>
          <p:cNvPr id="137225" name="Rectangle 9"/>
          <p:cNvSpPr>
            <a:spLocks noChangeArrowheads="1"/>
          </p:cNvSpPr>
          <p:nvPr/>
        </p:nvSpPr>
        <p:spPr bwMode="auto">
          <a:xfrm>
            <a:off x="685800" y="1889125"/>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1.0</a:t>
            </a:r>
          </a:p>
        </p:txBody>
      </p:sp>
      <p:sp>
        <p:nvSpPr>
          <p:cNvPr id="137226" name="Line 10"/>
          <p:cNvSpPr>
            <a:spLocks noChangeShapeType="1"/>
          </p:cNvSpPr>
          <p:nvPr/>
        </p:nvSpPr>
        <p:spPr bwMode="auto">
          <a:xfrm>
            <a:off x="1406525" y="5486400"/>
            <a:ext cx="0" cy="152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37227" name="Line 11"/>
          <p:cNvSpPr>
            <a:spLocks noChangeShapeType="1"/>
          </p:cNvSpPr>
          <p:nvPr/>
        </p:nvSpPr>
        <p:spPr bwMode="auto">
          <a:xfrm>
            <a:off x="2109788" y="5486400"/>
            <a:ext cx="0" cy="152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37228" name="Line 12"/>
          <p:cNvSpPr>
            <a:spLocks noChangeShapeType="1"/>
          </p:cNvSpPr>
          <p:nvPr/>
        </p:nvSpPr>
        <p:spPr bwMode="auto">
          <a:xfrm>
            <a:off x="2813050" y="5486400"/>
            <a:ext cx="0" cy="152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37229" name="Line 13"/>
          <p:cNvSpPr>
            <a:spLocks noChangeShapeType="1"/>
          </p:cNvSpPr>
          <p:nvPr/>
        </p:nvSpPr>
        <p:spPr bwMode="auto">
          <a:xfrm>
            <a:off x="3516313" y="5486400"/>
            <a:ext cx="0" cy="152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37230" name="Line 14"/>
          <p:cNvSpPr>
            <a:spLocks noChangeShapeType="1"/>
          </p:cNvSpPr>
          <p:nvPr/>
        </p:nvSpPr>
        <p:spPr bwMode="auto">
          <a:xfrm>
            <a:off x="4219575" y="5486400"/>
            <a:ext cx="0" cy="152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37231" name="Line 15"/>
          <p:cNvSpPr>
            <a:spLocks noChangeShapeType="1"/>
          </p:cNvSpPr>
          <p:nvPr/>
        </p:nvSpPr>
        <p:spPr bwMode="auto">
          <a:xfrm>
            <a:off x="4924425" y="5486400"/>
            <a:ext cx="0" cy="152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37232" name="Line 16"/>
          <p:cNvSpPr>
            <a:spLocks noChangeShapeType="1"/>
          </p:cNvSpPr>
          <p:nvPr/>
        </p:nvSpPr>
        <p:spPr bwMode="auto">
          <a:xfrm>
            <a:off x="5627688" y="5486400"/>
            <a:ext cx="0" cy="152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37233" name="Line 17"/>
          <p:cNvSpPr>
            <a:spLocks noChangeShapeType="1"/>
          </p:cNvSpPr>
          <p:nvPr/>
        </p:nvSpPr>
        <p:spPr bwMode="auto">
          <a:xfrm>
            <a:off x="6330950" y="5486400"/>
            <a:ext cx="0" cy="152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37234" name="Rectangle 18"/>
          <p:cNvSpPr>
            <a:spLocks noChangeArrowheads="1"/>
          </p:cNvSpPr>
          <p:nvPr/>
        </p:nvSpPr>
        <p:spPr bwMode="auto">
          <a:xfrm>
            <a:off x="7021513" y="5241925"/>
            <a:ext cx="66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pHa</a:t>
            </a:r>
          </a:p>
        </p:txBody>
      </p:sp>
      <p:sp>
        <p:nvSpPr>
          <p:cNvPr id="137235" name="Rectangle 19"/>
          <p:cNvSpPr>
            <a:spLocks noChangeArrowheads="1"/>
          </p:cNvSpPr>
          <p:nvPr/>
        </p:nvSpPr>
        <p:spPr bwMode="auto">
          <a:xfrm>
            <a:off x="1887538" y="5622925"/>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6.90</a:t>
            </a:r>
          </a:p>
        </p:txBody>
      </p:sp>
      <p:sp>
        <p:nvSpPr>
          <p:cNvPr id="137236" name="Rectangle 20"/>
          <p:cNvSpPr>
            <a:spLocks noChangeArrowheads="1"/>
          </p:cNvSpPr>
          <p:nvPr/>
        </p:nvSpPr>
        <p:spPr bwMode="auto">
          <a:xfrm>
            <a:off x="2590800" y="5622925"/>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7.00</a:t>
            </a:r>
          </a:p>
        </p:txBody>
      </p:sp>
      <p:sp>
        <p:nvSpPr>
          <p:cNvPr id="137237" name="Rectangle 21"/>
          <p:cNvSpPr>
            <a:spLocks noChangeArrowheads="1"/>
          </p:cNvSpPr>
          <p:nvPr/>
        </p:nvSpPr>
        <p:spPr bwMode="auto">
          <a:xfrm>
            <a:off x="3295650" y="5622925"/>
            <a:ext cx="690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7.10</a:t>
            </a:r>
          </a:p>
        </p:txBody>
      </p:sp>
      <p:sp>
        <p:nvSpPr>
          <p:cNvPr id="137238" name="Rectangle 22"/>
          <p:cNvSpPr>
            <a:spLocks noChangeArrowheads="1"/>
          </p:cNvSpPr>
          <p:nvPr/>
        </p:nvSpPr>
        <p:spPr bwMode="auto">
          <a:xfrm>
            <a:off x="3997325" y="5622925"/>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7.20</a:t>
            </a:r>
          </a:p>
        </p:txBody>
      </p:sp>
      <p:sp>
        <p:nvSpPr>
          <p:cNvPr id="137239" name="Rectangle 23"/>
          <p:cNvSpPr>
            <a:spLocks noChangeArrowheads="1"/>
          </p:cNvSpPr>
          <p:nvPr/>
        </p:nvSpPr>
        <p:spPr bwMode="auto">
          <a:xfrm>
            <a:off x="4702175" y="5622925"/>
            <a:ext cx="690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7.30</a:t>
            </a:r>
          </a:p>
        </p:txBody>
      </p:sp>
      <p:sp>
        <p:nvSpPr>
          <p:cNvPr id="137240" name="Rectangle 24"/>
          <p:cNvSpPr>
            <a:spLocks noChangeArrowheads="1"/>
          </p:cNvSpPr>
          <p:nvPr/>
        </p:nvSpPr>
        <p:spPr bwMode="auto">
          <a:xfrm>
            <a:off x="5403850" y="5622925"/>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7.40</a:t>
            </a:r>
          </a:p>
        </p:txBody>
      </p:sp>
      <p:sp>
        <p:nvSpPr>
          <p:cNvPr id="137241" name="Rectangle 25"/>
          <p:cNvSpPr>
            <a:spLocks noChangeArrowheads="1"/>
          </p:cNvSpPr>
          <p:nvPr/>
        </p:nvSpPr>
        <p:spPr bwMode="auto">
          <a:xfrm>
            <a:off x="6107113" y="5622925"/>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7.50</a:t>
            </a:r>
          </a:p>
        </p:txBody>
      </p:sp>
      <p:sp>
        <p:nvSpPr>
          <p:cNvPr id="137242" name="Rectangle 26"/>
          <p:cNvSpPr>
            <a:spLocks noChangeArrowheads="1"/>
          </p:cNvSpPr>
          <p:nvPr/>
        </p:nvSpPr>
        <p:spPr bwMode="auto">
          <a:xfrm>
            <a:off x="1476375" y="1584325"/>
            <a:ext cx="569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low</a:t>
            </a:r>
          </a:p>
        </p:txBody>
      </p:sp>
      <p:grpSp>
        <p:nvGrpSpPr>
          <p:cNvPr id="137243" name="Group 27"/>
          <p:cNvGrpSpPr>
            <a:grpSpLocks/>
          </p:cNvGrpSpPr>
          <p:nvPr/>
        </p:nvGrpSpPr>
        <p:grpSpPr bwMode="auto">
          <a:xfrm>
            <a:off x="4978400" y="2209800"/>
            <a:ext cx="2098675" cy="3295650"/>
            <a:chOff x="3528" y="1392"/>
            <a:chExt cx="1487" cy="2076"/>
          </a:xfrm>
        </p:grpSpPr>
        <p:sp>
          <p:nvSpPr>
            <p:cNvPr id="137244" name="Freeform 28"/>
            <p:cNvSpPr>
              <a:spLocks/>
            </p:cNvSpPr>
            <p:nvPr/>
          </p:nvSpPr>
          <p:spPr bwMode="auto">
            <a:xfrm>
              <a:off x="4939" y="1392"/>
              <a:ext cx="76" cy="17"/>
            </a:xfrm>
            <a:custGeom>
              <a:avLst/>
              <a:gdLst>
                <a:gd name="T0" fmla="*/ 0 w 76"/>
                <a:gd name="T1" fmla="*/ 16 h 17"/>
                <a:gd name="T2" fmla="*/ 37 w 76"/>
                <a:gd name="T3" fmla="*/ 10 h 17"/>
                <a:gd name="T4" fmla="*/ 75 w 76"/>
                <a:gd name="T5" fmla="*/ 0 h 17"/>
              </a:gdLst>
              <a:ahLst/>
              <a:cxnLst>
                <a:cxn ang="0">
                  <a:pos x="T0" y="T1"/>
                </a:cxn>
                <a:cxn ang="0">
                  <a:pos x="T2" y="T3"/>
                </a:cxn>
                <a:cxn ang="0">
                  <a:pos x="T4" y="T5"/>
                </a:cxn>
              </a:cxnLst>
              <a:rect l="0" t="0" r="r" b="b"/>
              <a:pathLst>
                <a:path w="76" h="17">
                  <a:moveTo>
                    <a:pt x="0" y="16"/>
                  </a:moveTo>
                  <a:lnTo>
                    <a:pt x="37" y="10"/>
                  </a:lnTo>
                  <a:lnTo>
                    <a:pt x="75"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45" name="Freeform 29"/>
            <p:cNvSpPr>
              <a:spLocks/>
            </p:cNvSpPr>
            <p:nvPr/>
          </p:nvSpPr>
          <p:spPr bwMode="auto">
            <a:xfrm>
              <a:off x="4866" y="1395"/>
              <a:ext cx="74" cy="17"/>
            </a:xfrm>
            <a:custGeom>
              <a:avLst/>
              <a:gdLst>
                <a:gd name="T0" fmla="*/ 0 w 74"/>
                <a:gd name="T1" fmla="*/ 16 h 17"/>
                <a:gd name="T2" fmla="*/ 37 w 74"/>
                <a:gd name="T3" fmla="*/ 9 h 17"/>
                <a:gd name="T4" fmla="*/ 73 w 74"/>
                <a:gd name="T5" fmla="*/ 0 h 17"/>
              </a:gdLst>
              <a:ahLst/>
              <a:cxnLst>
                <a:cxn ang="0">
                  <a:pos x="T0" y="T1"/>
                </a:cxn>
                <a:cxn ang="0">
                  <a:pos x="T2" y="T3"/>
                </a:cxn>
                <a:cxn ang="0">
                  <a:pos x="T4" y="T5"/>
                </a:cxn>
              </a:cxnLst>
              <a:rect l="0" t="0" r="r" b="b"/>
              <a:pathLst>
                <a:path w="74" h="17">
                  <a:moveTo>
                    <a:pt x="0" y="16"/>
                  </a:moveTo>
                  <a:lnTo>
                    <a:pt x="37" y="9"/>
                  </a:lnTo>
                  <a:lnTo>
                    <a:pt x="73"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46" name="Freeform 30"/>
            <p:cNvSpPr>
              <a:spLocks/>
            </p:cNvSpPr>
            <p:nvPr/>
          </p:nvSpPr>
          <p:spPr bwMode="auto">
            <a:xfrm>
              <a:off x="4790" y="1400"/>
              <a:ext cx="77" cy="17"/>
            </a:xfrm>
            <a:custGeom>
              <a:avLst/>
              <a:gdLst>
                <a:gd name="T0" fmla="*/ 0 w 77"/>
                <a:gd name="T1" fmla="*/ 16 h 17"/>
                <a:gd name="T2" fmla="*/ 38 w 77"/>
                <a:gd name="T3" fmla="*/ 8 h 17"/>
                <a:gd name="T4" fmla="*/ 76 w 77"/>
                <a:gd name="T5" fmla="*/ 0 h 17"/>
              </a:gdLst>
              <a:ahLst/>
              <a:cxnLst>
                <a:cxn ang="0">
                  <a:pos x="T0" y="T1"/>
                </a:cxn>
                <a:cxn ang="0">
                  <a:pos x="T2" y="T3"/>
                </a:cxn>
                <a:cxn ang="0">
                  <a:pos x="T4" y="T5"/>
                </a:cxn>
              </a:cxnLst>
              <a:rect l="0" t="0" r="r" b="b"/>
              <a:pathLst>
                <a:path w="77" h="17">
                  <a:moveTo>
                    <a:pt x="0" y="16"/>
                  </a:moveTo>
                  <a:lnTo>
                    <a:pt x="38" y="8"/>
                  </a:lnTo>
                  <a:lnTo>
                    <a:pt x="76"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47" name="Freeform 31"/>
            <p:cNvSpPr>
              <a:spLocks/>
            </p:cNvSpPr>
            <p:nvPr/>
          </p:nvSpPr>
          <p:spPr bwMode="auto">
            <a:xfrm>
              <a:off x="4717" y="1409"/>
              <a:ext cx="74" cy="19"/>
            </a:xfrm>
            <a:custGeom>
              <a:avLst/>
              <a:gdLst>
                <a:gd name="T0" fmla="*/ 0 w 74"/>
                <a:gd name="T1" fmla="*/ 18 h 19"/>
                <a:gd name="T2" fmla="*/ 18 w 74"/>
                <a:gd name="T3" fmla="*/ 11 h 19"/>
                <a:gd name="T4" fmla="*/ 36 w 74"/>
                <a:gd name="T5" fmla="*/ 8 h 19"/>
                <a:gd name="T6" fmla="*/ 73 w 74"/>
                <a:gd name="T7" fmla="*/ 0 h 19"/>
              </a:gdLst>
              <a:ahLst/>
              <a:cxnLst>
                <a:cxn ang="0">
                  <a:pos x="T0" y="T1"/>
                </a:cxn>
                <a:cxn ang="0">
                  <a:pos x="T2" y="T3"/>
                </a:cxn>
                <a:cxn ang="0">
                  <a:pos x="T4" y="T5"/>
                </a:cxn>
                <a:cxn ang="0">
                  <a:pos x="T6" y="T7"/>
                </a:cxn>
              </a:cxnLst>
              <a:rect l="0" t="0" r="r" b="b"/>
              <a:pathLst>
                <a:path w="74" h="19">
                  <a:moveTo>
                    <a:pt x="0" y="18"/>
                  </a:moveTo>
                  <a:lnTo>
                    <a:pt x="18" y="11"/>
                  </a:lnTo>
                  <a:lnTo>
                    <a:pt x="36" y="8"/>
                  </a:lnTo>
                  <a:lnTo>
                    <a:pt x="73"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48" name="Freeform 32"/>
            <p:cNvSpPr>
              <a:spLocks/>
            </p:cNvSpPr>
            <p:nvPr/>
          </p:nvSpPr>
          <p:spPr bwMode="auto">
            <a:xfrm>
              <a:off x="4643" y="1427"/>
              <a:ext cx="75" cy="35"/>
            </a:xfrm>
            <a:custGeom>
              <a:avLst/>
              <a:gdLst>
                <a:gd name="T0" fmla="*/ 0 w 75"/>
                <a:gd name="T1" fmla="*/ 34 h 35"/>
                <a:gd name="T2" fmla="*/ 19 w 75"/>
                <a:gd name="T3" fmla="*/ 23 h 35"/>
                <a:gd name="T4" fmla="*/ 37 w 75"/>
                <a:gd name="T5" fmla="*/ 14 h 35"/>
                <a:gd name="T6" fmla="*/ 56 w 75"/>
                <a:gd name="T7" fmla="*/ 6 h 35"/>
                <a:gd name="T8" fmla="*/ 74 w 75"/>
                <a:gd name="T9" fmla="*/ 0 h 35"/>
              </a:gdLst>
              <a:ahLst/>
              <a:cxnLst>
                <a:cxn ang="0">
                  <a:pos x="T0" y="T1"/>
                </a:cxn>
                <a:cxn ang="0">
                  <a:pos x="T2" y="T3"/>
                </a:cxn>
                <a:cxn ang="0">
                  <a:pos x="T4" y="T5"/>
                </a:cxn>
                <a:cxn ang="0">
                  <a:pos x="T6" y="T7"/>
                </a:cxn>
                <a:cxn ang="0">
                  <a:pos x="T8" y="T9"/>
                </a:cxn>
              </a:cxnLst>
              <a:rect l="0" t="0" r="r" b="b"/>
              <a:pathLst>
                <a:path w="75" h="35">
                  <a:moveTo>
                    <a:pt x="0" y="34"/>
                  </a:moveTo>
                  <a:lnTo>
                    <a:pt x="19" y="23"/>
                  </a:lnTo>
                  <a:lnTo>
                    <a:pt x="37" y="14"/>
                  </a:lnTo>
                  <a:lnTo>
                    <a:pt x="56" y="6"/>
                  </a:lnTo>
                  <a:lnTo>
                    <a:pt x="74"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49" name="Freeform 33"/>
            <p:cNvSpPr>
              <a:spLocks/>
            </p:cNvSpPr>
            <p:nvPr/>
          </p:nvSpPr>
          <p:spPr bwMode="auto">
            <a:xfrm>
              <a:off x="4569" y="1461"/>
              <a:ext cx="75" cy="65"/>
            </a:xfrm>
            <a:custGeom>
              <a:avLst/>
              <a:gdLst>
                <a:gd name="T0" fmla="*/ 0 w 75"/>
                <a:gd name="T1" fmla="*/ 64 h 65"/>
                <a:gd name="T2" fmla="*/ 9 w 75"/>
                <a:gd name="T3" fmla="*/ 54 h 65"/>
                <a:gd name="T4" fmla="*/ 18 w 75"/>
                <a:gd name="T5" fmla="*/ 42 h 65"/>
                <a:gd name="T6" fmla="*/ 37 w 75"/>
                <a:gd name="T7" fmla="*/ 26 h 65"/>
                <a:gd name="T8" fmla="*/ 55 w 75"/>
                <a:gd name="T9" fmla="*/ 13 h 65"/>
                <a:gd name="T10" fmla="*/ 74 w 75"/>
                <a:gd name="T11" fmla="*/ 0 h 65"/>
              </a:gdLst>
              <a:ahLst/>
              <a:cxnLst>
                <a:cxn ang="0">
                  <a:pos x="T0" y="T1"/>
                </a:cxn>
                <a:cxn ang="0">
                  <a:pos x="T2" y="T3"/>
                </a:cxn>
                <a:cxn ang="0">
                  <a:pos x="T4" y="T5"/>
                </a:cxn>
                <a:cxn ang="0">
                  <a:pos x="T6" y="T7"/>
                </a:cxn>
                <a:cxn ang="0">
                  <a:pos x="T8" y="T9"/>
                </a:cxn>
                <a:cxn ang="0">
                  <a:pos x="T10" y="T11"/>
                </a:cxn>
              </a:cxnLst>
              <a:rect l="0" t="0" r="r" b="b"/>
              <a:pathLst>
                <a:path w="75" h="65">
                  <a:moveTo>
                    <a:pt x="0" y="64"/>
                  </a:moveTo>
                  <a:lnTo>
                    <a:pt x="9" y="54"/>
                  </a:lnTo>
                  <a:lnTo>
                    <a:pt x="18" y="42"/>
                  </a:lnTo>
                  <a:lnTo>
                    <a:pt x="37" y="26"/>
                  </a:lnTo>
                  <a:lnTo>
                    <a:pt x="55" y="13"/>
                  </a:lnTo>
                  <a:lnTo>
                    <a:pt x="74"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50" name="Freeform 34"/>
            <p:cNvSpPr>
              <a:spLocks/>
            </p:cNvSpPr>
            <p:nvPr/>
          </p:nvSpPr>
          <p:spPr bwMode="auto">
            <a:xfrm>
              <a:off x="4494" y="1525"/>
              <a:ext cx="76" cy="112"/>
            </a:xfrm>
            <a:custGeom>
              <a:avLst/>
              <a:gdLst>
                <a:gd name="T0" fmla="*/ 0 w 76"/>
                <a:gd name="T1" fmla="*/ 111 h 112"/>
                <a:gd name="T2" fmla="*/ 9 w 76"/>
                <a:gd name="T3" fmla="*/ 94 h 112"/>
                <a:gd name="T4" fmla="*/ 18 w 76"/>
                <a:gd name="T5" fmla="*/ 78 h 112"/>
                <a:gd name="T6" fmla="*/ 28 w 76"/>
                <a:gd name="T7" fmla="*/ 62 h 112"/>
                <a:gd name="T8" fmla="*/ 38 w 76"/>
                <a:gd name="T9" fmla="*/ 48 h 112"/>
                <a:gd name="T10" fmla="*/ 47 w 76"/>
                <a:gd name="T11" fmla="*/ 35 h 112"/>
                <a:gd name="T12" fmla="*/ 56 w 76"/>
                <a:gd name="T13" fmla="*/ 23 h 112"/>
                <a:gd name="T14" fmla="*/ 75 w 76"/>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12">
                  <a:moveTo>
                    <a:pt x="0" y="111"/>
                  </a:moveTo>
                  <a:lnTo>
                    <a:pt x="9" y="94"/>
                  </a:lnTo>
                  <a:lnTo>
                    <a:pt x="18" y="78"/>
                  </a:lnTo>
                  <a:lnTo>
                    <a:pt x="28" y="62"/>
                  </a:lnTo>
                  <a:lnTo>
                    <a:pt x="38" y="48"/>
                  </a:lnTo>
                  <a:lnTo>
                    <a:pt x="47" y="35"/>
                  </a:lnTo>
                  <a:lnTo>
                    <a:pt x="56" y="23"/>
                  </a:lnTo>
                  <a:lnTo>
                    <a:pt x="75"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51" name="Freeform 35"/>
            <p:cNvSpPr>
              <a:spLocks/>
            </p:cNvSpPr>
            <p:nvPr/>
          </p:nvSpPr>
          <p:spPr bwMode="auto">
            <a:xfrm>
              <a:off x="4419" y="1636"/>
              <a:ext cx="76" cy="186"/>
            </a:xfrm>
            <a:custGeom>
              <a:avLst/>
              <a:gdLst>
                <a:gd name="T0" fmla="*/ 0 w 76"/>
                <a:gd name="T1" fmla="*/ 185 h 186"/>
                <a:gd name="T2" fmla="*/ 9 w 76"/>
                <a:gd name="T3" fmla="*/ 157 h 186"/>
                <a:gd name="T4" fmla="*/ 19 w 76"/>
                <a:gd name="T5" fmla="*/ 131 h 186"/>
                <a:gd name="T6" fmla="*/ 28 w 76"/>
                <a:gd name="T7" fmla="*/ 107 h 186"/>
                <a:gd name="T8" fmla="*/ 38 w 76"/>
                <a:gd name="T9" fmla="*/ 83 h 186"/>
                <a:gd name="T10" fmla="*/ 47 w 76"/>
                <a:gd name="T11" fmla="*/ 61 h 186"/>
                <a:gd name="T12" fmla="*/ 57 w 76"/>
                <a:gd name="T13" fmla="*/ 40 h 186"/>
                <a:gd name="T14" fmla="*/ 66 w 76"/>
                <a:gd name="T15" fmla="*/ 20 h 186"/>
                <a:gd name="T16" fmla="*/ 75 w 7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86">
                  <a:moveTo>
                    <a:pt x="0" y="185"/>
                  </a:moveTo>
                  <a:lnTo>
                    <a:pt x="9" y="157"/>
                  </a:lnTo>
                  <a:lnTo>
                    <a:pt x="19" y="131"/>
                  </a:lnTo>
                  <a:lnTo>
                    <a:pt x="28" y="107"/>
                  </a:lnTo>
                  <a:lnTo>
                    <a:pt x="38" y="83"/>
                  </a:lnTo>
                  <a:lnTo>
                    <a:pt x="47" y="61"/>
                  </a:lnTo>
                  <a:lnTo>
                    <a:pt x="57" y="40"/>
                  </a:lnTo>
                  <a:lnTo>
                    <a:pt x="66" y="20"/>
                  </a:lnTo>
                  <a:lnTo>
                    <a:pt x="75"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52" name="Freeform 36"/>
            <p:cNvSpPr>
              <a:spLocks/>
            </p:cNvSpPr>
            <p:nvPr/>
          </p:nvSpPr>
          <p:spPr bwMode="auto">
            <a:xfrm>
              <a:off x="4345" y="1821"/>
              <a:ext cx="75" cy="271"/>
            </a:xfrm>
            <a:custGeom>
              <a:avLst/>
              <a:gdLst>
                <a:gd name="T0" fmla="*/ 0 w 75"/>
                <a:gd name="T1" fmla="*/ 270 h 271"/>
                <a:gd name="T2" fmla="*/ 18 w 75"/>
                <a:gd name="T3" fmla="*/ 196 h 271"/>
                <a:gd name="T4" fmla="*/ 28 w 75"/>
                <a:gd name="T5" fmla="*/ 161 h 271"/>
                <a:gd name="T6" fmla="*/ 37 w 75"/>
                <a:gd name="T7" fmla="*/ 125 h 271"/>
                <a:gd name="T8" fmla="*/ 46 w 75"/>
                <a:gd name="T9" fmla="*/ 92 h 271"/>
                <a:gd name="T10" fmla="*/ 56 w 75"/>
                <a:gd name="T11" fmla="*/ 59 h 271"/>
                <a:gd name="T12" fmla="*/ 65 w 75"/>
                <a:gd name="T13" fmla="*/ 28 h 271"/>
                <a:gd name="T14" fmla="*/ 74 w 75"/>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271">
                  <a:moveTo>
                    <a:pt x="0" y="270"/>
                  </a:moveTo>
                  <a:lnTo>
                    <a:pt x="18" y="196"/>
                  </a:lnTo>
                  <a:lnTo>
                    <a:pt x="28" y="161"/>
                  </a:lnTo>
                  <a:lnTo>
                    <a:pt x="37" y="125"/>
                  </a:lnTo>
                  <a:lnTo>
                    <a:pt x="46" y="92"/>
                  </a:lnTo>
                  <a:lnTo>
                    <a:pt x="56" y="59"/>
                  </a:lnTo>
                  <a:lnTo>
                    <a:pt x="65" y="28"/>
                  </a:lnTo>
                  <a:lnTo>
                    <a:pt x="74"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53" name="Freeform 37"/>
            <p:cNvSpPr>
              <a:spLocks/>
            </p:cNvSpPr>
            <p:nvPr/>
          </p:nvSpPr>
          <p:spPr bwMode="auto">
            <a:xfrm>
              <a:off x="4272" y="2091"/>
              <a:ext cx="74" cy="334"/>
            </a:xfrm>
            <a:custGeom>
              <a:avLst/>
              <a:gdLst>
                <a:gd name="T0" fmla="*/ 0 w 74"/>
                <a:gd name="T1" fmla="*/ 333 h 334"/>
                <a:gd name="T2" fmla="*/ 9 w 74"/>
                <a:gd name="T3" fmla="*/ 292 h 334"/>
                <a:gd name="T4" fmla="*/ 18 w 74"/>
                <a:gd name="T5" fmla="*/ 248 h 334"/>
                <a:gd name="T6" fmla="*/ 37 w 74"/>
                <a:gd name="T7" fmla="*/ 161 h 334"/>
                <a:gd name="T8" fmla="*/ 46 w 74"/>
                <a:gd name="T9" fmla="*/ 120 h 334"/>
                <a:gd name="T10" fmla="*/ 55 w 74"/>
                <a:gd name="T11" fmla="*/ 78 h 334"/>
                <a:gd name="T12" fmla="*/ 64 w 74"/>
                <a:gd name="T13" fmla="*/ 39 h 334"/>
                <a:gd name="T14" fmla="*/ 73 w 74"/>
                <a:gd name="T15" fmla="*/ 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334">
                  <a:moveTo>
                    <a:pt x="0" y="333"/>
                  </a:moveTo>
                  <a:lnTo>
                    <a:pt x="9" y="292"/>
                  </a:lnTo>
                  <a:lnTo>
                    <a:pt x="18" y="248"/>
                  </a:lnTo>
                  <a:lnTo>
                    <a:pt x="37" y="161"/>
                  </a:lnTo>
                  <a:lnTo>
                    <a:pt x="46" y="120"/>
                  </a:lnTo>
                  <a:lnTo>
                    <a:pt x="55" y="78"/>
                  </a:lnTo>
                  <a:lnTo>
                    <a:pt x="64" y="39"/>
                  </a:lnTo>
                  <a:lnTo>
                    <a:pt x="73"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54" name="Freeform 38"/>
            <p:cNvSpPr>
              <a:spLocks/>
            </p:cNvSpPr>
            <p:nvPr/>
          </p:nvSpPr>
          <p:spPr bwMode="auto">
            <a:xfrm>
              <a:off x="4197" y="2424"/>
              <a:ext cx="76" cy="332"/>
            </a:xfrm>
            <a:custGeom>
              <a:avLst/>
              <a:gdLst>
                <a:gd name="T0" fmla="*/ 0 w 76"/>
                <a:gd name="T1" fmla="*/ 331 h 332"/>
                <a:gd name="T2" fmla="*/ 9 w 76"/>
                <a:gd name="T3" fmla="*/ 292 h 332"/>
                <a:gd name="T4" fmla="*/ 19 w 76"/>
                <a:gd name="T5" fmla="*/ 253 h 332"/>
                <a:gd name="T6" fmla="*/ 28 w 76"/>
                <a:gd name="T7" fmla="*/ 211 h 332"/>
                <a:gd name="T8" fmla="*/ 38 w 76"/>
                <a:gd name="T9" fmla="*/ 169 h 332"/>
                <a:gd name="T10" fmla="*/ 57 w 76"/>
                <a:gd name="T11" fmla="*/ 85 h 332"/>
                <a:gd name="T12" fmla="*/ 75 w 76"/>
                <a:gd name="T13" fmla="*/ 0 h 332"/>
              </a:gdLst>
              <a:ahLst/>
              <a:cxnLst>
                <a:cxn ang="0">
                  <a:pos x="T0" y="T1"/>
                </a:cxn>
                <a:cxn ang="0">
                  <a:pos x="T2" y="T3"/>
                </a:cxn>
                <a:cxn ang="0">
                  <a:pos x="T4" y="T5"/>
                </a:cxn>
                <a:cxn ang="0">
                  <a:pos x="T6" y="T7"/>
                </a:cxn>
                <a:cxn ang="0">
                  <a:pos x="T8" y="T9"/>
                </a:cxn>
                <a:cxn ang="0">
                  <a:pos x="T10" y="T11"/>
                </a:cxn>
                <a:cxn ang="0">
                  <a:pos x="T12" y="T13"/>
                </a:cxn>
              </a:cxnLst>
              <a:rect l="0" t="0" r="r" b="b"/>
              <a:pathLst>
                <a:path w="76" h="332">
                  <a:moveTo>
                    <a:pt x="0" y="331"/>
                  </a:moveTo>
                  <a:lnTo>
                    <a:pt x="9" y="292"/>
                  </a:lnTo>
                  <a:lnTo>
                    <a:pt x="19" y="253"/>
                  </a:lnTo>
                  <a:lnTo>
                    <a:pt x="28" y="211"/>
                  </a:lnTo>
                  <a:lnTo>
                    <a:pt x="38" y="169"/>
                  </a:lnTo>
                  <a:lnTo>
                    <a:pt x="57" y="85"/>
                  </a:lnTo>
                  <a:lnTo>
                    <a:pt x="75"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55" name="Freeform 39"/>
            <p:cNvSpPr>
              <a:spLocks/>
            </p:cNvSpPr>
            <p:nvPr/>
          </p:nvSpPr>
          <p:spPr bwMode="auto">
            <a:xfrm>
              <a:off x="4123" y="2755"/>
              <a:ext cx="75" cy="271"/>
            </a:xfrm>
            <a:custGeom>
              <a:avLst/>
              <a:gdLst>
                <a:gd name="T0" fmla="*/ 0 w 75"/>
                <a:gd name="T1" fmla="*/ 270 h 271"/>
                <a:gd name="T2" fmla="*/ 9 w 75"/>
                <a:gd name="T3" fmla="*/ 240 h 271"/>
                <a:gd name="T4" fmla="*/ 18 w 75"/>
                <a:gd name="T5" fmla="*/ 210 h 271"/>
                <a:gd name="T6" fmla="*/ 28 w 75"/>
                <a:gd name="T7" fmla="*/ 177 h 271"/>
                <a:gd name="T8" fmla="*/ 37 w 75"/>
                <a:gd name="T9" fmla="*/ 144 h 271"/>
                <a:gd name="T10" fmla="*/ 46 w 75"/>
                <a:gd name="T11" fmla="*/ 109 h 271"/>
                <a:gd name="T12" fmla="*/ 56 w 75"/>
                <a:gd name="T13" fmla="*/ 73 h 271"/>
                <a:gd name="T14" fmla="*/ 74 w 75"/>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271">
                  <a:moveTo>
                    <a:pt x="0" y="270"/>
                  </a:moveTo>
                  <a:lnTo>
                    <a:pt x="9" y="240"/>
                  </a:lnTo>
                  <a:lnTo>
                    <a:pt x="18" y="210"/>
                  </a:lnTo>
                  <a:lnTo>
                    <a:pt x="28" y="177"/>
                  </a:lnTo>
                  <a:lnTo>
                    <a:pt x="37" y="144"/>
                  </a:lnTo>
                  <a:lnTo>
                    <a:pt x="46" y="109"/>
                  </a:lnTo>
                  <a:lnTo>
                    <a:pt x="56" y="73"/>
                  </a:lnTo>
                  <a:lnTo>
                    <a:pt x="74"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56" name="Freeform 40"/>
            <p:cNvSpPr>
              <a:spLocks/>
            </p:cNvSpPr>
            <p:nvPr/>
          </p:nvSpPr>
          <p:spPr bwMode="auto">
            <a:xfrm>
              <a:off x="4049" y="3025"/>
              <a:ext cx="75" cy="185"/>
            </a:xfrm>
            <a:custGeom>
              <a:avLst/>
              <a:gdLst>
                <a:gd name="T0" fmla="*/ 0 w 75"/>
                <a:gd name="T1" fmla="*/ 184 h 185"/>
                <a:gd name="T2" fmla="*/ 9 w 75"/>
                <a:gd name="T3" fmla="*/ 165 h 185"/>
                <a:gd name="T4" fmla="*/ 18 w 75"/>
                <a:gd name="T5" fmla="*/ 144 h 185"/>
                <a:gd name="T6" fmla="*/ 27 w 75"/>
                <a:gd name="T7" fmla="*/ 124 h 185"/>
                <a:gd name="T8" fmla="*/ 37 w 75"/>
                <a:gd name="T9" fmla="*/ 102 h 185"/>
                <a:gd name="T10" fmla="*/ 46 w 75"/>
                <a:gd name="T11" fmla="*/ 78 h 185"/>
                <a:gd name="T12" fmla="*/ 56 w 75"/>
                <a:gd name="T13" fmla="*/ 55 h 185"/>
                <a:gd name="T14" fmla="*/ 65 w 75"/>
                <a:gd name="T15" fmla="*/ 27 h 185"/>
                <a:gd name="T16" fmla="*/ 74 w 75"/>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85">
                  <a:moveTo>
                    <a:pt x="0" y="184"/>
                  </a:moveTo>
                  <a:lnTo>
                    <a:pt x="9" y="165"/>
                  </a:lnTo>
                  <a:lnTo>
                    <a:pt x="18" y="144"/>
                  </a:lnTo>
                  <a:lnTo>
                    <a:pt x="27" y="124"/>
                  </a:lnTo>
                  <a:lnTo>
                    <a:pt x="37" y="102"/>
                  </a:lnTo>
                  <a:lnTo>
                    <a:pt x="46" y="78"/>
                  </a:lnTo>
                  <a:lnTo>
                    <a:pt x="56" y="55"/>
                  </a:lnTo>
                  <a:lnTo>
                    <a:pt x="65" y="27"/>
                  </a:lnTo>
                  <a:lnTo>
                    <a:pt x="74"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57" name="Freeform 41"/>
            <p:cNvSpPr>
              <a:spLocks/>
            </p:cNvSpPr>
            <p:nvPr/>
          </p:nvSpPr>
          <p:spPr bwMode="auto">
            <a:xfrm>
              <a:off x="3974" y="3209"/>
              <a:ext cx="76" cy="113"/>
            </a:xfrm>
            <a:custGeom>
              <a:avLst/>
              <a:gdLst>
                <a:gd name="T0" fmla="*/ 0 w 76"/>
                <a:gd name="T1" fmla="*/ 112 h 113"/>
                <a:gd name="T2" fmla="*/ 19 w 76"/>
                <a:gd name="T3" fmla="*/ 89 h 113"/>
                <a:gd name="T4" fmla="*/ 37 w 76"/>
                <a:gd name="T5" fmla="*/ 62 h 113"/>
                <a:gd name="T6" fmla="*/ 47 w 76"/>
                <a:gd name="T7" fmla="*/ 49 h 113"/>
                <a:gd name="T8" fmla="*/ 56 w 76"/>
                <a:gd name="T9" fmla="*/ 34 h 113"/>
                <a:gd name="T10" fmla="*/ 65 w 76"/>
                <a:gd name="T11" fmla="*/ 17 h 113"/>
                <a:gd name="T12" fmla="*/ 75 w 76"/>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76" h="113">
                  <a:moveTo>
                    <a:pt x="0" y="112"/>
                  </a:moveTo>
                  <a:lnTo>
                    <a:pt x="19" y="89"/>
                  </a:lnTo>
                  <a:lnTo>
                    <a:pt x="37" y="62"/>
                  </a:lnTo>
                  <a:lnTo>
                    <a:pt x="47" y="49"/>
                  </a:lnTo>
                  <a:lnTo>
                    <a:pt x="56" y="34"/>
                  </a:lnTo>
                  <a:lnTo>
                    <a:pt x="65" y="17"/>
                  </a:lnTo>
                  <a:lnTo>
                    <a:pt x="75"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58" name="Freeform 42"/>
            <p:cNvSpPr>
              <a:spLocks/>
            </p:cNvSpPr>
            <p:nvPr/>
          </p:nvSpPr>
          <p:spPr bwMode="auto">
            <a:xfrm>
              <a:off x="3901" y="3321"/>
              <a:ext cx="74" cy="64"/>
            </a:xfrm>
            <a:custGeom>
              <a:avLst/>
              <a:gdLst>
                <a:gd name="T0" fmla="*/ 0 w 74"/>
                <a:gd name="T1" fmla="*/ 63 h 64"/>
                <a:gd name="T2" fmla="*/ 18 w 74"/>
                <a:gd name="T3" fmla="*/ 52 h 64"/>
                <a:gd name="T4" fmla="*/ 36 w 74"/>
                <a:gd name="T5" fmla="*/ 37 h 64"/>
                <a:gd name="T6" fmla="*/ 55 w 74"/>
                <a:gd name="T7" fmla="*/ 21 h 64"/>
                <a:gd name="T8" fmla="*/ 64 w 74"/>
                <a:gd name="T9" fmla="*/ 10 h 64"/>
                <a:gd name="T10" fmla="*/ 73 w 74"/>
                <a:gd name="T11" fmla="*/ 0 h 64"/>
              </a:gdLst>
              <a:ahLst/>
              <a:cxnLst>
                <a:cxn ang="0">
                  <a:pos x="T0" y="T1"/>
                </a:cxn>
                <a:cxn ang="0">
                  <a:pos x="T2" y="T3"/>
                </a:cxn>
                <a:cxn ang="0">
                  <a:pos x="T4" y="T5"/>
                </a:cxn>
                <a:cxn ang="0">
                  <a:pos x="T6" y="T7"/>
                </a:cxn>
                <a:cxn ang="0">
                  <a:pos x="T8" y="T9"/>
                </a:cxn>
                <a:cxn ang="0">
                  <a:pos x="T10" y="T11"/>
                </a:cxn>
              </a:cxnLst>
              <a:rect l="0" t="0" r="r" b="b"/>
              <a:pathLst>
                <a:path w="74" h="64">
                  <a:moveTo>
                    <a:pt x="0" y="63"/>
                  </a:moveTo>
                  <a:lnTo>
                    <a:pt x="18" y="52"/>
                  </a:lnTo>
                  <a:lnTo>
                    <a:pt x="36" y="37"/>
                  </a:lnTo>
                  <a:lnTo>
                    <a:pt x="55" y="21"/>
                  </a:lnTo>
                  <a:lnTo>
                    <a:pt x="64" y="10"/>
                  </a:lnTo>
                  <a:lnTo>
                    <a:pt x="73"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59" name="Freeform 43"/>
            <p:cNvSpPr>
              <a:spLocks/>
            </p:cNvSpPr>
            <p:nvPr/>
          </p:nvSpPr>
          <p:spPr bwMode="auto">
            <a:xfrm>
              <a:off x="3825" y="3384"/>
              <a:ext cx="77" cy="36"/>
            </a:xfrm>
            <a:custGeom>
              <a:avLst/>
              <a:gdLst>
                <a:gd name="T0" fmla="*/ 0 w 77"/>
                <a:gd name="T1" fmla="*/ 35 h 36"/>
                <a:gd name="T2" fmla="*/ 19 w 77"/>
                <a:gd name="T3" fmla="*/ 28 h 36"/>
                <a:gd name="T4" fmla="*/ 38 w 77"/>
                <a:gd name="T5" fmla="*/ 20 h 36"/>
                <a:gd name="T6" fmla="*/ 57 w 77"/>
                <a:gd name="T7" fmla="*/ 12 h 36"/>
                <a:gd name="T8" fmla="*/ 76 w 77"/>
                <a:gd name="T9" fmla="*/ 0 h 36"/>
              </a:gdLst>
              <a:ahLst/>
              <a:cxnLst>
                <a:cxn ang="0">
                  <a:pos x="T0" y="T1"/>
                </a:cxn>
                <a:cxn ang="0">
                  <a:pos x="T2" y="T3"/>
                </a:cxn>
                <a:cxn ang="0">
                  <a:pos x="T4" y="T5"/>
                </a:cxn>
                <a:cxn ang="0">
                  <a:pos x="T6" y="T7"/>
                </a:cxn>
                <a:cxn ang="0">
                  <a:pos x="T8" y="T9"/>
                </a:cxn>
              </a:cxnLst>
              <a:rect l="0" t="0" r="r" b="b"/>
              <a:pathLst>
                <a:path w="77" h="36">
                  <a:moveTo>
                    <a:pt x="0" y="35"/>
                  </a:moveTo>
                  <a:lnTo>
                    <a:pt x="19" y="28"/>
                  </a:lnTo>
                  <a:lnTo>
                    <a:pt x="38" y="20"/>
                  </a:lnTo>
                  <a:lnTo>
                    <a:pt x="57" y="12"/>
                  </a:lnTo>
                  <a:lnTo>
                    <a:pt x="76"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60" name="Freeform 44"/>
            <p:cNvSpPr>
              <a:spLocks/>
            </p:cNvSpPr>
            <p:nvPr/>
          </p:nvSpPr>
          <p:spPr bwMode="auto">
            <a:xfrm>
              <a:off x="3752" y="3419"/>
              <a:ext cx="74" cy="18"/>
            </a:xfrm>
            <a:custGeom>
              <a:avLst/>
              <a:gdLst>
                <a:gd name="T0" fmla="*/ 0 w 74"/>
                <a:gd name="T1" fmla="*/ 17 h 18"/>
                <a:gd name="T2" fmla="*/ 37 w 74"/>
                <a:gd name="T3" fmla="*/ 10 h 18"/>
                <a:gd name="T4" fmla="*/ 54 w 74"/>
                <a:gd name="T5" fmla="*/ 7 h 18"/>
                <a:gd name="T6" fmla="*/ 73 w 74"/>
                <a:gd name="T7" fmla="*/ 0 h 18"/>
              </a:gdLst>
              <a:ahLst/>
              <a:cxnLst>
                <a:cxn ang="0">
                  <a:pos x="T0" y="T1"/>
                </a:cxn>
                <a:cxn ang="0">
                  <a:pos x="T2" y="T3"/>
                </a:cxn>
                <a:cxn ang="0">
                  <a:pos x="T4" y="T5"/>
                </a:cxn>
                <a:cxn ang="0">
                  <a:pos x="T6" y="T7"/>
                </a:cxn>
              </a:cxnLst>
              <a:rect l="0" t="0" r="r" b="b"/>
              <a:pathLst>
                <a:path w="74" h="18">
                  <a:moveTo>
                    <a:pt x="0" y="17"/>
                  </a:moveTo>
                  <a:lnTo>
                    <a:pt x="37" y="10"/>
                  </a:lnTo>
                  <a:lnTo>
                    <a:pt x="54" y="7"/>
                  </a:lnTo>
                  <a:lnTo>
                    <a:pt x="73"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61" name="Freeform 45"/>
            <p:cNvSpPr>
              <a:spLocks/>
            </p:cNvSpPr>
            <p:nvPr/>
          </p:nvSpPr>
          <p:spPr bwMode="auto">
            <a:xfrm>
              <a:off x="3677" y="3436"/>
              <a:ext cx="76" cy="17"/>
            </a:xfrm>
            <a:custGeom>
              <a:avLst/>
              <a:gdLst>
                <a:gd name="T0" fmla="*/ 0 w 76"/>
                <a:gd name="T1" fmla="*/ 16 h 17"/>
                <a:gd name="T2" fmla="*/ 37 w 76"/>
                <a:gd name="T3" fmla="*/ 10 h 17"/>
                <a:gd name="T4" fmla="*/ 75 w 76"/>
                <a:gd name="T5" fmla="*/ 0 h 17"/>
              </a:gdLst>
              <a:ahLst/>
              <a:cxnLst>
                <a:cxn ang="0">
                  <a:pos x="T0" y="T1"/>
                </a:cxn>
                <a:cxn ang="0">
                  <a:pos x="T2" y="T3"/>
                </a:cxn>
                <a:cxn ang="0">
                  <a:pos x="T4" y="T5"/>
                </a:cxn>
              </a:cxnLst>
              <a:rect l="0" t="0" r="r" b="b"/>
              <a:pathLst>
                <a:path w="76" h="17">
                  <a:moveTo>
                    <a:pt x="0" y="16"/>
                  </a:moveTo>
                  <a:lnTo>
                    <a:pt x="37" y="10"/>
                  </a:lnTo>
                  <a:lnTo>
                    <a:pt x="75"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62" name="Freeform 46"/>
            <p:cNvSpPr>
              <a:spLocks/>
            </p:cNvSpPr>
            <p:nvPr/>
          </p:nvSpPr>
          <p:spPr bwMode="auto">
            <a:xfrm>
              <a:off x="3603" y="3445"/>
              <a:ext cx="75" cy="17"/>
            </a:xfrm>
            <a:custGeom>
              <a:avLst/>
              <a:gdLst>
                <a:gd name="T0" fmla="*/ 0 w 75"/>
                <a:gd name="T1" fmla="*/ 16 h 17"/>
                <a:gd name="T2" fmla="*/ 37 w 75"/>
                <a:gd name="T3" fmla="*/ 5 h 17"/>
                <a:gd name="T4" fmla="*/ 74 w 75"/>
                <a:gd name="T5" fmla="*/ 0 h 17"/>
              </a:gdLst>
              <a:ahLst/>
              <a:cxnLst>
                <a:cxn ang="0">
                  <a:pos x="T0" y="T1"/>
                </a:cxn>
                <a:cxn ang="0">
                  <a:pos x="T2" y="T3"/>
                </a:cxn>
                <a:cxn ang="0">
                  <a:pos x="T4" y="T5"/>
                </a:cxn>
              </a:cxnLst>
              <a:rect l="0" t="0" r="r" b="b"/>
              <a:pathLst>
                <a:path w="75" h="17">
                  <a:moveTo>
                    <a:pt x="0" y="16"/>
                  </a:moveTo>
                  <a:lnTo>
                    <a:pt x="37" y="5"/>
                  </a:lnTo>
                  <a:lnTo>
                    <a:pt x="74"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63" name="Freeform 47"/>
            <p:cNvSpPr>
              <a:spLocks/>
            </p:cNvSpPr>
            <p:nvPr/>
          </p:nvSpPr>
          <p:spPr bwMode="auto">
            <a:xfrm>
              <a:off x="3528" y="3451"/>
              <a:ext cx="76" cy="17"/>
            </a:xfrm>
            <a:custGeom>
              <a:avLst/>
              <a:gdLst>
                <a:gd name="T0" fmla="*/ 0 w 76"/>
                <a:gd name="T1" fmla="*/ 16 h 17"/>
                <a:gd name="T2" fmla="*/ 38 w 76"/>
                <a:gd name="T3" fmla="*/ 8 h 17"/>
                <a:gd name="T4" fmla="*/ 75 w 76"/>
                <a:gd name="T5" fmla="*/ 0 h 17"/>
              </a:gdLst>
              <a:ahLst/>
              <a:cxnLst>
                <a:cxn ang="0">
                  <a:pos x="T0" y="T1"/>
                </a:cxn>
                <a:cxn ang="0">
                  <a:pos x="T2" y="T3"/>
                </a:cxn>
                <a:cxn ang="0">
                  <a:pos x="T4" y="T5"/>
                </a:cxn>
              </a:cxnLst>
              <a:rect l="0" t="0" r="r" b="b"/>
              <a:pathLst>
                <a:path w="76" h="17">
                  <a:moveTo>
                    <a:pt x="0" y="16"/>
                  </a:moveTo>
                  <a:lnTo>
                    <a:pt x="38" y="8"/>
                  </a:lnTo>
                  <a:lnTo>
                    <a:pt x="75" y="0"/>
                  </a:lnTo>
                </a:path>
              </a:pathLst>
            </a:custGeom>
            <a:noFill/>
            <a:ln w="25400" cap="rnd" cmpd="sng">
              <a:solidFill>
                <a:schemeClr val="tx1"/>
              </a:solidFill>
              <a:prstDash val="dash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37264" name="Group 48"/>
          <p:cNvGrpSpPr>
            <a:grpSpLocks/>
          </p:cNvGrpSpPr>
          <p:nvPr/>
        </p:nvGrpSpPr>
        <p:grpSpPr bwMode="auto">
          <a:xfrm>
            <a:off x="1406525" y="2209800"/>
            <a:ext cx="3517900" cy="3295650"/>
            <a:chOff x="997" y="1392"/>
            <a:chExt cx="2493" cy="2076"/>
          </a:xfrm>
        </p:grpSpPr>
        <p:sp>
          <p:nvSpPr>
            <p:cNvPr id="137265" name="Freeform 49"/>
            <p:cNvSpPr>
              <a:spLocks/>
            </p:cNvSpPr>
            <p:nvPr/>
          </p:nvSpPr>
          <p:spPr bwMode="auto">
            <a:xfrm>
              <a:off x="997" y="1392"/>
              <a:ext cx="127" cy="17"/>
            </a:xfrm>
            <a:custGeom>
              <a:avLst/>
              <a:gdLst>
                <a:gd name="T0" fmla="*/ 126 w 127"/>
                <a:gd name="T1" fmla="*/ 16 h 17"/>
                <a:gd name="T2" fmla="*/ 63 w 127"/>
                <a:gd name="T3" fmla="*/ 10 h 17"/>
                <a:gd name="T4" fmla="*/ 0 w 127"/>
                <a:gd name="T5" fmla="*/ 0 h 17"/>
              </a:gdLst>
              <a:ahLst/>
              <a:cxnLst>
                <a:cxn ang="0">
                  <a:pos x="T0" y="T1"/>
                </a:cxn>
                <a:cxn ang="0">
                  <a:pos x="T2" y="T3"/>
                </a:cxn>
                <a:cxn ang="0">
                  <a:pos x="T4" y="T5"/>
                </a:cxn>
              </a:cxnLst>
              <a:rect l="0" t="0" r="r" b="b"/>
              <a:pathLst>
                <a:path w="127" h="17">
                  <a:moveTo>
                    <a:pt x="126" y="16"/>
                  </a:moveTo>
                  <a:lnTo>
                    <a:pt x="63" y="10"/>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66" name="Freeform 50"/>
            <p:cNvSpPr>
              <a:spLocks/>
            </p:cNvSpPr>
            <p:nvPr/>
          </p:nvSpPr>
          <p:spPr bwMode="auto">
            <a:xfrm>
              <a:off x="1123" y="1395"/>
              <a:ext cx="123" cy="17"/>
            </a:xfrm>
            <a:custGeom>
              <a:avLst/>
              <a:gdLst>
                <a:gd name="T0" fmla="*/ 122 w 123"/>
                <a:gd name="T1" fmla="*/ 16 h 17"/>
                <a:gd name="T2" fmla="*/ 61 w 123"/>
                <a:gd name="T3" fmla="*/ 9 h 17"/>
                <a:gd name="T4" fmla="*/ 0 w 123"/>
                <a:gd name="T5" fmla="*/ 0 h 17"/>
              </a:gdLst>
              <a:ahLst/>
              <a:cxnLst>
                <a:cxn ang="0">
                  <a:pos x="T0" y="T1"/>
                </a:cxn>
                <a:cxn ang="0">
                  <a:pos x="T2" y="T3"/>
                </a:cxn>
                <a:cxn ang="0">
                  <a:pos x="T4" y="T5"/>
                </a:cxn>
              </a:cxnLst>
              <a:rect l="0" t="0" r="r" b="b"/>
              <a:pathLst>
                <a:path w="123" h="17">
                  <a:moveTo>
                    <a:pt x="122" y="16"/>
                  </a:moveTo>
                  <a:lnTo>
                    <a:pt x="61" y="9"/>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67" name="Freeform 51"/>
            <p:cNvSpPr>
              <a:spLocks/>
            </p:cNvSpPr>
            <p:nvPr/>
          </p:nvSpPr>
          <p:spPr bwMode="auto">
            <a:xfrm>
              <a:off x="1245" y="1400"/>
              <a:ext cx="128" cy="17"/>
            </a:xfrm>
            <a:custGeom>
              <a:avLst/>
              <a:gdLst>
                <a:gd name="T0" fmla="*/ 127 w 128"/>
                <a:gd name="T1" fmla="*/ 16 h 17"/>
                <a:gd name="T2" fmla="*/ 64 w 128"/>
                <a:gd name="T3" fmla="*/ 8 h 17"/>
                <a:gd name="T4" fmla="*/ 0 w 128"/>
                <a:gd name="T5" fmla="*/ 0 h 17"/>
              </a:gdLst>
              <a:ahLst/>
              <a:cxnLst>
                <a:cxn ang="0">
                  <a:pos x="T0" y="T1"/>
                </a:cxn>
                <a:cxn ang="0">
                  <a:pos x="T2" y="T3"/>
                </a:cxn>
                <a:cxn ang="0">
                  <a:pos x="T4" y="T5"/>
                </a:cxn>
              </a:cxnLst>
              <a:rect l="0" t="0" r="r" b="b"/>
              <a:pathLst>
                <a:path w="128" h="17">
                  <a:moveTo>
                    <a:pt x="127" y="16"/>
                  </a:moveTo>
                  <a:lnTo>
                    <a:pt x="64" y="8"/>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68" name="Freeform 52"/>
            <p:cNvSpPr>
              <a:spLocks/>
            </p:cNvSpPr>
            <p:nvPr/>
          </p:nvSpPr>
          <p:spPr bwMode="auto">
            <a:xfrm>
              <a:off x="1372" y="1409"/>
              <a:ext cx="124" cy="19"/>
            </a:xfrm>
            <a:custGeom>
              <a:avLst/>
              <a:gdLst>
                <a:gd name="T0" fmla="*/ 123 w 124"/>
                <a:gd name="T1" fmla="*/ 18 h 19"/>
                <a:gd name="T2" fmla="*/ 93 w 124"/>
                <a:gd name="T3" fmla="*/ 11 h 19"/>
                <a:gd name="T4" fmla="*/ 62 w 124"/>
                <a:gd name="T5" fmla="*/ 8 h 19"/>
                <a:gd name="T6" fmla="*/ 0 w 124"/>
                <a:gd name="T7" fmla="*/ 0 h 19"/>
              </a:gdLst>
              <a:ahLst/>
              <a:cxnLst>
                <a:cxn ang="0">
                  <a:pos x="T0" y="T1"/>
                </a:cxn>
                <a:cxn ang="0">
                  <a:pos x="T2" y="T3"/>
                </a:cxn>
                <a:cxn ang="0">
                  <a:pos x="T4" y="T5"/>
                </a:cxn>
                <a:cxn ang="0">
                  <a:pos x="T6" y="T7"/>
                </a:cxn>
              </a:cxnLst>
              <a:rect l="0" t="0" r="r" b="b"/>
              <a:pathLst>
                <a:path w="124" h="19">
                  <a:moveTo>
                    <a:pt x="123" y="18"/>
                  </a:moveTo>
                  <a:lnTo>
                    <a:pt x="93" y="11"/>
                  </a:lnTo>
                  <a:lnTo>
                    <a:pt x="62" y="8"/>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69" name="Freeform 53"/>
            <p:cNvSpPr>
              <a:spLocks/>
            </p:cNvSpPr>
            <p:nvPr/>
          </p:nvSpPr>
          <p:spPr bwMode="auto">
            <a:xfrm>
              <a:off x="1495" y="1427"/>
              <a:ext cx="126" cy="35"/>
            </a:xfrm>
            <a:custGeom>
              <a:avLst/>
              <a:gdLst>
                <a:gd name="T0" fmla="*/ 125 w 126"/>
                <a:gd name="T1" fmla="*/ 34 h 35"/>
                <a:gd name="T2" fmla="*/ 93 w 126"/>
                <a:gd name="T3" fmla="*/ 23 h 35"/>
                <a:gd name="T4" fmla="*/ 63 w 126"/>
                <a:gd name="T5" fmla="*/ 14 h 35"/>
                <a:gd name="T6" fmla="*/ 30 w 126"/>
                <a:gd name="T7" fmla="*/ 6 h 35"/>
                <a:gd name="T8" fmla="*/ 0 w 126"/>
                <a:gd name="T9" fmla="*/ 0 h 35"/>
              </a:gdLst>
              <a:ahLst/>
              <a:cxnLst>
                <a:cxn ang="0">
                  <a:pos x="T0" y="T1"/>
                </a:cxn>
                <a:cxn ang="0">
                  <a:pos x="T2" y="T3"/>
                </a:cxn>
                <a:cxn ang="0">
                  <a:pos x="T4" y="T5"/>
                </a:cxn>
                <a:cxn ang="0">
                  <a:pos x="T6" y="T7"/>
                </a:cxn>
                <a:cxn ang="0">
                  <a:pos x="T8" y="T9"/>
                </a:cxn>
              </a:cxnLst>
              <a:rect l="0" t="0" r="r" b="b"/>
              <a:pathLst>
                <a:path w="126" h="35">
                  <a:moveTo>
                    <a:pt x="125" y="34"/>
                  </a:moveTo>
                  <a:lnTo>
                    <a:pt x="93" y="23"/>
                  </a:lnTo>
                  <a:lnTo>
                    <a:pt x="63" y="14"/>
                  </a:lnTo>
                  <a:lnTo>
                    <a:pt x="30" y="6"/>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70" name="Freeform 54"/>
            <p:cNvSpPr>
              <a:spLocks/>
            </p:cNvSpPr>
            <p:nvPr/>
          </p:nvSpPr>
          <p:spPr bwMode="auto">
            <a:xfrm>
              <a:off x="1620" y="1461"/>
              <a:ext cx="126" cy="65"/>
            </a:xfrm>
            <a:custGeom>
              <a:avLst/>
              <a:gdLst>
                <a:gd name="T0" fmla="*/ 125 w 126"/>
                <a:gd name="T1" fmla="*/ 64 h 65"/>
                <a:gd name="T2" fmla="*/ 109 w 126"/>
                <a:gd name="T3" fmla="*/ 54 h 65"/>
                <a:gd name="T4" fmla="*/ 94 w 126"/>
                <a:gd name="T5" fmla="*/ 42 h 65"/>
                <a:gd name="T6" fmla="*/ 63 w 126"/>
                <a:gd name="T7" fmla="*/ 26 h 65"/>
                <a:gd name="T8" fmla="*/ 32 w 126"/>
                <a:gd name="T9" fmla="*/ 13 h 65"/>
                <a:gd name="T10" fmla="*/ 0 w 126"/>
                <a:gd name="T11" fmla="*/ 0 h 65"/>
              </a:gdLst>
              <a:ahLst/>
              <a:cxnLst>
                <a:cxn ang="0">
                  <a:pos x="T0" y="T1"/>
                </a:cxn>
                <a:cxn ang="0">
                  <a:pos x="T2" y="T3"/>
                </a:cxn>
                <a:cxn ang="0">
                  <a:pos x="T4" y="T5"/>
                </a:cxn>
                <a:cxn ang="0">
                  <a:pos x="T6" y="T7"/>
                </a:cxn>
                <a:cxn ang="0">
                  <a:pos x="T8" y="T9"/>
                </a:cxn>
                <a:cxn ang="0">
                  <a:pos x="T10" y="T11"/>
                </a:cxn>
              </a:cxnLst>
              <a:rect l="0" t="0" r="r" b="b"/>
              <a:pathLst>
                <a:path w="126" h="65">
                  <a:moveTo>
                    <a:pt x="125" y="64"/>
                  </a:moveTo>
                  <a:lnTo>
                    <a:pt x="109" y="54"/>
                  </a:lnTo>
                  <a:lnTo>
                    <a:pt x="94" y="42"/>
                  </a:lnTo>
                  <a:lnTo>
                    <a:pt x="63" y="26"/>
                  </a:lnTo>
                  <a:lnTo>
                    <a:pt x="32" y="13"/>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71" name="Freeform 55"/>
            <p:cNvSpPr>
              <a:spLocks/>
            </p:cNvSpPr>
            <p:nvPr/>
          </p:nvSpPr>
          <p:spPr bwMode="auto">
            <a:xfrm>
              <a:off x="1745" y="1525"/>
              <a:ext cx="125" cy="112"/>
            </a:xfrm>
            <a:custGeom>
              <a:avLst/>
              <a:gdLst>
                <a:gd name="T0" fmla="*/ 124 w 125"/>
                <a:gd name="T1" fmla="*/ 111 h 112"/>
                <a:gd name="T2" fmla="*/ 109 w 125"/>
                <a:gd name="T3" fmla="*/ 94 h 112"/>
                <a:gd name="T4" fmla="*/ 94 w 125"/>
                <a:gd name="T5" fmla="*/ 78 h 112"/>
                <a:gd name="T6" fmla="*/ 78 w 125"/>
                <a:gd name="T7" fmla="*/ 62 h 112"/>
                <a:gd name="T8" fmla="*/ 62 w 125"/>
                <a:gd name="T9" fmla="*/ 48 h 112"/>
                <a:gd name="T10" fmla="*/ 47 w 125"/>
                <a:gd name="T11" fmla="*/ 35 h 112"/>
                <a:gd name="T12" fmla="*/ 32 w 125"/>
                <a:gd name="T13" fmla="*/ 23 h 112"/>
                <a:gd name="T14" fmla="*/ 0 w 125"/>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12">
                  <a:moveTo>
                    <a:pt x="124" y="111"/>
                  </a:moveTo>
                  <a:lnTo>
                    <a:pt x="109" y="94"/>
                  </a:lnTo>
                  <a:lnTo>
                    <a:pt x="94" y="78"/>
                  </a:lnTo>
                  <a:lnTo>
                    <a:pt x="78" y="62"/>
                  </a:lnTo>
                  <a:lnTo>
                    <a:pt x="62" y="48"/>
                  </a:lnTo>
                  <a:lnTo>
                    <a:pt x="47" y="35"/>
                  </a:lnTo>
                  <a:lnTo>
                    <a:pt x="32" y="23"/>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72" name="Freeform 56"/>
            <p:cNvSpPr>
              <a:spLocks/>
            </p:cNvSpPr>
            <p:nvPr/>
          </p:nvSpPr>
          <p:spPr bwMode="auto">
            <a:xfrm>
              <a:off x="1869" y="1636"/>
              <a:ext cx="127" cy="186"/>
            </a:xfrm>
            <a:custGeom>
              <a:avLst/>
              <a:gdLst>
                <a:gd name="T0" fmla="*/ 126 w 127"/>
                <a:gd name="T1" fmla="*/ 185 h 186"/>
                <a:gd name="T2" fmla="*/ 111 w 127"/>
                <a:gd name="T3" fmla="*/ 157 h 186"/>
                <a:gd name="T4" fmla="*/ 95 w 127"/>
                <a:gd name="T5" fmla="*/ 131 h 186"/>
                <a:gd name="T6" fmla="*/ 79 w 127"/>
                <a:gd name="T7" fmla="*/ 107 h 186"/>
                <a:gd name="T8" fmla="*/ 63 w 127"/>
                <a:gd name="T9" fmla="*/ 83 h 186"/>
                <a:gd name="T10" fmla="*/ 47 w 127"/>
                <a:gd name="T11" fmla="*/ 61 h 186"/>
                <a:gd name="T12" fmla="*/ 31 w 127"/>
                <a:gd name="T13" fmla="*/ 40 h 186"/>
                <a:gd name="T14" fmla="*/ 16 w 127"/>
                <a:gd name="T15" fmla="*/ 20 h 186"/>
                <a:gd name="T16" fmla="*/ 0 w 127"/>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86">
                  <a:moveTo>
                    <a:pt x="126" y="185"/>
                  </a:moveTo>
                  <a:lnTo>
                    <a:pt x="111" y="157"/>
                  </a:lnTo>
                  <a:lnTo>
                    <a:pt x="95" y="131"/>
                  </a:lnTo>
                  <a:lnTo>
                    <a:pt x="79" y="107"/>
                  </a:lnTo>
                  <a:lnTo>
                    <a:pt x="63" y="83"/>
                  </a:lnTo>
                  <a:lnTo>
                    <a:pt x="47" y="61"/>
                  </a:lnTo>
                  <a:lnTo>
                    <a:pt x="31" y="40"/>
                  </a:lnTo>
                  <a:lnTo>
                    <a:pt x="16" y="20"/>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73" name="Freeform 57"/>
            <p:cNvSpPr>
              <a:spLocks/>
            </p:cNvSpPr>
            <p:nvPr/>
          </p:nvSpPr>
          <p:spPr bwMode="auto">
            <a:xfrm>
              <a:off x="1995" y="1821"/>
              <a:ext cx="126" cy="271"/>
            </a:xfrm>
            <a:custGeom>
              <a:avLst/>
              <a:gdLst>
                <a:gd name="T0" fmla="*/ 125 w 126"/>
                <a:gd name="T1" fmla="*/ 270 h 271"/>
                <a:gd name="T2" fmla="*/ 95 w 126"/>
                <a:gd name="T3" fmla="*/ 196 h 271"/>
                <a:gd name="T4" fmla="*/ 77 w 126"/>
                <a:gd name="T5" fmla="*/ 161 h 271"/>
                <a:gd name="T6" fmla="*/ 63 w 126"/>
                <a:gd name="T7" fmla="*/ 125 h 271"/>
                <a:gd name="T8" fmla="*/ 47 w 126"/>
                <a:gd name="T9" fmla="*/ 92 h 271"/>
                <a:gd name="T10" fmla="*/ 30 w 126"/>
                <a:gd name="T11" fmla="*/ 59 h 271"/>
                <a:gd name="T12" fmla="*/ 15 w 126"/>
                <a:gd name="T13" fmla="*/ 28 h 271"/>
                <a:gd name="T14" fmla="*/ 0 w 126"/>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271">
                  <a:moveTo>
                    <a:pt x="125" y="270"/>
                  </a:moveTo>
                  <a:lnTo>
                    <a:pt x="95" y="196"/>
                  </a:lnTo>
                  <a:lnTo>
                    <a:pt x="77" y="161"/>
                  </a:lnTo>
                  <a:lnTo>
                    <a:pt x="63" y="125"/>
                  </a:lnTo>
                  <a:lnTo>
                    <a:pt x="47" y="92"/>
                  </a:lnTo>
                  <a:lnTo>
                    <a:pt x="30" y="59"/>
                  </a:lnTo>
                  <a:lnTo>
                    <a:pt x="15" y="28"/>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74" name="Freeform 58"/>
            <p:cNvSpPr>
              <a:spLocks/>
            </p:cNvSpPr>
            <p:nvPr/>
          </p:nvSpPr>
          <p:spPr bwMode="auto">
            <a:xfrm>
              <a:off x="2120" y="2091"/>
              <a:ext cx="123" cy="334"/>
            </a:xfrm>
            <a:custGeom>
              <a:avLst/>
              <a:gdLst>
                <a:gd name="T0" fmla="*/ 122 w 123"/>
                <a:gd name="T1" fmla="*/ 333 h 334"/>
                <a:gd name="T2" fmla="*/ 107 w 123"/>
                <a:gd name="T3" fmla="*/ 292 h 334"/>
                <a:gd name="T4" fmla="*/ 92 w 123"/>
                <a:gd name="T5" fmla="*/ 248 h 334"/>
                <a:gd name="T6" fmla="*/ 60 w 123"/>
                <a:gd name="T7" fmla="*/ 161 h 334"/>
                <a:gd name="T8" fmla="*/ 46 w 123"/>
                <a:gd name="T9" fmla="*/ 120 h 334"/>
                <a:gd name="T10" fmla="*/ 31 w 123"/>
                <a:gd name="T11" fmla="*/ 78 h 334"/>
                <a:gd name="T12" fmla="*/ 15 w 123"/>
                <a:gd name="T13" fmla="*/ 39 h 334"/>
                <a:gd name="T14" fmla="*/ 0 w 123"/>
                <a:gd name="T15" fmla="*/ 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334">
                  <a:moveTo>
                    <a:pt x="122" y="333"/>
                  </a:moveTo>
                  <a:lnTo>
                    <a:pt x="107" y="292"/>
                  </a:lnTo>
                  <a:lnTo>
                    <a:pt x="92" y="248"/>
                  </a:lnTo>
                  <a:lnTo>
                    <a:pt x="60" y="161"/>
                  </a:lnTo>
                  <a:lnTo>
                    <a:pt x="46" y="120"/>
                  </a:lnTo>
                  <a:lnTo>
                    <a:pt x="31" y="78"/>
                  </a:lnTo>
                  <a:lnTo>
                    <a:pt x="15" y="39"/>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75" name="Freeform 59"/>
            <p:cNvSpPr>
              <a:spLocks/>
            </p:cNvSpPr>
            <p:nvPr/>
          </p:nvSpPr>
          <p:spPr bwMode="auto">
            <a:xfrm>
              <a:off x="2242" y="2424"/>
              <a:ext cx="126" cy="332"/>
            </a:xfrm>
            <a:custGeom>
              <a:avLst/>
              <a:gdLst>
                <a:gd name="T0" fmla="*/ 125 w 126"/>
                <a:gd name="T1" fmla="*/ 331 h 332"/>
                <a:gd name="T2" fmla="*/ 109 w 126"/>
                <a:gd name="T3" fmla="*/ 292 h 332"/>
                <a:gd name="T4" fmla="*/ 94 w 126"/>
                <a:gd name="T5" fmla="*/ 253 h 332"/>
                <a:gd name="T6" fmla="*/ 78 w 126"/>
                <a:gd name="T7" fmla="*/ 211 h 332"/>
                <a:gd name="T8" fmla="*/ 63 w 126"/>
                <a:gd name="T9" fmla="*/ 169 h 332"/>
                <a:gd name="T10" fmla="*/ 30 w 126"/>
                <a:gd name="T11" fmla="*/ 85 h 332"/>
                <a:gd name="T12" fmla="*/ 0 w 126"/>
                <a:gd name="T13" fmla="*/ 0 h 332"/>
              </a:gdLst>
              <a:ahLst/>
              <a:cxnLst>
                <a:cxn ang="0">
                  <a:pos x="T0" y="T1"/>
                </a:cxn>
                <a:cxn ang="0">
                  <a:pos x="T2" y="T3"/>
                </a:cxn>
                <a:cxn ang="0">
                  <a:pos x="T4" y="T5"/>
                </a:cxn>
                <a:cxn ang="0">
                  <a:pos x="T6" y="T7"/>
                </a:cxn>
                <a:cxn ang="0">
                  <a:pos x="T8" y="T9"/>
                </a:cxn>
                <a:cxn ang="0">
                  <a:pos x="T10" y="T11"/>
                </a:cxn>
                <a:cxn ang="0">
                  <a:pos x="T12" y="T13"/>
                </a:cxn>
              </a:cxnLst>
              <a:rect l="0" t="0" r="r" b="b"/>
              <a:pathLst>
                <a:path w="126" h="332">
                  <a:moveTo>
                    <a:pt x="125" y="331"/>
                  </a:moveTo>
                  <a:lnTo>
                    <a:pt x="109" y="292"/>
                  </a:lnTo>
                  <a:lnTo>
                    <a:pt x="94" y="253"/>
                  </a:lnTo>
                  <a:lnTo>
                    <a:pt x="78" y="211"/>
                  </a:lnTo>
                  <a:lnTo>
                    <a:pt x="63" y="169"/>
                  </a:lnTo>
                  <a:lnTo>
                    <a:pt x="30" y="85"/>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76" name="Freeform 60"/>
            <p:cNvSpPr>
              <a:spLocks/>
            </p:cNvSpPr>
            <p:nvPr/>
          </p:nvSpPr>
          <p:spPr bwMode="auto">
            <a:xfrm>
              <a:off x="2367" y="2755"/>
              <a:ext cx="125" cy="271"/>
            </a:xfrm>
            <a:custGeom>
              <a:avLst/>
              <a:gdLst>
                <a:gd name="T0" fmla="*/ 124 w 125"/>
                <a:gd name="T1" fmla="*/ 270 h 271"/>
                <a:gd name="T2" fmla="*/ 109 w 125"/>
                <a:gd name="T3" fmla="*/ 240 h 271"/>
                <a:gd name="T4" fmla="*/ 94 w 125"/>
                <a:gd name="T5" fmla="*/ 210 h 271"/>
                <a:gd name="T6" fmla="*/ 77 w 125"/>
                <a:gd name="T7" fmla="*/ 177 h 271"/>
                <a:gd name="T8" fmla="*/ 62 w 125"/>
                <a:gd name="T9" fmla="*/ 144 h 271"/>
                <a:gd name="T10" fmla="*/ 47 w 125"/>
                <a:gd name="T11" fmla="*/ 109 h 271"/>
                <a:gd name="T12" fmla="*/ 30 w 125"/>
                <a:gd name="T13" fmla="*/ 73 h 271"/>
                <a:gd name="T14" fmla="*/ 0 w 125"/>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271">
                  <a:moveTo>
                    <a:pt x="124" y="270"/>
                  </a:moveTo>
                  <a:lnTo>
                    <a:pt x="109" y="240"/>
                  </a:lnTo>
                  <a:lnTo>
                    <a:pt x="94" y="210"/>
                  </a:lnTo>
                  <a:lnTo>
                    <a:pt x="77" y="177"/>
                  </a:lnTo>
                  <a:lnTo>
                    <a:pt x="62" y="144"/>
                  </a:lnTo>
                  <a:lnTo>
                    <a:pt x="47" y="109"/>
                  </a:lnTo>
                  <a:lnTo>
                    <a:pt x="30" y="73"/>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77" name="Freeform 61"/>
            <p:cNvSpPr>
              <a:spLocks/>
            </p:cNvSpPr>
            <p:nvPr/>
          </p:nvSpPr>
          <p:spPr bwMode="auto">
            <a:xfrm>
              <a:off x="2491" y="3025"/>
              <a:ext cx="126" cy="185"/>
            </a:xfrm>
            <a:custGeom>
              <a:avLst/>
              <a:gdLst>
                <a:gd name="T0" fmla="*/ 125 w 126"/>
                <a:gd name="T1" fmla="*/ 184 h 185"/>
                <a:gd name="T2" fmla="*/ 110 w 126"/>
                <a:gd name="T3" fmla="*/ 165 h 185"/>
                <a:gd name="T4" fmla="*/ 94 w 126"/>
                <a:gd name="T5" fmla="*/ 144 h 185"/>
                <a:gd name="T6" fmla="*/ 79 w 126"/>
                <a:gd name="T7" fmla="*/ 124 h 185"/>
                <a:gd name="T8" fmla="*/ 62 w 126"/>
                <a:gd name="T9" fmla="*/ 102 h 185"/>
                <a:gd name="T10" fmla="*/ 47 w 126"/>
                <a:gd name="T11" fmla="*/ 78 h 185"/>
                <a:gd name="T12" fmla="*/ 31 w 126"/>
                <a:gd name="T13" fmla="*/ 55 h 185"/>
                <a:gd name="T14" fmla="*/ 15 w 126"/>
                <a:gd name="T15" fmla="*/ 27 h 185"/>
                <a:gd name="T16" fmla="*/ 0 w 126"/>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85">
                  <a:moveTo>
                    <a:pt x="125" y="184"/>
                  </a:moveTo>
                  <a:lnTo>
                    <a:pt x="110" y="165"/>
                  </a:lnTo>
                  <a:lnTo>
                    <a:pt x="94" y="144"/>
                  </a:lnTo>
                  <a:lnTo>
                    <a:pt x="79" y="124"/>
                  </a:lnTo>
                  <a:lnTo>
                    <a:pt x="62" y="102"/>
                  </a:lnTo>
                  <a:lnTo>
                    <a:pt x="47" y="78"/>
                  </a:lnTo>
                  <a:lnTo>
                    <a:pt x="31" y="55"/>
                  </a:lnTo>
                  <a:lnTo>
                    <a:pt x="15" y="27"/>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78" name="Freeform 62"/>
            <p:cNvSpPr>
              <a:spLocks/>
            </p:cNvSpPr>
            <p:nvPr/>
          </p:nvSpPr>
          <p:spPr bwMode="auto">
            <a:xfrm>
              <a:off x="2616" y="3209"/>
              <a:ext cx="127" cy="113"/>
            </a:xfrm>
            <a:custGeom>
              <a:avLst/>
              <a:gdLst>
                <a:gd name="T0" fmla="*/ 126 w 127"/>
                <a:gd name="T1" fmla="*/ 112 h 113"/>
                <a:gd name="T2" fmla="*/ 95 w 127"/>
                <a:gd name="T3" fmla="*/ 89 h 113"/>
                <a:gd name="T4" fmla="*/ 63 w 127"/>
                <a:gd name="T5" fmla="*/ 62 h 113"/>
                <a:gd name="T6" fmla="*/ 48 w 127"/>
                <a:gd name="T7" fmla="*/ 49 h 113"/>
                <a:gd name="T8" fmla="*/ 31 w 127"/>
                <a:gd name="T9" fmla="*/ 34 h 113"/>
                <a:gd name="T10" fmla="*/ 17 w 127"/>
                <a:gd name="T11" fmla="*/ 17 h 113"/>
                <a:gd name="T12" fmla="*/ 0 w 127"/>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27" h="113">
                  <a:moveTo>
                    <a:pt x="126" y="112"/>
                  </a:moveTo>
                  <a:lnTo>
                    <a:pt x="95" y="89"/>
                  </a:lnTo>
                  <a:lnTo>
                    <a:pt x="63" y="62"/>
                  </a:lnTo>
                  <a:lnTo>
                    <a:pt x="48" y="49"/>
                  </a:lnTo>
                  <a:lnTo>
                    <a:pt x="31" y="34"/>
                  </a:lnTo>
                  <a:lnTo>
                    <a:pt x="17" y="17"/>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79" name="Freeform 63"/>
            <p:cNvSpPr>
              <a:spLocks/>
            </p:cNvSpPr>
            <p:nvPr/>
          </p:nvSpPr>
          <p:spPr bwMode="auto">
            <a:xfrm>
              <a:off x="2742" y="3321"/>
              <a:ext cx="123" cy="64"/>
            </a:xfrm>
            <a:custGeom>
              <a:avLst/>
              <a:gdLst>
                <a:gd name="T0" fmla="*/ 122 w 123"/>
                <a:gd name="T1" fmla="*/ 63 h 64"/>
                <a:gd name="T2" fmla="*/ 91 w 123"/>
                <a:gd name="T3" fmla="*/ 52 h 64"/>
                <a:gd name="T4" fmla="*/ 61 w 123"/>
                <a:gd name="T5" fmla="*/ 37 h 64"/>
                <a:gd name="T6" fmla="*/ 30 w 123"/>
                <a:gd name="T7" fmla="*/ 21 h 64"/>
                <a:gd name="T8" fmla="*/ 14 w 123"/>
                <a:gd name="T9" fmla="*/ 10 h 64"/>
                <a:gd name="T10" fmla="*/ 0 w 123"/>
                <a:gd name="T11" fmla="*/ 0 h 64"/>
              </a:gdLst>
              <a:ahLst/>
              <a:cxnLst>
                <a:cxn ang="0">
                  <a:pos x="T0" y="T1"/>
                </a:cxn>
                <a:cxn ang="0">
                  <a:pos x="T2" y="T3"/>
                </a:cxn>
                <a:cxn ang="0">
                  <a:pos x="T4" y="T5"/>
                </a:cxn>
                <a:cxn ang="0">
                  <a:pos x="T6" y="T7"/>
                </a:cxn>
                <a:cxn ang="0">
                  <a:pos x="T8" y="T9"/>
                </a:cxn>
                <a:cxn ang="0">
                  <a:pos x="T10" y="T11"/>
                </a:cxn>
              </a:cxnLst>
              <a:rect l="0" t="0" r="r" b="b"/>
              <a:pathLst>
                <a:path w="123" h="64">
                  <a:moveTo>
                    <a:pt x="122" y="63"/>
                  </a:moveTo>
                  <a:lnTo>
                    <a:pt x="91" y="52"/>
                  </a:lnTo>
                  <a:lnTo>
                    <a:pt x="61" y="37"/>
                  </a:lnTo>
                  <a:lnTo>
                    <a:pt x="30" y="21"/>
                  </a:lnTo>
                  <a:lnTo>
                    <a:pt x="14" y="10"/>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80" name="Freeform 64"/>
            <p:cNvSpPr>
              <a:spLocks/>
            </p:cNvSpPr>
            <p:nvPr/>
          </p:nvSpPr>
          <p:spPr bwMode="auto">
            <a:xfrm>
              <a:off x="2864" y="3384"/>
              <a:ext cx="127" cy="36"/>
            </a:xfrm>
            <a:custGeom>
              <a:avLst/>
              <a:gdLst>
                <a:gd name="T0" fmla="*/ 126 w 127"/>
                <a:gd name="T1" fmla="*/ 35 h 36"/>
                <a:gd name="T2" fmla="*/ 95 w 127"/>
                <a:gd name="T3" fmla="*/ 28 h 36"/>
                <a:gd name="T4" fmla="*/ 63 w 127"/>
                <a:gd name="T5" fmla="*/ 20 h 36"/>
                <a:gd name="T6" fmla="*/ 32 w 127"/>
                <a:gd name="T7" fmla="*/ 12 h 36"/>
                <a:gd name="T8" fmla="*/ 0 w 127"/>
                <a:gd name="T9" fmla="*/ 0 h 36"/>
              </a:gdLst>
              <a:ahLst/>
              <a:cxnLst>
                <a:cxn ang="0">
                  <a:pos x="T0" y="T1"/>
                </a:cxn>
                <a:cxn ang="0">
                  <a:pos x="T2" y="T3"/>
                </a:cxn>
                <a:cxn ang="0">
                  <a:pos x="T4" y="T5"/>
                </a:cxn>
                <a:cxn ang="0">
                  <a:pos x="T6" y="T7"/>
                </a:cxn>
                <a:cxn ang="0">
                  <a:pos x="T8" y="T9"/>
                </a:cxn>
              </a:cxnLst>
              <a:rect l="0" t="0" r="r" b="b"/>
              <a:pathLst>
                <a:path w="127" h="36">
                  <a:moveTo>
                    <a:pt x="126" y="35"/>
                  </a:moveTo>
                  <a:lnTo>
                    <a:pt x="95" y="28"/>
                  </a:lnTo>
                  <a:lnTo>
                    <a:pt x="63" y="20"/>
                  </a:lnTo>
                  <a:lnTo>
                    <a:pt x="32" y="12"/>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81" name="Freeform 65"/>
            <p:cNvSpPr>
              <a:spLocks/>
            </p:cNvSpPr>
            <p:nvPr/>
          </p:nvSpPr>
          <p:spPr bwMode="auto">
            <a:xfrm>
              <a:off x="2990" y="3419"/>
              <a:ext cx="125" cy="18"/>
            </a:xfrm>
            <a:custGeom>
              <a:avLst/>
              <a:gdLst>
                <a:gd name="T0" fmla="*/ 124 w 125"/>
                <a:gd name="T1" fmla="*/ 17 h 18"/>
                <a:gd name="T2" fmla="*/ 62 w 125"/>
                <a:gd name="T3" fmla="*/ 10 h 18"/>
                <a:gd name="T4" fmla="*/ 32 w 125"/>
                <a:gd name="T5" fmla="*/ 7 h 18"/>
                <a:gd name="T6" fmla="*/ 0 w 125"/>
                <a:gd name="T7" fmla="*/ 0 h 18"/>
              </a:gdLst>
              <a:ahLst/>
              <a:cxnLst>
                <a:cxn ang="0">
                  <a:pos x="T0" y="T1"/>
                </a:cxn>
                <a:cxn ang="0">
                  <a:pos x="T2" y="T3"/>
                </a:cxn>
                <a:cxn ang="0">
                  <a:pos x="T4" y="T5"/>
                </a:cxn>
                <a:cxn ang="0">
                  <a:pos x="T6" y="T7"/>
                </a:cxn>
              </a:cxnLst>
              <a:rect l="0" t="0" r="r" b="b"/>
              <a:pathLst>
                <a:path w="125" h="18">
                  <a:moveTo>
                    <a:pt x="124" y="17"/>
                  </a:moveTo>
                  <a:lnTo>
                    <a:pt x="62" y="10"/>
                  </a:lnTo>
                  <a:lnTo>
                    <a:pt x="32" y="7"/>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82" name="Freeform 66"/>
            <p:cNvSpPr>
              <a:spLocks/>
            </p:cNvSpPr>
            <p:nvPr/>
          </p:nvSpPr>
          <p:spPr bwMode="auto">
            <a:xfrm>
              <a:off x="3114" y="3436"/>
              <a:ext cx="127" cy="17"/>
            </a:xfrm>
            <a:custGeom>
              <a:avLst/>
              <a:gdLst>
                <a:gd name="T0" fmla="*/ 126 w 127"/>
                <a:gd name="T1" fmla="*/ 16 h 17"/>
                <a:gd name="T2" fmla="*/ 63 w 127"/>
                <a:gd name="T3" fmla="*/ 10 h 17"/>
                <a:gd name="T4" fmla="*/ 0 w 127"/>
                <a:gd name="T5" fmla="*/ 0 h 17"/>
              </a:gdLst>
              <a:ahLst/>
              <a:cxnLst>
                <a:cxn ang="0">
                  <a:pos x="T0" y="T1"/>
                </a:cxn>
                <a:cxn ang="0">
                  <a:pos x="T2" y="T3"/>
                </a:cxn>
                <a:cxn ang="0">
                  <a:pos x="T4" y="T5"/>
                </a:cxn>
              </a:cxnLst>
              <a:rect l="0" t="0" r="r" b="b"/>
              <a:pathLst>
                <a:path w="127" h="17">
                  <a:moveTo>
                    <a:pt x="126" y="16"/>
                  </a:moveTo>
                  <a:lnTo>
                    <a:pt x="63" y="10"/>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83" name="Freeform 67"/>
            <p:cNvSpPr>
              <a:spLocks/>
            </p:cNvSpPr>
            <p:nvPr/>
          </p:nvSpPr>
          <p:spPr bwMode="auto">
            <a:xfrm>
              <a:off x="3240" y="3445"/>
              <a:ext cx="125" cy="17"/>
            </a:xfrm>
            <a:custGeom>
              <a:avLst/>
              <a:gdLst>
                <a:gd name="T0" fmla="*/ 124 w 125"/>
                <a:gd name="T1" fmla="*/ 16 h 17"/>
                <a:gd name="T2" fmla="*/ 62 w 125"/>
                <a:gd name="T3" fmla="*/ 5 h 17"/>
                <a:gd name="T4" fmla="*/ 0 w 125"/>
                <a:gd name="T5" fmla="*/ 0 h 17"/>
              </a:gdLst>
              <a:ahLst/>
              <a:cxnLst>
                <a:cxn ang="0">
                  <a:pos x="T0" y="T1"/>
                </a:cxn>
                <a:cxn ang="0">
                  <a:pos x="T2" y="T3"/>
                </a:cxn>
                <a:cxn ang="0">
                  <a:pos x="T4" y="T5"/>
                </a:cxn>
              </a:cxnLst>
              <a:rect l="0" t="0" r="r" b="b"/>
              <a:pathLst>
                <a:path w="125" h="17">
                  <a:moveTo>
                    <a:pt x="124" y="16"/>
                  </a:moveTo>
                  <a:lnTo>
                    <a:pt x="62" y="5"/>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84" name="Freeform 68"/>
            <p:cNvSpPr>
              <a:spLocks/>
            </p:cNvSpPr>
            <p:nvPr/>
          </p:nvSpPr>
          <p:spPr bwMode="auto">
            <a:xfrm>
              <a:off x="3364" y="3451"/>
              <a:ext cx="126" cy="17"/>
            </a:xfrm>
            <a:custGeom>
              <a:avLst/>
              <a:gdLst>
                <a:gd name="T0" fmla="*/ 125 w 126"/>
                <a:gd name="T1" fmla="*/ 16 h 17"/>
                <a:gd name="T2" fmla="*/ 62 w 126"/>
                <a:gd name="T3" fmla="*/ 8 h 17"/>
                <a:gd name="T4" fmla="*/ 0 w 126"/>
                <a:gd name="T5" fmla="*/ 0 h 17"/>
              </a:gdLst>
              <a:ahLst/>
              <a:cxnLst>
                <a:cxn ang="0">
                  <a:pos x="T0" y="T1"/>
                </a:cxn>
                <a:cxn ang="0">
                  <a:pos x="T2" y="T3"/>
                </a:cxn>
                <a:cxn ang="0">
                  <a:pos x="T4" y="T5"/>
                </a:cxn>
              </a:cxnLst>
              <a:rect l="0" t="0" r="r" b="b"/>
              <a:pathLst>
                <a:path w="126" h="17">
                  <a:moveTo>
                    <a:pt x="125" y="16"/>
                  </a:moveTo>
                  <a:lnTo>
                    <a:pt x="62" y="8"/>
                  </a:lnTo>
                  <a:lnTo>
                    <a:pt x="0" y="0"/>
                  </a:lnTo>
                </a:path>
              </a:pathLst>
            </a:custGeom>
            <a:noFill/>
            <a:ln w="25400"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37285" name="Group 69"/>
          <p:cNvGrpSpPr>
            <a:grpSpLocks/>
          </p:cNvGrpSpPr>
          <p:nvPr/>
        </p:nvGrpSpPr>
        <p:grpSpPr bwMode="auto">
          <a:xfrm>
            <a:off x="3419475" y="2209800"/>
            <a:ext cx="1085850" cy="3295650"/>
            <a:chOff x="2424" y="1392"/>
            <a:chExt cx="769" cy="2076"/>
          </a:xfrm>
        </p:grpSpPr>
        <p:sp>
          <p:nvSpPr>
            <p:cNvPr id="137286" name="Freeform 70"/>
            <p:cNvSpPr>
              <a:spLocks/>
            </p:cNvSpPr>
            <p:nvPr/>
          </p:nvSpPr>
          <p:spPr bwMode="auto">
            <a:xfrm>
              <a:off x="2424" y="1392"/>
              <a:ext cx="40" cy="17"/>
            </a:xfrm>
            <a:custGeom>
              <a:avLst/>
              <a:gdLst>
                <a:gd name="T0" fmla="*/ 39 w 40"/>
                <a:gd name="T1" fmla="*/ 16 h 17"/>
                <a:gd name="T2" fmla="*/ 20 w 40"/>
                <a:gd name="T3" fmla="*/ 10 h 17"/>
                <a:gd name="T4" fmla="*/ 0 w 40"/>
                <a:gd name="T5" fmla="*/ 0 h 17"/>
              </a:gdLst>
              <a:ahLst/>
              <a:cxnLst>
                <a:cxn ang="0">
                  <a:pos x="T0" y="T1"/>
                </a:cxn>
                <a:cxn ang="0">
                  <a:pos x="T2" y="T3"/>
                </a:cxn>
                <a:cxn ang="0">
                  <a:pos x="T4" y="T5"/>
                </a:cxn>
              </a:cxnLst>
              <a:rect l="0" t="0" r="r" b="b"/>
              <a:pathLst>
                <a:path w="40" h="17">
                  <a:moveTo>
                    <a:pt x="39" y="16"/>
                  </a:moveTo>
                  <a:lnTo>
                    <a:pt x="20" y="10"/>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87" name="Freeform 71"/>
            <p:cNvSpPr>
              <a:spLocks/>
            </p:cNvSpPr>
            <p:nvPr/>
          </p:nvSpPr>
          <p:spPr bwMode="auto">
            <a:xfrm>
              <a:off x="2463" y="1395"/>
              <a:ext cx="38" cy="17"/>
            </a:xfrm>
            <a:custGeom>
              <a:avLst/>
              <a:gdLst>
                <a:gd name="T0" fmla="*/ 37 w 38"/>
                <a:gd name="T1" fmla="*/ 16 h 17"/>
                <a:gd name="T2" fmla="*/ 18 w 38"/>
                <a:gd name="T3" fmla="*/ 9 h 17"/>
                <a:gd name="T4" fmla="*/ 0 w 38"/>
                <a:gd name="T5" fmla="*/ 0 h 17"/>
              </a:gdLst>
              <a:ahLst/>
              <a:cxnLst>
                <a:cxn ang="0">
                  <a:pos x="T0" y="T1"/>
                </a:cxn>
                <a:cxn ang="0">
                  <a:pos x="T2" y="T3"/>
                </a:cxn>
                <a:cxn ang="0">
                  <a:pos x="T4" y="T5"/>
                </a:cxn>
              </a:cxnLst>
              <a:rect l="0" t="0" r="r" b="b"/>
              <a:pathLst>
                <a:path w="38" h="17">
                  <a:moveTo>
                    <a:pt x="37" y="16"/>
                  </a:moveTo>
                  <a:lnTo>
                    <a:pt x="18" y="9"/>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88" name="Freeform 72"/>
            <p:cNvSpPr>
              <a:spLocks/>
            </p:cNvSpPr>
            <p:nvPr/>
          </p:nvSpPr>
          <p:spPr bwMode="auto">
            <a:xfrm>
              <a:off x="2500" y="1400"/>
              <a:ext cx="41" cy="17"/>
            </a:xfrm>
            <a:custGeom>
              <a:avLst/>
              <a:gdLst>
                <a:gd name="T0" fmla="*/ 40 w 41"/>
                <a:gd name="T1" fmla="*/ 16 h 17"/>
                <a:gd name="T2" fmla="*/ 20 w 41"/>
                <a:gd name="T3" fmla="*/ 8 h 17"/>
                <a:gd name="T4" fmla="*/ 0 w 41"/>
                <a:gd name="T5" fmla="*/ 0 h 17"/>
              </a:gdLst>
              <a:ahLst/>
              <a:cxnLst>
                <a:cxn ang="0">
                  <a:pos x="T0" y="T1"/>
                </a:cxn>
                <a:cxn ang="0">
                  <a:pos x="T2" y="T3"/>
                </a:cxn>
                <a:cxn ang="0">
                  <a:pos x="T4" y="T5"/>
                </a:cxn>
              </a:cxnLst>
              <a:rect l="0" t="0" r="r" b="b"/>
              <a:pathLst>
                <a:path w="41" h="17">
                  <a:moveTo>
                    <a:pt x="40" y="16"/>
                  </a:moveTo>
                  <a:lnTo>
                    <a:pt x="20" y="8"/>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89" name="Freeform 73"/>
            <p:cNvSpPr>
              <a:spLocks/>
            </p:cNvSpPr>
            <p:nvPr/>
          </p:nvSpPr>
          <p:spPr bwMode="auto">
            <a:xfrm>
              <a:off x="2540" y="1409"/>
              <a:ext cx="39" cy="19"/>
            </a:xfrm>
            <a:custGeom>
              <a:avLst/>
              <a:gdLst>
                <a:gd name="T0" fmla="*/ 38 w 39"/>
                <a:gd name="T1" fmla="*/ 18 h 19"/>
                <a:gd name="T2" fmla="*/ 29 w 39"/>
                <a:gd name="T3" fmla="*/ 11 h 19"/>
                <a:gd name="T4" fmla="*/ 19 w 39"/>
                <a:gd name="T5" fmla="*/ 8 h 19"/>
                <a:gd name="T6" fmla="*/ 0 w 39"/>
                <a:gd name="T7" fmla="*/ 0 h 19"/>
              </a:gdLst>
              <a:ahLst/>
              <a:cxnLst>
                <a:cxn ang="0">
                  <a:pos x="T0" y="T1"/>
                </a:cxn>
                <a:cxn ang="0">
                  <a:pos x="T2" y="T3"/>
                </a:cxn>
                <a:cxn ang="0">
                  <a:pos x="T4" y="T5"/>
                </a:cxn>
                <a:cxn ang="0">
                  <a:pos x="T6" y="T7"/>
                </a:cxn>
              </a:cxnLst>
              <a:rect l="0" t="0" r="r" b="b"/>
              <a:pathLst>
                <a:path w="39" h="19">
                  <a:moveTo>
                    <a:pt x="38" y="18"/>
                  </a:moveTo>
                  <a:lnTo>
                    <a:pt x="29" y="11"/>
                  </a:lnTo>
                  <a:lnTo>
                    <a:pt x="19" y="8"/>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90" name="Freeform 74"/>
            <p:cNvSpPr>
              <a:spLocks/>
            </p:cNvSpPr>
            <p:nvPr/>
          </p:nvSpPr>
          <p:spPr bwMode="auto">
            <a:xfrm>
              <a:off x="2578" y="1427"/>
              <a:ext cx="39" cy="35"/>
            </a:xfrm>
            <a:custGeom>
              <a:avLst/>
              <a:gdLst>
                <a:gd name="T0" fmla="*/ 38 w 39"/>
                <a:gd name="T1" fmla="*/ 34 h 35"/>
                <a:gd name="T2" fmla="*/ 28 w 39"/>
                <a:gd name="T3" fmla="*/ 23 h 35"/>
                <a:gd name="T4" fmla="*/ 19 w 39"/>
                <a:gd name="T5" fmla="*/ 14 h 35"/>
                <a:gd name="T6" fmla="*/ 9 w 39"/>
                <a:gd name="T7" fmla="*/ 6 h 35"/>
                <a:gd name="T8" fmla="*/ 0 w 39"/>
                <a:gd name="T9" fmla="*/ 0 h 35"/>
              </a:gdLst>
              <a:ahLst/>
              <a:cxnLst>
                <a:cxn ang="0">
                  <a:pos x="T0" y="T1"/>
                </a:cxn>
                <a:cxn ang="0">
                  <a:pos x="T2" y="T3"/>
                </a:cxn>
                <a:cxn ang="0">
                  <a:pos x="T4" y="T5"/>
                </a:cxn>
                <a:cxn ang="0">
                  <a:pos x="T6" y="T7"/>
                </a:cxn>
                <a:cxn ang="0">
                  <a:pos x="T8" y="T9"/>
                </a:cxn>
              </a:cxnLst>
              <a:rect l="0" t="0" r="r" b="b"/>
              <a:pathLst>
                <a:path w="39" h="35">
                  <a:moveTo>
                    <a:pt x="38" y="34"/>
                  </a:moveTo>
                  <a:lnTo>
                    <a:pt x="28" y="23"/>
                  </a:lnTo>
                  <a:lnTo>
                    <a:pt x="19" y="14"/>
                  </a:lnTo>
                  <a:lnTo>
                    <a:pt x="9" y="6"/>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91" name="Freeform 75"/>
            <p:cNvSpPr>
              <a:spLocks/>
            </p:cNvSpPr>
            <p:nvPr/>
          </p:nvSpPr>
          <p:spPr bwMode="auto">
            <a:xfrm>
              <a:off x="2616" y="1461"/>
              <a:ext cx="40" cy="65"/>
            </a:xfrm>
            <a:custGeom>
              <a:avLst/>
              <a:gdLst>
                <a:gd name="T0" fmla="*/ 39 w 40"/>
                <a:gd name="T1" fmla="*/ 64 h 65"/>
                <a:gd name="T2" fmla="*/ 34 w 40"/>
                <a:gd name="T3" fmla="*/ 54 h 65"/>
                <a:gd name="T4" fmla="*/ 29 w 40"/>
                <a:gd name="T5" fmla="*/ 42 h 65"/>
                <a:gd name="T6" fmla="*/ 20 w 40"/>
                <a:gd name="T7" fmla="*/ 26 h 65"/>
                <a:gd name="T8" fmla="*/ 10 w 40"/>
                <a:gd name="T9" fmla="*/ 13 h 65"/>
                <a:gd name="T10" fmla="*/ 0 w 40"/>
                <a:gd name="T11" fmla="*/ 0 h 65"/>
              </a:gdLst>
              <a:ahLst/>
              <a:cxnLst>
                <a:cxn ang="0">
                  <a:pos x="T0" y="T1"/>
                </a:cxn>
                <a:cxn ang="0">
                  <a:pos x="T2" y="T3"/>
                </a:cxn>
                <a:cxn ang="0">
                  <a:pos x="T4" y="T5"/>
                </a:cxn>
                <a:cxn ang="0">
                  <a:pos x="T6" y="T7"/>
                </a:cxn>
                <a:cxn ang="0">
                  <a:pos x="T8" y="T9"/>
                </a:cxn>
                <a:cxn ang="0">
                  <a:pos x="T10" y="T11"/>
                </a:cxn>
              </a:cxnLst>
              <a:rect l="0" t="0" r="r" b="b"/>
              <a:pathLst>
                <a:path w="40" h="65">
                  <a:moveTo>
                    <a:pt x="39" y="64"/>
                  </a:moveTo>
                  <a:lnTo>
                    <a:pt x="34" y="54"/>
                  </a:lnTo>
                  <a:lnTo>
                    <a:pt x="29" y="42"/>
                  </a:lnTo>
                  <a:lnTo>
                    <a:pt x="20" y="26"/>
                  </a:lnTo>
                  <a:lnTo>
                    <a:pt x="10" y="13"/>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92" name="Freeform 76"/>
            <p:cNvSpPr>
              <a:spLocks/>
            </p:cNvSpPr>
            <p:nvPr/>
          </p:nvSpPr>
          <p:spPr bwMode="auto">
            <a:xfrm>
              <a:off x="2655" y="1525"/>
              <a:ext cx="39" cy="112"/>
            </a:xfrm>
            <a:custGeom>
              <a:avLst/>
              <a:gdLst>
                <a:gd name="T0" fmla="*/ 38 w 39"/>
                <a:gd name="T1" fmla="*/ 111 h 112"/>
                <a:gd name="T2" fmla="*/ 33 w 39"/>
                <a:gd name="T3" fmla="*/ 94 h 112"/>
                <a:gd name="T4" fmla="*/ 29 w 39"/>
                <a:gd name="T5" fmla="*/ 78 h 112"/>
                <a:gd name="T6" fmla="*/ 24 w 39"/>
                <a:gd name="T7" fmla="*/ 62 h 112"/>
                <a:gd name="T8" fmla="*/ 19 w 39"/>
                <a:gd name="T9" fmla="*/ 48 h 112"/>
                <a:gd name="T10" fmla="*/ 14 w 39"/>
                <a:gd name="T11" fmla="*/ 35 h 112"/>
                <a:gd name="T12" fmla="*/ 10 w 39"/>
                <a:gd name="T13" fmla="*/ 23 h 112"/>
                <a:gd name="T14" fmla="*/ 0 w 39"/>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12">
                  <a:moveTo>
                    <a:pt x="38" y="111"/>
                  </a:moveTo>
                  <a:lnTo>
                    <a:pt x="33" y="94"/>
                  </a:lnTo>
                  <a:lnTo>
                    <a:pt x="29" y="78"/>
                  </a:lnTo>
                  <a:lnTo>
                    <a:pt x="24" y="62"/>
                  </a:lnTo>
                  <a:lnTo>
                    <a:pt x="19" y="48"/>
                  </a:lnTo>
                  <a:lnTo>
                    <a:pt x="14" y="35"/>
                  </a:lnTo>
                  <a:lnTo>
                    <a:pt x="10" y="23"/>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93" name="Freeform 77"/>
            <p:cNvSpPr>
              <a:spLocks/>
            </p:cNvSpPr>
            <p:nvPr/>
          </p:nvSpPr>
          <p:spPr bwMode="auto">
            <a:xfrm>
              <a:off x="2693" y="1636"/>
              <a:ext cx="40" cy="186"/>
            </a:xfrm>
            <a:custGeom>
              <a:avLst/>
              <a:gdLst>
                <a:gd name="T0" fmla="*/ 39 w 40"/>
                <a:gd name="T1" fmla="*/ 185 h 186"/>
                <a:gd name="T2" fmla="*/ 34 w 40"/>
                <a:gd name="T3" fmla="*/ 157 h 186"/>
                <a:gd name="T4" fmla="*/ 29 w 40"/>
                <a:gd name="T5" fmla="*/ 131 h 186"/>
                <a:gd name="T6" fmla="*/ 24 w 40"/>
                <a:gd name="T7" fmla="*/ 107 h 186"/>
                <a:gd name="T8" fmla="*/ 20 w 40"/>
                <a:gd name="T9" fmla="*/ 83 h 186"/>
                <a:gd name="T10" fmla="*/ 15 w 40"/>
                <a:gd name="T11" fmla="*/ 61 h 186"/>
                <a:gd name="T12" fmla="*/ 9 w 40"/>
                <a:gd name="T13" fmla="*/ 40 h 186"/>
                <a:gd name="T14" fmla="*/ 5 w 40"/>
                <a:gd name="T15" fmla="*/ 20 h 186"/>
                <a:gd name="T16" fmla="*/ 0 w 40"/>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86">
                  <a:moveTo>
                    <a:pt x="39" y="185"/>
                  </a:moveTo>
                  <a:lnTo>
                    <a:pt x="34" y="157"/>
                  </a:lnTo>
                  <a:lnTo>
                    <a:pt x="29" y="131"/>
                  </a:lnTo>
                  <a:lnTo>
                    <a:pt x="24" y="107"/>
                  </a:lnTo>
                  <a:lnTo>
                    <a:pt x="20" y="83"/>
                  </a:lnTo>
                  <a:lnTo>
                    <a:pt x="15" y="61"/>
                  </a:lnTo>
                  <a:lnTo>
                    <a:pt x="9" y="40"/>
                  </a:lnTo>
                  <a:lnTo>
                    <a:pt x="5" y="20"/>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94" name="Freeform 78"/>
            <p:cNvSpPr>
              <a:spLocks/>
            </p:cNvSpPr>
            <p:nvPr/>
          </p:nvSpPr>
          <p:spPr bwMode="auto">
            <a:xfrm>
              <a:off x="2732" y="1821"/>
              <a:ext cx="39" cy="271"/>
            </a:xfrm>
            <a:custGeom>
              <a:avLst/>
              <a:gdLst>
                <a:gd name="T0" fmla="*/ 38 w 39"/>
                <a:gd name="T1" fmla="*/ 270 h 271"/>
                <a:gd name="T2" fmla="*/ 29 w 39"/>
                <a:gd name="T3" fmla="*/ 196 h 271"/>
                <a:gd name="T4" fmla="*/ 23 w 39"/>
                <a:gd name="T5" fmla="*/ 161 h 271"/>
                <a:gd name="T6" fmla="*/ 19 w 39"/>
                <a:gd name="T7" fmla="*/ 125 h 271"/>
                <a:gd name="T8" fmla="*/ 14 w 39"/>
                <a:gd name="T9" fmla="*/ 92 h 271"/>
                <a:gd name="T10" fmla="*/ 9 w 39"/>
                <a:gd name="T11" fmla="*/ 59 h 271"/>
                <a:gd name="T12" fmla="*/ 4 w 39"/>
                <a:gd name="T13" fmla="*/ 28 h 271"/>
                <a:gd name="T14" fmla="*/ 0 w 39"/>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71">
                  <a:moveTo>
                    <a:pt x="38" y="270"/>
                  </a:moveTo>
                  <a:lnTo>
                    <a:pt x="29" y="196"/>
                  </a:lnTo>
                  <a:lnTo>
                    <a:pt x="23" y="161"/>
                  </a:lnTo>
                  <a:lnTo>
                    <a:pt x="19" y="125"/>
                  </a:lnTo>
                  <a:lnTo>
                    <a:pt x="14" y="92"/>
                  </a:lnTo>
                  <a:lnTo>
                    <a:pt x="9" y="59"/>
                  </a:lnTo>
                  <a:lnTo>
                    <a:pt x="4" y="28"/>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95" name="Freeform 79"/>
            <p:cNvSpPr>
              <a:spLocks/>
            </p:cNvSpPr>
            <p:nvPr/>
          </p:nvSpPr>
          <p:spPr bwMode="auto">
            <a:xfrm>
              <a:off x="2770" y="2091"/>
              <a:ext cx="39" cy="334"/>
            </a:xfrm>
            <a:custGeom>
              <a:avLst/>
              <a:gdLst>
                <a:gd name="T0" fmla="*/ 38 w 39"/>
                <a:gd name="T1" fmla="*/ 333 h 334"/>
                <a:gd name="T2" fmla="*/ 33 w 39"/>
                <a:gd name="T3" fmla="*/ 292 h 334"/>
                <a:gd name="T4" fmla="*/ 29 w 39"/>
                <a:gd name="T5" fmla="*/ 248 h 334"/>
                <a:gd name="T6" fmla="*/ 19 w 39"/>
                <a:gd name="T7" fmla="*/ 161 h 334"/>
                <a:gd name="T8" fmla="*/ 14 w 39"/>
                <a:gd name="T9" fmla="*/ 120 h 334"/>
                <a:gd name="T10" fmla="*/ 10 w 39"/>
                <a:gd name="T11" fmla="*/ 78 h 334"/>
                <a:gd name="T12" fmla="*/ 5 w 39"/>
                <a:gd name="T13" fmla="*/ 39 h 334"/>
                <a:gd name="T14" fmla="*/ 0 w 39"/>
                <a:gd name="T15" fmla="*/ 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34">
                  <a:moveTo>
                    <a:pt x="38" y="333"/>
                  </a:moveTo>
                  <a:lnTo>
                    <a:pt x="33" y="292"/>
                  </a:lnTo>
                  <a:lnTo>
                    <a:pt x="29" y="248"/>
                  </a:lnTo>
                  <a:lnTo>
                    <a:pt x="19" y="161"/>
                  </a:lnTo>
                  <a:lnTo>
                    <a:pt x="14" y="120"/>
                  </a:lnTo>
                  <a:lnTo>
                    <a:pt x="10" y="78"/>
                  </a:lnTo>
                  <a:lnTo>
                    <a:pt x="5" y="39"/>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96" name="Freeform 80"/>
            <p:cNvSpPr>
              <a:spLocks/>
            </p:cNvSpPr>
            <p:nvPr/>
          </p:nvSpPr>
          <p:spPr bwMode="auto">
            <a:xfrm>
              <a:off x="2808" y="2424"/>
              <a:ext cx="39" cy="332"/>
            </a:xfrm>
            <a:custGeom>
              <a:avLst/>
              <a:gdLst>
                <a:gd name="T0" fmla="*/ 38 w 39"/>
                <a:gd name="T1" fmla="*/ 331 h 332"/>
                <a:gd name="T2" fmla="*/ 33 w 39"/>
                <a:gd name="T3" fmla="*/ 292 h 332"/>
                <a:gd name="T4" fmla="*/ 29 w 39"/>
                <a:gd name="T5" fmla="*/ 253 h 332"/>
                <a:gd name="T6" fmla="*/ 24 w 39"/>
                <a:gd name="T7" fmla="*/ 211 h 332"/>
                <a:gd name="T8" fmla="*/ 19 w 39"/>
                <a:gd name="T9" fmla="*/ 169 h 332"/>
                <a:gd name="T10" fmla="*/ 9 w 39"/>
                <a:gd name="T11" fmla="*/ 85 h 332"/>
                <a:gd name="T12" fmla="*/ 0 w 39"/>
                <a:gd name="T13" fmla="*/ 0 h 332"/>
              </a:gdLst>
              <a:ahLst/>
              <a:cxnLst>
                <a:cxn ang="0">
                  <a:pos x="T0" y="T1"/>
                </a:cxn>
                <a:cxn ang="0">
                  <a:pos x="T2" y="T3"/>
                </a:cxn>
                <a:cxn ang="0">
                  <a:pos x="T4" y="T5"/>
                </a:cxn>
                <a:cxn ang="0">
                  <a:pos x="T6" y="T7"/>
                </a:cxn>
                <a:cxn ang="0">
                  <a:pos x="T8" y="T9"/>
                </a:cxn>
                <a:cxn ang="0">
                  <a:pos x="T10" y="T11"/>
                </a:cxn>
                <a:cxn ang="0">
                  <a:pos x="T12" y="T13"/>
                </a:cxn>
              </a:cxnLst>
              <a:rect l="0" t="0" r="r" b="b"/>
              <a:pathLst>
                <a:path w="39" h="332">
                  <a:moveTo>
                    <a:pt x="38" y="331"/>
                  </a:moveTo>
                  <a:lnTo>
                    <a:pt x="33" y="292"/>
                  </a:lnTo>
                  <a:lnTo>
                    <a:pt x="29" y="253"/>
                  </a:lnTo>
                  <a:lnTo>
                    <a:pt x="24" y="211"/>
                  </a:lnTo>
                  <a:lnTo>
                    <a:pt x="19" y="169"/>
                  </a:lnTo>
                  <a:lnTo>
                    <a:pt x="9" y="85"/>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97" name="Freeform 81"/>
            <p:cNvSpPr>
              <a:spLocks/>
            </p:cNvSpPr>
            <p:nvPr/>
          </p:nvSpPr>
          <p:spPr bwMode="auto">
            <a:xfrm>
              <a:off x="2846" y="2755"/>
              <a:ext cx="39" cy="271"/>
            </a:xfrm>
            <a:custGeom>
              <a:avLst/>
              <a:gdLst>
                <a:gd name="T0" fmla="*/ 38 w 39"/>
                <a:gd name="T1" fmla="*/ 270 h 271"/>
                <a:gd name="T2" fmla="*/ 33 w 39"/>
                <a:gd name="T3" fmla="*/ 240 h 271"/>
                <a:gd name="T4" fmla="*/ 29 w 39"/>
                <a:gd name="T5" fmla="*/ 210 h 271"/>
                <a:gd name="T6" fmla="*/ 23 w 39"/>
                <a:gd name="T7" fmla="*/ 177 h 271"/>
                <a:gd name="T8" fmla="*/ 19 w 39"/>
                <a:gd name="T9" fmla="*/ 144 h 271"/>
                <a:gd name="T10" fmla="*/ 14 w 39"/>
                <a:gd name="T11" fmla="*/ 109 h 271"/>
                <a:gd name="T12" fmla="*/ 9 w 39"/>
                <a:gd name="T13" fmla="*/ 73 h 271"/>
                <a:gd name="T14" fmla="*/ 0 w 39"/>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71">
                  <a:moveTo>
                    <a:pt x="38" y="270"/>
                  </a:moveTo>
                  <a:lnTo>
                    <a:pt x="33" y="240"/>
                  </a:lnTo>
                  <a:lnTo>
                    <a:pt x="29" y="210"/>
                  </a:lnTo>
                  <a:lnTo>
                    <a:pt x="23" y="177"/>
                  </a:lnTo>
                  <a:lnTo>
                    <a:pt x="19" y="144"/>
                  </a:lnTo>
                  <a:lnTo>
                    <a:pt x="14" y="109"/>
                  </a:lnTo>
                  <a:lnTo>
                    <a:pt x="9" y="73"/>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98" name="Freeform 82"/>
            <p:cNvSpPr>
              <a:spLocks/>
            </p:cNvSpPr>
            <p:nvPr/>
          </p:nvSpPr>
          <p:spPr bwMode="auto">
            <a:xfrm>
              <a:off x="2884" y="3025"/>
              <a:ext cx="40" cy="185"/>
            </a:xfrm>
            <a:custGeom>
              <a:avLst/>
              <a:gdLst>
                <a:gd name="T0" fmla="*/ 39 w 40"/>
                <a:gd name="T1" fmla="*/ 184 h 185"/>
                <a:gd name="T2" fmla="*/ 34 w 40"/>
                <a:gd name="T3" fmla="*/ 165 h 185"/>
                <a:gd name="T4" fmla="*/ 29 w 40"/>
                <a:gd name="T5" fmla="*/ 144 h 185"/>
                <a:gd name="T6" fmla="*/ 25 w 40"/>
                <a:gd name="T7" fmla="*/ 124 h 185"/>
                <a:gd name="T8" fmla="*/ 19 w 40"/>
                <a:gd name="T9" fmla="*/ 102 h 185"/>
                <a:gd name="T10" fmla="*/ 15 w 40"/>
                <a:gd name="T11" fmla="*/ 78 h 185"/>
                <a:gd name="T12" fmla="*/ 10 w 40"/>
                <a:gd name="T13" fmla="*/ 55 h 185"/>
                <a:gd name="T14" fmla="*/ 5 w 40"/>
                <a:gd name="T15" fmla="*/ 27 h 185"/>
                <a:gd name="T16" fmla="*/ 0 w 40"/>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85">
                  <a:moveTo>
                    <a:pt x="39" y="184"/>
                  </a:moveTo>
                  <a:lnTo>
                    <a:pt x="34" y="165"/>
                  </a:lnTo>
                  <a:lnTo>
                    <a:pt x="29" y="144"/>
                  </a:lnTo>
                  <a:lnTo>
                    <a:pt x="25" y="124"/>
                  </a:lnTo>
                  <a:lnTo>
                    <a:pt x="19" y="102"/>
                  </a:lnTo>
                  <a:lnTo>
                    <a:pt x="15" y="78"/>
                  </a:lnTo>
                  <a:lnTo>
                    <a:pt x="10" y="55"/>
                  </a:lnTo>
                  <a:lnTo>
                    <a:pt x="5" y="27"/>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299" name="Freeform 83"/>
            <p:cNvSpPr>
              <a:spLocks/>
            </p:cNvSpPr>
            <p:nvPr/>
          </p:nvSpPr>
          <p:spPr bwMode="auto">
            <a:xfrm>
              <a:off x="2923" y="3209"/>
              <a:ext cx="40" cy="113"/>
            </a:xfrm>
            <a:custGeom>
              <a:avLst/>
              <a:gdLst>
                <a:gd name="T0" fmla="*/ 39 w 40"/>
                <a:gd name="T1" fmla="*/ 112 h 113"/>
                <a:gd name="T2" fmla="*/ 29 w 40"/>
                <a:gd name="T3" fmla="*/ 89 h 113"/>
                <a:gd name="T4" fmla="*/ 20 w 40"/>
                <a:gd name="T5" fmla="*/ 62 h 113"/>
                <a:gd name="T6" fmla="*/ 15 w 40"/>
                <a:gd name="T7" fmla="*/ 49 h 113"/>
                <a:gd name="T8" fmla="*/ 10 w 40"/>
                <a:gd name="T9" fmla="*/ 34 h 113"/>
                <a:gd name="T10" fmla="*/ 5 w 40"/>
                <a:gd name="T11" fmla="*/ 17 h 113"/>
                <a:gd name="T12" fmla="*/ 0 w 40"/>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40" h="113">
                  <a:moveTo>
                    <a:pt x="39" y="112"/>
                  </a:moveTo>
                  <a:lnTo>
                    <a:pt x="29" y="89"/>
                  </a:lnTo>
                  <a:lnTo>
                    <a:pt x="20" y="62"/>
                  </a:lnTo>
                  <a:lnTo>
                    <a:pt x="15" y="49"/>
                  </a:lnTo>
                  <a:lnTo>
                    <a:pt x="10" y="34"/>
                  </a:lnTo>
                  <a:lnTo>
                    <a:pt x="5" y="17"/>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00" name="Freeform 84"/>
            <p:cNvSpPr>
              <a:spLocks/>
            </p:cNvSpPr>
            <p:nvPr/>
          </p:nvSpPr>
          <p:spPr bwMode="auto">
            <a:xfrm>
              <a:off x="2962" y="3321"/>
              <a:ext cx="38" cy="64"/>
            </a:xfrm>
            <a:custGeom>
              <a:avLst/>
              <a:gdLst>
                <a:gd name="T0" fmla="*/ 37 w 38"/>
                <a:gd name="T1" fmla="*/ 63 h 64"/>
                <a:gd name="T2" fmla="*/ 28 w 38"/>
                <a:gd name="T3" fmla="*/ 52 h 64"/>
                <a:gd name="T4" fmla="*/ 19 w 38"/>
                <a:gd name="T5" fmla="*/ 37 h 64"/>
                <a:gd name="T6" fmla="*/ 9 w 38"/>
                <a:gd name="T7" fmla="*/ 21 h 64"/>
                <a:gd name="T8" fmla="*/ 4 w 38"/>
                <a:gd name="T9" fmla="*/ 10 h 64"/>
                <a:gd name="T10" fmla="*/ 0 w 38"/>
                <a:gd name="T11" fmla="*/ 0 h 64"/>
              </a:gdLst>
              <a:ahLst/>
              <a:cxnLst>
                <a:cxn ang="0">
                  <a:pos x="T0" y="T1"/>
                </a:cxn>
                <a:cxn ang="0">
                  <a:pos x="T2" y="T3"/>
                </a:cxn>
                <a:cxn ang="0">
                  <a:pos x="T4" y="T5"/>
                </a:cxn>
                <a:cxn ang="0">
                  <a:pos x="T6" y="T7"/>
                </a:cxn>
                <a:cxn ang="0">
                  <a:pos x="T8" y="T9"/>
                </a:cxn>
                <a:cxn ang="0">
                  <a:pos x="T10" y="T11"/>
                </a:cxn>
              </a:cxnLst>
              <a:rect l="0" t="0" r="r" b="b"/>
              <a:pathLst>
                <a:path w="38" h="64">
                  <a:moveTo>
                    <a:pt x="37" y="63"/>
                  </a:moveTo>
                  <a:lnTo>
                    <a:pt x="28" y="52"/>
                  </a:lnTo>
                  <a:lnTo>
                    <a:pt x="19" y="37"/>
                  </a:lnTo>
                  <a:lnTo>
                    <a:pt x="9" y="21"/>
                  </a:lnTo>
                  <a:lnTo>
                    <a:pt x="4" y="10"/>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01" name="Freeform 85"/>
            <p:cNvSpPr>
              <a:spLocks/>
            </p:cNvSpPr>
            <p:nvPr/>
          </p:nvSpPr>
          <p:spPr bwMode="auto">
            <a:xfrm>
              <a:off x="2999" y="3384"/>
              <a:ext cx="40" cy="36"/>
            </a:xfrm>
            <a:custGeom>
              <a:avLst/>
              <a:gdLst>
                <a:gd name="T0" fmla="*/ 39 w 40"/>
                <a:gd name="T1" fmla="*/ 35 h 36"/>
                <a:gd name="T2" fmla="*/ 29 w 40"/>
                <a:gd name="T3" fmla="*/ 28 h 36"/>
                <a:gd name="T4" fmla="*/ 20 w 40"/>
                <a:gd name="T5" fmla="*/ 20 h 36"/>
                <a:gd name="T6" fmla="*/ 10 w 40"/>
                <a:gd name="T7" fmla="*/ 12 h 36"/>
                <a:gd name="T8" fmla="*/ 0 w 40"/>
                <a:gd name="T9" fmla="*/ 0 h 36"/>
              </a:gdLst>
              <a:ahLst/>
              <a:cxnLst>
                <a:cxn ang="0">
                  <a:pos x="T0" y="T1"/>
                </a:cxn>
                <a:cxn ang="0">
                  <a:pos x="T2" y="T3"/>
                </a:cxn>
                <a:cxn ang="0">
                  <a:pos x="T4" y="T5"/>
                </a:cxn>
                <a:cxn ang="0">
                  <a:pos x="T6" y="T7"/>
                </a:cxn>
                <a:cxn ang="0">
                  <a:pos x="T8" y="T9"/>
                </a:cxn>
              </a:cxnLst>
              <a:rect l="0" t="0" r="r" b="b"/>
              <a:pathLst>
                <a:path w="40" h="36">
                  <a:moveTo>
                    <a:pt x="39" y="35"/>
                  </a:moveTo>
                  <a:lnTo>
                    <a:pt x="29" y="28"/>
                  </a:lnTo>
                  <a:lnTo>
                    <a:pt x="20" y="20"/>
                  </a:lnTo>
                  <a:lnTo>
                    <a:pt x="10" y="12"/>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02" name="Freeform 86"/>
            <p:cNvSpPr>
              <a:spLocks/>
            </p:cNvSpPr>
            <p:nvPr/>
          </p:nvSpPr>
          <p:spPr bwMode="auto">
            <a:xfrm>
              <a:off x="3038" y="3419"/>
              <a:ext cx="39" cy="18"/>
            </a:xfrm>
            <a:custGeom>
              <a:avLst/>
              <a:gdLst>
                <a:gd name="T0" fmla="*/ 38 w 39"/>
                <a:gd name="T1" fmla="*/ 17 h 18"/>
                <a:gd name="T2" fmla="*/ 19 w 39"/>
                <a:gd name="T3" fmla="*/ 10 h 18"/>
                <a:gd name="T4" fmla="*/ 10 w 39"/>
                <a:gd name="T5" fmla="*/ 7 h 18"/>
                <a:gd name="T6" fmla="*/ 0 w 39"/>
                <a:gd name="T7" fmla="*/ 0 h 18"/>
              </a:gdLst>
              <a:ahLst/>
              <a:cxnLst>
                <a:cxn ang="0">
                  <a:pos x="T0" y="T1"/>
                </a:cxn>
                <a:cxn ang="0">
                  <a:pos x="T2" y="T3"/>
                </a:cxn>
                <a:cxn ang="0">
                  <a:pos x="T4" y="T5"/>
                </a:cxn>
                <a:cxn ang="0">
                  <a:pos x="T6" y="T7"/>
                </a:cxn>
              </a:cxnLst>
              <a:rect l="0" t="0" r="r" b="b"/>
              <a:pathLst>
                <a:path w="39" h="18">
                  <a:moveTo>
                    <a:pt x="38" y="17"/>
                  </a:moveTo>
                  <a:lnTo>
                    <a:pt x="19" y="10"/>
                  </a:lnTo>
                  <a:lnTo>
                    <a:pt x="10" y="7"/>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03" name="Freeform 87"/>
            <p:cNvSpPr>
              <a:spLocks/>
            </p:cNvSpPr>
            <p:nvPr/>
          </p:nvSpPr>
          <p:spPr bwMode="auto">
            <a:xfrm>
              <a:off x="3076" y="3436"/>
              <a:ext cx="41" cy="17"/>
            </a:xfrm>
            <a:custGeom>
              <a:avLst/>
              <a:gdLst>
                <a:gd name="T0" fmla="*/ 40 w 41"/>
                <a:gd name="T1" fmla="*/ 16 h 17"/>
                <a:gd name="T2" fmla="*/ 20 w 41"/>
                <a:gd name="T3" fmla="*/ 10 h 17"/>
                <a:gd name="T4" fmla="*/ 0 w 41"/>
                <a:gd name="T5" fmla="*/ 0 h 17"/>
              </a:gdLst>
              <a:ahLst/>
              <a:cxnLst>
                <a:cxn ang="0">
                  <a:pos x="T0" y="T1"/>
                </a:cxn>
                <a:cxn ang="0">
                  <a:pos x="T2" y="T3"/>
                </a:cxn>
                <a:cxn ang="0">
                  <a:pos x="T4" y="T5"/>
                </a:cxn>
              </a:cxnLst>
              <a:rect l="0" t="0" r="r" b="b"/>
              <a:pathLst>
                <a:path w="41" h="17">
                  <a:moveTo>
                    <a:pt x="40" y="16"/>
                  </a:moveTo>
                  <a:lnTo>
                    <a:pt x="20" y="10"/>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04" name="Freeform 88"/>
            <p:cNvSpPr>
              <a:spLocks/>
            </p:cNvSpPr>
            <p:nvPr/>
          </p:nvSpPr>
          <p:spPr bwMode="auto">
            <a:xfrm>
              <a:off x="3116" y="3445"/>
              <a:ext cx="39" cy="17"/>
            </a:xfrm>
            <a:custGeom>
              <a:avLst/>
              <a:gdLst>
                <a:gd name="T0" fmla="*/ 38 w 39"/>
                <a:gd name="T1" fmla="*/ 16 h 17"/>
                <a:gd name="T2" fmla="*/ 19 w 39"/>
                <a:gd name="T3" fmla="*/ 5 h 17"/>
                <a:gd name="T4" fmla="*/ 0 w 39"/>
                <a:gd name="T5" fmla="*/ 0 h 17"/>
              </a:gdLst>
              <a:ahLst/>
              <a:cxnLst>
                <a:cxn ang="0">
                  <a:pos x="T0" y="T1"/>
                </a:cxn>
                <a:cxn ang="0">
                  <a:pos x="T2" y="T3"/>
                </a:cxn>
                <a:cxn ang="0">
                  <a:pos x="T4" y="T5"/>
                </a:cxn>
              </a:cxnLst>
              <a:rect l="0" t="0" r="r" b="b"/>
              <a:pathLst>
                <a:path w="39" h="17">
                  <a:moveTo>
                    <a:pt x="38" y="16"/>
                  </a:moveTo>
                  <a:lnTo>
                    <a:pt x="19" y="5"/>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05" name="Freeform 89"/>
            <p:cNvSpPr>
              <a:spLocks/>
            </p:cNvSpPr>
            <p:nvPr/>
          </p:nvSpPr>
          <p:spPr bwMode="auto">
            <a:xfrm>
              <a:off x="3154" y="3451"/>
              <a:ext cx="39" cy="17"/>
            </a:xfrm>
            <a:custGeom>
              <a:avLst/>
              <a:gdLst>
                <a:gd name="T0" fmla="*/ 38 w 39"/>
                <a:gd name="T1" fmla="*/ 16 h 17"/>
                <a:gd name="T2" fmla="*/ 19 w 39"/>
                <a:gd name="T3" fmla="*/ 8 h 17"/>
                <a:gd name="T4" fmla="*/ 0 w 39"/>
                <a:gd name="T5" fmla="*/ 0 h 17"/>
              </a:gdLst>
              <a:ahLst/>
              <a:cxnLst>
                <a:cxn ang="0">
                  <a:pos x="T0" y="T1"/>
                </a:cxn>
                <a:cxn ang="0">
                  <a:pos x="T2" y="T3"/>
                </a:cxn>
                <a:cxn ang="0">
                  <a:pos x="T4" y="T5"/>
                </a:cxn>
              </a:cxnLst>
              <a:rect l="0" t="0" r="r" b="b"/>
              <a:pathLst>
                <a:path w="39" h="17">
                  <a:moveTo>
                    <a:pt x="38" y="16"/>
                  </a:moveTo>
                  <a:lnTo>
                    <a:pt x="19" y="8"/>
                  </a:lnTo>
                  <a:lnTo>
                    <a:pt x="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37306" name="Group 90"/>
          <p:cNvGrpSpPr>
            <a:grpSpLocks/>
          </p:cNvGrpSpPr>
          <p:nvPr/>
        </p:nvGrpSpPr>
        <p:grpSpPr bwMode="auto">
          <a:xfrm>
            <a:off x="2336800" y="2209800"/>
            <a:ext cx="1152525" cy="3295650"/>
            <a:chOff x="1656" y="1392"/>
            <a:chExt cx="817" cy="2076"/>
          </a:xfrm>
        </p:grpSpPr>
        <p:sp>
          <p:nvSpPr>
            <p:cNvPr id="137307" name="Freeform 91"/>
            <p:cNvSpPr>
              <a:spLocks/>
            </p:cNvSpPr>
            <p:nvPr/>
          </p:nvSpPr>
          <p:spPr bwMode="auto">
            <a:xfrm>
              <a:off x="2431" y="1392"/>
              <a:ext cx="42" cy="17"/>
            </a:xfrm>
            <a:custGeom>
              <a:avLst/>
              <a:gdLst>
                <a:gd name="T0" fmla="*/ 0 w 42"/>
                <a:gd name="T1" fmla="*/ 16 h 17"/>
                <a:gd name="T2" fmla="*/ 20 w 42"/>
                <a:gd name="T3" fmla="*/ 10 h 17"/>
                <a:gd name="T4" fmla="*/ 41 w 42"/>
                <a:gd name="T5" fmla="*/ 0 h 17"/>
              </a:gdLst>
              <a:ahLst/>
              <a:cxnLst>
                <a:cxn ang="0">
                  <a:pos x="T0" y="T1"/>
                </a:cxn>
                <a:cxn ang="0">
                  <a:pos x="T2" y="T3"/>
                </a:cxn>
                <a:cxn ang="0">
                  <a:pos x="T4" y="T5"/>
                </a:cxn>
              </a:cxnLst>
              <a:rect l="0" t="0" r="r" b="b"/>
              <a:pathLst>
                <a:path w="42" h="17">
                  <a:moveTo>
                    <a:pt x="0" y="16"/>
                  </a:moveTo>
                  <a:lnTo>
                    <a:pt x="20" y="10"/>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08" name="Freeform 92"/>
            <p:cNvSpPr>
              <a:spLocks/>
            </p:cNvSpPr>
            <p:nvPr/>
          </p:nvSpPr>
          <p:spPr bwMode="auto">
            <a:xfrm>
              <a:off x="2391" y="1395"/>
              <a:ext cx="41" cy="17"/>
            </a:xfrm>
            <a:custGeom>
              <a:avLst/>
              <a:gdLst>
                <a:gd name="T0" fmla="*/ 0 w 41"/>
                <a:gd name="T1" fmla="*/ 16 h 17"/>
                <a:gd name="T2" fmla="*/ 20 w 41"/>
                <a:gd name="T3" fmla="*/ 9 h 17"/>
                <a:gd name="T4" fmla="*/ 40 w 41"/>
                <a:gd name="T5" fmla="*/ 0 h 17"/>
              </a:gdLst>
              <a:ahLst/>
              <a:cxnLst>
                <a:cxn ang="0">
                  <a:pos x="T0" y="T1"/>
                </a:cxn>
                <a:cxn ang="0">
                  <a:pos x="T2" y="T3"/>
                </a:cxn>
                <a:cxn ang="0">
                  <a:pos x="T4" y="T5"/>
                </a:cxn>
              </a:cxnLst>
              <a:rect l="0" t="0" r="r" b="b"/>
              <a:pathLst>
                <a:path w="41" h="17">
                  <a:moveTo>
                    <a:pt x="0" y="16"/>
                  </a:moveTo>
                  <a:lnTo>
                    <a:pt x="20" y="9"/>
                  </a:lnTo>
                  <a:lnTo>
                    <a:pt x="4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09" name="Freeform 93"/>
            <p:cNvSpPr>
              <a:spLocks/>
            </p:cNvSpPr>
            <p:nvPr/>
          </p:nvSpPr>
          <p:spPr bwMode="auto">
            <a:xfrm>
              <a:off x="2350" y="1400"/>
              <a:ext cx="42" cy="17"/>
            </a:xfrm>
            <a:custGeom>
              <a:avLst/>
              <a:gdLst>
                <a:gd name="T0" fmla="*/ 0 w 42"/>
                <a:gd name="T1" fmla="*/ 16 h 17"/>
                <a:gd name="T2" fmla="*/ 21 w 42"/>
                <a:gd name="T3" fmla="*/ 8 h 17"/>
                <a:gd name="T4" fmla="*/ 41 w 42"/>
                <a:gd name="T5" fmla="*/ 0 h 17"/>
              </a:gdLst>
              <a:ahLst/>
              <a:cxnLst>
                <a:cxn ang="0">
                  <a:pos x="T0" y="T1"/>
                </a:cxn>
                <a:cxn ang="0">
                  <a:pos x="T2" y="T3"/>
                </a:cxn>
                <a:cxn ang="0">
                  <a:pos x="T4" y="T5"/>
                </a:cxn>
              </a:cxnLst>
              <a:rect l="0" t="0" r="r" b="b"/>
              <a:pathLst>
                <a:path w="42" h="17">
                  <a:moveTo>
                    <a:pt x="0" y="16"/>
                  </a:moveTo>
                  <a:lnTo>
                    <a:pt x="21" y="8"/>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10" name="Freeform 94"/>
            <p:cNvSpPr>
              <a:spLocks/>
            </p:cNvSpPr>
            <p:nvPr/>
          </p:nvSpPr>
          <p:spPr bwMode="auto">
            <a:xfrm>
              <a:off x="2309" y="1409"/>
              <a:ext cx="42" cy="19"/>
            </a:xfrm>
            <a:custGeom>
              <a:avLst/>
              <a:gdLst>
                <a:gd name="T0" fmla="*/ 0 w 42"/>
                <a:gd name="T1" fmla="*/ 18 h 19"/>
                <a:gd name="T2" fmla="*/ 10 w 42"/>
                <a:gd name="T3" fmla="*/ 11 h 19"/>
                <a:gd name="T4" fmla="*/ 20 w 42"/>
                <a:gd name="T5" fmla="*/ 8 h 19"/>
                <a:gd name="T6" fmla="*/ 41 w 42"/>
                <a:gd name="T7" fmla="*/ 0 h 19"/>
              </a:gdLst>
              <a:ahLst/>
              <a:cxnLst>
                <a:cxn ang="0">
                  <a:pos x="T0" y="T1"/>
                </a:cxn>
                <a:cxn ang="0">
                  <a:pos x="T2" y="T3"/>
                </a:cxn>
                <a:cxn ang="0">
                  <a:pos x="T4" y="T5"/>
                </a:cxn>
                <a:cxn ang="0">
                  <a:pos x="T6" y="T7"/>
                </a:cxn>
              </a:cxnLst>
              <a:rect l="0" t="0" r="r" b="b"/>
              <a:pathLst>
                <a:path w="42" h="19">
                  <a:moveTo>
                    <a:pt x="0" y="18"/>
                  </a:moveTo>
                  <a:lnTo>
                    <a:pt x="10" y="11"/>
                  </a:lnTo>
                  <a:lnTo>
                    <a:pt x="20" y="8"/>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11" name="Freeform 95"/>
            <p:cNvSpPr>
              <a:spLocks/>
            </p:cNvSpPr>
            <p:nvPr/>
          </p:nvSpPr>
          <p:spPr bwMode="auto">
            <a:xfrm>
              <a:off x="2268" y="1427"/>
              <a:ext cx="42" cy="35"/>
            </a:xfrm>
            <a:custGeom>
              <a:avLst/>
              <a:gdLst>
                <a:gd name="T0" fmla="*/ 0 w 42"/>
                <a:gd name="T1" fmla="*/ 34 h 35"/>
                <a:gd name="T2" fmla="*/ 11 w 42"/>
                <a:gd name="T3" fmla="*/ 23 h 35"/>
                <a:gd name="T4" fmla="*/ 21 w 42"/>
                <a:gd name="T5" fmla="*/ 14 h 35"/>
                <a:gd name="T6" fmla="*/ 31 w 42"/>
                <a:gd name="T7" fmla="*/ 6 h 35"/>
                <a:gd name="T8" fmla="*/ 41 w 42"/>
                <a:gd name="T9" fmla="*/ 0 h 35"/>
              </a:gdLst>
              <a:ahLst/>
              <a:cxnLst>
                <a:cxn ang="0">
                  <a:pos x="T0" y="T1"/>
                </a:cxn>
                <a:cxn ang="0">
                  <a:pos x="T2" y="T3"/>
                </a:cxn>
                <a:cxn ang="0">
                  <a:pos x="T4" y="T5"/>
                </a:cxn>
                <a:cxn ang="0">
                  <a:pos x="T6" y="T7"/>
                </a:cxn>
                <a:cxn ang="0">
                  <a:pos x="T8" y="T9"/>
                </a:cxn>
              </a:cxnLst>
              <a:rect l="0" t="0" r="r" b="b"/>
              <a:pathLst>
                <a:path w="42" h="35">
                  <a:moveTo>
                    <a:pt x="0" y="34"/>
                  </a:moveTo>
                  <a:lnTo>
                    <a:pt x="11" y="23"/>
                  </a:lnTo>
                  <a:lnTo>
                    <a:pt x="21" y="14"/>
                  </a:lnTo>
                  <a:lnTo>
                    <a:pt x="31" y="6"/>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12" name="Freeform 96"/>
            <p:cNvSpPr>
              <a:spLocks/>
            </p:cNvSpPr>
            <p:nvPr/>
          </p:nvSpPr>
          <p:spPr bwMode="auto">
            <a:xfrm>
              <a:off x="2227" y="1461"/>
              <a:ext cx="42" cy="65"/>
            </a:xfrm>
            <a:custGeom>
              <a:avLst/>
              <a:gdLst>
                <a:gd name="T0" fmla="*/ 0 w 42"/>
                <a:gd name="T1" fmla="*/ 64 h 65"/>
                <a:gd name="T2" fmla="*/ 5 w 42"/>
                <a:gd name="T3" fmla="*/ 54 h 65"/>
                <a:gd name="T4" fmla="*/ 10 w 42"/>
                <a:gd name="T5" fmla="*/ 42 h 65"/>
                <a:gd name="T6" fmla="*/ 20 w 42"/>
                <a:gd name="T7" fmla="*/ 26 h 65"/>
                <a:gd name="T8" fmla="*/ 31 w 42"/>
                <a:gd name="T9" fmla="*/ 13 h 65"/>
                <a:gd name="T10" fmla="*/ 41 w 42"/>
                <a:gd name="T11" fmla="*/ 0 h 65"/>
              </a:gdLst>
              <a:ahLst/>
              <a:cxnLst>
                <a:cxn ang="0">
                  <a:pos x="T0" y="T1"/>
                </a:cxn>
                <a:cxn ang="0">
                  <a:pos x="T2" y="T3"/>
                </a:cxn>
                <a:cxn ang="0">
                  <a:pos x="T4" y="T5"/>
                </a:cxn>
                <a:cxn ang="0">
                  <a:pos x="T6" y="T7"/>
                </a:cxn>
                <a:cxn ang="0">
                  <a:pos x="T8" y="T9"/>
                </a:cxn>
                <a:cxn ang="0">
                  <a:pos x="T10" y="T11"/>
                </a:cxn>
              </a:cxnLst>
              <a:rect l="0" t="0" r="r" b="b"/>
              <a:pathLst>
                <a:path w="42" h="65">
                  <a:moveTo>
                    <a:pt x="0" y="64"/>
                  </a:moveTo>
                  <a:lnTo>
                    <a:pt x="5" y="54"/>
                  </a:lnTo>
                  <a:lnTo>
                    <a:pt x="10" y="42"/>
                  </a:lnTo>
                  <a:lnTo>
                    <a:pt x="20" y="26"/>
                  </a:lnTo>
                  <a:lnTo>
                    <a:pt x="31" y="13"/>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13" name="Freeform 97"/>
            <p:cNvSpPr>
              <a:spLocks/>
            </p:cNvSpPr>
            <p:nvPr/>
          </p:nvSpPr>
          <p:spPr bwMode="auto">
            <a:xfrm>
              <a:off x="2186" y="1525"/>
              <a:ext cx="42" cy="112"/>
            </a:xfrm>
            <a:custGeom>
              <a:avLst/>
              <a:gdLst>
                <a:gd name="T0" fmla="*/ 0 w 42"/>
                <a:gd name="T1" fmla="*/ 111 h 112"/>
                <a:gd name="T2" fmla="*/ 5 w 42"/>
                <a:gd name="T3" fmla="*/ 94 h 112"/>
                <a:gd name="T4" fmla="*/ 10 w 42"/>
                <a:gd name="T5" fmla="*/ 78 h 112"/>
                <a:gd name="T6" fmla="*/ 15 w 42"/>
                <a:gd name="T7" fmla="*/ 62 h 112"/>
                <a:gd name="T8" fmla="*/ 21 w 42"/>
                <a:gd name="T9" fmla="*/ 48 h 112"/>
                <a:gd name="T10" fmla="*/ 26 w 42"/>
                <a:gd name="T11" fmla="*/ 35 h 112"/>
                <a:gd name="T12" fmla="*/ 30 w 42"/>
                <a:gd name="T13" fmla="*/ 23 h 112"/>
                <a:gd name="T14" fmla="*/ 41 w 42"/>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12">
                  <a:moveTo>
                    <a:pt x="0" y="111"/>
                  </a:moveTo>
                  <a:lnTo>
                    <a:pt x="5" y="94"/>
                  </a:lnTo>
                  <a:lnTo>
                    <a:pt x="10" y="78"/>
                  </a:lnTo>
                  <a:lnTo>
                    <a:pt x="15" y="62"/>
                  </a:lnTo>
                  <a:lnTo>
                    <a:pt x="21" y="48"/>
                  </a:lnTo>
                  <a:lnTo>
                    <a:pt x="26" y="35"/>
                  </a:lnTo>
                  <a:lnTo>
                    <a:pt x="30" y="23"/>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14" name="Freeform 98"/>
            <p:cNvSpPr>
              <a:spLocks/>
            </p:cNvSpPr>
            <p:nvPr/>
          </p:nvSpPr>
          <p:spPr bwMode="auto">
            <a:xfrm>
              <a:off x="2145" y="1636"/>
              <a:ext cx="42" cy="186"/>
            </a:xfrm>
            <a:custGeom>
              <a:avLst/>
              <a:gdLst>
                <a:gd name="T0" fmla="*/ 0 w 42"/>
                <a:gd name="T1" fmla="*/ 185 h 186"/>
                <a:gd name="T2" fmla="*/ 5 w 42"/>
                <a:gd name="T3" fmla="*/ 157 h 186"/>
                <a:gd name="T4" fmla="*/ 10 w 42"/>
                <a:gd name="T5" fmla="*/ 131 h 186"/>
                <a:gd name="T6" fmla="*/ 15 w 42"/>
                <a:gd name="T7" fmla="*/ 107 h 186"/>
                <a:gd name="T8" fmla="*/ 21 w 42"/>
                <a:gd name="T9" fmla="*/ 83 h 186"/>
                <a:gd name="T10" fmla="*/ 26 w 42"/>
                <a:gd name="T11" fmla="*/ 61 h 186"/>
                <a:gd name="T12" fmla="*/ 31 w 42"/>
                <a:gd name="T13" fmla="*/ 40 h 186"/>
                <a:gd name="T14" fmla="*/ 36 w 42"/>
                <a:gd name="T15" fmla="*/ 20 h 186"/>
                <a:gd name="T16" fmla="*/ 41 w 42"/>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86">
                  <a:moveTo>
                    <a:pt x="0" y="185"/>
                  </a:moveTo>
                  <a:lnTo>
                    <a:pt x="5" y="157"/>
                  </a:lnTo>
                  <a:lnTo>
                    <a:pt x="10" y="131"/>
                  </a:lnTo>
                  <a:lnTo>
                    <a:pt x="15" y="107"/>
                  </a:lnTo>
                  <a:lnTo>
                    <a:pt x="21" y="83"/>
                  </a:lnTo>
                  <a:lnTo>
                    <a:pt x="26" y="61"/>
                  </a:lnTo>
                  <a:lnTo>
                    <a:pt x="31" y="40"/>
                  </a:lnTo>
                  <a:lnTo>
                    <a:pt x="36" y="20"/>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15" name="Freeform 99"/>
            <p:cNvSpPr>
              <a:spLocks/>
            </p:cNvSpPr>
            <p:nvPr/>
          </p:nvSpPr>
          <p:spPr bwMode="auto">
            <a:xfrm>
              <a:off x="2104" y="1821"/>
              <a:ext cx="42" cy="271"/>
            </a:xfrm>
            <a:custGeom>
              <a:avLst/>
              <a:gdLst>
                <a:gd name="T0" fmla="*/ 0 w 42"/>
                <a:gd name="T1" fmla="*/ 270 h 271"/>
                <a:gd name="T2" fmla="*/ 10 w 42"/>
                <a:gd name="T3" fmla="*/ 196 h 271"/>
                <a:gd name="T4" fmla="*/ 16 w 42"/>
                <a:gd name="T5" fmla="*/ 161 h 271"/>
                <a:gd name="T6" fmla="*/ 21 w 42"/>
                <a:gd name="T7" fmla="*/ 125 h 271"/>
                <a:gd name="T8" fmla="*/ 26 w 42"/>
                <a:gd name="T9" fmla="*/ 92 h 271"/>
                <a:gd name="T10" fmla="*/ 31 w 42"/>
                <a:gd name="T11" fmla="*/ 59 h 271"/>
                <a:gd name="T12" fmla="*/ 36 w 42"/>
                <a:gd name="T13" fmla="*/ 28 h 271"/>
                <a:gd name="T14" fmla="*/ 41 w 42"/>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71">
                  <a:moveTo>
                    <a:pt x="0" y="270"/>
                  </a:moveTo>
                  <a:lnTo>
                    <a:pt x="10" y="196"/>
                  </a:lnTo>
                  <a:lnTo>
                    <a:pt x="16" y="161"/>
                  </a:lnTo>
                  <a:lnTo>
                    <a:pt x="21" y="125"/>
                  </a:lnTo>
                  <a:lnTo>
                    <a:pt x="26" y="92"/>
                  </a:lnTo>
                  <a:lnTo>
                    <a:pt x="31" y="59"/>
                  </a:lnTo>
                  <a:lnTo>
                    <a:pt x="36" y="28"/>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16" name="Freeform 100"/>
            <p:cNvSpPr>
              <a:spLocks/>
            </p:cNvSpPr>
            <p:nvPr/>
          </p:nvSpPr>
          <p:spPr bwMode="auto">
            <a:xfrm>
              <a:off x="2064" y="2091"/>
              <a:ext cx="41" cy="334"/>
            </a:xfrm>
            <a:custGeom>
              <a:avLst/>
              <a:gdLst>
                <a:gd name="T0" fmla="*/ 0 w 41"/>
                <a:gd name="T1" fmla="*/ 333 h 334"/>
                <a:gd name="T2" fmla="*/ 5 w 41"/>
                <a:gd name="T3" fmla="*/ 292 h 334"/>
                <a:gd name="T4" fmla="*/ 10 w 41"/>
                <a:gd name="T5" fmla="*/ 248 h 334"/>
                <a:gd name="T6" fmla="*/ 20 w 41"/>
                <a:gd name="T7" fmla="*/ 161 h 334"/>
                <a:gd name="T8" fmla="*/ 25 w 41"/>
                <a:gd name="T9" fmla="*/ 120 h 334"/>
                <a:gd name="T10" fmla="*/ 30 w 41"/>
                <a:gd name="T11" fmla="*/ 78 h 334"/>
                <a:gd name="T12" fmla="*/ 35 w 41"/>
                <a:gd name="T13" fmla="*/ 39 h 334"/>
                <a:gd name="T14" fmla="*/ 40 w 41"/>
                <a:gd name="T15" fmla="*/ 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34">
                  <a:moveTo>
                    <a:pt x="0" y="333"/>
                  </a:moveTo>
                  <a:lnTo>
                    <a:pt x="5" y="292"/>
                  </a:lnTo>
                  <a:lnTo>
                    <a:pt x="10" y="248"/>
                  </a:lnTo>
                  <a:lnTo>
                    <a:pt x="20" y="161"/>
                  </a:lnTo>
                  <a:lnTo>
                    <a:pt x="25" y="120"/>
                  </a:lnTo>
                  <a:lnTo>
                    <a:pt x="30" y="78"/>
                  </a:lnTo>
                  <a:lnTo>
                    <a:pt x="35" y="39"/>
                  </a:lnTo>
                  <a:lnTo>
                    <a:pt x="4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17" name="Freeform 101"/>
            <p:cNvSpPr>
              <a:spLocks/>
            </p:cNvSpPr>
            <p:nvPr/>
          </p:nvSpPr>
          <p:spPr bwMode="auto">
            <a:xfrm>
              <a:off x="2024" y="2424"/>
              <a:ext cx="41" cy="332"/>
            </a:xfrm>
            <a:custGeom>
              <a:avLst/>
              <a:gdLst>
                <a:gd name="T0" fmla="*/ 0 w 41"/>
                <a:gd name="T1" fmla="*/ 331 h 332"/>
                <a:gd name="T2" fmla="*/ 5 w 41"/>
                <a:gd name="T3" fmla="*/ 292 h 332"/>
                <a:gd name="T4" fmla="*/ 10 w 41"/>
                <a:gd name="T5" fmla="*/ 253 h 332"/>
                <a:gd name="T6" fmla="*/ 15 w 41"/>
                <a:gd name="T7" fmla="*/ 211 h 332"/>
                <a:gd name="T8" fmla="*/ 20 w 41"/>
                <a:gd name="T9" fmla="*/ 169 h 332"/>
                <a:gd name="T10" fmla="*/ 30 w 41"/>
                <a:gd name="T11" fmla="*/ 85 h 332"/>
                <a:gd name="T12" fmla="*/ 40 w 41"/>
                <a:gd name="T13" fmla="*/ 0 h 332"/>
              </a:gdLst>
              <a:ahLst/>
              <a:cxnLst>
                <a:cxn ang="0">
                  <a:pos x="T0" y="T1"/>
                </a:cxn>
                <a:cxn ang="0">
                  <a:pos x="T2" y="T3"/>
                </a:cxn>
                <a:cxn ang="0">
                  <a:pos x="T4" y="T5"/>
                </a:cxn>
                <a:cxn ang="0">
                  <a:pos x="T6" y="T7"/>
                </a:cxn>
                <a:cxn ang="0">
                  <a:pos x="T8" y="T9"/>
                </a:cxn>
                <a:cxn ang="0">
                  <a:pos x="T10" y="T11"/>
                </a:cxn>
                <a:cxn ang="0">
                  <a:pos x="T12" y="T13"/>
                </a:cxn>
              </a:cxnLst>
              <a:rect l="0" t="0" r="r" b="b"/>
              <a:pathLst>
                <a:path w="41" h="332">
                  <a:moveTo>
                    <a:pt x="0" y="331"/>
                  </a:moveTo>
                  <a:lnTo>
                    <a:pt x="5" y="292"/>
                  </a:lnTo>
                  <a:lnTo>
                    <a:pt x="10" y="253"/>
                  </a:lnTo>
                  <a:lnTo>
                    <a:pt x="15" y="211"/>
                  </a:lnTo>
                  <a:lnTo>
                    <a:pt x="20" y="169"/>
                  </a:lnTo>
                  <a:lnTo>
                    <a:pt x="30" y="85"/>
                  </a:lnTo>
                  <a:lnTo>
                    <a:pt x="4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18" name="Freeform 102"/>
            <p:cNvSpPr>
              <a:spLocks/>
            </p:cNvSpPr>
            <p:nvPr/>
          </p:nvSpPr>
          <p:spPr bwMode="auto">
            <a:xfrm>
              <a:off x="1983" y="2755"/>
              <a:ext cx="42" cy="271"/>
            </a:xfrm>
            <a:custGeom>
              <a:avLst/>
              <a:gdLst>
                <a:gd name="T0" fmla="*/ 0 w 42"/>
                <a:gd name="T1" fmla="*/ 270 h 271"/>
                <a:gd name="T2" fmla="*/ 5 w 42"/>
                <a:gd name="T3" fmla="*/ 240 h 271"/>
                <a:gd name="T4" fmla="*/ 10 w 42"/>
                <a:gd name="T5" fmla="*/ 210 h 271"/>
                <a:gd name="T6" fmla="*/ 16 w 42"/>
                <a:gd name="T7" fmla="*/ 177 h 271"/>
                <a:gd name="T8" fmla="*/ 21 w 42"/>
                <a:gd name="T9" fmla="*/ 144 h 271"/>
                <a:gd name="T10" fmla="*/ 26 w 42"/>
                <a:gd name="T11" fmla="*/ 109 h 271"/>
                <a:gd name="T12" fmla="*/ 31 w 42"/>
                <a:gd name="T13" fmla="*/ 73 h 271"/>
                <a:gd name="T14" fmla="*/ 41 w 42"/>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71">
                  <a:moveTo>
                    <a:pt x="0" y="270"/>
                  </a:moveTo>
                  <a:lnTo>
                    <a:pt x="5" y="240"/>
                  </a:lnTo>
                  <a:lnTo>
                    <a:pt x="10" y="210"/>
                  </a:lnTo>
                  <a:lnTo>
                    <a:pt x="16" y="177"/>
                  </a:lnTo>
                  <a:lnTo>
                    <a:pt x="21" y="144"/>
                  </a:lnTo>
                  <a:lnTo>
                    <a:pt x="26" y="109"/>
                  </a:lnTo>
                  <a:lnTo>
                    <a:pt x="31" y="73"/>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19" name="Freeform 103"/>
            <p:cNvSpPr>
              <a:spLocks/>
            </p:cNvSpPr>
            <p:nvPr/>
          </p:nvSpPr>
          <p:spPr bwMode="auto">
            <a:xfrm>
              <a:off x="1942" y="3025"/>
              <a:ext cx="42" cy="185"/>
            </a:xfrm>
            <a:custGeom>
              <a:avLst/>
              <a:gdLst>
                <a:gd name="T0" fmla="*/ 0 w 42"/>
                <a:gd name="T1" fmla="*/ 184 h 185"/>
                <a:gd name="T2" fmla="*/ 5 w 42"/>
                <a:gd name="T3" fmla="*/ 165 h 185"/>
                <a:gd name="T4" fmla="*/ 10 w 42"/>
                <a:gd name="T5" fmla="*/ 144 h 185"/>
                <a:gd name="T6" fmla="*/ 15 w 42"/>
                <a:gd name="T7" fmla="*/ 124 h 185"/>
                <a:gd name="T8" fmla="*/ 21 w 42"/>
                <a:gd name="T9" fmla="*/ 102 h 185"/>
                <a:gd name="T10" fmla="*/ 26 w 42"/>
                <a:gd name="T11" fmla="*/ 78 h 185"/>
                <a:gd name="T12" fmla="*/ 31 w 42"/>
                <a:gd name="T13" fmla="*/ 55 h 185"/>
                <a:gd name="T14" fmla="*/ 36 w 42"/>
                <a:gd name="T15" fmla="*/ 27 h 185"/>
                <a:gd name="T16" fmla="*/ 41 w 42"/>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85">
                  <a:moveTo>
                    <a:pt x="0" y="184"/>
                  </a:moveTo>
                  <a:lnTo>
                    <a:pt x="5" y="165"/>
                  </a:lnTo>
                  <a:lnTo>
                    <a:pt x="10" y="144"/>
                  </a:lnTo>
                  <a:lnTo>
                    <a:pt x="15" y="124"/>
                  </a:lnTo>
                  <a:lnTo>
                    <a:pt x="21" y="102"/>
                  </a:lnTo>
                  <a:lnTo>
                    <a:pt x="26" y="78"/>
                  </a:lnTo>
                  <a:lnTo>
                    <a:pt x="31" y="55"/>
                  </a:lnTo>
                  <a:lnTo>
                    <a:pt x="36" y="27"/>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20" name="Freeform 104"/>
            <p:cNvSpPr>
              <a:spLocks/>
            </p:cNvSpPr>
            <p:nvPr/>
          </p:nvSpPr>
          <p:spPr bwMode="auto">
            <a:xfrm>
              <a:off x="1901" y="3209"/>
              <a:ext cx="42" cy="113"/>
            </a:xfrm>
            <a:custGeom>
              <a:avLst/>
              <a:gdLst>
                <a:gd name="T0" fmla="*/ 0 w 42"/>
                <a:gd name="T1" fmla="*/ 112 h 113"/>
                <a:gd name="T2" fmla="*/ 10 w 42"/>
                <a:gd name="T3" fmla="*/ 89 h 113"/>
                <a:gd name="T4" fmla="*/ 20 w 42"/>
                <a:gd name="T5" fmla="*/ 62 h 113"/>
                <a:gd name="T6" fmla="*/ 25 w 42"/>
                <a:gd name="T7" fmla="*/ 49 h 113"/>
                <a:gd name="T8" fmla="*/ 31 w 42"/>
                <a:gd name="T9" fmla="*/ 34 h 113"/>
                <a:gd name="T10" fmla="*/ 36 w 42"/>
                <a:gd name="T11" fmla="*/ 17 h 113"/>
                <a:gd name="T12" fmla="*/ 41 w 42"/>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42" h="113">
                  <a:moveTo>
                    <a:pt x="0" y="112"/>
                  </a:moveTo>
                  <a:lnTo>
                    <a:pt x="10" y="89"/>
                  </a:lnTo>
                  <a:lnTo>
                    <a:pt x="20" y="62"/>
                  </a:lnTo>
                  <a:lnTo>
                    <a:pt x="25" y="49"/>
                  </a:lnTo>
                  <a:lnTo>
                    <a:pt x="31" y="34"/>
                  </a:lnTo>
                  <a:lnTo>
                    <a:pt x="36" y="17"/>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21" name="Freeform 105"/>
            <p:cNvSpPr>
              <a:spLocks/>
            </p:cNvSpPr>
            <p:nvPr/>
          </p:nvSpPr>
          <p:spPr bwMode="auto">
            <a:xfrm>
              <a:off x="1860" y="3321"/>
              <a:ext cx="42" cy="64"/>
            </a:xfrm>
            <a:custGeom>
              <a:avLst/>
              <a:gdLst>
                <a:gd name="T0" fmla="*/ 0 w 42"/>
                <a:gd name="T1" fmla="*/ 63 h 64"/>
                <a:gd name="T2" fmla="*/ 10 w 42"/>
                <a:gd name="T3" fmla="*/ 52 h 64"/>
                <a:gd name="T4" fmla="*/ 20 w 42"/>
                <a:gd name="T5" fmla="*/ 37 h 64"/>
                <a:gd name="T6" fmla="*/ 31 w 42"/>
                <a:gd name="T7" fmla="*/ 21 h 64"/>
                <a:gd name="T8" fmla="*/ 36 w 42"/>
                <a:gd name="T9" fmla="*/ 10 h 64"/>
                <a:gd name="T10" fmla="*/ 41 w 42"/>
                <a:gd name="T11" fmla="*/ 0 h 64"/>
              </a:gdLst>
              <a:ahLst/>
              <a:cxnLst>
                <a:cxn ang="0">
                  <a:pos x="T0" y="T1"/>
                </a:cxn>
                <a:cxn ang="0">
                  <a:pos x="T2" y="T3"/>
                </a:cxn>
                <a:cxn ang="0">
                  <a:pos x="T4" y="T5"/>
                </a:cxn>
                <a:cxn ang="0">
                  <a:pos x="T6" y="T7"/>
                </a:cxn>
                <a:cxn ang="0">
                  <a:pos x="T8" y="T9"/>
                </a:cxn>
                <a:cxn ang="0">
                  <a:pos x="T10" y="T11"/>
                </a:cxn>
              </a:cxnLst>
              <a:rect l="0" t="0" r="r" b="b"/>
              <a:pathLst>
                <a:path w="42" h="64">
                  <a:moveTo>
                    <a:pt x="0" y="63"/>
                  </a:moveTo>
                  <a:lnTo>
                    <a:pt x="10" y="52"/>
                  </a:lnTo>
                  <a:lnTo>
                    <a:pt x="20" y="37"/>
                  </a:lnTo>
                  <a:lnTo>
                    <a:pt x="31" y="21"/>
                  </a:lnTo>
                  <a:lnTo>
                    <a:pt x="36" y="10"/>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22" name="Freeform 106"/>
            <p:cNvSpPr>
              <a:spLocks/>
            </p:cNvSpPr>
            <p:nvPr/>
          </p:nvSpPr>
          <p:spPr bwMode="auto">
            <a:xfrm>
              <a:off x="1819" y="3384"/>
              <a:ext cx="42" cy="36"/>
            </a:xfrm>
            <a:custGeom>
              <a:avLst/>
              <a:gdLst>
                <a:gd name="T0" fmla="*/ 0 w 42"/>
                <a:gd name="T1" fmla="*/ 35 h 36"/>
                <a:gd name="T2" fmla="*/ 10 w 42"/>
                <a:gd name="T3" fmla="*/ 28 h 36"/>
                <a:gd name="T4" fmla="*/ 20 w 42"/>
                <a:gd name="T5" fmla="*/ 20 h 36"/>
                <a:gd name="T6" fmla="*/ 31 w 42"/>
                <a:gd name="T7" fmla="*/ 12 h 36"/>
                <a:gd name="T8" fmla="*/ 41 w 42"/>
                <a:gd name="T9" fmla="*/ 0 h 36"/>
              </a:gdLst>
              <a:ahLst/>
              <a:cxnLst>
                <a:cxn ang="0">
                  <a:pos x="T0" y="T1"/>
                </a:cxn>
                <a:cxn ang="0">
                  <a:pos x="T2" y="T3"/>
                </a:cxn>
                <a:cxn ang="0">
                  <a:pos x="T4" y="T5"/>
                </a:cxn>
                <a:cxn ang="0">
                  <a:pos x="T6" y="T7"/>
                </a:cxn>
                <a:cxn ang="0">
                  <a:pos x="T8" y="T9"/>
                </a:cxn>
              </a:cxnLst>
              <a:rect l="0" t="0" r="r" b="b"/>
              <a:pathLst>
                <a:path w="42" h="36">
                  <a:moveTo>
                    <a:pt x="0" y="35"/>
                  </a:moveTo>
                  <a:lnTo>
                    <a:pt x="10" y="28"/>
                  </a:lnTo>
                  <a:lnTo>
                    <a:pt x="20" y="20"/>
                  </a:lnTo>
                  <a:lnTo>
                    <a:pt x="31" y="12"/>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23" name="Freeform 107"/>
            <p:cNvSpPr>
              <a:spLocks/>
            </p:cNvSpPr>
            <p:nvPr/>
          </p:nvSpPr>
          <p:spPr bwMode="auto">
            <a:xfrm>
              <a:off x="1778" y="3419"/>
              <a:ext cx="42" cy="18"/>
            </a:xfrm>
            <a:custGeom>
              <a:avLst/>
              <a:gdLst>
                <a:gd name="T0" fmla="*/ 0 w 42"/>
                <a:gd name="T1" fmla="*/ 17 h 18"/>
                <a:gd name="T2" fmla="*/ 21 w 42"/>
                <a:gd name="T3" fmla="*/ 10 h 18"/>
                <a:gd name="T4" fmla="*/ 31 w 42"/>
                <a:gd name="T5" fmla="*/ 7 h 18"/>
                <a:gd name="T6" fmla="*/ 41 w 42"/>
                <a:gd name="T7" fmla="*/ 0 h 18"/>
              </a:gdLst>
              <a:ahLst/>
              <a:cxnLst>
                <a:cxn ang="0">
                  <a:pos x="T0" y="T1"/>
                </a:cxn>
                <a:cxn ang="0">
                  <a:pos x="T2" y="T3"/>
                </a:cxn>
                <a:cxn ang="0">
                  <a:pos x="T4" y="T5"/>
                </a:cxn>
                <a:cxn ang="0">
                  <a:pos x="T6" y="T7"/>
                </a:cxn>
              </a:cxnLst>
              <a:rect l="0" t="0" r="r" b="b"/>
              <a:pathLst>
                <a:path w="42" h="18">
                  <a:moveTo>
                    <a:pt x="0" y="17"/>
                  </a:moveTo>
                  <a:lnTo>
                    <a:pt x="21" y="10"/>
                  </a:lnTo>
                  <a:lnTo>
                    <a:pt x="31" y="7"/>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24" name="Freeform 108"/>
            <p:cNvSpPr>
              <a:spLocks/>
            </p:cNvSpPr>
            <p:nvPr/>
          </p:nvSpPr>
          <p:spPr bwMode="auto">
            <a:xfrm>
              <a:off x="1737" y="3436"/>
              <a:ext cx="42" cy="17"/>
            </a:xfrm>
            <a:custGeom>
              <a:avLst/>
              <a:gdLst>
                <a:gd name="T0" fmla="*/ 0 w 42"/>
                <a:gd name="T1" fmla="*/ 16 h 17"/>
                <a:gd name="T2" fmla="*/ 20 w 42"/>
                <a:gd name="T3" fmla="*/ 10 h 17"/>
                <a:gd name="T4" fmla="*/ 41 w 42"/>
                <a:gd name="T5" fmla="*/ 0 h 17"/>
              </a:gdLst>
              <a:ahLst/>
              <a:cxnLst>
                <a:cxn ang="0">
                  <a:pos x="T0" y="T1"/>
                </a:cxn>
                <a:cxn ang="0">
                  <a:pos x="T2" y="T3"/>
                </a:cxn>
                <a:cxn ang="0">
                  <a:pos x="T4" y="T5"/>
                </a:cxn>
              </a:cxnLst>
              <a:rect l="0" t="0" r="r" b="b"/>
              <a:pathLst>
                <a:path w="42" h="17">
                  <a:moveTo>
                    <a:pt x="0" y="16"/>
                  </a:moveTo>
                  <a:lnTo>
                    <a:pt x="20" y="10"/>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25" name="Freeform 109"/>
            <p:cNvSpPr>
              <a:spLocks/>
            </p:cNvSpPr>
            <p:nvPr/>
          </p:nvSpPr>
          <p:spPr bwMode="auto">
            <a:xfrm>
              <a:off x="1697" y="3445"/>
              <a:ext cx="41" cy="17"/>
            </a:xfrm>
            <a:custGeom>
              <a:avLst/>
              <a:gdLst>
                <a:gd name="T0" fmla="*/ 0 w 41"/>
                <a:gd name="T1" fmla="*/ 16 h 17"/>
                <a:gd name="T2" fmla="*/ 20 w 41"/>
                <a:gd name="T3" fmla="*/ 5 h 17"/>
                <a:gd name="T4" fmla="*/ 40 w 41"/>
                <a:gd name="T5" fmla="*/ 0 h 17"/>
              </a:gdLst>
              <a:ahLst/>
              <a:cxnLst>
                <a:cxn ang="0">
                  <a:pos x="T0" y="T1"/>
                </a:cxn>
                <a:cxn ang="0">
                  <a:pos x="T2" y="T3"/>
                </a:cxn>
                <a:cxn ang="0">
                  <a:pos x="T4" y="T5"/>
                </a:cxn>
              </a:cxnLst>
              <a:rect l="0" t="0" r="r" b="b"/>
              <a:pathLst>
                <a:path w="41" h="17">
                  <a:moveTo>
                    <a:pt x="0" y="16"/>
                  </a:moveTo>
                  <a:lnTo>
                    <a:pt x="20" y="5"/>
                  </a:lnTo>
                  <a:lnTo>
                    <a:pt x="40"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26" name="Freeform 110"/>
            <p:cNvSpPr>
              <a:spLocks/>
            </p:cNvSpPr>
            <p:nvPr/>
          </p:nvSpPr>
          <p:spPr bwMode="auto">
            <a:xfrm>
              <a:off x="1656" y="3451"/>
              <a:ext cx="42" cy="17"/>
            </a:xfrm>
            <a:custGeom>
              <a:avLst/>
              <a:gdLst>
                <a:gd name="T0" fmla="*/ 0 w 42"/>
                <a:gd name="T1" fmla="*/ 16 h 17"/>
                <a:gd name="T2" fmla="*/ 21 w 42"/>
                <a:gd name="T3" fmla="*/ 8 h 17"/>
                <a:gd name="T4" fmla="*/ 41 w 42"/>
                <a:gd name="T5" fmla="*/ 0 h 17"/>
              </a:gdLst>
              <a:ahLst/>
              <a:cxnLst>
                <a:cxn ang="0">
                  <a:pos x="T0" y="T1"/>
                </a:cxn>
                <a:cxn ang="0">
                  <a:pos x="T2" y="T3"/>
                </a:cxn>
                <a:cxn ang="0">
                  <a:pos x="T4" y="T5"/>
                </a:cxn>
              </a:cxnLst>
              <a:rect l="0" t="0" r="r" b="b"/>
              <a:pathLst>
                <a:path w="42" h="17">
                  <a:moveTo>
                    <a:pt x="0" y="16"/>
                  </a:moveTo>
                  <a:lnTo>
                    <a:pt x="21" y="8"/>
                  </a:lnTo>
                  <a:lnTo>
                    <a:pt x="41"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37327" name="Rectangle 111"/>
          <p:cNvSpPr>
            <a:spLocks noChangeArrowheads="1"/>
          </p:cNvSpPr>
          <p:nvPr/>
        </p:nvSpPr>
        <p:spPr bwMode="auto">
          <a:xfrm>
            <a:off x="2457450" y="1584325"/>
            <a:ext cx="165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intermediate</a:t>
            </a:r>
          </a:p>
        </p:txBody>
      </p:sp>
      <p:sp>
        <p:nvSpPr>
          <p:cNvPr id="137328" name="Rectangle 112"/>
          <p:cNvSpPr>
            <a:spLocks noChangeArrowheads="1"/>
          </p:cNvSpPr>
          <p:nvPr/>
        </p:nvSpPr>
        <p:spPr bwMode="auto">
          <a:xfrm>
            <a:off x="1143000" y="5622925"/>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6.80</a:t>
            </a:r>
          </a:p>
        </p:txBody>
      </p:sp>
      <p:grpSp>
        <p:nvGrpSpPr>
          <p:cNvPr id="137329" name="Group 113"/>
          <p:cNvGrpSpPr>
            <a:grpSpLocks/>
          </p:cNvGrpSpPr>
          <p:nvPr/>
        </p:nvGrpSpPr>
        <p:grpSpPr bwMode="auto">
          <a:xfrm>
            <a:off x="2809875" y="2209800"/>
            <a:ext cx="2046288" cy="3295650"/>
            <a:chOff x="1992" y="1392"/>
            <a:chExt cx="1449" cy="2076"/>
          </a:xfrm>
        </p:grpSpPr>
        <p:sp>
          <p:nvSpPr>
            <p:cNvPr id="137330" name="Freeform 114"/>
            <p:cNvSpPr>
              <a:spLocks/>
            </p:cNvSpPr>
            <p:nvPr/>
          </p:nvSpPr>
          <p:spPr bwMode="auto">
            <a:xfrm>
              <a:off x="3368" y="1392"/>
              <a:ext cx="73" cy="17"/>
            </a:xfrm>
            <a:custGeom>
              <a:avLst/>
              <a:gdLst>
                <a:gd name="T0" fmla="*/ 0 w 73"/>
                <a:gd name="T1" fmla="*/ 16 h 17"/>
                <a:gd name="T2" fmla="*/ 36 w 73"/>
                <a:gd name="T3" fmla="*/ 10 h 17"/>
                <a:gd name="T4" fmla="*/ 72 w 73"/>
                <a:gd name="T5" fmla="*/ 0 h 17"/>
              </a:gdLst>
              <a:ahLst/>
              <a:cxnLst>
                <a:cxn ang="0">
                  <a:pos x="T0" y="T1"/>
                </a:cxn>
                <a:cxn ang="0">
                  <a:pos x="T2" y="T3"/>
                </a:cxn>
                <a:cxn ang="0">
                  <a:pos x="T4" y="T5"/>
                </a:cxn>
              </a:cxnLst>
              <a:rect l="0" t="0" r="r" b="b"/>
              <a:pathLst>
                <a:path w="73" h="17">
                  <a:moveTo>
                    <a:pt x="0" y="16"/>
                  </a:moveTo>
                  <a:lnTo>
                    <a:pt x="36" y="10"/>
                  </a:lnTo>
                  <a:lnTo>
                    <a:pt x="72"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31" name="Freeform 115"/>
            <p:cNvSpPr>
              <a:spLocks/>
            </p:cNvSpPr>
            <p:nvPr/>
          </p:nvSpPr>
          <p:spPr bwMode="auto">
            <a:xfrm>
              <a:off x="3297" y="1395"/>
              <a:ext cx="72" cy="17"/>
            </a:xfrm>
            <a:custGeom>
              <a:avLst/>
              <a:gdLst>
                <a:gd name="T0" fmla="*/ 0 w 72"/>
                <a:gd name="T1" fmla="*/ 16 h 17"/>
                <a:gd name="T2" fmla="*/ 36 w 72"/>
                <a:gd name="T3" fmla="*/ 9 h 17"/>
                <a:gd name="T4" fmla="*/ 71 w 72"/>
                <a:gd name="T5" fmla="*/ 0 h 17"/>
              </a:gdLst>
              <a:ahLst/>
              <a:cxnLst>
                <a:cxn ang="0">
                  <a:pos x="T0" y="T1"/>
                </a:cxn>
                <a:cxn ang="0">
                  <a:pos x="T2" y="T3"/>
                </a:cxn>
                <a:cxn ang="0">
                  <a:pos x="T4" y="T5"/>
                </a:cxn>
              </a:cxnLst>
              <a:rect l="0" t="0" r="r" b="b"/>
              <a:pathLst>
                <a:path w="72" h="17">
                  <a:moveTo>
                    <a:pt x="0" y="16"/>
                  </a:moveTo>
                  <a:lnTo>
                    <a:pt x="36" y="9"/>
                  </a:lnTo>
                  <a:lnTo>
                    <a:pt x="71"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32" name="Freeform 116"/>
            <p:cNvSpPr>
              <a:spLocks/>
            </p:cNvSpPr>
            <p:nvPr/>
          </p:nvSpPr>
          <p:spPr bwMode="auto">
            <a:xfrm>
              <a:off x="3223" y="1400"/>
              <a:ext cx="75" cy="17"/>
            </a:xfrm>
            <a:custGeom>
              <a:avLst/>
              <a:gdLst>
                <a:gd name="T0" fmla="*/ 0 w 75"/>
                <a:gd name="T1" fmla="*/ 16 h 17"/>
                <a:gd name="T2" fmla="*/ 37 w 75"/>
                <a:gd name="T3" fmla="*/ 8 h 17"/>
                <a:gd name="T4" fmla="*/ 74 w 75"/>
                <a:gd name="T5" fmla="*/ 0 h 17"/>
              </a:gdLst>
              <a:ahLst/>
              <a:cxnLst>
                <a:cxn ang="0">
                  <a:pos x="T0" y="T1"/>
                </a:cxn>
                <a:cxn ang="0">
                  <a:pos x="T2" y="T3"/>
                </a:cxn>
                <a:cxn ang="0">
                  <a:pos x="T4" y="T5"/>
                </a:cxn>
              </a:cxnLst>
              <a:rect l="0" t="0" r="r" b="b"/>
              <a:pathLst>
                <a:path w="75" h="17">
                  <a:moveTo>
                    <a:pt x="0" y="16"/>
                  </a:moveTo>
                  <a:lnTo>
                    <a:pt x="37" y="8"/>
                  </a:lnTo>
                  <a:lnTo>
                    <a:pt x="74"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33" name="Freeform 117"/>
            <p:cNvSpPr>
              <a:spLocks/>
            </p:cNvSpPr>
            <p:nvPr/>
          </p:nvSpPr>
          <p:spPr bwMode="auto">
            <a:xfrm>
              <a:off x="3150" y="1409"/>
              <a:ext cx="74" cy="19"/>
            </a:xfrm>
            <a:custGeom>
              <a:avLst/>
              <a:gdLst>
                <a:gd name="T0" fmla="*/ 0 w 74"/>
                <a:gd name="T1" fmla="*/ 18 h 19"/>
                <a:gd name="T2" fmla="*/ 18 w 74"/>
                <a:gd name="T3" fmla="*/ 11 h 19"/>
                <a:gd name="T4" fmla="*/ 36 w 74"/>
                <a:gd name="T5" fmla="*/ 8 h 19"/>
                <a:gd name="T6" fmla="*/ 73 w 74"/>
                <a:gd name="T7" fmla="*/ 0 h 19"/>
              </a:gdLst>
              <a:ahLst/>
              <a:cxnLst>
                <a:cxn ang="0">
                  <a:pos x="T0" y="T1"/>
                </a:cxn>
                <a:cxn ang="0">
                  <a:pos x="T2" y="T3"/>
                </a:cxn>
                <a:cxn ang="0">
                  <a:pos x="T4" y="T5"/>
                </a:cxn>
                <a:cxn ang="0">
                  <a:pos x="T6" y="T7"/>
                </a:cxn>
              </a:cxnLst>
              <a:rect l="0" t="0" r="r" b="b"/>
              <a:pathLst>
                <a:path w="74" h="19">
                  <a:moveTo>
                    <a:pt x="0" y="18"/>
                  </a:moveTo>
                  <a:lnTo>
                    <a:pt x="18" y="11"/>
                  </a:lnTo>
                  <a:lnTo>
                    <a:pt x="36" y="8"/>
                  </a:lnTo>
                  <a:lnTo>
                    <a:pt x="73"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34" name="Freeform 118"/>
            <p:cNvSpPr>
              <a:spLocks/>
            </p:cNvSpPr>
            <p:nvPr/>
          </p:nvSpPr>
          <p:spPr bwMode="auto">
            <a:xfrm>
              <a:off x="3078" y="1427"/>
              <a:ext cx="73" cy="35"/>
            </a:xfrm>
            <a:custGeom>
              <a:avLst/>
              <a:gdLst>
                <a:gd name="T0" fmla="*/ 0 w 73"/>
                <a:gd name="T1" fmla="*/ 34 h 35"/>
                <a:gd name="T2" fmla="*/ 19 w 73"/>
                <a:gd name="T3" fmla="*/ 23 h 35"/>
                <a:gd name="T4" fmla="*/ 36 w 73"/>
                <a:gd name="T5" fmla="*/ 14 h 35"/>
                <a:gd name="T6" fmla="*/ 55 w 73"/>
                <a:gd name="T7" fmla="*/ 6 h 35"/>
                <a:gd name="T8" fmla="*/ 72 w 73"/>
                <a:gd name="T9" fmla="*/ 0 h 35"/>
              </a:gdLst>
              <a:ahLst/>
              <a:cxnLst>
                <a:cxn ang="0">
                  <a:pos x="T0" y="T1"/>
                </a:cxn>
                <a:cxn ang="0">
                  <a:pos x="T2" y="T3"/>
                </a:cxn>
                <a:cxn ang="0">
                  <a:pos x="T4" y="T5"/>
                </a:cxn>
                <a:cxn ang="0">
                  <a:pos x="T6" y="T7"/>
                </a:cxn>
                <a:cxn ang="0">
                  <a:pos x="T8" y="T9"/>
                </a:cxn>
              </a:cxnLst>
              <a:rect l="0" t="0" r="r" b="b"/>
              <a:pathLst>
                <a:path w="73" h="35">
                  <a:moveTo>
                    <a:pt x="0" y="34"/>
                  </a:moveTo>
                  <a:lnTo>
                    <a:pt x="19" y="23"/>
                  </a:lnTo>
                  <a:lnTo>
                    <a:pt x="36" y="14"/>
                  </a:lnTo>
                  <a:lnTo>
                    <a:pt x="55" y="6"/>
                  </a:lnTo>
                  <a:lnTo>
                    <a:pt x="72"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35" name="Freeform 119"/>
            <p:cNvSpPr>
              <a:spLocks/>
            </p:cNvSpPr>
            <p:nvPr/>
          </p:nvSpPr>
          <p:spPr bwMode="auto">
            <a:xfrm>
              <a:off x="3006" y="1461"/>
              <a:ext cx="73" cy="65"/>
            </a:xfrm>
            <a:custGeom>
              <a:avLst/>
              <a:gdLst>
                <a:gd name="T0" fmla="*/ 0 w 73"/>
                <a:gd name="T1" fmla="*/ 64 h 65"/>
                <a:gd name="T2" fmla="*/ 9 w 73"/>
                <a:gd name="T3" fmla="*/ 54 h 65"/>
                <a:gd name="T4" fmla="*/ 18 w 73"/>
                <a:gd name="T5" fmla="*/ 42 h 65"/>
                <a:gd name="T6" fmla="*/ 36 w 73"/>
                <a:gd name="T7" fmla="*/ 26 h 65"/>
                <a:gd name="T8" fmla="*/ 54 w 73"/>
                <a:gd name="T9" fmla="*/ 13 h 65"/>
                <a:gd name="T10" fmla="*/ 72 w 73"/>
                <a:gd name="T11" fmla="*/ 0 h 65"/>
              </a:gdLst>
              <a:ahLst/>
              <a:cxnLst>
                <a:cxn ang="0">
                  <a:pos x="T0" y="T1"/>
                </a:cxn>
                <a:cxn ang="0">
                  <a:pos x="T2" y="T3"/>
                </a:cxn>
                <a:cxn ang="0">
                  <a:pos x="T4" y="T5"/>
                </a:cxn>
                <a:cxn ang="0">
                  <a:pos x="T6" y="T7"/>
                </a:cxn>
                <a:cxn ang="0">
                  <a:pos x="T8" y="T9"/>
                </a:cxn>
                <a:cxn ang="0">
                  <a:pos x="T10" y="T11"/>
                </a:cxn>
              </a:cxnLst>
              <a:rect l="0" t="0" r="r" b="b"/>
              <a:pathLst>
                <a:path w="73" h="65">
                  <a:moveTo>
                    <a:pt x="0" y="64"/>
                  </a:moveTo>
                  <a:lnTo>
                    <a:pt x="9" y="54"/>
                  </a:lnTo>
                  <a:lnTo>
                    <a:pt x="18" y="42"/>
                  </a:lnTo>
                  <a:lnTo>
                    <a:pt x="36" y="26"/>
                  </a:lnTo>
                  <a:lnTo>
                    <a:pt x="54" y="13"/>
                  </a:lnTo>
                  <a:lnTo>
                    <a:pt x="72"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36" name="Freeform 120"/>
            <p:cNvSpPr>
              <a:spLocks/>
            </p:cNvSpPr>
            <p:nvPr/>
          </p:nvSpPr>
          <p:spPr bwMode="auto">
            <a:xfrm>
              <a:off x="2933" y="1525"/>
              <a:ext cx="74" cy="112"/>
            </a:xfrm>
            <a:custGeom>
              <a:avLst/>
              <a:gdLst>
                <a:gd name="T0" fmla="*/ 0 w 74"/>
                <a:gd name="T1" fmla="*/ 111 h 112"/>
                <a:gd name="T2" fmla="*/ 9 w 74"/>
                <a:gd name="T3" fmla="*/ 94 h 112"/>
                <a:gd name="T4" fmla="*/ 18 w 74"/>
                <a:gd name="T5" fmla="*/ 78 h 112"/>
                <a:gd name="T6" fmla="*/ 27 w 74"/>
                <a:gd name="T7" fmla="*/ 62 h 112"/>
                <a:gd name="T8" fmla="*/ 37 w 74"/>
                <a:gd name="T9" fmla="*/ 48 h 112"/>
                <a:gd name="T10" fmla="*/ 46 w 74"/>
                <a:gd name="T11" fmla="*/ 35 h 112"/>
                <a:gd name="T12" fmla="*/ 54 w 74"/>
                <a:gd name="T13" fmla="*/ 23 h 112"/>
                <a:gd name="T14" fmla="*/ 73 w 74"/>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2">
                  <a:moveTo>
                    <a:pt x="0" y="111"/>
                  </a:moveTo>
                  <a:lnTo>
                    <a:pt x="9" y="94"/>
                  </a:lnTo>
                  <a:lnTo>
                    <a:pt x="18" y="78"/>
                  </a:lnTo>
                  <a:lnTo>
                    <a:pt x="27" y="62"/>
                  </a:lnTo>
                  <a:lnTo>
                    <a:pt x="37" y="48"/>
                  </a:lnTo>
                  <a:lnTo>
                    <a:pt x="46" y="35"/>
                  </a:lnTo>
                  <a:lnTo>
                    <a:pt x="54" y="23"/>
                  </a:lnTo>
                  <a:lnTo>
                    <a:pt x="73"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37" name="Freeform 121"/>
            <p:cNvSpPr>
              <a:spLocks/>
            </p:cNvSpPr>
            <p:nvPr/>
          </p:nvSpPr>
          <p:spPr bwMode="auto">
            <a:xfrm>
              <a:off x="2859" y="1636"/>
              <a:ext cx="75" cy="186"/>
            </a:xfrm>
            <a:custGeom>
              <a:avLst/>
              <a:gdLst>
                <a:gd name="T0" fmla="*/ 0 w 75"/>
                <a:gd name="T1" fmla="*/ 185 h 186"/>
                <a:gd name="T2" fmla="*/ 9 w 75"/>
                <a:gd name="T3" fmla="*/ 157 h 186"/>
                <a:gd name="T4" fmla="*/ 19 w 75"/>
                <a:gd name="T5" fmla="*/ 131 h 186"/>
                <a:gd name="T6" fmla="*/ 28 w 75"/>
                <a:gd name="T7" fmla="*/ 107 h 186"/>
                <a:gd name="T8" fmla="*/ 37 w 75"/>
                <a:gd name="T9" fmla="*/ 83 h 186"/>
                <a:gd name="T10" fmla="*/ 46 w 75"/>
                <a:gd name="T11" fmla="*/ 61 h 186"/>
                <a:gd name="T12" fmla="*/ 56 w 75"/>
                <a:gd name="T13" fmla="*/ 40 h 186"/>
                <a:gd name="T14" fmla="*/ 65 w 75"/>
                <a:gd name="T15" fmla="*/ 20 h 186"/>
                <a:gd name="T16" fmla="*/ 74 w 75"/>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86">
                  <a:moveTo>
                    <a:pt x="0" y="185"/>
                  </a:moveTo>
                  <a:lnTo>
                    <a:pt x="9" y="157"/>
                  </a:lnTo>
                  <a:lnTo>
                    <a:pt x="19" y="131"/>
                  </a:lnTo>
                  <a:lnTo>
                    <a:pt x="28" y="107"/>
                  </a:lnTo>
                  <a:lnTo>
                    <a:pt x="37" y="83"/>
                  </a:lnTo>
                  <a:lnTo>
                    <a:pt x="46" y="61"/>
                  </a:lnTo>
                  <a:lnTo>
                    <a:pt x="56" y="40"/>
                  </a:lnTo>
                  <a:lnTo>
                    <a:pt x="65" y="20"/>
                  </a:lnTo>
                  <a:lnTo>
                    <a:pt x="74"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38" name="Freeform 122"/>
            <p:cNvSpPr>
              <a:spLocks/>
            </p:cNvSpPr>
            <p:nvPr/>
          </p:nvSpPr>
          <p:spPr bwMode="auto">
            <a:xfrm>
              <a:off x="2787" y="1821"/>
              <a:ext cx="73" cy="271"/>
            </a:xfrm>
            <a:custGeom>
              <a:avLst/>
              <a:gdLst>
                <a:gd name="T0" fmla="*/ 0 w 73"/>
                <a:gd name="T1" fmla="*/ 270 h 271"/>
                <a:gd name="T2" fmla="*/ 17 w 73"/>
                <a:gd name="T3" fmla="*/ 196 h 271"/>
                <a:gd name="T4" fmla="*/ 28 w 73"/>
                <a:gd name="T5" fmla="*/ 161 h 271"/>
                <a:gd name="T6" fmla="*/ 36 w 73"/>
                <a:gd name="T7" fmla="*/ 125 h 271"/>
                <a:gd name="T8" fmla="*/ 45 w 73"/>
                <a:gd name="T9" fmla="*/ 92 h 271"/>
                <a:gd name="T10" fmla="*/ 55 w 73"/>
                <a:gd name="T11" fmla="*/ 59 h 271"/>
                <a:gd name="T12" fmla="*/ 64 w 73"/>
                <a:gd name="T13" fmla="*/ 28 h 271"/>
                <a:gd name="T14" fmla="*/ 72 w 73"/>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271">
                  <a:moveTo>
                    <a:pt x="0" y="270"/>
                  </a:moveTo>
                  <a:lnTo>
                    <a:pt x="17" y="196"/>
                  </a:lnTo>
                  <a:lnTo>
                    <a:pt x="28" y="161"/>
                  </a:lnTo>
                  <a:lnTo>
                    <a:pt x="36" y="125"/>
                  </a:lnTo>
                  <a:lnTo>
                    <a:pt x="45" y="92"/>
                  </a:lnTo>
                  <a:lnTo>
                    <a:pt x="55" y="59"/>
                  </a:lnTo>
                  <a:lnTo>
                    <a:pt x="64" y="28"/>
                  </a:lnTo>
                  <a:lnTo>
                    <a:pt x="72"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39" name="Freeform 123"/>
            <p:cNvSpPr>
              <a:spLocks/>
            </p:cNvSpPr>
            <p:nvPr/>
          </p:nvSpPr>
          <p:spPr bwMode="auto">
            <a:xfrm>
              <a:off x="2716" y="2091"/>
              <a:ext cx="72" cy="334"/>
            </a:xfrm>
            <a:custGeom>
              <a:avLst/>
              <a:gdLst>
                <a:gd name="T0" fmla="*/ 0 w 72"/>
                <a:gd name="T1" fmla="*/ 333 h 334"/>
                <a:gd name="T2" fmla="*/ 9 w 72"/>
                <a:gd name="T3" fmla="*/ 292 h 334"/>
                <a:gd name="T4" fmla="*/ 18 w 72"/>
                <a:gd name="T5" fmla="*/ 248 h 334"/>
                <a:gd name="T6" fmla="*/ 36 w 72"/>
                <a:gd name="T7" fmla="*/ 161 h 334"/>
                <a:gd name="T8" fmla="*/ 44 w 72"/>
                <a:gd name="T9" fmla="*/ 120 h 334"/>
                <a:gd name="T10" fmla="*/ 53 w 72"/>
                <a:gd name="T11" fmla="*/ 78 h 334"/>
                <a:gd name="T12" fmla="*/ 62 w 72"/>
                <a:gd name="T13" fmla="*/ 39 h 334"/>
                <a:gd name="T14" fmla="*/ 71 w 72"/>
                <a:gd name="T15" fmla="*/ 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334">
                  <a:moveTo>
                    <a:pt x="0" y="333"/>
                  </a:moveTo>
                  <a:lnTo>
                    <a:pt x="9" y="292"/>
                  </a:lnTo>
                  <a:lnTo>
                    <a:pt x="18" y="248"/>
                  </a:lnTo>
                  <a:lnTo>
                    <a:pt x="36" y="161"/>
                  </a:lnTo>
                  <a:lnTo>
                    <a:pt x="44" y="120"/>
                  </a:lnTo>
                  <a:lnTo>
                    <a:pt x="53" y="78"/>
                  </a:lnTo>
                  <a:lnTo>
                    <a:pt x="62" y="39"/>
                  </a:lnTo>
                  <a:lnTo>
                    <a:pt x="71"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40" name="Freeform 124"/>
            <p:cNvSpPr>
              <a:spLocks/>
            </p:cNvSpPr>
            <p:nvPr/>
          </p:nvSpPr>
          <p:spPr bwMode="auto">
            <a:xfrm>
              <a:off x="2645" y="2424"/>
              <a:ext cx="72" cy="332"/>
            </a:xfrm>
            <a:custGeom>
              <a:avLst/>
              <a:gdLst>
                <a:gd name="T0" fmla="*/ 0 w 72"/>
                <a:gd name="T1" fmla="*/ 331 h 332"/>
                <a:gd name="T2" fmla="*/ 9 w 72"/>
                <a:gd name="T3" fmla="*/ 292 h 332"/>
                <a:gd name="T4" fmla="*/ 18 w 72"/>
                <a:gd name="T5" fmla="*/ 253 h 332"/>
                <a:gd name="T6" fmla="*/ 27 w 72"/>
                <a:gd name="T7" fmla="*/ 211 h 332"/>
                <a:gd name="T8" fmla="*/ 36 w 72"/>
                <a:gd name="T9" fmla="*/ 169 h 332"/>
                <a:gd name="T10" fmla="*/ 54 w 72"/>
                <a:gd name="T11" fmla="*/ 85 h 332"/>
                <a:gd name="T12" fmla="*/ 71 w 72"/>
                <a:gd name="T13" fmla="*/ 0 h 332"/>
              </a:gdLst>
              <a:ahLst/>
              <a:cxnLst>
                <a:cxn ang="0">
                  <a:pos x="T0" y="T1"/>
                </a:cxn>
                <a:cxn ang="0">
                  <a:pos x="T2" y="T3"/>
                </a:cxn>
                <a:cxn ang="0">
                  <a:pos x="T4" y="T5"/>
                </a:cxn>
                <a:cxn ang="0">
                  <a:pos x="T6" y="T7"/>
                </a:cxn>
                <a:cxn ang="0">
                  <a:pos x="T8" y="T9"/>
                </a:cxn>
                <a:cxn ang="0">
                  <a:pos x="T10" y="T11"/>
                </a:cxn>
                <a:cxn ang="0">
                  <a:pos x="T12" y="T13"/>
                </a:cxn>
              </a:cxnLst>
              <a:rect l="0" t="0" r="r" b="b"/>
              <a:pathLst>
                <a:path w="72" h="332">
                  <a:moveTo>
                    <a:pt x="0" y="331"/>
                  </a:moveTo>
                  <a:lnTo>
                    <a:pt x="9" y="292"/>
                  </a:lnTo>
                  <a:lnTo>
                    <a:pt x="18" y="253"/>
                  </a:lnTo>
                  <a:lnTo>
                    <a:pt x="27" y="211"/>
                  </a:lnTo>
                  <a:lnTo>
                    <a:pt x="36" y="169"/>
                  </a:lnTo>
                  <a:lnTo>
                    <a:pt x="54" y="85"/>
                  </a:lnTo>
                  <a:lnTo>
                    <a:pt x="71"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41" name="Freeform 125"/>
            <p:cNvSpPr>
              <a:spLocks/>
            </p:cNvSpPr>
            <p:nvPr/>
          </p:nvSpPr>
          <p:spPr bwMode="auto">
            <a:xfrm>
              <a:off x="2573" y="2755"/>
              <a:ext cx="73" cy="271"/>
            </a:xfrm>
            <a:custGeom>
              <a:avLst/>
              <a:gdLst>
                <a:gd name="T0" fmla="*/ 0 w 73"/>
                <a:gd name="T1" fmla="*/ 270 h 271"/>
                <a:gd name="T2" fmla="*/ 9 w 73"/>
                <a:gd name="T3" fmla="*/ 240 h 271"/>
                <a:gd name="T4" fmla="*/ 17 w 73"/>
                <a:gd name="T5" fmla="*/ 210 h 271"/>
                <a:gd name="T6" fmla="*/ 28 w 73"/>
                <a:gd name="T7" fmla="*/ 177 h 271"/>
                <a:gd name="T8" fmla="*/ 36 w 73"/>
                <a:gd name="T9" fmla="*/ 144 h 271"/>
                <a:gd name="T10" fmla="*/ 45 w 73"/>
                <a:gd name="T11" fmla="*/ 109 h 271"/>
                <a:gd name="T12" fmla="*/ 55 w 73"/>
                <a:gd name="T13" fmla="*/ 73 h 271"/>
                <a:gd name="T14" fmla="*/ 72 w 73"/>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271">
                  <a:moveTo>
                    <a:pt x="0" y="270"/>
                  </a:moveTo>
                  <a:lnTo>
                    <a:pt x="9" y="240"/>
                  </a:lnTo>
                  <a:lnTo>
                    <a:pt x="17" y="210"/>
                  </a:lnTo>
                  <a:lnTo>
                    <a:pt x="28" y="177"/>
                  </a:lnTo>
                  <a:lnTo>
                    <a:pt x="36" y="144"/>
                  </a:lnTo>
                  <a:lnTo>
                    <a:pt x="45" y="109"/>
                  </a:lnTo>
                  <a:lnTo>
                    <a:pt x="55" y="73"/>
                  </a:lnTo>
                  <a:lnTo>
                    <a:pt x="72"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42" name="Freeform 126"/>
            <p:cNvSpPr>
              <a:spLocks/>
            </p:cNvSpPr>
            <p:nvPr/>
          </p:nvSpPr>
          <p:spPr bwMode="auto">
            <a:xfrm>
              <a:off x="2499" y="3025"/>
              <a:ext cx="75" cy="185"/>
            </a:xfrm>
            <a:custGeom>
              <a:avLst/>
              <a:gdLst>
                <a:gd name="T0" fmla="*/ 0 w 75"/>
                <a:gd name="T1" fmla="*/ 184 h 185"/>
                <a:gd name="T2" fmla="*/ 9 w 75"/>
                <a:gd name="T3" fmla="*/ 165 h 185"/>
                <a:gd name="T4" fmla="*/ 18 w 75"/>
                <a:gd name="T5" fmla="*/ 144 h 185"/>
                <a:gd name="T6" fmla="*/ 27 w 75"/>
                <a:gd name="T7" fmla="*/ 124 h 185"/>
                <a:gd name="T8" fmla="*/ 37 w 75"/>
                <a:gd name="T9" fmla="*/ 102 h 185"/>
                <a:gd name="T10" fmla="*/ 46 w 75"/>
                <a:gd name="T11" fmla="*/ 78 h 185"/>
                <a:gd name="T12" fmla="*/ 56 w 75"/>
                <a:gd name="T13" fmla="*/ 55 h 185"/>
                <a:gd name="T14" fmla="*/ 65 w 75"/>
                <a:gd name="T15" fmla="*/ 27 h 185"/>
                <a:gd name="T16" fmla="*/ 74 w 75"/>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85">
                  <a:moveTo>
                    <a:pt x="0" y="184"/>
                  </a:moveTo>
                  <a:lnTo>
                    <a:pt x="9" y="165"/>
                  </a:lnTo>
                  <a:lnTo>
                    <a:pt x="18" y="144"/>
                  </a:lnTo>
                  <a:lnTo>
                    <a:pt x="27" y="124"/>
                  </a:lnTo>
                  <a:lnTo>
                    <a:pt x="37" y="102"/>
                  </a:lnTo>
                  <a:lnTo>
                    <a:pt x="46" y="78"/>
                  </a:lnTo>
                  <a:lnTo>
                    <a:pt x="56" y="55"/>
                  </a:lnTo>
                  <a:lnTo>
                    <a:pt x="65" y="27"/>
                  </a:lnTo>
                  <a:lnTo>
                    <a:pt x="74"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43" name="Freeform 127"/>
            <p:cNvSpPr>
              <a:spLocks/>
            </p:cNvSpPr>
            <p:nvPr/>
          </p:nvSpPr>
          <p:spPr bwMode="auto">
            <a:xfrm>
              <a:off x="2426" y="3209"/>
              <a:ext cx="74" cy="113"/>
            </a:xfrm>
            <a:custGeom>
              <a:avLst/>
              <a:gdLst>
                <a:gd name="T0" fmla="*/ 0 w 74"/>
                <a:gd name="T1" fmla="*/ 112 h 113"/>
                <a:gd name="T2" fmla="*/ 18 w 74"/>
                <a:gd name="T3" fmla="*/ 89 h 113"/>
                <a:gd name="T4" fmla="*/ 36 w 74"/>
                <a:gd name="T5" fmla="*/ 62 h 113"/>
                <a:gd name="T6" fmla="*/ 45 w 74"/>
                <a:gd name="T7" fmla="*/ 49 h 113"/>
                <a:gd name="T8" fmla="*/ 55 w 74"/>
                <a:gd name="T9" fmla="*/ 34 h 113"/>
                <a:gd name="T10" fmla="*/ 63 w 74"/>
                <a:gd name="T11" fmla="*/ 17 h 113"/>
                <a:gd name="T12" fmla="*/ 73 w 74"/>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74" h="113">
                  <a:moveTo>
                    <a:pt x="0" y="112"/>
                  </a:moveTo>
                  <a:lnTo>
                    <a:pt x="18" y="89"/>
                  </a:lnTo>
                  <a:lnTo>
                    <a:pt x="36" y="62"/>
                  </a:lnTo>
                  <a:lnTo>
                    <a:pt x="45" y="49"/>
                  </a:lnTo>
                  <a:lnTo>
                    <a:pt x="55" y="34"/>
                  </a:lnTo>
                  <a:lnTo>
                    <a:pt x="63" y="17"/>
                  </a:lnTo>
                  <a:lnTo>
                    <a:pt x="73"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44" name="Freeform 128"/>
            <p:cNvSpPr>
              <a:spLocks/>
            </p:cNvSpPr>
            <p:nvPr/>
          </p:nvSpPr>
          <p:spPr bwMode="auto">
            <a:xfrm>
              <a:off x="2354" y="3321"/>
              <a:ext cx="73" cy="64"/>
            </a:xfrm>
            <a:custGeom>
              <a:avLst/>
              <a:gdLst>
                <a:gd name="T0" fmla="*/ 0 w 73"/>
                <a:gd name="T1" fmla="*/ 63 h 64"/>
                <a:gd name="T2" fmla="*/ 18 w 73"/>
                <a:gd name="T3" fmla="*/ 52 h 64"/>
                <a:gd name="T4" fmla="*/ 36 w 73"/>
                <a:gd name="T5" fmla="*/ 37 h 64"/>
                <a:gd name="T6" fmla="*/ 54 w 73"/>
                <a:gd name="T7" fmla="*/ 21 h 64"/>
                <a:gd name="T8" fmla="*/ 63 w 73"/>
                <a:gd name="T9" fmla="*/ 10 h 64"/>
                <a:gd name="T10" fmla="*/ 72 w 73"/>
                <a:gd name="T11" fmla="*/ 0 h 64"/>
              </a:gdLst>
              <a:ahLst/>
              <a:cxnLst>
                <a:cxn ang="0">
                  <a:pos x="T0" y="T1"/>
                </a:cxn>
                <a:cxn ang="0">
                  <a:pos x="T2" y="T3"/>
                </a:cxn>
                <a:cxn ang="0">
                  <a:pos x="T4" y="T5"/>
                </a:cxn>
                <a:cxn ang="0">
                  <a:pos x="T6" y="T7"/>
                </a:cxn>
                <a:cxn ang="0">
                  <a:pos x="T8" y="T9"/>
                </a:cxn>
                <a:cxn ang="0">
                  <a:pos x="T10" y="T11"/>
                </a:cxn>
              </a:cxnLst>
              <a:rect l="0" t="0" r="r" b="b"/>
              <a:pathLst>
                <a:path w="73" h="64">
                  <a:moveTo>
                    <a:pt x="0" y="63"/>
                  </a:moveTo>
                  <a:lnTo>
                    <a:pt x="18" y="52"/>
                  </a:lnTo>
                  <a:lnTo>
                    <a:pt x="36" y="37"/>
                  </a:lnTo>
                  <a:lnTo>
                    <a:pt x="54" y="21"/>
                  </a:lnTo>
                  <a:lnTo>
                    <a:pt x="63" y="10"/>
                  </a:lnTo>
                  <a:lnTo>
                    <a:pt x="72"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45" name="Freeform 129"/>
            <p:cNvSpPr>
              <a:spLocks/>
            </p:cNvSpPr>
            <p:nvPr/>
          </p:nvSpPr>
          <p:spPr bwMode="auto">
            <a:xfrm>
              <a:off x="2282" y="3384"/>
              <a:ext cx="73" cy="36"/>
            </a:xfrm>
            <a:custGeom>
              <a:avLst/>
              <a:gdLst>
                <a:gd name="T0" fmla="*/ 0 w 73"/>
                <a:gd name="T1" fmla="*/ 35 h 36"/>
                <a:gd name="T2" fmla="*/ 18 w 73"/>
                <a:gd name="T3" fmla="*/ 28 h 36"/>
                <a:gd name="T4" fmla="*/ 36 w 73"/>
                <a:gd name="T5" fmla="*/ 20 h 36"/>
                <a:gd name="T6" fmla="*/ 54 w 73"/>
                <a:gd name="T7" fmla="*/ 12 h 36"/>
                <a:gd name="T8" fmla="*/ 72 w 73"/>
                <a:gd name="T9" fmla="*/ 0 h 36"/>
              </a:gdLst>
              <a:ahLst/>
              <a:cxnLst>
                <a:cxn ang="0">
                  <a:pos x="T0" y="T1"/>
                </a:cxn>
                <a:cxn ang="0">
                  <a:pos x="T2" y="T3"/>
                </a:cxn>
                <a:cxn ang="0">
                  <a:pos x="T4" y="T5"/>
                </a:cxn>
                <a:cxn ang="0">
                  <a:pos x="T6" y="T7"/>
                </a:cxn>
                <a:cxn ang="0">
                  <a:pos x="T8" y="T9"/>
                </a:cxn>
              </a:cxnLst>
              <a:rect l="0" t="0" r="r" b="b"/>
              <a:pathLst>
                <a:path w="73" h="36">
                  <a:moveTo>
                    <a:pt x="0" y="35"/>
                  </a:moveTo>
                  <a:lnTo>
                    <a:pt x="18" y="28"/>
                  </a:lnTo>
                  <a:lnTo>
                    <a:pt x="36" y="20"/>
                  </a:lnTo>
                  <a:lnTo>
                    <a:pt x="54" y="12"/>
                  </a:lnTo>
                  <a:lnTo>
                    <a:pt x="72"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46" name="Freeform 130"/>
            <p:cNvSpPr>
              <a:spLocks/>
            </p:cNvSpPr>
            <p:nvPr/>
          </p:nvSpPr>
          <p:spPr bwMode="auto">
            <a:xfrm>
              <a:off x="2209" y="3419"/>
              <a:ext cx="74" cy="18"/>
            </a:xfrm>
            <a:custGeom>
              <a:avLst/>
              <a:gdLst>
                <a:gd name="T0" fmla="*/ 0 w 74"/>
                <a:gd name="T1" fmla="*/ 17 h 18"/>
                <a:gd name="T2" fmla="*/ 37 w 74"/>
                <a:gd name="T3" fmla="*/ 10 h 18"/>
                <a:gd name="T4" fmla="*/ 54 w 74"/>
                <a:gd name="T5" fmla="*/ 7 h 18"/>
                <a:gd name="T6" fmla="*/ 73 w 74"/>
                <a:gd name="T7" fmla="*/ 0 h 18"/>
              </a:gdLst>
              <a:ahLst/>
              <a:cxnLst>
                <a:cxn ang="0">
                  <a:pos x="T0" y="T1"/>
                </a:cxn>
                <a:cxn ang="0">
                  <a:pos x="T2" y="T3"/>
                </a:cxn>
                <a:cxn ang="0">
                  <a:pos x="T4" y="T5"/>
                </a:cxn>
                <a:cxn ang="0">
                  <a:pos x="T6" y="T7"/>
                </a:cxn>
              </a:cxnLst>
              <a:rect l="0" t="0" r="r" b="b"/>
              <a:pathLst>
                <a:path w="74" h="18">
                  <a:moveTo>
                    <a:pt x="0" y="17"/>
                  </a:moveTo>
                  <a:lnTo>
                    <a:pt x="37" y="10"/>
                  </a:lnTo>
                  <a:lnTo>
                    <a:pt x="54" y="7"/>
                  </a:lnTo>
                  <a:lnTo>
                    <a:pt x="73"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47" name="Freeform 131"/>
            <p:cNvSpPr>
              <a:spLocks/>
            </p:cNvSpPr>
            <p:nvPr/>
          </p:nvSpPr>
          <p:spPr bwMode="auto">
            <a:xfrm>
              <a:off x="2135" y="3436"/>
              <a:ext cx="75" cy="17"/>
            </a:xfrm>
            <a:custGeom>
              <a:avLst/>
              <a:gdLst>
                <a:gd name="T0" fmla="*/ 0 w 75"/>
                <a:gd name="T1" fmla="*/ 16 h 17"/>
                <a:gd name="T2" fmla="*/ 37 w 75"/>
                <a:gd name="T3" fmla="*/ 10 h 17"/>
                <a:gd name="T4" fmla="*/ 74 w 75"/>
                <a:gd name="T5" fmla="*/ 0 h 17"/>
              </a:gdLst>
              <a:ahLst/>
              <a:cxnLst>
                <a:cxn ang="0">
                  <a:pos x="T0" y="T1"/>
                </a:cxn>
                <a:cxn ang="0">
                  <a:pos x="T2" y="T3"/>
                </a:cxn>
                <a:cxn ang="0">
                  <a:pos x="T4" y="T5"/>
                </a:cxn>
              </a:cxnLst>
              <a:rect l="0" t="0" r="r" b="b"/>
              <a:pathLst>
                <a:path w="75" h="17">
                  <a:moveTo>
                    <a:pt x="0" y="16"/>
                  </a:moveTo>
                  <a:lnTo>
                    <a:pt x="37" y="10"/>
                  </a:lnTo>
                  <a:lnTo>
                    <a:pt x="74"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48" name="Freeform 132"/>
            <p:cNvSpPr>
              <a:spLocks/>
            </p:cNvSpPr>
            <p:nvPr/>
          </p:nvSpPr>
          <p:spPr bwMode="auto">
            <a:xfrm>
              <a:off x="2064" y="3445"/>
              <a:ext cx="72" cy="17"/>
            </a:xfrm>
            <a:custGeom>
              <a:avLst/>
              <a:gdLst>
                <a:gd name="T0" fmla="*/ 0 w 72"/>
                <a:gd name="T1" fmla="*/ 16 h 17"/>
                <a:gd name="T2" fmla="*/ 36 w 72"/>
                <a:gd name="T3" fmla="*/ 5 h 17"/>
                <a:gd name="T4" fmla="*/ 71 w 72"/>
                <a:gd name="T5" fmla="*/ 0 h 17"/>
              </a:gdLst>
              <a:ahLst/>
              <a:cxnLst>
                <a:cxn ang="0">
                  <a:pos x="T0" y="T1"/>
                </a:cxn>
                <a:cxn ang="0">
                  <a:pos x="T2" y="T3"/>
                </a:cxn>
                <a:cxn ang="0">
                  <a:pos x="T4" y="T5"/>
                </a:cxn>
              </a:cxnLst>
              <a:rect l="0" t="0" r="r" b="b"/>
              <a:pathLst>
                <a:path w="72" h="17">
                  <a:moveTo>
                    <a:pt x="0" y="16"/>
                  </a:moveTo>
                  <a:lnTo>
                    <a:pt x="36" y="5"/>
                  </a:lnTo>
                  <a:lnTo>
                    <a:pt x="71"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49" name="Freeform 133"/>
            <p:cNvSpPr>
              <a:spLocks/>
            </p:cNvSpPr>
            <p:nvPr/>
          </p:nvSpPr>
          <p:spPr bwMode="auto">
            <a:xfrm>
              <a:off x="1992" y="3451"/>
              <a:ext cx="73" cy="17"/>
            </a:xfrm>
            <a:custGeom>
              <a:avLst/>
              <a:gdLst>
                <a:gd name="T0" fmla="*/ 0 w 73"/>
                <a:gd name="T1" fmla="*/ 16 h 17"/>
                <a:gd name="T2" fmla="*/ 36 w 73"/>
                <a:gd name="T3" fmla="*/ 8 h 17"/>
                <a:gd name="T4" fmla="*/ 72 w 73"/>
                <a:gd name="T5" fmla="*/ 0 h 17"/>
              </a:gdLst>
              <a:ahLst/>
              <a:cxnLst>
                <a:cxn ang="0">
                  <a:pos x="T0" y="T1"/>
                </a:cxn>
                <a:cxn ang="0">
                  <a:pos x="T2" y="T3"/>
                </a:cxn>
                <a:cxn ang="0">
                  <a:pos x="T4" y="T5"/>
                </a:cxn>
              </a:cxnLst>
              <a:rect l="0" t="0" r="r" b="b"/>
              <a:pathLst>
                <a:path w="73" h="17">
                  <a:moveTo>
                    <a:pt x="0" y="16"/>
                  </a:moveTo>
                  <a:lnTo>
                    <a:pt x="36" y="8"/>
                  </a:lnTo>
                  <a:lnTo>
                    <a:pt x="72"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37350" name="Group 134"/>
          <p:cNvGrpSpPr>
            <a:grpSpLocks/>
          </p:cNvGrpSpPr>
          <p:nvPr/>
        </p:nvGrpSpPr>
        <p:grpSpPr bwMode="auto">
          <a:xfrm>
            <a:off x="4706938" y="2209800"/>
            <a:ext cx="1966912" cy="3295650"/>
            <a:chOff x="3336" y="1392"/>
            <a:chExt cx="1393" cy="2076"/>
          </a:xfrm>
        </p:grpSpPr>
        <p:sp>
          <p:nvSpPr>
            <p:cNvPr id="137351" name="Freeform 135"/>
            <p:cNvSpPr>
              <a:spLocks/>
            </p:cNvSpPr>
            <p:nvPr/>
          </p:nvSpPr>
          <p:spPr bwMode="auto">
            <a:xfrm>
              <a:off x="3336" y="1392"/>
              <a:ext cx="72" cy="17"/>
            </a:xfrm>
            <a:custGeom>
              <a:avLst/>
              <a:gdLst>
                <a:gd name="T0" fmla="*/ 71 w 72"/>
                <a:gd name="T1" fmla="*/ 16 h 17"/>
                <a:gd name="T2" fmla="*/ 36 w 72"/>
                <a:gd name="T3" fmla="*/ 10 h 17"/>
                <a:gd name="T4" fmla="*/ 0 w 72"/>
                <a:gd name="T5" fmla="*/ 0 h 17"/>
              </a:gdLst>
              <a:ahLst/>
              <a:cxnLst>
                <a:cxn ang="0">
                  <a:pos x="T0" y="T1"/>
                </a:cxn>
                <a:cxn ang="0">
                  <a:pos x="T2" y="T3"/>
                </a:cxn>
                <a:cxn ang="0">
                  <a:pos x="T4" y="T5"/>
                </a:cxn>
              </a:cxnLst>
              <a:rect l="0" t="0" r="r" b="b"/>
              <a:pathLst>
                <a:path w="72" h="17">
                  <a:moveTo>
                    <a:pt x="71" y="16"/>
                  </a:moveTo>
                  <a:lnTo>
                    <a:pt x="36" y="10"/>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52" name="Freeform 136"/>
            <p:cNvSpPr>
              <a:spLocks/>
            </p:cNvSpPr>
            <p:nvPr/>
          </p:nvSpPr>
          <p:spPr bwMode="auto">
            <a:xfrm>
              <a:off x="3407" y="1395"/>
              <a:ext cx="69" cy="17"/>
            </a:xfrm>
            <a:custGeom>
              <a:avLst/>
              <a:gdLst>
                <a:gd name="T0" fmla="*/ 68 w 69"/>
                <a:gd name="T1" fmla="*/ 16 h 17"/>
                <a:gd name="T2" fmla="*/ 34 w 69"/>
                <a:gd name="T3" fmla="*/ 9 h 17"/>
                <a:gd name="T4" fmla="*/ 0 w 69"/>
                <a:gd name="T5" fmla="*/ 0 h 17"/>
              </a:gdLst>
              <a:ahLst/>
              <a:cxnLst>
                <a:cxn ang="0">
                  <a:pos x="T0" y="T1"/>
                </a:cxn>
                <a:cxn ang="0">
                  <a:pos x="T2" y="T3"/>
                </a:cxn>
                <a:cxn ang="0">
                  <a:pos x="T4" y="T5"/>
                </a:cxn>
              </a:cxnLst>
              <a:rect l="0" t="0" r="r" b="b"/>
              <a:pathLst>
                <a:path w="69" h="17">
                  <a:moveTo>
                    <a:pt x="68" y="16"/>
                  </a:moveTo>
                  <a:lnTo>
                    <a:pt x="34" y="9"/>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53" name="Freeform 137"/>
            <p:cNvSpPr>
              <a:spLocks/>
            </p:cNvSpPr>
            <p:nvPr/>
          </p:nvSpPr>
          <p:spPr bwMode="auto">
            <a:xfrm>
              <a:off x="3475" y="1400"/>
              <a:ext cx="71" cy="17"/>
            </a:xfrm>
            <a:custGeom>
              <a:avLst/>
              <a:gdLst>
                <a:gd name="T0" fmla="*/ 70 w 71"/>
                <a:gd name="T1" fmla="*/ 16 h 17"/>
                <a:gd name="T2" fmla="*/ 35 w 71"/>
                <a:gd name="T3" fmla="*/ 8 h 17"/>
                <a:gd name="T4" fmla="*/ 0 w 71"/>
                <a:gd name="T5" fmla="*/ 0 h 17"/>
              </a:gdLst>
              <a:ahLst/>
              <a:cxnLst>
                <a:cxn ang="0">
                  <a:pos x="T0" y="T1"/>
                </a:cxn>
                <a:cxn ang="0">
                  <a:pos x="T2" y="T3"/>
                </a:cxn>
                <a:cxn ang="0">
                  <a:pos x="T4" y="T5"/>
                </a:cxn>
              </a:cxnLst>
              <a:rect l="0" t="0" r="r" b="b"/>
              <a:pathLst>
                <a:path w="71" h="17">
                  <a:moveTo>
                    <a:pt x="70" y="16"/>
                  </a:moveTo>
                  <a:lnTo>
                    <a:pt x="35" y="8"/>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54" name="Freeform 138"/>
            <p:cNvSpPr>
              <a:spLocks/>
            </p:cNvSpPr>
            <p:nvPr/>
          </p:nvSpPr>
          <p:spPr bwMode="auto">
            <a:xfrm>
              <a:off x="3545" y="1409"/>
              <a:ext cx="71" cy="19"/>
            </a:xfrm>
            <a:custGeom>
              <a:avLst/>
              <a:gdLst>
                <a:gd name="T0" fmla="*/ 70 w 71"/>
                <a:gd name="T1" fmla="*/ 18 h 19"/>
                <a:gd name="T2" fmla="*/ 53 w 71"/>
                <a:gd name="T3" fmla="*/ 11 h 19"/>
                <a:gd name="T4" fmla="*/ 36 w 71"/>
                <a:gd name="T5" fmla="*/ 8 h 19"/>
                <a:gd name="T6" fmla="*/ 0 w 71"/>
                <a:gd name="T7" fmla="*/ 0 h 19"/>
              </a:gdLst>
              <a:ahLst/>
              <a:cxnLst>
                <a:cxn ang="0">
                  <a:pos x="T0" y="T1"/>
                </a:cxn>
                <a:cxn ang="0">
                  <a:pos x="T2" y="T3"/>
                </a:cxn>
                <a:cxn ang="0">
                  <a:pos x="T4" y="T5"/>
                </a:cxn>
                <a:cxn ang="0">
                  <a:pos x="T6" y="T7"/>
                </a:cxn>
              </a:cxnLst>
              <a:rect l="0" t="0" r="r" b="b"/>
              <a:pathLst>
                <a:path w="71" h="19">
                  <a:moveTo>
                    <a:pt x="70" y="18"/>
                  </a:moveTo>
                  <a:lnTo>
                    <a:pt x="53" y="11"/>
                  </a:lnTo>
                  <a:lnTo>
                    <a:pt x="36" y="8"/>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55" name="Freeform 139"/>
            <p:cNvSpPr>
              <a:spLocks/>
            </p:cNvSpPr>
            <p:nvPr/>
          </p:nvSpPr>
          <p:spPr bwMode="auto">
            <a:xfrm>
              <a:off x="3615" y="1427"/>
              <a:ext cx="70" cy="35"/>
            </a:xfrm>
            <a:custGeom>
              <a:avLst/>
              <a:gdLst>
                <a:gd name="T0" fmla="*/ 69 w 70"/>
                <a:gd name="T1" fmla="*/ 34 h 35"/>
                <a:gd name="T2" fmla="*/ 51 w 70"/>
                <a:gd name="T3" fmla="*/ 23 h 35"/>
                <a:gd name="T4" fmla="*/ 35 w 70"/>
                <a:gd name="T5" fmla="*/ 14 h 35"/>
                <a:gd name="T6" fmla="*/ 17 w 70"/>
                <a:gd name="T7" fmla="*/ 6 h 35"/>
                <a:gd name="T8" fmla="*/ 0 w 70"/>
                <a:gd name="T9" fmla="*/ 0 h 35"/>
              </a:gdLst>
              <a:ahLst/>
              <a:cxnLst>
                <a:cxn ang="0">
                  <a:pos x="T0" y="T1"/>
                </a:cxn>
                <a:cxn ang="0">
                  <a:pos x="T2" y="T3"/>
                </a:cxn>
                <a:cxn ang="0">
                  <a:pos x="T4" y="T5"/>
                </a:cxn>
                <a:cxn ang="0">
                  <a:pos x="T6" y="T7"/>
                </a:cxn>
                <a:cxn ang="0">
                  <a:pos x="T8" y="T9"/>
                </a:cxn>
              </a:cxnLst>
              <a:rect l="0" t="0" r="r" b="b"/>
              <a:pathLst>
                <a:path w="70" h="35">
                  <a:moveTo>
                    <a:pt x="69" y="34"/>
                  </a:moveTo>
                  <a:lnTo>
                    <a:pt x="51" y="23"/>
                  </a:lnTo>
                  <a:lnTo>
                    <a:pt x="35" y="14"/>
                  </a:lnTo>
                  <a:lnTo>
                    <a:pt x="17" y="6"/>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56" name="Freeform 140"/>
            <p:cNvSpPr>
              <a:spLocks/>
            </p:cNvSpPr>
            <p:nvPr/>
          </p:nvSpPr>
          <p:spPr bwMode="auto">
            <a:xfrm>
              <a:off x="3684" y="1461"/>
              <a:ext cx="72" cy="65"/>
            </a:xfrm>
            <a:custGeom>
              <a:avLst/>
              <a:gdLst>
                <a:gd name="T0" fmla="*/ 71 w 72"/>
                <a:gd name="T1" fmla="*/ 64 h 65"/>
                <a:gd name="T2" fmla="*/ 62 w 72"/>
                <a:gd name="T3" fmla="*/ 54 h 65"/>
                <a:gd name="T4" fmla="*/ 53 w 72"/>
                <a:gd name="T5" fmla="*/ 42 h 65"/>
                <a:gd name="T6" fmla="*/ 36 w 72"/>
                <a:gd name="T7" fmla="*/ 26 h 65"/>
                <a:gd name="T8" fmla="*/ 18 w 72"/>
                <a:gd name="T9" fmla="*/ 13 h 65"/>
                <a:gd name="T10" fmla="*/ 0 w 72"/>
                <a:gd name="T11" fmla="*/ 0 h 65"/>
              </a:gdLst>
              <a:ahLst/>
              <a:cxnLst>
                <a:cxn ang="0">
                  <a:pos x="T0" y="T1"/>
                </a:cxn>
                <a:cxn ang="0">
                  <a:pos x="T2" y="T3"/>
                </a:cxn>
                <a:cxn ang="0">
                  <a:pos x="T4" y="T5"/>
                </a:cxn>
                <a:cxn ang="0">
                  <a:pos x="T6" y="T7"/>
                </a:cxn>
                <a:cxn ang="0">
                  <a:pos x="T8" y="T9"/>
                </a:cxn>
                <a:cxn ang="0">
                  <a:pos x="T10" y="T11"/>
                </a:cxn>
              </a:cxnLst>
              <a:rect l="0" t="0" r="r" b="b"/>
              <a:pathLst>
                <a:path w="72" h="65">
                  <a:moveTo>
                    <a:pt x="71" y="64"/>
                  </a:moveTo>
                  <a:lnTo>
                    <a:pt x="62" y="54"/>
                  </a:lnTo>
                  <a:lnTo>
                    <a:pt x="53" y="42"/>
                  </a:lnTo>
                  <a:lnTo>
                    <a:pt x="36" y="26"/>
                  </a:lnTo>
                  <a:lnTo>
                    <a:pt x="18" y="13"/>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57" name="Freeform 141"/>
            <p:cNvSpPr>
              <a:spLocks/>
            </p:cNvSpPr>
            <p:nvPr/>
          </p:nvSpPr>
          <p:spPr bwMode="auto">
            <a:xfrm>
              <a:off x="3755" y="1525"/>
              <a:ext cx="70" cy="112"/>
            </a:xfrm>
            <a:custGeom>
              <a:avLst/>
              <a:gdLst>
                <a:gd name="T0" fmla="*/ 69 w 70"/>
                <a:gd name="T1" fmla="*/ 111 h 112"/>
                <a:gd name="T2" fmla="*/ 60 w 70"/>
                <a:gd name="T3" fmla="*/ 94 h 112"/>
                <a:gd name="T4" fmla="*/ 52 w 70"/>
                <a:gd name="T5" fmla="*/ 78 h 112"/>
                <a:gd name="T6" fmla="*/ 43 w 70"/>
                <a:gd name="T7" fmla="*/ 62 h 112"/>
                <a:gd name="T8" fmla="*/ 35 w 70"/>
                <a:gd name="T9" fmla="*/ 48 h 112"/>
                <a:gd name="T10" fmla="*/ 26 w 70"/>
                <a:gd name="T11" fmla="*/ 35 h 112"/>
                <a:gd name="T12" fmla="*/ 18 w 70"/>
                <a:gd name="T13" fmla="*/ 23 h 112"/>
                <a:gd name="T14" fmla="*/ 0 w 70"/>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12">
                  <a:moveTo>
                    <a:pt x="69" y="111"/>
                  </a:moveTo>
                  <a:lnTo>
                    <a:pt x="60" y="94"/>
                  </a:lnTo>
                  <a:lnTo>
                    <a:pt x="52" y="78"/>
                  </a:lnTo>
                  <a:lnTo>
                    <a:pt x="43" y="62"/>
                  </a:lnTo>
                  <a:lnTo>
                    <a:pt x="35" y="48"/>
                  </a:lnTo>
                  <a:lnTo>
                    <a:pt x="26" y="35"/>
                  </a:lnTo>
                  <a:lnTo>
                    <a:pt x="18" y="23"/>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58" name="Freeform 142"/>
            <p:cNvSpPr>
              <a:spLocks/>
            </p:cNvSpPr>
            <p:nvPr/>
          </p:nvSpPr>
          <p:spPr bwMode="auto">
            <a:xfrm>
              <a:off x="3824" y="1636"/>
              <a:ext cx="70" cy="186"/>
            </a:xfrm>
            <a:custGeom>
              <a:avLst/>
              <a:gdLst>
                <a:gd name="T0" fmla="*/ 69 w 70"/>
                <a:gd name="T1" fmla="*/ 185 h 186"/>
                <a:gd name="T2" fmla="*/ 61 w 70"/>
                <a:gd name="T3" fmla="*/ 157 h 186"/>
                <a:gd name="T4" fmla="*/ 52 w 70"/>
                <a:gd name="T5" fmla="*/ 131 h 186"/>
                <a:gd name="T6" fmla="*/ 43 w 70"/>
                <a:gd name="T7" fmla="*/ 107 h 186"/>
                <a:gd name="T8" fmla="*/ 35 w 70"/>
                <a:gd name="T9" fmla="*/ 83 h 186"/>
                <a:gd name="T10" fmla="*/ 26 w 70"/>
                <a:gd name="T11" fmla="*/ 61 h 186"/>
                <a:gd name="T12" fmla="*/ 17 w 70"/>
                <a:gd name="T13" fmla="*/ 40 h 186"/>
                <a:gd name="T14" fmla="*/ 9 w 70"/>
                <a:gd name="T15" fmla="*/ 20 h 186"/>
                <a:gd name="T16" fmla="*/ 0 w 70"/>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86">
                  <a:moveTo>
                    <a:pt x="69" y="185"/>
                  </a:moveTo>
                  <a:lnTo>
                    <a:pt x="61" y="157"/>
                  </a:lnTo>
                  <a:lnTo>
                    <a:pt x="52" y="131"/>
                  </a:lnTo>
                  <a:lnTo>
                    <a:pt x="43" y="107"/>
                  </a:lnTo>
                  <a:lnTo>
                    <a:pt x="35" y="83"/>
                  </a:lnTo>
                  <a:lnTo>
                    <a:pt x="26" y="61"/>
                  </a:lnTo>
                  <a:lnTo>
                    <a:pt x="17" y="40"/>
                  </a:lnTo>
                  <a:lnTo>
                    <a:pt x="9" y="20"/>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59" name="Freeform 143"/>
            <p:cNvSpPr>
              <a:spLocks/>
            </p:cNvSpPr>
            <p:nvPr/>
          </p:nvSpPr>
          <p:spPr bwMode="auto">
            <a:xfrm>
              <a:off x="3893" y="1821"/>
              <a:ext cx="71" cy="271"/>
            </a:xfrm>
            <a:custGeom>
              <a:avLst/>
              <a:gdLst>
                <a:gd name="T0" fmla="*/ 70 w 71"/>
                <a:gd name="T1" fmla="*/ 270 h 271"/>
                <a:gd name="T2" fmla="*/ 53 w 71"/>
                <a:gd name="T3" fmla="*/ 196 h 271"/>
                <a:gd name="T4" fmla="*/ 43 w 71"/>
                <a:gd name="T5" fmla="*/ 161 h 271"/>
                <a:gd name="T6" fmla="*/ 35 w 71"/>
                <a:gd name="T7" fmla="*/ 125 h 271"/>
                <a:gd name="T8" fmla="*/ 26 w 71"/>
                <a:gd name="T9" fmla="*/ 92 h 271"/>
                <a:gd name="T10" fmla="*/ 17 w 71"/>
                <a:gd name="T11" fmla="*/ 59 h 271"/>
                <a:gd name="T12" fmla="*/ 8 w 71"/>
                <a:gd name="T13" fmla="*/ 28 h 271"/>
                <a:gd name="T14" fmla="*/ 0 w 71"/>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271">
                  <a:moveTo>
                    <a:pt x="70" y="270"/>
                  </a:moveTo>
                  <a:lnTo>
                    <a:pt x="53" y="196"/>
                  </a:lnTo>
                  <a:lnTo>
                    <a:pt x="43" y="161"/>
                  </a:lnTo>
                  <a:lnTo>
                    <a:pt x="35" y="125"/>
                  </a:lnTo>
                  <a:lnTo>
                    <a:pt x="26" y="92"/>
                  </a:lnTo>
                  <a:lnTo>
                    <a:pt x="17" y="59"/>
                  </a:lnTo>
                  <a:lnTo>
                    <a:pt x="8" y="28"/>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60" name="Freeform 144"/>
            <p:cNvSpPr>
              <a:spLocks/>
            </p:cNvSpPr>
            <p:nvPr/>
          </p:nvSpPr>
          <p:spPr bwMode="auto">
            <a:xfrm>
              <a:off x="3963" y="2091"/>
              <a:ext cx="70" cy="334"/>
            </a:xfrm>
            <a:custGeom>
              <a:avLst/>
              <a:gdLst>
                <a:gd name="T0" fmla="*/ 69 w 70"/>
                <a:gd name="T1" fmla="*/ 333 h 334"/>
                <a:gd name="T2" fmla="*/ 60 w 70"/>
                <a:gd name="T3" fmla="*/ 292 h 334"/>
                <a:gd name="T4" fmla="*/ 52 w 70"/>
                <a:gd name="T5" fmla="*/ 248 h 334"/>
                <a:gd name="T6" fmla="*/ 34 w 70"/>
                <a:gd name="T7" fmla="*/ 161 h 334"/>
                <a:gd name="T8" fmla="*/ 26 w 70"/>
                <a:gd name="T9" fmla="*/ 120 h 334"/>
                <a:gd name="T10" fmla="*/ 17 w 70"/>
                <a:gd name="T11" fmla="*/ 78 h 334"/>
                <a:gd name="T12" fmla="*/ 9 w 70"/>
                <a:gd name="T13" fmla="*/ 39 h 334"/>
                <a:gd name="T14" fmla="*/ 0 w 70"/>
                <a:gd name="T15" fmla="*/ 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334">
                  <a:moveTo>
                    <a:pt x="69" y="333"/>
                  </a:moveTo>
                  <a:lnTo>
                    <a:pt x="60" y="292"/>
                  </a:lnTo>
                  <a:lnTo>
                    <a:pt x="52" y="248"/>
                  </a:lnTo>
                  <a:lnTo>
                    <a:pt x="34" y="161"/>
                  </a:lnTo>
                  <a:lnTo>
                    <a:pt x="26" y="120"/>
                  </a:lnTo>
                  <a:lnTo>
                    <a:pt x="17" y="78"/>
                  </a:lnTo>
                  <a:lnTo>
                    <a:pt x="9" y="39"/>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61" name="Freeform 145"/>
            <p:cNvSpPr>
              <a:spLocks/>
            </p:cNvSpPr>
            <p:nvPr/>
          </p:nvSpPr>
          <p:spPr bwMode="auto">
            <a:xfrm>
              <a:off x="4032" y="2424"/>
              <a:ext cx="70" cy="332"/>
            </a:xfrm>
            <a:custGeom>
              <a:avLst/>
              <a:gdLst>
                <a:gd name="T0" fmla="*/ 69 w 70"/>
                <a:gd name="T1" fmla="*/ 331 h 332"/>
                <a:gd name="T2" fmla="*/ 60 w 70"/>
                <a:gd name="T3" fmla="*/ 292 h 332"/>
                <a:gd name="T4" fmla="*/ 52 w 70"/>
                <a:gd name="T5" fmla="*/ 253 h 332"/>
                <a:gd name="T6" fmla="*/ 43 w 70"/>
                <a:gd name="T7" fmla="*/ 211 h 332"/>
                <a:gd name="T8" fmla="*/ 35 w 70"/>
                <a:gd name="T9" fmla="*/ 169 h 332"/>
                <a:gd name="T10" fmla="*/ 17 w 70"/>
                <a:gd name="T11" fmla="*/ 85 h 332"/>
                <a:gd name="T12" fmla="*/ 0 w 70"/>
                <a:gd name="T13" fmla="*/ 0 h 332"/>
              </a:gdLst>
              <a:ahLst/>
              <a:cxnLst>
                <a:cxn ang="0">
                  <a:pos x="T0" y="T1"/>
                </a:cxn>
                <a:cxn ang="0">
                  <a:pos x="T2" y="T3"/>
                </a:cxn>
                <a:cxn ang="0">
                  <a:pos x="T4" y="T5"/>
                </a:cxn>
                <a:cxn ang="0">
                  <a:pos x="T6" y="T7"/>
                </a:cxn>
                <a:cxn ang="0">
                  <a:pos x="T8" y="T9"/>
                </a:cxn>
                <a:cxn ang="0">
                  <a:pos x="T10" y="T11"/>
                </a:cxn>
                <a:cxn ang="0">
                  <a:pos x="T12" y="T13"/>
                </a:cxn>
              </a:cxnLst>
              <a:rect l="0" t="0" r="r" b="b"/>
              <a:pathLst>
                <a:path w="70" h="332">
                  <a:moveTo>
                    <a:pt x="69" y="331"/>
                  </a:moveTo>
                  <a:lnTo>
                    <a:pt x="60" y="292"/>
                  </a:lnTo>
                  <a:lnTo>
                    <a:pt x="52" y="253"/>
                  </a:lnTo>
                  <a:lnTo>
                    <a:pt x="43" y="211"/>
                  </a:lnTo>
                  <a:lnTo>
                    <a:pt x="35" y="169"/>
                  </a:lnTo>
                  <a:lnTo>
                    <a:pt x="17" y="85"/>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62" name="Freeform 146"/>
            <p:cNvSpPr>
              <a:spLocks/>
            </p:cNvSpPr>
            <p:nvPr/>
          </p:nvSpPr>
          <p:spPr bwMode="auto">
            <a:xfrm>
              <a:off x="4101" y="2755"/>
              <a:ext cx="71" cy="271"/>
            </a:xfrm>
            <a:custGeom>
              <a:avLst/>
              <a:gdLst>
                <a:gd name="T0" fmla="*/ 70 w 71"/>
                <a:gd name="T1" fmla="*/ 270 h 271"/>
                <a:gd name="T2" fmla="*/ 61 w 71"/>
                <a:gd name="T3" fmla="*/ 240 h 271"/>
                <a:gd name="T4" fmla="*/ 53 w 71"/>
                <a:gd name="T5" fmla="*/ 210 h 271"/>
                <a:gd name="T6" fmla="*/ 43 w 71"/>
                <a:gd name="T7" fmla="*/ 177 h 271"/>
                <a:gd name="T8" fmla="*/ 35 w 71"/>
                <a:gd name="T9" fmla="*/ 144 h 271"/>
                <a:gd name="T10" fmla="*/ 26 w 71"/>
                <a:gd name="T11" fmla="*/ 109 h 271"/>
                <a:gd name="T12" fmla="*/ 17 w 71"/>
                <a:gd name="T13" fmla="*/ 73 h 271"/>
                <a:gd name="T14" fmla="*/ 0 w 71"/>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271">
                  <a:moveTo>
                    <a:pt x="70" y="270"/>
                  </a:moveTo>
                  <a:lnTo>
                    <a:pt x="61" y="240"/>
                  </a:lnTo>
                  <a:lnTo>
                    <a:pt x="53" y="210"/>
                  </a:lnTo>
                  <a:lnTo>
                    <a:pt x="43" y="177"/>
                  </a:lnTo>
                  <a:lnTo>
                    <a:pt x="35" y="144"/>
                  </a:lnTo>
                  <a:lnTo>
                    <a:pt x="26" y="109"/>
                  </a:lnTo>
                  <a:lnTo>
                    <a:pt x="17" y="73"/>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63" name="Freeform 147"/>
            <p:cNvSpPr>
              <a:spLocks/>
            </p:cNvSpPr>
            <p:nvPr/>
          </p:nvSpPr>
          <p:spPr bwMode="auto">
            <a:xfrm>
              <a:off x="4171" y="3025"/>
              <a:ext cx="70" cy="185"/>
            </a:xfrm>
            <a:custGeom>
              <a:avLst/>
              <a:gdLst>
                <a:gd name="T0" fmla="*/ 69 w 70"/>
                <a:gd name="T1" fmla="*/ 184 h 185"/>
                <a:gd name="T2" fmla="*/ 61 w 70"/>
                <a:gd name="T3" fmla="*/ 165 h 185"/>
                <a:gd name="T4" fmla="*/ 52 w 70"/>
                <a:gd name="T5" fmla="*/ 144 h 185"/>
                <a:gd name="T6" fmla="*/ 43 w 70"/>
                <a:gd name="T7" fmla="*/ 124 h 185"/>
                <a:gd name="T8" fmla="*/ 34 w 70"/>
                <a:gd name="T9" fmla="*/ 102 h 185"/>
                <a:gd name="T10" fmla="*/ 26 w 70"/>
                <a:gd name="T11" fmla="*/ 78 h 185"/>
                <a:gd name="T12" fmla="*/ 17 w 70"/>
                <a:gd name="T13" fmla="*/ 55 h 185"/>
                <a:gd name="T14" fmla="*/ 8 w 70"/>
                <a:gd name="T15" fmla="*/ 27 h 185"/>
                <a:gd name="T16" fmla="*/ 0 w 70"/>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85">
                  <a:moveTo>
                    <a:pt x="69" y="184"/>
                  </a:moveTo>
                  <a:lnTo>
                    <a:pt x="61" y="165"/>
                  </a:lnTo>
                  <a:lnTo>
                    <a:pt x="52" y="144"/>
                  </a:lnTo>
                  <a:lnTo>
                    <a:pt x="43" y="124"/>
                  </a:lnTo>
                  <a:lnTo>
                    <a:pt x="34" y="102"/>
                  </a:lnTo>
                  <a:lnTo>
                    <a:pt x="26" y="78"/>
                  </a:lnTo>
                  <a:lnTo>
                    <a:pt x="17" y="55"/>
                  </a:lnTo>
                  <a:lnTo>
                    <a:pt x="8" y="27"/>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64" name="Freeform 148"/>
            <p:cNvSpPr>
              <a:spLocks/>
            </p:cNvSpPr>
            <p:nvPr/>
          </p:nvSpPr>
          <p:spPr bwMode="auto">
            <a:xfrm>
              <a:off x="4240" y="3209"/>
              <a:ext cx="72" cy="113"/>
            </a:xfrm>
            <a:custGeom>
              <a:avLst/>
              <a:gdLst>
                <a:gd name="T0" fmla="*/ 71 w 72"/>
                <a:gd name="T1" fmla="*/ 112 h 113"/>
                <a:gd name="T2" fmla="*/ 53 w 72"/>
                <a:gd name="T3" fmla="*/ 89 h 113"/>
                <a:gd name="T4" fmla="*/ 36 w 72"/>
                <a:gd name="T5" fmla="*/ 62 h 113"/>
                <a:gd name="T6" fmla="*/ 27 w 72"/>
                <a:gd name="T7" fmla="*/ 49 h 113"/>
                <a:gd name="T8" fmla="*/ 18 w 72"/>
                <a:gd name="T9" fmla="*/ 34 h 113"/>
                <a:gd name="T10" fmla="*/ 9 w 72"/>
                <a:gd name="T11" fmla="*/ 17 h 113"/>
                <a:gd name="T12" fmla="*/ 0 w 72"/>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72" h="113">
                  <a:moveTo>
                    <a:pt x="71" y="112"/>
                  </a:moveTo>
                  <a:lnTo>
                    <a:pt x="53" y="89"/>
                  </a:lnTo>
                  <a:lnTo>
                    <a:pt x="36" y="62"/>
                  </a:lnTo>
                  <a:lnTo>
                    <a:pt x="27" y="49"/>
                  </a:lnTo>
                  <a:lnTo>
                    <a:pt x="18" y="34"/>
                  </a:lnTo>
                  <a:lnTo>
                    <a:pt x="9" y="17"/>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65" name="Freeform 149"/>
            <p:cNvSpPr>
              <a:spLocks/>
            </p:cNvSpPr>
            <p:nvPr/>
          </p:nvSpPr>
          <p:spPr bwMode="auto">
            <a:xfrm>
              <a:off x="4311" y="3321"/>
              <a:ext cx="69" cy="64"/>
            </a:xfrm>
            <a:custGeom>
              <a:avLst/>
              <a:gdLst>
                <a:gd name="T0" fmla="*/ 68 w 69"/>
                <a:gd name="T1" fmla="*/ 63 h 64"/>
                <a:gd name="T2" fmla="*/ 51 w 69"/>
                <a:gd name="T3" fmla="*/ 52 h 64"/>
                <a:gd name="T4" fmla="*/ 34 w 69"/>
                <a:gd name="T5" fmla="*/ 37 h 64"/>
                <a:gd name="T6" fmla="*/ 17 w 69"/>
                <a:gd name="T7" fmla="*/ 21 h 64"/>
                <a:gd name="T8" fmla="*/ 8 w 69"/>
                <a:gd name="T9" fmla="*/ 10 h 64"/>
                <a:gd name="T10" fmla="*/ 0 w 69"/>
                <a:gd name="T11" fmla="*/ 0 h 64"/>
              </a:gdLst>
              <a:ahLst/>
              <a:cxnLst>
                <a:cxn ang="0">
                  <a:pos x="T0" y="T1"/>
                </a:cxn>
                <a:cxn ang="0">
                  <a:pos x="T2" y="T3"/>
                </a:cxn>
                <a:cxn ang="0">
                  <a:pos x="T4" y="T5"/>
                </a:cxn>
                <a:cxn ang="0">
                  <a:pos x="T6" y="T7"/>
                </a:cxn>
                <a:cxn ang="0">
                  <a:pos x="T8" y="T9"/>
                </a:cxn>
                <a:cxn ang="0">
                  <a:pos x="T10" y="T11"/>
                </a:cxn>
              </a:cxnLst>
              <a:rect l="0" t="0" r="r" b="b"/>
              <a:pathLst>
                <a:path w="69" h="64">
                  <a:moveTo>
                    <a:pt x="68" y="63"/>
                  </a:moveTo>
                  <a:lnTo>
                    <a:pt x="51" y="52"/>
                  </a:lnTo>
                  <a:lnTo>
                    <a:pt x="34" y="37"/>
                  </a:lnTo>
                  <a:lnTo>
                    <a:pt x="17" y="21"/>
                  </a:lnTo>
                  <a:lnTo>
                    <a:pt x="8" y="10"/>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66" name="Freeform 150"/>
            <p:cNvSpPr>
              <a:spLocks/>
            </p:cNvSpPr>
            <p:nvPr/>
          </p:nvSpPr>
          <p:spPr bwMode="auto">
            <a:xfrm>
              <a:off x="4379" y="3384"/>
              <a:ext cx="71" cy="36"/>
            </a:xfrm>
            <a:custGeom>
              <a:avLst/>
              <a:gdLst>
                <a:gd name="T0" fmla="*/ 70 w 71"/>
                <a:gd name="T1" fmla="*/ 35 h 36"/>
                <a:gd name="T2" fmla="*/ 53 w 71"/>
                <a:gd name="T3" fmla="*/ 28 h 36"/>
                <a:gd name="T4" fmla="*/ 35 w 71"/>
                <a:gd name="T5" fmla="*/ 20 h 36"/>
                <a:gd name="T6" fmla="*/ 18 w 71"/>
                <a:gd name="T7" fmla="*/ 12 h 36"/>
                <a:gd name="T8" fmla="*/ 0 w 71"/>
                <a:gd name="T9" fmla="*/ 0 h 36"/>
              </a:gdLst>
              <a:ahLst/>
              <a:cxnLst>
                <a:cxn ang="0">
                  <a:pos x="T0" y="T1"/>
                </a:cxn>
                <a:cxn ang="0">
                  <a:pos x="T2" y="T3"/>
                </a:cxn>
                <a:cxn ang="0">
                  <a:pos x="T4" y="T5"/>
                </a:cxn>
                <a:cxn ang="0">
                  <a:pos x="T6" y="T7"/>
                </a:cxn>
                <a:cxn ang="0">
                  <a:pos x="T8" y="T9"/>
                </a:cxn>
              </a:cxnLst>
              <a:rect l="0" t="0" r="r" b="b"/>
              <a:pathLst>
                <a:path w="71" h="36">
                  <a:moveTo>
                    <a:pt x="70" y="35"/>
                  </a:moveTo>
                  <a:lnTo>
                    <a:pt x="53" y="28"/>
                  </a:lnTo>
                  <a:lnTo>
                    <a:pt x="35" y="20"/>
                  </a:lnTo>
                  <a:lnTo>
                    <a:pt x="18" y="12"/>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67" name="Freeform 151"/>
            <p:cNvSpPr>
              <a:spLocks/>
            </p:cNvSpPr>
            <p:nvPr/>
          </p:nvSpPr>
          <p:spPr bwMode="auto">
            <a:xfrm>
              <a:off x="4449" y="3419"/>
              <a:ext cx="71" cy="18"/>
            </a:xfrm>
            <a:custGeom>
              <a:avLst/>
              <a:gdLst>
                <a:gd name="T0" fmla="*/ 70 w 71"/>
                <a:gd name="T1" fmla="*/ 17 h 18"/>
                <a:gd name="T2" fmla="*/ 35 w 71"/>
                <a:gd name="T3" fmla="*/ 10 h 18"/>
                <a:gd name="T4" fmla="*/ 18 w 71"/>
                <a:gd name="T5" fmla="*/ 7 h 18"/>
                <a:gd name="T6" fmla="*/ 0 w 71"/>
                <a:gd name="T7" fmla="*/ 0 h 18"/>
              </a:gdLst>
              <a:ahLst/>
              <a:cxnLst>
                <a:cxn ang="0">
                  <a:pos x="T0" y="T1"/>
                </a:cxn>
                <a:cxn ang="0">
                  <a:pos x="T2" y="T3"/>
                </a:cxn>
                <a:cxn ang="0">
                  <a:pos x="T4" y="T5"/>
                </a:cxn>
                <a:cxn ang="0">
                  <a:pos x="T6" y="T7"/>
                </a:cxn>
              </a:cxnLst>
              <a:rect l="0" t="0" r="r" b="b"/>
              <a:pathLst>
                <a:path w="71" h="18">
                  <a:moveTo>
                    <a:pt x="70" y="17"/>
                  </a:moveTo>
                  <a:lnTo>
                    <a:pt x="35" y="10"/>
                  </a:lnTo>
                  <a:lnTo>
                    <a:pt x="18" y="7"/>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68" name="Freeform 152"/>
            <p:cNvSpPr>
              <a:spLocks/>
            </p:cNvSpPr>
            <p:nvPr/>
          </p:nvSpPr>
          <p:spPr bwMode="auto">
            <a:xfrm>
              <a:off x="4519" y="3436"/>
              <a:ext cx="71" cy="17"/>
            </a:xfrm>
            <a:custGeom>
              <a:avLst/>
              <a:gdLst>
                <a:gd name="T0" fmla="*/ 70 w 71"/>
                <a:gd name="T1" fmla="*/ 16 h 17"/>
                <a:gd name="T2" fmla="*/ 35 w 71"/>
                <a:gd name="T3" fmla="*/ 10 h 17"/>
                <a:gd name="T4" fmla="*/ 0 w 71"/>
                <a:gd name="T5" fmla="*/ 0 h 17"/>
              </a:gdLst>
              <a:ahLst/>
              <a:cxnLst>
                <a:cxn ang="0">
                  <a:pos x="T0" y="T1"/>
                </a:cxn>
                <a:cxn ang="0">
                  <a:pos x="T2" y="T3"/>
                </a:cxn>
                <a:cxn ang="0">
                  <a:pos x="T4" y="T5"/>
                </a:cxn>
              </a:cxnLst>
              <a:rect l="0" t="0" r="r" b="b"/>
              <a:pathLst>
                <a:path w="71" h="17">
                  <a:moveTo>
                    <a:pt x="70" y="16"/>
                  </a:moveTo>
                  <a:lnTo>
                    <a:pt x="35" y="10"/>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69" name="Freeform 153"/>
            <p:cNvSpPr>
              <a:spLocks/>
            </p:cNvSpPr>
            <p:nvPr/>
          </p:nvSpPr>
          <p:spPr bwMode="auto">
            <a:xfrm>
              <a:off x="4589" y="3445"/>
              <a:ext cx="71" cy="17"/>
            </a:xfrm>
            <a:custGeom>
              <a:avLst/>
              <a:gdLst>
                <a:gd name="T0" fmla="*/ 70 w 71"/>
                <a:gd name="T1" fmla="*/ 16 h 17"/>
                <a:gd name="T2" fmla="*/ 35 w 71"/>
                <a:gd name="T3" fmla="*/ 5 h 17"/>
                <a:gd name="T4" fmla="*/ 0 w 71"/>
                <a:gd name="T5" fmla="*/ 0 h 17"/>
              </a:gdLst>
              <a:ahLst/>
              <a:cxnLst>
                <a:cxn ang="0">
                  <a:pos x="T0" y="T1"/>
                </a:cxn>
                <a:cxn ang="0">
                  <a:pos x="T2" y="T3"/>
                </a:cxn>
                <a:cxn ang="0">
                  <a:pos x="T4" y="T5"/>
                </a:cxn>
              </a:cxnLst>
              <a:rect l="0" t="0" r="r" b="b"/>
              <a:pathLst>
                <a:path w="71" h="17">
                  <a:moveTo>
                    <a:pt x="70" y="16"/>
                  </a:moveTo>
                  <a:lnTo>
                    <a:pt x="35" y="5"/>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7370" name="Freeform 154"/>
            <p:cNvSpPr>
              <a:spLocks/>
            </p:cNvSpPr>
            <p:nvPr/>
          </p:nvSpPr>
          <p:spPr bwMode="auto">
            <a:xfrm>
              <a:off x="4659" y="3451"/>
              <a:ext cx="70" cy="17"/>
            </a:xfrm>
            <a:custGeom>
              <a:avLst/>
              <a:gdLst>
                <a:gd name="T0" fmla="*/ 69 w 70"/>
                <a:gd name="T1" fmla="*/ 16 h 17"/>
                <a:gd name="T2" fmla="*/ 34 w 70"/>
                <a:gd name="T3" fmla="*/ 8 h 17"/>
                <a:gd name="T4" fmla="*/ 0 w 70"/>
                <a:gd name="T5" fmla="*/ 0 h 17"/>
              </a:gdLst>
              <a:ahLst/>
              <a:cxnLst>
                <a:cxn ang="0">
                  <a:pos x="T0" y="T1"/>
                </a:cxn>
                <a:cxn ang="0">
                  <a:pos x="T2" y="T3"/>
                </a:cxn>
                <a:cxn ang="0">
                  <a:pos x="T4" y="T5"/>
                </a:cxn>
              </a:cxnLst>
              <a:rect l="0" t="0" r="r" b="b"/>
              <a:pathLst>
                <a:path w="70" h="17">
                  <a:moveTo>
                    <a:pt x="69" y="16"/>
                  </a:moveTo>
                  <a:lnTo>
                    <a:pt x="34" y="8"/>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37371" name="Rectangle 155"/>
          <p:cNvSpPr>
            <a:spLocks noChangeArrowheads="1"/>
          </p:cNvSpPr>
          <p:nvPr/>
        </p:nvSpPr>
        <p:spPr bwMode="auto">
          <a:xfrm>
            <a:off x="4354513" y="1584325"/>
            <a:ext cx="992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normal</a:t>
            </a:r>
          </a:p>
        </p:txBody>
      </p:sp>
      <p:sp>
        <p:nvSpPr>
          <p:cNvPr id="137372" name="Rectangle 156"/>
          <p:cNvSpPr>
            <a:spLocks noChangeArrowheads="1"/>
          </p:cNvSpPr>
          <p:nvPr/>
        </p:nvSpPr>
        <p:spPr bwMode="auto">
          <a:xfrm>
            <a:off x="6589713" y="1584325"/>
            <a:ext cx="67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high</a:t>
            </a:r>
          </a:p>
        </p:txBody>
      </p:sp>
      <p:sp>
        <p:nvSpPr>
          <p:cNvPr id="137373" name="Rectangle 157"/>
          <p:cNvSpPr>
            <a:spLocks noGrp="1" noChangeArrowheads="1"/>
          </p:cNvSpPr>
          <p:nvPr>
            <p:ph type="title"/>
          </p:nvPr>
        </p:nvSpPr>
        <p:spPr/>
        <p:txBody>
          <a:bodyPr/>
          <a:lstStyle/>
          <a:p>
            <a:r>
              <a:rPr lang="en-GB"/>
              <a:t>Example Membership Functions</a:t>
            </a:r>
          </a:p>
        </p:txBody>
      </p:sp>
    </p:spTree>
    <p:extLst>
      <p:ext uri="{BB962C8B-B14F-4D97-AF65-F5344CB8AC3E}">
        <p14:creationId xmlns:p14="http://schemas.microsoft.com/office/powerpoint/2010/main" val="6005552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a:t>Fuzzy Inference</a:t>
            </a:r>
          </a:p>
        </p:txBody>
      </p:sp>
      <p:sp>
        <p:nvSpPr>
          <p:cNvPr id="139267" name="Rectangle 3"/>
          <p:cNvSpPr>
            <a:spLocks noGrp="1" noChangeArrowheads="1"/>
          </p:cNvSpPr>
          <p:nvPr>
            <p:ph type="body" idx="1"/>
          </p:nvPr>
        </p:nvSpPr>
        <p:spPr/>
        <p:txBody>
          <a:bodyPr/>
          <a:lstStyle/>
          <a:p>
            <a:pPr>
              <a:spcBef>
                <a:spcPct val="50000"/>
              </a:spcBef>
              <a:tabLst>
                <a:tab pos="1139825" algn="l"/>
                <a:tab pos="2193925" algn="l"/>
              </a:tabLst>
            </a:pPr>
            <a:r>
              <a:rPr lang="en-GB" sz="2800"/>
              <a:t>Use rules of fuzzy logic to perform approximate reasoning with linguistic variables in a fuzzy ES</a:t>
            </a:r>
          </a:p>
          <a:p>
            <a:pPr>
              <a:spcBef>
                <a:spcPct val="50000"/>
              </a:spcBef>
              <a:tabLst>
                <a:tab pos="1139825" algn="l"/>
                <a:tab pos="2193925" algn="l"/>
              </a:tabLst>
            </a:pPr>
            <a:r>
              <a:rPr lang="en-GB" sz="2800"/>
              <a:t>The rules can be directly in the form elicited from the human expert, for example</a:t>
            </a:r>
          </a:p>
          <a:p>
            <a:pPr lvl="1">
              <a:spcBef>
                <a:spcPct val="50000"/>
              </a:spcBef>
              <a:buFontTx/>
              <a:buNone/>
              <a:tabLst>
                <a:tab pos="717550" algn="l"/>
                <a:tab pos="1525588" algn="l"/>
                <a:tab pos="5740400" algn="l"/>
              </a:tabLst>
            </a:pPr>
            <a:r>
              <a:rPr lang="en-GB" sz="2400"/>
              <a:t>		IF	</a:t>
            </a:r>
            <a:r>
              <a:rPr lang="en-GB" sz="2400" i="1"/>
              <a:t>pHa</a:t>
            </a:r>
            <a:r>
              <a:rPr lang="en-GB" sz="2400"/>
              <a:t> IS </a:t>
            </a:r>
            <a:r>
              <a:rPr lang="en-GB" sz="2400" i="1"/>
              <a:t>low</a:t>
            </a:r>
            <a:r>
              <a:rPr lang="en-GB" sz="2400"/>
              <a:t> AND </a:t>
            </a:r>
            <a:r>
              <a:rPr lang="en-GB" sz="2400" i="1"/>
              <a:t>BDa</a:t>
            </a:r>
            <a:r>
              <a:rPr lang="en-GB" sz="2400"/>
              <a:t> IS </a:t>
            </a:r>
            <a:r>
              <a:rPr lang="en-GB" sz="2400" i="1"/>
              <a:t>high</a:t>
            </a:r>
            <a:r>
              <a:rPr lang="en-GB" sz="2400"/>
              <a:t> AND</a:t>
            </a:r>
            <a:br>
              <a:rPr lang="en-GB" sz="2400"/>
            </a:br>
            <a:r>
              <a:rPr lang="en-GB" sz="2400"/>
              <a:t>	</a:t>
            </a:r>
            <a:r>
              <a:rPr lang="en-GB" sz="2400" i="1"/>
              <a:t>pHv</a:t>
            </a:r>
            <a:r>
              <a:rPr lang="en-GB" sz="2400"/>
              <a:t> IS </a:t>
            </a:r>
            <a:r>
              <a:rPr lang="en-GB" sz="2400" i="1"/>
              <a:t>low</a:t>
            </a:r>
            <a:r>
              <a:rPr lang="en-GB" sz="2400"/>
              <a:t> AND </a:t>
            </a:r>
            <a:r>
              <a:rPr lang="en-GB" sz="2400" i="1"/>
              <a:t>BDv</a:t>
            </a:r>
            <a:r>
              <a:rPr lang="en-GB" sz="2400"/>
              <a:t> IS </a:t>
            </a:r>
            <a:r>
              <a:rPr lang="en-GB" sz="2400" i="1"/>
              <a:t>high</a:t>
            </a:r>
          </a:p>
          <a:p>
            <a:pPr lvl="1">
              <a:spcBef>
                <a:spcPct val="50000"/>
              </a:spcBef>
              <a:buFontTx/>
              <a:buNone/>
              <a:tabLst>
                <a:tab pos="717550" algn="l"/>
                <a:tab pos="1525588" algn="l"/>
                <a:tab pos="5740400" algn="l"/>
              </a:tabLst>
            </a:pPr>
            <a:r>
              <a:rPr lang="en-GB" sz="2400"/>
              <a:t>  		THEN	</a:t>
            </a:r>
            <a:r>
              <a:rPr lang="en-GB" sz="2400" i="1"/>
              <a:t>acidemia</a:t>
            </a:r>
            <a:r>
              <a:rPr lang="en-GB" sz="2400"/>
              <a:t> IS </a:t>
            </a:r>
            <a:r>
              <a:rPr lang="en-GB" sz="2400" i="1"/>
              <a:t>severe</a:t>
            </a:r>
            <a:r>
              <a:rPr lang="en-GB" sz="2400"/>
              <a:t> AND				</a:t>
            </a:r>
            <a:r>
              <a:rPr lang="en-GB" sz="2400" i="1"/>
              <a:t>component</a:t>
            </a:r>
            <a:r>
              <a:rPr lang="en-GB" sz="2400"/>
              <a:t> IS </a:t>
            </a:r>
            <a:r>
              <a:rPr lang="en-GB" sz="2400" i="1"/>
              <a:t>metabolic</a:t>
            </a:r>
            <a:endParaRPr lang="en-GB" sz="2400"/>
          </a:p>
          <a:p>
            <a:pPr>
              <a:spcBef>
                <a:spcPct val="50000"/>
              </a:spcBef>
              <a:tabLst>
                <a:tab pos="1139825" algn="l"/>
                <a:tab pos="2193925" algn="l"/>
              </a:tabLst>
            </a:pPr>
            <a:r>
              <a:rPr lang="en-GB" sz="2800"/>
              <a:t>Multiple rules fire to form complex fuzzy output</a:t>
            </a:r>
          </a:p>
        </p:txBody>
      </p:sp>
    </p:spTree>
    <p:extLst>
      <p:ext uri="{BB962C8B-B14F-4D97-AF65-F5344CB8AC3E}">
        <p14:creationId xmlns:p14="http://schemas.microsoft.com/office/powerpoint/2010/main" val="40417749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Line 2"/>
          <p:cNvSpPr>
            <a:spLocks noChangeShapeType="1"/>
          </p:cNvSpPr>
          <p:nvPr/>
        </p:nvSpPr>
        <p:spPr bwMode="auto">
          <a:xfrm>
            <a:off x="1406525" y="1835150"/>
            <a:ext cx="0" cy="3416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15" name="Line 3"/>
          <p:cNvSpPr>
            <a:spLocks noChangeShapeType="1"/>
          </p:cNvSpPr>
          <p:nvPr/>
        </p:nvSpPr>
        <p:spPr bwMode="auto">
          <a:xfrm>
            <a:off x="1412875" y="5257800"/>
            <a:ext cx="58626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16" name="Line 4"/>
          <p:cNvSpPr>
            <a:spLocks noChangeShapeType="1"/>
          </p:cNvSpPr>
          <p:nvPr/>
        </p:nvSpPr>
        <p:spPr bwMode="auto">
          <a:xfrm flipH="1">
            <a:off x="1260475" y="190500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17" name="Line 5"/>
          <p:cNvSpPr>
            <a:spLocks noChangeShapeType="1"/>
          </p:cNvSpPr>
          <p:nvPr/>
        </p:nvSpPr>
        <p:spPr bwMode="auto">
          <a:xfrm flipH="1">
            <a:off x="1260475" y="525780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18" name="Line 6"/>
          <p:cNvSpPr>
            <a:spLocks noChangeShapeType="1"/>
          </p:cNvSpPr>
          <p:nvPr/>
        </p:nvSpPr>
        <p:spPr bwMode="auto">
          <a:xfrm flipH="1">
            <a:off x="1260475" y="358140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19" name="Rectangle 7"/>
          <p:cNvSpPr>
            <a:spLocks noChangeArrowheads="1"/>
          </p:cNvSpPr>
          <p:nvPr/>
        </p:nvSpPr>
        <p:spPr bwMode="auto">
          <a:xfrm>
            <a:off x="685800" y="5008563"/>
            <a:ext cx="604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0.0</a:t>
            </a:r>
          </a:p>
        </p:txBody>
      </p:sp>
      <p:sp>
        <p:nvSpPr>
          <p:cNvPr id="141320" name="Rectangle 8"/>
          <p:cNvSpPr>
            <a:spLocks noChangeArrowheads="1"/>
          </p:cNvSpPr>
          <p:nvPr/>
        </p:nvSpPr>
        <p:spPr bwMode="auto">
          <a:xfrm>
            <a:off x="685800" y="3332163"/>
            <a:ext cx="604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0.5</a:t>
            </a:r>
          </a:p>
        </p:txBody>
      </p:sp>
      <p:sp>
        <p:nvSpPr>
          <p:cNvPr id="141321" name="Rectangle 9"/>
          <p:cNvSpPr>
            <a:spLocks noChangeArrowheads="1"/>
          </p:cNvSpPr>
          <p:nvPr/>
        </p:nvSpPr>
        <p:spPr bwMode="auto">
          <a:xfrm>
            <a:off x="685800" y="1655763"/>
            <a:ext cx="604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1.0</a:t>
            </a:r>
          </a:p>
        </p:txBody>
      </p:sp>
      <p:sp>
        <p:nvSpPr>
          <p:cNvPr id="141322" name="Line 10"/>
          <p:cNvSpPr>
            <a:spLocks noChangeShapeType="1"/>
          </p:cNvSpPr>
          <p:nvPr/>
        </p:nvSpPr>
        <p:spPr bwMode="auto">
          <a:xfrm>
            <a:off x="1406525"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23" name="Line 11"/>
          <p:cNvSpPr>
            <a:spLocks noChangeShapeType="1"/>
          </p:cNvSpPr>
          <p:nvPr/>
        </p:nvSpPr>
        <p:spPr bwMode="auto">
          <a:xfrm>
            <a:off x="2109788"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24" name="Line 12"/>
          <p:cNvSpPr>
            <a:spLocks noChangeShapeType="1"/>
          </p:cNvSpPr>
          <p:nvPr/>
        </p:nvSpPr>
        <p:spPr bwMode="auto">
          <a:xfrm>
            <a:off x="2813050"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25" name="Line 13"/>
          <p:cNvSpPr>
            <a:spLocks noChangeShapeType="1"/>
          </p:cNvSpPr>
          <p:nvPr/>
        </p:nvSpPr>
        <p:spPr bwMode="auto">
          <a:xfrm>
            <a:off x="3516313"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26" name="Line 14"/>
          <p:cNvSpPr>
            <a:spLocks noChangeShapeType="1"/>
          </p:cNvSpPr>
          <p:nvPr/>
        </p:nvSpPr>
        <p:spPr bwMode="auto">
          <a:xfrm>
            <a:off x="4219575"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27" name="Line 15"/>
          <p:cNvSpPr>
            <a:spLocks noChangeShapeType="1"/>
          </p:cNvSpPr>
          <p:nvPr/>
        </p:nvSpPr>
        <p:spPr bwMode="auto">
          <a:xfrm>
            <a:off x="4924425"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28" name="Line 16"/>
          <p:cNvSpPr>
            <a:spLocks noChangeShapeType="1"/>
          </p:cNvSpPr>
          <p:nvPr/>
        </p:nvSpPr>
        <p:spPr bwMode="auto">
          <a:xfrm>
            <a:off x="5627688"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29" name="Line 17"/>
          <p:cNvSpPr>
            <a:spLocks noChangeShapeType="1"/>
          </p:cNvSpPr>
          <p:nvPr/>
        </p:nvSpPr>
        <p:spPr bwMode="auto">
          <a:xfrm>
            <a:off x="6330950"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30" name="Rectangle 18"/>
          <p:cNvSpPr>
            <a:spLocks noChangeArrowheads="1"/>
          </p:cNvSpPr>
          <p:nvPr/>
        </p:nvSpPr>
        <p:spPr bwMode="auto">
          <a:xfrm>
            <a:off x="7288213" y="5008563"/>
            <a:ext cx="74136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i="1"/>
              <a:t>pHa</a:t>
            </a:r>
          </a:p>
        </p:txBody>
      </p:sp>
      <p:sp>
        <p:nvSpPr>
          <p:cNvPr id="141331" name="Rectangle 19"/>
          <p:cNvSpPr>
            <a:spLocks noChangeArrowheads="1"/>
          </p:cNvSpPr>
          <p:nvPr/>
        </p:nvSpPr>
        <p:spPr bwMode="auto">
          <a:xfrm>
            <a:off x="1816100"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6.70</a:t>
            </a:r>
          </a:p>
        </p:txBody>
      </p:sp>
      <p:sp>
        <p:nvSpPr>
          <p:cNvPr id="141332" name="Rectangle 20"/>
          <p:cNvSpPr>
            <a:spLocks noChangeArrowheads="1"/>
          </p:cNvSpPr>
          <p:nvPr/>
        </p:nvSpPr>
        <p:spPr bwMode="auto">
          <a:xfrm>
            <a:off x="2519363"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6.80</a:t>
            </a:r>
          </a:p>
        </p:txBody>
      </p:sp>
      <p:sp>
        <p:nvSpPr>
          <p:cNvPr id="141333" name="Rectangle 21"/>
          <p:cNvSpPr>
            <a:spLocks noChangeArrowheads="1"/>
          </p:cNvSpPr>
          <p:nvPr/>
        </p:nvSpPr>
        <p:spPr bwMode="auto">
          <a:xfrm>
            <a:off x="3222625"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6.90</a:t>
            </a:r>
          </a:p>
        </p:txBody>
      </p:sp>
      <p:sp>
        <p:nvSpPr>
          <p:cNvPr id="141334" name="Rectangle 22"/>
          <p:cNvSpPr>
            <a:spLocks noChangeArrowheads="1"/>
          </p:cNvSpPr>
          <p:nvPr/>
        </p:nvSpPr>
        <p:spPr bwMode="auto">
          <a:xfrm>
            <a:off x="3925888"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7.00</a:t>
            </a:r>
          </a:p>
        </p:txBody>
      </p:sp>
      <p:sp>
        <p:nvSpPr>
          <p:cNvPr id="141335" name="Rectangle 23"/>
          <p:cNvSpPr>
            <a:spLocks noChangeArrowheads="1"/>
          </p:cNvSpPr>
          <p:nvPr/>
        </p:nvSpPr>
        <p:spPr bwMode="auto">
          <a:xfrm>
            <a:off x="4629150"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7.10</a:t>
            </a:r>
          </a:p>
        </p:txBody>
      </p:sp>
      <p:sp>
        <p:nvSpPr>
          <p:cNvPr id="141336" name="Rectangle 24"/>
          <p:cNvSpPr>
            <a:spLocks noChangeArrowheads="1"/>
          </p:cNvSpPr>
          <p:nvPr/>
        </p:nvSpPr>
        <p:spPr bwMode="auto">
          <a:xfrm>
            <a:off x="5332413"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7.20</a:t>
            </a:r>
          </a:p>
        </p:txBody>
      </p:sp>
      <p:sp>
        <p:nvSpPr>
          <p:cNvPr id="141337" name="Rectangle 25"/>
          <p:cNvSpPr>
            <a:spLocks noChangeArrowheads="1"/>
          </p:cNvSpPr>
          <p:nvPr/>
        </p:nvSpPr>
        <p:spPr bwMode="auto">
          <a:xfrm>
            <a:off x="6035675"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7.30</a:t>
            </a:r>
          </a:p>
        </p:txBody>
      </p:sp>
      <p:sp>
        <p:nvSpPr>
          <p:cNvPr id="141338" name="Rectangle 26"/>
          <p:cNvSpPr>
            <a:spLocks noChangeArrowheads="1"/>
          </p:cNvSpPr>
          <p:nvPr/>
        </p:nvSpPr>
        <p:spPr bwMode="auto">
          <a:xfrm>
            <a:off x="5400675" y="2646363"/>
            <a:ext cx="3057525" cy="1320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r>
              <a:rPr lang="en-GB" sz="2000"/>
              <a:t>the variable is given </a:t>
            </a:r>
          </a:p>
          <a:p>
            <a:r>
              <a:rPr lang="en-GB" sz="2000"/>
              <a:t>a width to indicate </a:t>
            </a:r>
          </a:p>
          <a:p>
            <a:r>
              <a:rPr lang="en-GB" sz="2000"/>
              <a:t>the uncertainty in</a:t>
            </a:r>
            <a:br>
              <a:rPr lang="en-GB" sz="2000"/>
            </a:br>
            <a:r>
              <a:rPr lang="en-GB" sz="2000"/>
              <a:t>the measured parameter</a:t>
            </a:r>
          </a:p>
        </p:txBody>
      </p:sp>
      <p:sp>
        <p:nvSpPr>
          <p:cNvPr id="141339" name="Line 27"/>
          <p:cNvSpPr>
            <a:spLocks noChangeShapeType="1"/>
          </p:cNvSpPr>
          <p:nvPr/>
        </p:nvSpPr>
        <p:spPr bwMode="auto">
          <a:xfrm flipH="1" flipV="1">
            <a:off x="4233863" y="2584450"/>
            <a:ext cx="1157287" cy="469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nvGrpSpPr>
          <p:cNvPr id="141340" name="Group 28"/>
          <p:cNvGrpSpPr>
            <a:grpSpLocks/>
          </p:cNvGrpSpPr>
          <p:nvPr/>
        </p:nvGrpSpPr>
        <p:grpSpPr bwMode="auto">
          <a:xfrm>
            <a:off x="3759200" y="1981200"/>
            <a:ext cx="1165225" cy="3273425"/>
            <a:chOff x="2664" y="1248"/>
            <a:chExt cx="826" cy="2062"/>
          </a:xfrm>
        </p:grpSpPr>
        <p:sp>
          <p:nvSpPr>
            <p:cNvPr id="141341" name="Freeform 29"/>
            <p:cNvSpPr>
              <a:spLocks/>
            </p:cNvSpPr>
            <p:nvPr/>
          </p:nvSpPr>
          <p:spPr bwMode="auto">
            <a:xfrm>
              <a:off x="2664" y="1248"/>
              <a:ext cx="43" cy="4"/>
            </a:xfrm>
            <a:custGeom>
              <a:avLst/>
              <a:gdLst>
                <a:gd name="T0" fmla="*/ 42 w 43"/>
                <a:gd name="T1" fmla="*/ 3 h 4"/>
                <a:gd name="T2" fmla="*/ 21 w 43"/>
                <a:gd name="T3" fmla="*/ 2 h 4"/>
                <a:gd name="T4" fmla="*/ 0 w 43"/>
                <a:gd name="T5" fmla="*/ 0 h 4"/>
              </a:gdLst>
              <a:ahLst/>
              <a:cxnLst>
                <a:cxn ang="0">
                  <a:pos x="T0" y="T1"/>
                </a:cxn>
                <a:cxn ang="0">
                  <a:pos x="T2" y="T3"/>
                </a:cxn>
                <a:cxn ang="0">
                  <a:pos x="T4" y="T5"/>
                </a:cxn>
              </a:cxnLst>
              <a:rect l="0" t="0" r="r" b="b"/>
              <a:pathLst>
                <a:path w="43" h="4">
                  <a:moveTo>
                    <a:pt x="42" y="3"/>
                  </a:moveTo>
                  <a:lnTo>
                    <a:pt x="21" y="2"/>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42" name="Freeform 30"/>
            <p:cNvSpPr>
              <a:spLocks/>
            </p:cNvSpPr>
            <p:nvPr/>
          </p:nvSpPr>
          <p:spPr bwMode="auto">
            <a:xfrm>
              <a:off x="2706" y="1251"/>
              <a:ext cx="41" cy="6"/>
            </a:xfrm>
            <a:custGeom>
              <a:avLst/>
              <a:gdLst>
                <a:gd name="T0" fmla="*/ 40 w 41"/>
                <a:gd name="T1" fmla="*/ 5 h 6"/>
                <a:gd name="T2" fmla="*/ 20 w 41"/>
                <a:gd name="T3" fmla="*/ 3 h 6"/>
                <a:gd name="T4" fmla="*/ 0 w 41"/>
                <a:gd name="T5" fmla="*/ 0 h 6"/>
              </a:gdLst>
              <a:ahLst/>
              <a:cxnLst>
                <a:cxn ang="0">
                  <a:pos x="T0" y="T1"/>
                </a:cxn>
                <a:cxn ang="0">
                  <a:pos x="T2" y="T3"/>
                </a:cxn>
                <a:cxn ang="0">
                  <a:pos x="T4" y="T5"/>
                </a:cxn>
              </a:cxnLst>
              <a:rect l="0" t="0" r="r" b="b"/>
              <a:pathLst>
                <a:path w="41" h="6">
                  <a:moveTo>
                    <a:pt x="40" y="5"/>
                  </a:moveTo>
                  <a:lnTo>
                    <a:pt x="20" y="3"/>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43" name="Freeform 31"/>
            <p:cNvSpPr>
              <a:spLocks/>
            </p:cNvSpPr>
            <p:nvPr/>
          </p:nvSpPr>
          <p:spPr bwMode="auto">
            <a:xfrm>
              <a:off x="2746" y="1256"/>
              <a:ext cx="43" cy="10"/>
            </a:xfrm>
            <a:custGeom>
              <a:avLst/>
              <a:gdLst>
                <a:gd name="T0" fmla="*/ 42 w 43"/>
                <a:gd name="T1" fmla="*/ 9 h 10"/>
                <a:gd name="T2" fmla="*/ 21 w 43"/>
                <a:gd name="T3" fmla="*/ 5 h 10"/>
                <a:gd name="T4" fmla="*/ 0 w 43"/>
                <a:gd name="T5" fmla="*/ 0 h 10"/>
              </a:gdLst>
              <a:ahLst/>
              <a:cxnLst>
                <a:cxn ang="0">
                  <a:pos x="T0" y="T1"/>
                </a:cxn>
                <a:cxn ang="0">
                  <a:pos x="T2" y="T3"/>
                </a:cxn>
                <a:cxn ang="0">
                  <a:pos x="T4" y="T5"/>
                </a:cxn>
              </a:cxnLst>
              <a:rect l="0" t="0" r="r" b="b"/>
              <a:pathLst>
                <a:path w="43" h="10">
                  <a:moveTo>
                    <a:pt x="42" y="9"/>
                  </a:moveTo>
                  <a:lnTo>
                    <a:pt x="21" y="5"/>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44" name="Freeform 32"/>
            <p:cNvSpPr>
              <a:spLocks/>
            </p:cNvSpPr>
            <p:nvPr/>
          </p:nvSpPr>
          <p:spPr bwMode="auto">
            <a:xfrm>
              <a:off x="2788" y="1265"/>
              <a:ext cx="42" cy="19"/>
            </a:xfrm>
            <a:custGeom>
              <a:avLst/>
              <a:gdLst>
                <a:gd name="T0" fmla="*/ 41 w 42"/>
                <a:gd name="T1" fmla="*/ 18 h 19"/>
                <a:gd name="T2" fmla="*/ 31 w 42"/>
                <a:gd name="T3" fmla="*/ 11 h 19"/>
                <a:gd name="T4" fmla="*/ 21 w 42"/>
                <a:gd name="T5" fmla="*/ 8 h 19"/>
                <a:gd name="T6" fmla="*/ 0 w 42"/>
                <a:gd name="T7" fmla="*/ 0 h 19"/>
              </a:gdLst>
              <a:ahLst/>
              <a:cxnLst>
                <a:cxn ang="0">
                  <a:pos x="T0" y="T1"/>
                </a:cxn>
                <a:cxn ang="0">
                  <a:pos x="T2" y="T3"/>
                </a:cxn>
                <a:cxn ang="0">
                  <a:pos x="T4" y="T5"/>
                </a:cxn>
                <a:cxn ang="0">
                  <a:pos x="T6" y="T7"/>
                </a:cxn>
              </a:cxnLst>
              <a:rect l="0" t="0" r="r" b="b"/>
              <a:pathLst>
                <a:path w="42" h="19">
                  <a:moveTo>
                    <a:pt x="41" y="18"/>
                  </a:moveTo>
                  <a:lnTo>
                    <a:pt x="31" y="11"/>
                  </a:lnTo>
                  <a:lnTo>
                    <a:pt x="21" y="8"/>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45" name="Freeform 33"/>
            <p:cNvSpPr>
              <a:spLocks/>
            </p:cNvSpPr>
            <p:nvPr/>
          </p:nvSpPr>
          <p:spPr bwMode="auto">
            <a:xfrm>
              <a:off x="2829" y="1283"/>
              <a:ext cx="42" cy="35"/>
            </a:xfrm>
            <a:custGeom>
              <a:avLst/>
              <a:gdLst>
                <a:gd name="T0" fmla="*/ 41 w 42"/>
                <a:gd name="T1" fmla="*/ 34 h 35"/>
                <a:gd name="T2" fmla="*/ 30 w 42"/>
                <a:gd name="T3" fmla="*/ 23 h 35"/>
                <a:gd name="T4" fmla="*/ 21 w 42"/>
                <a:gd name="T5" fmla="*/ 14 h 35"/>
                <a:gd name="T6" fmla="*/ 10 w 42"/>
                <a:gd name="T7" fmla="*/ 6 h 35"/>
                <a:gd name="T8" fmla="*/ 0 w 42"/>
                <a:gd name="T9" fmla="*/ 0 h 35"/>
              </a:gdLst>
              <a:ahLst/>
              <a:cxnLst>
                <a:cxn ang="0">
                  <a:pos x="T0" y="T1"/>
                </a:cxn>
                <a:cxn ang="0">
                  <a:pos x="T2" y="T3"/>
                </a:cxn>
                <a:cxn ang="0">
                  <a:pos x="T4" y="T5"/>
                </a:cxn>
                <a:cxn ang="0">
                  <a:pos x="T6" y="T7"/>
                </a:cxn>
                <a:cxn ang="0">
                  <a:pos x="T8" y="T9"/>
                </a:cxn>
              </a:cxnLst>
              <a:rect l="0" t="0" r="r" b="b"/>
              <a:pathLst>
                <a:path w="42" h="35">
                  <a:moveTo>
                    <a:pt x="41" y="34"/>
                  </a:moveTo>
                  <a:lnTo>
                    <a:pt x="30" y="23"/>
                  </a:lnTo>
                  <a:lnTo>
                    <a:pt x="21" y="14"/>
                  </a:lnTo>
                  <a:lnTo>
                    <a:pt x="10" y="6"/>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46" name="Freeform 34"/>
            <p:cNvSpPr>
              <a:spLocks/>
            </p:cNvSpPr>
            <p:nvPr/>
          </p:nvSpPr>
          <p:spPr bwMode="auto">
            <a:xfrm>
              <a:off x="2870" y="1317"/>
              <a:ext cx="43" cy="65"/>
            </a:xfrm>
            <a:custGeom>
              <a:avLst/>
              <a:gdLst>
                <a:gd name="T0" fmla="*/ 42 w 43"/>
                <a:gd name="T1" fmla="*/ 64 h 65"/>
                <a:gd name="T2" fmla="*/ 37 w 43"/>
                <a:gd name="T3" fmla="*/ 54 h 65"/>
                <a:gd name="T4" fmla="*/ 32 w 43"/>
                <a:gd name="T5" fmla="*/ 42 h 65"/>
                <a:gd name="T6" fmla="*/ 21 w 43"/>
                <a:gd name="T7" fmla="*/ 26 h 65"/>
                <a:gd name="T8" fmla="*/ 11 w 43"/>
                <a:gd name="T9" fmla="*/ 13 h 65"/>
                <a:gd name="T10" fmla="*/ 0 w 43"/>
                <a:gd name="T11" fmla="*/ 0 h 65"/>
              </a:gdLst>
              <a:ahLst/>
              <a:cxnLst>
                <a:cxn ang="0">
                  <a:pos x="T0" y="T1"/>
                </a:cxn>
                <a:cxn ang="0">
                  <a:pos x="T2" y="T3"/>
                </a:cxn>
                <a:cxn ang="0">
                  <a:pos x="T4" y="T5"/>
                </a:cxn>
                <a:cxn ang="0">
                  <a:pos x="T6" y="T7"/>
                </a:cxn>
                <a:cxn ang="0">
                  <a:pos x="T8" y="T9"/>
                </a:cxn>
                <a:cxn ang="0">
                  <a:pos x="T10" y="T11"/>
                </a:cxn>
              </a:cxnLst>
              <a:rect l="0" t="0" r="r" b="b"/>
              <a:pathLst>
                <a:path w="43" h="65">
                  <a:moveTo>
                    <a:pt x="42" y="64"/>
                  </a:moveTo>
                  <a:lnTo>
                    <a:pt x="37" y="54"/>
                  </a:lnTo>
                  <a:lnTo>
                    <a:pt x="32" y="42"/>
                  </a:lnTo>
                  <a:lnTo>
                    <a:pt x="21" y="26"/>
                  </a:lnTo>
                  <a:lnTo>
                    <a:pt x="11" y="13"/>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47" name="Freeform 35"/>
            <p:cNvSpPr>
              <a:spLocks/>
            </p:cNvSpPr>
            <p:nvPr/>
          </p:nvSpPr>
          <p:spPr bwMode="auto">
            <a:xfrm>
              <a:off x="2912" y="1381"/>
              <a:ext cx="42" cy="112"/>
            </a:xfrm>
            <a:custGeom>
              <a:avLst/>
              <a:gdLst>
                <a:gd name="T0" fmla="*/ 41 w 42"/>
                <a:gd name="T1" fmla="*/ 111 h 112"/>
                <a:gd name="T2" fmla="*/ 36 w 42"/>
                <a:gd name="T3" fmla="*/ 94 h 112"/>
                <a:gd name="T4" fmla="*/ 31 w 42"/>
                <a:gd name="T5" fmla="*/ 78 h 112"/>
                <a:gd name="T6" fmla="*/ 26 w 42"/>
                <a:gd name="T7" fmla="*/ 62 h 112"/>
                <a:gd name="T8" fmla="*/ 21 w 42"/>
                <a:gd name="T9" fmla="*/ 48 h 112"/>
                <a:gd name="T10" fmla="*/ 15 w 42"/>
                <a:gd name="T11" fmla="*/ 35 h 112"/>
                <a:gd name="T12" fmla="*/ 11 w 42"/>
                <a:gd name="T13" fmla="*/ 23 h 112"/>
                <a:gd name="T14" fmla="*/ 0 w 42"/>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12">
                  <a:moveTo>
                    <a:pt x="41" y="111"/>
                  </a:moveTo>
                  <a:lnTo>
                    <a:pt x="36" y="94"/>
                  </a:lnTo>
                  <a:lnTo>
                    <a:pt x="31" y="78"/>
                  </a:lnTo>
                  <a:lnTo>
                    <a:pt x="26" y="62"/>
                  </a:lnTo>
                  <a:lnTo>
                    <a:pt x="21" y="48"/>
                  </a:lnTo>
                  <a:lnTo>
                    <a:pt x="15" y="35"/>
                  </a:lnTo>
                  <a:lnTo>
                    <a:pt x="11" y="23"/>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48" name="Freeform 36"/>
            <p:cNvSpPr>
              <a:spLocks/>
            </p:cNvSpPr>
            <p:nvPr/>
          </p:nvSpPr>
          <p:spPr bwMode="auto">
            <a:xfrm>
              <a:off x="2953" y="1492"/>
              <a:ext cx="42" cy="186"/>
            </a:xfrm>
            <a:custGeom>
              <a:avLst/>
              <a:gdLst>
                <a:gd name="T0" fmla="*/ 41 w 42"/>
                <a:gd name="T1" fmla="*/ 185 h 186"/>
                <a:gd name="T2" fmla="*/ 36 w 42"/>
                <a:gd name="T3" fmla="*/ 157 h 186"/>
                <a:gd name="T4" fmla="*/ 31 w 42"/>
                <a:gd name="T5" fmla="*/ 131 h 186"/>
                <a:gd name="T6" fmla="*/ 26 w 42"/>
                <a:gd name="T7" fmla="*/ 107 h 186"/>
                <a:gd name="T8" fmla="*/ 21 w 42"/>
                <a:gd name="T9" fmla="*/ 83 h 186"/>
                <a:gd name="T10" fmla="*/ 15 w 42"/>
                <a:gd name="T11" fmla="*/ 61 h 186"/>
                <a:gd name="T12" fmla="*/ 10 w 42"/>
                <a:gd name="T13" fmla="*/ 40 h 186"/>
                <a:gd name="T14" fmla="*/ 5 w 42"/>
                <a:gd name="T15" fmla="*/ 20 h 186"/>
                <a:gd name="T16" fmla="*/ 0 w 42"/>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86">
                  <a:moveTo>
                    <a:pt x="41" y="185"/>
                  </a:moveTo>
                  <a:lnTo>
                    <a:pt x="36" y="157"/>
                  </a:lnTo>
                  <a:lnTo>
                    <a:pt x="31" y="131"/>
                  </a:lnTo>
                  <a:lnTo>
                    <a:pt x="26" y="107"/>
                  </a:lnTo>
                  <a:lnTo>
                    <a:pt x="21" y="83"/>
                  </a:lnTo>
                  <a:lnTo>
                    <a:pt x="15" y="61"/>
                  </a:lnTo>
                  <a:lnTo>
                    <a:pt x="10" y="40"/>
                  </a:lnTo>
                  <a:lnTo>
                    <a:pt x="5" y="20"/>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49" name="Freeform 37"/>
            <p:cNvSpPr>
              <a:spLocks/>
            </p:cNvSpPr>
            <p:nvPr/>
          </p:nvSpPr>
          <p:spPr bwMode="auto">
            <a:xfrm>
              <a:off x="2994" y="1677"/>
              <a:ext cx="43" cy="271"/>
            </a:xfrm>
            <a:custGeom>
              <a:avLst/>
              <a:gdLst>
                <a:gd name="T0" fmla="*/ 42 w 43"/>
                <a:gd name="T1" fmla="*/ 270 h 271"/>
                <a:gd name="T2" fmla="*/ 32 w 43"/>
                <a:gd name="T3" fmla="*/ 196 h 271"/>
                <a:gd name="T4" fmla="*/ 26 w 43"/>
                <a:gd name="T5" fmla="*/ 161 h 271"/>
                <a:gd name="T6" fmla="*/ 21 w 43"/>
                <a:gd name="T7" fmla="*/ 125 h 271"/>
                <a:gd name="T8" fmla="*/ 16 w 43"/>
                <a:gd name="T9" fmla="*/ 92 h 271"/>
                <a:gd name="T10" fmla="*/ 10 w 43"/>
                <a:gd name="T11" fmla="*/ 59 h 271"/>
                <a:gd name="T12" fmla="*/ 5 w 43"/>
                <a:gd name="T13" fmla="*/ 28 h 271"/>
                <a:gd name="T14" fmla="*/ 0 w 43"/>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71">
                  <a:moveTo>
                    <a:pt x="42" y="270"/>
                  </a:moveTo>
                  <a:lnTo>
                    <a:pt x="32" y="196"/>
                  </a:lnTo>
                  <a:lnTo>
                    <a:pt x="26" y="161"/>
                  </a:lnTo>
                  <a:lnTo>
                    <a:pt x="21" y="125"/>
                  </a:lnTo>
                  <a:lnTo>
                    <a:pt x="16" y="92"/>
                  </a:lnTo>
                  <a:lnTo>
                    <a:pt x="10" y="59"/>
                  </a:lnTo>
                  <a:lnTo>
                    <a:pt x="5" y="28"/>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50" name="Freeform 38"/>
            <p:cNvSpPr>
              <a:spLocks/>
            </p:cNvSpPr>
            <p:nvPr/>
          </p:nvSpPr>
          <p:spPr bwMode="auto">
            <a:xfrm>
              <a:off x="3036" y="1947"/>
              <a:ext cx="41" cy="334"/>
            </a:xfrm>
            <a:custGeom>
              <a:avLst/>
              <a:gdLst>
                <a:gd name="T0" fmla="*/ 40 w 41"/>
                <a:gd name="T1" fmla="*/ 333 h 334"/>
                <a:gd name="T2" fmla="*/ 35 w 41"/>
                <a:gd name="T3" fmla="*/ 292 h 334"/>
                <a:gd name="T4" fmla="*/ 30 w 41"/>
                <a:gd name="T5" fmla="*/ 248 h 334"/>
                <a:gd name="T6" fmla="*/ 20 w 41"/>
                <a:gd name="T7" fmla="*/ 161 h 334"/>
                <a:gd name="T8" fmla="*/ 15 w 41"/>
                <a:gd name="T9" fmla="*/ 120 h 334"/>
                <a:gd name="T10" fmla="*/ 10 w 41"/>
                <a:gd name="T11" fmla="*/ 78 h 334"/>
                <a:gd name="T12" fmla="*/ 5 w 41"/>
                <a:gd name="T13" fmla="*/ 39 h 334"/>
                <a:gd name="T14" fmla="*/ 0 w 41"/>
                <a:gd name="T15" fmla="*/ 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34">
                  <a:moveTo>
                    <a:pt x="40" y="333"/>
                  </a:moveTo>
                  <a:lnTo>
                    <a:pt x="35" y="292"/>
                  </a:lnTo>
                  <a:lnTo>
                    <a:pt x="30" y="248"/>
                  </a:lnTo>
                  <a:lnTo>
                    <a:pt x="20" y="161"/>
                  </a:lnTo>
                  <a:lnTo>
                    <a:pt x="15" y="120"/>
                  </a:lnTo>
                  <a:lnTo>
                    <a:pt x="10" y="78"/>
                  </a:lnTo>
                  <a:lnTo>
                    <a:pt x="5" y="39"/>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51" name="Freeform 39"/>
            <p:cNvSpPr>
              <a:spLocks/>
            </p:cNvSpPr>
            <p:nvPr/>
          </p:nvSpPr>
          <p:spPr bwMode="auto">
            <a:xfrm>
              <a:off x="3076" y="2280"/>
              <a:ext cx="43" cy="332"/>
            </a:xfrm>
            <a:custGeom>
              <a:avLst/>
              <a:gdLst>
                <a:gd name="T0" fmla="*/ 42 w 43"/>
                <a:gd name="T1" fmla="*/ 331 h 332"/>
                <a:gd name="T2" fmla="*/ 37 w 43"/>
                <a:gd name="T3" fmla="*/ 292 h 332"/>
                <a:gd name="T4" fmla="*/ 32 w 43"/>
                <a:gd name="T5" fmla="*/ 253 h 332"/>
                <a:gd name="T6" fmla="*/ 26 w 43"/>
                <a:gd name="T7" fmla="*/ 211 h 332"/>
                <a:gd name="T8" fmla="*/ 21 w 43"/>
                <a:gd name="T9" fmla="*/ 169 h 332"/>
                <a:gd name="T10" fmla="*/ 10 w 43"/>
                <a:gd name="T11" fmla="*/ 85 h 332"/>
                <a:gd name="T12" fmla="*/ 0 w 43"/>
                <a:gd name="T13" fmla="*/ 0 h 332"/>
              </a:gdLst>
              <a:ahLst/>
              <a:cxnLst>
                <a:cxn ang="0">
                  <a:pos x="T0" y="T1"/>
                </a:cxn>
                <a:cxn ang="0">
                  <a:pos x="T2" y="T3"/>
                </a:cxn>
                <a:cxn ang="0">
                  <a:pos x="T4" y="T5"/>
                </a:cxn>
                <a:cxn ang="0">
                  <a:pos x="T6" y="T7"/>
                </a:cxn>
                <a:cxn ang="0">
                  <a:pos x="T8" y="T9"/>
                </a:cxn>
                <a:cxn ang="0">
                  <a:pos x="T10" y="T11"/>
                </a:cxn>
                <a:cxn ang="0">
                  <a:pos x="T12" y="T13"/>
                </a:cxn>
              </a:cxnLst>
              <a:rect l="0" t="0" r="r" b="b"/>
              <a:pathLst>
                <a:path w="43" h="332">
                  <a:moveTo>
                    <a:pt x="42" y="331"/>
                  </a:moveTo>
                  <a:lnTo>
                    <a:pt x="37" y="292"/>
                  </a:lnTo>
                  <a:lnTo>
                    <a:pt x="32" y="253"/>
                  </a:lnTo>
                  <a:lnTo>
                    <a:pt x="26" y="211"/>
                  </a:lnTo>
                  <a:lnTo>
                    <a:pt x="21" y="169"/>
                  </a:lnTo>
                  <a:lnTo>
                    <a:pt x="10" y="85"/>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52" name="Freeform 40"/>
            <p:cNvSpPr>
              <a:spLocks/>
            </p:cNvSpPr>
            <p:nvPr/>
          </p:nvSpPr>
          <p:spPr bwMode="auto">
            <a:xfrm>
              <a:off x="3118" y="2611"/>
              <a:ext cx="42" cy="271"/>
            </a:xfrm>
            <a:custGeom>
              <a:avLst/>
              <a:gdLst>
                <a:gd name="T0" fmla="*/ 41 w 42"/>
                <a:gd name="T1" fmla="*/ 270 h 271"/>
                <a:gd name="T2" fmla="*/ 36 w 42"/>
                <a:gd name="T3" fmla="*/ 240 h 271"/>
                <a:gd name="T4" fmla="*/ 31 w 42"/>
                <a:gd name="T5" fmla="*/ 210 h 271"/>
                <a:gd name="T6" fmla="*/ 25 w 42"/>
                <a:gd name="T7" fmla="*/ 177 h 271"/>
                <a:gd name="T8" fmla="*/ 21 w 42"/>
                <a:gd name="T9" fmla="*/ 144 h 271"/>
                <a:gd name="T10" fmla="*/ 15 w 42"/>
                <a:gd name="T11" fmla="*/ 109 h 271"/>
                <a:gd name="T12" fmla="*/ 10 w 42"/>
                <a:gd name="T13" fmla="*/ 73 h 271"/>
                <a:gd name="T14" fmla="*/ 0 w 42"/>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71">
                  <a:moveTo>
                    <a:pt x="41" y="270"/>
                  </a:moveTo>
                  <a:lnTo>
                    <a:pt x="36" y="240"/>
                  </a:lnTo>
                  <a:lnTo>
                    <a:pt x="31" y="210"/>
                  </a:lnTo>
                  <a:lnTo>
                    <a:pt x="25" y="177"/>
                  </a:lnTo>
                  <a:lnTo>
                    <a:pt x="21" y="144"/>
                  </a:lnTo>
                  <a:lnTo>
                    <a:pt x="15" y="109"/>
                  </a:lnTo>
                  <a:lnTo>
                    <a:pt x="10" y="73"/>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53" name="Freeform 41"/>
            <p:cNvSpPr>
              <a:spLocks/>
            </p:cNvSpPr>
            <p:nvPr/>
          </p:nvSpPr>
          <p:spPr bwMode="auto">
            <a:xfrm>
              <a:off x="3159" y="2881"/>
              <a:ext cx="42" cy="185"/>
            </a:xfrm>
            <a:custGeom>
              <a:avLst/>
              <a:gdLst>
                <a:gd name="T0" fmla="*/ 41 w 42"/>
                <a:gd name="T1" fmla="*/ 184 h 185"/>
                <a:gd name="T2" fmla="*/ 36 w 42"/>
                <a:gd name="T3" fmla="*/ 165 h 185"/>
                <a:gd name="T4" fmla="*/ 31 w 42"/>
                <a:gd name="T5" fmla="*/ 144 h 185"/>
                <a:gd name="T6" fmla="*/ 26 w 42"/>
                <a:gd name="T7" fmla="*/ 124 h 185"/>
                <a:gd name="T8" fmla="*/ 20 w 42"/>
                <a:gd name="T9" fmla="*/ 102 h 185"/>
                <a:gd name="T10" fmla="*/ 15 w 42"/>
                <a:gd name="T11" fmla="*/ 78 h 185"/>
                <a:gd name="T12" fmla="*/ 10 w 42"/>
                <a:gd name="T13" fmla="*/ 55 h 185"/>
                <a:gd name="T14" fmla="*/ 5 w 42"/>
                <a:gd name="T15" fmla="*/ 27 h 185"/>
                <a:gd name="T16" fmla="*/ 0 w 42"/>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85">
                  <a:moveTo>
                    <a:pt x="41" y="184"/>
                  </a:moveTo>
                  <a:lnTo>
                    <a:pt x="36" y="165"/>
                  </a:lnTo>
                  <a:lnTo>
                    <a:pt x="31" y="144"/>
                  </a:lnTo>
                  <a:lnTo>
                    <a:pt x="26" y="124"/>
                  </a:lnTo>
                  <a:lnTo>
                    <a:pt x="20" y="102"/>
                  </a:lnTo>
                  <a:lnTo>
                    <a:pt x="15" y="78"/>
                  </a:lnTo>
                  <a:lnTo>
                    <a:pt x="10" y="55"/>
                  </a:lnTo>
                  <a:lnTo>
                    <a:pt x="5" y="27"/>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54" name="Freeform 42"/>
            <p:cNvSpPr>
              <a:spLocks/>
            </p:cNvSpPr>
            <p:nvPr/>
          </p:nvSpPr>
          <p:spPr bwMode="auto">
            <a:xfrm>
              <a:off x="3200" y="3065"/>
              <a:ext cx="43" cy="113"/>
            </a:xfrm>
            <a:custGeom>
              <a:avLst/>
              <a:gdLst>
                <a:gd name="T0" fmla="*/ 42 w 43"/>
                <a:gd name="T1" fmla="*/ 112 h 113"/>
                <a:gd name="T2" fmla="*/ 32 w 43"/>
                <a:gd name="T3" fmla="*/ 89 h 113"/>
                <a:gd name="T4" fmla="*/ 21 w 43"/>
                <a:gd name="T5" fmla="*/ 62 h 113"/>
                <a:gd name="T6" fmla="*/ 16 w 43"/>
                <a:gd name="T7" fmla="*/ 49 h 113"/>
                <a:gd name="T8" fmla="*/ 10 w 43"/>
                <a:gd name="T9" fmla="*/ 34 h 113"/>
                <a:gd name="T10" fmla="*/ 6 w 43"/>
                <a:gd name="T11" fmla="*/ 17 h 113"/>
                <a:gd name="T12" fmla="*/ 0 w 4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43" h="113">
                  <a:moveTo>
                    <a:pt x="42" y="112"/>
                  </a:moveTo>
                  <a:lnTo>
                    <a:pt x="32" y="89"/>
                  </a:lnTo>
                  <a:lnTo>
                    <a:pt x="21" y="62"/>
                  </a:lnTo>
                  <a:lnTo>
                    <a:pt x="16" y="49"/>
                  </a:lnTo>
                  <a:lnTo>
                    <a:pt x="10" y="34"/>
                  </a:lnTo>
                  <a:lnTo>
                    <a:pt x="6" y="17"/>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55" name="Freeform 43"/>
            <p:cNvSpPr>
              <a:spLocks/>
            </p:cNvSpPr>
            <p:nvPr/>
          </p:nvSpPr>
          <p:spPr bwMode="auto">
            <a:xfrm>
              <a:off x="3242" y="3177"/>
              <a:ext cx="41" cy="64"/>
            </a:xfrm>
            <a:custGeom>
              <a:avLst/>
              <a:gdLst>
                <a:gd name="T0" fmla="*/ 40 w 41"/>
                <a:gd name="T1" fmla="*/ 63 h 64"/>
                <a:gd name="T2" fmla="*/ 30 w 41"/>
                <a:gd name="T3" fmla="*/ 52 h 64"/>
                <a:gd name="T4" fmla="*/ 20 w 41"/>
                <a:gd name="T5" fmla="*/ 37 h 64"/>
                <a:gd name="T6" fmla="*/ 10 w 41"/>
                <a:gd name="T7" fmla="*/ 21 h 64"/>
                <a:gd name="T8" fmla="*/ 5 w 41"/>
                <a:gd name="T9" fmla="*/ 10 h 64"/>
                <a:gd name="T10" fmla="*/ 0 w 41"/>
                <a:gd name="T11" fmla="*/ 0 h 64"/>
              </a:gdLst>
              <a:ahLst/>
              <a:cxnLst>
                <a:cxn ang="0">
                  <a:pos x="T0" y="T1"/>
                </a:cxn>
                <a:cxn ang="0">
                  <a:pos x="T2" y="T3"/>
                </a:cxn>
                <a:cxn ang="0">
                  <a:pos x="T4" y="T5"/>
                </a:cxn>
                <a:cxn ang="0">
                  <a:pos x="T6" y="T7"/>
                </a:cxn>
                <a:cxn ang="0">
                  <a:pos x="T8" y="T9"/>
                </a:cxn>
                <a:cxn ang="0">
                  <a:pos x="T10" y="T11"/>
                </a:cxn>
              </a:cxnLst>
              <a:rect l="0" t="0" r="r" b="b"/>
              <a:pathLst>
                <a:path w="41" h="64">
                  <a:moveTo>
                    <a:pt x="40" y="63"/>
                  </a:moveTo>
                  <a:lnTo>
                    <a:pt x="30" y="52"/>
                  </a:lnTo>
                  <a:lnTo>
                    <a:pt x="20" y="37"/>
                  </a:lnTo>
                  <a:lnTo>
                    <a:pt x="10" y="21"/>
                  </a:lnTo>
                  <a:lnTo>
                    <a:pt x="5" y="10"/>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56" name="Freeform 44"/>
            <p:cNvSpPr>
              <a:spLocks/>
            </p:cNvSpPr>
            <p:nvPr/>
          </p:nvSpPr>
          <p:spPr bwMode="auto">
            <a:xfrm>
              <a:off x="3282" y="3240"/>
              <a:ext cx="43" cy="36"/>
            </a:xfrm>
            <a:custGeom>
              <a:avLst/>
              <a:gdLst>
                <a:gd name="T0" fmla="*/ 42 w 43"/>
                <a:gd name="T1" fmla="*/ 35 h 36"/>
                <a:gd name="T2" fmla="*/ 32 w 43"/>
                <a:gd name="T3" fmla="*/ 28 h 36"/>
                <a:gd name="T4" fmla="*/ 21 w 43"/>
                <a:gd name="T5" fmla="*/ 20 h 36"/>
                <a:gd name="T6" fmla="*/ 11 w 43"/>
                <a:gd name="T7" fmla="*/ 12 h 36"/>
                <a:gd name="T8" fmla="*/ 0 w 43"/>
                <a:gd name="T9" fmla="*/ 0 h 36"/>
              </a:gdLst>
              <a:ahLst/>
              <a:cxnLst>
                <a:cxn ang="0">
                  <a:pos x="T0" y="T1"/>
                </a:cxn>
                <a:cxn ang="0">
                  <a:pos x="T2" y="T3"/>
                </a:cxn>
                <a:cxn ang="0">
                  <a:pos x="T4" y="T5"/>
                </a:cxn>
                <a:cxn ang="0">
                  <a:pos x="T6" y="T7"/>
                </a:cxn>
                <a:cxn ang="0">
                  <a:pos x="T8" y="T9"/>
                </a:cxn>
              </a:cxnLst>
              <a:rect l="0" t="0" r="r" b="b"/>
              <a:pathLst>
                <a:path w="43" h="36">
                  <a:moveTo>
                    <a:pt x="42" y="35"/>
                  </a:moveTo>
                  <a:lnTo>
                    <a:pt x="32" y="28"/>
                  </a:lnTo>
                  <a:lnTo>
                    <a:pt x="21" y="20"/>
                  </a:lnTo>
                  <a:lnTo>
                    <a:pt x="11" y="12"/>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57" name="Freeform 45"/>
            <p:cNvSpPr>
              <a:spLocks/>
            </p:cNvSpPr>
            <p:nvPr/>
          </p:nvSpPr>
          <p:spPr bwMode="auto">
            <a:xfrm>
              <a:off x="3324" y="3275"/>
              <a:ext cx="42" cy="18"/>
            </a:xfrm>
            <a:custGeom>
              <a:avLst/>
              <a:gdLst>
                <a:gd name="T0" fmla="*/ 41 w 42"/>
                <a:gd name="T1" fmla="*/ 17 h 18"/>
                <a:gd name="T2" fmla="*/ 20 w 42"/>
                <a:gd name="T3" fmla="*/ 10 h 18"/>
                <a:gd name="T4" fmla="*/ 10 w 42"/>
                <a:gd name="T5" fmla="*/ 7 h 18"/>
                <a:gd name="T6" fmla="*/ 0 w 42"/>
                <a:gd name="T7" fmla="*/ 0 h 18"/>
              </a:gdLst>
              <a:ahLst/>
              <a:cxnLst>
                <a:cxn ang="0">
                  <a:pos x="T0" y="T1"/>
                </a:cxn>
                <a:cxn ang="0">
                  <a:pos x="T2" y="T3"/>
                </a:cxn>
                <a:cxn ang="0">
                  <a:pos x="T4" y="T5"/>
                </a:cxn>
                <a:cxn ang="0">
                  <a:pos x="T6" y="T7"/>
                </a:cxn>
              </a:cxnLst>
              <a:rect l="0" t="0" r="r" b="b"/>
              <a:pathLst>
                <a:path w="42" h="18">
                  <a:moveTo>
                    <a:pt x="41" y="17"/>
                  </a:moveTo>
                  <a:lnTo>
                    <a:pt x="20" y="10"/>
                  </a:lnTo>
                  <a:lnTo>
                    <a:pt x="10" y="7"/>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58" name="Freeform 46"/>
            <p:cNvSpPr>
              <a:spLocks/>
            </p:cNvSpPr>
            <p:nvPr/>
          </p:nvSpPr>
          <p:spPr bwMode="auto">
            <a:xfrm>
              <a:off x="3365" y="3292"/>
              <a:ext cx="43" cy="10"/>
            </a:xfrm>
            <a:custGeom>
              <a:avLst/>
              <a:gdLst>
                <a:gd name="T0" fmla="*/ 42 w 43"/>
                <a:gd name="T1" fmla="*/ 9 h 10"/>
                <a:gd name="T2" fmla="*/ 21 w 43"/>
                <a:gd name="T3" fmla="*/ 6 h 10"/>
                <a:gd name="T4" fmla="*/ 0 w 43"/>
                <a:gd name="T5" fmla="*/ 0 h 10"/>
              </a:gdLst>
              <a:ahLst/>
              <a:cxnLst>
                <a:cxn ang="0">
                  <a:pos x="T0" y="T1"/>
                </a:cxn>
                <a:cxn ang="0">
                  <a:pos x="T2" y="T3"/>
                </a:cxn>
                <a:cxn ang="0">
                  <a:pos x="T4" y="T5"/>
                </a:cxn>
              </a:cxnLst>
              <a:rect l="0" t="0" r="r" b="b"/>
              <a:pathLst>
                <a:path w="43" h="10">
                  <a:moveTo>
                    <a:pt x="42" y="9"/>
                  </a:moveTo>
                  <a:lnTo>
                    <a:pt x="21" y="6"/>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59" name="Freeform 47"/>
            <p:cNvSpPr>
              <a:spLocks/>
            </p:cNvSpPr>
            <p:nvPr/>
          </p:nvSpPr>
          <p:spPr bwMode="auto">
            <a:xfrm>
              <a:off x="3407" y="3301"/>
              <a:ext cx="42" cy="7"/>
            </a:xfrm>
            <a:custGeom>
              <a:avLst/>
              <a:gdLst>
                <a:gd name="T0" fmla="*/ 41 w 42"/>
                <a:gd name="T1" fmla="*/ 6 h 7"/>
                <a:gd name="T2" fmla="*/ 21 w 42"/>
                <a:gd name="T3" fmla="*/ 2 h 7"/>
                <a:gd name="T4" fmla="*/ 0 w 42"/>
                <a:gd name="T5" fmla="*/ 0 h 7"/>
              </a:gdLst>
              <a:ahLst/>
              <a:cxnLst>
                <a:cxn ang="0">
                  <a:pos x="T0" y="T1"/>
                </a:cxn>
                <a:cxn ang="0">
                  <a:pos x="T2" y="T3"/>
                </a:cxn>
                <a:cxn ang="0">
                  <a:pos x="T4" y="T5"/>
                </a:cxn>
              </a:cxnLst>
              <a:rect l="0" t="0" r="r" b="b"/>
              <a:pathLst>
                <a:path w="42" h="7">
                  <a:moveTo>
                    <a:pt x="41" y="6"/>
                  </a:moveTo>
                  <a:lnTo>
                    <a:pt x="21" y="2"/>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60" name="Freeform 48"/>
            <p:cNvSpPr>
              <a:spLocks/>
            </p:cNvSpPr>
            <p:nvPr/>
          </p:nvSpPr>
          <p:spPr bwMode="auto">
            <a:xfrm>
              <a:off x="3448" y="3307"/>
              <a:ext cx="42" cy="3"/>
            </a:xfrm>
            <a:custGeom>
              <a:avLst/>
              <a:gdLst>
                <a:gd name="T0" fmla="*/ 41 w 42"/>
                <a:gd name="T1" fmla="*/ 2 h 3"/>
                <a:gd name="T2" fmla="*/ 20 w 42"/>
                <a:gd name="T3" fmla="*/ 1 h 3"/>
                <a:gd name="T4" fmla="*/ 0 w 42"/>
                <a:gd name="T5" fmla="*/ 0 h 3"/>
              </a:gdLst>
              <a:ahLst/>
              <a:cxnLst>
                <a:cxn ang="0">
                  <a:pos x="T0" y="T1"/>
                </a:cxn>
                <a:cxn ang="0">
                  <a:pos x="T2" y="T3"/>
                </a:cxn>
                <a:cxn ang="0">
                  <a:pos x="T4" y="T5"/>
                </a:cxn>
              </a:cxnLst>
              <a:rect l="0" t="0" r="r" b="b"/>
              <a:pathLst>
                <a:path w="42" h="3">
                  <a:moveTo>
                    <a:pt x="41" y="2"/>
                  </a:moveTo>
                  <a:lnTo>
                    <a:pt x="20" y="1"/>
                  </a:lnTo>
                  <a:lnTo>
                    <a:pt x="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41361" name="Rectangle 49"/>
          <p:cNvSpPr>
            <a:spLocks noChangeArrowheads="1"/>
          </p:cNvSpPr>
          <p:nvPr/>
        </p:nvSpPr>
        <p:spPr bwMode="auto">
          <a:xfrm>
            <a:off x="1138238"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6.60</a:t>
            </a:r>
          </a:p>
        </p:txBody>
      </p:sp>
      <p:sp>
        <p:nvSpPr>
          <p:cNvPr id="141362" name="Line 50"/>
          <p:cNvSpPr>
            <a:spLocks noChangeShapeType="1"/>
          </p:cNvSpPr>
          <p:nvPr/>
        </p:nvSpPr>
        <p:spPr bwMode="auto">
          <a:xfrm>
            <a:off x="7075488"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1363" name="Rectangle 51"/>
          <p:cNvSpPr>
            <a:spLocks noChangeArrowheads="1"/>
          </p:cNvSpPr>
          <p:nvPr/>
        </p:nvSpPr>
        <p:spPr bwMode="auto">
          <a:xfrm>
            <a:off x="6780213"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7.40</a:t>
            </a:r>
          </a:p>
        </p:txBody>
      </p:sp>
      <p:grpSp>
        <p:nvGrpSpPr>
          <p:cNvPr id="141364" name="Group 52"/>
          <p:cNvGrpSpPr>
            <a:grpSpLocks/>
          </p:cNvGrpSpPr>
          <p:nvPr/>
        </p:nvGrpSpPr>
        <p:grpSpPr bwMode="auto">
          <a:xfrm>
            <a:off x="2606675" y="1981200"/>
            <a:ext cx="1165225" cy="3273425"/>
            <a:chOff x="1847" y="1248"/>
            <a:chExt cx="826" cy="2062"/>
          </a:xfrm>
        </p:grpSpPr>
        <p:sp>
          <p:nvSpPr>
            <p:cNvPr id="141365" name="Freeform 53"/>
            <p:cNvSpPr>
              <a:spLocks/>
            </p:cNvSpPr>
            <p:nvPr/>
          </p:nvSpPr>
          <p:spPr bwMode="auto">
            <a:xfrm>
              <a:off x="2630" y="1248"/>
              <a:ext cx="43" cy="4"/>
            </a:xfrm>
            <a:custGeom>
              <a:avLst/>
              <a:gdLst>
                <a:gd name="T0" fmla="*/ 0 w 43"/>
                <a:gd name="T1" fmla="*/ 3 h 4"/>
                <a:gd name="T2" fmla="*/ 21 w 43"/>
                <a:gd name="T3" fmla="*/ 2 h 4"/>
                <a:gd name="T4" fmla="*/ 42 w 43"/>
                <a:gd name="T5" fmla="*/ 0 h 4"/>
              </a:gdLst>
              <a:ahLst/>
              <a:cxnLst>
                <a:cxn ang="0">
                  <a:pos x="T0" y="T1"/>
                </a:cxn>
                <a:cxn ang="0">
                  <a:pos x="T2" y="T3"/>
                </a:cxn>
                <a:cxn ang="0">
                  <a:pos x="T4" y="T5"/>
                </a:cxn>
              </a:cxnLst>
              <a:rect l="0" t="0" r="r" b="b"/>
              <a:pathLst>
                <a:path w="43" h="4">
                  <a:moveTo>
                    <a:pt x="0" y="3"/>
                  </a:moveTo>
                  <a:lnTo>
                    <a:pt x="21" y="2"/>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66" name="Freeform 54"/>
            <p:cNvSpPr>
              <a:spLocks/>
            </p:cNvSpPr>
            <p:nvPr/>
          </p:nvSpPr>
          <p:spPr bwMode="auto">
            <a:xfrm>
              <a:off x="2590" y="1251"/>
              <a:ext cx="41" cy="6"/>
            </a:xfrm>
            <a:custGeom>
              <a:avLst/>
              <a:gdLst>
                <a:gd name="T0" fmla="*/ 0 w 41"/>
                <a:gd name="T1" fmla="*/ 5 h 6"/>
                <a:gd name="T2" fmla="*/ 20 w 41"/>
                <a:gd name="T3" fmla="*/ 3 h 6"/>
                <a:gd name="T4" fmla="*/ 40 w 41"/>
                <a:gd name="T5" fmla="*/ 0 h 6"/>
              </a:gdLst>
              <a:ahLst/>
              <a:cxnLst>
                <a:cxn ang="0">
                  <a:pos x="T0" y="T1"/>
                </a:cxn>
                <a:cxn ang="0">
                  <a:pos x="T2" y="T3"/>
                </a:cxn>
                <a:cxn ang="0">
                  <a:pos x="T4" y="T5"/>
                </a:cxn>
              </a:cxnLst>
              <a:rect l="0" t="0" r="r" b="b"/>
              <a:pathLst>
                <a:path w="41" h="6">
                  <a:moveTo>
                    <a:pt x="0" y="5"/>
                  </a:moveTo>
                  <a:lnTo>
                    <a:pt x="20" y="3"/>
                  </a:lnTo>
                  <a:lnTo>
                    <a:pt x="4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67" name="Freeform 55"/>
            <p:cNvSpPr>
              <a:spLocks/>
            </p:cNvSpPr>
            <p:nvPr/>
          </p:nvSpPr>
          <p:spPr bwMode="auto">
            <a:xfrm>
              <a:off x="2548" y="1256"/>
              <a:ext cx="43" cy="10"/>
            </a:xfrm>
            <a:custGeom>
              <a:avLst/>
              <a:gdLst>
                <a:gd name="T0" fmla="*/ 0 w 43"/>
                <a:gd name="T1" fmla="*/ 9 h 10"/>
                <a:gd name="T2" fmla="*/ 21 w 43"/>
                <a:gd name="T3" fmla="*/ 5 h 10"/>
                <a:gd name="T4" fmla="*/ 42 w 43"/>
                <a:gd name="T5" fmla="*/ 0 h 10"/>
              </a:gdLst>
              <a:ahLst/>
              <a:cxnLst>
                <a:cxn ang="0">
                  <a:pos x="T0" y="T1"/>
                </a:cxn>
                <a:cxn ang="0">
                  <a:pos x="T2" y="T3"/>
                </a:cxn>
                <a:cxn ang="0">
                  <a:pos x="T4" y="T5"/>
                </a:cxn>
              </a:cxnLst>
              <a:rect l="0" t="0" r="r" b="b"/>
              <a:pathLst>
                <a:path w="43" h="10">
                  <a:moveTo>
                    <a:pt x="0" y="9"/>
                  </a:moveTo>
                  <a:lnTo>
                    <a:pt x="21" y="5"/>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68" name="Freeform 56"/>
            <p:cNvSpPr>
              <a:spLocks/>
            </p:cNvSpPr>
            <p:nvPr/>
          </p:nvSpPr>
          <p:spPr bwMode="auto">
            <a:xfrm>
              <a:off x="2507" y="1265"/>
              <a:ext cx="42" cy="19"/>
            </a:xfrm>
            <a:custGeom>
              <a:avLst/>
              <a:gdLst>
                <a:gd name="T0" fmla="*/ 0 w 42"/>
                <a:gd name="T1" fmla="*/ 18 h 19"/>
                <a:gd name="T2" fmla="*/ 10 w 42"/>
                <a:gd name="T3" fmla="*/ 11 h 19"/>
                <a:gd name="T4" fmla="*/ 20 w 42"/>
                <a:gd name="T5" fmla="*/ 8 h 19"/>
                <a:gd name="T6" fmla="*/ 41 w 42"/>
                <a:gd name="T7" fmla="*/ 0 h 19"/>
              </a:gdLst>
              <a:ahLst/>
              <a:cxnLst>
                <a:cxn ang="0">
                  <a:pos x="T0" y="T1"/>
                </a:cxn>
                <a:cxn ang="0">
                  <a:pos x="T2" y="T3"/>
                </a:cxn>
                <a:cxn ang="0">
                  <a:pos x="T4" y="T5"/>
                </a:cxn>
                <a:cxn ang="0">
                  <a:pos x="T6" y="T7"/>
                </a:cxn>
              </a:cxnLst>
              <a:rect l="0" t="0" r="r" b="b"/>
              <a:pathLst>
                <a:path w="42" h="19">
                  <a:moveTo>
                    <a:pt x="0" y="18"/>
                  </a:moveTo>
                  <a:lnTo>
                    <a:pt x="10" y="11"/>
                  </a:lnTo>
                  <a:lnTo>
                    <a:pt x="20" y="8"/>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69" name="Freeform 57"/>
            <p:cNvSpPr>
              <a:spLocks/>
            </p:cNvSpPr>
            <p:nvPr/>
          </p:nvSpPr>
          <p:spPr bwMode="auto">
            <a:xfrm>
              <a:off x="2466" y="1283"/>
              <a:ext cx="42" cy="35"/>
            </a:xfrm>
            <a:custGeom>
              <a:avLst/>
              <a:gdLst>
                <a:gd name="T0" fmla="*/ 0 w 42"/>
                <a:gd name="T1" fmla="*/ 34 h 35"/>
                <a:gd name="T2" fmla="*/ 11 w 42"/>
                <a:gd name="T3" fmla="*/ 23 h 35"/>
                <a:gd name="T4" fmla="*/ 21 w 42"/>
                <a:gd name="T5" fmla="*/ 14 h 35"/>
                <a:gd name="T6" fmla="*/ 31 w 42"/>
                <a:gd name="T7" fmla="*/ 6 h 35"/>
                <a:gd name="T8" fmla="*/ 41 w 42"/>
                <a:gd name="T9" fmla="*/ 0 h 35"/>
              </a:gdLst>
              <a:ahLst/>
              <a:cxnLst>
                <a:cxn ang="0">
                  <a:pos x="T0" y="T1"/>
                </a:cxn>
                <a:cxn ang="0">
                  <a:pos x="T2" y="T3"/>
                </a:cxn>
                <a:cxn ang="0">
                  <a:pos x="T4" y="T5"/>
                </a:cxn>
                <a:cxn ang="0">
                  <a:pos x="T6" y="T7"/>
                </a:cxn>
                <a:cxn ang="0">
                  <a:pos x="T8" y="T9"/>
                </a:cxn>
              </a:cxnLst>
              <a:rect l="0" t="0" r="r" b="b"/>
              <a:pathLst>
                <a:path w="42" h="35">
                  <a:moveTo>
                    <a:pt x="0" y="34"/>
                  </a:moveTo>
                  <a:lnTo>
                    <a:pt x="11" y="23"/>
                  </a:lnTo>
                  <a:lnTo>
                    <a:pt x="21" y="14"/>
                  </a:lnTo>
                  <a:lnTo>
                    <a:pt x="31" y="6"/>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70" name="Freeform 58"/>
            <p:cNvSpPr>
              <a:spLocks/>
            </p:cNvSpPr>
            <p:nvPr/>
          </p:nvSpPr>
          <p:spPr bwMode="auto">
            <a:xfrm>
              <a:off x="2424" y="1317"/>
              <a:ext cx="43" cy="65"/>
            </a:xfrm>
            <a:custGeom>
              <a:avLst/>
              <a:gdLst>
                <a:gd name="T0" fmla="*/ 0 w 43"/>
                <a:gd name="T1" fmla="*/ 64 h 65"/>
                <a:gd name="T2" fmla="*/ 5 w 43"/>
                <a:gd name="T3" fmla="*/ 54 h 65"/>
                <a:gd name="T4" fmla="*/ 10 w 43"/>
                <a:gd name="T5" fmla="*/ 42 h 65"/>
                <a:gd name="T6" fmla="*/ 21 w 43"/>
                <a:gd name="T7" fmla="*/ 26 h 65"/>
                <a:gd name="T8" fmla="*/ 31 w 43"/>
                <a:gd name="T9" fmla="*/ 13 h 65"/>
                <a:gd name="T10" fmla="*/ 42 w 43"/>
                <a:gd name="T11" fmla="*/ 0 h 65"/>
              </a:gdLst>
              <a:ahLst/>
              <a:cxnLst>
                <a:cxn ang="0">
                  <a:pos x="T0" y="T1"/>
                </a:cxn>
                <a:cxn ang="0">
                  <a:pos x="T2" y="T3"/>
                </a:cxn>
                <a:cxn ang="0">
                  <a:pos x="T4" y="T5"/>
                </a:cxn>
                <a:cxn ang="0">
                  <a:pos x="T6" y="T7"/>
                </a:cxn>
                <a:cxn ang="0">
                  <a:pos x="T8" y="T9"/>
                </a:cxn>
                <a:cxn ang="0">
                  <a:pos x="T10" y="T11"/>
                </a:cxn>
              </a:cxnLst>
              <a:rect l="0" t="0" r="r" b="b"/>
              <a:pathLst>
                <a:path w="43" h="65">
                  <a:moveTo>
                    <a:pt x="0" y="64"/>
                  </a:moveTo>
                  <a:lnTo>
                    <a:pt x="5" y="54"/>
                  </a:lnTo>
                  <a:lnTo>
                    <a:pt x="10" y="42"/>
                  </a:lnTo>
                  <a:lnTo>
                    <a:pt x="21" y="26"/>
                  </a:lnTo>
                  <a:lnTo>
                    <a:pt x="31" y="13"/>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71" name="Freeform 59"/>
            <p:cNvSpPr>
              <a:spLocks/>
            </p:cNvSpPr>
            <p:nvPr/>
          </p:nvSpPr>
          <p:spPr bwMode="auto">
            <a:xfrm>
              <a:off x="2383" y="1381"/>
              <a:ext cx="42" cy="112"/>
            </a:xfrm>
            <a:custGeom>
              <a:avLst/>
              <a:gdLst>
                <a:gd name="T0" fmla="*/ 0 w 42"/>
                <a:gd name="T1" fmla="*/ 111 h 112"/>
                <a:gd name="T2" fmla="*/ 5 w 42"/>
                <a:gd name="T3" fmla="*/ 94 h 112"/>
                <a:gd name="T4" fmla="*/ 10 w 42"/>
                <a:gd name="T5" fmla="*/ 78 h 112"/>
                <a:gd name="T6" fmla="*/ 15 w 42"/>
                <a:gd name="T7" fmla="*/ 62 h 112"/>
                <a:gd name="T8" fmla="*/ 21 w 42"/>
                <a:gd name="T9" fmla="*/ 48 h 112"/>
                <a:gd name="T10" fmla="*/ 26 w 42"/>
                <a:gd name="T11" fmla="*/ 35 h 112"/>
                <a:gd name="T12" fmla="*/ 30 w 42"/>
                <a:gd name="T13" fmla="*/ 23 h 112"/>
                <a:gd name="T14" fmla="*/ 41 w 42"/>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12">
                  <a:moveTo>
                    <a:pt x="0" y="111"/>
                  </a:moveTo>
                  <a:lnTo>
                    <a:pt x="5" y="94"/>
                  </a:lnTo>
                  <a:lnTo>
                    <a:pt x="10" y="78"/>
                  </a:lnTo>
                  <a:lnTo>
                    <a:pt x="15" y="62"/>
                  </a:lnTo>
                  <a:lnTo>
                    <a:pt x="21" y="48"/>
                  </a:lnTo>
                  <a:lnTo>
                    <a:pt x="26" y="35"/>
                  </a:lnTo>
                  <a:lnTo>
                    <a:pt x="30" y="23"/>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72" name="Freeform 60"/>
            <p:cNvSpPr>
              <a:spLocks/>
            </p:cNvSpPr>
            <p:nvPr/>
          </p:nvSpPr>
          <p:spPr bwMode="auto">
            <a:xfrm>
              <a:off x="2342" y="1492"/>
              <a:ext cx="42" cy="186"/>
            </a:xfrm>
            <a:custGeom>
              <a:avLst/>
              <a:gdLst>
                <a:gd name="T0" fmla="*/ 0 w 42"/>
                <a:gd name="T1" fmla="*/ 185 h 186"/>
                <a:gd name="T2" fmla="*/ 5 w 42"/>
                <a:gd name="T3" fmla="*/ 157 h 186"/>
                <a:gd name="T4" fmla="*/ 10 w 42"/>
                <a:gd name="T5" fmla="*/ 131 h 186"/>
                <a:gd name="T6" fmla="*/ 15 w 42"/>
                <a:gd name="T7" fmla="*/ 107 h 186"/>
                <a:gd name="T8" fmla="*/ 21 w 42"/>
                <a:gd name="T9" fmla="*/ 83 h 186"/>
                <a:gd name="T10" fmla="*/ 26 w 42"/>
                <a:gd name="T11" fmla="*/ 61 h 186"/>
                <a:gd name="T12" fmla="*/ 31 w 42"/>
                <a:gd name="T13" fmla="*/ 40 h 186"/>
                <a:gd name="T14" fmla="*/ 36 w 42"/>
                <a:gd name="T15" fmla="*/ 20 h 186"/>
                <a:gd name="T16" fmla="*/ 41 w 42"/>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86">
                  <a:moveTo>
                    <a:pt x="0" y="185"/>
                  </a:moveTo>
                  <a:lnTo>
                    <a:pt x="5" y="157"/>
                  </a:lnTo>
                  <a:lnTo>
                    <a:pt x="10" y="131"/>
                  </a:lnTo>
                  <a:lnTo>
                    <a:pt x="15" y="107"/>
                  </a:lnTo>
                  <a:lnTo>
                    <a:pt x="21" y="83"/>
                  </a:lnTo>
                  <a:lnTo>
                    <a:pt x="26" y="61"/>
                  </a:lnTo>
                  <a:lnTo>
                    <a:pt x="31" y="40"/>
                  </a:lnTo>
                  <a:lnTo>
                    <a:pt x="36" y="20"/>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73" name="Freeform 61"/>
            <p:cNvSpPr>
              <a:spLocks/>
            </p:cNvSpPr>
            <p:nvPr/>
          </p:nvSpPr>
          <p:spPr bwMode="auto">
            <a:xfrm>
              <a:off x="2300" y="1677"/>
              <a:ext cx="43" cy="271"/>
            </a:xfrm>
            <a:custGeom>
              <a:avLst/>
              <a:gdLst>
                <a:gd name="T0" fmla="*/ 0 w 43"/>
                <a:gd name="T1" fmla="*/ 270 h 271"/>
                <a:gd name="T2" fmla="*/ 10 w 43"/>
                <a:gd name="T3" fmla="*/ 196 h 271"/>
                <a:gd name="T4" fmla="*/ 16 w 43"/>
                <a:gd name="T5" fmla="*/ 161 h 271"/>
                <a:gd name="T6" fmla="*/ 21 w 43"/>
                <a:gd name="T7" fmla="*/ 125 h 271"/>
                <a:gd name="T8" fmla="*/ 26 w 43"/>
                <a:gd name="T9" fmla="*/ 92 h 271"/>
                <a:gd name="T10" fmla="*/ 32 w 43"/>
                <a:gd name="T11" fmla="*/ 59 h 271"/>
                <a:gd name="T12" fmla="*/ 37 w 43"/>
                <a:gd name="T13" fmla="*/ 28 h 271"/>
                <a:gd name="T14" fmla="*/ 42 w 43"/>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71">
                  <a:moveTo>
                    <a:pt x="0" y="270"/>
                  </a:moveTo>
                  <a:lnTo>
                    <a:pt x="10" y="196"/>
                  </a:lnTo>
                  <a:lnTo>
                    <a:pt x="16" y="161"/>
                  </a:lnTo>
                  <a:lnTo>
                    <a:pt x="21" y="125"/>
                  </a:lnTo>
                  <a:lnTo>
                    <a:pt x="26" y="92"/>
                  </a:lnTo>
                  <a:lnTo>
                    <a:pt x="32" y="59"/>
                  </a:lnTo>
                  <a:lnTo>
                    <a:pt x="37" y="28"/>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74" name="Freeform 62"/>
            <p:cNvSpPr>
              <a:spLocks/>
            </p:cNvSpPr>
            <p:nvPr/>
          </p:nvSpPr>
          <p:spPr bwMode="auto">
            <a:xfrm>
              <a:off x="2260" y="1947"/>
              <a:ext cx="41" cy="334"/>
            </a:xfrm>
            <a:custGeom>
              <a:avLst/>
              <a:gdLst>
                <a:gd name="T0" fmla="*/ 0 w 41"/>
                <a:gd name="T1" fmla="*/ 333 h 334"/>
                <a:gd name="T2" fmla="*/ 5 w 41"/>
                <a:gd name="T3" fmla="*/ 292 h 334"/>
                <a:gd name="T4" fmla="*/ 10 w 41"/>
                <a:gd name="T5" fmla="*/ 248 h 334"/>
                <a:gd name="T6" fmla="*/ 20 w 41"/>
                <a:gd name="T7" fmla="*/ 161 h 334"/>
                <a:gd name="T8" fmla="*/ 25 w 41"/>
                <a:gd name="T9" fmla="*/ 120 h 334"/>
                <a:gd name="T10" fmla="*/ 30 w 41"/>
                <a:gd name="T11" fmla="*/ 78 h 334"/>
                <a:gd name="T12" fmla="*/ 35 w 41"/>
                <a:gd name="T13" fmla="*/ 39 h 334"/>
                <a:gd name="T14" fmla="*/ 40 w 41"/>
                <a:gd name="T15" fmla="*/ 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34">
                  <a:moveTo>
                    <a:pt x="0" y="333"/>
                  </a:moveTo>
                  <a:lnTo>
                    <a:pt x="5" y="292"/>
                  </a:lnTo>
                  <a:lnTo>
                    <a:pt x="10" y="248"/>
                  </a:lnTo>
                  <a:lnTo>
                    <a:pt x="20" y="161"/>
                  </a:lnTo>
                  <a:lnTo>
                    <a:pt x="25" y="120"/>
                  </a:lnTo>
                  <a:lnTo>
                    <a:pt x="30" y="78"/>
                  </a:lnTo>
                  <a:lnTo>
                    <a:pt x="35" y="39"/>
                  </a:lnTo>
                  <a:lnTo>
                    <a:pt x="4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75" name="Freeform 63"/>
            <p:cNvSpPr>
              <a:spLocks/>
            </p:cNvSpPr>
            <p:nvPr/>
          </p:nvSpPr>
          <p:spPr bwMode="auto">
            <a:xfrm>
              <a:off x="2218" y="2280"/>
              <a:ext cx="43" cy="332"/>
            </a:xfrm>
            <a:custGeom>
              <a:avLst/>
              <a:gdLst>
                <a:gd name="T0" fmla="*/ 0 w 43"/>
                <a:gd name="T1" fmla="*/ 331 h 332"/>
                <a:gd name="T2" fmla="*/ 5 w 43"/>
                <a:gd name="T3" fmla="*/ 292 h 332"/>
                <a:gd name="T4" fmla="*/ 11 w 43"/>
                <a:gd name="T5" fmla="*/ 253 h 332"/>
                <a:gd name="T6" fmla="*/ 16 w 43"/>
                <a:gd name="T7" fmla="*/ 211 h 332"/>
                <a:gd name="T8" fmla="*/ 21 w 43"/>
                <a:gd name="T9" fmla="*/ 169 h 332"/>
                <a:gd name="T10" fmla="*/ 32 w 43"/>
                <a:gd name="T11" fmla="*/ 85 h 332"/>
                <a:gd name="T12" fmla="*/ 42 w 43"/>
                <a:gd name="T13" fmla="*/ 0 h 332"/>
              </a:gdLst>
              <a:ahLst/>
              <a:cxnLst>
                <a:cxn ang="0">
                  <a:pos x="T0" y="T1"/>
                </a:cxn>
                <a:cxn ang="0">
                  <a:pos x="T2" y="T3"/>
                </a:cxn>
                <a:cxn ang="0">
                  <a:pos x="T4" y="T5"/>
                </a:cxn>
                <a:cxn ang="0">
                  <a:pos x="T6" y="T7"/>
                </a:cxn>
                <a:cxn ang="0">
                  <a:pos x="T8" y="T9"/>
                </a:cxn>
                <a:cxn ang="0">
                  <a:pos x="T10" y="T11"/>
                </a:cxn>
                <a:cxn ang="0">
                  <a:pos x="T12" y="T13"/>
                </a:cxn>
              </a:cxnLst>
              <a:rect l="0" t="0" r="r" b="b"/>
              <a:pathLst>
                <a:path w="43" h="332">
                  <a:moveTo>
                    <a:pt x="0" y="331"/>
                  </a:moveTo>
                  <a:lnTo>
                    <a:pt x="5" y="292"/>
                  </a:lnTo>
                  <a:lnTo>
                    <a:pt x="11" y="253"/>
                  </a:lnTo>
                  <a:lnTo>
                    <a:pt x="16" y="211"/>
                  </a:lnTo>
                  <a:lnTo>
                    <a:pt x="21" y="169"/>
                  </a:lnTo>
                  <a:lnTo>
                    <a:pt x="32" y="85"/>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76" name="Freeform 64"/>
            <p:cNvSpPr>
              <a:spLocks/>
            </p:cNvSpPr>
            <p:nvPr/>
          </p:nvSpPr>
          <p:spPr bwMode="auto">
            <a:xfrm>
              <a:off x="2177" y="2611"/>
              <a:ext cx="42" cy="271"/>
            </a:xfrm>
            <a:custGeom>
              <a:avLst/>
              <a:gdLst>
                <a:gd name="T0" fmla="*/ 0 w 42"/>
                <a:gd name="T1" fmla="*/ 270 h 271"/>
                <a:gd name="T2" fmla="*/ 5 w 42"/>
                <a:gd name="T3" fmla="*/ 240 h 271"/>
                <a:gd name="T4" fmla="*/ 10 w 42"/>
                <a:gd name="T5" fmla="*/ 210 h 271"/>
                <a:gd name="T6" fmla="*/ 16 w 42"/>
                <a:gd name="T7" fmla="*/ 177 h 271"/>
                <a:gd name="T8" fmla="*/ 21 w 42"/>
                <a:gd name="T9" fmla="*/ 144 h 271"/>
                <a:gd name="T10" fmla="*/ 26 w 42"/>
                <a:gd name="T11" fmla="*/ 109 h 271"/>
                <a:gd name="T12" fmla="*/ 31 w 42"/>
                <a:gd name="T13" fmla="*/ 73 h 271"/>
                <a:gd name="T14" fmla="*/ 41 w 42"/>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71">
                  <a:moveTo>
                    <a:pt x="0" y="270"/>
                  </a:moveTo>
                  <a:lnTo>
                    <a:pt x="5" y="240"/>
                  </a:lnTo>
                  <a:lnTo>
                    <a:pt x="10" y="210"/>
                  </a:lnTo>
                  <a:lnTo>
                    <a:pt x="16" y="177"/>
                  </a:lnTo>
                  <a:lnTo>
                    <a:pt x="21" y="144"/>
                  </a:lnTo>
                  <a:lnTo>
                    <a:pt x="26" y="109"/>
                  </a:lnTo>
                  <a:lnTo>
                    <a:pt x="31" y="73"/>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77" name="Freeform 65"/>
            <p:cNvSpPr>
              <a:spLocks/>
            </p:cNvSpPr>
            <p:nvPr/>
          </p:nvSpPr>
          <p:spPr bwMode="auto">
            <a:xfrm>
              <a:off x="2136" y="2881"/>
              <a:ext cx="42" cy="185"/>
            </a:xfrm>
            <a:custGeom>
              <a:avLst/>
              <a:gdLst>
                <a:gd name="T0" fmla="*/ 0 w 42"/>
                <a:gd name="T1" fmla="*/ 184 h 185"/>
                <a:gd name="T2" fmla="*/ 5 w 42"/>
                <a:gd name="T3" fmla="*/ 165 h 185"/>
                <a:gd name="T4" fmla="*/ 10 w 42"/>
                <a:gd name="T5" fmla="*/ 144 h 185"/>
                <a:gd name="T6" fmla="*/ 15 w 42"/>
                <a:gd name="T7" fmla="*/ 124 h 185"/>
                <a:gd name="T8" fmla="*/ 21 w 42"/>
                <a:gd name="T9" fmla="*/ 102 h 185"/>
                <a:gd name="T10" fmla="*/ 26 w 42"/>
                <a:gd name="T11" fmla="*/ 78 h 185"/>
                <a:gd name="T12" fmla="*/ 31 w 42"/>
                <a:gd name="T13" fmla="*/ 55 h 185"/>
                <a:gd name="T14" fmla="*/ 36 w 42"/>
                <a:gd name="T15" fmla="*/ 27 h 185"/>
                <a:gd name="T16" fmla="*/ 41 w 42"/>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85">
                  <a:moveTo>
                    <a:pt x="0" y="184"/>
                  </a:moveTo>
                  <a:lnTo>
                    <a:pt x="5" y="165"/>
                  </a:lnTo>
                  <a:lnTo>
                    <a:pt x="10" y="144"/>
                  </a:lnTo>
                  <a:lnTo>
                    <a:pt x="15" y="124"/>
                  </a:lnTo>
                  <a:lnTo>
                    <a:pt x="21" y="102"/>
                  </a:lnTo>
                  <a:lnTo>
                    <a:pt x="26" y="78"/>
                  </a:lnTo>
                  <a:lnTo>
                    <a:pt x="31" y="55"/>
                  </a:lnTo>
                  <a:lnTo>
                    <a:pt x="36" y="27"/>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78" name="Freeform 66"/>
            <p:cNvSpPr>
              <a:spLocks/>
            </p:cNvSpPr>
            <p:nvPr/>
          </p:nvSpPr>
          <p:spPr bwMode="auto">
            <a:xfrm>
              <a:off x="2094" y="3065"/>
              <a:ext cx="43" cy="113"/>
            </a:xfrm>
            <a:custGeom>
              <a:avLst/>
              <a:gdLst>
                <a:gd name="T0" fmla="*/ 0 w 43"/>
                <a:gd name="T1" fmla="*/ 112 h 113"/>
                <a:gd name="T2" fmla="*/ 10 w 43"/>
                <a:gd name="T3" fmla="*/ 89 h 113"/>
                <a:gd name="T4" fmla="*/ 21 w 43"/>
                <a:gd name="T5" fmla="*/ 62 h 113"/>
                <a:gd name="T6" fmla="*/ 26 w 43"/>
                <a:gd name="T7" fmla="*/ 49 h 113"/>
                <a:gd name="T8" fmla="*/ 32 w 43"/>
                <a:gd name="T9" fmla="*/ 34 h 113"/>
                <a:gd name="T10" fmla="*/ 36 w 43"/>
                <a:gd name="T11" fmla="*/ 17 h 113"/>
                <a:gd name="T12" fmla="*/ 42 w 4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43" h="113">
                  <a:moveTo>
                    <a:pt x="0" y="112"/>
                  </a:moveTo>
                  <a:lnTo>
                    <a:pt x="10" y="89"/>
                  </a:lnTo>
                  <a:lnTo>
                    <a:pt x="21" y="62"/>
                  </a:lnTo>
                  <a:lnTo>
                    <a:pt x="26" y="49"/>
                  </a:lnTo>
                  <a:lnTo>
                    <a:pt x="32" y="34"/>
                  </a:lnTo>
                  <a:lnTo>
                    <a:pt x="36" y="17"/>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79" name="Freeform 67"/>
            <p:cNvSpPr>
              <a:spLocks/>
            </p:cNvSpPr>
            <p:nvPr/>
          </p:nvSpPr>
          <p:spPr bwMode="auto">
            <a:xfrm>
              <a:off x="2054" y="3177"/>
              <a:ext cx="41" cy="64"/>
            </a:xfrm>
            <a:custGeom>
              <a:avLst/>
              <a:gdLst>
                <a:gd name="T0" fmla="*/ 0 w 41"/>
                <a:gd name="T1" fmla="*/ 63 h 64"/>
                <a:gd name="T2" fmla="*/ 10 w 41"/>
                <a:gd name="T3" fmla="*/ 52 h 64"/>
                <a:gd name="T4" fmla="*/ 20 w 41"/>
                <a:gd name="T5" fmla="*/ 37 h 64"/>
                <a:gd name="T6" fmla="*/ 30 w 41"/>
                <a:gd name="T7" fmla="*/ 21 h 64"/>
                <a:gd name="T8" fmla="*/ 35 w 41"/>
                <a:gd name="T9" fmla="*/ 10 h 64"/>
                <a:gd name="T10" fmla="*/ 40 w 41"/>
                <a:gd name="T11" fmla="*/ 0 h 64"/>
              </a:gdLst>
              <a:ahLst/>
              <a:cxnLst>
                <a:cxn ang="0">
                  <a:pos x="T0" y="T1"/>
                </a:cxn>
                <a:cxn ang="0">
                  <a:pos x="T2" y="T3"/>
                </a:cxn>
                <a:cxn ang="0">
                  <a:pos x="T4" y="T5"/>
                </a:cxn>
                <a:cxn ang="0">
                  <a:pos x="T6" y="T7"/>
                </a:cxn>
                <a:cxn ang="0">
                  <a:pos x="T8" y="T9"/>
                </a:cxn>
                <a:cxn ang="0">
                  <a:pos x="T10" y="T11"/>
                </a:cxn>
              </a:cxnLst>
              <a:rect l="0" t="0" r="r" b="b"/>
              <a:pathLst>
                <a:path w="41" h="64">
                  <a:moveTo>
                    <a:pt x="0" y="63"/>
                  </a:moveTo>
                  <a:lnTo>
                    <a:pt x="10" y="52"/>
                  </a:lnTo>
                  <a:lnTo>
                    <a:pt x="20" y="37"/>
                  </a:lnTo>
                  <a:lnTo>
                    <a:pt x="30" y="21"/>
                  </a:lnTo>
                  <a:lnTo>
                    <a:pt x="35" y="10"/>
                  </a:lnTo>
                  <a:lnTo>
                    <a:pt x="4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80" name="Freeform 68"/>
            <p:cNvSpPr>
              <a:spLocks/>
            </p:cNvSpPr>
            <p:nvPr/>
          </p:nvSpPr>
          <p:spPr bwMode="auto">
            <a:xfrm>
              <a:off x="2012" y="3240"/>
              <a:ext cx="43" cy="36"/>
            </a:xfrm>
            <a:custGeom>
              <a:avLst/>
              <a:gdLst>
                <a:gd name="T0" fmla="*/ 0 w 43"/>
                <a:gd name="T1" fmla="*/ 35 h 36"/>
                <a:gd name="T2" fmla="*/ 10 w 43"/>
                <a:gd name="T3" fmla="*/ 28 h 36"/>
                <a:gd name="T4" fmla="*/ 21 w 43"/>
                <a:gd name="T5" fmla="*/ 20 h 36"/>
                <a:gd name="T6" fmla="*/ 31 w 43"/>
                <a:gd name="T7" fmla="*/ 12 h 36"/>
                <a:gd name="T8" fmla="*/ 42 w 43"/>
                <a:gd name="T9" fmla="*/ 0 h 36"/>
              </a:gdLst>
              <a:ahLst/>
              <a:cxnLst>
                <a:cxn ang="0">
                  <a:pos x="T0" y="T1"/>
                </a:cxn>
                <a:cxn ang="0">
                  <a:pos x="T2" y="T3"/>
                </a:cxn>
                <a:cxn ang="0">
                  <a:pos x="T4" y="T5"/>
                </a:cxn>
                <a:cxn ang="0">
                  <a:pos x="T6" y="T7"/>
                </a:cxn>
                <a:cxn ang="0">
                  <a:pos x="T8" y="T9"/>
                </a:cxn>
              </a:cxnLst>
              <a:rect l="0" t="0" r="r" b="b"/>
              <a:pathLst>
                <a:path w="43" h="36">
                  <a:moveTo>
                    <a:pt x="0" y="35"/>
                  </a:moveTo>
                  <a:lnTo>
                    <a:pt x="10" y="28"/>
                  </a:lnTo>
                  <a:lnTo>
                    <a:pt x="21" y="20"/>
                  </a:lnTo>
                  <a:lnTo>
                    <a:pt x="31" y="12"/>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81" name="Freeform 69"/>
            <p:cNvSpPr>
              <a:spLocks/>
            </p:cNvSpPr>
            <p:nvPr/>
          </p:nvSpPr>
          <p:spPr bwMode="auto">
            <a:xfrm>
              <a:off x="1971" y="3275"/>
              <a:ext cx="42" cy="18"/>
            </a:xfrm>
            <a:custGeom>
              <a:avLst/>
              <a:gdLst>
                <a:gd name="T0" fmla="*/ 0 w 42"/>
                <a:gd name="T1" fmla="*/ 17 h 18"/>
                <a:gd name="T2" fmla="*/ 21 w 42"/>
                <a:gd name="T3" fmla="*/ 10 h 18"/>
                <a:gd name="T4" fmla="*/ 31 w 42"/>
                <a:gd name="T5" fmla="*/ 7 h 18"/>
                <a:gd name="T6" fmla="*/ 41 w 42"/>
                <a:gd name="T7" fmla="*/ 0 h 18"/>
              </a:gdLst>
              <a:ahLst/>
              <a:cxnLst>
                <a:cxn ang="0">
                  <a:pos x="T0" y="T1"/>
                </a:cxn>
                <a:cxn ang="0">
                  <a:pos x="T2" y="T3"/>
                </a:cxn>
                <a:cxn ang="0">
                  <a:pos x="T4" y="T5"/>
                </a:cxn>
                <a:cxn ang="0">
                  <a:pos x="T6" y="T7"/>
                </a:cxn>
              </a:cxnLst>
              <a:rect l="0" t="0" r="r" b="b"/>
              <a:pathLst>
                <a:path w="42" h="18">
                  <a:moveTo>
                    <a:pt x="0" y="17"/>
                  </a:moveTo>
                  <a:lnTo>
                    <a:pt x="21" y="10"/>
                  </a:lnTo>
                  <a:lnTo>
                    <a:pt x="31" y="7"/>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82" name="Freeform 70"/>
            <p:cNvSpPr>
              <a:spLocks/>
            </p:cNvSpPr>
            <p:nvPr/>
          </p:nvSpPr>
          <p:spPr bwMode="auto">
            <a:xfrm>
              <a:off x="1929" y="3292"/>
              <a:ext cx="43" cy="10"/>
            </a:xfrm>
            <a:custGeom>
              <a:avLst/>
              <a:gdLst>
                <a:gd name="T0" fmla="*/ 0 w 43"/>
                <a:gd name="T1" fmla="*/ 9 h 10"/>
                <a:gd name="T2" fmla="*/ 21 w 43"/>
                <a:gd name="T3" fmla="*/ 6 h 10"/>
                <a:gd name="T4" fmla="*/ 42 w 43"/>
                <a:gd name="T5" fmla="*/ 0 h 10"/>
              </a:gdLst>
              <a:ahLst/>
              <a:cxnLst>
                <a:cxn ang="0">
                  <a:pos x="T0" y="T1"/>
                </a:cxn>
                <a:cxn ang="0">
                  <a:pos x="T2" y="T3"/>
                </a:cxn>
                <a:cxn ang="0">
                  <a:pos x="T4" y="T5"/>
                </a:cxn>
              </a:cxnLst>
              <a:rect l="0" t="0" r="r" b="b"/>
              <a:pathLst>
                <a:path w="43" h="10">
                  <a:moveTo>
                    <a:pt x="0" y="9"/>
                  </a:moveTo>
                  <a:lnTo>
                    <a:pt x="21" y="6"/>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83" name="Freeform 71"/>
            <p:cNvSpPr>
              <a:spLocks/>
            </p:cNvSpPr>
            <p:nvPr/>
          </p:nvSpPr>
          <p:spPr bwMode="auto">
            <a:xfrm>
              <a:off x="1888" y="3301"/>
              <a:ext cx="42" cy="7"/>
            </a:xfrm>
            <a:custGeom>
              <a:avLst/>
              <a:gdLst>
                <a:gd name="T0" fmla="*/ 0 w 42"/>
                <a:gd name="T1" fmla="*/ 6 h 7"/>
                <a:gd name="T2" fmla="*/ 21 w 42"/>
                <a:gd name="T3" fmla="*/ 2 h 7"/>
                <a:gd name="T4" fmla="*/ 41 w 42"/>
                <a:gd name="T5" fmla="*/ 0 h 7"/>
              </a:gdLst>
              <a:ahLst/>
              <a:cxnLst>
                <a:cxn ang="0">
                  <a:pos x="T0" y="T1"/>
                </a:cxn>
                <a:cxn ang="0">
                  <a:pos x="T2" y="T3"/>
                </a:cxn>
                <a:cxn ang="0">
                  <a:pos x="T4" y="T5"/>
                </a:cxn>
              </a:cxnLst>
              <a:rect l="0" t="0" r="r" b="b"/>
              <a:pathLst>
                <a:path w="42" h="7">
                  <a:moveTo>
                    <a:pt x="0" y="6"/>
                  </a:moveTo>
                  <a:lnTo>
                    <a:pt x="21" y="2"/>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1384" name="Freeform 72"/>
            <p:cNvSpPr>
              <a:spLocks/>
            </p:cNvSpPr>
            <p:nvPr/>
          </p:nvSpPr>
          <p:spPr bwMode="auto">
            <a:xfrm>
              <a:off x="1847" y="3307"/>
              <a:ext cx="42" cy="3"/>
            </a:xfrm>
            <a:custGeom>
              <a:avLst/>
              <a:gdLst>
                <a:gd name="T0" fmla="*/ 0 w 42"/>
                <a:gd name="T1" fmla="*/ 2 h 3"/>
                <a:gd name="T2" fmla="*/ 21 w 42"/>
                <a:gd name="T3" fmla="*/ 1 h 3"/>
                <a:gd name="T4" fmla="*/ 41 w 42"/>
                <a:gd name="T5" fmla="*/ 0 h 3"/>
              </a:gdLst>
              <a:ahLst/>
              <a:cxnLst>
                <a:cxn ang="0">
                  <a:pos x="T0" y="T1"/>
                </a:cxn>
                <a:cxn ang="0">
                  <a:pos x="T2" y="T3"/>
                </a:cxn>
                <a:cxn ang="0">
                  <a:pos x="T4" y="T5"/>
                </a:cxn>
              </a:cxnLst>
              <a:rect l="0" t="0" r="r" b="b"/>
              <a:pathLst>
                <a:path w="42" h="3">
                  <a:moveTo>
                    <a:pt x="0" y="2"/>
                  </a:moveTo>
                  <a:lnTo>
                    <a:pt x="21" y="1"/>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41385" name="Rectangle 73"/>
          <p:cNvSpPr>
            <a:spLocks noGrp="1" noChangeArrowheads="1"/>
          </p:cNvSpPr>
          <p:nvPr>
            <p:ph type="title"/>
          </p:nvPr>
        </p:nvSpPr>
        <p:spPr/>
        <p:txBody>
          <a:bodyPr/>
          <a:lstStyle/>
          <a:p>
            <a:r>
              <a:rPr lang="en-GB"/>
              <a:t>Imprecise Input Parameters</a:t>
            </a:r>
          </a:p>
        </p:txBody>
      </p:sp>
    </p:spTree>
    <p:extLst>
      <p:ext uri="{BB962C8B-B14F-4D97-AF65-F5344CB8AC3E}">
        <p14:creationId xmlns:p14="http://schemas.microsoft.com/office/powerpoint/2010/main" val="10048906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Line 2"/>
          <p:cNvSpPr>
            <a:spLocks noChangeShapeType="1"/>
          </p:cNvSpPr>
          <p:nvPr/>
        </p:nvSpPr>
        <p:spPr bwMode="auto">
          <a:xfrm>
            <a:off x="1406525" y="1835150"/>
            <a:ext cx="0" cy="3416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63" name="Line 3"/>
          <p:cNvSpPr>
            <a:spLocks noChangeShapeType="1"/>
          </p:cNvSpPr>
          <p:nvPr/>
        </p:nvSpPr>
        <p:spPr bwMode="auto">
          <a:xfrm>
            <a:off x="1412875" y="5257800"/>
            <a:ext cx="58626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64" name="Line 4"/>
          <p:cNvSpPr>
            <a:spLocks noChangeShapeType="1"/>
          </p:cNvSpPr>
          <p:nvPr/>
        </p:nvSpPr>
        <p:spPr bwMode="auto">
          <a:xfrm flipH="1">
            <a:off x="1260475" y="190500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65" name="Line 5"/>
          <p:cNvSpPr>
            <a:spLocks noChangeShapeType="1"/>
          </p:cNvSpPr>
          <p:nvPr/>
        </p:nvSpPr>
        <p:spPr bwMode="auto">
          <a:xfrm flipH="1">
            <a:off x="1260475" y="525780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66" name="Line 6"/>
          <p:cNvSpPr>
            <a:spLocks noChangeShapeType="1"/>
          </p:cNvSpPr>
          <p:nvPr/>
        </p:nvSpPr>
        <p:spPr bwMode="auto">
          <a:xfrm flipH="1">
            <a:off x="1260475" y="358140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67" name="Rectangle 7"/>
          <p:cNvSpPr>
            <a:spLocks noChangeArrowheads="1"/>
          </p:cNvSpPr>
          <p:nvPr/>
        </p:nvSpPr>
        <p:spPr bwMode="auto">
          <a:xfrm>
            <a:off x="685800" y="5008563"/>
            <a:ext cx="604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0.0</a:t>
            </a:r>
          </a:p>
        </p:txBody>
      </p:sp>
      <p:sp>
        <p:nvSpPr>
          <p:cNvPr id="143368" name="Rectangle 8"/>
          <p:cNvSpPr>
            <a:spLocks noChangeArrowheads="1"/>
          </p:cNvSpPr>
          <p:nvPr/>
        </p:nvSpPr>
        <p:spPr bwMode="auto">
          <a:xfrm>
            <a:off x="685800" y="3332163"/>
            <a:ext cx="604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0.5</a:t>
            </a:r>
          </a:p>
        </p:txBody>
      </p:sp>
      <p:sp>
        <p:nvSpPr>
          <p:cNvPr id="143369" name="Rectangle 9"/>
          <p:cNvSpPr>
            <a:spLocks noChangeArrowheads="1"/>
          </p:cNvSpPr>
          <p:nvPr/>
        </p:nvSpPr>
        <p:spPr bwMode="auto">
          <a:xfrm>
            <a:off x="685800" y="1655763"/>
            <a:ext cx="604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1.0</a:t>
            </a:r>
          </a:p>
        </p:txBody>
      </p:sp>
      <p:sp>
        <p:nvSpPr>
          <p:cNvPr id="143370" name="Line 10"/>
          <p:cNvSpPr>
            <a:spLocks noChangeShapeType="1"/>
          </p:cNvSpPr>
          <p:nvPr/>
        </p:nvSpPr>
        <p:spPr bwMode="auto">
          <a:xfrm>
            <a:off x="1406525"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71" name="Line 11"/>
          <p:cNvSpPr>
            <a:spLocks noChangeShapeType="1"/>
          </p:cNvSpPr>
          <p:nvPr/>
        </p:nvSpPr>
        <p:spPr bwMode="auto">
          <a:xfrm>
            <a:off x="2109788"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72" name="Line 12"/>
          <p:cNvSpPr>
            <a:spLocks noChangeShapeType="1"/>
          </p:cNvSpPr>
          <p:nvPr/>
        </p:nvSpPr>
        <p:spPr bwMode="auto">
          <a:xfrm>
            <a:off x="2813050"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73" name="Line 13"/>
          <p:cNvSpPr>
            <a:spLocks noChangeShapeType="1"/>
          </p:cNvSpPr>
          <p:nvPr/>
        </p:nvSpPr>
        <p:spPr bwMode="auto">
          <a:xfrm>
            <a:off x="3516313"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74" name="Line 14"/>
          <p:cNvSpPr>
            <a:spLocks noChangeShapeType="1"/>
          </p:cNvSpPr>
          <p:nvPr/>
        </p:nvSpPr>
        <p:spPr bwMode="auto">
          <a:xfrm>
            <a:off x="4219575"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75" name="Line 15"/>
          <p:cNvSpPr>
            <a:spLocks noChangeShapeType="1"/>
          </p:cNvSpPr>
          <p:nvPr/>
        </p:nvSpPr>
        <p:spPr bwMode="auto">
          <a:xfrm>
            <a:off x="4924425"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76" name="Line 16"/>
          <p:cNvSpPr>
            <a:spLocks noChangeShapeType="1"/>
          </p:cNvSpPr>
          <p:nvPr/>
        </p:nvSpPr>
        <p:spPr bwMode="auto">
          <a:xfrm>
            <a:off x="5627688"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77" name="Line 17"/>
          <p:cNvSpPr>
            <a:spLocks noChangeShapeType="1"/>
          </p:cNvSpPr>
          <p:nvPr/>
        </p:nvSpPr>
        <p:spPr bwMode="auto">
          <a:xfrm>
            <a:off x="6330950"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78" name="Rectangle 18"/>
          <p:cNvSpPr>
            <a:spLocks noChangeArrowheads="1"/>
          </p:cNvSpPr>
          <p:nvPr/>
        </p:nvSpPr>
        <p:spPr bwMode="auto">
          <a:xfrm>
            <a:off x="7288213" y="5008563"/>
            <a:ext cx="7239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i="1"/>
              <a:t>pHv</a:t>
            </a:r>
          </a:p>
        </p:txBody>
      </p:sp>
      <p:sp>
        <p:nvSpPr>
          <p:cNvPr id="143379" name="Rectangle 19"/>
          <p:cNvSpPr>
            <a:spLocks noChangeArrowheads="1"/>
          </p:cNvSpPr>
          <p:nvPr/>
        </p:nvSpPr>
        <p:spPr bwMode="auto">
          <a:xfrm>
            <a:off x="1816100"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6.70</a:t>
            </a:r>
          </a:p>
        </p:txBody>
      </p:sp>
      <p:sp>
        <p:nvSpPr>
          <p:cNvPr id="143380" name="Rectangle 20"/>
          <p:cNvSpPr>
            <a:spLocks noChangeArrowheads="1"/>
          </p:cNvSpPr>
          <p:nvPr/>
        </p:nvSpPr>
        <p:spPr bwMode="auto">
          <a:xfrm>
            <a:off x="2519363"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6.80</a:t>
            </a:r>
          </a:p>
        </p:txBody>
      </p:sp>
      <p:sp>
        <p:nvSpPr>
          <p:cNvPr id="143381" name="Rectangle 21"/>
          <p:cNvSpPr>
            <a:spLocks noChangeArrowheads="1"/>
          </p:cNvSpPr>
          <p:nvPr/>
        </p:nvSpPr>
        <p:spPr bwMode="auto">
          <a:xfrm>
            <a:off x="3222625"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6.90</a:t>
            </a:r>
          </a:p>
        </p:txBody>
      </p:sp>
      <p:sp>
        <p:nvSpPr>
          <p:cNvPr id="143382" name="Rectangle 22"/>
          <p:cNvSpPr>
            <a:spLocks noChangeArrowheads="1"/>
          </p:cNvSpPr>
          <p:nvPr/>
        </p:nvSpPr>
        <p:spPr bwMode="auto">
          <a:xfrm>
            <a:off x="3925888"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7.00</a:t>
            </a:r>
          </a:p>
        </p:txBody>
      </p:sp>
      <p:sp>
        <p:nvSpPr>
          <p:cNvPr id="143383" name="Rectangle 23"/>
          <p:cNvSpPr>
            <a:spLocks noChangeArrowheads="1"/>
          </p:cNvSpPr>
          <p:nvPr/>
        </p:nvSpPr>
        <p:spPr bwMode="auto">
          <a:xfrm>
            <a:off x="4629150"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7.10</a:t>
            </a:r>
          </a:p>
        </p:txBody>
      </p:sp>
      <p:sp>
        <p:nvSpPr>
          <p:cNvPr id="143384" name="Rectangle 24"/>
          <p:cNvSpPr>
            <a:spLocks noChangeArrowheads="1"/>
          </p:cNvSpPr>
          <p:nvPr/>
        </p:nvSpPr>
        <p:spPr bwMode="auto">
          <a:xfrm>
            <a:off x="5332413"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7.20</a:t>
            </a:r>
          </a:p>
        </p:txBody>
      </p:sp>
      <p:sp>
        <p:nvSpPr>
          <p:cNvPr id="143385" name="Rectangle 25"/>
          <p:cNvSpPr>
            <a:spLocks noChangeArrowheads="1"/>
          </p:cNvSpPr>
          <p:nvPr/>
        </p:nvSpPr>
        <p:spPr bwMode="auto">
          <a:xfrm>
            <a:off x="6035675"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7.30</a:t>
            </a:r>
          </a:p>
        </p:txBody>
      </p:sp>
      <p:sp>
        <p:nvSpPr>
          <p:cNvPr id="143386" name="Rectangle 26"/>
          <p:cNvSpPr>
            <a:spLocks noChangeArrowheads="1"/>
          </p:cNvSpPr>
          <p:nvPr/>
        </p:nvSpPr>
        <p:spPr bwMode="auto">
          <a:xfrm>
            <a:off x="3503613" y="2646363"/>
            <a:ext cx="5183187" cy="1320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r>
              <a:rPr lang="en-GB" sz="2000"/>
              <a:t>the variable is given a membership value </a:t>
            </a:r>
          </a:p>
          <a:p>
            <a:r>
              <a:rPr lang="en-GB" sz="2000"/>
              <a:t>of 1.0 across a range to indicate that the </a:t>
            </a:r>
            <a:br>
              <a:rPr lang="en-GB" sz="2000"/>
            </a:br>
            <a:r>
              <a:rPr lang="en-GB" sz="2000"/>
              <a:t>actual value could lie anywhere in the range</a:t>
            </a:r>
          </a:p>
          <a:p>
            <a:r>
              <a:rPr lang="en-GB" sz="2000"/>
              <a:t>(but it </a:t>
            </a:r>
            <a:r>
              <a:rPr lang="en-GB" sz="2000" i="1"/>
              <a:t>must</a:t>
            </a:r>
            <a:r>
              <a:rPr lang="en-GB" sz="2000"/>
              <a:t> be higher than the </a:t>
            </a:r>
            <a:r>
              <a:rPr lang="en-GB" sz="2000" i="1"/>
              <a:t>pHa)</a:t>
            </a:r>
          </a:p>
        </p:txBody>
      </p:sp>
      <p:sp>
        <p:nvSpPr>
          <p:cNvPr id="143387" name="Line 27"/>
          <p:cNvSpPr>
            <a:spLocks noChangeShapeType="1"/>
          </p:cNvSpPr>
          <p:nvPr/>
        </p:nvSpPr>
        <p:spPr bwMode="auto">
          <a:xfrm flipV="1">
            <a:off x="4233863" y="1974850"/>
            <a:ext cx="4762" cy="698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88" name="Rectangle 28"/>
          <p:cNvSpPr>
            <a:spLocks noChangeArrowheads="1"/>
          </p:cNvSpPr>
          <p:nvPr/>
        </p:nvSpPr>
        <p:spPr bwMode="auto">
          <a:xfrm>
            <a:off x="1138238"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6.60</a:t>
            </a:r>
          </a:p>
        </p:txBody>
      </p:sp>
      <p:sp>
        <p:nvSpPr>
          <p:cNvPr id="143389" name="Line 29"/>
          <p:cNvSpPr>
            <a:spLocks noChangeShapeType="1"/>
          </p:cNvSpPr>
          <p:nvPr/>
        </p:nvSpPr>
        <p:spPr bwMode="auto">
          <a:xfrm>
            <a:off x="7075488" y="52641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390" name="Rectangle 30"/>
          <p:cNvSpPr>
            <a:spLocks noChangeArrowheads="1"/>
          </p:cNvSpPr>
          <p:nvPr/>
        </p:nvSpPr>
        <p:spPr bwMode="auto">
          <a:xfrm>
            <a:off x="6780213" y="5389563"/>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a:t>7.40</a:t>
            </a:r>
          </a:p>
        </p:txBody>
      </p:sp>
      <p:grpSp>
        <p:nvGrpSpPr>
          <p:cNvPr id="143391" name="Group 31"/>
          <p:cNvGrpSpPr>
            <a:grpSpLocks/>
          </p:cNvGrpSpPr>
          <p:nvPr/>
        </p:nvGrpSpPr>
        <p:grpSpPr bwMode="auto">
          <a:xfrm>
            <a:off x="2606675" y="1981200"/>
            <a:ext cx="1165225" cy="3273425"/>
            <a:chOff x="1847" y="1248"/>
            <a:chExt cx="826" cy="2062"/>
          </a:xfrm>
        </p:grpSpPr>
        <p:sp>
          <p:nvSpPr>
            <p:cNvPr id="143392" name="Freeform 32"/>
            <p:cNvSpPr>
              <a:spLocks/>
            </p:cNvSpPr>
            <p:nvPr/>
          </p:nvSpPr>
          <p:spPr bwMode="auto">
            <a:xfrm>
              <a:off x="2630" y="1248"/>
              <a:ext cx="43" cy="4"/>
            </a:xfrm>
            <a:custGeom>
              <a:avLst/>
              <a:gdLst>
                <a:gd name="T0" fmla="*/ 0 w 43"/>
                <a:gd name="T1" fmla="*/ 3 h 4"/>
                <a:gd name="T2" fmla="*/ 21 w 43"/>
                <a:gd name="T3" fmla="*/ 2 h 4"/>
                <a:gd name="T4" fmla="*/ 42 w 43"/>
                <a:gd name="T5" fmla="*/ 0 h 4"/>
              </a:gdLst>
              <a:ahLst/>
              <a:cxnLst>
                <a:cxn ang="0">
                  <a:pos x="T0" y="T1"/>
                </a:cxn>
                <a:cxn ang="0">
                  <a:pos x="T2" y="T3"/>
                </a:cxn>
                <a:cxn ang="0">
                  <a:pos x="T4" y="T5"/>
                </a:cxn>
              </a:cxnLst>
              <a:rect l="0" t="0" r="r" b="b"/>
              <a:pathLst>
                <a:path w="43" h="4">
                  <a:moveTo>
                    <a:pt x="0" y="3"/>
                  </a:moveTo>
                  <a:lnTo>
                    <a:pt x="21" y="2"/>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393" name="Freeform 33"/>
            <p:cNvSpPr>
              <a:spLocks/>
            </p:cNvSpPr>
            <p:nvPr/>
          </p:nvSpPr>
          <p:spPr bwMode="auto">
            <a:xfrm>
              <a:off x="2590" y="1251"/>
              <a:ext cx="41" cy="6"/>
            </a:xfrm>
            <a:custGeom>
              <a:avLst/>
              <a:gdLst>
                <a:gd name="T0" fmla="*/ 0 w 41"/>
                <a:gd name="T1" fmla="*/ 5 h 6"/>
                <a:gd name="T2" fmla="*/ 20 w 41"/>
                <a:gd name="T3" fmla="*/ 3 h 6"/>
                <a:gd name="T4" fmla="*/ 40 w 41"/>
                <a:gd name="T5" fmla="*/ 0 h 6"/>
              </a:gdLst>
              <a:ahLst/>
              <a:cxnLst>
                <a:cxn ang="0">
                  <a:pos x="T0" y="T1"/>
                </a:cxn>
                <a:cxn ang="0">
                  <a:pos x="T2" y="T3"/>
                </a:cxn>
                <a:cxn ang="0">
                  <a:pos x="T4" y="T5"/>
                </a:cxn>
              </a:cxnLst>
              <a:rect l="0" t="0" r="r" b="b"/>
              <a:pathLst>
                <a:path w="41" h="6">
                  <a:moveTo>
                    <a:pt x="0" y="5"/>
                  </a:moveTo>
                  <a:lnTo>
                    <a:pt x="20" y="3"/>
                  </a:lnTo>
                  <a:lnTo>
                    <a:pt x="4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394" name="Freeform 34"/>
            <p:cNvSpPr>
              <a:spLocks/>
            </p:cNvSpPr>
            <p:nvPr/>
          </p:nvSpPr>
          <p:spPr bwMode="auto">
            <a:xfrm>
              <a:off x="2548" y="1256"/>
              <a:ext cx="43" cy="10"/>
            </a:xfrm>
            <a:custGeom>
              <a:avLst/>
              <a:gdLst>
                <a:gd name="T0" fmla="*/ 0 w 43"/>
                <a:gd name="T1" fmla="*/ 9 h 10"/>
                <a:gd name="T2" fmla="*/ 21 w 43"/>
                <a:gd name="T3" fmla="*/ 5 h 10"/>
                <a:gd name="T4" fmla="*/ 42 w 43"/>
                <a:gd name="T5" fmla="*/ 0 h 10"/>
              </a:gdLst>
              <a:ahLst/>
              <a:cxnLst>
                <a:cxn ang="0">
                  <a:pos x="T0" y="T1"/>
                </a:cxn>
                <a:cxn ang="0">
                  <a:pos x="T2" y="T3"/>
                </a:cxn>
                <a:cxn ang="0">
                  <a:pos x="T4" y="T5"/>
                </a:cxn>
              </a:cxnLst>
              <a:rect l="0" t="0" r="r" b="b"/>
              <a:pathLst>
                <a:path w="43" h="10">
                  <a:moveTo>
                    <a:pt x="0" y="9"/>
                  </a:moveTo>
                  <a:lnTo>
                    <a:pt x="21" y="5"/>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395" name="Freeform 35"/>
            <p:cNvSpPr>
              <a:spLocks/>
            </p:cNvSpPr>
            <p:nvPr/>
          </p:nvSpPr>
          <p:spPr bwMode="auto">
            <a:xfrm>
              <a:off x="2507" y="1265"/>
              <a:ext cx="42" cy="19"/>
            </a:xfrm>
            <a:custGeom>
              <a:avLst/>
              <a:gdLst>
                <a:gd name="T0" fmla="*/ 0 w 42"/>
                <a:gd name="T1" fmla="*/ 18 h 19"/>
                <a:gd name="T2" fmla="*/ 10 w 42"/>
                <a:gd name="T3" fmla="*/ 11 h 19"/>
                <a:gd name="T4" fmla="*/ 20 w 42"/>
                <a:gd name="T5" fmla="*/ 8 h 19"/>
                <a:gd name="T6" fmla="*/ 41 w 42"/>
                <a:gd name="T7" fmla="*/ 0 h 19"/>
              </a:gdLst>
              <a:ahLst/>
              <a:cxnLst>
                <a:cxn ang="0">
                  <a:pos x="T0" y="T1"/>
                </a:cxn>
                <a:cxn ang="0">
                  <a:pos x="T2" y="T3"/>
                </a:cxn>
                <a:cxn ang="0">
                  <a:pos x="T4" y="T5"/>
                </a:cxn>
                <a:cxn ang="0">
                  <a:pos x="T6" y="T7"/>
                </a:cxn>
              </a:cxnLst>
              <a:rect l="0" t="0" r="r" b="b"/>
              <a:pathLst>
                <a:path w="42" h="19">
                  <a:moveTo>
                    <a:pt x="0" y="18"/>
                  </a:moveTo>
                  <a:lnTo>
                    <a:pt x="10" y="11"/>
                  </a:lnTo>
                  <a:lnTo>
                    <a:pt x="20" y="8"/>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396" name="Freeform 36"/>
            <p:cNvSpPr>
              <a:spLocks/>
            </p:cNvSpPr>
            <p:nvPr/>
          </p:nvSpPr>
          <p:spPr bwMode="auto">
            <a:xfrm>
              <a:off x="2466" y="1283"/>
              <a:ext cx="42" cy="35"/>
            </a:xfrm>
            <a:custGeom>
              <a:avLst/>
              <a:gdLst>
                <a:gd name="T0" fmla="*/ 0 w 42"/>
                <a:gd name="T1" fmla="*/ 34 h 35"/>
                <a:gd name="T2" fmla="*/ 11 w 42"/>
                <a:gd name="T3" fmla="*/ 23 h 35"/>
                <a:gd name="T4" fmla="*/ 21 w 42"/>
                <a:gd name="T5" fmla="*/ 14 h 35"/>
                <a:gd name="T6" fmla="*/ 31 w 42"/>
                <a:gd name="T7" fmla="*/ 6 h 35"/>
                <a:gd name="T8" fmla="*/ 41 w 42"/>
                <a:gd name="T9" fmla="*/ 0 h 35"/>
              </a:gdLst>
              <a:ahLst/>
              <a:cxnLst>
                <a:cxn ang="0">
                  <a:pos x="T0" y="T1"/>
                </a:cxn>
                <a:cxn ang="0">
                  <a:pos x="T2" y="T3"/>
                </a:cxn>
                <a:cxn ang="0">
                  <a:pos x="T4" y="T5"/>
                </a:cxn>
                <a:cxn ang="0">
                  <a:pos x="T6" y="T7"/>
                </a:cxn>
                <a:cxn ang="0">
                  <a:pos x="T8" y="T9"/>
                </a:cxn>
              </a:cxnLst>
              <a:rect l="0" t="0" r="r" b="b"/>
              <a:pathLst>
                <a:path w="42" h="35">
                  <a:moveTo>
                    <a:pt x="0" y="34"/>
                  </a:moveTo>
                  <a:lnTo>
                    <a:pt x="11" y="23"/>
                  </a:lnTo>
                  <a:lnTo>
                    <a:pt x="21" y="14"/>
                  </a:lnTo>
                  <a:lnTo>
                    <a:pt x="31" y="6"/>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397" name="Freeform 37"/>
            <p:cNvSpPr>
              <a:spLocks/>
            </p:cNvSpPr>
            <p:nvPr/>
          </p:nvSpPr>
          <p:spPr bwMode="auto">
            <a:xfrm>
              <a:off x="2424" y="1317"/>
              <a:ext cx="43" cy="65"/>
            </a:xfrm>
            <a:custGeom>
              <a:avLst/>
              <a:gdLst>
                <a:gd name="T0" fmla="*/ 0 w 43"/>
                <a:gd name="T1" fmla="*/ 64 h 65"/>
                <a:gd name="T2" fmla="*/ 5 w 43"/>
                <a:gd name="T3" fmla="*/ 54 h 65"/>
                <a:gd name="T4" fmla="*/ 10 w 43"/>
                <a:gd name="T5" fmla="*/ 42 h 65"/>
                <a:gd name="T6" fmla="*/ 21 w 43"/>
                <a:gd name="T7" fmla="*/ 26 h 65"/>
                <a:gd name="T8" fmla="*/ 31 w 43"/>
                <a:gd name="T9" fmla="*/ 13 h 65"/>
                <a:gd name="T10" fmla="*/ 42 w 43"/>
                <a:gd name="T11" fmla="*/ 0 h 65"/>
              </a:gdLst>
              <a:ahLst/>
              <a:cxnLst>
                <a:cxn ang="0">
                  <a:pos x="T0" y="T1"/>
                </a:cxn>
                <a:cxn ang="0">
                  <a:pos x="T2" y="T3"/>
                </a:cxn>
                <a:cxn ang="0">
                  <a:pos x="T4" y="T5"/>
                </a:cxn>
                <a:cxn ang="0">
                  <a:pos x="T6" y="T7"/>
                </a:cxn>
                <a:cxn ang="0">
                  <a:pos x="T8" y="T9"/>
                </a:cxn>
                <a:cxn ang="0">
                  <a:pos x="T10" y="T11"/>
                </a:cxn>
              </a:cxnLst>
              <a:rect l="0" t="0" r="r" b="b"/>
              <a:pathLst>
                <a:path w="43" h="65">
                  <a:moveTo>
                    <a:pt x="0" y="64"/>
                  </a:moveTo>
                  <a:lnTo>
                    <a:pt x="5" y="54"/>
                  </a:lnTo>
                  <a:lnTo>
                    <a:pt x="10" y="42"/>
                  </a:lnTo>
                  <a:lnTo>
                    <a:pt x="21" y="26"/>
                  </a:lnTo>
                  <a:lnTo>
                    <a:pt x="31" y="13"/>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398" name="Freeform 38"/>
            <p:cNvSpPr>
              <a:spLocks/>
            </p:cNvSpPr>
            <p:nvPr/>
          </p:nvSpPr>
          <p:spPr bwMode="auto">
            <a:xfrm>
              <a:off x="2383" y="1381"/>
              <a:ext cx="42" cy="112"/>
            </a:xfrm>
            <a:custGeom>
              <a:avLst/>
              <a:gdLst>
                <a:gd name="T0" fmla="*/ 0 w 42"/>
                <a:gd name="T1" fmla="*/ 111 h 112"/>
                <a:gd name="T2" fmla="*/ 5 w 42"/>
                <a:gd name="T3" fmla="*/ 94 h 112"/>
                <a:gd name="T4" fmla="*/ 10 w 42"/>
                <a:gd name="T5" fmla="*/ 78 h 112"/>
                <a:gd name="T6" fmla="*/ 15 w 42"/>
                <a:gd name="T7" fmla="*/ 62 h 112"/>
                <a:gd name="T8" fmla="*/ 21 w 42"/>
                <a:gd name="T9" fmla="*/ 48 h 112"/>
                <a:gd name="T10" fmla="*/ 26 w 42"/>
                <a:gd name="T11" fmla="*/ 35 h 112"/>
                <a:gd name="T12" fmla="*/ 30 w 42"/>
                <a:gd name="T13" fmla="*/ 23 h 112"/>
                <a:gd name="T14" fmla="*/ 41 w 42"/>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12">
                  <a:moveTo>
                    <a:pt x="0" y="111"/>
                  </a:moveTo>
                  <a:lnTo>
                    <a:pt x="5" y="94"/>
                  </a:lnTo>
                  <a:lnTo>
                    <a:pt x="10" y="78"/>
                  </a:lnTo>
                  <a:lnTo>
                    <a:pt x="15" y="62"/>
                  </a:lnTo>
                  <a:lnTo>
                    <a:pt x="21" y="48"/>
                  </a:lnTo>
                  <a:lnTo>
                    <a:pt x="26" y="35"/>
                  </a:lnTo>
                  <a:lnTo>
                    <a:pt x="30" y="23"/>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399" name="Freeform 39"/>
            <p:cNvSpPr>
              <a:spLocks/>
            </p:cNvSpPr>
            <p:nvPr/>
          </p:nvSpPr>
          <p:spPr bwMode="auto">
            <a:xfrm>
              <a:off x="2342" y="1492"/>
              <a:ext cx="42" cy="186"/>
            </a:xfrm>
            <a:custGeom>
              <a:avLst/>
              <a:gdLst>
                <a:gd name="T0" fmla="*/ 0 w 42"/>
                <a:gd name="T1" fmla="*/ 185 h 186"/>
                <a:gd name="T2" fmla="*/ 5 w 42"/>
                <a:gd name="T3" fmla="*/ 157 h 186"/>
                <a:gd name="T4" fmla="*/ 10 w 42"/>
                <a:gd name="T5" fmla="*/ 131 h 186"/>
                <a:gd name="T6" fmla="*/ 15 w 42"/>
                <a:gd name="T7" fmla="*/ 107 h 186"/>
                <a:gd name="T8" fmla="*/ 21 w 42"/>
                <a:gd name="T9" fmla="*/ 83 h 186"/>
                <a:gd name="T10" fmla="*/ 26 w 42"/>
                <a:gd name="T11" fmla="*/ 61 h 186"/>
                <a:gd name="T12" fmla="*/ 31 w 42"/>
                <a:gd name="T13" fmla="*/ 40 h 186"/>
                <a:gd name="T14" fmla="*/ 36 w 42"/>
                <a:gd name="T15" fmla="*/ 20 h 186"/>
                <a:gd name="T16" fmla="*/ 41 w 42"/>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86">
                  <a:moveTo>
                    <a:pt x="0" y="185"/>
                  </a:moveTo>
                  <a:lnTo>
                    <a:pt x="5" y="157"/>
                  </a:lnTo>
                  <a:lnTo>
                    <a:pt x="10" y="131"/>
                  </a:lnTo>
                  <a:lnTo>
                    <a:pt x="15" y="107"/>
                  </a:lnTo>
                  <a:lnTo>
                    <a:pt x="21" y="83"/>
                  </a:lnTo>
                  <a:lnTo>
                    <a:pt x="26" y="61"/>
                  </a:lnTo>
                  <a:lnTo>
                    <a:pt x="31" y="40"/>
                  </a:lnTo>
                  <a:lnTo>
                    <a:pt x="36" y="20"/>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400" name="Freeform 40"/>
            <p:cNvSpPr>
              <a:spLocks/>
            </p:cNvSpPr>
            <p:nvPr/>
          </p:nvSpPr>
          <p:spPr bwMode="auto">
            <a:xfrm>
              <a:off x="2300" y="1677"/>
              <a:ext cx="43" cy="271"/>
            </a:xfrm>
            <a:custGeom>
              <a:avLst/>
              <a:gdLst>
                <a:gd name="T0" fmla="*/ 0 w 43"/>
                <a:gd name="T1" fmla="*/ 270 h 271"/>
                <a:gd name="T2" fmla="*/ 10 w 43"/>
                <a:gd name="T3" fmla="*/ 196 h 271"/>
                <a:gd name="T4" fmla="*/ 16 w 43"/>
                <a:gd name="T5" fmla="*/ 161 h 271"/>
                <a:gd name="T6" fmla="*/ 21 w 43"/>
                <a:gd name="T7" fmla="*/ 125 h 271"/>
                <a:gd name="T8" fmla="*/ 26 w 43"/>
                <a:gd name="T9" fmla="*/ 92 h 271"/>
                <a:gd name="T10" fmla="*/ 32 w 43"/>
                <a:gd name="T11" fmla="*/ 59 h 271"/>
                <a:gd name="T12" fmla="*/ 37 w 43"/>
                <a:gd name="T13" fmla="*/ 28 h 271"/>
                <a:gd name="T14" fmla="*/ 42 w 43"/>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71">
                  <a:moveTo>
                    <a:pt x="0" y="270"/>
                  </a:moveTo>
                  <a:lnTo>
                    <a:pt x="10" y="196"/>
                  </a:lnTo>
                  <a:lnTo>
                    <a:pt x="16" y="161"/>
                  </a:lnTo>
                  <a:lnTo>
                    <a:pt x="21" y="125"/>
                  </a:lnTo>
                  <a:lnTo>
                    <a:pt x="26" y="92"/>
                  </a:lnTo>
                  <a:lnTo>
                    <a:pt x="32" y="59"/>
                  </a:lnTo>
                  <a:lnTo>
                    <a:pt x="37" y="28"/>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401" name="Freeform 41"/>
            <p:cNvSpPr>
              <a:spLocks/>
            </p:cNvSpPr>
            <p:nvPr/>
          </p:nvSpPr>
          <p:spPr bwMode="auto">
            <a:xfrm>
              <a:off x="2260" y="1947"/>
              <a:ext cx="41" cy="334"/>
            </a:xfrm>
            <a:custGeom>
              <a:avLst/>
              <a:gdLst>
                <a:gd name="T0" fmla="*/ 0 w 41"/>
                <a:gd name="T1" fmla="*/ 333 h 334"/>
                <a:gd name="T2" fmla="*/ 5 w 41"/>
                <a:gd name="T3" fmla="*/ 292 h 334"/>
                <a:gd name="T4" fmla="*/ 10 w 41"/>
                <a:gd name="T5" fmla="*/ 248 h 334"/>
                <a:gd name="T6" fmla="*/ 20 w 41"/>
                <a:gd name="T7" fmla="*/ 161 h 334"/>
                <a:gd name="T8" fmla="*/ 25 w 41"/>
                <a:gd name="T9" fmla="*/ 120 h 334"/>
                <a:gd name="T10" fmla="*/ 30 w 41"/>
                <a:gd name="T11" fmla="*/ 78 h 334"/>
                <a:gd name="T12" fmla="*/ 35 w 41"/>
                <a:gd name="T13" fmla="*/ 39 h 334"/>
                <a:gd name="T14" fmla="*/ 40 w 41"/>
                <a:gd name="T15" fmla="*/ 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34">
                  <a:moveTo>
                    <a:pt x="0" y="333"/>
                  </a:moveTo>
                  <a:lnTo>
                    <a:pt x="5" y="292"/>
                  </a:lnTo>
                  <a:lnTo>
                    <a:pt x="10" y="248"/>
                  </a:lnTo>
                  <a:lnTo>
                    <a:pt x="20" y="161"/>
                  </a:lnTo>
                  <a:lnTo>
                    <a:pt x="25" y="120"/>
                  </a:lnTo>
                  <a:lnTo>
                    <a:pt x="30" y="78"/>
                  </a:lnTo>
                  <a:lnTo>
                    <a:pt x="35" y="39"/>
                  </a:lnTo>
                  <a:lnTo>
                    <a:pt x="4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402" name="Freeform 42"/>
            <p:cNvSpPr>
              <a:spLocks/>
            </p:cNvSpPr>
            <p:nvPr/>
          </p:nvSpPr>
          <p:spPr bwMode="auto">
            <a:xfrm>
              <a:off x="2218" y="2280"/>
              <a:ext cx="43" cy="332"/>
            </a:xfrm>
            <a:custGeom>
              <a:avLst/>
              <a:gdLst>
                <a:gd name="T0" fmla="*/ 0 w 43"/>
                <a:gd name="T1" fmla="*/ 331 h 332"/>
                <a:gd name="T2" fmla="*/ 5 w 43"/>
                <a:gd name="T3" fmla="*/ 292 h 332"/>
                <a:gd name="T4" fmla="*/ 11 w 43"/>
                <a:gd name="T5" fmla="*/ 253 h 332"/>
                <a:gd name="T6" fmla="*/ 16 w 43"/>
                <a:gd name="T7" fmla="*/ 211 h 332"/>
                <a:gd name="T8" fmla="*/ 21 w 43"/>
                <a:gd name="T9" fmla="*/ 169 h 332"/>
                <a:gd name="T10" fmla="*/ 32 w 43"/>
                <a:gd name="T11" fmla="*/ 85 h 332"/>
                <a:gd name="T12" fmla="*/ 42 w 43"/>
                <a:gd name="T13" fmla="*/ 0 h 332"/>
              </a:gdLst>
              <a:ahLst/>
              <a:cxnLst>
                <a:cxn ang="0">
                  <a:pos x="T0" y="T1"/>
                </a:cxn>
                <a:cxn ang="0">
                  <a:pos x="T2" y="T3"/>
                </a:cxn>
                <a:cxn ang="0">
                  <a:pos x="T4" y="T5"/>
                </a:cxn>
                <a:cxn ang="0">
                  <a:pos x="T6" y="T7"/>
                </a:cxn>
                <a:cxn ang="0">
                  <a:pos x="T8" y="T9"/>
                </a:cxn>
                <a:cxn ang="0">
                  <a:pos x="T10" y="T11"/>
                </a:cxn>
                <a:cxn ang="0">
                  <a:pos x="T12" y="T13"/>
                </a:cxn>
              </a:cxnLst>
              <a:rect l="0" t="0" r="r" b="b"/>
              <a:pathLst>
                <a:path w="43" h="332">
                  <a:moveTo>
                    <a:pt x="0" y="331"/>
                  </a:moveTo>
                  <a:lnTo>
                    <a:pt x="5" y="292"/>
                  </a:lnTo>
                  <a:lnTo>
                    <a:pt x="11" y="253"/>
                  </a:lnTo>
                  <a:lnTo>
                    <a:pt x="16" y="211"/>
                  </a:lnTo>
                  <a:lnTo>
                    <a:pt x="21" y="169"/>
                  </a:lnTo>
                  <a:lnTo>
                    <a:pt x="32" y="85"/>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403" name="Freeform 43"/>
            <p:cNvSpPr>
              <a:spLocks/>
            </p:cNvSpPr>
            <p:nvPr/>
          </p:nvSpPr>
          <p:spPr bwMode="auto">
            <a:xfrm>
              <a:off x="2177" y="2611"/>
              <a:ext cx="42" cy="271"/>
            </a:xfrm>
            <a:custGeom>
              <a:avLst/>
              <a:gdLst>
                <a:gd name="T0" fmla="*/ 0 w 42"/>
                <a:gd name="T1" fmla="*/ 270 h 271"/>
                <a:gd name="T2" fmla="*/ 5 w 42"/>
                <a:gd name="T3" fmla="*/ 240 h 271"/>
                <a:gd name="T4" fmla="*/ 10 w 42"/>
                <a:gd name="T5" fmla="*/ 210 h 271"/>
                <a:gd name="T6" fmla="*/ 16 w 42"/>
                <a:gd name="T7" fmla="*/ 177 h 271"/>
                <a:gd name="T8" fmla="*/ 21 w 42"/>
                <a:gd name="T9" fmla="*/ 144 h 271"/>
                <a:gd name="T10" fmla="*/ 26 w 42"/>
                <a:gd name="T11" fmla="*/ 109 h 271"/>
                <a:gd name="T12" fmla="*/ 31 w 42"/>
                <a:gd name="T13" fmla="*/ 73 h 271"/>
                <a:gd name="T14" fmla="*/ 41 w 42"/>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71">
                  <a:moveTo>
                    <a:pt x="0" y="270"/>
                  </a:moveTo>
                  <a:lnTo>
                    <a:pt x="5" y="240"/>
                  </a:lnTo>
                  <a:lnTo>
                    <a:pt x="10" y="210"/>
                  </a:lnTo>
                  <a:lnTo>
                    <a:pt x="16" y="177"/>
                  </a:lnTo>
                  <a:lnTo>
                    <a:pt x="21" y="144"/>
                  </a:lnTo>
                  <a:lnTo>
                    <a:pt x="26" y="109"/>
                  </a:lnTo>
                  <a:lnTo>
                    <a:pt x="31" y="73"/>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404" name="Freeform 44"/>
            <p:cNvSpPr>
              <a:spLocks/>
            </p:cNvSpPr>
            <p:nvPr/>
          </p:nvSpPr>
          <p:spPr bwMode="auto">
            <a:xfrm>
              <a:off x="2136" y="2881"/>
              <a:ext cx="42" cy="185"/>
            </a:xfrm>
            <a:custGeom>
              <a:avLst/>
              <a:gdLst>
                <a:gd name="T0" fmla="*/ 0 w 42"/>
                <a:gd name="T1" fmla="*/ 184 h 185"/>
                <a:gd name="T2" fmla="*/ 5 w 42"/>
                <a:gd name="T3" fmla="*/ 165 h 185"/>
                <a:gd name="T4" fmla="*/ 10 w 42"/>
                <a:gd name="T5" fmla="*/ 144 h 185"/>
                <a:gd name="T6" fmla="*/ 15 w 42"/>
                <a:gd name="T7" fmla="*/ 124 h 185"/>
                <a:gd name="T8" fmla="*/ 21 w 42"/>
                <a:gd name="T9" fmla="*/ 102 h 185"/>
                <a:gd name="T10" fmla="*/ 26 w 42"/>
                <a:gd name="T11" fmla="*/ 78 h 185"/>
                <a:gd name="T12" fmla="*/ 31 w 42"/>
                <a:gd name="T13" fmla="*/ 55 h 185"/>
                <a:gd name="T14" fmla="*/ 36 w 42"/>
                <a:gd name="T15" fmla="*/ 27 h 185"/>
                <a:gd name="T16" fmla="*/ 41 w 42"/>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85">
                  <a:moveTo>
                    <a:pt x="0" y="184"/>
                  </a:moveTo>
                  <a:lnTo>
                    <a:pt x="5" y="165"/>
                  </a:lnTo>
                  <a:lnTo>
                    <a:pt x="10" y="144"/>
                  </a:lnTo>
                  <a:lnTo>
                    <a:pt x="15" y="124"/>
                  </a:lnTo>
                  <a:lnTo>
                    <a:pt x="21" y="102"/>
                  </a:lnTo>
                  <a:lnTo>
                    <a:pt x="26" y="78"/>
                  </a:lnTo>
                  <a:lnTo>
                    <a:pt x="31" y="55"/>
                  </a:lnTo>
                  <a:lnTo>
                    <a:pt x="36" y="27"/>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405" name="Freeform 45"/>
            <p:cNvSpPr>
              <a:spLocks/>
            </p:cNvSpPr>
            <p:nvPr/>
          </p:nvSpPr>
          <p:spPr bwMode="auto">
            <a:xfrm>
              <a:off x="2094" y="3065"/>
              <a:ext cx="43" cy="113"/>
            </a:xfrm>
            <a:custGeom>
              <a:avLst/>
              <a:gdLst>
                <a:gd name="T0" fmla="*/ 0 w 43"/>
                <a:gd name="T1" fmla="*/ 112 h 113"/>
                <a:gd name="T2" fmla="*/ 10 w 43"/>
                <a:gd name="T3" fmla="*/ 89 h 113"/>
                <a:gd name="T4" fmla="*/ 21 w 43"/>
                <a:gd name="T5" fmla="*/ 62 h 113"/>
                <a:gd name="T6" fmla="*/ 26 w 43"/>
                <a:gd name="T7" fmla="*/ 49 h 113"/>
                <a:gd name="T8" fmla="*/ 32 w 43"/>
                <a:gd name="T9" fmla="*/ 34 h 113"/>
                <a:gd name="T10" fmla="*/ 36 w 43"/>
                <a:gd name="T11" fmla="*/ 17 h 113"/>
                <a:gd name="T12" fmla="*/ 42 w 4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43" h="113">
                  <a:moveTo>
                    <a:pt x="0" y="112"/>
                  </a:moveTo>
                  <a:lnTo>
                    <a:pt x="10" y="89"/>
                  </a:lnTo>
                  <a:lnTo>
                    <a:pt x="21" y="62"/>
                  </a:lnTo>
                  <a:lnTo>
                    <a:pt x="26" y="49"/>
                  </a:lnTo>
                  <a:lnTo>
                    <a:pt x="32" y="34"/>
                  </a:lnTo>
                  <a:lnTo>
                    <a:pt x="36" y="17"/>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406" name="Freeform 46"/>
            <p:cNvSpPr>
              <a:spLocks/>
            </p:cNvSpPr>
            <p:nvPr/>
          </p:nvSpPr>
          <p:spPr bwMode="auto">
            <a:xfrm>
              <a:off x="2054" y="3177"/>
              <a:ext cx="41" cy="64"/>
            </a:xfrm>
            <a:custGeom>
              <a:avLst/>
              <a:gdLst>
                <a:gd name="T0" fmla="*/ 0 w 41"/>
                <a:gd name="T1" fmla="*/ 63 h 64"/>
                <a:gd name="T2" fmla="*/ 10 w 41"/>
                <a:gd name="T3" fmla="*/ 52 h 64"/>
                <a:gd name="T4" fmla="*/ 20 w 41"/>
                <a:gd name="T5" fmla="*/ 37 h 64"/>
                <a:gd name="T6" fmla="*/ 30 w 41"/>
                <a:gd name="T7" fmla="*/ 21 h 64"/>
                <a:gd name="T8" fmla="*/ 35 w 41"/>
                <a:gd name="T9" fmla="*/ 10 h 64"/>
                <a:gd name="T10" fmla="*/ 40 w 41"/>
                <a:gd name="T11" fmla="*/ 0 h 64"/>
              </a:gdLst>
              <a:ahLst/>
              <a:cxnLst>
                <a:cxn ang="0">
                  <a:pos x="T0" y="T1"/>
                </a:cxn>
                <a:cxn ang="0">
                  <a:pos x="T2" y="T3"/>
                </a:cxn>
                <a:cxn ang="0">
                  <a:pos x="T4" y="T5"/>
                </a:cxn>
                <a:cxn ang="0">
                  <a:pos x="T6" y="T7"/>
                </a:cxn>
                <a:cxn ang="0">
                  <a:pos x="T8" y="T9"/>
                </a:cxn>
                <a:cxn ang="0">
                  <a:pos x="T10" y="T11"/>
                </a:cxn>
              </a:cxnLst>
              <a:rect l="0" t="0" r="r" b="b"/>
              <a:pathLst>
                <a:path w="41" h="64">
                  <a:moveTo>
                    <a:pt x="0" y="63"/>
                  </a:moveTo>
                  <a:lnTo>
                    <a:pt x="10" y="52"/>
                  </a:lnTo>
                  <a:lnTo>
                    <a:pt x="20" y="37"/>
                  </a:lnTo>
                  <a:lnTo>
                    <a:pt x="30" y="21"/>
                  </a:lnTo>
                  <a:lnTo>
                    <a:pt x="35" y="10"/>
                  </a:lnTo>
                  <a:lnTo>
                    <a:pt x="40"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407" name="Freeform 47"/>
            <p:cNvSpPr>
              <a:spLocks/>
            </p:cNvSpPr>
            <p:nvPr/>
          </p:nvSpPr>
          <p:spPr bwMode="auto">
            <a:xfrm>
              <a:off x="2012" y="3240"/>
              <a:ext cx="43" cy="36"/>
            </a:xfrm>
            <a:custGeom>
              <a:avLst/>
              <a:gdLst>
                <a:gd name="T0" fmla="*/ 0 w 43"/>
                <a:gd name="T1" fmla="*/ 35 h 36"/>
                <a:gd name="T2" fmla="*/ 10 w 43"/>
                <a:gd name="T3" fmla="*/ 28 h 36"/>
                <a:gd name="T4" fmla="*/ 21 w 43"/>
                <a:gd name="T5" fmla="*/ 20 h 36"/>
                <a:gd name="T6" fmla="*/ 31 w 43"/>
                <a:gd name="T7" fmla="*/ 12 h 36"/>
                <a:gd name="T8" fmla="*/ 42 w 43"/>
                <a:gd name="T9" fmla="*/ 0 h 36"/>
              </a:gdLst>
              <a:ahLst/>
              <a:cxnLst>
                <a:cxn ang="0">
                  <a:pos x="T0" y="T1"/>
                </a:cxn>
                <a:cxn ang="0">
                  <a:pos x="T2" y="T3"/>
                </a:cxn>
                <a:cxn ang="0">
                  <a:pos x="T4" y="T5"/>
                </a:cxn>
                <a:cxn ang="0">
                  <a:pos x="T6" y="T7"/>
                </a:cxn>
                <a:cxn ang="0">
                  <a:pos x="T8" y="T9"/>
                </a:cxn>
              </a:cxnLst>
              <a:rect l="0" t="0" r="r" b="b"/>
              <a:pathLst>
                <a:path w="43" h="36">
                  <a:moveTo>
                    <a:pt x="0" y="35"/>
                  </a:moveTo>
                  <a:lnTo>
                    <a:pt x="10" y="28"/>
                  </a:lnTo>
                  <a:lnTo>
                    <a:pt x="21" y="20"/>
                  </a:lnTo>
                  <a:lnTo>
                    <a:pt x="31" y="12"/>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408" name="Freeform 48"/>
            <p:cNvSpPr>
              <a:spLocks/>
            </p:cNvSpPr>
            <p:nvPr/>
          </p:nvSpPr>
          <p:spPr bwMode="auto">
            <a:xfrm>
              <a:off x="1971" y="3275"/>
              <a:ext cx="42" cy="18"/>
            </a:xfrm>
            <a:custGeom>
              <a:avLst/>
              <a:gdLst>
                <a:gd name="T0" fmla="*/ 0 w 42"/>
                <a:gd name="T1" fmla="*/ 17 h 18"/>
                <a:gd name="T2" fmla="*/ 21 w 42"/>
                <a:gd name="T3" fmla="*/ 10 h 18"/>
                <a:gd name="T4" fmla="*/ 31 w 42"/>
                <a:gd name="T5" fmla="*/ 7 h 18"/>
                <a:gd name="T6" fmla="*/ 41 w 42"/>
                <a:gd name="T7" fmla="*/ 0 h 18"/>
              </a:gdLst>
              <a:ahLst/>
              <a:cxnLst>
                <a:cxn ang="0">
                  <a:pos x="T0" y="T1"/>
                </a:cxn>
                <a:cxn ang="0">
                  <a:pos x="T2" y="T3"/>
                </a:cxn>
                <a:cxn ang="0">
                  <a:pos x="T4" y="T5"/>
                </a:cxn>
                <a:cxn ang="0">
                  <a:pos x="T6" y="T7"/>
                </a:cxn>
              </a:cxnLst>
              <a:rect l="0" t="0" r="r" b="b"/>
              <a:pathLst>
                <a:path w="42" h="18">
                  <a:moveTo>
                    <a:pt x="0" y="17"/>
                  </a:moveTo>
                  <a:lnTo>
                    <a:pt x="21" y="10"/>
                  </a:lnTo>
                  <a:lnTo>
                    <a:pt x="31" y="7"/>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409" name="Freeform 49"/>
            <p:cNvSpPr>
              <a:spLocks/>
            </p:cNvSpPr>
            <p:nvPr/>
          </p:nvSpPr>
          <p:spPr bwMode="auto">
            <a:xfrm>
              <a:off x="1929" y="3292"/>
              <a:ext cx="43" cy="10"/>
            </a:xfrm>
            <a:custGeom>
              <a:avLst/>
              <a:gdLst>
                <a:gd name="T0" fmla="*/ 0 w 43"/>
                <a:gd name="T1" fmla="*/ 9 h 10"/>
                <a:gd name="T2" fmla="*/ 21 w 43"/>
                <a:gd name="T3" fmla="*/ 6 h 10"/>
                <a:gd name="T4" fmla="*/ 42 w 43"/>
                <a:gd name="T5" fmla="*/ 0 h 10"/>
              </a:gdLst>
              <a:ahLst/>
              <a:cxnLst>
                <a:cxn ang="0">
                  <a:pos x="T0" y="T1"/>
                </a:cxn>
                <a:cxn ang="0">
                  <a:pos x="T2" y="T3"/>
                </a:cxn>
                <a:cxn ang="0">
                  <a:pos x="T4" y="T5"/>
                </a:cxn>
              </a:cxnLst>
              <a:rect l="0" t="0" r="r" b="b"/>
              <a:pathLst>
                <a:path w="43" h="10">
                  <a:moveTo>
                    <a:pt x="0" y="9"/>
                  </a:moveTo>
                  <a:lnTo>
                    <a:pt x="21" y="6"/>
                  </a:lnTo>
                  <a:lnTo>
                    <a:pt x="42"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410" name="Freeform 50"/>
            <p:cNvSpPr>
              <a:spLocks/>
            </p:cNvSpPr>
            <p:nvPr/>
          </p:nvSpPr>
          <p:spPr bwMode="auto">
            <a:xfrm>
              <a:off x="1888" y="3301"/>
              <a:ext cx="42" cy="7"/>
            </a:xfrm>
            <a:custGeom>
              <a:avLst/>
              <a:gdLst>
                <a:gd name="T0" fmla="*/ 0 w 42"/>
                <a:gd name="T1" fmla="*/ 6 h 7"/>
                <a:gd name="T2" fmla="*/ 21 w 42"/>
                <a:gd name="T3" fmla="*/ 2 h 7"/>
                <a:gd name="T4" fmla="*/ 41 w 42"/>
                <a:gd name="T5" fmla="*/ 0 h 7"/>
              </a:gdLst>
              <a:ahLst/>
              <a:cxnLst>
                <a:cxn ang="0">
                  <a:pos x="T0" y="T1"/>
                </a:cxn>
                <a:cxn ang="0">
                  <a:pos x="T2" y="T3"/>
                </a:cxn>
                <a:cxn ang="0">
                  <a:pos x="T4" y="T5"/>
                </a:cxn>
              </a:cxnLst>
              <a:rect l="0" t="0" r="r" b="b"/>
              <a:pathLst>
                <a:path w="42" h="7">
                  <a:moveTo>
                    <a:pt x="0" y="6"/>
                  </a:moveTo>
                  <a:lnTo>
                    <a:pt x="21" y="2"/>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3411" name="Freeform 51"/>
            <p:cNvSpPr>
              <a:spLocks/>
            </p:cNvSpPr>
            <p:nvPr/>
          </p:nvSpPr>
          <p:spPr bwMode="auto">
            <a:xfrm>
              <a:off x="1847" y="3307"/>
              <a:ext cx="42" cy="3"/>
            </a:xfrm>
            <a:custGeom>
              <a:avLst/>
              <a:gdLst>
                <a:gd name="T0" fmla="*/ 0 w 42"/>
                <a:gd name="T1" fmla="*/ 2 h 3"/>
                <a:gd name="T2" fmla="*/ 21 w 42"/>
                <a:gd name="T3" fmla="*/ 1 h 3"/>
                <a:gd name="T4" fmla="*/ 41 w 42"/>
                <a:gd name="T5" fmla="*/ 0 h 3"/>
              </a:gdLst>
              <a:ahLst/>
              <a:cxnLst>
                <a:cxn ang="0">
                  <a:pos x="T0" y="T1"/>
                </a:cxn>
                <a:cxn ang="0">
                  <a:pos x="T2" y="T3"/>
                </a:cxn>
                <a:cxn ang="0">
                  <a:pos x="T4" y="T5"/>
                </a:cxn>
              </a:cxnLst>
              <a:rect l="0" t="0" r="r" b="b"/>
              <a:pathLst>
                <a:path w="42" h="3">
                  <a:moveTo>
                    <a:pt x="0" y="2"/>
                  </a:moveTo>
                  <a:lnTo>
                    <a:pt x="21" y="1"/>
                  </a:lnTo>
                  <a:lnTo>
                    <a:pt x="41" y="0"/>
                  </a:lnTo>
                </a:path>
              </a:pathLst>
            </a:custGeom>
            <a:noFill/>
            <a:ln w="25400" cap="rnd"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43412" name="Line 52"/>
          <p:cNvSpPr>
            <a:spLocks noChangeShapeType="1"/>
          </p:cNvSpPr>
          <p:nvPr/>
        </p:nvSpPr>
        <p:spPr bwMode="auto">
          <a:xfrm>
            <a:off x="3770313" y="1981200"/>
            <a:ext cx="3432175"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3413" name="Rectangle 53"/>
          <p:cNvSpPr>
            <a:spLocks noGrp="1" noChangeArrowheads="1"/>
          </p:cNvSpPr>
          <p:nvPr>
            <p:ph type="title"/>
          </p:nvPr>
        </p:nvSpPr>
        <p:spPr/>
        <p:txBody>
          <a:bodyPr/>
          <a:lstStyle/>
          <a:p>
            <a:r>
              <a:rPr lang="en-GB"/>
              <a:t>Missing Input Parameters</a:t>
            </a:r>
          </a:p>
        </p:txBody>
      </p:sp>
    </p:spTree>
    <p:extLst>
      <p:ext uri="{BB962C8B-B14F-4D97-AF65-F5344CB8AC3E}">
        <p14:creationId xmlns:p14="http://schemas.microsoft.com/office/powerpoint/2010/main" val="15747005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Line 2"/>
          <p:cNvSpPr>
            <a:spLocks noChangeShapeType="1"/>
          </p:cNvSpPr>
          <p:nvPr/>
        </p:nvSpPr>
        <p:spPr bwMode="auto">
          <a:xfrm>
            <a:off x="5838825" y="1416050"/>
            <a:ext cx="0" cy="17097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11" name="Line 3"/>
          <p:cNvSpPr>
            <a:spLocks noChangeShapeType="1"/>
          </p:cNvSpPr>
          <p:nvPr/>
        </p:nvSpPr>
        <p:spPr bwMode="auto">
          <a:xfrm flipV="1">
            <a:off x="5838825" y="3124200"/>
            <a:ext cx="2474913"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12" name="Line 4"/>
          <p:cNvSpPr>
            <a:spLocks noChangeShapeType="1"/>
          </p:cNvSpPr>
          <p:nvPr/>
        </p:nvSpPr>
        <p:spPr bwMode="auto">
          <a:xfrm flipH="1">
            <a:off x="5767388" y="1455738"/>
            <a:ext cx="714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13" name="Line 5"/>
          <p:cNvSpPr>
            <a:spLocks noChangeShapeType="1"/>
          </p:cNvSpPr>
          <p:nvPr/>
        </p:nvSpPr>
        <p:spPr bwMode="auto">
          <a:xfrm flipH="1">
            <a:off x="5767388" y="3125788"/>
            <a:ext cx="714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14" name="Line 6"/>
          <p:cNvSpPr>
            <a:spLocks noChangeShapeType="1"/>
          </p:cNvSpPr>
          <p:nvPr/>
        </p:nvSpPr>
        <p:spPr bwMode="auto">
          <a:xfrm flipH="1">
            <a:off x="5767388" y="2292350"/>
            <a:ext cx="714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15" name="Rectangle 7"/>
          <p:cNvSpPr>
            <a:spLocks noChangeArrowheads="1"/>
          </p:cNvSpPr>
          <p:nvPr/>
        </p:nvSpPr>
        <p:spPr bwMode="auto">
          <a:xfrm>
            <a:off x="5402263" y="3016250"/>
            <a:ext cx="3984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1400" b="1"/>
              <a:t>0.0</a:t>
            </a:r>
          </a:p>
        </p:txBody>
      </p:sp>
      <p:sp>
        <p:nvSpPr>
          <p:cNvPr id="145416" name="Rectangle 8"/>
          <p:cNvSpPr>
            <a:spLocks noChangeArrowheads="1"/>
          </p:cNvSpPr>
          <p:nvPr/>
        </p:nvSpPr>
        <p:spPr bwMode="auto">
          <a:xfrm>
            <a:off x="5402263" y="2181225"/>
            <a:ext cx="3984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1400" b="1"/>
              <a:t>0.5</a:t>
            </a:r>
          </a:p>
        </p:txBody>
      </p:sp>
      <p:sp>
        <p:nvSpPr>
          <p:cNvPr id="145417" name="Rectangle 9"/>
          <p:cNvSpPr>
            <a:spLocks noChangeArrowheads="1"/>
          </p:cNvSpPr>
          <p:nvPr/>
        </p:nvSpPr>
        <p:spPr bwMode="auto">
          <a:xfrm>
            <a:off x="5402263" y="1346200"/>
            <a:ext cx="3984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1400" b="1"/>
              <a:t>1.0</a:t>
            </a:r>
          </a:p>
        </p:txBody>
      </p:sp>
      <p:sp>
        <p:nvSpPr>
          <p:cNvPr id="145418" name="Line 10"/>
          <p:cNvSpPr>
            <a:spLocks noChangeShapeType="1"/>
          </p:cNvSpPr>
          <p:nvPr/>
        </p:nvSpPr>
        <p:spPr bwMode="auto">
          <a:xfrm>
            <a:off x="5838825" y="312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19" name="Line 11"/>
          <p:cNvSpPr>
            <a:spLocks noChangeShapeType="1"/>
          </p:cNvSpPr>
          <p:nvPr/>
        </p:nvSpPr>
        <p:spPr bwMode="auto">
          <a:xfrm>
            <a:off x="6194425" y="312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20" name="Line 12"/>
          <p:cNvSpPr>
            <a:spLocks noChangeShapeType="1"/>
          </p:cNvSpPr>
          <p:nvPr/>
        </p:nvSpPr>
        <p:spPr bwMode="auto">
          <a:xfrm>
            <a:off x="6548438" y="312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21" name="Line 13"/>
          <p:cNvSpPr>
            <a:spLocks noChangeShapeType="1"/>
          </p:cNvSpPr>
          <p:nvPr/>
        </p:nvSpPr>
        <p:spPr bwMode="auto">
          <a:xfrm>
            <a:off x="6904038" y="312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22" name="Line 14"/>
          <p:cNvSpPr>
            <a:spLocks noChangeShapeType="1"/>
          </p:cNvSpPr>
          <p:nvPr/>
        </p:nvSpPr>
        <p:spPr bwMode="auto">
          <a:xfrm>
            <a:off x="7258050" y="312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23" name="Line 15"/>
          <p:cNvSpPr>
            <a:spLocks noChangeShapeType="1"/>
          </p:cNvSpPr>
          <p:nvPr/>
        </p:nvSpPr>
        <p:spPr bwMode="auto">
          <a:xfrm>
            <a:off x="7612063" y="312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24" name="Line 16"/>
          <p:cNvSpPr>
            <a:spLocks noChangeShapeType="1"/>
          </p:cNvSpPr>
          <p:nvPr/>
        </p:nvSpPr>
        <p:spPr bwMode="auto">
          <a:xfrm>
            <a:off x="7969250" y="312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25" name="Line 17"/>
          <p:cNvSpPr>
            <a:spLocks noChangeShapeType="1"/>
          </p:cNvSpPr>
          <p:nvPr/>
        </p:nvSpPr>
        <p:spPr bwMode="auto">
          <a:xfrm>
            <a:off x="8323263" y="312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26" name="Rectangle 18"/>
          <p:cNvSpPr>
            <a:spLocks noChangeArrowheads="1"/>
          </p:cNvSpPr>
          <p:nvPr/>
        </p:nvSpPr>
        <p:spPr bwMode="auto">
          <a:xfrm>
            <a:off x="5597525" y="3182938"/>
            <a:ext cx="749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GB" sz="1400" b="1"/>
              <a:t>severe</a:t>
            </a:r>
          </a:p>
        </p:txBody>
      </p:sp>
      <p:sp>
        <p:nvSpPr>
          <p:cNvPr id="145427" name="Rectangle 19"/>
          <p:cNvSpPr>
            <a:spLocks noChangeArrowheads="1"/>
          </p:cNvSpPr>
          <p:nvPr/>
        </p:nvSpPr>
        <p:spPr bwMode="auto">
          <a:xfrm>
            <a:off x="8053388" y="3130550"/>
            <a:ext cx="5603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1400" b="1"/>
              <a:t>none</a:t>
            </a:r>
          </a:p>
        </p:txBody>
      </p:sp>
      <p:sp>
        <p:nvSpPr>
          <p:cNvPr id="145428" name="Line 20"/>
          <p:cNvSpPr>
            <a:spLocks noChangeShapeType="1"/>
          </p:cNvSpPr>
          <p:nvPr/>
        </p:nvSpPr>
        <p:spPr bwMode="auto">
          <a:xfrm>
            <a:off x="5851525" y="3956050"/>
            <a:ext cx="0" cy="17097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29" name="Line 21"/>
          <p:cNvSpPr>
            <a:spLocks noChangeShapeType="1"/>
          </p:cNvSpPr>
          <p:nvPr/>
        </p:nvSpPr>
        <p:spPr bwMode="auto">
          <a:xfrm flipV="1">
            <a:off x="5851525" y="5664200"/>
            <a:ext cx="2541588"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30" name="Line 22"/>
          <p:cNvSpPr>
            <a:spLocks noChangeShapeType="1"/>
          </p:cNvSpPr>
          <p:nvPr/>
        </p:nvSpPr>
        <p:spPr bwMode="auto">
          <a:xfrm flipH="1">
            <a:off x="5797550" y="3970338"/>
            <a:ext cx="698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31" name="Line 23"/>
          <p:cNvSpPr>
            <a:spLocks noChangeShapeType="1"/>
          </p:cNvSpPr>
          <p:nvPr/>
        </p:nvSpPr>
        <p:spPr bwMode="auto">
          <a:xfrm flipH="1">
            <a:off x="5781675" y="5665788"/>
            <a:ext cx="698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32" name="Line 24"/>
          <p:cNvSpPr>
            <a:spLocks noChangeShapeType="1"/>
          </p:cNvSpPr>
          <p:nvPr/>
        </p:nvSpPr>
        <p:spPr bwMode="auto">
          <a:xfrm flipH="1">
            <a:off x="5781675" y="4832350"/>
            <a:ext cx="698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33" name="Rectangle 25"/>
          <p:cNvSpPr>
            <a:spLocks noChangeArrowheads="1"/>
          </p:cNvSpPr>
          <p:nvPr/>
        </p:nvSpPr>
        <p:spPr bwMode="auto">
          <a:xfrm>
            <a:off x="5416550" y="5556250"/>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1400" b="1"/>
              <a:t>0.0</a:t>
            </a:r>
          </a:p>
        </p:txBody>
      </p:sp>
      <p:sp>
        <p:nvSpPr>
          <p:cNvPr id="145434" name="Rectangle 26"/>
          <p:cNvSpPr>
            <a:spLocks noChangeArrowheads="1"/>
          </p:cNvSpPr>
          <p:nvPr/>
        </p:nvSpPr>
        <p:spPr bwMode="auto">
          <a:xfrm>
            <a:off x="5416550" y="4721225"/>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1400" b="1"/>
              <a:t>0.5</a:t>
            </a:r>
          </a:p>
        </p:txBody>
      </p:sp>
      <p:sp>
        <p:nvSpPr>
          <p:cNvPr id="145435" name="Rectangle 27"/>
          <p:cNvSpPr>
            <a:spLocks noChangeArrowheads="1"/>
          </p:cNvSpPr>
          <p:nvPr/>
        </p:nvSpPr>
        <p:spPr bwMode="auto">
          <a:xfrm>
            <a:off x="5416550" y="3886200"/>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1400" b="1"/>
              <a:t>1.0</a:t>
            </a:r>
          </a:p>
        </p:txBody>
      </p:sp>
      <p:sp>
        <p:nvSpPr>
          <p:cNvPr id="145436" name="Line 28"/>
          <p:cNvSpPr>
            <a:spLocks noChangeShapeType="1"/>
          </p:cNvSpPr>
          <p:nvPr/>
        </p:nvSpPr>
        <p:spPr bwMode="auto">
          <a:xfrm>
            <a:off x="5851525"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37" name="Line 29"/>
          <p:cNvSpPr>
            <a:spLocks noChangeShapeType="1"/>
          </p:cNvSpPr>
          <p:nvPr/>
        </p:nvSpPr>
        <p:spPr bwMode="auto">
          <a:xfrm>
            <a:off x="6207125"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38" name="Line 30"/>
          <p:cNvSpPr>
            <a:spLocks noChangeShapeType="1"/>
          </p:cNvSpPr>
          <p:nvPr/>
        </p:nvSpPr>
        <p:spPr bwMode="auto">
          <a:xfrm>
            <a:off x="6562725"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39" name="Line 31"/>
          <p:cNvSpPr>
            <a:spLocks noChangeShapeType="1"/>
          </p:cNvSpPr>
          <p:nvPr/>
        </p:nvSpPr>
        <p:spPr bwMode="auto">
          <a:xfrm>
            <a:off x="6916738"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40" name="Line 32"/>
          <p:cNvSpPr>
            <a:spLocks noChangeShapeType="1"/>
          </p:cNvSpPr>
          <p:nvPr/>
        </p:nvSpPr>
        <p:spPr bwMode="auto">
          <a:xfrm>
            <a:off x="7270750"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41" name="Line 33"/>
          <p:cNvSpPr>
            <a:spLocks noChangeShapeType="1"/>
          </p:cNvSpPr>
          <p:nvPr/>
        </p:nvSpPr>
        <p:spPr bwMode="auto">
          <a:xfrm>
            <a:off x="7626350"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42" name="Line 34"/>
          <p:cNvSpPr>
            <a:spLocks noChangeShapeType="1"/>
          </p:cNvSpPr>
          <p:nvPr/>
        </p:nvSpPr>
        <p:spPr bwMode="auto">
          <a:xfrm>
            <a:off x="7981950"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43" name="Line 35"/>
          <p:cNvSpPr>
            <a:spLocks noChangeShapeType="1"/>
          </p:cNvSpPr>
          <p:nvPr/>
        </p:nvSpPr>
        <p:spPr bwMode="auto">
          <a:xfrm>
            <a:off x="8335963"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44" name="Line 36"/>
          <p:cNvSpPr>
            <a:spLocks noChangeShapeType="1"/>
          </p:cNvSpPr>
          <p:nvPr/>
        </p:nvSpPr>
        <p:spPr bwMode="auto">
          <a:xfrm>
            <a:off x="1177925" y="3956050"/>
            <a:ext cx="0" cy="17097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45" name="Line 37"/>
          <p:cNvSpPr>
            <a:spLocks noChangeShapeType="1"/>
          </p:cNvSpPr>
          <p:nvPr/>
        </p:nvSpPr>
        <p:spPr bwMode="auto">
          <a:xfrm>
            <a:off x="1135063" y="5664200"/>
            <a:ext cx="25066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46" name="Line 38"/>
          <p:cNvSpPr>
            <a:spLocks noChangeShapeType="1"/>
          </p:cNvSpPr>
          <p:nvPr/>
        </p:nvSpPr>
        <p:spPr bwMode="auto">
          <a:xfrm flipH="1">
            <a:off x="1108075" y="3995738"/>
            <a:ext cx="698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47" name="Line 39"/>
          <p:cNvSpPr>
            <a:spLocks noChangeShapeType="1"/>
          </p:cNvSpPr>
          <p:nvPr/>
        </p:nvSpPr>
        <p:spPr bwMode="auto">
          <a:xfrm flipH="1">
            <a:off x="1108075" y="5665788"/>
            <a:ext cx="698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48" name="Line 40"/>
          <p:cNvSpPr>
            <a:spLocks noChangeShapeType="1"/>
          </p:cNvSpPr>
          <p:nvPr/>
        </p:nvSpPr>
        <p:spPr bwMode="auto">
          <a:xfrm flipH="1">
            <a:off x="1108075" y="4832350"/>
            <a:ext cx="698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49" name="Rectangle 41"/>
          <p:cNvSpPr>
            <a:spLocks noChangeArrowheads="1"/>
          </p:cNvSpPr>
          <p:nvPr/>
        </p:nvSpPr>
        <p:spPr bwMode="auto">
          <a:xfrm>
            <a:off x="741363" y="5556250"/>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1400" b="1"/>
              <a:t>0.0</a:t>
            </a:r>
          </a:p>
        </p:txBody>
      </p:sp>
      <p:sp>
        <p:nvSpPr>
          <p:cNvPr id="145450" name="Rectangle 42"/>
          <p:cNvSpPr>
            <a:spLocks noChangeArrowheads="1"/>
          </p:cNvSpPr>
          <p:nvPr/>
        </p:nvSpPr>
        <p:spPr bwMode="auto">
          <a:xfrm>
            <a:off x="741363" y="4721225"/>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1400" b="1"/>
              <a:t>0.5</a:t>
            </a:r>
          </a:p>
        </p:txBody>
      </p:sp>
      <p:sp>
        <p:nvSpPr>
          <p:cNvPr id="145451" name="Rectangle 43"/>
          <p:cNvSpPr>
            <a:spLocks noChangeArrowheads="1"/>
          </p:cNvSpPr>
          <p:nvPr/>
        </p:nvSpPr>
        <p:spPr bwMode="auto">
          <a:xfrm>
            <a:off x="741363" y="3886200"/>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1400" b="1"/>
              <a:t>1.0</a:t>
            </a:r>
          </a:p>
        </p:txBody>
      </p:sp>
      <p:sp>
        <p:nvSpPr>
          <p:cNvPr id="145452" name="Line 44"/>
          <p:cNvSpPr>
            <a:spLocks noChangeShapeType="1"/>
          </p:cNvSpPr>
          <p:nvPr/>
        </p:nvSpPr>
        <p:spPr bwMode="auto">
          <a:xfrm>
            <a:off x="1177925"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53" name="Line 45"/>
          <p:cNvSpPr>
            <a:spLocks noChangeShapeType="1"/>
          </p:cNvSpPr>
          <p:nvPr/>
        </p:nvSpPr>
        <p:spPr bwMode="auto">
          <a:xfrm>
            <a:off x="1533525"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54" name="Line 46"/>
          <p:cNvSpPr>
            <a:spLocks noChangeShapeType="1"/>
          </p:cNvSpPr>
          <p:nvPr/>
        </p:nvSpPr>
        <p:spPr bwMode="auto">
          <a:xfrm>
            <a:off x="1887538"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55" name="Line 47"/>
          <p:cNvSpPr>
            <a:spLocks noChangeShapeType="1"/>
          </p:cNvSpPr>
          <p:nvPr/>
        </p:nvSpPr>
        <p:spPr bwMode="auto">
          <a:xfrm>
            <a:off x="2243138"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56" name="Line 48"/>
          <p:cNvSpPr>
            <a:spLocks noChangeShapeType="1"/>
          </p:cNvSpPr>
          <p:nvPr/>
        </p:nvSpPr>
        <p:spPr bwMode="auto">
          <a:xfrm>
            <a:off x="2598738"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57" name="Line 49"/>
          <p:cNvSpPr>
            <a:spLocks noChangeShapeType="1"/>
          </p:cNvSpPr>
          <p:nvPr/>
        </p:nvSpPr>
        <p:spPr bwMode="auto">
          <a:xfrm>
            <a:off x="2951163"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58" name="Line 50"/>
          <p:cNvSpPr>
            <a:spLocks noChangeShapeType="1"/>
          </p:cNvSpPr>
          <p:nvPr/>
        </p:nvSpPr>
        <p:spPr bwMode="auto">
          <a:xfrm>
            <a:off x="3308350"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59" name="Line 51"/>
          <p:cNvSpPr>
            <a:spLocks noChangeShapeType="1"/>
          </p:cNvSpPr>
          <p:nvPr/>
        </p:nvSpPr>
        <p:spPr bwMode="auto">
          <a:xfrm>
            <a:off x="3663950" y="5665788"/>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5460" name="Rectangle 52"/>
          <p:cNvSpPr>
            <a:spLocks noChangeArrowheads="1"/>
          </p:cNvSpPr>
          <p:nvPr/>
        </p:nvSpPr>
        <p:spPr bwMode="auto">
          <a:xfrm>
            <a:off x="6557963" y="3403600"/>
            <a:ext cx="11096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2000" i="1">
                <a:solidFill>
                  <a:schemeClr val="tx2"/>
                </a:solidFill>
              </a:rPr>
              <a:t>acidemia</a:t>
            </a:r>
          </a:p>
        </p:txBody>
      </p:sp>
      <p:sp>
        <p:nvSpPr>
          <p:cNvPr id="145461" name="Rectangle 53"/>
          <p:cNvSpPr>
            <a:spLocks noChangeArrowheads="1"/>
          </p:cNvSpPr>
          <p:nvPr/>
        </p:nvSpPr>
        <p:spPr bwMode="auto">
          <a:xfrm>
            <a:off x="5543550" y="5722938"/>
            <a:ext cx="933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GB" sz="1400" b="1"/>
              <a:t>chronic</a:t>
            </a:r>
          </a:p>
        </p:txBody>
      </p:sp>
      <p:sp>
        <p:nvSpPr>
          <p:cNvPr id="145462" name="Rectangle 54"/>
          <p:cNvSpPr>
            <a:spLocks noChangeArrowheads="1"/>
          </p:cNvSpPr>
          <p:nvPr/>
        </p:nvSpPr>
        <p:spPr bwMode="auto">
          <a:xfrm>
            <a:off x="8067675" y="5670550"/>
            <a:ext cx="595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1400" b="1"/>
              <a:t>acute</a:t>
            </a:r>
          </a:p>
        </p:txBody>
      </p:sp>
      <p:sp>
        <p:nvSpPr>
          <p:cNvPr id="145463" name="Rectangle 55"/>
          <p:cNvSpPr>
            <a:spLocks noChangeArrowheads="1"/>
          </p:cNvSpPr>
          <p:nvPr/>
        </p:nvSpPr>
        <p:spPr bwMode="auto">
          <a:xfrm>
            <a:off x="6640513" y="5867400"/>
            <a:ext cx="1017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2000" i="1">
                <a:solidFill>
                  <a:schemeClr val="tx2"/>
                </a:solidFill>
              </a:rPr>
              <a:t>duration</a:t>
            </a:r>
          </a:p>
        </p:txBody>
      </p:sp>
      <p:sp>
        <p:nvSpPr>
          <p:cNvPr id="145464" name="Rectangle 56"/>
          <p:cNvSpPr>
            <a:spLocks noChangeArrowheads="1"/>
          </p:cNvSpPr>
          <p:nvPr/>
        </p:nvSpPr>
        <p:spPr bwMode="auto">
          <a:xfrm>
            <a:off x="803275" y="5722938"/>
            <a:ext cx="1101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GB" sz="1400" b="1"/>
              <a:t>metabolic</a:t>
            </a:r>
          </a:p>
        </p:txBody>
      </p:sp>
      <p:sp>
        <p:nvSpPr>
          <p:cNvPr id="145465" name="Rectangle 57"/>
          <p:cNvSpPr>
            <a:spLocks noChangeArrowheads="1"/>
          </p:cNvSpPr>
          <p:nvPr/>
        </p:nvSpPr>
        <p:spPr bwMode="auto">
          <a:xfrm>
            <a:off x="3190875" y="5746750"/>
            <a:ext cx="1025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1400" b="1"/>
              <a:t>respiratory</a:t>
            </a:r>
          </a:p>
        </p:txBody>
      </p:sp>
      <p:sp>
        <p:nvSpPr>
          <p:cNvPr id="145466" name="Rectangle 58"/>
          <p:cNvSpPr>
            <a:spLocks noChangeArrowheads="1"/>
          </p:cNvSpPr>
          <p:nvPr/>
        </p:nvSpPr>
        <p:spPr bwMode="auto">
          <a:xfrm>
            <a:off x="1717675" y="5943600"/>
            <a:ext cx="1328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2000" i="1">
                <a:solidFill>
                  <a:schemeClr val="tx2"/>
                </a:solidFill>
              </a:rPr>
              <a:t>component</a:t>
            </a:r>
          </a:p>
        </p:txBody>
      </p:sp>
      <p:grpSp>
        <p:nvGrpSpPr>
          <p:cNvPr id="145467" name="Group 59"/>
          <p:cNvGrpSpPr>
            <a:grpSpLocks/>
          </p:cNvGrpSpPr>
          <p:nvPr/>
        </p:nvGrpSpPr>
        <p:grpSpPr bwMode="auto">
          <a:xfrm>
            <a:off x="722313" y="1536700"/>
            <a:ext cx="3657600" cy="1727200"/>
            <a:chOff x="512" y="968"/>
            <a:chExt cx="2384" cy="1088"/>
          </a:xfrm>
        </p:grpSpPr>
        <p:sp>
          <p:nvSpPr>
            <p:cNvPr id="145468" name="Rectangle 60"/>
            <p:cNvSpPr>
              <a:spLocks noChangeArrowheads="1"/>
            </p:cNvSpPr>
            <p:nvPr/>
          </p:nvSpPr>
          <p:spPr bwMode="auto">
            <a:xfrm>
              <a:off x="589" y="1094"/>
              <a:ext cx="10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pHa = 7.04</a:t>
              </a:r>
            </a:p>
          </p:txBody>
        </p:sp>
        <p:sp>
          <p:nvSpPr>
            <p:cNvPr id="145469" name="Rectangle 61"/>
            <p:cNvSpPr>
              <a:spLocks noChangeArrowheads="1"/>
            </p:cNvSpPr>
            <p:nvPr/>
          </p:nvSpPr>
          <p:spPr bwMode="auto">
            <a:xfrm>
              <a:off x="1742" y="1094"/>
              <a:ext cx="11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BDa = 12.6</a:t>
              </a:r>
            </a:p>
          </p:txBody>
        </p:sp>
        <p:sp>
          <p:nvSpPr>
            <p:cNvPr id="145470" name="Rectangle 62"/>
            <p:cNvSpPr>
              <a:spLocks noChangeArrowheads="1"/>
            </p:cNvSpPr>
            <p:nvPr/>
          </p:nvSpPr>
          <p:spPr bwMode="auto">
            <a:xfrm>
              <a:off x="589" y="1622"/>
              <a:ext cx="10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pHv = 7.09</a:t>
              </a:r>
            </a:p>
          </p:txBody>
        </p:sp>
        <p:sp>
          <p:nvSpPr>
            <p:cNvPr id="145471" name="Rectangle 63"/>
            <p:cNvSpPr>
              <a:spLocks noChangeArrowheads="1"/>
            </p:cNvSpPr>
            <p:nvPr/>
          </p:nvSpPr>
          <p:spPr bwMode="auto">
            <a:xfrm>
              <a:off x="1742" y="1622"/>
              <a:ext cx="11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a:solidFill>
                    <a:schemeClr val="tx2"/>
                  </a:solidFill>
                </a:rPr>
                <a:t>BDv = 10.5</a:t>
              </a:r>
            </a:p>
          </p:txBody>
        </p:sp>
        <p:sp>
          <p:nvSpPr>
            <p:cNvPr id="145472" name="Rectangle 64"/>
            <p:cNvSpPr>
              <a:spLocks noChangeArrowheads="1"/>
            </p:cNvSpPr>
            <p:nvPr/>
          </p:nvSpPr>
          <p:spPr bwMode="auto">
            <a:xfrm>
              <a:off x="512" y="968"/>
              <a:ext cx="2384" cy="1088"/>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nvGrpSpPr>
          <p:cNvPr id="145473" name="Group 65"/>
          <p:cNvGrpSpPr>
            <a:grpSpLocks/>
          </p:cNvGrpSpPr>
          <p:nvPr/>
        </p:nvGrpSpPr>
        <p:grpSpPr bwMode="auto">
          <a:xfrm>
            <a:off x="5857875" y="2451100"/>
            <a:ext cx="527050" cy="661988"/>
            <a:chOff x="4139" y="1560"/>
            <a:chExt cx="374" cy="417"/>
          </a:xfrm>
        </p:grpSpPr>
        <p:sp>
          <p:nvSpPr>
            <p:cNvPr id="145474" name="Freeform 66"/>
            <p:cNvSpPr>
              <a:spLocks/>
            </p:cNvSpPr>
            <p:nvPr/>
          </p:nvSpPr>
          <p:spPr bwMode="auto">
            <a:xfrm>
              <a:off x="4139" y="1770"/>
              <a:ext cx="374" cy="207"/>
            </a:xfrm>
            <a:custGeom>
              <a:avLst/>
              <a:gdLst>
                <a:gd name="T0" fmla="*/ 187 w 374"/>
                <a:gd name="T1" fmla="*/ 0 h 207"/>
                <a:gd name="T2" fmla="*/ 177 w 374"/>
                <a:gd name="T3" fmla="*/ 34 h 207"/>
                <a:gd name="T4" fmla="*/ 173 w 374"/>
                <a:gd name="T5" fmla="*/ 51 h 207"/>
                <a:gd name="T6" fmla="*/ 168 w 374"/>
                <a:gd name="T7" fmla="*/ 66 h 207"/>
                <a:gd name="T8" fmla="*/ 161 w 374"/>
                <a:gd name="T9" fmla="*/ 88 h 207"/>
                <a:gd name="T10" fmla="*/ 156 w 374"/>
                <a:gd name="T11" fmla="*/ 102 h 207"/>
                <a:gd name="T12" fmla="*/ 152 w 374"/>
                <a:gd name="T13" fmla="*/ 114 h 207"/>
                <a:gd name="T14" fmla="*/ 147 w 374"/>
                <a:gd name="T15" fmla="*/ 125 h 207"/>
                <a:gd name="T16" fmla="*/ 142 w 374"/>
                <a:gd name="T17" fmla="*/ 136 h 207"/>
                <a:gd name="T18" fmla="*/ 138 w 374"/>
                <a:gd name="T19" fmla="*/ 145 h 207"/>
                <a:gd name="T20" fmla="*/ 133 w 374"/>
                <a:gd name="T21" fmla="*/ 154 h 207"/>
                <a:gd name="T22" fmla="*/ 128 w 374"/>
                <a:gd name="T23" fmla="*/ 161 h 207"/>
                <a:gd name="T24" fmla="*/ 123 w 374"/>
                <a:gd name="T25" fmla="*/ 167 h 207"/>
                <a:gd name="T26" fmla="*/ 117 w 374"/>
                <a:gd name="T27" fmla="*/ 175 h 207"/>
                <a:gd name="T28" fmla="*/ 110 w 374"/>
                <a:gd name="T29" fmla="*/ 182 h 207"/>
                <a:gd name="T30" fmla="*/ 103 w 374"/>
                <a:gd name="T31" fmla="*/ 187 h 207"/>
                <a:gd name="T32" fmla="*/ 93 w 374"/>
                <a:gd name="T33" fmla="*/ 192 h 207"/>
                <a:gd name="T34" fmla="*/ 84 w 374"/>
                <a:gd name="T35" fmla="*/ 197 h 207"/>
                <a:gd name="T36" fmla="*/ 75 w 374"/>
                <a:gd name="T37" fmla="*/ 199 h 207"/>
                <a:gd name="T38" fmla="*/ 65 w 374"/>
                <a:gd name="T39" fmla="*/ 201 h 207"/>
                <a:gd name="T40" fmla="*/ 47 w 374"/>
                <a:gd name="T41" fmla="*/ 204 h 207"/>
                <a:gd name="T42" fmla="*/ 28 w 374"/>
                <a:gd name="T43" fmla="*/ 205 h 207"/>
                <a:gd name="T44" fmla="*/ 9 w 374"/>
                <a:gd name="T45" fmla="*/ 206 h 207"/>
                <a:gd name="T46" fmla="*/ 373 w 374"/>
                <a:gd name="T47" fmla="*/ 206 h 207"/>
                <a:gd name="T48" fmla="*/ 354 w 374"/>
                <a:gd name="T49" fmla="*/ 206 h 207"/>
                <a:gd name="T50" fmla="*/ 336 w 374"/>
                <a:gd name="T51" fmla="*/ 204 h 207"/>
                <a:gd name="T52" fmla="*/ 317 w 374"/>
                <a:gd name="T53" fmla="*/ 203 h 207"/>
                <a:gd name="T54" fmla="*/ 303 w 374"/>
                <a:gd name="T55" fmla="*/ 200 h 207"/>
                <a:gd name="T56" fmla="*/ 294 w 374"/>
                <a:gd name="T57" fmla="*/ 198 h 207"/>
                <a:gd name="T58" fmla="*/ 285 w 374"/>
                <a:gd name="T59" fmla="*/ 195 h 207"/>
                <a:gd name="T60" fmla="*/ 275 w 374"/>
                <a:gd name="T61" fmla="*/ 190 h 207"/>
                <a:gd name="T62" fmla="*/ 266 w 374"/>
                <a:gd name="T63" fmla="*/ 184 h 207"/>
                <a:gd name="T64" fmla="*/ 261 w 374"/>
                <a:gd name="T65" fmla="*/ 180 h 207"/>
                <a:gd name="T66" fmla="*/ 254 w 374"/>
                <a:gd name="T67" fmla="*/ 172 h 207"/>
                <a:gd name="T68" fmla="*/ 250 w 374"/>
                <a:gd name="T69" fmla="*/ 167 h 207"/>
                <a:gd name="T70" fmla="*/ 245 w 374"/>
                <a:gd name="T71" fmla="*/ 161 h 207"/>
                <a:gd name="T72" fmla="*/ 240 w 374"/>
                <a:gd name="T73" fmla="*/ 154 h 207"/>
                <a:gd name="T74" fmla="*/ 235 w 374"/>
                <a:gd name="T75" fmla="*/ 145 h 207"/>
                <a:gd name="T76" fmla="*/ 231 w 374"/>
                <a:gd name="T77" fmla="*/ 136 h 207"/>
                <a:gd name="T78" fmla="*/ 226 w 374"/>
                <a:gd name="T79" fmla="*/ 125 h 207"/>
                <a:gd name="T80" fmla="*/ 222 w 374"/>
                <a:gd name="T81" fmla="*/ 114 h 207"/>
                <a:gd name="T82" fmla="*/ 217 w 374"/>
                <a:gd name="T83" fmla="*/ 102 h 207"/>
                <a:gd name="T84" fmla="*/ 212 w 374"/>
                <a:gd name="T85" fmla="*/ 88 h 207"/>
                <a:gd name="T86" fmla="*/ 205 w 374"/>
                <a:gd name="T87" fmla="*/ 66 h 207"/>
                <a:gd name="T88" fmla="*/ 200 w 374"/>
                <a:gd name="T89" fmla="*/ 51 h 207"/>
                <a:gd name="T90" fmla="*/ 196 w 374"/>
                <a:gd name="T91" fmla="*/ 34 h 207"/>
                <a:gd name="T92" fmla="*/ 187 w 374"/>
                <a:gd name="T9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207">
                  <a:moveTo>
                    <a:pt x="187" y="0"/>
                  </a:moveTo>
                  <a:lnTo>
                    <a:pt x="187" y="0"/>
                  </a:lnTo>
                  <a:lnTo>
                    <a:pt x="182" y="17"/>
                  </a:lnTo>
                  <a:lnTo>
                    <a:pt x="177" y="34"/>
                  </a:lnTo>
                  <a:lnTo>
                    <a:pt x="175" y="42"/>
                  </a:lnTo>
                  <a:lnTo>
                    <a:pt x="173" y="51"/>
                  </a:lnTo>
                  <a:lnTo>
                    <a:pt x="170" y="59"/>
                  </a:lnTo>
                  <a:lnTo>
                    <a:pt x="168" y="66"/>
                  </a:lnTo>
                  <a:lnTo>
                    <a:pt x="163" y="81"/>
                  </a:lnTo>
                  <a:lnTo>
                    <a:pt x="161" y="88"/>
                  </a:lnTo>
                  <a:lnTo>
                    <a:pt x="158" y="95"/>
                  </a:lnTo>
                  <a:lnTo>
                    <a:pt x="156" y="102"/>
                  </a:lnTo>
                  <a:lnTo>
                    <a:pt x="154" y="108"/>
                  </a:lnTo>
                  <a:lnTo>
                    <a:pt x="152" y="114"/>
                  </a:lnTo>
                  <a:lnTo>
                    <a:pt x="149" y="120"/>
                  </a:lnTo>
                  <a:lnTo>
                    <a:pt x="147" y="125"/>
                  </a:lnTo>
                  <a:lnTo>
                    <a:pt x="145" y="131"/>
                  </a:lnTo>
                  <a:lnTo>
                    <a:pt x="142" y="136"/>
                  </a:lnTo>
                  <a:lnTo>
                    <a:pt x="140" y="141"/>
                  </a:lnTo>
                  <a:lnTo>
                    <a:pt x="138" y="145"/>
                  </a:lnTo>
                  <a:lnTo>
                    <a:pt x="135" y="149"/>
                  </a:lnTo>
                  <a:lnTo>
                    <a:pt x="133" y="154"/>
                  </a:lnTo>
                  <a:lnTo>
                    <a:pt x="131" y="157"/>
                  </a:lnTo>
                  <a:lnTo>
                    <a:pt x="128" y="161"/>
                  </a:lnTo>
                  <a:lnTo>
                    <a:pt x="126" y="164"/>
                  </a:lnTo>
                  <a:lnTo>
                    <a:pt x="123" y="167"/>
                  </a:lnTo>
                  <a:lnTo>
                    <a:pt x="121" y="170"/>
                  </a:lnTo>
                  <a:lnTo>
                    <a:pt x="117" y="175"/>
                  </a:lnTo>
                  <a:lnTo>
                    <a:pt x="112" y="180"/>
                  </a:lnTo>
                  <a:lnTo>
                    <a:pt x="110" y="182"/>
                  </a:lnTo>
                  <a:lnTo>
                    <a:pt x="107" y="184"/>
                  </a:lnTo>
                  <a:lnTo>
                    <a:pt x="103" y="187"/>
                  </a:lnTo>
                  <a:lnTo>
                    <a:pt x="98" y="190"/>
                  </a:lnTo>
                  <a:lnTo>
                    <a:pt x="93" y="192"/>
                  </a:lnTo>
                  <a:lnTo>
                    <a:pt x="89" y="195"/>
                  </a:lnTo>
                  <a:lnTo>
                    <a:pt x="84" y="197"/>
                  </a:lnTo>
                  <a:lnTo>
                    <a:pt x="79" y="198"/>
                  </a:lnTo>
                  <a:lnTo>
                    <a:pt x="75" y="199"/>
                  </a:lnTo>
                  <a:lnTo>
                    <a:pt x="70" y="200"/>
                  </a:lnTo>
                  <a:lnTo>
                    <a:pt x="65" y="201"/>
                  </a:lnTo>
                  <a:lnTo>
                    <a:pt x="56" y="203"/>
                  </a:lnTo>
                  <a:lnTo>
                    <a:pt x="47" y="204"/>
                  </a:lnTo>
                  <a:lnTo>
                    <a:pt x="37" y="204"/>
                  </a:lnTo>
                  <a:lnTo>
                    <a:pt x="28" y="205"/>
                  </a:lnTo>
                  <a:lnTo>
                    <a:pt x="19" y="206"/>
                  </a:lnTo>
                  <a:lnTo>
                    <a:pt x="9" y="206"/>
                  </a:lnTo>
                  <a:lnTo>
                    <a:pt x="0" y="206"/>
                  </a:lnTo>
                  <a:lnTo>
                    <a:pt x="373" y="206"/>
                  </a:lnTo>
                  <a:lnTo>
                    <a:pt x="364" y="206"/>
                  </a:lnTo>
                  <a:lnTo>
                    <a:pt x="354" y="206"/>
                  </a:lnTo>
                  <a:lnTo>
                    <a:pt x="345" y="205"/>
                  </a:lnTo>
                  <a:lnTo>
                    <a:pt x="336" y="204"/>
                  </a:lnTo>
                  <a:lnTo>
                    <a:pt x="326" y="204"/>
                  </a:lnTo>
                  <a:lnTo>
                    <a:pt x="317" y="203"/>
                  </a:lnTo>
                  <a:lnTo>
                    <a:pt x="308" y="201"/>
                  </a:lnTo>
                  <a:lnTo>
                    <a:pt x="303" y="200"/>
                  </a:lnTo>
                  <a:lnTo>
                    <a:pt x="299" y="199"/>
                  </a:lnTo>
                  <a:lnTo>
                    <a:pt x="294" y="198"/>
                  </a:lnTo>
                  <a:lnTo>
                    <a:pt x="289" y="197"/>
                  </a:lnTo>
                  <a:lnTo>
                    <a:pt x="285" y="195"/>
                  </a:lnTo>
                  <a:lnTo>
                    <a:pt x="280" y="192"/>
                  </a:lnTo>
                  <a:lnTo>
                    <a:pt x="275" y="190"/>
                  </a:lnTo>
                  <a:lnTo>
                    <a:pt x="270" y="187"/>
                  </a:lnTo>
                  <a:lnTo>
                    <a:pt x="266" y="184"/>
                  </a:lnTo>
                  <a:lnTo>
                    <a:pt x="263" y="182"/>
                  </a:lnTo>
                  <a:lnTo>
                    <a:pt x="261" y="180"/>
                  </a:lnTo>
                  <a:lnTo>
                    <a:pt x="256" y="175"/>
                  </a:lnTo>
                  <a:lnTo>
                    <a:pt x="254" y="172"/>
                  </a:lnTo>
                  <a:lnTo>
                    <a:pt x="252" y="170"/>
                  </a:lnTo>
                  <a:lnTo>
                    <a:pt x="250" y="167"/>
                  </a:lnTo>
                  <a:lnTo>
                    <a:pt x="247" y="164"/>
                  </a:lnTo>
                  <a:lnTo>
                    <a:pt x="245" y="161"/>
                  </a:lnTo>
                  <a:lnTo>
                    <a:pt x="243" y="157"/>
                  </a:lnTo>
                  <a:lnTo>
                    <a:pt x="240" y="154"/>
                  </a:lnTo>
                  <a:lnTo>
                    <a:pt x="238" y="149"/>
                  </a:lnTo>
                  <a:lnTo>
                    <a:pt x="235" y="145"/>
                  </a:lnTo>
                  <a:lnTo>
                    <a:pt x="233" y="141"/>
                  </a:lnTo>
                  <a:lnTo>
                    <a:pt x="231" y="136"/>
                  </a:lnTo>
                  <a:lnTo>
                    <a:pt x="228" y="131"/>
                  </a:lnTo>
                  <a:lnTo>
                    <a:pt x="226" y="125"/>
                  </a:lnTo>
                  <a:lnTo>
                    <a:pt x="224" y="120"/>
                  </a:lnTo>
                  <a:lnTo>
                    <a:pt x="222" y="114"/>
                  </a:lnTo>
                  <a:lnTo>
                    <a:pt x="219" y="108"/>
                  </a:lnTo>
                  <a:lnTo>
                    <a:pt x="217" y="102"/>
                  </a:lnTo>
                  <a:lnTo>
                    <a:pt x="215" y="95"/>
                  </a:lnTo>
                  <a:lnTo>
                    <a:pt x="212" y="88"/>
                  </a:lnTo>
                  <a:lnTo>
                    <a:pt x="210" y="81"/>
                  </a:lnTo>
                  <a:lnTo>
                    <a:pt x="205" y="66"/>
                  </a:lnTo>
                  <a:lnTo>
                    <a:pt x="203" y="59"/>
                  </a:lnTo>
                  <a:lnTo>
                    <a:pt x="200" y="51"/>
                  </a:lnTo>
                  <a:lnTo>
                    <a:pt x="198" y="42"/>
                  </a:lnTo>
                  <a:lnTo>
                    <a:pt x="196" y="34"/>
                  </a:lnTo>
                  <a:lnTo>
                    <a:pt x="191" y="17"/>
                  </a:lnTo>
                  <a:lnTo>
                    <a:pt x="187"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75" name="Freeform 67"/>
            <p:cNvSpPr>
              <a:spLocks/>
            </p:cNvSpPr>
            <p:nvPr/>
          </p:nvSpPr>
          <p:spPr bwMode="auto">
            <a:xfrm>
              <a:off x="4139" y="1560"/>
              <a:ext cx="187" cy="417"/>
            </a:xfrm>
            <a:custGeom>
              <a:avLst/>
              <a:gdLst>
                <a:gd name="T0" fmla="*/ 9 w 187"/>
                <a:gd name="T1" fmla="*/ 416 h 417"/>
                <a:gd name="T2" fmla="*/ 28 w 187"/>
                <a:gd name="T3" fmla="*/ 415 h 417"/>
                <a:gd name="T4" fmla="*/ 47 w 187"/>
                <a:gd name="T5" fmla="*/ 414 h 417"/>
                <a:gd name="T6" fmla="*/ 65 w 187"/>
                <a:gd name="T7" fmla="*/ 411 h 417"/>
                <a:gd name="T8" fmla="*/ 74 w 187"/>
                <a:gd name="T9" fmla="*/ 409 h 417"/>
                <a:gd name="T10" fmla="*/ 84 w 187"/>
                <a:gd name="T11" fmla="*/ 406 h 417"/>
                <a:gd name="T12" fmla="*/ 93 w 187"/>
                <a:gd name="T13" fmla="*/ 402 h 417"/>
                <a:gd name="T14" fmla="*/ 102 w 187"/>
                <a:gd name="T15" fmla="*/ 397 h 417"/>
                <a:gd name="T16" fmla="*/ 109 w 187"/>
                <a:gd name="T17" fmla="*/ 392 h 417"/>
                <a:gd name="T18" fmla="*/ 116 w 187"/>
                <a:gd name="T19" fmla="*/ 385 h 417"/>
                <a:gd name="T20" fmla="*/ 123 w 187"/>
                <a:gd name="T21" fmla="*/ 377 h 417"/>
                <a:gd name="T22" fmla="*/ 128 w 187"/>
                <a:gd name="T23" fmla="*/ 370 h 417"/>
                <a:gd name="T24" fmla="*/ 132 w 187"/>
                <a:gd name="T25" fmla="*/ 363 h 417"/>
                <a:gd name="T26" fmla="*/ 137 w 187"/>
                <a:gd name="T27" fmla="*/ 355 h 417"/>
                <a:gd name="T28" fmla="*/ 142 w 187"/>
                <a:gd name="T29" fmla="*/ 345 h 417"/>
                <a:gd name="T30" fmla="*/ 147 w 187"/>
                <a:gd name="T31" fmla="*/ 335 h 417"/>
                <a:gd name="T32" fmla="*/ 151 w 187"/>
                <a:gd name="T33" fmla="*/ 324 h 417"/>
                <a:gd name="T34" fmla="*/ 156 w 187"/>
                <a:gd name="T35" fmla="*/ 311 h 417"/>
                <a:gd name="T36" fmla="*/ 160 w 187"/>
                <a:gd name="T37" fmla="*/ 297 h 417"/>
                <a:gd name="T38" fmla="*/ 167 w 187"/>
                <a:gd name="T39" fmla="*/ 275 h 417"/>
                <a:gd name="T40" fmla="*/ 172 w 187"/>
                <a:gd name="T41" fmla="*/ 259 h 417"/>
                <a:gd name="T42" fmla="*/ 177 w 187"/>
                <a:gd name="T43" fmla="*/ 242 h 417"/>
                <a:gd name="T44" fmla="*/ 186 w 187"/>
                <a:gd name="T45" fmla="*/ 208 h 417"/>
                <a:gd name="T46" fmla="*/ 181 w 187"/>
                <a:gd name="T47" fmla="*/ 191 h 417"/>
                <a:gd name="T48" fmla="*/ 174 w 187"/>
                <a:gd name="T49" fmla="*/ 165 h 417"/>
                <a:gd name="T50" fmla="*/ 170 w 187"/>
                <a:gd name="T51" fmla="*/ 148 h 417"/>
                <a:gd name="T52" fmla="*/ 163 w 187"/>
                <a:gd name="T53" fmla="*/ 126 h 417"/>
                <a:gd name="T54" fmla="*/ 158 w 187"/>
                <a:gd name="T55" fmla="*/ 112 h 417"/>
                <a:gd name="T56" fmla="*/ 153 w 187"/>
                <a:gd name="T57" fmla="*/ 98 h 417"/>
                <a:gd name="T58" fmla="*/ 149 w 187"/>
                <a:gd name="T59" fmla="*/ 86 h 417"/>
                <a:gd name="T60" fmla="*/ 144 w 187"/>
                <a:gd name="T61" fmla="*/ 76 h 417"/>
                <a:gd name="T62" fmla="*/ 140 w 187"/>
                <a:gd name="T63" fmla="*/ 66 h 417"/>
                <a:gd name="T64" fmla="*/ 135 w 187"/>
                <a:gd name="T65" fmla="*/ 57 h 417"/>
                <a:gd name="T66" fmla="*/ 130 w 187"/>
                <a:gd name="T67" fmla="*/ 49 h 417"/>
                <a:gd name="T68" fmla="*/ 126 w 187"/>
                <a:gd name="T69" fmla="*/ 42 h 417"/>
                <a:gd name="T70" fmla="*/ 121 w 187"/>
                <a:gd name="T71" fmla="*/ 36 h 417"/>
                <a:gd name="T72" fmla="*/ 112 w 187"/>
                <a:gd name="T73" fmla="*/ 26 h 417"/>
                <a:gd name="T74" fmla="*/ 107 w 187"/>
                <a:gd name="T75" fmla="*/ 22 h 417"/>
                <a:gd name="T76" fmla="*/ 98 w 187"/>
                <a:gd name="T77" fmla="*/ 16 h 417"/>
                <a:gd name="T78" fmla="*/ 88 w 187"/>
                <a:gd name="T79" fmla="*/ 12 h 417"/>
                <a:gd name="T80" fmla="*/ 79 w 187"/>
                <a:gd name="T81" fmla="*/ 8 h 417"/>
                <a:gd name="T82" fmla="*/ 70 w 187"/>
                <a:gd name="T83" fmla="*/ 6 h 417"/>
                <a:gd name="T84" fmla="*/ 56 w 187"/>
                <a:gd name="T85" fmla="*/ 3 h 417"/>
                <a:gd name="T86" fmla="*/ 37 w 187"/>
                <a:gd name="T87" fmla="*/ 1 h 417"/>
                <a:gd name="T88" fmla="*/ 19 w 187"/>
                <a:gd name="T89" fmla="*/ 0 h 417"/>
                <a:gd name="T90" fmla="*/ 0 w 187"/>
                <a:gd name="T9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417">
                  <a:moveTo>
                    <a:pt x="0" y="416"/>
                  </a:moveTo>
                  <a:lnTo>
                    <a:pt x="9" y="416"/>
                  </a:lnTo>
                  <a:lnTo>
                    <a:pt x="19" y="416"/>
                  </a:lnTo>
                  <a:lnTo>
                    <a:pt x="28" y="415"/>
                  </a:lnTo>
                  <a:lnTo>
                    <a:pt x="37" y="414"/>
                  </a:lnTo>
                  <a:lnTo>
                    <a:pt x="47" y="414"/>
                  </a:lnTo>
                  <a:lnTo>
                    <a:pt x="56" y="413"/>
                  </a:lnTo>
                  <a:lnTo>
                    <a:pt x="65" y="411"/>
                  </a:lnTo>
                  <a:lnTo>
                    <a:pt x="70" y="410"/>
                  </a:lnTo>
                  <a:lnTo>
                    <a:pt x="74" y="409"/>
                  </a:lnTo>
                  <a:lnTo>
                    <a:pt x="79" y="408"/>
                  </a:lnTo>
                  <a:lnTo>
                    <a:pt x="84" y="406"/>
                  </a:lnTo>
                  <a:lnTo>
                    <a:pt x="88" y="404"/>
                  </a:lnTo>
                  <a:lnTo>
                    <a:pt x="93" y="402"/>
                  </a:lnTo>
                  <a:lnTo>
                    <a:pt x="98" y="400"/>
                  </a:lnTo>
                  <a:lnTo>
                    <a:pt x="102" y="397"/>
                  </a:lnTo>
                  <a:lnTo>
                    <a:pt x="107" y="393"/>
                  </a:lnTo>
                  <a:lnTo>
                    <a:pt x="109" y="392"/>
                  </a:lnTo>
                  <a:lnTo>
                    <a:pt x="112" y="389"/>
                  </a:lnTo>
                  <a:lnTo>
                    <a:pt x="116" y="385"/>
                  </a:lnTo>
                  <a:lnTo>
                    <a:pt x="121" y="379"/>
                  </a:lnTo>
                  <a:lnTo>
                    <a:pt x="123" y="377"/>
                  </a:lnTo>
                  <a:lnTo>
                    <a:pt x="126" y="374"/>
                  </a:lnTo>
                  <a:lnTo>
                    <a:pt x="128" y="370"/>
                  </a:lnTo>
                  <a:lnTo>
                    <a:pt x="130" y="367"/>
                  </a:lnTo>
                  <a:lnTo>
                    <a:pt x="132" y="363"/>
                  </a:lnTo>
                  <a:lnTo>
                    <a:pt x="135" y="359"/>
                  </a:lnTo>
                  <a:lnTo>
                    <a:pt x="137" y="355"/>
                  </a:lnTo>
                  <a:lnTo>
                    <a:pt x="140" y="350"/>
                  </a:lnTo>
                  <a:lnTo>
                    <a:pt x="142" y="345"/>
                  </a:lnTo>
                  <a:lnTo>
                    <a:pt x="144" y="340"/>
                  </a:lnTo>
                  <a:lnTo>
                    <a:pt x="147" y="335"/>
                  </a:lnTo>
                  <a:lnTo>
                    <a:pt x="149" y="330"/>
                  </a:lnTo>
                  <a:lnTo>
                    <a:pt x="151" y="324"/>
                  </a:lnTo>
                  <a:lnTo>
                    <a:pt x="153" y="317"/>
                  </a:lnTo>
                  <a:lnTo>
                    <a:pt x="156" y="311"/>
                  </a:lnTo>
                  <a:lnTo>
                    <a:pt x="158" y="304"/>
                  </a:lnTo>
                  <a:lnTo>
                    <a:pt x="160" y="297"/>
                  </a:lnTo>
                  <a:lnTo>
                    <a:pt x="163" y="290"/>
                  </a:lnTo>
                  <a:lnTo>
                    <a:pt x="167" y="275"/>
                  </a:lnTo>
                  <a:lnTo>
                    <a:pt x="170" y="268"/>
                  </a:lnTo>
                  <a:lnTo>
                    <a:pt x="172" y="259"/>
                  </a:lnTo>
                  <a:lnTo>
                    <a:pt x="174" y="251"/>
                  </a:lnTo>
                  <a:lnTo>
                    <a:pt x="177" y="242"/>
                  </a:lnTo>
                  <a:lnTo>
                    <a:pt x="181" y="225"/>
                  </a:lnTo>
                  <a:lnTo>
                    <a:pt x="186" y="208"/>
                  </a:lnTo>
                  <a:lnTo>
                    <a:pt x="184" y="200"/>
                  </a:lnTo>
                  <a:lnTo>
                    <a:pt x="181" y="191"/>
                  </a:lnTo>
                  <a:lnTo>
                    <a:pt x="177" y="174"/>
                  </a:lnTo>
                  <a:lnTo>
                    <a:pt x="174" y="165"/>
                  </a:lnTo>
                  <a:lnTo>
                    <a:pt x="172" y="157"/>
                  </a:lnTo>
                  <a:lnTo>
                    <a:pt x="170" y="148"/>
                  </a:lnTo>
                  <a:lnTo>
                    <a:pt x="167" y="141"/>
                  </a:lnTo>
                  <a:lnTo>
                    <a:pt x="163" y="126"/>
                  </a:lnTo>
                  <a:lnTo>
                    <a:pt x="160" y="119"/>
                  </a:lnTo>
                  <a:lnTo>
                    <a:pt x="158" y="112"/>
                  </a:lnTo>
                  <a:lnTo>
                    <a:pt x="156" y="105"/>
                  </a:lnTo>
                  <a:lnTo>
                    <a:pt x="153" y="98"/>
                  </a:lnTo>
                  <a:lnTo>
                    <a:pt x="151" y="92"/>
                  </a:lnTo>
                  <a:lnTo>
                    <a:pt x="149" y="86"/>
                  </a:lnTo>
                  <a:lnTo>
                    <a:pt x="147" y="81"/>
                  </a:lnTo>
                  <a:lnTo>
                    <a:pt x="144" y="76"/>
                  </a:lnTo>
                  <a:lnTo>
                    <a:pt x="142" y="71"/>
                  </a:lnTo>
                  <a:lnTo>
                    <a:pt x="140" y="66"/>
                  </a:lnTo>
                  <a:lnTo>
                    <a:pt x="137" y="61"/>
                  </a:lnTo>
                  <a:lnTo>
                    <a:pt x="135" y="57"/>
                  </a:lnTo>
                  <a:lnTo>
                    <a:pt x="132" y="53"/>
                  </a:lnTo>
                  <a:lnTo>
                    <a:pt x="130" y="49"/>
                  </a:lnTo>
                  <a:lnTo>
                    <a:pt x="128" y="46"/>
                  </a:lnTo>
                  <a:lnTo>
                    <a:pt x="126" y="42"/>
                  </a:lnTo>
                  <a:lnTo>
                    <a:pt x="123" y="39"/>
                  </a:lnTo>
                  <a:lnTo>
                    <a:pt x="121" y="36"/>
                  </a:lnTo>
                  <a:lnTo>
                    <a:pt x="116" y="31"/>
                  </a:lnTo>
                  <a:lnTo>
                    <a:pt x="112" y="26"/>
                  </a:lnTo>
                  <a:lnTo>
                    <a:pt x="109" y="24"/>
                  </a:lnTo>
                  <a:lnTo>
                    <a:pt x="107" y="22"/>
                  </a:lnTo>
                  <a:lnTo>
                    <a:pt x="102" y="19"/>
                  </a:lnTo>
                  <a:lnTo>
                    <a:pt x="98" y="16"/>
                  </a:lnTo>
                  <a:lnTo>
                    <a:pt x="93" y="14"/>
                  </a:lnTo>
                  <a:lnTo>
                    <a:pt x="88" y="12"/>
                  </a:lnTo>
                  <a:lnTo>
                    <a:pt x="84" y="10"/>
                  </a:lnTo>
                  <a:lnTo>
                    <a:pt x="79" y="8"/>
                  </a:lnTo>
                  <a:lnTo>
                    <a:pt x="74" y="7"/>
                  </a:lnTo>
                  <a:lnTo>
                    <a:pt x="70" y="6"/>
                  </a:lnTo>
                  <a:lnTo>
                    <a:pt x="65" y="5"/>
                  </a:lnTo>
                  <a:lnTo>
                    <a:pt x="56" y="3"/>
                  </a:lnTo>
                  <a:lnTo>
                    <a:pt x="47" y="2"/>
                  </a:lnTo>
                  <a:lnTo>
                    <a:pt x="37" y="1"/>
                  </a:lnTo>
                  <a:lnTo>
                    <a:pt x="28" y="1"/>
                  </a:lnTo>
                  <a:lnTo>
                    <a:pt x="19" y="0"/>
                  </a:lnTo>
                  <a:lnTo>
                    <a:pt x="9" y="0"/>
                  </a:lnTo>
                  <a:lnTo>
                    <a:pt x="0" y="0"/>
                  </a:lnTo>
                  <a:lnTo>
                    <a:pt x="0" y="416"/>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45476" name="Group 68"/>
          <p:cNvGrpSpPr>
            <a:grpSpLocks/>
          </p:cNvGrpSpPr>
          <p:nvPr/>
        </p:nvGrpSpPr>
        <p:grpSpPr bwMode="auto">
          <a:xfrm>
            <a:off x="5857875" y="2387600"/>
            <a:ext cx="673100" cy="712788"/>
            <a:chOff x="4139" y="1520"/>
            <a:chExt cx="478" cy="449"/>
          </a:xfrm>
        </p:grpSpPr>
        <p:sp>
          <p:nvSpPr>
            <p:cNvPr id="145477" name="Freeform 69"/>
            <p:cNvSpPr>
              <a:spLocks/>
            </p:cNvSpPr>
            <p:nvPr/>
          </p:nvSpPr>
          <p:spPr bwMode="auto">
            <a:xfrm>
              <a:off x="4362" y="1746"/>
              <a:ext cx="255" cy="223"/>
            </a:xfrm>
            <a:custGeom>
              <a:avLst/>
              <a:gdLst>
                <a:gd name="T0" fmla="*/ 127 w 255"/>
                <a:gd name="T1" fmla="*/ 0 h 223"/>
                <a:gd name="T2" fmla="*/ 121 w 255"/>
                <a:gd name="T3" fmla="*/ 37 h 223"/>
                <a:gd name="T4" fmla="*/ 117 w 255"/>
                <a:gd name="T5" fmla="*/ 54 h 223"/>
                <a:gd name="T6" fmla="*/ 114 w 255"/>
                <a:gd name="T7" fmla="*/ 71 h 223"/>
                <a:gd name="T8" fmla="*/ 110 w 255"/>
                <a:gd name="T9" fmla="*/ 95 h 223"/>
                <a:gd name="T10" fmla="*/ 106 w 255"/>
                <a:gd name="T11" fmla="*/ 110 h 223"/>
                <a:gd name="T12" fmla="*/ 103 w 255"/>
                <a:gd name="T13" fmla="*/ 123 h 223"/>
                <a:gd name="T14" fmla="*/ 100 w 255"/>
                <a:gd name="T15" fmla="*/ 135 h 223"/>
                <a:gd name="T16" fmla="*/ 97 w 255"/>
                <a:gd name="T17" fmla="*/ 146 h 223"/>
                <a:gd name="T18" fmla="*/ 94 w 255"/>
                <a:gd name="T19" fmla="*/ 157 h 223"/>
                <a:gd name="T20" fmla="*/ 91 w 255"/>
                <a:gd name="T21" fmla="*/ 165 h 223"/>
                <a:gd name="T22" fmla="*/ 87 w 255"/>
                <a:gd name="T23" fmla="*/ 173 h 223"/>
                <a:gd name="T24" fmla="*/ 84 w 255"/>
                <a:gd name="T25" fmla="*/ 180 h 223"/>
                <a:gd name="T26" fmla="*/ 79 w 255"/>
                <a:gd name="T27" fmla="*/ 189 h 223"/>
                <a:gd name="T28" fmla="*/ 75 w 255"/>
                <a:gd name="T29" fmla="*/ 196 h 223"/>
                <a:gd name="T30" fmla="*/ 70 w 255"/>
                <a:gd name="T31" fmla="*/ 202 h 223"/>
                <a:gd name="T32" fmla="*/ 64 w 255"/>
                <a:gd name="T33" fmla="*/ 207 h 223"/>
                <a:gd name="T34" fmla="*/ 57 w 255"/>
                <a:gd name="T35" fmla="*/ 212 h 223"/>
                <a:gd name="T36" fmla="*/ 51 w 255"/>
                <a:gd name="T37" fmla="*/ 215 h 223"/>
                <a:gd name="T38" fmla="*/ 45 w 255"/>
                <a:gd name="T39" fmla="*/ 217 h 223"/>
                <a:gd name="T40" fmla="*/ 32 w 255"/>
                <a:gd name="T41" fmla="*/ 219 h 223"/>
                <a:gd name="T42" fmla="*/ 19 w 255"/>
                <a:gd name="T43" fmla="*/ 221 h 223"/>
                <a:gd name="T44" fmla="*/ 6 w 255"/>
                <a:gd name="T45" fmla="*/ 222 h 223"/>
                <a:gd name="T46" fmla="*/ 254 w 255"/>
                <a:gd name="T47" fmla="*/ 222 h 223"/>
                <a:gd name="T48" fmla="*/ 241 w 255"/>
                <a:gd name="T49" fmla="*/ 222 h 223"/>
                <a:gd name="T50" fmla="*/ 229 w 255"/>
                <a:gd name="T51" fmla="*/ 220 h 223"/>
                <a:gd name="T52" fmla="*/ 216 w 255"/>
                <a:gd name="T53" fmla="*/ 219 h 223"/>
                <a:gd name="T54" fmla="*/ 206 w 255"/>
                <a:gd name="T55" fmla="*/ 216 h 223"/>
                <a:gd name="T56" fmla="*/ 200 w 255"/>
                <a:gd name="T57" fmla="*/ 213 h 223"/>
                <a:gd name="T58" fmla="*/ 194 w 255"/>
                <a:gd name="T59" fmla="*/ 210 h 223"/>
                <a:gd name="T60" fmla="*/ 187 w 255"/>
                <a:gd name="T61" fmla="*/ 205 h 223"/>
                <a:gd name="T62" fmla="*/ 181 w 255"/>
                <a:gd name="T63" fmla="*/ 198 h 223"/>
                <a:gd name="T64" fmla="*/ 178 w 255"/>
                <a:gd name="T65" fmla="*/ 194 h 223"/>
                <a:gd name="T66" fmla="*/ 173 w 255"/>
                <a:gd name="T67" fmla="*/ 186 h 223"/>
                <a:gd name="T68" fmla="*/ 170 w 255"/>
                <a:gd name="T69" fmla="*/ 180 h 223"/>
                <a:gd name="T70" fmla="*/ 167 w 255"/>
                <a:gd name="T71" fmla="*/ 173 h 223"/>
                <a:gd name="T72" fmla="*/ 163 w 255"/>
                <a:gd name="T73" fmla="*/ 165 h 223"/>
                <a:gd name="T74" fmla="*/ 160 w 255"/>
                <a:gd name="T75" fmla="*/ 157 h 223"/>
                <a:gd name="T76" fmla="*/ 157 w 255"/>
                <a:gd name="T77" fmla="*/ 146 h 223"/>
                <a:gd name="T78" fmla="*/ 154 w 255"/>
                <a:gd name="T79" fmla="*/ 135 h 223"/>
                <a:gd name="T80" fmla="*/ 151 w 255"/>
                <a:gd name="T81" fmla="*/ 123 h 223"/>
                <a:gd name="T82" fmla="*/ 148 w 255"/>
                <a:gd name="T83" fmla="*/ 110 h 223"/>
                <a:gd name="T84" fmla="*/ 144 w 255"/>
                <a:gd name="T85" fmla="*/ 95 h 223"/>
                <a:gd name="T86" fmla="*/ 140 w 255"/>
                <a:gd name="T87" fmla="*/ 71 h 223"/>
                <a:gd name="T88" fmla="*/ 137 w 255"/>
                <a:gd name="T89" fmla="*/ 54 h 223"/>
                <a:gd name="T90" fmla="*/ 133 w 255"/>
                <a:gd name="T91" fmla="*/ 37 h 223"/>
                <a:gd name="T92" fmla="*/ 127 w 255"/>
                <a:gd name="T93"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5" h="223">
                  <a:moveTo>
                    <a:pt x="127" y="0"/>
                  </a:moveTo>
                  <a:lnTo>
                    <a:pt x="127" y="0"/>
                  </a:lnTo>
                  <a:lnTo>
                    <a:pt x="124" y="18"/>
                  </a:lnTo>
                  <a:lnTo>
                    <a:pt x="121" y="37"/>
                  </a:lnTo>
                  <a:lnTo>
                    <a:pt x="119" y="46"/>
                  </a:lnTo>
                  <a:lnTo>
                    <a:pt x="117" y="54"/>
                  </a:lnTo>
                  <a:lnTo>
                    <a:pt x="116" y="63"/>
                  </a:lnTo>
                  <a:lnTo>
                    <a:pt x="114" y="71"/>
                  </a:lnTo>
                  <a:lnTo>
                    <a:pt x="111" y="87"/>
                  </a:lnTo>
                  <a:lnTo>
                    <a:pt x="110" y="95"/>
                  </a:lnTo>
                  <a:lnTo>
                    <a:pt x="108" y="102"/>
                  </a:lnTo>
                  <a:lnTo>
                    <a:pt x="106" y="110"/>
                  </a:lnTo>
                  <a:lnTo>
                    <a:pt x="105" y="117"/>
                  </a:lnTo>
                  <a:lnTo>
                    <a:pt x="103" y="123"/>
                  </a:lnTo>
                  <a:lnTo>
                    <a:pt x="102" y="130"/>
                  </a:lnTo>
                  <a:lnTo>
                    <a:pt x="100" y="135"/>
                  </a:lnTo>
                  <a:lnTo>
                    <a:pt x="99" y="141"/>
                  </a:lnTo>
                  <a:lnTo>
                    <a:pt x="97" y="146"/>
                  </a:lnTo>
                  <a:lnTo>
                    <a:pt x="95" y="152"/>
                  </a:lnTo>
                  <a:lnTo>
                    <a:pt x="94" y="157"/>
                  </a:lnTo>
                  <a:lnTo>
                    <a:pt x="92" y="161"/>
                  </a:lnTo>
                  <a:lnTo>
                    <a:pt x="91" y="165"/>
                  </a:lnTo>
                  <a:lnTo>
                    <a:pt x="89" y="169"/>
                  </a:lnTo>
                  <a:lnTo>
                    <a:pt x="87" y="173"/>
                  </a:lnTo>
                  <a:lnTo>
                    <a:pt x="86" y="177"/>
                  </a:lnTo>
                  <a:lnTo>
                    <a:pt x="84" y="180"/>
                  </a:lnTo>
                  <a:lnTo>
                    <a:pt x="83" y="183"/>
                  </a:lnTo>
                  <a:lnTo>
                    <a:pt x="79" y="189"/>
                  </a:lnTo>
                  <a:lnTo>
                    <a:pt x="76" y="194"/>
                  </a:lnTo>
                  <a:lnTo>
                    <a:pt x="75" y="196"/>
                  </a:lnTo>
                  <a:lnTo>
                    <a:pt x="73" y="198"/>
                  </a:lnTo>
                  <a:lnTo>
                    <a:pt x="70" y="202"/>
                  </a:lnTo>
                  <a:lnTo>
                    <a:pt x="67" y="205"/>
                  </a:lnTo>
                  <a:lnTo>
                    <a:pt x="64" y="207"/>
                  </a:lnTo>
                  <a:lnTo>
                    <a:pt x="60" y="210"/>
                  </a:lnTo>
                  <a:lnTo>
                    <a:pt x="57" y="212"/>
                  </a:lnTo>
                  <a:lnTo>
                    <a:pt x="54" y="213"/>
                  </a:lnTo>
                  <a:lnTo>
                    <a:pt x="51" y="215"/>
                  </a:lnTo>
                  <a:lnTo>
                    <a:pt x="48" y="216"/>
                  </a:lnTo>
                  <a:lnTo>
                    <a:pt x="45" y="217"/>
                  </a:lnTo>
                  <a:lnTo>
                    <a:pt x="38" y="219"/>
                  </a:lnTo>
                  <a:lnTo>
                    <a:pt x="32" y="219"/>
                  </a:lnTo>
                  <a:lnTo>
                    <a:pt x="25" y="220"/>
                  </a:lnTo>
                  <a:lnTo>
                    <a:pt x="19" y="221"/>
                  </a:lnTo>
                  <a:lnTo>
                    <a:pt x="13" y="222"/>
                  </a:lnTo>
                  <a:lnTo>
                    <a:pt x="6" y="222"/>
                  </a:lnTo>
                  <a:lnTo>
                    <a:pt x="0" y="222"/>
                  </a:lnTo>
                  <a:lnTo>
                    <a:pt x="254" y="222"/>
                  </a:lnTo>
                  <a:lnTo>
                    <a:pt x="248" y="222"/>
                  </a:lnTo>
                  <a:lnTo>
                    <a:pt x="241" y="222"/>
                  </a:lnTo>
                  <a:lnTo>
                    <a:pt x="235" y="221"/>
                  </a:lnTo>
                  <a:lnTo>
                    <a:pt x="229" y="220"/>
                  </a:lnTo>
                  <a:lnTo>
                    <a:pt x="222" y="219"/>
                  </a:lnTo>
                  <a:lnTo>
                    <a:pt x="216" y="219"/>
                  </a:lnTo>
                  <a:lnTo>
                    <a:pt x="209" y="217"/>
                  </a:lnTo>
                  <a:lnTo>
                    <a:pt x="206" y="216"/>
                  </a:lnTo>
                  <a:lnTo>
                    <a:pt x="203" y="215"/>
                  </a:lnTo>
                  <a:lnTo>
                    <a:pt x="200" y="213"/>
                  </a:lnTo>
                  <a:lnTo>
                    <a:pt x="197" y="212"/>
                  </a:lnTo>
                  <a:lnTo>
                    <a:pt x="194" y="210"/>
                  </a:lnTo>
                  <a:lnTo>
                    <a:pt x="191" y="207"/>
                  </a:lnTo>
                  <a:lnTo>
                    <a:pt x="187" y="205"/>
                  </a:lnTo>
                  <a:lnTo>
                    <a:pt x="184" y="202"/>
                  </a:lnTo>
                  <a:lnTo>
                    <a:pt x="181" y="198"/>
                  </a:lnTo>
                  <a:lnTo>
                    <a:pt x="179" y="196"/>
                  </a:lnTo>
                  <a:lnTo>
                    <a:pt x="178" y="194"/>
                  </a:lnTo>
                  <a:lnTo>
                    <a:pt x="175" y="189"/>
                  </a:lnTo>
                  <a:lnTo>
                    <a:pt x="173" y="186"/>
                  </a:lnTo>
                  <a:lnTo>
                    <a:pt x="171" y="183"/>
                  </a:lnTo>
                  <a:lnTo>
                    <a:pt x="170" y="180"/>
                  </a:lnTo>
                  <a:lnTo>
                    <a:pt x="168" y="177"/>
                  </a:lnTo>
                  <a:lnTo>
                    <a:pt x="167" y="173"/>
                  </a:lnTo>
                  <a:lnTo>
                    <a:pt x="165" y="169"/>
                  </a:lnTo>
                  <a:lnTo>
                    <a:pt x="163" y="165"/>
                  </a:lnTo>
                  <a:lnTo>
                    <a:pt x="162" y="161"/>
                  </a:lnTo>
                  <a:lnTo>
                    <a:pt x="160" y="157"/>
                  </a:lnTo>
                  <a:lnTo>
                    <a:pt x="159" y="152"/>
                  </a:lnTo>
                  <a:lnTo>
                    <a:pt x="157" y="146"/>
                  </a:lnTo>
                  <a:lnTo>
                    <a:pt x="156" y="141"/>
                  </a:lnTo>
                  <a:lnTo>
                    <a:pt x="154" y="135"/>
                  </a:lnTo>
                  <a:lnTo>
                    <a:pt x="152" y="130"/>
                  </a:lnTo>
                  <a:lnTo>
                    <a:pt x="151" y="123"/>
                  </a:lnTo>
                  <a:lnTo>
                    <a:pt x="149" y="117"/>
                  </a:lnTo>
                  <a:lnTo>
                    <a:pt x="148" y="110"/>
                  </a:lnTo>
                  <a:lnTo>
                    <a:pt x="146" y="102"/>
                  </a:lnTo>
                  <a:lnTo>
                    <a:pt x="144" y="95"/>
                  </a:lnTo>
                  <a:lnTo>
                    <a:pt x="143" y="87"/>
                  </a:lnTo>
                  <a:lnTo>
                    <a:pt x="140" y="71"/>
                  </a:lnTo>
                  <a:lnTo>
                    <a:pt x="138" y="63"/>
                  </a:lnTo>
                  <a:lnTo>
                    <a:pt x="137" y="54"/>
                  </a:lnTo>
                  <a:lnTo>
                    <a:pt x="135" y="46"/>
                  </a:lnTo>
                  <a:lnTo>
                    <a:pt x="133" y="37"/>
                  </a:lnTo>
                  <a:lnTo>
                    <a:pt x="130" y="18"/>
                  </a:lnTo>
                  <a:lnTo>
                    <a:pt x="127"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78" name="Freeform 70"/>
            <p:cNvSpPr>
              <a:spLocks/>
            </p:cNvSpPr>
            <p:nvPr/>
          </p:nvSpPr>
          <p:spPr bwMode="auto">
            <a:xfrm>
              <a:off x="4362" y="1520"/>
              <a:ext cx="127" cy="449"/>
            </a:xfrm>
            <a:custGeom>
              <a:avLst/>
              <a:gdLst>
                <a:gd name="T0" fmla="*/ 6 w 127"/>
                <a:gd name="T1" fmla="*/ 448 h 449"/>
                <a:gd name="T2" fmla="*/ 19 w 127"/>
                <a:gd name="T3" fmla="*/ 447 h 449"/>
                <a:gd name="T4" fmla="*/ 32 w 127"/>
                <a:gd name="T5" fmla="*/ 445 h 449"/>
                <a:gd name="T6" fmla="*/ 44 w 127"/>
                <a:gd name="T7" fmla="*/ 443 h 449"/>
                <a:gd name="T8" fmla="*/ 50 w 127"/>
                <a:gd name="T9" fmla="*/ 441 h 449"/>
                <a:gd name="T10" fmla="*/ 57 w 127"/>
                <a:gd name="T11" fmla="*/ 438 h 449"/>
                <a:gd name="T12" fmla="*/ 63 w 127"/>
                <a:gd name="T13" fmla="*/ 433 h 449"/>
                <a:gd name="T14" fmla="*/ 69 w 127"/>
                <a:gd name="T15" fmla="*/ 427 h 449"/>
                <a:gd name="T16" fmla="*/ 74 w 127"/>
                <a:gd name="T17" fmla="*/ 422 h 449"/>
                <a:gd name="T18" fmla="*/ 79 w 127"/>
                <a:gd name="T19" fmla="*/ 415 h 449"/>
                <a:gd name="T20" fmla="*/ 83 w 127"/>
                <a:gd name="T21" fmla="*/ 406 h 449"/>
                <a:gd name="T22" fmla="*/ 87 w 127"/>
                <a:gd name="T23" fmla="*/ 399 h 449"/>
                <a:gd name="T24" fmla="*/ 90 w 127"/>
                <a:gd name="T25" fmla="*/ 391 h 449"/>
                <a:gd name="T26" fmla="*/ 93 w 127"/>
                <a:gd name="T27" fmla="*/ 382 h 449"/>
                <a:gd name="T28" fmla="*/ 96 w 127"/>
                <a:gd name="T29" fmla="*/ 372 h 449"/>
                <a:gd name="T30" fmla="*/ 99 w 127"/>
                <a:gd name="T31" fmla="*/ 361 h 449"/>
                <a:gd name="T32" fmla="*/ 102 w 127"/>
                <a:gd name="T33" fmla="*/ 349 h 449"/>
                <a:gd name="T34" fmla="*/ 105 w 127"/>
                <a:gd name="T35" fmla="*/ 335 h 449"/>
                <a:gd name="T36" fmla="*/ 109 w 127"/>
                <a:gd name="T37" fmla="*/ 320 h 449"/>
                <a:gd name="T38" fmla="*/ 113 w 127"/>
                <a:gd name="T39" fmla="*/ 296 h 449"/>
                <a:gd name="T40" fmla="*/ 116 w 127"/>
                <a:gd name="T41" fmla="*/ 279 h 449"/>
                <a:gd name="T42" fmla="*/ 120 w 127"/>
                <a:gd name="T43" fmla="*/ 261 h 449"/>
                <a:gd name="T44" fmla="*/ 126 w 127"/>
                <a:gd name="T45" fmla="*/ 224 h 449"/>
                <a:gd name="T46" fmla="*/ 123 w 127"/>
                <a:gd name="T47" fmla="*/ 206 h 449"/>
                <a:gd name="T48" fmla="*/ 118 w 127"/>
                <a:gd name="T49" fmla="*/ 178 h 449"/>
                <a:gd name="T50" fmla="*/ 115 w 127"/>
                <a:gd name="T51" fmla="*/ 160 h 449"/>
                <a:gd name="T52" fmla="*/ 110 w 127"/>
                <a:gd name="T53" fmla="*/ 135 h 449"/>
                <a:gd name="T54" fmla="*/ 107 w 127"/>
                <a:gd name="T55" fmla="*/ 120 h 449"/>
                <a:gd name="T56" fmla="*/ 104 w 127"/>
                <a:gd name="T57" fmla="*/ 106 h 449"/>
                <a:gd name="T58" fmla="*/ 101 w 127"/>
                <a:gd name="T59" fmla="*/ 93 h 449"/>
                <a:gd name="T60" fmla="*/ 98 w 127"/>
                <a:gd name="T61" fmla="*/ 81 h 449"/>
                <a:gd name="T62" fmla="*/ 95 w 127"/>
                <a:gd name="T63" fmla="*/ 71 h 449"/>
                <a:gd name="T64" fmla="*/ 91 w 127"/>
                <a:gd name="T65" fmla="*/ 61 h 449"/>
                <a:gd name="T66" fmla="*/ 88 w 127"/>
                <a:gd name="T67" fmla="*/ 53 h 449"/>
                <a:gd name="T68" fmla="*/ 85 w 127"/>
                <a:gd name="T69" fmla="*/ 45 h 449"/>
                <a:gd name="T70" fmla="*/ 82 w 127"/>
                <a:gd name="T71" fmla="*/ 39 h 449"/>
                <a:gd name="T72" fmla="*/ 76 w 127"/>
                <a:gd name="T73" fmla="*/ 28 h 449"/>
                <a:gd name="T74" fmla="*/ 73 w 127"/>
                <a:gd name="T75" fmla="*/ 24 h 449"/>
                <a:gd name="T76" fmla="*/ 66 w 127"/>
                <a:gd name="T77" fmla="*/ 18 h 449"/>
                <a:gd name="T78" fmla="*/ 60 w 127"/>
                <a:gd name="T79" fmla="*/ 12 h 449"/>
                <a:gd name="T80" fmla="*/ 54 w 127"/>
                <a:gd name="T81" fmla="*/ 9 h 449"/>
                <a:gd name="T82" fmla="*/ 47 w 127"/>
                <a:gd name="T83" fmla="*/ 6 h 449"/>
                <a:gd name="T84" fmla="*/ 38 w 127"/>
                <a:gd name="T85" fmla="*/ 3 h 449"/>
                <a:gd name="T86" fmla="*/ 25 w 127"/>
                <a:gd name="T87" fmla="*/ 1 h 449"/>
                <a:gd name="T88" fmla="*/ 13 w 127"/>
                <a:gd name="T89" fmla="*/ 0 h 449"/>
                <a:gd name="T90" fmla="*/ 0 w 127"/>
                <a:gd name="T91"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7" h="449">
                  <a:moveTo>
                    <a:pt x="0" y="448"/>
                  </a:moveTo>
                  <a:lnTo>
                    <a:pt x="6" y="448"/>
                  </a:lnTo>
                  <a:lnTo>
                    <a:pt x="13" y="448"/>
                  </a:lnTo>
                  <a:lnTo>
                    <a:pt x="19" y="447"/>
                  </a:lnTo>
                  <a:lnTo>
                    <a:pt x="25" y="446"/>
                  </a:lnTo>
                  <a:lnTo>
                    <a:pt x="32" y="445"/>
                  </a:lnTo>
                  <a:lnTo>
                    <a:pt x="38" y="445"/>
                  </a:lnTo>
                  <a:lnTo>
                    <a:pt x="44" y="443"/>
                  </a:lnTo>
                  <a:lnTo>
                    <a:pt x="47" y="442"/>
                  </a:lnTo>
                  <a:lnTo>
                    <a:pt x="50" y="441"/>
                  </a:lnTo>
                  <a:lnTo>
                    <a:pt x="54" y="439"/>
                  </a:lnTo>
                  <a:lnTo>
                    <a:pt x="57" y="438"/>
                  </a:lnTo>
                  <a:lnTo>
                    <a:pt x="60" y="436"/>
                  </a:lnTo>
                  <a:lnTo>
                    <a:pt x="63" y="433"/>
                  </a:lnTo>
                  <a:lnTo>
                    <a:pt x="66" y="430"/>
                  </a:lnTo>
                  <a:lnTo>
                    <a:pt x="69" y="427"/>
                  </a:lnTo>
                  <a:lnTo>
                    <a:pt x="73" y="424"/>
                  </a:lnTo>
                  <a:lnTo>
                    <a:pt x="74" y="422"/>
                  </a:lnTo>
                  <a:lnTo>
                    <a:pt x="76" y="419"/>
                  </a:lnTo>
                  <a:lnTo>
                    <a:pt x="79" y="415"/>
                  </a:lnTo>
                  <a:lnTo>
                    <a:pt x="82" y="409"/>
                  </a:lnTo>
                  <a:lnTo>
                    <a:pt x="83" y="406"/>
                  </a:lnTo>
                  <a:lnTo>
                    <a:pt x="85" y="403"/>
                  </a:lnTo>
                  <a:lnTo>
                    <a:pt x="87" y="399"/>
                  </a:lnTo>
                  <a:lnTo>
                    <a:pt x="88" y="395"/>
                  </a:lnTo>
                  <a:lnTo>
                    <a:pt x="90" y="391"/>
                  </a:lnTo>
                  <a:lnTo>
                    <a:pt x="91" y="386"/>
                  </a:lnTo>
                  <a:lnTo>
                    <a:pt x="93" y="382"/>
                  </a:lnTo>
                  <a:lnTo>
                    <a:pt x="95" y="377"/>
                  </a:lnTo>
                  <a:lnTo>
                    <a:pt x="96" y="372"/>
                  </a:lnTo>
                  <a:lnTo>
                    <a:pt x="98" y="367"/>
                  </a:lnTo>
                  <a:lnTo>
                    <a:pt x="99" y="361"/>
                  </a:lnTo>
                  <a:lnTo>
                    <a:pt x="101" y="355"/>
                  </a:lnTo>
                  <a:lnTo>
                    <a:pt x="102" y="349"/>
                  </a:lnTo>
                  <a:lnTo>
                    <a:pt x="104" y="342"/>
                  </a:lnTo>
                  <a:lnTo>
                    <a:pt x="105" y="335"/>
                  </a:lnTo>
                  <a:lnTo>
                    <a:pt x="107" y="328"/>
                  </a:lnTo>
                  <a:lnTo>
                    <a:pt x="109" y="320"/>
                  </a:lnTo>
                  <a:lnTo>
                    <a:pt x="110" y="312"/>
                  </a:lnTo>
                  <a:lnTo>
                    <a:pt x="113" y="296"/>
                  </a:lnTo>
                  <a:lnTo>
                    <a:pt x="115" y="288"/>
                  </a:lnTo>
                  <a:lnTo>
                    <a:pt x="116" y="279"/>
                  </a:lnTo>
                  <a:lnTo>
                    <a:pt x="118" y="270"/>
                  </a:lnTo>
                  <a:lnTo>
                    <a:pt x="120" y="261"/>
                  </a:lnTo>
                  <a:lnTo>
                    <a:pt x="123" y="243"/>
                  </a:lnTo>
                  <a:lnTo>
                    <a:pt x="126" y="224"/>
                  </a:lnTo>
                  <a:lnTo>
                    <a:pt x="124" y="215"/>
                  </a:lnTo>
                  <a:lnTo>
                    <a:pt x="123" y="206"/>
                  </a:lnTo>
                  <a:lnTo>
                    <a:pt x="120" y="187"/>
                  </a:lnTo>
                  <a:lnTo>
                    <a:pt x="118" y="178"/>
                  </a:lnTo>
                  <a:lnTo>
                    <a:pt x="116" y="169"/>
                  </a:lnTo>
                  <a:lnTo>
                    <a:pt x="115" y="160"/>
                  </a:lnTo>
                  <a:lnTo>
                    <a:pt x="113" y="152"/>
                  </a:lnTo>
                  <a:lnTo>
                    <a:pt x="110" y="135"/>
                  </a:lnTo>
                  <a:lnTo>
                    <a:pt x="109" y="128"/>
                  </a:lnTo>
                  <a:lnTo>
                    <a:pt x="107" y="120"/>
                  </a:lnTo>
                  <a:lnTo>
                    <a:pt x="105" y="113"/>
                  </a:lnTo>
                  <a:lnTo>
                    <a:pt x="104" y="106"/>
                  </a:lnTo>
                  <a:lnTo>
                    <a:pt x="102" y="99"/>
                  </a:lnTo>
                  <a:lnTo>
                    <a:pt x="101" y="93"/>
                  </a:lnTo>
                  <a:lnTo>
                    <a:pt x="99" y="87"/>
                  </a:lnTo>
                  <a:lnTo>
                    <a:pt x="98" y="81"/>
                  </a:lnTo>
                  <a:lnTo>
                    <a:pt x="96" y="76"/>
                  </a:lnTo>
                  <a:lnTo>
                    <a:pt x="95" y="71"/>
                  </a:lnTo>
                  <a:lnTo>
                    <a:pt x="93" y="66"/>
                  </a:lnTo>
                  <a:lnTo>
                    <a:pt x="91" y="61"/>
                  </a:lnTo>
                  <a:lnTo>
                    <a:pt x="90" y="57"/>
                  </a:lnTo>
                  <a:lnTo>
                    <a:pt x="88" y="53"/>
                  </a:lnTo>
                  <a:lnTo>
                    <a:pt x="87" y="49"/>
                  </a:lnTo>
                  <a:lnTo>
                    <a:pt x="85" y="45"/>
                  </a:lnTo>
                  <a:lnTo>
                    <a:pt x="83" y="42"/>
                  </a:lnTo>
                  <a:lnTo>
                    <a:pt x="82" y="39"/>
                  </a:lnTo>
                  <a:lnTo>
                    <a:pt x="79" y="33"/>
                  </a:lnTo>
                  <a:lnTo>
                    <a:pt x="76" y="28"/>
                  </a:lnTo>
                  <a:lnTo>
                    <a:pt x="74" y="26"/>
                  </a:lnTo>
                  <a:lnTo>
                    <a:pt x="73" y="24"/>
                  </a:lnTo>
                  <a:lnTo>
                    <a:pt x="69" y="21"/>
                  </a:lnTo>
                  <a:lnTo>
                    <a:pt x="66" y="18"/>
                  </a:lnTo>
                  <a:lnTo>
                    <a:pt x="63" y="15"/>
                  </a:lnTo>
                  <a:lnTo>
                    <a:pt x="60" y="12"/>
                  </a:lnTo>
                  <a:lnTo>
                    <a:pt x="57" y="10"/>
                  </a:lnTo>
                  <a:lnTo>
                    <a:pt x="54" y="9"/>
                  </a:lnTo>
                  <a:lnTo>
                    <a:pt x="50" y="7"/>
                  </a:lnTo>
                  <a:lnTo>
                    <a:pt x="47" y="6"/>
                  </a:lnTo>
                  <a:lnTo>
                    <a:pt x="44" y="5"/>
                  </a:lnTo>
                  <a:lnTo>
                    <a:pt x="38" y="3"/>
                  </a:lnTo>
                  <a:lnTo>
                    <a:pt x="32" y="3"/>
                  </a:lnTo>
                  <a:lnTo>
                    <a:pt x="25" y="1"/>
                  </a:lnTo>
                  <a:lnTo>
                    <a:pt x="19" y="1"/>
                  </a:lnTo>
                  <a:lnTo>
                    <a:pt x="13" y="0"/>
                  </a:lnTo>
                  <a:lnTo>
                    <a:pt x="6" y="0"/>
                  </a:lnTo>
                  <a:lnTo>
                    <a:pt x="0" y="0"/>
                  </a:lnTo>
                  <a:lnTo>
                    <a:pt x="0" y="44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79" name="Freeform 71"/>
            <p:cNvSpPr>
              <a:spLocks/>
            </p:cNvSpPr>
            <p:nvPr/>
          </p:nvSpPr>
          <p:spPr bwMode="auto">
            <a:xfrm>
              <a:off x="4267" y="1520"/>
              <a:ext cx="127" cy="449"/>
            </a:xfrm>
            <a:custGeom>
              <a:avLst/>
              <a:gdLst>
                <a:gd name="T0" fmla="*/ 126 w 127"/>
                <a:gd name="T1" fmla="*/ 0 h 449"/>
                <a:gd name="T2" fmla="*/ 113 w 127"/>
                <a:gd name="T3" fmla="*/ 0 h 449"/>
                <a:gd name="T4" fmla="*/ 101 w 127"/>
                <a:gd name="T5" fmla="*/ 1 h 449"/>
                <a:gd name="T6" fmla="*/ 88 w 127"/>
                <a:gd name="T7" fmla="*/ 3 h 449"/>
                <a:gd name="T8" fmla="*/ 79 w 127"/>
                <a:gd name="T9" fmla="*/ 6 h 449"/>
                <a:gd name="T10" fmla="*/ 73 w 127"/>
                <a:gd name="T11" fmla="*/ 9 h 449"/>
                <a:gd name="T12" fmla="*/ 66 w 127"/>
                <a:gd name="T13" fmla="*/ 12 h 449"/>
                <a:gd name="T14" fmla="*/ 60 w 127"/>
                <a:gd name="T15" fmla="*/ 18 h 449"/>
                <a:gd name="T16" fmla="*/ 54 w 127"/>
                <a:gd name="T17" fmla="*/ 24 h 449"/>
                <a:gd name="T18" fmla="*/ 50 w 127"/>
                <a:gd name="T19" fmla="*/ 28 h 449"/>
                <a:gd name="T20" fmla="*/ 46 w 127"/>
                <a:gd name="T21" fmla="*/ 36 h 449"/>
                <a:gd name="T22" fmla="*/ 43 w 127"/>
                <a:gd name="T23" fmla="*/ 42 h 449"/>
                <a:gd name="T24" fmla="*/ 39 w 127"/>
                <a:gd name="T25" fmla="*/ 49 h 449"/>
                <a:gd name="T26" fmla="*/ 36 w 127"/>
                <a:gd name="T27" fmla="*/ 57 h 449"/>
                <a:gd name="T28" fmla="*/ 33 w 127"/>
                <a:gd name="T29" fmla="*/ 66 h 449"/>
                <a:gd name="T30" fmla="*/ 30 w 127"/>
                <a:gd name="T31" fmla="*/ 76 h 449"/>
                <a:gd name="T32" fmla="*/ 27 w 127"/>
                <a:gd name="T33" fmla="*/ 87 h 449"/>
                <a:gd name="T34" fmla="*/ 24 w 127"/>
                <a:gd name="T35" fmla="*/ 99 h 449"/>
                <a:gd name="T36" fmla="*/ 20 w 127"/>
                <a:gd name="T37" fmla="*/ 113 h 449"/>
                <a:gd name="T38" fmla="*/ 17 w 127"/>
                <a:gd name="T39" fmla="*/ 128 h 449"/>
                <a:gd name="T40" fmla="*/ 12 w 127"/>
                <a:gd name="T41" fmla="*/ 152 h 449"/>
                <a:gd name="T42" fmla="*/ 9 w 127"/>
                <a:gd name="T43" fmla="*/ 169 h 449"/>
                <a:gd name="T44" fmla="*/ 6 w 127"/>
                <a:gd name="T45" fmla="*/ 187 h 449"/>
                <a:gd name="T46" fmla="*/ 1 w 127"/>
                <a:gd name="T47" fmla="*/ 215 h 449"/>
                <a:gd name="T48" fmla="*/ 3 w 127"/>
                <a:gd name="T49" fmla="*/ 243 h 449"/>
                <a:gd name="T50" fmla="*/ 8 w 127"/>
                <a:gd name="T51" fmla="*/ 270 h 449"/>
                <a:gd name="T52" fmla="*/ 11 w 127"/>
                <a:gd name="T53" fmla="*/ 288 h 449"/>
                <a:gd name="T54" fmla="*/ 16 w 127"/>
                <a:gd name="T55" fmla="*/ 312 h 449"/>
                <a:gd name="T56" fmla="*/ 19 w 127"/>
                <a:gd name="T57" fmla="*/ 328 h 449"/>
                <a:gd name="T58" fmla="*/ 22 w 127"/>
                <a:gd name="T59" fmla="*/ 342 h 449"/>
                <a:gd name="T60" fmla="*/ 25 w 127"/>
                <a:gd name="T61" fmla="*/ 355 h 449"/>
                <a:gd name="T62" fmla="*/ 28 w 127"/>
                <a:gd name="T63" fmla="*/ 367 h 449"/>
                <a:gd name="T64" fmla="*/ 31 w 127"/>
                <a:gd name="T65" fmla="*/ 377 h 449"/>
                <a:gd name="T66" fmla="*/ 35 w 127"/>
                <a:gd name="T67" fmla="*/ 386 h 449"/>
                <a:gd name="T68" fmla="*/ 38 w 127"/>
                <a:gd name="T69" fmla="*/ 395 h 449"/>
                <a:gd name="T70" fmla="*/ 41 w 127"/>
                <a:gd name="T71" fmla="*/ 403 h 449"/>
                <a:gd name="T72" fmla="*/ 44 w 127"/>
                <a:gd name="T73" fmla="*/ 409 h 449"/>
                <a:gd name="T74" fmla="*/ 47 w 127"/>
                <a:gd name="T75" fmla="*/ 415 h 449"/>
                <a:gd name="T76" fmla="*/ 52 w 127"/>
                <a:gd name="T77" fmla="*/ 422 h 449"/>
                <a:gd name="T78" fmla="*/ 57 w 127"/>
                <a:gd name="T79" fmla="*/ 427 h 449"/>
                <a:gd name="T80" fmla="*/ 63 w 127"/>
                <a:gd name="T81" fmla="*/ 433 h 449"/>
                <a:gd name="T82" fmla="*/ 69 w 127"/>
                <a:gd name="T83" fmla="*/ 438 h 449"/>
                <a:gd name="T84" fmla="*/ 76 w 127"/>
                <a:gd name="T85" fmla="*/ 441 h 449"/>
                <a:gd name="T86" fmla="*/ 82 w 127"/>
                <a:gd name="T87" fmla="*/ 443 h 449"/>
                <a:gd name="T88" fmla="*/ 94 w 127"/>
                <a:gd name="T89" fmla="*/ 445 h 449"/>
                <a:gd name="T90" fmla="*/ 107 w 127"/>
                <a:gd name="T91" fmla="*/ 447 h 449"/>
                <a:gd name="T92" fmla="*/ 120 w 127"/>
                <a:gd name="T93" fmla="*/ 44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7" h="449">
                  <a:moveTo>
                    <a:pt x="126" y="448"/>
                  </a:moveTo>
                  <a:lnTo>
                    <a:pt x="126" y="0"/>
                  </a:lnTo>
                  <a:lnTo>
                    <a:pt x="120" y="0"/>
                  </a:lnTo>
                  <a:lnTo>
                    <a:pt x="113" y="0"/>
                  </a:lnTo>
                  <a:lnTo>
                    <a:pt x="107" y="1"/>
                  </a:lnTo>
                  <a:lnTo>
                    <a:pt x="101" y="1"/>
                  </a:lnTo>
                  <a:lnTo>
                    <a:pt x="94" y="3"/>
                  </a:lnTo>
                  <a:lnTo>
                    <a:pt x="88" y="3"/>
                  </a:lnTo>
                  <a:lnTo>
                    <a:pt x="82" y="5"/>
                  </a:lnTo>
                  <a:lnTo>
                    <a:pt x="79" y="6"/>
                  </a:lnTo>
                  <a:lnTo>
                    <a:pt x="76" y="7"/>
                  </a:lnTo>
                  <a:lnTo>
                    <a:pt x="73" y="9"/>
                  </a:lnTo>
                  <a:lnTo>
                    <a:pt x="69" y="10"/>
                  </a:lnTo>
                  <a:lnTo>
                    <a:pt x="66" y="12"/>
                  </a:lnTo>
                  <a:lnTo>
                    <a:pt x="63" y="15"/>
                  </a:lnTo>
                  <a:lnTo>
                    <a:pt x="60" y="18"/>
                  </a:lnTo>
                  <a:lnTo>
                    <a:pt x="57" y="21"/>
                  </a:lnTo>
                  <a:lnTo>
                    <a:pt x="54" y="24"/>
                  </a:lnTo>
                  <a:lnTo>
                    <a:pt x="52" y="26"/>
                  </a:lnTo>
                  <a:lnTo>
                    <a:pt x="50" y="28"/>
                  </a:lnTo>
                  <a:lnTo>
                    <a:pt x="47" y="33"/>
                  </a:lnTo>
                  <a:lnTo>
                    <a:pt x="46" y="36"/>
                  </a:lnTo>
                  <a:lnTo>
                    <a:pt x="44" y="39"/>
                  </a:lnTo>
                  <a:lnTo>
                    <a:pt x="43" y="42"/>
                  </a:lnTo>
                  <a:lnTo>
                    <a:pt x="41" y="45"/>
                  </a:lnTo>
                  <a:lnTo>
                    <a:pt x="39" y="49"/>
                  </a:lnTo>
                  <a:lnTo>
                    <a:pt x="38" y="53"/>
                  </a:lnTo>
                  <a:lnTo>
                    <a:pt x="36" y="57"/>
                  </a:lnTo>
                  <a:lnTo>
                    <a:pt x="35" y="61"/>
                  </a:lnTo>
                  <a:lnTo>
                    <a:pt x="33" y="66"/>
                  </a:lnTo>
                  <a:lnTo>
                    <a:pt x="31" y="71"/>
                  </a:lnTo>
                  <a:lnTo>
                    <a:pt x="30" y="76"/>
                  </a:lnTo>
                  <a:lnTo>
                    <a:pt x="28" y="81"/>
                  </a:lnTo>
                  <a:lnTo>
                    <a:pt x="27" y="87"/>
                  </a:lnTo>
                  <a:lnTo>
                    <a:pt x="25" y="93"/>
                  </a:lnTo>
                  <a:lnTo>
                    <a:pt x="24" y="99"/>
                  </a:lnTo>
                  <a:lnTo>
                    <a:pt x="22" y="106"/>
                  </a:lnTo>
                  <a:lnTo>
                    <a:pt x="20" y="113"/>
                  </a:lnTo>
                  <a:lnTo>
                    <a:pt x="19" y="120"/>
                  </a:lnTo>
                  <a:lnTo>
                    <a:pt x="17" y="128"/>
                  </a:lnTo>
                  <a:lnTo>
                    <a:pt x="16" y="135"/>
                  </a:lnTo>
                  <a:lnTo>
                    <a:pt x="12" y="152"/>
                  </a:lnTo>
                  <a:lnTo>
                    <a:pt x="11" y="160"/>
                  </a:lnTo>
                  <a:lnTo>
                    <a:pt x="9" y="169"/>
                  </a:lnTo>
                  <a:lnTo>
                    <a:pt x="8" y="178"/>
                  </a:lnTo>
                  <a:lnTo>
                    <a:pt x="6" y="187"/>
                  </a:lnTo>
                  <a:lnTo>
                    <a:pt x="3" y="206"/>
                  </a:lnTo>
                  <a:lnTo>
                    <a:pt x="1" y="215"/>
                  </a:lnTo>
                  <a:lnTo>
                    <a:pt x="0" y="224"/>
                  </a:lnTo>
                  <a:lnTo>
                    <a:pt x="3" y="243"/>
                  </a:lnTo>
                  <a:lnTo>
                    <a:pt x="6" y="261"/>
                  </a:lnTo>
                  <a:lnTo>
                    <a:pt x="8" y="270"/>
                  </a:lnTo>
                  <a:lnTo>
                    <a:pt x="9" y="279"/>
                  </a:lnTo>
                  <a:lnTo>
                    <a:pt x="11" y="288"/>
                  </a:lnTo>
                  <a:lnTo>
                    <a:pt x="12" y="296"/>
                  </a:lnTo>
                  <a:lnTo>
                    <a:pt x="16" y="312"/>
                  </a:lnTo>
                  <a:lnTo>
                    <a:pt x="17" y="320"/>
                  </a:lnTo>
                  <a:lnTo>
                    <a:pt x="19" y="328"/>
                  </a:lnTo>
                  <a:lnTo>
                    <a:pt x="20" y="335"/>
                  </a:lnTo>
                  <a:lnTo>
                    <a:pt x="22" y="342"/>
                  </a:lnTo>
                  <a:lnTo>
                    <a:pt x="24" y="349"/>
                  </a:lnTo>
                  <a:lnTo>
                    <a:pt x="25" y="355"/>
                  </a:lnTo>
                  <a:lnTo>
                    <a:pt x="27" y="361"/>
                  </a:lnTo>
                  <a:lnTo>
                    <a:pt x="28" y="367"/>
                  </a:lnTo>
                  <a:lnTo>
                    <a:pt x="30" y="372"/>
                  </a:lnTo>
                  <a:lnTo>
                    <a:pt x="31" y="377"/>
                  </a:lnTo>
                  <a:lnTo>
                    <a:pt x="33" y="382"/>
                  </a:lnTo>
                  <a:lnTo>
                    <a:pt x="35" y="386"/>
                  </a:lnTo>
                  <a:lnTo>
                    <a:pt x="36" y="391"/>
                  </a:lnTo>
                  <a:lnTo>
                    <a:pt x="38" y="395"/>
                  </a:lnTo>
                  <a:lnTo>
                    <a:pt x="39" y="399"/>
                  </a:lnTo>
                  <a:lnTo>
                    <a:pt x="41" y="403"/>
                  </a:lnTo>
                  <a:lnTo>
                    <a:pt x="43" y="406"/>
                  </a:lnTo>
                  <a:lnTo>
                    <a:pt x="44" y="409"/>
                  </a:lnTo>
                  <a:lnTo>
                    <a:pt x="46" y="412"/>
                  </a:lnTo>
                  <a:lnTo>
                    <a:pt x="47" y="415"/>
                  </a:lnTo>
                  <a:lnTo>
                    <a:pt x="50" y="419"/>
                  </a:lnTo>
                  <a:lnTo>
                    <a:pt x="52" y="422"/>
                  </a:lnTo>
                  <a:lnTo>
                    <a:pt x="54" y="424"/>
                  </a:lnTo>
                  <a:lnTo>
                    <a:pt x="57" y="427"/>
                  </a:lnTo>
                  <a:lnTo>
                    <a:pt x="60" y="430"/>
                  </a:lnTo>
                  <a:lnTo>
                    <a:pt x="63" y="433"/>
                  </a:lnTo>
                  <a:lnTo>
                    <a:pt x="66" y="436"/>
                  </a:lnTo>
                  <a:lnTo>
                    <a:pt x="69" y="438"/>
                  </a:lnTo>
                  <a:lnTo>
                    <a:pt x="73" y="439"/>
                  </a:lnTo>
                  <a:lnTo>
                    <a:pt x="76" y="441"/>
                  </a:lnTo>
                  <a:lnTo>
                    <a:pt x="79" y="442"/>
                  </a:lnTo>
                  <a:lnTo>
                    <a:pt x="82" y="443"/>
                  </a:lnTo>
                  <a:lnTo>
                    <a:pt x="88" y="445"/>
                  </a:lnTo>
                  <a:lnTo>
                    <a:pt x="94" y="445"/>
                  </a:lnTo>
                  <a:lnTo>
                    <a:pt x="101" y="446"/>
                  </a:lnTo>
                  <a:lnTo>
                    <a:pt x="107" y="447"/>
                  </a:lnTo>
                  <a:lnTo>
                    <a:pt x="113" y="448"/>
                  </a:lnTo>
                  <a:lnTo>
                    <a:pt x="120" y="448"/>
                  </a:lnTo>
                  <a:lnTo>
                    <a:pt x="126" y="44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80" name="Freeform 72"/>
            <p:cNvSpPr>
              <a:spLocks/>
            </p:cNvSpPr>
            <p:nvPr/>
          </p:nvSpPr>
          <p:spPr bwMode="auto">
            <a:xfrm>
              <a:off x="4139" y="1746"/>
              <a:ext cx="255" cy="223"/>
            </a:xfrm>
            <a:custGeom>
              <a:avLst/>
              <a:gdLst>
                <a:gd name="T0" fmla="*/ 127 w 255"/>
                <a:gd name="T1" fmla="*/ 0 h 223"/>
                <a:gd name="T2" fmla="*/ 121 w 255"/>
                <a:gd name="T3" fmla="*/ 37 h 223"/>
                <a:gd name="T4" fmla="*/ 117 w 255"/>
                <a:gd name="T5" fmla="*/ 54 h 223"/>
                <a:gd name="T6" fmla="*/ 114 w 255"/>
                <a:gd name="T7" fmla="*/ 71 h 223"/>
                <a:gd name="T8" fmla="*/ 110 w 255"/>
                <a:gd name="T9" fmla="*/ 95 h 223"/>
                <a:gd name="T10" fmla="*/ 106 w 255"/>
                <a:gd name="T11" fmla="*/ 110 h 223"/>
                <a:gd name="T12" fmla="*/ 103 w 255"/>
                <a:gd name="T13" fmla="*/ 123 h 223"/>
                <a:gd name="T14" fmla="*/ 100 w 255"/>
                <a:gd name="T15" fmla="*/ 135 h 223"/>
                <a:gd name="T16" fmla="*/ 97 w 255"/>
                <a:gd name="T17" fmla="*/ 146 h 223"/>
                <a:gd name="T18" fmla="*/ 94 w 255"/>
                <a:gd name="T19" fmla="*/ 157 h 223"/>
                <a:gd name="T20" fmla="*/ 91 w 255"/>
                <a:gd name="T21" fmla="*/ 165 h 223"/>
                <a:gd name="T22" fmla="*/ 87 w 255"/>
                <a:gd name="T23" fmla="*/ 173 h 223"/>
                <a:gd name="T24" fmla="*/ 84 w 255"/>
                <a:gd name="T25" fmla="*/ 180 h 223"/>
                <a:gd name="T26" fmla="*/ 79 w 255"/>
                <a:gd name="T27" fmla="*/ 189 h 223"/>
                <a:gd name="T28" fmla="*/ 75 w 255"/>
                <a:gd name="T29" fmla="*/ 196 h 223"/>
                <a:gd name="T30" fmla="*/ 70 w 255"/>
                <a:gd name="T31" fmla="*/ 202 h 223"/>
                <a:gd name="T32" fmla="*/ 64 w 255"/>
                <a:gd name="T33" fmla="*/ 207 h 223"/>
                <a:gd name="T34" fmla="*/ 57 w 255"/>
                <a:gd name="T35" fmla="*/ 212 h 223"/>
                <a:gd name="T36" fmla="*/ 51 w 255"/>
                <a:gd name="T37" fmla="*/ 215 h 223"/>
                <a:gd name="T38" fmla="*/ 45 w 255"/>
                <a:gd name="T39" fmla="*/ 217 h 223"/>
                <a:gd name="T40" fmla="*/ 32 w 255"/>
                <a:gd name="T41" fmla="*/ 219 h 223"/>
                <a:gd name="T42" fmla="*/ 19 w 255"/>
                <a:gd name="T43" fmla="*/ 221 h 223"/>
                <a:gd name="T44" fmla="*/ 6 w 255"/>
                <a:gd name="T45" fmla="*/ 222 h 223"/>
                <a:gd name="T46" fmla="*/ 254 w 255"/>
                <a:gd name="T47" fmla="*/ 222 h 223"/>
                <a:gd name="T48" fmla="*/ 241 w 255"/>
                <a:gd name="T49" fmla="*/ 222 h 223"/>
                <a:gd name="T50" fmla="*/ 229 w 255"/>
                <a:gd name="T51" fmla="*/ 220 h 223"/>
                <a:gd name="T52" fmla="*/ 216 w 255"/>
                <a:gd name="T53" fmla="*/ 219 h 223"/>
                <a:gd name="T54" fmla="*/ 206 w 255"/>
                <a:gd name="T55" fmla="*/ 216 h 223"/>
                <a:gd name="T56" fmla="*/ 200 w 255"/>
                <a:gd name="T57" fmla="*/ 213 h 223"/>
                <a:gd name="T58" fmla="*/ 194 w 255"/>
                <a:gd name="T59" fmla="*/ 210 h 223"/>
                <a:gd name="T60" fmla="*/ 187 w 255"/>
                <a:gd name="T61" fmla="*/ 205 h 223"/>
                <a:gd name="T62" fmla="*/ 181 w 255"/>
                <a:gd name="T63" fmla="*/ 198 h 223"/>
                <a:gd name="T64" fmla="*/ 178 w 255"/>
                <a:gd name="T65" fmla="*/ 194 h 223"/>
                <a:gd name="T66" fmla="*/ 173 w 255"/>
                <a:gd name="T67" fmla="*/ 186 h 223"/>
                <a:gd name="T68" fmla="*/ 170 w 255"/>
                <a:gd name="T69" fmla="*/ 180 h 223"/>
                <a:gd name="T70" fmla="*/ 167 w 255"/>
                <a:gd name="T71" fmla="*/ 173 h 223"/>
                <a:gd name="T72" fmla="*/ 163 w 255"/>
                <a:gd name="T73" fmla="*/ 165 h 223"/>
                <a:gd name="T74" fmla="*/ 160 w 255"/>
                <a:gd name="T75" fmla="*/ 157 h 223"/>
                <a:gd name="T76" fmla="*/ 157 w 255"/>
                <a:gd name="T77" fmla="*/ 146 h 223"/>
                <a:gd name="T78" fmla="*/ 154 w 255"/>
                <a:gd name="T79" fmla="*/ 135 h 223"/>
                <a:gd name="T80" fmla="*/ 151 w 255"/>
                <a:gd name="T81" fmla="*/ 123 h 223"/>
                <a:gd name="T82" fmla="*/ 148 w 255"/>
                <a:gd name="T83" fmla="*/ 110 h 223"/>
                <a:gd name="T84" fmla="*/ 144 w 255"/>
                <a:gd name="T85" fmla="*/ 95 h 223"/>
                <a:gd name="T86" fmla="*/ 140 w 255"/>
                <a:gd name="T87" fmla="*/ 71 h 223"/>
                <a:gd name="T88" fmla="*/ 137 w 255"/>
                <a:gd name="T89" fmla="*/ 54 h 223"/>
                <a:gd name="T90" fmla="*/ 133 w 255"/>
                <a:gd name="T91" fmla="*/ 37 h 223"/>
                <a:gd name="T92" fmla="*/ 127 w 255"/>
                <a:gd name="T93"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5" h="223">
                  <a:moveTo>
                    <a:pt x="127" y="0"/>
                  </a:moveTo>
                  <a:lnTo>
                    <a:pt x="127" y="0"/>
                  </a:lnTo>
                  <a:lnTo>
                    <a:pt x="124" y="18"/>
                  </a:lnTo>
                  <a:lnTo>
                    <a:pt x="121" y="37"/>
                  </a:lnTo>
                  <a:lnTo>
                    <a:pt x="119" y="46"/>
                  </a:lnTo>
                  <a:lnTo>
                    <a:pt x="117" y="54"/>
                  </a:lnTo>
                  <a:lnTo>
                    <a:pt x="116" y="63"/>
                  </a:lnTo>
                  <a:lnTo>
                    <a:pt x="114" y="71"/>
                  </a:lnTo>
                  <a:lnTo>
                    <a:pt x="111" y="87"/>
                  </a:lnTo>
                  <a:lnTo>
                    <a:pt x="110" y="95"/>
                  </a:lnTo>
                  <a:lnTo>
                    <a:pt x="108" y="102"/>
                  </a:lnTo>
                  <a:lnTo>
                    <a:pt x="106" y="110"/>
                  </a:lnTo>
                  <a:lnTo>
                    <a:pt x="105" y="117"/>
                  </a:lnTo>
                  <a:lnTo>
                    <a:pt x="103" y="123"/>
                  </a:lnTo>
                  <a:lnTo>
                    <a:pt x="102" y="130"/>
                  </a:lnTo>
                  <a:lnTo>
                    <a:pt x="100" y="135"/>
                  </a:lnTo>
                  <a:lnTo>
                    <a:pt x="99" y="141"/>
                  </a:lnTo>
                  <a:lnTo>
                    <a:pt x="97" y="146"/>
                  </a:lnTo>
                  <a:lnTo>
                    <a:pt x="95" y="152"/>
                  </a:lnTo>
                  <a:lnTo>
                    <a:pt x="94" y="157"/>
                  </a:lnTo>
                  <a:lnTo>
                    <a:pt x="92" y="161"/>
                  </a:lnTo>
                  <a:lnTo>
                    <a:pt x="91" y="165"/>
                  </a:lnTo>
                  <a:lnTo>
                    <a:pt x="89" y="169"/>
                  </a:lnTo>
                  <a:lnTo>
                    <a:pt x="87" y="173"/>
                  </a:lnTo>
                  <a:lnTo>
                    <a:pt x="86" y="177"/>
                  </a:lnTo>
                  <a:lnTo>
                    <a:pt x="84" y="180"/>
                  </a:lnTo>
                  <a:lnTo>
                    <a:pt x="83" y="183"/>
                  </a:lnTo>
                  <a:lnTo>
                    <a:pt x="79" y="189"/>
                  </a:lnTo>
                  <a:lnTo>
                    <a:pt x="76" y="194"/>
                  </a:lnTo>
                  <a:lnTo>
                    <a:pt x="75" y="196"/>
                  </a:lnTo>
                  <a:lnTo>
                    <a:pt x="73" y="198"/>
                  </a:lnTo>
                  <a:lnTo>
                    <a:pt x="70" y="202"/>
                  </a:lnTo>
                  <a:lnTo>
                    <a:pt x="67" y="205"/>
                  </a:lnTo>
                  <a:lnTo>
                    <a:pt x="64" y="207"/>
                  </a:lnTo>
                  <a:lnTo>
                    <a:pt x="60" y="210"/>
                  </a:lnTo>
                  <a:lnTo>
                    <a:pt x="57" y="212"/>
                  </a:lnTo>
                  <a:lnTo>
                    <a:pt x="54" y="213"/>
                  </a:lnTo>
                  <a:lnTo>
                    <a:pt x="51" y="215"/>
                  </a:lnTo>
                  <a:lnTo>
                    <a:pt x="48" y="216"/>
                  </a:lnTo>
                  <a:lnTo>
                    <a:pt x="45" y="217"/>
                  </a:lnTo>
                  <a:lnTo>
                    <a:pt x="38" y="219"/>
                  </a:lnTo>
                  <a:lnTo>
                    <a:pt x="32" y="219"/>
                  </a:lnTo>
                  <a:lnTo>
                    <a:pt x="25" y="220"/>
                  </a:lnTo>
                  <a:lnTo>
                    <a:pt x="19" y="221"/>
                  </a:lnTo>
                  <a:lnTo>
                    <a:pt x="13" y="222"/>
                  </a:lnTo>
                  <a:lnTo>
                    <a:pt x="6" y="222"/>
                  </a:lnTo>
                  <a:lnTo>
                    <a:pt x="0" y="222"/>
                  </a:lnTo>
                  <a:lnTo>
                    <a:pt x="254" y="222"/>
                  </a:lnTo>
                  <a:lnTo>
                    <a:pt x="248" y="222"/>
                  </a:lnTo>
                  <a:lnTo>
                    <a:pt x="241" y="222"/>
                  </a:lnTo>
                  <a:lnTo>
                    <a:pt x="235" y="221"/>
                  </a:lnTo>
                  <a:lnTo>
                    <a:pt x="229" y="220"/>
                  </a:lnTo>
                  <a:lnTo>
                    <a:pt x="222" y="219"/>
                  </a:lnTo>
                  <a:lnTo>
                    <a:pt x="216" y="219"/>
                  </a:lnTo>
                  <a:lnTo>
                    <a:pt x="209" y="217"/>
                  </a:lnTo>
                  <a:lnTo>
                    <a:pt x="206" y="216"/>
                  </a:lnTo>
                  <a:lnTo>
                    <a:pt x="203" y="215"/>
                  </a:lnTo>
                  <a:lnTo>
                    <a:pt x="200" y="213"/>
                  </a:lnTo>
                  <a:lnTo>
                    <a:pt x="197" y="212"/>
                  </a:lnTo>
                  <a:lnTo>
                    <a:pt x="194" y="210"/>
                  </a:lnTo>
                  <a:lnTo>
                    <a:pt x="191" y="207"/>
                  </a:lnTo>
                  <a:lnTo>
                    <a:pt x="187" y="205"/>
                  </a:lnTo>
                  <a:lnTo>
                    <a:pt x="184" y="202"/>
                  </a:lnTo>
                  <a:lnTo>
                    <a:pt x="181" y="198"/>
                  </a:lnTo>
                  <a:lnTo>
                    <a:pt x="179" y="196"/>
                  </a:lnTo>
                  <a:lnTo>
                    <a:pt x="178" y="194"/>
                  </a:lnTo>
                  <a:lnTo>
                    <a:pt x="175" y="189"/>
                  </a:lnTo>
                  <a:lnTo>
                    <a:pt x="173" y="186"/>
                  </a:lnTo>
                  <a:lnTo>
                    <a:pt x="171" y="183"/>
                  </a:lnTo>
                  <a:lnTo>
                    <a:pt x="170" y="180"/>
                  </a:lnTo>
                  <a:lnTo>
                    <a:pt x="168" y="177"/>
                  </a:lnTo>
                  <a:lnTo>
                    <a:pt x="167" y="173"/>
                  </a:lnTo>
                  <a:lnTo>
                    <a:pt x="165" y="169"/>
                  </a:lnTo>
                  <a:lnTo>
                    <a:pt x="163" y="165"/>
                  </a:lnTo>
                  <a:lnTo>
                    <a:pt x="162" y="161"/>
                  </a:lnTo>
                  <a:lnTo>
                    <a:pt x="160" y="157"/>
                  </a:lnTo>
                  <a:lnTo>
                    <a:pt x="159" y="152"/>
                  </a:lnTo>
                  <a:lnTo>
                    <a:pt x="157" y="146"/>
                  </a:lnTo>
                  <a:lnTo>
                    <a:pt x="156" y="141"/>
                  </a:lnTo>
                  <a:lnTo>
                    <a:pt x="154" y="135"/>
                  </a:lnTo>
                  <a:lnTo>
                    <a:pt x="152" y="130"/>
                  </a:lnTo>
                  <a:lnTo>
                    <a:pt x="151" y="123"/>
                  </a:lnTo>
                  <a:lnTo>
                    <a:pt x="149" y="117"/>
                  </a:lnTo>
                  <a:lnTo>
                    <a:pt x="148" y="110"/>
                  </a:lnTo>
                  <a:lnTo>
                    <a:pt x="146" y="102"/>
                  </a:lnTo>
                  <a:lnTo>
                    <a:pt x="144" y="95"/>
                  </a:lnTo>
                  <a:lnTo>
                    <a:pt x="143" y="87"/>
                  </a:lnTo>
                  <a:lnTo>
                    <a:pt x="140" y="71"/>
                  </a:lnTo>
                  <a:lnTo>
                    <a:pt x="138" y="63"/>
                  </a:lnTo>
                  <a:lnTo>
                    <a:pt x="137" y="54"/>
                  </a:lnTo>
                  <a:lnTo>
                    <a:pt x="135" y="46"/>
                  </a:lnTo>
                  <a:lnTo>
                    <a:pt x="133" y="37"/>
                  </a:lnTo>
                  <a:lnTo>
                    <a:pt x="130" y="18"/>
                  </a:lnTo>
                  <a:lnTo>
                    <a:pt x="127"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45481" name="Group 73"/>
          <p:cNvGrpSpPr>
            <a:grpSpLocks/>
          </p:cNvGrpSpPr>
          <p:nvPr/>
        </p:nvGrpSpPr>
        <p:grpSpPr bwMode="auto">
          <a:xfrm>
            <a:off x="6138863" y="2400300"/>
            <a:ext cx="719137" cy="712788"/>
            <a:chOff x="4339" y="1528"/>
            <a:chExt cx="510" cy="449"/>
          </a:xfrm>
        </p:grpSpPr>
        <p:sp>
          <p:nvSpPr>
            <p:cNvPr id="145482" name="Freeform 74"/>
            <p:cNvSpPr>
              <a:spLocks/>
            </p:cNvSpPr>
            <p:nvPr/>
          </p:nvSpPr>
          <p:spPr bwMode="auto">
            <a:xfrm>
              <a:off x="4577" y="1754"/>
              <a:ext cx="272" cy="223"/>
            </a:xfrm>
            <a:custGeom>
              <a:avLst/>
              <a:gdLst>
                <a:gd name="T0" fmla="*/ 136 w 272"/>
                <a:gd name="T1" fmla="*/ 0 h 223"/>
                <a:gd name="T2" fmla="*/ 129 w 272"/>
                <a:gd name="T3" fmla="*/ 37 h 223"/>
                <a:gd name="T4" fmla="*/ 125 w 272"/>
                <a:gd name="T5" fmla="*/ 54 h 223"/>
                <a:gd name="T6" fmla="*/ 122 w 272"/>
                <a:gd name="T7" fmla="*/ 71 h 223"/>
                <a:gd name="T8" fmla="*/ 117 w 272"/>
                <a:gd name="T9" fmla="*/ 95 h 223"/>
                <a:gd name="T10" fmla="*/ 114 w 272"/>
                <a:gd name="T11" fmla="*/ 110 h 223"/>
                <a:gd name="T12" fmla="*/ 110 w 272"/>
                <a:gd name="T13" fmla="*/ 123 h 223"/>
                <a:gd name="T14" fmla="*/ 107 w 272"/>
                <a:gd name="T15" fmla="*/ 135 h 223"/>
                <a:gd name="T16" fmla="*/ 103 w 272"/>
                <a:gd name="T17" fmla="*/ 146 h 223"/>
                <a:gd name="T18" fmla="*/ 100 w 272"/>
                <a:gd name="T19" fmla="*/ 157 h 223"/>
                <a:gd name="T20" fmla="*/ 97 w 272"/>
                <a:gd name="T21" fmla="*/ 165 h 223"/>
                <a:gd name="T22" fmla="*/ 93 w 272"/>
                <a:gd name="T23" fmla="*/ 173 h 223"/>
                <a:gd name="T24" fmla="*/ 90 w 272"/>
                <a:gd name="T25" fmla="*/ 180 h 223"/>
                <a:gd name="T26" fmla="*/ 85 w 272"/>
                <a:gd name="T27" fmla="*/ 189 h 223"/>
                <a:gd name="T28" fmla="*/ 80 w 272"/>
                <a:gd name="T29" fmla="*/ 196 h 223"/>
                <a:gd name="T30" fmla="*/ 75 w 272"/>
                <a:gd name="T31" fmla="*/ 202 h 223"/>
                <a:gd name="T32" fmla="*/ 68 w 272"/>
                <a:gd name="T33" fmla="*/ 207 h 223"/>
                <a:gd name="T34" fmla="*/ 61 w 272"/>
                <a:gd name="T35" fmla="*/ 212 h 223"/>
                <a:gd name="T36" fmla="*/ 54 w 272"/>
                <a:gd name="T37" fmla="*/ 215 h 223"/>
                <a:gd name="T38" fmla="*/ 47 w 272"/>
                <a:gd name="T39" fmla="*/ 217 h 223"/>
                <a:gd name="T40" fmla="*/ 34 w 272"/>
                <a:gd name="T41" fmla="*/ 219 h 223"/>
                <a:gd name="T42" fmla="*/ 20 w 272"/>
                <a:gd name="T43" fmla="*/ 221 h 223"/>
                <a:gd name="T44" fmla="*/ 7 w 272"/>
                <a:gd name="T45" fmla="*/ 222 h 223"/>
                <a:gd name="T46" fmla="*/ 271 w 272"/>
                <a:gd name="T47" fmla="*/ 222 h 223"/>
                <a:gd name="T48" fmla="*/ 257 w 272"/>
                <a:gd name="T49" fmla="*/ 222 h 223"/>
                <a:gd name="T50" fmla="*/ 244 w 272"/>
                <a:gd name="T51" fmla="*/ 220 h 223"/>
                <a:gd name="T52" fmla="*/ 230 w 272"/>
                <a:gd name="T53" fmla="*/ 219 h 223"/>
                <a:gd name="T54" fmla="*/ 220 w 272"/>
                <a:gd name="T55" fmla="*/ 216 h 223"/>
                <a:gd name="T56" fmla="*/ 214 w 272"/>
                <a:gd name="T57" fmla="*/ 213 h 223"/>
                <a:gd name="T58" fmla="*/ 207 w 272"/>
                <a:gd name="T59" fmla="*/ 210 h 223"/>
                <a:gd name="T60" fmla="*/ 200 w 272"/>
                <a:gd name="T61" fmla="*/ 205 h 223"/>
                <a:gd name="T62" fmla="*/ 193 w 272"/>
                <a:gd name="T63" fmla="*/ 198 h 223"/>
                <a:gd name="T64" fmla="*/ 190 w 272"/>
                <a:gd name="T65" fmla="*/ 194 h 223"/>
                <a:gd name="T66" fmla="*/ 185 w 272"/>
                <a:gd name="T67" fmla="*/ 186 h 223"/>
                <a:gd name="T68" fmla="*/ 181 w 272"/>
                <a:gd name="T69" fmla="*/ 180 h 223"/>
                <a:gd name="T70" fmla="*/ 178 w 272"/>
                <a:gd name="T71" fmla="*/ 173 h 223"/>
                <a:gd name="T72" fmla="*/ 174 w 272"/>
                <a:gd name="T73" fmla="*/ 165 h 223"/>
                <a:gd name="T74" fmla="*/ 171 w 272"/>
                <a:gd name="T75" fmla="*/ 157 h 223"/>
                <a:gd name="T76" fmla="*/ 168 w 272"/>
                <a:gd name="T77" fmla="*/ 146 h 223"/>
                <a:gd name="T78" fmla="*/ 164 w 272"/>
                <a:gd name="T79" fmla="*/ 135 h 223"/>
                <a:gd name="T80" fmla="*/ 161 w 272"/>
                <a:gd name="T81" fmla="*/ 123 h 223"/>
                <a:gd name="T82" fmla="*/ 157 w 272"/>
                <a:gd name="T83" fmla="*/ 110 h 223"/>
                <a:gd name="T84" fmla="*/ 154 w 272"/>
                <a:gd name="T85" fmla="*/ 95 h 223"/>
                <a:gd name="T86" fmla="*/ 149 w 272"/>
                <a:gd name="T87" fmla="*/ 71 h 223"/>
                <a:gd name="T88" fmla="*/ 146 w 272"/>
                <a:gd name="T89" fmla="*/ 54 h 223"/>
                <a:gd name="T90" fmla="*/ 142 w 272"/>
                <a:gd name="T91" fmla="*/ 37 h 223"/>
                <a:gd name="T92" fmla="*/ 136 w 272"/>
                <a:gd name="T93"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2" h="223">
                  <a:moveTo>
                    <a:pt x="136" y="0"/>
                  </a:moveTo>
                  <a:lnTo>
                    <a:pt x="136" y="0"/>
                  </a:lnTo>
                  <a:lnTo>
                    <a:pt x="132" y="18"/>
                  </a:lnTo>
                  <a:lnTo>
                    <a:pt x="129" y="37"/>
                  </a:lnTo>
                  <a:lnTo>
                    <a:pt x="127" y="46"/>
                  </a:lnTo>
                  <a:lnTo>
                    <a:pt x="125" y="54"/>
                  </a:lnTo>
                  <a:lnTo>
                    <a:pt x="124" y="63"/>
                  </a:lnTo>
                  <a:lnTo>
                    <a:pt x="122" y="71"/>
                  </a:lnTo>
                  <a:lnTo>
                    <a:pt x="119" y="87"/>
                  </a:lnTo>
                  <a:lnTo>
                    <a:pt x="117" y="95"/>
                  </a:lnTo>
                  <a:lnTo>
                    <a:pt x="115" y="102"/>
                  </a:lnTo>
                  <a:lnTo>
                    <a:pt x="114" y="110"/>
                  </a:lnTo>
                  <a:lnTo>
                    <a:pt x="112" y="117"/>
                  </a:lnTo>
                  <a:lnTo>
                    <a:pt x="110" y="123"/>
                  </a:lnTo>
                  <a:lnTo>
                    <a:pt x="108" y="130"/>
                  </a:lnTo>
                  <a:lnTo>
                    <a:pt x="107" y="135"/>
                  </a:lnTo>
                  <a:lnTo>
                    <a:pt x="105" y="141"/>
                  </a:lnTo>
                  <a:lnTo>
                    <a:pt x="103" y="146"/>
                  </a:lnTo>
                  <a:lnTo>
                    <a:pt x="102" y="152"/>
                  </a:lnTo>
                  <a:lnTo>
                    <a:pt x="100" y="157"/>
                  </a:lnTo>
                  <a:lnTo>
                    <a:pt x="98" y="161"/>
                  </a:lnTo>
                  <a:lnTo>
                    <a:pt x="97" y="165"/>
                  </a:lnTo>
                  <a:lnTo>
                    <a:pt x="95" y="169"/>
                  </a:lnTo>
                  <a:lnTo>
                    <a:pt x="93" y="173"/>
                  </a:lnTo>
                  <a:lnTo>
                    <a:pt x="92" y="177"/>
                  </a:lnTo>
                  <a:lnTo>
                    <a:pt x="90" y="180"/>
                  </a:lnTo>
                  <a:lnTo>
                    <a:pt x="88" y="183"/>
                  </a:lnTo>
                  <a:lnTo>
                    <a:pt x="85" y="189"/>
                  </a:lnTo>
                  <a:lnTo>
                    <a:pt x="81" y="194"/>
                  </a:lnTo>
                  <a:lnTo>
                    <a:pt x="80" y="196"/>
                  </a:lnTo>
                  <a:lnTo>
                    <a:pt x="78" y="198"/>
                  </a:lnTo>
                  <a:lnTo>
                    <a:pt x="75" y="202"/>
                  </a:lnTo>
                  <a:lnTo>
                    <a:pt x="71" y="205"/>
                  </a:lnTo>
                  <a:lnTo>
                    <a:pt x="68" y="207"/>
                  </a:lnTo>
                  <a:lnTo>
                    <a:pt x="64" y="210"/>
                  </a:lnTo>
                  <a:lnTo>
                    <a:pt x="61" y="212"/>
                  </a:lnTo>
                  <a:lnTo>
                    <a:pt x="58" y="213"/>
                  </a:lnTo>
                  <a:lnTo>
                    <a:pt x="54" y="215"/>
                  </a:lnTo>
                  <a:lnTo>
                    <a:pt x="51" y="216"/>
                  </a:lnTo>
                  <a:lnTo>
                    <a:pt x="47" y="217"/>
                  </a:lnTo>
                  <a:lnTo>
                    <a:pt x="41" y="219"/>
                  </a:lnTo>
                  <a:lnTo>
                    <a:pt x="34" y="219"/>
                  </a:lnTo>
                  <a:lnTo>
                    <a:pt x="27" y="220"/>
                  </a:lnTo>
                  <a:lnTo>
                    <a:pt x="20" y="221"/>
                  </a:lnTo>
                  <a:lnTo>
                    <a:pt x="14" y="222"/>
                  </a:lnTo>
                  <a:lnTo>
                    <a:pt x="7" y="222"/>
                  </a:lnTo>
                  <a:lnTo>
                    <a:pt x="0" y="222"/>
                  </a:lnTo>
                  <a:lnTo>
                    <a:pt x="271" y="222"/>
                  </a:lnTo>
                  <a:lnTo>
                    <a:pt x="264" y="222"/>
                  </a:lnTo>
                  <a:lnTo>
                    <a:pt x="257" y="222"/>
                  </a:lnTo>
                  <a:lnTo>
                    <a:pt x="251" y="221"/>
                  </a:lnTo>
                  <a:lnTo>
                    <a:pt x="244" y="220"/>
                  </a:lnTo>
                  <a:lnTo>
                    <a:pt x="237" y="219"/>
                  </a:lnTo>
                  <a:lnTo>
                    <a:pt x="230" y="219"/>
                  </a:lnTo>
                  <a:lnTo>
                    <a:pt x="224" y="217"/>
                  </a:lnTo>
                  <a:lnTo>
                    <a:pt x="220" y="216"/>
                  </a:lnTo>
                  <a:lnTo>
                    <a:pt x="217" y="215"/>
                  </a:lnTo>
                  <a:lnTo>
                    <a:pt x="214" y="213"/>
                  </a:lnTo>
                  <a:lnTo>
                    <a:pt x="210" y="212"/>
                  </a:lnTo>
                  <a:lnTo>
                    <a:pt x="207" y="210"/>
                  </a:lnTo>
                  <a:lnTo>
                    <a:pt x="203" y="207"/>
                  </a:lnTo>
                  <a:lnTo>
                    <a:pt x="200" y="205"/>
                  </a:lnTo>
                  <a:lnTo>
                    <a:pt x="196" y="202"/>
                  </a:lnTo>
                  <a:lnTo>
                    <a:pt x="193" y="198"/>
                  </a:lnTo>
                  <a:lnTo>
                    <a:pt x="191" y="196"/>
                  </a:lnTo>
                  <a:lnTo>
                    <a:pt x="190" y="194"/>
                  </a:lnTo>
                  <a:lnTo>
                    <a:pt x="186" y="189"/>
                  </a:lnTo>
                  <a:lnTo>
                    <a:pt x="185" y="186"/>
                  </a:lnTo>
                  <a:lnTo>
                    <a:pt x="183" y="183"/>
                  </a:lnTo>
                  <a:lnTo>
                    <a:pt x="181" y="180"/>
                  </a:lnTo>
                  <a:lnTo>
                    <a:pt x="179" y="177"/>
                  </a:lnTo>
                  <a:lnTo>
                    <a:pt x="178" y="173"/>
                  </a:lnTo>
                  <a:lnTo>
                    <a:pt x="176" y="169"/>
                  </a:lnTo>
                  <a:lnTo>
                    <a:pt x="174" y="165"/>
                  </a:lnTo>
                  <a:lnTo>
                    <a:pt x="173" y="161"/>
                  </a:lnTo>
                  <a:lnTo>
                    <a:pt x="171" y="157"/>
                  </a:lnTo>
                  <a:lnTo>
                    <a:pt x="169" y="152"/>
                  </a:lnTo>
                  <a:lnTo>
                    <a:pt x="168" y="146"/>
                  </a:lnTo>
                  <a:lnTo>
                    <a:pt x="166" y="141"/>
                  </a:lnTo>
                  <a:lnTo>
                    <a:pt x="164" y="135"/>
                  </a:lnTo>
                  <a:lnTo>
                    <a:pt x="163" y="130"/>
                  </a:lnTo>
                  <a:lnTo>
                    <a:pt x="161" y="123"/>
                  </a:lnTo>
                  <a:lnTo>
                    <a:pt x="159" y="117"/>
                  </a:lnTo>
                  <a:lnTo>
                    <a:pt x="157" y="110"/>
                  </a:lnTo>
                  <a:lnTo>
                    <a:pt x="156" y="102"/>
                  </a:lnTo>
                  <a:lnTo>
                    <a:pt x="154" y="95"/>
                  </a:lnTo>
                  <a:lnTo>
                    <a:pt x="152" y="87"/>
                  </a:lnTo>
                  <a:lnTo>
                    <a:pt x="149" y="71"/>
                  </a:lnTo>
                  <a:lnTo>
                    <a:pt x="147" y="63"/>
                  </a:lnTo>
                  <a:lnTo>
                    <a:pt x="146" y="54"/>
                  </a:lnTo>
                  <a:lnTo>
                    <a:pt x="144" y="46"/>
                  </a:lnTo>
                  <a:lnTo>
                    <a:pt x="142" y="37"/>
                  </a:lnTo>
                  <a:lnTo>
                    <a:pt x="139" y="18"/>
                  </a:lnTo>
                  <a:lnTo>
                    <a:pt x="136"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83" name="Freeform 75"/>
            <p:cNvSpPr>
              <a:spLocks/>
            </p:cNvSpPr>
            <p:nvPr/>
          </p:nvSpPr>
          <p:spPr bwMode="auto">
            <a:xfrm>
              <a:off x="4577" y="1528"/>
              <a:ext cx="135" cy="449"/>
            </a:xfrm>
            <a:custGeom>
              <a:avLst/>
              <a:gdLst>
                <a:gd name="T0" fmla="*/ 7 w 135"/>
                <a:gd name="T1" fmla="*/ 448 h 449"/>
                <a:gd name="T2" fmla="*/ 20 w 135"/>
                <a:gd name="T3" fmla="*/ 447 h 449"/>
                <a:gd name="T4" fmla="*/ 34 w 135"/>
                <a:gd name="T5" fmla="*/ 445 h 449"/>
                <a:gd name="T6" fmla="*/ 47 w 135"/>
                <a:gd name="T7" fmla="*/ 443 h 449"/>
                <a:gd name="T8" fmla="*/ 54 w 135"/>
                <a:gd name="T9" fmla="*/ 441 h 449"/>
                <a:gd name="T10" fmla="*/ 60 w 135"/>
                <a:gd name="T11" fmla="*/ 438 h 449"/>
                <a:gd name="T12" fmla="*/ 67 w 135"/>
                <a:gd name="T13" fmla="*/ 433 h 449"/>
                <a:gd name="T14" fmla="*/ 74 w 135"/>
                <a:gd name="T15" fmla="*/ 427 h 449"/>
                <a:gd name="T16" fmla="*/ 79 w 135"/>
                <a:gd name="T17" fmla="*/ 422 h 449"/>
                <a:gd name="T18" fmla="*/ 84 w 135"/>
                <a:gd name="T19" fmla="*/ 415 h 449"/>
                <a:gd name="T20" fmla="*/ 89 w 135"/>
                <a:gd name="T21" fmla="*/ 406 h 449"/>
                <a:gd name="T22" fmla="*/ 92 w 135"/>
                <a:gd name="T23" fmla="*/ 399 h 449"/>
                <a:gd name="T24" fmla="*/ 95 w 135"/>
                <a:gd name="T25" fmla="*/ 391 h 449"/>
                <a:gd name="T26" fmla="*/ 99 w 135"/>
                <a:gd name="T27" fmla="*/ 382 h 449"/>
                <a:gd name="T28" fmla="*/ 102 w 135"/>
                <a:gd name="T29" fmla="*/ 372 h 449"/>
                <a:gd name="T30" fmla="*/ 106 w 135"/>
                <a:gd name="T31" fmla="*/ 361 h 449"/>
                <a:gd name="T32" fmla="*/ 109 w 135"/>
                <a:gd name="T33" fmla="*/ 349 h 449"/>
                <a:gd name="T34" fmla="*/ 112 w 135"/>
                <a:gd name="T35" fmla="*/ 335 h 449"/>
                <a:gd name="T36" fmla="*/ 116 w 135"/>
                <a:gd name="T37" fmla="*/ 320 h 449"/>
                <a:gd name="T38" fmla="*/ 121 w 135"/>
                <a:gd name="T39" fmla="*/ 296 h 449"/>
                <a:gd name="T40" fmla="*/ 124 w 135"/>
                <a:gd name="T41" fmla="*/ 279 h 449"/>
                <a:gd name="T42" fmla="*/ 127 w 135"/>
                <a:gd name="T43" fmla="*/ 261 h 449"/>
                <a:gd name="T44" fmla="*/ 134 w 135"/>
                <a:gd name="T45" fmla="*/ 224 h 449"/>
                <a:gd name="T46" fmla="*/ 131 w 135"/>
                <a:gd name="T47" fmla="*/ 206 h 449"/>
                <a:gd name="T48" fmla="*/ 126 w 135"/>
                <a:gd name="T49" fmla="*/ 178 h 449"/>
                <a:gd name="T50" fmla="*/ 122 w 135"/>
                <a:gd name="T51" fmla="*/ 160 h 449"/>
                <a:gd name="T52" fmla="*/ 117 w 135"/>
                <a:gd name="T53" fmla="*/ 135 h 449"/>
                <a:gd name="T54" fmla="*/ 114 w 135"/>
                <a:gd name="T55" fmla="*/ 120 h 449"/>
                <a:gd name="T56" fmla="*/ 110 w 135"/>
                <a:gd name="T57" fmla="*/ 106 h 449"/>
                <a:gd name="T58" fmla="*/ 107 w 135"/>
                <a:gd name="T59" fmla="*/ 93 h 449"/>
                <a:gd name="T60" fmla="*/ 104 w 135"/>
                <a:gd name="T61" fmla="*/ 81 h 449"/>
                <a:gd name="T62" fmla="*/ 101 w 135"/>
                <a:gd name="T63" fmla="*/ 71 h 449"/>
                <a:gd name="T64" fmla="*/ 97 w 135"/>
                <a:gd name="T65" fmla="*/ 61 h 449"/>
                <a:gd name="T66" fmla="*/ 94 w 135"/>
                <a:gd name="T67" fmla="*/ 53 h 449"/>
                <a:gd name="T68" fmla="*/ 91 w 135"/>
                <a:gd name="T69" fmla="*/ 45 h 449"/>
                <a:gd name="T70" fmla="*/ 87 w 135"/>
                <a:gd name="T71" fmla="*/ 39 h 449"/>
                <a:gd name="T72" fmla="*/ 80 w 135"/>
                <a:gd name="T73" fmla="*/ 28 h 449"/>
                <a:gd name="T74" fmla="*/ 77 w 135"/>
                <a:gd name="T75" fmla="*/ 24 h 449"/>
                <a:gd name="T76" fmla="*/ 70 w 135"/>
                <a:gd name="T77" fmla="*/ 18 h 449"/>
                <a:gd name="T78" fmla="*/ 64 w 135"/>
                <a:gd name="T79" fmla="*/ 12 h 449"/>
                <a:gd name="T80" fmla="*/ 57 w 135"/>
                <a:gd name="T81" fmla="*/ 9 h 449"/>
                <a:gd name="T82" fmla="*/ 50 w 135"/>
                <a:gd name="T83" fmla="*/ 6 h 449"/>
                <a:gd name="T84" fmla="*/ 40 w 135"/>
                <a:gd name="T85" fmla="*/ 3 h 449"/>
                <a:gd name="T86" fmla="*/ 27 w 135"/>
                <a:gd name="T87" fmla="*/ 1 h 449"/>
                <a:gd name="T88" fmla="*/ 13 w 135"/>
                <a:gd name="T89" fmla="*/ 0 h 449"/>
                <a:gd name="T90" fmla="*/ 0 w 135"/>
                <a:gd name="T91"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5" h="449">
                  <a:moveTo>
                    <a:pt x="0" y="448"/>
                  </a:moveTo>
                  <a:lnTo>
                    <a:pt x="7" y="448"/>
                  </a:lnTo>
                  <a:lnTo>
                    <a:pt x="13" y="448"/>
                  </a:lnTo>
                  <a:lnTo>
                    <a:pt x="20" y="447"/>
                  </a:lnTo>
                  <a:lnTo>
                    <a:pt x="27" y="446"/>
                  </a:lnTo>
                  <a:lnTo>
                    <a:pt x="34" y="445"/>
                  </a:lnTo>
                  <a:lnTo>
                    <a:pt x="40" y="445"/>
                  </a:lnTo>
                  <a:lnTo>
                    <a:pt x="47" y="443"/>
                  </a:lnTo>
                  <a:lnTo>
                    <a:pt x="50" y="442"/>
                  </a:lnTo>
                  <a:lnTo>
                    <a:pt x="54" y="441"/>
                  </a:lnTo>
                  <a:lnTo>
                    <a:pt x="57" y="439"/>
                  </a:lnTo>
                  <a:lnTo>
                    <a:pt x="60" y="438"/>
                  </a:lnTo>
                  <a:lnTo>
                    <a:pt x="64" y="436"/>
                  </a:lnTo>
                  <a:lnTo>
                    <a:pt x="67" y="433"/>
                  </a:lnTo>
                  <a:lnTo>
                    <a:pt x="70" y="430"/>
                  </a:lnTo>
                  <a:lnTo>
                    <a:pt x="74" y="427"/>
                  </a:lnTo>
                  <a:lnTo>
                    <a:pt x="77" y="424"/>
                  </a:lnTo>
                  <a:lnTo>
                    <a:pt x="79" y="422"/>
                  </a:lnTo>
                  <a:lnTo>
                    <a:pt x="80" y="419"/>
                  </a:lnTo>
                  <a:lnTo>
                    <a:pt x="84" y="415"/>
                  </a:lnTo>
                  <a:lnTo>
                    <a:pt x="87" y="409"/>
                  </a:lnTo>
                  <a:lnTo>
                    <a:pt x="89" y="406"/>
                  </a:lnTo>
                  <a:lnTo>
                    <a:pt x="91" y="403"/>
                  </a:lnTo>
                  <a:lnTo>
                    <a:pt x="92" y="399"/>
                  </a:lnTo>
                  <a:lnTo>
                    <a:pt x="94" y="395"/>
                  </a:lnTo>
                  <a:lnTo>
                    <a:pt x="95" y="391"/>
                  </a:lnTo>
                  <a:lnTo>
                    <a:pt x="97" y="386"/>
                  </a:lnTo>
                  <a:lnTo>
                    <a:pt x="99" y="382"/>
                  </a:lnTo>
                  <a:lnTo>
                    <a:pt x="101" y="377"/>
                  </a:lnTo>
                  <a:lnTo>
                    <a:pt x="102" y="372"/>
                  </a:lnTo>
                  <a:lnTo>
                    <a:pt x="104" y="367"/>
                  </a:lnTo>
                  <a:lnTo>
                    <a:pt x="106" y="361"/>
                  </a:lnTo>
                  <a:lnTo>
                    <a:pt x="107" y="355"/>
                  </a:lnTo>
                  <a:lnTo>
                    <a:pt x="109" y="349"/>
                  </a:lnTo>
                  <a:lnTo>
                    <a:pt x="110" y="342"/>
                  </a:lnTo>
                  <a:lnTo>
                    <a:pt x="112" y="335"/>
                  </a:lnTo>
                  <a:lnTo>
                    <a:pt x="114" y="328"/>
                  </a:lnTo>
                  <a:lnTo>
                    <a:pt x="116" y="320"/>
                  </a:lnTo>
                  <a:lnTo>
                    <a:pt x="117" y="312"/>
                  </a:lnTo>
                  <a:lnTo>
                    <a:pt x="121" y="296"/>
                  </a:lnTo>
                  <a:lnTo>
                    <a:pt x="122" y="288"/>
                  </a:lnTo>
                  <a:lnTo>
                    <a:pt x="124" y="279"/>
                  </a:lnTo>
                  <a:lnTo>
                    <a:pt x="126" y="270"/>
                  </a:lnTo>
                  <a:lnTo>
                    <a:pt x="127" y="261"/>
                  </a:lnTo>
                  <a:lnTo>
                    <a:pt x="131" y="243"/>
                  </a:lnTo>
                  <a:lnTo>
                    <a:pt x="134" y="224"/>
                  </a:lnTo>
                  <a:lnTo>
                    <a:pt x="132" y="215"/>
                  </a:lnTo>
                  <a:lnTo>
                    <a:pt x="131" y="206"/>
                  </a:lnTo>
                  <a:lnTo>
                    <a:pt x="127" y="187"/>
                  </a:lnTo>
                  <a:lnTo>
                    <a:pt x="126" y="178"/>
                  </a:lnTo>
                  <a:lnTo>
                    <a:pt x="124" y="169"/>
                  </a:lnTo>
                  <a:lnTo>
                    <a:pt x="122" y="160"/>
                  </a:lnTo>
                  <a:lnTo>
                    <a:pt x="121" y="152"/>
                  </a:lnTo>
                  <a:lnTo>
                    <a:pt x="117" y="135"/>
                  </a:lnTo>
                  <a:lnTo>
                    <a:pt x="116" y="128"/>
                  </a:lnTo>
                  <a:lnTo>
                    <a:pt x="114" y="120"/>
                  </a:lnTo>
                  <a:lnTo>
                    <a:pt x="112" y="113"/>
                  </a:lnTo>
                  <a:lnTo>
                    <a:pt x="110" y="106"/>
                  </a:lnTo>
                  <a:lnTo>
                    <a:pt x="109" y="99"/>
                  </a:lnTo>
                  <a:lnTo>
                    <a:pt x="107" y="93"/>
                  </a:lnTo>
                  <a:lnTo>
                    <a:pt x="106" y="87"/>
                  </a:lnTo>
                  <a:lnTo>
                    <a:pt x="104" y="81"/>
                  </a:lnTo>
                  <a:lnTo>
                    <a:pt x="102" y="76"/>
                  </a:lnTo>
                  <a:lnTo>
                    <a:pt x="101" y="71"/>
                  </a:lnTo>
                  <a:lnTo>
                    <a:pt x="99" y="66"/>
                  </a:lnTo>
                  <a:lnTo>
                    <a:pt x="97" y="61"/>
                  </a:lnTo>
                  <a:lnTo>
                    <a:pt x="95" y="57"/>
                  </a:lnTo>
                  <a:lnTo>
                    <a:pt x="94" y="53"/>
                  </a:lnTo>
                  <a:lnTo>
                    <a:pt x="92" y="49"/>
                  </a:lnTo>
                  <a:lnTo>
                    <a:pt x="91" y="45"/>
                  </a:lnTo>
                  <a:lnTo>
                    <a:pt x="89" y="42"/>
                  </a:lnTo>
                  <a:lnTo>
                    <a:pt x="87" y="39"/>
                  </a:lnTo>
                  <a:lnTo>
                    <a:pt x="84" y="33"/>
                  </a:lnTo>
                  <a:lnTo>
                    <a:pt x="80" y="28"/>
                  </a:lnTo>
                  <a:lnTo>
                    <a:pt x="79" y="26"/>
                  </a:lnTo>
                  <a:lnTo>
                    <a:pt x="77" y="24"/>
                  </a:lnTo>
                  <a:lnTo>
                    <a:pt x="74" y="21"/>
                  </a:lnTo>
                  <a:lnTo>
                    <a:pt x="70" y="18"/>
                  </a:lnTo>
                  <a:lnTo>
                    <a:pt x="67" y="15"/>
                  </a:lnTo>
                  <a:lnTo>
                    <a:pt x="64" y="12"/>
                  </a:lnTo>
                  <a:lnTo>
                    <a:pt x="60" y="10"/>
                  </a:lnTo>
                  <a:lnTo>
                    <a:pt x="57" y="9"/>
                  </a:lnTo>
                  <a:lnTo>
                    <a:pt x="54" y="7"/>
                  </a:lnTo>
                  <a:lnTo>
                    <a:pt x="50" y="6"/>
                  </a:lnTo>
                  <a:lnTo>
                    <a:pt x="47" y="5"/>
                  </a:lnTo>
                  <a:lnTo>
                    <a:pt x="40" y="3"/>
                  </a:lnTo>
                  <a:lnTo>
                    <a:pt x="34" y="3"/>
                  </a:lnTo>
                  <a:lnTo>
                    <a:pt x="27" y="1"/>
                  </a:lnTo>
                  <a:lnTo>
                    <a:pt x="20" y="1"/>
                  </a:lnTo>
                  <a:lnTo>
                    <a:pt x="13" y="0"/>
                  </a:lnTo>
                  <a:lnTo>
                    <a:pt x="7" y="0"/>
                  </a:lnTo>
                  <a:lnTo>
                    <a:pt x="0" y="0"/>
                  </a:lnTo>
                  <a:lnTo>
                    <a:pt x="0" y="44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84" name="Freeform 76"/>
            <p:cNvSpPr>
              <a:spLocks/>
            </p:cNvSpPr>
            <p:nvPr/>
          </p:nvSpPr>
          <p:spPr bwMode="auto">
            <a:xfrm>
              <a:off x="4476" y="1528"/>
              <a:ext cx="135" cy="449"/>
            </a:xfrm>
            <a:custGeom>
              <a:avLst/>
              <a:gdLst>
                <a:gd name="T0" fmla="*/ 134 w 135"/>
                <a:gd name="T1" fmla="*/ 0 h 449"/>
                <a:gd name="T2" fmla="*/ 121 w 135"/>
                <a:gd name="T3" fmla="*/ 0 h 449"/>
                <a:gd name="T4" fmla="*/ 107 w 135"/>
                <a:gd name="T5" fmla="*/ 1 h 449"/>
                <a:gd name="T6" fmla="*/ 94 w 135"/>
                <a:gd name="T7" fmla="*/ 3 h 449"/>
                <a:gd name="T8" fmla="*/ 84 w 135"/>
                <a:gd name="T9" fmla="*/ 6 h 449"/>
                <a:gd name="T10" fmla="*/ 77 w 135"/>
                <a:gd name="T11" fmla="*/ 9 h 449"/>
                <a:gd name="T12" fmla="*/ 70 w 135"/>
                <a:gd name="T13" fmla="*/ 12 h 449"/>
                <a:gd name="T14" fmla="*/ 64 w 135"/>
                <a:gd name="T15" fmla="*/ 18 h 449"/>
                <a:gd name="T16" fmla="*/ 57 w 135"/>
                <a:gd name="T17" fmla="*/ 24 h 449"/>
                <a:gd name="T18" fmla="*/ 53 w 135"/>
                <a:gd name="T19" fmla="*/ 28 h 449"/>
                <a:gd name="T20" fmla="*/ 49 w 135"/>
                <a:gd name="T21" fmla="*/ 36 h 449"/>
                <a:gd name="T22" fmla="*/ 45 w 135"/>
                <a:gd name="T23" fmla="*/ 42 h 449"/>
                <a:gd name="T24" fmla="*/ 42 w 135"/>
                <a:gd name="T25" fmla="*/ 49 h 449"/>
                <a:gd name="T26" fmla="*/ 38 w 135"/>
                <a:gd name="T27" fmla="*/ 57 h 449"/>
                <a:gd name="T28" fmla="*/ 35 w 135"/>
                <a:gd name="T29" fmla="*/ 66 h 449"/>
                <a:gd name="T30" fmla="*/ 32 w 135"/>
                <a:gd name="T31" fmla="*/ 76 h 449"/>
                <a:gd name="T32" fmla="*/ 28 w 135"/>
                <a:gd name="T33" fmla="*/ 87 h 449"/>
                <a:gd name="T34" fmla="*/ 25 w 135"/>
                <a:gd name="T35" fmla="*/ 99 h 449"/>
                <a:gd name="T36" fmla="*/ 22 w 135"/>
                <a:gd name="T37" fmla="*/ 113 h 449"/>
                <a:gd name="T38" fmla="*/ 18 w 135"/>
                <a:gd name="T39" fmla="*/ 128 h 449"/>
                <a:gd name="T40" fmla="*/ 13 w 135"/>
                <a:gd name="T41" fmla="*/ 152 h 449"/>
                <a:gd name="T42" fmla="*/ 10 w 135"/>
                <a:gd name="T43" fmla="*/ 169 h 449"/>
                <a:gd name="T44" fmla="*/ 7 w 135"/>
                <a:gd name="T45" fmla="*/ 187 h 449"/>
                <a:gd name="T46" fmla="*/ 2 w 135"/>
                <a:gd name="T47" fmla="*/ 215 h 449"/>
                <a:gd name="T48" fmla="*/ 3 w 135"/>
                <a:gd name="T49" fmla="*/ 243 h 449"/>
                <a:gd name="T50" fmla="*/ 8 w 135"/>
                <a:gd name="T51" fmla="*/ 270 h 449"/>
                <a:gd name="T52" fmla="*/ 12 w 135"/>
                <a:gd name="T53" fmla="*/ 288 h 449"/>
                <a:gd name="T54" fmla="*/ 17 w 135"/>
                <a:gd name="T55" fmla="*/ 312 h 449"/>
                <a:gd name="T56" fmla="*/ 20 w 135"/>
                <a:gd name="T57" fmla="*/ 328 h 449"/>
                <a:gd name="T58" fmla="*/ 23 w 135"/>
                <a:gd name="T59" fmla="*/ 342 h 449"/>
                <a:gd name="T60" fmla="*/ 27 w 135"/>
                <a:gd name="T61" fmla="*/ 355 h 449"/>
                <a:gd name="T62" fmla="*/ 30 w 135"/>
                <a:gd name="T63" fmla="*/ 367 h 449"/>
                <a:gd name="T64" fmla="*/ 33 w 135"/>
                <a:gd name="T65" fmla="*/ 377 h 449"/>
                <a:gd name="T66" fmla="*/ 37 w 135"/>
                <a:gd name="T67" fmla="*/ 386 h 449"/>
                <a:gd name="T68" fmla="*/ 40 w 135"/>
                <a:gd name="T69" fmla="*/ 395 h 449"/>
                <a:gd name="T70" fmla="*/ 43 w 135"/>
                <a:gd name="T71" fmla="*/ 403 h 449"/>
                <a:gd name="T72" fmla="*/ 47 w 135"/>
                <a:gd name="T73" fmla="*/ 409 h 449"/>
                <a:gd name="T74" fmla="*/ 50 w 135"/>
                <a:gd name="T75" fmla="*/ 415 h 449"/>
                <a:gd name="T76" fmla="*/ 55 w 135"/>
                <a:gd name="T77" fmla="*/ 422 h 449"/>
                <a:gd name="T78" fmla="*/ 60 w 135"/>
                <a:gd name="T79" fmla="*/ 427 h 449"/>
                <a:gd name="T80" fmla="*/ 67 w 135"/>
                <a:gd name="T81" fmla="*/ 433 h 449"/>
                <a:gd name="T82" fmla="*/ 74 w 135"/>
                <a:gd name="T83" fmla="*/ 438 h 449"/>
                <a:gd name="T84" fmla="*/ 81 w 135"/>
                <a:gd name="T85" fmla="*/ 441 h 449"/>
                <a:gd name="T86" fmla="*/ 87 w 135"/>
                <a:gd name="T87" fmla="*/ 443 h 449"/>
                <a:gd name="T88" fmla="*/ 100 w 135"/>
                <a:gd name="T89" fmla="*/ 445 h 449"/>
                <a:gd name="T90" fmla="*/ 114 w 135"/>
                <a:gd name="T91" fmla="*/ 447 h 449"/>
                <a:gd name="T92" fmla="*/ 127 w 135"/>
                <a:gd name="T93" fmla="*/ 44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5" h="449">
                  <a:moveTo>
                    <a:pt x="134" y="448"/>
                  </a:moveTo>
                  <a:lnTo>
                    <a:pt x="134" y="0"/>
                  </a:lnTo>
                  <a:lnTo>
                    <a:pt x="127" y="0"/>
                  </a:lnTo>
                  <a:lnTo>
                    <a:pt x="121" y="0"/>
                  </a:lnTo>
                  <a:lnTo>
                    <a:pt x="114" y="1"/>
                  </a:lnTo>
                  <a:lnTo>
                    <a:pt x="107" y="1"/>
                  </a:lnTo>
                  <a:lnTo>
                    <a:pt x="100" y="3"/>
                  </a:lnTo>
                  <a:lnTo>
                    <a:pt x="94" y="3"/>
                  </a:lnTo>
                  <a:lnTo>
                    <a:pt x="87" y="5"/>
                  </a:lnTo>
                  <a:lnTo>
                    <a:pt x="84" y="6"/>
                  </a:lnTo>
                  <a:lnTo>
                    <a:pt x="81" y="7"/>
                  </a:lnTo>
                  <a:lnTo>
                    <a:pt x="77" y="9"/>
                  </a:lnTo>
                  <a:lnTo>
                    <a:pt x="74" y="10"/>
                  </a:lnTo>
                  <a:lnTo>
                    <a:pt x="70" y="12"/>
                  </a:lnTo>
                  <a:lnTo>
                    <a:pt x="67" y="15"/>
                  </a:lnTo>
                  <a:lnTo>
                    <a:pt x="64" y="18"/>
                  </a:lnTo>
                  <a:lnTo>
                    <a:pt x="60" y="21"/>
                  </a:lnTo>
                  <a:lnTo>
                    <a:pt x="57" y="24"/>
                  </a:lnTo>
                  <a:lnTo>
                    <a:pt x="55" y="26"/>
                  </a:lnTo>
                  <a:lnTo>
                    <a:pt x="53" y="28"/>
                  </a:lnTo>
                  <a:lnTo>
                    <a:pt x="50" y="33"/>
                  </a:lnTo>
                  <a:lnTo>
                    <a:pt x="49" y="36"/>
                  </a:lnTo>
                  <a:lnTo>
                    <a:pt x="47" y="39"/>
                  </a:lnTo>
                  <a:lnTo>
                    <a:pt x="45" y="42"/>
                  </a:lnTo>
                  <a:lnTo>
                    <a:pt x="43" y="45"/>
                  </a:lnTo>
                  <a:lnTo>
                    <a:pt x="42" y="49"/>
                  </a:lnTo>
                  <a:lnTo>
                    <a:pt x="40" y="53"/>
                  </a:lnTo>
                  <a:lnTo>
                    <a:pt x="38" y="57"/>
                  </a:lnTo>
                  <a:lnTo>
                    <a:pt x="37" y="61"/>
                  </a:lnTo>
                  <a:lnTo>
                    <a:pt x="35" y="66"/>
                  </a:lnTo>
                  <a:lnTo>
                    <a:pt x="33" y="71"/>
                  </a:lnTo>
                  <a:lnTo>
                    <a:pt x="32" y="76"/>
                  </a:lnTo>
                  <a:lnTo>
                    <a:pt x="30" y="81"/>
                  </a:lnTo>
                  <a:lnTo>
                    <a:pt x="28" y="87"/>
                  </a:lnTo>
                  <a:lnTo>
                    <a:pt x="27" y="93"/>
                  </a:lnTo>
                  <a:lnTo>
                    <a:pt x="25" y="99"/>
                  </a:lnTo>
                  <a:lnTo>
                    <a:pt x="23" y="106"/>
                  </a:lnTo>
                  <a:lnTo>
                    <a:pt x="22" y="113"/>
                  </a:lnTo>
                  <a:lnTo>
                    <a:pt x="20" y="120"/>
                  </a:lnTo>
                  <a:lnTo>
                    <a:pt x="18" y="128"/>
                  </a:lnTo>
                  <a:lnTo>
                    <a:pt x="17" y="135"/>
                  </a:lnTo>
                  <a:lnTo>
                    <a:pt x="13" y="152"/>
                  </a:lnTo>
                  <a:lnTo>
                    <a:pt x="12" y="160"/>
                  </a:lnTo>
                  <a:lnTo>
                    <a:pt x="10" y="169"/>
                  </a:lnTo>
                  <a:lnTo>
                    <a:pt x="8" y="178"/>
                  </a:lnTo>
                  <a:lnTo>
                    <a:pt x="7" y="187"/>
                  </a:lnTo>
                  <a:lnTo>
                    <a:pt x="3" y="206"/>
                  </a:lnTo>
                  <a:lnTo>
                    <a:pt x="2" y="215"/>
                  </a:lnTo>
                  <a:lnTo>
                    <a:pt x="0" y="224"/>
                  </a:lnTo>
                  <a:lnTo>
                    <a:pt x="3" y="243"/>
                  </a:lnTo>
                  <a:lnTo>
                    <a:pt x="7" y="261"/>
                  </a:lnTo>
                  <a:lnTo>
                    <a:pt x="8" y="270"/>
                  </a:lnTo>
                  <a:lnTo>
                    <a:pt x="10" y="279"/>
                  </a:lnTo>
                  <a:lnTo>
                    <a:pt x="12" y="288"/>
                  </a:lnTo>
                  <a:lnTo>
                    <a:pt x="13" y="296"/>
                  </a:lnTo>
                  <a:lnTo>
                    <a:pt x="17" y="312"/>
                  </a:lnTo>
                  <a:lnTo>
                    <a:pt x="18" y="320"/>
                  </a:lnTo>
                  <a:lnTo>
                    <a:pt x="20" y="328"/>
                  </a:lnTo>
                  <a:lnTo>
                    <a:pt x="22" y="335"/>
                  </a:lnTo>
                  <a:lnTo>
                    <a:pt x="23" y="342"/>
                  </a:lnTo>
                  <a:lnTo>
                    <a:pt x="25" y="349"/>
                  </a:lnTo>
                  <a:lnTo>
                    <a:pt x="27" y="355"/>
                  </a:lnTo>
                  <a:lnTo>
                    <a:pt x="28" y="361"/>
                  </a:lnTo>
                  <a:lnTo>
                    <a:pt x="30" y="367"/>
                  </a:lnTo>
                  <a:lnTo>
                    <a:pt x="32" y="372"/>
                  </a:lnTo>
                  <a:lnTo>
                    <a:pt x="33" y="377"/>
                  </a:lnTo>
                  <a:lnTo>
                    <a:pt x="35" y="382"/>
                  </a:lnTo>
                  <a:lnTo>
                    <a:pt x="37" y="386"/>
                  </a:lnTo>
                  <a:lnTo>
                    <a:pt x="38" y="391"/>
                  </a:lnTo>
                  <a:lnTo>
                    <a:pt x="40" y="395"/>
                  </a:lnTo>
                  <a:lnTo>
                    <a:pt x="42" y="399"/>
                  </a:lnTo>
                  <a:lnTo>
                    <a:pt x="43" y="403"/>
                  </a:lnTo>
                  <a:lnTo>
                    <a:pt x="45" y="406"/>
                  </a:lnTo>
                  <a:lnTo>
                    <a:pt x="47" y="409"/>
                  </a:lnTo>
                  <a:lnTo>
                    <a:pt x="49" y="412"/>
                  </a:lnTo>
                  <a:lnTo>
                    <a:pt x="50" y="415"/>
                  </a:lnTo>
                  <a:lnTo>
                    <a:pt x="53" y="419"/>
                  </a:lnTo>
                  <a:lnTo>
                    <a:pt x="55" y="422"/>
                  </a:lnTo>
                  <a:lnTo>
                    <a:pt x="57" y="424"/>
                  </a:lnTo>
                  <a:lnTo>
                    <a:pt x="60" y="427"/>
                  </a:lnTo>
                  <a:lnTo>
                    <a:pt x="64" y="430"/>
                  </a:lnTo>
                  <a:lnTo>
                    <a:pt x="67" y="433"/>
                  </a:lnTo>
                  <a:lnTo>
                    <a:pt x="70" y="436"/>
                  </a:lnTo>
                  <a:lnTo>
                    <a:pt x="74" y="438"/>
                  </a:lnTo>
                  <a:lnTo>
                    <a:pt x="77" y="439"/>
                  </a:lnTo>
                  <a:lnTo>
                    <a:pt x="81" y="441"/>
                  </a:lnTo>
                  <a:lnTo>
                    <a:pt x="84" y="442"/>
                  </a:lnTo>
                  <a:lnTo>
                    <a:pt x="87" y="443"/>
                  </a:lnTo>
                  <a:lnTo>
                    <a:pt x="94" y="445"/>
                  </a:lnTo>
                  <a:lnTo>
                    <a:pt x="100" y="445"/>
                  </a:lnTo>
                  <a:lnTo>
                    <a:pt x="107" y="446"/>
                  </a:lnTo>
                  <a:lnTo>
                    <a:pt x="114" y="447"/>
                  </a:lnTo>
                  <a:lnTo>
                    <a:pt x="121" y="448"/>
                  </a:lnTo>
                  <a:lnTo>
                    <a:pt x="127" y="448"/>
                  </a:lnTo>
                  <a:lnTo>
                    <a:pt x="134" y="44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85" name="Freeform 77"/>
            <p:cNvSpPr>
              <a:spLocks/>
            </p:cNvSpPr>
            <p:nvPr/>
          </p:nvSpPr>
          <p:spPr bwMode="auto">
            <a:xfrm>
              <a:off x="4339" y="1754"/>
              <a:ext cx="272" cy="223"/>
            </a:xfrm>
            <a:custGeom>
              <a:avLst/>
              <a:gdLst>
                <a:gd name="T0" fmla="*/ 136 w 272"/>
                <a:gd name="T1" fmla="*/ 0 h 223"/>
                <a:gd name="T2" fmla="*/ 129 w 272"/>
                <a:gd name="T3" fmla="*/ 37 h 223"/>
                <a:gd name="T4" fmla="*/ 125 w 272"/>
                <a:gd name="T5" fmla="*/ 54 h 223"/>
                <a:gd name="T6" fmla="*/ 122 w 272"/>
                <a:gd name="T7" fmla="*/ 71 h 223"/>
                <a:gd name="T8" fmla="*/ 117 w 272"/>
                <a:gd name="T9" fmla="*/ 95 h 223"/>
                <a:gd name="T10" fmla="*/ 114 w 272"/>
                <a:gd name="T11" fmla="*/ 110 h 223"/>
                <a:gd name="T12" fmla="*/ 110 w 272"/>
                <a:gd name="T13" fmla="*/ 123 h 223"/>
                <a:gd name="T14" fmla="*/ 107 w 272"/>
                <a:gd name="T15" fmla="*/ 135 h 223"/>
                <a:gd name="T16" fmla="*/ 103 w 272"/>
                <a:gd name="T17" fmla="*/ 146 h 223"/>
                <a:gd name="T18" fmla="*/ 100 w 272"/>
                <a:gd name="T19" fmla="*/ 157 h 223"/>
                <a:gd name="T20" fmla="*/ 97 w 272"/>
                <a:gd name="T21" fmla="*/ 165 h 223"/>
                <a:gd name="T22" fmla="*/ 93 w 272"/>
                <a:gd name="T23" fmla="*/ 173 h 223"/>
                <a:gd name="T24" fmla="*/ 90 w 272"/>
                <a:gd name="T25" fmla="*/ 180 h 223"/>
                <a:gd name="T26" fmla="*/ 85 w 272"/>
                <a:gd name="T27" fmla="*/ 189 h 223"/>
                <a:gd name="T28" fmla="*/ 80 w 272"/>
                <a:gd name="T29" fmla="*/ 196 h 223"/>
                <a:gd name="T30" fmla="*/ 75 w 272"/>
                <a:gd name="T31" fmla="*/ 202 h 223"/>
                <a:gd name="T32" fmla="*/ 68 w 272"/>
                <a:gd name="T33" fmla="*/ 207 h 223"/>
                <a:gd name="T34" fmla="*/ 61 w 272"/>
                <a:gd name="T35" fmla="*/ 212 h 223"/>
                <a:gd name="T36" fmla="*/ 54 w 272"/>
                <a:gd name="T37" fmla="*/ 215 h 223"/>
                <a:gd name="T38" fmla="*/ 47 w 272"/>
                <a:gd name="T39" fmla="*/ 217 h 223"/>
                <a:gd name="T40" fmla="*/ 34 w 272"/>
                <a:gd name="T41" fmla="*/ 219 h 223"/>
                <a:gd name="T42" fmla="*/ 20 w 272"/>
                <a:gd name="T43" fmla="*/ 221 h 223"/>
                <a:gd name="T44" fmla="*/ 7 w 272"/>
                <a:gd name="T45" fmla="*/ 222 h 223"/>
                <a:gd name="T46" fmla="*/ 271 w 272"/>
                <a:gd name="T47" fmla="*/ 222 h 223"/>
                <a:gd name="T48" fmla="*/ 257 w 272"/>
                <a:gd name="T49" fmla="*/ 222 h 223"/>
                <a:gd name="T50" fmla="*/ 244 w 272"/>
                <a:gd name="T51" fmla="*/ 220 h 223"/>
                <a:gd name="T52" fmla="*/ 230 w 272"/>
                <a:gd name="T53" fmla="*/ 219 h 223"/>
                <a:gd name="T54" fmla="*/ 220 w 272"/>
                <a:gd name="T55" fmla="*/ 216 h 223"/>
                <a:gd name="T56" fmla="*/ 214 w 272"/>
                <a:gd name="T57" fmla="*/ 213 h 223"/>
                <a:gd name="T58" fmla="*/ 207 w 272"/>
                <a:gd name="T59" fmla="*/ 210 h 223"/>
                <a:gd name="T60" fmla="*/ 200 w 272"/>
                <a:gd name="T61" fmla="*/ 205 h 223"/>
                <a:gd name="T62" fmla="*/ 193 w 272"/>
                <a:gd name="T63" fmla="*/ 198 h 223"/>
                <a:gd name="T64" fmla="*/ 190 w 272"/>
                <a:gd name="T65" fmla="*/ 194 h 223"/>
                <a:gd name="T66" fmla="*/ 185 w 272"/>
                <a:gd name="T67" fmla="*/ 186 h 223"/>
                <a:gd name="T68" fmla="*/ 181 w 272"/>
                <a:gd name="T69" fmla="*/ 180 h 223"/>
                <a:gd name="T70" fmla="*/ 178 w 272"/>
                <a:gd name="T71" fmla="*/ 173 h 223"/>
                <a:gd name="T72" fmla="*/ 174 w 272"/>
                <a:gd name="T73" fmla="*/ 165 h 223"/>
                <a:gd name="T74" fmla="*/ 171 w 272"/>
                <a:gd name="T75" fmla="*/ 157 h 223"/>
                <a:gd name="T76" fmla="*/ 168 w 272"/>
                <a:gd name="T77" fmla="*/ 146 h 223"/>
                <a:gd name="T78" fmla="*/ 164 w 272"/>
                <a:gd name="T79" fmla="*/ 135 h 223"/>
                <a:gd name="T80" fmla="*/ 161 w 272"/>
                <a:gd name="T81" fmla="*/ 123 h 223"/>
                <a:gd name="T82" fmla="*/ 157 w 272"/>
                <a:gd name="T83" fmla="*/ 110 h 223"/>
                <a:gd name="T84" fmla="*/ 154 w 272"/>
                <a:gd name="T85" fmla="*/ 95 h 223"/>
                <a:gd name="T86" fmla="*/ 149 w 272"/>
                <a:gd name="T87" fmla="*/ 71 h 223"/>
                <a:gd name="T88" fmla="*/ 146 w 272"/>
                <a:gd name="T89" fmla="*/ 54 h 223"/>
                <a:gd name="T90" fmla="*/ 142 w 272"/>
                <a:gd name="T91" fmla="*/ 37 h 223"/>
                <a:gd name="T92" fmla="*/ 136 w 272"/>
                <a:gd name="T93"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2" h="223">
                  <a:moveTo>
                    <a:pt x="136" y="0"/>
                  </a:moveTo>
                  <a:lnTo>
                    <a:pt x="136" y="0"/>
                  </a:lnTo>
                  <a:lnTo>
                    <a:pt x="132" y="18"/>
                  </a:lnTo>
                  <a:lnTo>
                    <a:pt x="129" y="37"/>
                  </a:lnTo>
                  <a:lnTo>
                    <a:pt x="127" y="46"/>
                  </a:lnTo>
                  <a:lnTo>
                    <a:pt x="125" y="54"/>
                  </a:lnTo>
                  <a:lnTo>
                    <a:pt x="124" y="63"/>
                  </a:lnTo>
                  <a:lnTo>
                    <a:pt x="122" y="71"/>
                  </a:lnTo>
                  <a:lnTo>
                    <a:pt x="119" y="87"/>
                  </a:lnTo>
                  <a:lnTo>
                    <a:pt x="117" y="95"/>
                  </a:lnTo>
                  <a:lnTo>
                    <a:pt x="115" y="102"/>
                  </a:lnTo>
                  <a:lnTo>
                    <a:pt x="114" y="110"/>
                  </a:lnTo>
                  <a:lnTo>
                    <a:pt x="112" y="117"/>
                  </a:lnTo>
                  <a:lnTo>
                    <a:pt x="110" y="123"/>
                  </a:lnTo>
                  <a:lnTo>
                    <a:pt x="108" y="130"/>
                  </a:lnTo>
                  <a:lnTo>
                    <a:pt x="107" y="135"/>
                  </a:lnTo>
                  <a:lnTo>
                    <a:pt x="105" y="141"/>
                  </a:lnTo>
                  <a:lnTo>
                    <a:pt x="103" y="146"/>
                  </a:lnTo>
                  <a:lnTo>
                    <a:pt x="102" y="152"/>
                  </a:lnTo>
                  <a:lnTo>
                    <a:pt x="100" y="157"/>
                  </a:lnTo>
                  <a:lnTo>
                    <a:pt x="98" y="161"/>
                  </a:lnTo>
                  <a:lnTo>
                    <a:pt x="97" y="165"/>
                  </a:lnTo>
                  <a:lnTo>
                    <a:pt x="95" y="169"/>
                  </a:lnTo>
                  <a:lnTo>
                    <a:pt x="93" y="173"/>
                  </a:lnTo>
                  <a:lnTo>
                    <a:pt x="92" y="177"/>
                  </a:lnTo>
                  <a:lnTo>
                    <a:pt x="90" y="180"/>
                  </a:lnTo>
                  <a:lnTo>
                    <a:pt x="88" y="183"/>
                  </a:lnTo>
                  <a:lnTo>
                    <a:pt x="85" y="189"/>
                  </a:lnTo>
                  <a:lnTo>
                    <a:pt x="81" y="194"/>
                  </a:lnTo>
                  <a:lnTo>
                    <a:pt x="80" y="196"/>
                  </a:lnTo>
                  <a:lnTo>
                    <a:pt x="78" y="198"/>
                  </a:lnTo>
                  <a:lnTo>
                    <a:pt x="75" y="202"/>
                  </a:lnTo>
                  <a:lnTo>
                    <a:pt x="71" y="205"/>
                  </a:lnTo>
                  <a:lnTo>
                    <a:pt x="68" y="207"/>
                  </a:lnTo>
                  <a:lnTo>
                    <a:pt x="64" y="210"/>
                  </a:lnTo>
                  <a:lnTo>
                    <a:pt x="61" y="212"/>
                  </a:lnTo>
                  <a:lnTo>
                    <a:pt x="58" y="213"/>
                  </a:lnTo>
                  <a:lnTo>
                    <a:pt x="54" y="215"/>
                  </a:lnTo>
                  <a:lnTo>
                    <a:pt x="51" y="216"/>
                  </a:lnTo>
                  <a:lnTo>
                    <a:pt x="47" y="217"/>
                  </a:lnTo>
                  <a:lnTo>
                    <a:pt x="41" y="219"/>
                  </a:lnTo>
                  <a:lnTo>
                    <a:pt x="34" y="219"/>
                  </a:lnTo>
                  <a:lnTo>
                    <a:pt x="27" y="220"/>
                  </a:lnTo>
                  <a:lnTo>
                    <a:pt x="20" y="221"/>
                  </a:lnTo>
                  <a:lnTo>
                    <a:pt x="14" y="222"/>
                  </a:lnTo>
                  <a:lnTo>
                    <a:pt x="7" y="222"/>
                  </a:lnTo>
                  <a:lnTo>
                    <a:pt x="0" y="222"/>
                  </a:lnTo>
                  <a:lnTo>
                    <a:pt x="271" y="222"/>
                  </a:lnTo>
                  <a:lnTo>
                    <a:pt x="264" y="222"/>
                  </a:lnTo>
                  <a:lnTo>
                    <a:pt x="257" y="222"/>
                  </a:lnTo>
                  <a:lnTo>
                    <a:pt x="251" y="221"/>
                  </a:lnTo>
                  <a:lnTo>
                    <a:pt x="244" y="220"/>
                  </a:lnTo>
                  <a:lnTo>
                    <a:pt x="237" y="219"/>
                  </a:lnTo>
                  <a:lnTo>
                    <a:pt x="230" y="219"/>
                  </a:lnTo>
                  <a:lnTo>
                    <a:pt x="224" y="217"/>
                  </a:lnTo>
                  <a:lnTo>
                    <a:pt x="220" y="216"/>
                  </a:lnTo>
                  <a:lnTo>
                    <a:pt x="217" y="215"/>
                  </a:lnTo>
                  <a:lnTo>
                    <a:pt x="214" y="213"/>
                  </a:lnTo>
                  <a:lnTo>
                    <a:pt x="210" y="212"/>
                  </a:lnTo>
                  <a:lnTo>
                    <a:pt x="207" y="210"/>
                  </a:lnTo>
                  <a:lnTo>
                    <a:pt x="203" y="207"/>
                  </a:lnTo>
                  <a:lnTo>
                    <a:pt x="200" y="205"/>
                  </a:lnTo>
                  <a:lnTo>
                    <a:pt x="196" y="202"/>
                  </a:lnTo>
                  <a:lnTo>
                    <a:pt x="193" y="198"/>
                  </a:lnTo>
                  <a:lnTo>
                    <a:pt x="191" y="196"/>
                  </a:lnTo>
                  <a:lnTo>
                    <a:pt x="190" y="194"/>
                  </a:lnTo>
                  <a:lnTo>
                    <a:pt x="186" y="189"/>
                  </a:lnTo>
                  <a:lnTo>
                    <a:pt x="185" y="186"/>
                  </a:lnTo>
                  <a:lnTo>
                    <a:pt x="183" y="183"/>
                  </a:lnTo>
                  <a:lnTo>
                    <a:pt x="181" y="180"/>
                  </a:lnTo>
                  <a:lnTo>
                    <a:pt x="179" y="177"/>
                  </a:lnTo>
                  <a:lnTo>
                    <a:pt x="178" y="173"/>
                  </a:lnTo>
                  <a:lnTo>
                    <a:pt x="176" y="169"/>
                  </a:lnTo>
                  <a:lnTo>
                    <a:pt x="174" y="165"/>
                  </a:lnTo>
                  <a:lnTo>
                    <a:pt x="173" y="161"/>
                  </a:lnTo>
                  <a:lnTo>
                    <a:pt x="171" y="157"/>
                  </a:lnTo>
                  <a:lnTo>
                    <a:pt x="169" y="152"/>
                  </a:lnTo>
                  <a:lnTo>
                    <a:pt x="168" y="146"/>
                  </a:lnTo>
                  <a:lnTo>
                    <a:pt x="166" y="141"/>
                  </a:lnTo>
                  <a:lnTo>
                    <a:pt x="164" y="135"/>
                  </a:lnTo>
                  <a:lnTo>
                    <a:pt x="163" y="130"/>
                  </a:lnTo>
                  <a:lnTo>
                    <a:pt x="161" y="123"/>
                  </a:lnTo>
                  <a:lnTo>
                    <a:pt x="159" y="117"/>
                  </a:lnTo>
                  <a:lnTo>
                    <a:pt x="157" y="110"/>
                  </a:lnTo>
                  <a:lnTo>
                    <a:pt x="156" y="102"/>
                  </a:lnTo>
                  <a:lnTo>
                    <a:pt x="154" y="95"/>
                  </a:lnTo>
                  <a:lnTo>
                    <a:pt x="152" y="87"/>
                  </a:lnTo>
                  <a:lnTo>
                    <a:pt x="149" y="71"/>
                  </a:lnTo>
                  <a:lnTo>
                    <a:pt x="147" y="63"/>
                  </a:lnTo>
                  <a:lnTo>
                    <a:pt x="146" y="54"/>
                  </a:lnTo>
                  <a:lnTo>
                    <a:pt x="144" y="46"/>
                  </a:lnTo>
                  <a:lnTo>
                    <a:pt x="142" y="37"/>
                  </a:lnTo>
                  <a:lnTo>
                    <a:pt x="139" y="18"/>
                  </a:lnTo>
                  <a:lnTo>
                    <a:pt x="136"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45486" name="Group 78"/>
          <p:cNvGrpSpPr>
            <a:grpSpLocks/>
          </p:cNvGrpSpPr>
          <p:nvPr/>
        </p:nvGrpSpPr>
        <p:grpSpPr bwMode="auto">
          <a:xfrm>
            <a:off x="6523038" y="2311400"/>
            <a:ext cx="1047750" cy="801688"/>
            <a:chOff x="4611" y="1472"/>
            <a:chExt cx="742" cy="505"/>
          </a:xfrm>
        </p:grpSpPr>
        <p:sp>
          <p:nvSpPr>
            <p:cNvPr id="145487" name="Freeform 79"/>
            <p:cNvSpPr>
              <a:spLocks/>
            </p:cNvSpPr>
            <p:nvPr/>
          </p:nvSpPr>
          <p:spPr bwMode="auto">
            <a:xfrm>
              <a:off x="4957" y="1726"/>
              <a:ext cx="396" cy="251"/>
            </a:xfrm>
            <a:custGeom>
              <a:avLst/>
              <a:gdLst>
                <a:gd name="T0" fmla="*/ 198 w 396"/>
                <a:gd name="T1" fmla="*/ 0 h 251"/>
                <a:gd name="T2" fmla="*/ 188 w 396"/>
                <a:gd name="T3" fmla="*/ 41 h 251"/>
                <a:gd name="T4" fmla="*/ 183 w 396"/>
                <a:gd name="T5" fmla="*/ 61 h 251"/>
                <a:gd name="T6" fmla="*/ 178 w 396"/>
                <a:gd name="T7" fmla="*/ 80 h 251"/>
                <a:gd name="T8" fmla="*/ 170 w 396"/>
                <a:gd name="T9" fmla="*/ 107 h 251"/>
                <a:gd name="T10" fmla="*/ 165 w 396"/>
                <a:gd name="T11" fmla="*/ 124 h 251"/>
                <a:gd name="T12" fmla="*/ 161 w 396"/>
                <a:gd name="T13" fmla="*/ 139 h 251"/>
                <a:gd name="T14" fmla="*/ 156 w 396"/>
                <a:gd name="T15" fmla="*/ 152 h 251"/>
                <a:gd name="T16" fmla="*/ 151 w 396"/>
                <a:gd name="T17" fmla="*/ 165 h 251"/>
                <a:gd name="T18" fmla="*/ 146 w 396"/>
                <a:gd name="T19" fmla="*/ 176 h 251"/>
                <a:gd name="T20" fmla="*/ 141 w 396"/>
                <a:gd name="T21" fmla="*/ 186 h 251"/>
                <a:gd name="T22" fmla="*/ 136 w 396"/>
                <a:gd name="T23" fmla="*/ 195 h 251"/>
                <a:gd name="T24" fmla="*/ 131 w 396"/>
                <a:gd name="T25" fmla="*/ 203 h 251"/>
                <a:gd name="T26" fmla="*/ 124 w 396"/>
                <a:gd name="T27" fmla="*/ 213 h 251"/>
                <a:gd name="T28" fmla="*/ 116 w 396"/>
                <a:gd name="T29" fmla="*/ 221 h 251"/>
                <a:gd name="T30" fmla="*/ 109 w 396"/>
                <a:gd name="T31" fmla="*/ 227 h 251"/>
                <a:gd name="T32" fmla="*/ 99 w 396"/>
                <a:gd name="T33" fmla="*/ 233 h 251"/>
                <a:gd name="T34" fmla="*/ 89 w 396"/>
                <a:gd name="T35" fmla="*/ 239 h 251"/>
                <a:gd name="T36" fmla="*/ 79 w 396"/>
                <a:gd name="T37" fmla="*/ 242 h 251"/>
                <a:gd name="T38" fmla="*/ 69 w 396"/>
                <a:gd name="T39" fmla="*/ 244 h 251"/>
                <a:gd name="T40" fmla="*/ 49 w 396"/>
                <a:gd name="T41" fmla="*/ 247 h 251"/>
                <a:gd name="T42" fmla="*/ 30 w 396"/>
                <a:gd name="T43" fmla="*/ 249 h 251"/>
                <a:gd name="T44" fmla="*/ 10 w 396"/>
                <a:gd name="T45" fmla="*/ 250 h 251"/>
                <a:gd name="T46" fmla="*/ 395 w 396"/>
                <a:gd name="T47" fmla="*/ 250 h 251"/>
                <a:gd name="T48" fmla="*/ 375 w 396"/>
                <a:gd name="T49" fmla="*/ 250 h 251"/>
                <a:gd name="T50" fmla="*/ 356 w 396"/>
                <a:gd name="T51" fmla="*/ 248 h 251"/>
                <a:gd name="T52" fmla="*/ 336 w 396"/>
                <a:gd name="T53" fmla="*/ 246 h 251"/>
                <a:gd name="T54" fmla="*/ 321 w 396"/>
                <a:gd name="T55" fmla="*/ 243 h 251"/>
                <a:gd name="T56" fmla="*/ 311 w 396"/>
                <a:gd name="T57" fmla="*/ 240 h 251"/>
                <a:gd name="T58" fmla="*/ 301 w 396"/>
                <a:gd name="T59" fmla="*/ 236 h 251"/>
                <a:gd name="T60" fmla="*/ 291 w 396"/>
                <a:gd name="T61" fmla="*/ 230 h 251"/>
                <a:gd name="T62" fmla="*/ 282 w 396"/>
                <a:gd name="T63" fmla="*/ 223 h 251"/>
                <a:gd name="T64" fmla="*/ 276 w 396"/>
                <a:gd name="T65" fmla="*/ 218 h 251"/>
                <a:gd name="T66" fmla="*/ 269 w 396"/>
                <a:gd name="T67" fmla="*/ 209 h 251"/>
                <a:gd name="T68" fmla="*/ 264 w 396"/>
                <a:gd name="T69" fmla="*/ 203 h 251"/>
                <a:gd name="T70" fmla="*/ 259 w 396"/>
                <a:gd name="T71" fmla="*/ 195 h 251"/>
                <a:gd name="T72" fmla="*/ 254 w 396"/>
                <a:gd name="T73" fmla="*/ 186 h 251"/>
                <a:gd name="T74" fmla="*/ 249 w 396"/>
                <a:gd name="T75" fmla="*/ 176 h 251"/>
                <a:gd name="T76" fmla="*/ 244 w 396"/>
                <a:gd name="T77" fmla="*/ 165 h 251"/>
                <a:gd name="T78" fmla="*/ 239 w 396"/>
                <a:gd name="T79" fmla="*/ 152 h 251"/>
                <a:gd name="T80" fmla="*/ 235 w 396"/>
                <a:gd name="T81" fmla="*/ 139 h 251"/>
                <a:gd name="T82" fmla="*/ 230 w 396"/>
                <a:gd name="T83" fmla="*/ 124 h 251"/>
                <a:gd name="T84" fmla="*/ 225 w 396"/>
                <a:gd name="T85" fmla="*/ 107 h 251"/>
                <a:gd name="T86" fmla="*/ 217 w 396"/>
                <a:gd name="T87" fmla="*/ 80 h 251"/>
                <a:gd name="T88" fmla="*/ 212 w 396"/>
                <a:gd name="T89" fmla="*/ 61 h 251"/>
                <a:gd name="T90" fmla="*/ 207 w 396"/>
                <a:gd name="T91" fmla="*/ 41 h 251"/>
                <a:gd name="T92" fmla="*/ 198 w 396"/>
                <a:gd name="T9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251">
                  <a:moveTo>
                    <a:pt x="198" y="0"/>
                  </a:moveTo>
                  <a:lnTo>
                    <a:pt x="198" y="0"/>
                  </a:lnTo>
                  <a:lnTo>
                    <a:pt x="193" y="21"/>
                  </a:lnTo>
                  <a:lnTo>
                    <a:pt x="188" y="41"/>
                  </a:lnTo>
                  <a:lnTo>
                    <a:pt x="185" y="51"/>
                  </a:lnTo>
                  <a:lnTo>
                    <a:pt x="183" y="61"/>
                  </a:lnTo>
                  <a:lnTo>
                    <a:pt x="180" y="71"/>
                  </a:lnTo>
                  <a:lnTo>
                    <a:pt x="178" y="80"/>
                  </a:lnTo>
                  <a:lnTo>
                    <a:pt x="173" y="98"/>
                  </a:lnTo>
                  <a:lnTo>
                    <a:pt x="170" y="107"/>
                  </a:lnTo>
                  <a:lnTo>
                    <a:pt x="168" y="115"/>
                  </a:lnTo>
                  <a:lnTo>
                    <a:pt x="165" y="124"/>
                  </a:lnTo>
                  <a:lnTo>
                    <a:pt x="163" y="131"/>
                  </a:lnTo>
                  <a:lnTo>
                    <a:pt x="161" y="139"/>
                  </a:lnTo>
                  <a:lnTo>
                    <a:pt x="158" y="146"/>
                  </a:lnTo>
                  <a:lnTo>
                    <a:pt x="156" y="152"/>
                  </a:lnTo>
                  <a:lnTo>
                    <a:pt x="153" y="159"/>
                  </a:lnTo>
                  <a:lnTo>
                    <a:pt x="151" y="165"/>
                  </a:lnTo>
                  <a:lnTo>
                    <a:pt x="148" y="171"/>
                  </a:lnTo>
                  <a:lnTo>
                    <a:pt x="146" y="176"/>
                  </a:lnTo>
                  <a:lnTo>
                    <a:pt x="143" y="181"/>
                  </a:lnTo>
                  <a:lnTo>
                    <a:pt x="141" y="186"/>
                  </a:lnTo>
                  <a:lnTo>
                    <a:pt x="138" y="191"/>
                  </a:lnTo>
                  <a:lnTo>
                    <a:pt x="136" y="195"/>
                  </a:lnTo>
                  <a:lnTo>
                    <a:pt x="134" y="199"/>
                  </a:lnTo>
                  <a:lnTo>
                    <a:pt x="131" y="203"/>
                  </a:lnTo>
                  <a:lnTo>
                    <a:pt x="128" y="206"/>
                  </a:lnTo>
                  <a:lnTo>
                    <a:pt x="124" y="213"/>
                  </a:lnTo>
                  <a:lnTo>
                    <a:pt x="119" y="218"/>
                  </a:lnTo>
                  <a:lnTo>
                    <a:pt x="116" y="221"/>
                  </a:lnTo>
                  <a:lnTo>
                    <a:pt x="114" y="223"/>
                  </a:lnTo>
                  <a:lnTo>
                    <a:pt x="109" y="227"/>
                  </a:lnTo>
                  <a:lnTo>
                    <a:pt x="104" y="230"/>
                  </a:lnTo>
                  <a:lnTo>
                    <a:pt x="99" y="233"/>
                  </a:lnTo>
                  <a:lnTo>
                    <a:pt x="94" y="236"/>
                  </a:lnTo>
                  <a:lnTo>
                    <a:pt x="89" y="239"/>
                  </a:lnTo>
                  <a:lnTo>
                    <a:pt x="84" y="240"/>
                  </a:lnTo>
                  <a:lnTo>
                    <a:pt x="79" y="242"/>
                  </a:lnTo>
                  <a:lnTo>
                    <a:pt x="74" y="243"/>
                  </a:lnTo>
                  <a:lnTo>
                    <a:pt x="69" y="244"/>
                  </a:lnTo>
                  <a:lnTo>
                    <a:pt x="59" y="246"/>
                  </a:lnTo>
                  <a:lnTo>
                    <a:pt x="49" y="247"/>
                  </a:lnTo>
                  <a:lnTo>
                    <a:pt x="40" y="248"/>
                  </a:lnTo>
                  <a:lnTo>
                    <a:pt x="30" y="249"/>
                  </a:lnTo>
                  <a:lnTo>
                    <a:pt x="20" y="250"/>
                  </a:lnTo>
                  <a:lnTo>
                    <a:pt x="10" y="250"/>
                  </a:lnTo>
                  <a:lnTo>
                    <a:pt x="0" y="250"/>
                  </a:lnTo>
                  <a:lnTo>
                    <a:pt x="395" y="250"/>
                  </a:lnTo>
                  <a:lnTo>
                    <a:pt x="385" y="250"/>
                  </a:lnTo>
                  <a:lnTo>
                    <a:pt x="375" y="250"/>
                  </a:lnTo>
                  <a:lnTo>
                    <a:pt x="365" y="249"/>
                  </a:lnTo>
                  <a:lnTo>
                    <a:pt x="356" y="248"/>
                  </a:lnTo>
                  <a:lnTo>
                    <a:pt x="346" y="247"/>
                  </a:lnTo>
                  <a:lnTo>
                    <a:pt x="336" y="246"/>
                  </a:lnTo>
                  <a:lnTo>
                    <a:pt x="326" y="244"/>
                  </a:lnTo>
                  <a:lnTo>
                    <a:pt x="321" y="243"/>
                  </a:lnTo>
                  <a:lnTo>
                    <a:pt x="316" y="242"/>
                  </a:lnTo>
                  <a:lnTo>
                    <a:pt x="311" y="240"/>
                  </a:lnTo>
                  <a:lnTo>
                    <a:pt x="306" y="239"/>
                  </a:lnTo>
                  <a:lnTo>
                    <a:pt x="301" y="236"/>
                  </a:lnTo>
                  <a:lnTo>
                    <a:pt x="296" y="233"/>
                  </a:lnTo>
                  <a:lnTo>
                    <a:pt x="291" y="230"/>
                  </a:lnTo>
                  <a:lnTo>
                    <a:pt x="286" y="227"/>
                  </a:lnTo>
                  <a:lnTo>
                    <a:pt x="282" y="223"/>
                  </a:lnTo>
                  <a:lnTo>
                    <a:pt x="279" y="221"/>
                  </a:lnTo>
                  <a:lnTo>
                    <a:pt x="276" y="218"/>
                  </a:lnTo>
                  <a:lnTo>
                    <a:pt x="271" y="213"/>
                  </a:lnTo>
                  <a:lnTo>
                    <a:pt x="269" y="209"/>
                  </a:lnTo>
                  <a:lnTo>
                    <a:pt x="267" y="206"/>
                  </a:lnTo>
                  <a:lnTo>
                    <a:pt x="264" y="203"/>
                  </a:lnTo>
                  <a:lnTo>
                    <a:pt x="261" y="199"/>
                  </a:lnTo>
                  <a:lnTo>
                    <a:pt x="259" y="195"/>
                  </a:lnTo>
                  <a:lnTo>
                    <a:pt x="257" y="191"/>
                  </a:lnTo>
                  <a:lnTo>
                    <a:pt x="254" y="186"/>
                  </a:lnTo>
                  <a:lnTo>
                    <a:pt x="252" y="181"/>
                  </a:lnTo>
                  <a:lnTo>
                    <a:pt x="249" y="176"/>
                  </a:lnTo>
                  <a:lnTo>
                    <a:pt x="247" y="171"/>
                  </a:lnTo>
                  <a:lnTo>
                    <a:pt x="244" y="165"/>
                  </a:lnTo>
                  <a:lnTo>
                    <a:pt x="242" y="159"/>
                  </a:lnTo>
                  <a:lnTo>
                    <a:pt x="239" y="152"/>
                  </a:lnTo>
                  <a:lnTo>
                    <a:pt x="237" y="146"/>
                  </a:lnTo>
                  <a:lnTo>
                    <a:pt x="235" y="139"/>
                  </a:lnTo>
                  <a:lnTo>
                    <a:pt x="232" y="131"/>
                  </a:lnTo>
                  <a:lnTo>
                    <a:pt x="230" y="124"/>
                  </a:lnTo>
                  <a:lnTo>
                    <a:pt x="227" y="115"/>
                  </a:lnTo>
                  <a:lnTo>
                    <a:pt x="225" y="107"/>
                  </a:lnTo>
                  <a:lnTo>
                    <a:pt x="222" y="98"/>
                  </a:lnTo>
                  <a:lnTo>
                    <a:pt x="217" y="80"/>
                  </a:lnTo>
                  <a:lnTo>
                    <a:pt x="215" y="71"/>
                  </a:lnTo>
                  <a:lnTo>
                    <a:pt x="212" y="61"/>
                  </a:lnTo>
                  <a:lnTo>
                    <a:pt x="210" y="51"/>
                  </a:lnTo>
                  <a:lnTo>
                    <a:pt x="207" y="41"/>
                  </a:lnTo>
                  <a:lnTo>
                    <a:pt x="203" y="21"/>
                  </a:lnTo>
                  <a:lnTo>
                    <a:pt x="198"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88" name="Freeform 80"/>
            <p:cNvSpPr>
              <a:spLocks/>
            </p:cNvSpPr>
            <p:nvPr/>
          </p:nvSpPr>
          <p:spPr bwMode="auto">
            <a:xfrm>
              <a:off x="4957" y="1472"/>
              <a:ext cx="197" cy="505"/>
            </a:xfrm>
            <a:custGeom>
              <a:avLst/>
              <a:gdLst>
                <a:gd name="T0" fmla="*/ 10 w 197"/>
                <a:gd name="T1" fmla="*/ 504 h 505"/>
                <a:gd name="T2" fmla="*/ 29 w 197"/>
                <a:gd name="T3" fmla="*/ 503 h 505"/>
                <a:gd name="T4" fmla="*/ 49 w 197"/>
                <a:gd name="T5" fmla="*/ 501 h 505"/>
                <a:gd name="T6" fmla="*/ 69 w 197"/>
                <a:gd name="T7" fmla="*/ 498 h 505"/>
                <a:gd name="T8" fmla="*/ 78 w 197"/>
                <a:gd name="T9" fmla="*/ 496 h 505"/>
                <a:gd name="T10" fmla="*/ 88 w 197"/>
                <a:gd name="T11" fmla="*/ 492 h 505"/>
                <a:gd name="T12" fmla="*/ 98 w 197"/>
                <a:gd name="T13" fmla="*/ 487 h 505"/>
                <a:gd name="T14" fmla="*/ 108 w 197"/>
                <a:gd name="T15" fmla="*/ 481 h 505"/>
                <a:gd name="T16" fmla="*/ 115 w 197"/>
                <a:gd name="T17" fmla="*/ 475 h 505"/>
                <a:gd name="T18" fmla="*/ 123 w 197"/>
                <a:gd name="T19" fmla="*/ 466 h 505"/>
                <a:gd name="T20" fmla="*/ 130 w 197"/>
                <a:gd name="T21" fmla="*/ 456 h 505"/>
                <a:gd name="T22" fmla="*/ 135 w 197"/>
                <a:gd name="T23" fmla="*/ 449 h 505"/>
                <a:gd name="T24" fmla="*/ 140 w 197"/>
                <a:gd name="T25" fmla="*/ 440 h 505"/>
                <a:gd name="T26" fmla="*/ 144 w 197"/>
                <a:gd name="T27" fmla="*/ 430 h 505"/>
                <a:gd name="T28" fmla="*/ 149 w 197"/>
                <a:gd name="T29" fmla="*/ 418 h 505"/>
                <a:gd name="T30" fmla="*/ 154 w 197"/>
                <a:gd name="T31" fmla="*/ 406 h 505"/>
                <a:gd name="T32" fmla="*/ 159 w 197"/>
                <a:gd name="T33" fmla="*/ 392 h 505"/>
                <a:gd name="T34" fmla="*/ 164 w 197"/>
                <a:gd name="T35" fmla="*/ 377 h 505"/>
                <a:gd name="T36" fmla="*/ 169 w 197"/>
                <a:gd name="T37" fmla="*/ 360 h 505"/>
                <a:gd name="T38" fmla="*/ 176 w 197"/>
                <a:gd name="T39" fmla="*/ 333 h 505"/>
                <a:gd name="T40" fmla="*/ 181 w 197"/>
                <a:gd name="T41" fmla="*/ 314 h 505"/>
                <a:gd name="T42" fmla="*/ 186 w 197"/>
                <a:gd name="T43" fmla="*/ 294 h 505"/>
                <a:gd name="T44" fmla="*/ 196 w 197"/>
                <a:gd name="T45" fmla="*/ 252 h 505"/>
                <a:gd name="T46" fmla="*/ 191 w 197"/>
                <a:gd name="T47" fmla="*/ 232 h 505"/>
                <a:gd name="T48" fmla="*/ 184 w 197"/>
                <a:gd name="T49" fmla="*/ 200 h 505"/>
                <a:gd name="T50" fmla="*/ 179 w 197"/>
                <a:gd name="T51" fmla="*/ 180 h 505"/>
                <a:gd name="T52" fmla="*/ 172 w 197"/>
                <a:gd name="T53" fmla="*/ 152 h 505"/>
                <a:gd name="T54" fmla="*/ 166 w 197"/>
                <a:gd name="T55" fmla="*/ 136 h 505"/>
                <a:gd name="T56" fmla="*/ 162 w 197"/>
                <a:gd name="T57" fmla="*/ 119 h 505"/>
                <a:gd name="T58" fmla="*/ 157 w 197"/>
                <a:gd name="T59" fmla="*/ 105 h 505"/>
                <a:gd name="T60" fmla="*/ 152 w 197"/>
                <a:gd name="T61" fmla="*/ 92 h 505"/>
                <a:gd name="T62" fmla="*/ 147 w 197"/>
                <a:gd name="T63" fmla="*/ 80 h 505"/>
                <a:gd name="T64" fmla="*/ 142 w 197"/>
                <a:gd name="T65" fmla="*/ 69 h 505"/>
                <a:gd name="T66" fmla="*/ 137 w 197"/>
                <a:gd name="T67" fmla="*/ 59 h 505"/>
                <a:gd name="T68" fmla="*/ 132 w 197"/>
                <a:gd name="T69" fmla="*/ 51 h 505"/>
                <a:gd name="T70" fmla="*/ 127 w 197"/>
                <a:gd name="T71" fmla="*/ 44 h 505"/>
                <a:gd name="T72" fmla="*/ 118 w 197"/>
                <a:gd name="T73" fmla="*/ 32 h 505"/>
                <a:gd name="T74" fmla="*/ 113 w 197"/>
                <a:gd name="T75" fmla="*/ 27 h 505"/>
                <a:gd name="T76" fmla="*/ 103 w 197"/>
                <a:gd name="T77" fmla="*/ 20 h 505"/>
                <a:gd name="T78" fmla="*/ 93 w 197"/>
                <a:gd name="T79" fmla="*/ 14 h 505"/>
                <a:gd name="T80" fmla="*/ 83 w 197"/>
                <a:gd name="T81" fmla="*/ 10 h 505"/>
                <a:gd name="T82" fmla="*/ 73 w 197"/>
                <a:gd name="T83" fmla="*/ 7 h 505"/>
                <a:gd name="T84" fmla="*/ 59 w 197"/>
                <a:gd name="T85" fmla="*/ 4 h 505"/>
                <a:gd name="T86" fmla="*/ 39 w 197"/>
                <a:gd name="T87" fmla="*/ 1 h 505"/>
                <a:gd name="T88" fmla="*/ 20 w 197"/>
                <a:gd name="T89" fmla="*/ 0 h 505"/>
                <a:gd name="T90" fmla="*/ 0 w 197"/>
                <a:gd name="T9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505">
                  <a:moveTo>
                    <a:pt x="0" y="504"/>
                  </a:moveTo>
                  <a:lnTo>
                    <a:pt x="10" y="504"/>
                  </a:lnTo>
                  <a:lnTo>
                    <a:pt x="20" y="504"/>
                  </a:lnTo>
                  <a:lnTo>
                    <a:pt x="29" y="503"/>
                  </a:lnTo>
                  <a:lnTo>
                    <a:pt x="39" y="502"/>
                  </a:lnTo>
                  <a:lnTo>
                    <a:pt x="49" y="501"/>
                  </a:lnTo>
                  <a:lnTo>
                    <a:pt x="59" y="500"/>
                  </a:lnTo>
                  <a:lnTo>
                    <a:pt x="69" y="498"/>
                  </a:lnTo>
                  <a:lnTo>
                    <a:pt x="73" y="497"/>
                  </a:lnTo>
                  <a:lnTo>
                    <a:pt x="78" y="496"/>
                  </a:lnTo>
                  <a:lnTo>
                    <a:pt x="83" y="494"/>
                  </a:lnTo>
                  <a:lnTo>
                    <a:pt x="88" y="492"/>
                  </a:lnTo>
                  <a:lnTo>
                    <a:pt x="93" y="490"/>
                  </a:lnTo>
                  <a:lnTo>
                    <a:pt x="98" y="487"/>
                  </a:lnTo>
                  <a:lnTo>
                    <a:pt x="103" y="484"/>
                  </a:lnTo>
                  <a:lnTo>
                    <a:pt x="108" y="481"/>
                  </a:lnTo>
                  <a:lnTo>
                    <a:pt x="113" y="477"/>
                  </a:lnTo>
                  <a:lnTo>
                    <a:pt x="115" y="475"/>
                  </a:lnTo>
                  <a:lnTo>
                    <a:pt x="118" y="472"/>
                  </a:lnTo>
                  <a:lnTo>
                    <a:pt x="123" y="466"/>
                  </a:lnTo>
                  <a:lnTo>
                    <a:pt x="127" y="460"/>
                  </a:lnTo>
                  <a:lnTo>
                    <a:pt x="130" y="456"/>
                  </a:lnTo>
                  <a:lnTo>
                    <a:pt x="132" y="453"/>
                  </a:lnTo>
                  <a:lnTo>
                    <a:pt x="135" y="449"/>
                  </a:lnTo>
                  <a:lnTo>
                    <a:pt x="137" y="444"/>
                  </a:lnTo>
                  <a:lnTo>
                    <a:pt x="140" y="440"/>
                  </a:lnTo>
                  <a:lnTo>
                    <a:pt x="142" y="435"/>
                  </a:lnTo>
                  <a:lnTo>
                    <a:pt x="144" y="430"/>
                  </a:lnTo>
                  <a:lnTo>
                    <a:pt x="147" y="424"/>
                  </a:lnTo>
                  <a:lnTo>
                    <a:pt x="149" y="418"/>
                  </a:lnTo>
                  <a:lnTo>
                    <a:pt x="152" y="412"/>
                  </a:lnTo>
                  <a:lnTo>
                    <a:pt x="154" y="406"/>
                  </a:lnTo>
                  <a:lnTo>
                    <a:pt x="157" y="399"/>
                  </a:lnTo>
                  <a:lnTo>
                    <a:pt x="159" y="392"/>
                  </a:lnTo>
                  <a:lnTo>
                    <a:pt x="162" y="384"/>
                  </a:lnTo>
                  <a:lnTo>
                    <a:pt x="164" y="377"/>
                  </a:lnTo>
                  <a:lnTo>
                    <a:pt x="166" y="368"/>
                  </a:lnTo>
                  <a:lnTo>
                    <a:pt x="169" y="360"/>
                  </a:lnTo>
                  <a:lnTo>
                    <a:pt x="172" y="351"/>
                  </a:lnTo>
                  <a:lnTo>
                    <a:pt x="176" y="333"/>
                  </a:lnTo>
                  <a:lnTo>
                    <a:pt x="179" y="324"/>
                  </a:lnTo>
                  <a:lnTo>
                    <a:pt x="181" y="314"/>
                  </a:lnTo>
                  <a:lnTo>
                    <a:pt x="184" y="304"/>
                  </a:lnTo>
                  <a:lnTo>
                    <a:pt x="186" y="294"/>
                  </a:lnTo>
                  <a:lnTo>
                    <a:pt x="191" y="273"/>
                  </a:lnTo>
                  <a:lnTo>
                    <a:pt x="196" y="252"/>
                  </a:lnTo>
                  <a:lnTo>
                    <a:pt x="193" y="242"/>
                  </a:lnTo>
                  <a:lnTo>
                    <a:pt x="191" y="232"/>
                  </a:lnTo>
                  <a:lnTo>
                    <a:pt x="186" y="210"/>
                  </a:lnTo>
                  <a:lnTo>
                    <a:pt x="184" y="200"/>
                  </a:lnTo>
                  <a:lnTo>
                    <a:pt x="181" y="190"/>
                  </a:lnTo>
                  <a:lnTo>
                    <a:pt x="179" y="180"/>
                  </a:lnTo>
                  <a:lnTo>
                    <a:pt x="176" y="171"/>
                  </a:lnTo>
                  <a:lnTo>
                    <a:pt x="172" y="152"/>
                  </a:lnTo>
                  <a:lnTo>
                    <a:pt x="169" y="144"/>
                  </a:lnTo>
                  <a:lnTo>
                    <a:pt x="166" y="136"/>
                  </a:lnTo>
                  <a:lnTo>
                    <a:pt x="164" y="127"/>
                  </a:lnTo>
                  <a:lnTo>
                    <a:pt x="162" y="119"/>
                  </a:lnTo>
                  <a:lnTo>
                    <a:pt x="159" y="112"/>
                  </a:lnTo>
                  <a:lnTo>
                    <a:pt x="157" y="105"/>
                  </a:lnTo>
                  <a:lnTo>
                    <a:pt x="154" y="98"/>
                  </a:lnTo>
                  <a:lnTo>
                    <a:pt x="152" y="92"/>
                  </a:lnTo>
                  <a:lnTo>
                    <a:pt x="149" y="86"/>
                  </a:lnTo>
                  <a:lnTo>
                    <a:pt x="147" y="80"/>
                  </a:lnTo>
                  <a:lnTo>
                    <a:pt x="144" y="74"/>
                  </a:lnTo>
                  <a:lnTo>
                    <a:pt x="142" y="69"/>
                  </a:lnTo>
                  <a:lnTo>
                    <a:pt x="140" y="64"/>
                  </a:lnTo>
                  <a:lnTo>
                    <a:pt x="137" y="59"/>
                  </a:lnTo>
                  <a:lnTo>
                    <a:pt x="135" y="55"/>
                  </a:lnTo>
                  <a:lnTo>
                    <a:pt x="132" y="51"/>
                  </a:lnTo>
                  <a:lnTo>
                    <a:pt x="130" y="48"/>
                  </a:lnTo>
                  <a:lnTo>
                    <a:pt x="127" y="44"/>
                  </a:lnTo>
                  <a:lnTo>
                    <a:pt x="123" y="38"/>
                  </a:lnTo>
                  <a:lnTo>
                    <a:pt x="118" y="32"/>
                  </a:lnTo>
                  <a:lnTo>
                    <a:pt x="115" y="29"/>
                  </a:lnTo>
                  <a:lnTo>
                    <a:pt x="113" y="27"/>
                  </a:lnTo>
                  <a:lnTo>
                    <a:pt x="108" y="23"/>
                  </a:lnTo>
                  <a:lnTo>
                    <a:pt x="103" y="20"/>
                  </a:lnTo>
                  <a:lnTo>
                    <a:pt x="98" y="16"/>
                  </a:lnTo>
                  <a:lnTo>
                    <a:pt x="93" y="14"/>
                  </a:lnTo>
                  <a:lnTo>
                    <a:pt x="88" y="12"/>
                  </a:lnTo>
                  <a:lnTo>
                    <a:pt x="83" y="10"/>
                  </a:lnTo>
                  <a:lnTo>
                    <a:pt x="78" y="8"/>
                  </a:lnTo>
                  <a:lnTo>
                    <a:pt x="73" y="7"/>
                  </a:lnTo>
                  <a:lnTo>
                    <a:pt x="69" y="6"/>
                  </a:lnTo>
                  <a:lnTo>
                    <a:pt x="59" y="4"/>
                  </a:lnTo>
                  <a:lnTo>
                    <a:pt x="49" y="3"/>
                  </a:lnTo>
                  <a:lnTo>
                    <a:pt x="39" y="1"/>
                  </a:lnTo>
                  <a:lnTo>
                    <a:pt x="29" y="1"/>
                  </a:lnTo>
                  <a:lnTo>
                    <a:pt x="20" y="0"/>
                  </a:lnTo>
                  <a:lnTo>
                    <a:pt x="10" y="0"/>
                  </a:lnTo>
                  <a:lnTo>
                    <a:pt x="0" y="0"/>
                  </a:lnTo>
                  <a:lnTo>
                    <a:pt x="0" y="504"/>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89" name="Freeform 81"/>
            <p:cNvSpPr>
              <a:spLocks/>
            </p:cNvSpPr>
            <p:nvPr/>
          </p:nvSpPr>
          <p:spPr bwMode="auto">
            <a:xfrm>
              <a:off x="4810" y="1472"/>
              <a:ext cx="197" cy="505"/>
            </a:xfrm>
            <a:custGeom>
              <a:avLst/>
              <a:gdLst>
                <a:gd name="T0" fmla="*/ 196 w 197"/>
                <a:gd name="T1" fmla="*/ 0 h 505"/>
                <a:gd name="T2" fmla="*/ 176 w 197"/>
                <a:gd name="T3" fmla="*/ 0 h 505"/>
                <a:gd name="T4" fmla="*/ 157 w 197"/>
                <a:gd name="T5" fmla="*/ 1 h 505"/>
                <a:gd name="T6" fmla="*/ 137 w 197"/>
                <a:gd name="T7" fmla="*/ 4 h 505"/>
                <a:gd name="T8" fmla="*/ 122 w 197"/>
                <a:gd name="T9" fmla="*/ 7 h 505"/>
                <a:gd name="T10" fmla="*/ 113 w 197"/>
                <a:gd name="T11" fmla="*/ 10 h 505"/>
                <a:gd name="T12" fmla="*/ 103 w 197"/>
                <a:gd name="T13" fmla="*/ 14 h 505"/>
                <a:gd name="T14" fmla="*/ 93 w 197"/>
                <a:gd name="T15" fmla="*/ 20 h 505"/>
                <a:gd name="T16" fmla="*/ 83 w 197"/>
                <a:gd name="T17" fmla="*/ 27 h 505"/>
                <a:gd name="T18" fmla="*/ 78 w 197"/>
                <a:gd name="T19" fmla="*/ 32 h 505"/>
                <a:gd name="T20" fmla="*/ 71 w 197"/>
                <a:gd name="T21" fmla="*/ 41 h 505"/>
                <a:gd name="T22" fmla="*/ 66 w 197"/>
                <a:gd name="T23" fmla="*/ 48 h 505"/>
                <a:gd name="T24" fmla="*/ 61 w 197"/>
                <a:gd name="T25" fmla="*/ 55 h 505"/>
                <a:gd name="T26" fmla="*/ 56 w 197"/>
                <a:gd name="T27" fmla="*/ 64 h 505"/>
                <a:gd name="T28" fmla="*/ 51 w 197"/>
                <a:gd name="T29" fmla="*/ 74 h 505"/>
                <a:gd name="T30" fmla="*/ 47 w 197"/>
                <a:gd name="T31" fmla="*/ 86 h 505"/>
                <a:gd name="T32" fmla="*/ 41 w 197"/>
                <a:gd name="T33" fmla="*/ 98 h 505"/>
                <a:gd name="T34" fmla="*/ 37 w 197"/>
                <a:gd name="T35" fmla="*/ 112 h 505"/>
                <a:gd name="T36" fmla="*/ 32 w 197"/>
                <a:gd name="T37" fmla="*/ 127 h 505"/>
                <a:gd name="T38" fmla="*/ 27 w 197"/>
                <a:gd name="T39" fmla="*/ 144 h 505"/>
                <a:gd name="T40" fmla="*/ 19 w 197"/>
                <a:gd name="T41" fmla="*/ 171 h 505"/>
                <a:gd name="T42" fmla="*/ 15 w 197"/>
                <a:gd name="T43" fmla="*/ 190 h 505"/>
                <a:gd name="T44" fmla="*/ 10 w 197"/>
                <a:gd name="T45" fmla="*/ 210 h 505"/>
                <a:gd name="T46" fmla="*/ 2 w 197"/>
                <a:gd name="T47" fmla="*/ 242 h 505"/>
                <a:gd name="T48" fmla="*/ 5 w 197"/>
                <a:gd name="T49" fmla="*/ 273 h 505"/>
                <a:gd name="T50" fmla="*/ 12 w 197"/>
                <a:gd name="T51" fmla="*/ 304 h 505"/>
                <a:gd name="T52" fmla="*/ 17 w 197"/>
                <a:gd name="T53" fmla="*/ 324 h 505"/>
                <a:gd name="T54" fmla="*/ 24 w 197"/>
                <a:gd name="T55" fmla="*/ 351 h 505"/>
                <a:gd name="T56" fmla="*/ 29 w 197"/>
                <a:gd name="T57" fmla="*/ 368 h 505"/>
                <a:gd name="T58" fmla="*/ 34 w 197"/>
                <a:gd name="T59" fmla="*/ 384 h 505"/>
                <a:gd name="T60" fmla="*/ 39 w 197"/>
                <a:gd name="T61" fmla="*/ 399 h 505"/>
                <a:gd name="T62" fmla="*/ 44 w 197"/>
                <a:gd name="T63" fmla="*/ 412 h 505"/>
                <a:gd name="T64" fmla="*/ 49 w 197"/>
                <a:gd name="T65" fmla="*/ 424 h 505"/>
                <a:gd name="T66" fmla="*/ 54 w 197"/>
                <a:gd name="T67" fmla="*/ 435 h 505"/>
                <a:gd name="T68" fmla="*/ 59 w 197"/>
                <a:gd name="T69" fmla="*/ 444 h 505"/>
                <a:gd name="T70" fmla="*/ 63 w 197"/>
                <a:gd name="T71" fmla="*/ 453 h 505"/>
                <a:gd name="T72" fmla="*/ 68 w 197"/>
                <a:gd name="T73" fmla="*/ 460 h 505"/>
                <a:gd name="T74" fmla="*/ 73 w 197"/>
                <a:gd name="T75" fmla="*/ 466 h 505"/>
                <a:gd name="T76" fmla="*/ 81 w 197"/>
                <a:gd name="T77" fmla="*/ 475 h 505"/>
                <a:gd name="T78" fmla="*/ 88 w 197"/>
                <a:gd name="T79" fmla="*/ 481 h 505"/>
                <a:gd name="T80" fmla="*/ 98 w 197"/>
                <a:gd name="T81" fmla="*/ 487 h 505"/>
                <a:gd name="T82" fmla="*/ 108 w 197"/>
                <a:gd name="T83" fmla="*/ 492 h 505"/>
                <a:gd name="T84" fmla="*/ 118 w 197"/>
                <a:gd name="T85" fmla="*/ 496 h 505"/>
                <a:gd name="T86" fmla="*/ 127 w 197"/>
                <a:gd name="T87" fmla="*/ 498 h 505"/>
                <a:gd name="T88" fmla="*/ 147 w 197"/>
                <a:gd name="T89" fmla="*/ 501 h 505"/>
                <a:gd name="T90" fmla="*/ 167 w 197"/>
                <a:gd name="T91" fmla="*/ 503 h 505"/>
                <a:gd name="T92" fmla="*/ 186 w 197"/>
                <a:gd name="T93" fmla="*/ 50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 h="505">
                  <a:moveTo>
                    <a:pt x="196" y="504"/>
                  </a:moveTo>
                  <a:lnTo>
                    <a:pt x="196" y="0"/>
                  </a:lnTo>
                  <a:lnTo>
                    <a:pt x="186" y="0"/>
                  </a:lnTo>
                  <a:lnTo>
                    <a:pt x="176" y="0"/>
                  </a:lnTo>
                  <a:lnTo>
                    <a:pt x="167" y="1"/>
                  </a:lnTo>
                  <a:lnTo>
                    <a:pt x="157" y="1"/>
                  </a:lnTo>
                  <a:lnTo>
                    <a:pt x="147" y="3"/>
                  </a:lnTo>
                  <a:lnTo>
                    <a:pt x="137" y="4"/>
                  </a:lnTo>
                  <a:lnTo>
                    <a:pt x="127" y="6"/>
                  </a:lnTo>
                  <a:lnTo>
                    <a:pt x="122" y="7"/>
                  </a:lnTo>
                  <a:lnTo>
                    <a:pt x="118" y="8"/>
                  </a:lnTo>
                  <a:lnTo>
                    <a:pt x="113" y="10"/>
                  </a:lnTo>
                  <a:lnTo>
                    <a:pt x="108" y="12"/>
                  </a:lnTo>
                  <a:lnTo>
                    <a:pt x="103" y="14"/>
                  </a:lnTo>
                  <a:lnTo>
                    <a:pt x="98" y="16"/>
                  </a:lnTo>
                  <a:lnTo>
                    <a:pt x="93" y="20"/>
                  </a:lnTo>
                  <a:lnTo>
                    <a:pt x="88" y="23"/>
                  </a:lnTo>
                  <a:lnTo>
                    <a:pt x="83" y="27"/>
                  </a:lnTo>
                  <a:lnTo>
                    <a:pt x="81" y="29"/>
                  </a:lnTo>
                  <a:lnTo>
                    <a:pt x="78" y="32"/>
                  </a:lnTo>
                  <a:lnTo>
                    <a:pt x="73" y="38"/>
                  </a:lnTo>
                  <a:lnTo>
                    <a:pt x="71" y="41"/>
                  </a:lnTo>
                  <a:lnTo>
                    <a:pt x="68" y="44"/>
                  </a:lnTo>
                  <a:lnTo>
                    <a:pt x="66" y="48"/>
                  </a:lnTo>
                  <a:lnTo>
                    <a:pt x="63" y="51"/>
                  </a:lnTo>
                  <a:lnTo>
                    <a:pt x="61" y="55"/>
                  </a:lnTo>
                  <a:lnTo>
                    <a:pt x="59" y="59"/>
                  </a:lnTo>
                  <a:lnTo>
                    <a:pt x="56" y="64"/>
                  </a:lnTo>
                  <a:lnTo>
                    <a:pt x="54" y="69"/>
                  </a:lnTo>
                  <a:lnTo>
                    <a:pt x="51" y="74"/>
                  </a:lnTo>
                  <a:lnTo>
                    <a:pt x="49" y="80"/>
                  </a:lnTo>
                  <a:lnTo>
                    <a:pt x="47" y="86"/>
                  </a:lnTo>
                  <a:lnTo>
                    <a:pt x="44" y="92"/>
                  </a:lnTo>
                  <a:lnTo>
                    <a:pt x="41" y="98"/>
                  </a:lnTo>
                  <a:lnTo>
                    <a:pt x="39" y="105"/>
                  </a:lnTo>
                  <a:lnTo>
                    <a:pt x="37" y="112"/>
                  </a:lnTo>
                  <a:lnTo>
                    <a:pt x="34" y="119"/>
                  </a:lnTo>
                  <a:lnTo>
                    <a:pt x="32" y="127"/>
                  </a:lnTo>
                  <a:lnTo>
                    <a:pt x="29" y="136"/>
                  </a:lnTo>
                  <a:lnTo>
                    <a:pt x="27" y="144"/>
                  </a:lnTo>
                  <a:lnTo>
                    <a:pt x="24" y="152"/>
                  </a:lnTo>
                  <a:lnTo>
                    <a:pt x="19" y="171"/>
                  </a:lnTo>
                  <a:lnTo>
                    <a:pt x="17" y="180"/>
                  </a:lnTo>
                  <a:lnTo>
                    <a:pt x="15" y="190"/>
                  </a:lnTo>
                  <a:lnTo>
                    <a:pt x="12" y="200"/>
                  </a:lnTo>
                  <a:lnTo>
                    <a:pt x="10" y="210"/>
                  </a:lnTo>
                  <a:lnTo>
                    <a:pt x="5" y="232"/>
                  </a:lnTo>
                  <a:lnTo>
                    <a:pt x="2" y="242"/>
                  </a:lnTo>
                  <a:lnTo>
                    <a:pt x="0" y="252"/>
                  </a:lnTo>
                  <a:lnTo>
                    <a:pt x="5" y="273"/>
                  </a:lnTo>
                  <a:lnTo>
                    <a:pt x="10" y="294"/>
                  </a:lnTo>
                  <a:lnTo>
                    <a:pt x="12" y="304"/>
                  </a:lnTo>
                  <a:lnTo>
                    <a:pt x="15" y="314"/>
                  </a:lnTo>
                  <a:lnTo>
                    <a:pt x="17" y="324"/>
                  </a:lnTo>
                  <a:lnTo>
                    <a:pt x="19" y="333"/>
                  </a:lnTo>
                  <a:lnTo>
                    <a:pt x="24" y="351"/>
                  </a:lnTo>
                  <a:lnTo>
                    <a:pt x="27" y="360"/>
                  </a:lnTo>
                  <a:lnTo>
                    <a:pt x="29" y="368"/>
                  </a:lnTo>
                  <a:lnTo>
                    <a:pt x="32" y="377"/>
                  </a:lnTo>
                  <a:lnTo>
                    <a:pt x="34" y="384"/>
                  </a:lnTo>
                  <a:lnTo>
                    <a:pt x="37" y="392"/>
                  </a:lnTo>
                  <a:lnTo>
                    <a:pt x="39" y="399"/>
                  </a:lnTo>
                  <a:lnTo>
                    <a:pt x="41" y="406"/>
                  </a:lnTo>
                  <a:lnTo>
                    <a:pt x="44" y="412"/>
                  </a:lnTo>
                  <a:lnTo>
                    <a:pt x="47" y="418"/>
                  </a:lnTo>
                  <a:lnTo>
                    <a:pt x="49" y="424"/>
                  </a:lnTo>
                  <a:lnTo>
                    <a:pt x="51" y="430"/>
                  </a:lnTo>
                  <a:lnTo>
                    <a:pt x="54" y="435"/>
                  </a:lnTo>
                  <a:lnTo>
                    <a:pt x="56" y="440"/>
                  </a:lnTo>
                  <a:lnTo>
                    <a:pt x="59" y="444"/>
                  </a:lnTo>
                  <a:lnTo>
                    <a:pt x="61" y="449"/>
                  </a:lnTo>
                  <a:lnTo>
                    <a:pt x="63" y="453"/>
                  </a:lnTo>
                  <a:lnTo>
                    <a:pt x="66" y="456"/>
                  </a:lnTo>
                  <a:lnTo>
                    <a:pt x="68" y="460"/>
                  </a:lnTo>
                  <a:lnTo>
                    <a:pt x="71" y="463"/>
                  </a:lnTo>
                  <a:lnTo>
                    <a:pt x="73" y="466"/>
                  </a:lnTo>
                  <a:lnTo>
                    <a:pt x="78" y="472"/>
                  </a:lnTo>
                  <a:lnTo>
                    <a:pt x="81" y="475"/>
                  </a:lnTo>
                  <a:lnTo>
                    <a:pt x="83" y="477"/>
                  </a:lnTo>
                  <a:lnTo>
                    <a:pt x="88" y="481"/>
                  </a:lnTo>
                  <a:lnTo>
                    <a:pt x="93" y="484"/>
                  </a:lnTo>
                  <a:lnTo>
                    <a:pt x="98" y="487"/>
                  </a:lnTo>
                  <a:lnTo>
                    <a:pt x="103" y="490"/>
                  </a:lnTo>
                  <a:lnTo>
                    <a:pt x="108" y="492"/>
                  </a:lnTo>
                  <a:lnTo>
                    <a:pt x="113" y="494"/>
                  </a:lnTo>
                  <a:lnTo>
                    <a:pt x="118" y="496"/>
                  </a:lnTo>
                  <a:lnTo>
                    <a:pt x="122" y="497"/>
                  </a:lnTo>
                  <a:lnTo>
                    <a:pt x="127" y="498"/>
                  </a:lnTo>
                  <a:lnTo>
                    <a:pt x="137" y="500"/>
                  </a:lnTo>
                  <a:lnTo>
                    <a:pt x="147" y="501"/>
                  </a:lnTo>
                  <a:lnTo>
                    <a:pt x="157" y="502"/>
                  </a:lnTo>
                  <a:lnTo>
                    <a:pt x="167" y="503"/>
                  </a:lnTo>
                  <a:lnTo>
                    <a:pt x="176" y="504"/>
                  </a:lnTo>
                  <a:lnTo>
                    <a:pt x="186" y="504"/>
                  </a:lnTo>
                  <a:lnTo>
                    <a:pt x="196" y="504"/>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90" name="Freeform 82"/>
            <p:cNvSpPr>
              <a:spLocks/>
            </p:cNvSpPr>
            <p:nvPr/>
          </p:nvSpPr>
          <p:spPr bwMode="auto">
            <a:xfrm>
              <a:off x="4611" y="1726"/>
              <a:ext cx="396" cy="251"/>
            </a:xfrm>
            <a:custGeom>
              <a:avLst/>
              <a:gdLst>
                <a:gd name="T0" fmla="*/ 198 w 396"/>
                <a:gd name="T1" fmla="*/ 0 h 251"/>
                <a:gd name="T2" fmla="*/ 188 w 396"/>
                <a:gd name="T3" fmla="*/ 41 h 251"/>
                <a:gd name="T4" fmla="*/ 183 w 396"/>
                <a:gd name="T5" fmla="*/ 61 h 251"/>
                <a:gd name="T6" fmla="*/ 178 w 396"/>
                <a:gd name="T7" fmla="*/ 80 h 251"/>
                <a:gd name="T8" fmla="*/ 170 w 396"/>
                <a:gd name="T9" fmla="*/ 107 h 251"/>
                <a:gd name="T10" fmla="*/ 165 w 396"/>
                <a:gd name="T11" fmla="*/ 124 h 251"/>
                <a:gd name="T12" fmla="*/ 161 w 396"/>
                <a:gd name="T13" fmla="*/ 139 h 251"/>
                <a:gd name="T14" fmla="*/ 156 w 396"/>
                <a:gd name="T15" fmla="*/ 152 h 251"/>
                <a:gd name="T16" fmla="*/ 151 w 396"/>
                <a:gd name="T17" fmla="*/ 165 h 251"/>
                <a:gd name="T18" fmla="*/ 146 w 396"/>
                <a:gd name="T19" fmla="*/ 176 h 251"/>
                <a:gd name="T20" fmla="*/ 141 w 396"/>
                <a:gd name="T21" fmla="*/ 186 h 251"/>
                <a:gd name="T22" fmla="*/ 136 w 396"/>
                <a:gd name="T23" fmla="*/ 195 h 251"/>
                <a:gd name="T24" fmla="*/ 131 w 396"/>
                <a:gd name="T25" fmla="*/ 203 h 251"/>
                <a:gd name="T26" fmla="*/ 124 w 396"/>
                <a:gd name="T27" fmla="*/ 213 h 251"/>
                <a:gd name="T28" fmla="*/ 116 w 396"/>
                <a:gd name="T29" fmla="*/ 221 h 251"/>
                <a:gd name="T30" fmla="*/ 109 w 396"/>
                <a:gd name="T31" fmla="*/ 227 h 251"/>
                <a:gd name="T32" fmla="*/ 99 w 396"/>
                <a:gd name="T33" fmla="*/ 233 h 251"/>
                <a:gd name="T34" fmla="*/ 89 w 396"/>
                <a:gd name="T35" fmla="*/ 239 h 251"/>
                <a:gd name="T36" fmla="*/ 79 w 396"/>
                <a:gd name="T37" fmla="*/ 242 h 251"/>
                <a:gd name="T38" fmla="*/ 69 w 396"/>
                <a:gd name="T39" fmla="*/ 244 h 251"/>
                <a:gd name="T40" fmla="*/ 49 w 396"/>
                <a:gd name="T41" fmla="*/ 247 h 251"/>
                <a:gd name="T42" fmla="*/ 30 w 396"/>
                <a:gd name="T43" fmla="*/ 249 h 251"/>
                <a:gd name="T44" fmla="*/ 10 w 396"/>
                <a:gd name="T45" fmla="*/ 250 h 251"/>
                <a:gd name="T46" fmla="*/ 395 w 396"/>
                <a:gd name="T47" fmla="*/ 250 h 251"/>
                <a:gd name="T48" fmla="*/ 375 w 396"/>
                <a:gd name="T49" fmla="*/ 250 h 251"/>
                <a:gd name="T50" fmla="*/ 356 w 396"/>
                <a:gd name="T51" fmla="*/ 248 h 251"/>
                <a:gd name="T52" fmla="*/ 336 w 396"/>
                <a:gd name="T53" fmla="*/ 246 h 251"/>
                <a:gd name="T54" fmla="*/ 321 w 396"/>
                <a:gd name="T55" fmla="*/ 243 h 251"/>
                <a:gd name="T56" fmla="*/ 311 w 396"/>
                <a:gd name="T57" fmla="*/ 240 h 251"/>
                <a:gd name="T58" fmla="*/ 301 w 396"/>
                <a:gd name="T59" fmla="*/ 236 h 251"/>
                <a:gd name="T60" fmla="*/ 291 w 396"/>
                <a:gd name="T61" fmla="*/ 230 h 251"/>
                <a:gd name="T62" fmla="*/ 282 w 396"/>
                <a:gd name="T63" fmla="*/ 223 h 251"/>
                <a:gd name="T64" fmla="*/ 276 w 396"/>
                <a:gd name="T65" fmla="*/ 218 h 251"/>
                <a:gd name="T66" fmla="*/ 269 w 396"/>
                <a:gd name="T67" fmla="*/ 209 h 251"/>
                <a:gd name="T68" fmla="*/ 264 w 396"/>
                <a:gd name="T69" fmla="*/ 203 h 251"/>
                <a:gd name="T70" fmla="*/ 259 w 396"/>
                <a:gd name="T71" fmla="*/ 195 h 251"/>
                <a:gd name="T72" fmla="*/ 254 w 396"/>
                <a:gd name="T73" fmla="*/ 186 h 251"/>
                <a:gd name="T74" fmla="*/ 249 w 396"/>
                <a:gd name="T75" fmla="*/ 176 h 251"/>
                <a:gd name="T76" fmla="*/ 244 w 396"/>
                <a:gd name="T77" fmla="*/ 165 h 251"/>
                <a:gd name="T78" fmla="*/ 239 w 396"/>
                <a:gd name="T79" fmla="*/ 152 h 251"/>
                <a:gd name="T80" fmla="*/ 235 w 396"/>
                <a:gd name="T81" fmla="*/ 139 h 251"/>
                <a:gd name="T82" fmla="*/ 230 w 396"/>
                <a:gd name="T83" fmla="*/ 124 h 251"/>
                <a:gd name="T84" fmla="*/ 225 w 396"/>
                <a:gd name="T85" fmla="*/ 107 h 251"/>
                <a:gd name="T86" fmla="*/ 217 w 396"/>
                <a:gd name="T87" fmla="*/ 80 h 251"/>
                <a:gd name="T88" fmla="*/ 212 w 396"/>
                <a:gd name="T89" fmla="*/ 61 h 251"/>
                <a:gd name="T90" fmla="*/ 207 w 396"/>
                <a:gd name="T91" fmla="*/ 41 h 251"/>
                <a:gd name="T92" fmla="*/ 198 w 396"/>
                <a:gd name="T9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251">
                  <a:moveTo>
                    <a:pt x="198" y="0"/>
                  </a:moveTo>
                  <a:lnTo>
                    <a:pt x="198" y="0"/>
                  </a:lnTo>
                  <a:lnTo>
                    <a:pt x="193" y="21"/>
                  </a:lnTo>
                  <a:lnTo>
                    <a:pt x="188" y="41"/>
                  </a:lnTo>
                  <a:lnTo>
                    <a:pt x="185" y="51"/>
                  </a:lnTo>
                  <a:lnTo>
                    <a:pt x="183" y="61"/>
                  </a:lnTo>
                  <a:lnTo>
                    <a:pt x="180" y="71"/>
                  </a:lnTo>
                  <a:lnTo>
                    <a:pt x="178" y="80"/>
                  </a:lnTo>
                  <a:lnTo>
                    <a:pt x="173" y="98"/>
                  </a:lnTo>
                  <a:lnTo>
                    <a:pt x="170" y="107"/>
                  </a:lnTo>
                  <a:lnTo>
                    <a:pt x="168" y="115"/>
                  </a:lnTo>
                  <a:lnTo>
                    <a:pt x="165" y="124"/>
                  </a:lnTo>
                  <a:lnTo>
                    <a:pt x="163" y="131"/>
                  </a:lnTo>
                  <a:lnTo>
                    <a:pt x="161" y="139"/>
                  </a:lnTo>
                  <a:lnTo>
                    <a:pt x="158" y="146"/>
                  </a:lnTo>
                  <a:lnTo>
                    <a:pt x="156" y="152"/>
                  </a:lnTo>
                  <a:lnTo>
                    <a:pt x="153" y="159"/>
                  </a:lnTo>
                  <a:lnTo>
                    <a:pt x="151" y="165"/>
                  </a:lnTo>
                  <a:lnTo>
                    <a:pt x="148" y="171"/>
                  </a:lnTo>
                  <a:lnTo>
                    <a:pt x="146" y="176"/>
                  </a:lnTo>
                  <a:lnTo>
                    <a:pt x="143" y="181"/>
                  </a:lnTo>
                  <a:lnTo>
                    <a:pt x="141" y="186"/>
                  </a:lnTo>
                  <a:lnTo>
                    <a:pt x="138" y="191"/>
                  </a:lnTo>
                  <a:lnTo>
                    <a:pt x="136" y="195"/>
                  </a:lnTo>
                  <a:lnTo>
                    <a:pt x="134" y="199"/>
                  </a:lnTo>
                  <a:lnTo>
                    <a:pt x="131" y="203"/>
                  </a:lnTo>
                  <a:lnTo>
                    <a:pt x="128" y="206"/>
                  </a:lnTo>
                  <a:lnTo>
                    <a:pt x="124" y="213"/>
                  </a:lnTo>
                  <a:lnTo>
                    <a:pt x="119" y="218"/>
                  </a:lnTo>
                  <a:lnTo>
                    <a:pt x="116" y="221"/>
                  </a:lnTo>
                  <a:lnTo>
                    <a:pt x="114" y="223"/>
                  </a:lnTo>
                  <a:lnTo>
                    <a:pt x="109" y="227"/>
                  </a:lnTo>
                  <a:lnTo>
                    <a:pt x="104" y="230"/>
                  </a:lnTo>
                  <a:lnTo>
                    <a:pt x="99" y="233"/>
                  </a:lnTo>
                  <a:lnTo>
                    <a:pt x="94" y="236"/>
                  </a:lnTo>
                  <a:lnTo>
                    <a:pt x="89" y="239"/>
                  </a:lnTo>
                  <a:lnTo>
                    <a:pt x="84" y="240"/>
                  </a:lnTo>
                  <a:lnTo>
                    <a:pt x="79" y="242"/>
                  </a:lnTo>
                  <a:lnTo>
                    <a:pt x="74" y="243"/>
                  </a:lnTo>
                  <a:lnTo>
                    <a:pt x="69" y="244"/>
                  </a:lnTo>
                  <a:lnTo>
                    <a:pt x="59" y="246"/>
                  </a:lnTo>
                  <a:lnTo>
                    <a:pt x="49" y="247"/>
                  </a:lnTo>
                  <a:lnTo>
                    <a:pt x="40" y="248"/>
                  </a:lnTo>
                  <a:lnTo>
                    <a:pt x="30" y="249"/>
                  </a:lnTo>
                  <a:lnTo>
                    <a:pt x="20" y="250"/>
                  </a:lnTo>
                  <a:lnTo>
                    <a:pt x="10" y="250"/>
                  </a:lnTo>
                  <a:lnTo>
                    <a:pt x="0" y="250"/>
                  </a:lnTo>
                  <a:lnTo>
                    <a:pt x="395" y="250"/>
                  </a:lnTo>
                  <a:lnTo>
                    <a:pt x="385" y="250"/>
                  </a:lnTo>
                  <a:lnTo>
                    <a:pt x="375" y="250"/>
                  </a:lnTo>
                  <a:lnTo>
                    <a:pt x="365" y="249"/>
                  </a:lnTo>
                  <a:lnTo>
                    <a:pt x="356" y="248"/>
                  </a:lnTo>
                  <a:lnTo>
                    <a:pt x="346" y="247"/>
                  </a:lnTo>
                  <a:lnTo>
                    <a:pt x="336" y="246"/>
                  </a:lnTo>
                  <a:lnTo>
                    <a:pt x="326" y="244"/>
                  </a:lnTo>
                  <a:lnTo>
                    <a:pt x="321" y="243"/>
                  </a:lnTo>
                  <a:lnTo>
                    <a:pt x="316" y="242"/>
                  </a:lnTo>
                  <a:lnTo>
                    <a:pt x="311" y="240"/>
                  </a:lnTo>
                  <a:lnTo>
                    <a:pt x="306" y="239"/>
                  </a:lnTo>
                  <a:lnTo>
                    <a:pt x="301" y="236"/>
                  </a:lnTo>
                  <a:lnTo>
                    <a:pt x="296" y="233"/>
                  </a:lnTo>
                  <a:lnTo>
                    <a:pt x="291" y="230"/>
                  </a:lnTo>
                  <a:lnTo>
                    <a:pt x="286" y="227"/>
                  </a:lnTo>
                  <a:lnTo>
                    <a:pt x="282" y="223"/>
                  </a:lnTo>
                  <a:lnTo>
                    <a:pt x="279" y="221"/>
                  </a:lnTo>
                  <a:lnTo>
                    <a:pt x="276" y="218"/>
                  </a:lnTo>
                  <a:lnTo>
                    <a:pt x="271" y="213"/>
                  </a:lnTo>
                  <a:lnTo>
                    <a:pt x="269" y="209"/>
                  </a:lnTo>
                  <a:lnTo>
                    <a:pt x="267" y="206"/>
                  </a:lnTo>
                  <a:lnTo>
                    <a:pt x="264" y="203"/>
                  </a:lnTo>
                  <a:lnTo>
                    <a:pt x="261" y="199"/>
                  </a:lnTo>
                  <a:lnTo>
                    <a:pt x="259" y="195"/>
                  </a:lnTo>
                  <a:lnTo>
                    <a:pt x="257" y="191"/>
                  </a:lnTo>
                  <a:lnTo>
                    <a:pt x="254" y="186"/>
                  </a:lnTo>
                  <a:lnTo>
                    <a:pt x="252" y="181"/>
                  </a:lnTo>
                  <a:lnTo>
                    <a:pt x="249" y="176"/>
                  </a:lnTo>
                  <a:lnTo>
                    <a:pt x="247" y="171"/>
                  </a:lnTo>
                  <a:lnTo>
                    <a:pt x="244" y="165"/>
                  </a:lnTo>
                  <a:lnTo>
                    <a:pt x="242" y="159"/>
                  </a:lnTo>
                  <a:lnTo>
                    <a:pt x="239" y="152"/>
                  </a:lnTo>
                  <a:lnTo>
                    <a:pt x="237" y="146"/>
                  </a:lnTo>
                  <a:lnTo>
                    <a:pt x="235" y="139"/>
                  </a:lnTo>
                  <a:lnTo>
                    <a:pt x="232" y="131"/>
                  </a:lnTo>
                  <a:lnTo>
                    <a:pt x="230" y="124"/>
                  </a:lnTo>
                  <a:lnTo>
                    <a:pt x="227" y="115"/>
                  </a:lnTo>
                  <a:lnTo>
                    <a:pt x="225" y="107"/>
                  </a:lnTo>
                  <a:lnTo>
                    <a:pt x="222" y="98"/>
                  </a:lnTo>
                  <a:lnTo>
                    <a:pt x="217" y="80"/>
                  </a:lnTo>
                  <a:lnTo>
                    <a:pt x="215" y="71"/>
                  </a:lnTo>
                  <a:lnTo>
                    <a:pt x="212" y="61"/>
                  </a:lnTo>
                  <a:lnTo>
                    <a:pt x="210" y="51"/>
                  </a:lnTo>
                  <a:lnTo>
                    <a:pt x="207" y="41"/>
                  </a:lnTo>
                  <a:lnTo>
                    <a:pt x="203" y="21"/>
                  </a:lnTo>
                  <a:lnTo>
                    <a:pt x="198"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45491" name="Group 83"/>
          <p:cNvGrpSpPr>
            <a:grpSpLocks/>
          </p:cNvGrpSpPr>
          <p:nvPr/>
        </p:nvGrpSpPr>
        <p:grpSpPr bwMode="auto">
          <a:xfrm>
            <a:off x="1195388" y="4648200"/>
            <a:ext cx="855662" cy="1004888"/>
            <a:chOff x="827" y="3024"/>
            <a:chExt cx="606" cy="633"/>
          </a:xfrm>
        </p:grpSpPr>
        <p:sp>
          <p:nvSpPr>
            <p:cNvPr id="145492" name="Freeform 84"/>
            <p:cNvSpPr>
              <a:spLocks/>
            </p:cNvSpPr>
            <p:nvPr/>
          </p:nvSpPr>
          <p:spPr bwMode="auto">
            <a:xfrm>
              <a:off x="827" y="3342"/>
              <a:ext cx="606" cy="315"/>
            </a:xfrm>
            <a:custGeom>
              <a:avLst/>
              <a:gdLst>
                <a:gd name="T0" fmla="*/ 303 w 606"/>
                <a:gd name="T1" fmla="*/ 0 h 315"/>
                <a:gd name="T2" fmla="*/ 287 w 606"/>
                <a:gd name="T3" fmla="*/ 52 h 315"/>
                <a:gd name="T4" fmla="*/ 280 w 606"/>
                <a:gd name="T5" fmla="*/ 77 h 315"/>
                <a:gd name="T6" fmla="*/ 272 w 606"/>
                <a:gd name="T7" fmla="*/ 101 h 315"/>
                <a:gd name="T8" fmla="*/ 261 w 606"/>
                <a:gd name="T9" fmla="*/ 134 h 315"/>
                <a:gd name="T10" fmla="*/ 253 w 606"/>
                <a:gd name="T11" fmla="*/ 155 h 315"/>
                <a:gd name="T12" fmla="*/ 246 w 606"/>
                <a:gd name="T13" fmla="*/ 174 h 315"/>
                <a:gd name="T14" fmla="*/ 238 w 606"/>
                <a:gd name="T15" fmla="*/ 191 h 315"/>
                <a:gd name="T16" fmla="*/ 231 w 606"/>
                <a:gd name="T17" fmla="*/ 207 h 315"/>
                <a:gd name="T18" fmla="*/ 223 w 606"/>
                <a:gd name="T19" fmla="*/ 221 h 315"/>
                <a:gd name="T20" fmla="*/ 216 w 606"/>
                <a:gd name="T21" fmla="*/ 234 h 315"/>
                <a:gd name="T22" fmla="*/ 208 w 606"/>
                <a:gd name="T23" fmla="*/ 245 h 315"/>
                <a:gd name="T24" fmla="*/ 200 w 606"/>
                <a:gd name="T25" fmla="*/ 254 h 315"/>
                <a:gd name="T26" fmla="*/ 189 w 606"/>
                <a:gd name="T27" fmla="*/ 267 h 315"/>
                <a:gd name="T28" fmla="*/ 178 w 606"/>
                <a:gd name="T29" fmla="*/ 277 h 315"/>
                <a:gd name="T30" fmla="*/ 166 w 606"/>
                <a:gd name="T31" fmla="*/ 285 h 315"/>
                <a:gd name="T32" fmla="*/ 151 w 606"/>
                <a:gd name="T33" fmla="*/ 293 h 315"/>
                <a:gd name="T34" fmla="*/ 136 w 606"/>
                <a:gd name="T35" fmla="*/ 300 h 315"/>
                <a:gd name="T36" fmla="*/ 121 w 606"/>
                <a:gd name="T37" fmla="*/ 304 h 315"/>
                <a:gd name="T38" fmla="*/ 106 w 606"/>
                <a:gd name="T39" fmla="*/ 307 h 315"/>
                <a:gd name="T40" fmla="*/ 76 w 606"/>
                <a:gd name="T41" fmla="*/ 310 h 315"/>
                <a:gd name="T42" fmla="*/ 45 w 606"/>
                <a:gd name="T43" fmla="*/ 312 h 315"/>
                <a:gd name="T44" fmla="*/ 15 w 606"/>
                <a:gd name="T45" fmla="*/ 313 h 315"/>
                <a:gd name="T46" fmla="*/ 605 w 606"/>
                <a:gd name="T47" fmla="*/ 314 h 315"/>
                <a:gd name="T48" fmla="*/ 575 w 606"/>
                <a:gd name="T49" fmla="*/ 313 h 315"/>
                <a:gd name="T50" fmla="*/ 545 w 606"/>
                <a:gd name="T51" fmla="*/ 312 h 315"/>
                <a:gd name="T52" fmla="*/ 514 w 606"/>
                <a:gd name="T53" fmla="*/ 309 h 315"/>
                <a:gd name="T54" fmla="*/ 491 w 606"/>
                <a:gd name="T55" fmla="*/ 306 h 315"/>
                <a:gd name="T56" fmla="*/ 477 w 606"/>
                <a:gd name="T57" fmla="*/ 301 h 315"/>
                <a:gd name="T58" fmla="*/ 462 w 606"/>
                <a:gd name="T59" fmla="*/ 297 h 315"/>
                <a:gd name="T60" fmla="*/ 446 w 606"/>
                <a:gd name="T61" fmla="*/ 289 h 315"/>
                <a:gd name="T62" fmla="*/ 431 w 606"/>
                <a:gd name="T63" fmla="*/ 280 h 315"/>
                <a:gd name="T64" fmla="*/ 423 w 606"/>
                <a:gd name="T65" fmla="*/ 274 h 315"/>
                <a:gd name="T66" fmla="*/ 412 w 606"/>
                <a:gd name="T67" fmla="*/ 263 h 315"/>
                <a:gd name="T68" fmla="*/ 405 w 606"/>
                <a:gd name="T69" fmla="*/ 254 h 315"/>
                <a:gd name="T70" fmla="*/ 397 w 606"/>
                <a:gd name="T71" fmla="*/ 245 h 315"/>
                <a:gd name="T72" fmla="*/ 389 w 606"/>
                <a:gd name="T73" fmla="*/ 234 h 315"/>
                <a:gd name="T74" fmla="*/ 382 w 606"/>
                <a:gd name="T75" fmla="*/ 221 h 315"/>
                <a:gd name="T76" fmla="*/ 374 w 606"/>
                <a:gd name="T77" fmla="*/ 207 h 315"/>
                <a:gd name="T78" fmla="*/ 367 w 606"/>
                <a:gd name="T79" fmla="*/ 191 h 315"/>
                <a:gd name="T80" fmla="*/ 359 w 606"/>
                <a:gd name="T81" fmla="*/ 174 h 315"/>
                <a:gd name="T82" fmla="*/ 352 w 606"/>
                <a:gd name="T83" fmla="*/ 155 h 315"/>
                <a:gd name="T84" fmla="*/ 344 w 606"/>
                <a:gd name="T85" fmla="*/ 134 h 315"/>
                <a:gd name="T86" fmla="*/ 333 w 606"/>
                <a:gd name="T87" fmla="*/ 101 h 315"/>
                <a:gd name="T88" fmla="*/ 325 w 606"/>
                <a:gd name="T89" fmla="*/ 77 h 315"/>
                <a:gd name="T90" fmla="*/ 318 w 606"/>
                <a:gd name="T91" fmla="*/ 52 h 315"/>
                <a:gd name="T92" fmla="*/ 303 w 606"/>
                <a:gd name="T93"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6" h="315">
                  <a:moveTo>
                    <a:pt x="303" y="0"/>
                  </a:moveTo>
                  <a:lnTo>
                    <a:pt x="303" y="0"/>
                  </a:lnTo>
                  <a:lnTo>
                    <a:pt x="295" y="26"/>
                  </a:lnTo>
                  <a:lnTo>
                    <a:pt x="287" y="52"/>
                  </a:lnTo>
                  <a:lnTo>
                    <a:pt x="284" y="64"/>
                  </a:lnTo>
                  <a:lnTo>
                    <a:pt x="280" y="77"/>
                  </a:lnTo>
                  <a:lnTo>
                    <a:pt x="276" y="90"/>
                  </a:lnTo>
                  <a:lnTo>
                    <a:pt x="272" y="101"/>
                  </a:lnTo>
                  <a:lnTo>
                    <a:pt x="265" y="123"/>
                  </a:lnTo>
                  <a:lnTo>
                    <a:pt x="261" y="134"/>
                  </a:lnTo>
                  <a:lnTo>
                    <a:pt x="257" y="145"/>
                  </a:lnTo>
                  <a:lnTo>
                    <a:pt x="253" y="155"/>
                  </a:lnTo>
                  <a:lnTo>
                    <a:pt x="249" y="165"/>
                  </a:lnTo>
                  <a:lnTo>
                    <a:pt x="246" y="174"/>
                  </a:lnTo>
                  <a:lnTo>
                    <a:pt x="242" y="183"/>
                  </a:lnTo>
                  <a:lnTo>
                    <a:pt x="238" y="191"/>
                  </a:lnTo>
                  <a:lnTo>
                    <a:pt x="235" y="200"/>
                  </a:lnTo>
                  <a:lnTo>
                    <a:pt x="231" y="207"/>
                  </a:lnTo>
                  <a:lnTo>
                    <a:pt x="227" y="215"/>
                  </a:lnTo>
                  <a:lnTo>
                    <a:pt x="223" y="221"/>
                  </a:lnTo>
                  <a:lnTo>
                    <a:pt x="220" y="227"/>
                  </a:lnTo>
                  <a:lnTo>
                    <a:pt x="216" y="234"/>
                  </a:lnTo>
                  <a:lnTo>
                    <a:pt x="212" y="239"/>
                  </a:lnTo>
                  <a:lnTo>
                    <a:pt x="208" y="245"/>
                  </a:lnTo>
                  <a:lnTo>
                    <a:pt x="205" y="250"/>
                  </a:lnTo>
                  <a:lnTo>
                    <a:pt x="200" y="254"/>
                  </a:lnTo>
                  <a:lnTo>
                    <a:pt x="197" y="259"/>
                  </a:lnTo>
                  <a:lnTo>
                    <a:pt x="189" y="267"/>
                  </a:lnTo>
                  <a:lnTo>
                    <a:pt x="182" y="274"/>
                  </a:lnTo>
                  <a:lnTo>
                    <a:pt x="178" y="277"/>
                  </a:lnTo>
                  <a:lnTo>
                    <a:pt x="174" y="280"/>
                  </a:lnTo>
                  <a:lnTo>
                    <a:pt x="166" y="285"/>
                  </a:lnTo>
                  <a:lnTo>
                    <a:pt x="159" y="289"/>
                  </a:lnTo>
                  <a:lnTo>
                    <a:pt x="151" y="293"/>
                  </a:lnTo>
                  <a:lnTo>
                    <a:pt x="144" y="297"/>
                  </a:lnTo>
                  <a:lnTo>
                    <a:pt x="136" y="300"/>
                  </a:lnTo>
                  <a:lnTo>
                    <a:pt x="129" y="301"/>
                  </a:lnTo>
                  <a:lnTo>
                    <a:pt x="121" y="304"/>
                  </a:lnTo>
                  <a:lnTo>
                    <a:pt x="113" y="306"/>
                  </a:lnTo>
                  <a:lnTo>
                    <a:pt x="106" y="307"/>
                  </a:lnTo>
                  <a:lnTo>
                    <a:pt x="91" y="309"/>
                  </a:lnTo>
                  <a:lnTo>
                    <a:pt x="76" y="310"/>
                  </a:lnTo>
                  <a:lnTo>
                    <a:pt x="61" y="312"/>
                  </a:lnTo>
                  <a:lnTo>
                    <a:pt x="45" y="312"/>
                  </a:lnTo>
                  <a:lnTo>
                    <a:pt x="30" y="313"/>
                  </a:lnTo>
                  <a:lnTo>
                    <a:pt x="15" y="313"/>
                  </a:lnTo>
                  <a:lnTo>
                    <a:pt x="0" y="314"/>
                  </a:lnTo>
                  <a:lnTo>
                    <a:pt x="605" y="314"/>
                  </a:lnTo>
                  <a:lnTo>
                    <a:pt x="590" y="313"/>
                  </a:lnTo>
                  <a:lnTo>
                    <a:pt x="575" y="313"/>
                  </a:lnTo>
                  <a:lnTo>
                    <a:pt x="560" y="312"/>
                  </a:lnTo>
                  <a:lnTo>
                    <a:pt x="545" y="312"/>
                  </a:lnTo>
                  <a:lnTo>
                    <a:pt x="529" y="310"/>
                  </a:lnTo>
                  <a:lnTo>
                    <a:pt x="514" y="309"/>
                  </a:lnTo>
                  <a:lnTo>
                    <a:pt x="499" y="307"/>
                  </a:lnTo>
                  <a:lnTo>
                    <a:pt x="491" y="306"/>
                  </a:lnTo>
                  <a:lnTo>
                    <a:pt x="484" y="304"/>
                  </a:lnTo>
                  <a:lnTo>
                    <a:pt x="477" y="301"/>
                  </a:lnTo>
                  <a:lnTo>
                    <a:pt x="469" y="300"/>
                  </a:lnTo>
                  <a:lnTo>
                    <a:pt x="462" y="297"/>
                  </a:lnTo>
                  <a:lnTo>
                    <a:pt x="454" y="293"/>
                  </a:lnTo>
                  <a:lnTo>
                    <a:pt x="446" y="289"/>
                  </a:lnTo>
                  <a:lnTo>
                    <a:pt x="439" y="285"/>
                  </a:lnTo>
                  <a:lnTo>
                    <a:pt x="431" y="280"/>
                  </a:lnTo>
                  <a:lnTo>
                    <a:pt x="427" y="277"/>
                  </a:lnTo>
                  <a:lnTo>
                    <a:pt x="423" y="274"/>
                  </a:lnTo>
                  <a:lnTo>
                    <a:pt x="416" y="267"/>
                  </a:lnTo>
                  <a:lnTo>
                    <a:pt x="412" y="263"/>
                  </a:lnTo>
                  <a:lnTo>
                    <a:pt x="408" y="259"/>
                  </a:lnTo>
                  <a:lnTo>
                    <a:pt x="405" y="254"/>
                  </a:lnTo>
                  <a:lnTo>
                    <a:pt x="400" y="250"/>
                  </a:lnTo>
                  <a:lnTo>
                    <a:pt x="397" y="245"/>
                  </a:lnTo>
                  <a:lnTo>
                    <a:pt x="393" y="239"/>
                  </a:lnTo>
                  <a:lnTo>
                    <a:pt x="389" y="234"/>
                  </a:lnTo>
                  <a:lnTo>
                    <a:pt x="386" y="227"/>
                  </a:lnTo>
                  <a:lnTo>
                    <a:pt x="382" y="221"/>
                  </a:lnTo>
                  <a:lnTo>
                    <a:pt x="378" y="215"/>
                  </a:lnTo>
                  <a:lnTo>
                    <a:pt x="374" y="207"/>
                  </a:lnTo>
                  <a:lnTo>
                    <a:pt x="370" y="200"/>
                  </a:lnTo>
                  <a:lnTo>
                    <a:pt x="367" y="191"/>
                  </a:lnTo>
                  <a:lnTo>
                    <a:pt x="363" y="183"/>
                  </a:lnTo>
                  <a:lnTo>
                    <a:pt x="359" y="174"/>
                  </a:lnTo>
                  <a:lnTo>
                    <a:pt x="356" y="165"/>
                  </a:lnTo>
                  <a:lnTo>
                    <a:pt x="352" y="155"/>
                  </a:lnTo>
                  <a:lnTo>
                    <a:pt x="348" y="145"/>
                  </a:lnTo>
                  <a:lnTo>
                    <a:pt x="344" y="134"/>
                  </a:lnTo>
                  <a:lnTo>
                    <a:pt x="340" y="123"/>
                  </a:lnTo>
                  <a:lnTo>
                    <a:pt x="333" y="101"/>
                  </a:lnTo>
                  <a:lnTo>
                    <a:pt x="329" y="90"/>
                  </a:lnTo>
                  <a:lnTo>
                    <a:pt x="325" y="77"/>
                  </a:lnTo>
                  <a:lnTo>
                    <a:pt x="321" y="64"/>
                  </a:lnTo>
                  <a:lnTo>
                    <a:pt x="318" y="52"/>
                  </a:lnTo>
                  <a:lnTo>
                    <a:pt x="310" y="26"/>
                  </a:lnTo>
                  <a:lnTo>
                    <a:pt x="303"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93" name="Freeform 85"/>
            <p:cNvSpPr>
              <a:spLocks/>
            </p:cNvSpPr>
            <p:nvPr/>
          </p:nvSpPr>
          <p:spPr bwMode="auto">
            <a:xfrm>
              <a:off x="827" y="3024"/>
              <a:ext cx="303" cy="633"/>
            </a:xfrm>
            <a:custGeom>
              <a:avLst/>
              <a:gdLst>
                <a:gd name="T0" fmla="*/ 15 w 303"/>
                <a:gd name="T1" fmla="*/ 631 h 633"/>
                <a:gd name="T2" fmla="*/ 45 w 303"/>
                <a:gd name="T3" fmla="*/ 630 h 633"/>
                <a:gd name="T4" fmla="*/ 76 w 303"/>
                <a:gd name="T5" fmla="*/ 628 h 633"/>
                <a:gd name="T6" fmla="*/ 106 w 303"/>
                <a:gd name="T7" fmla="*/ 625 h 633"/>
                <a:gd name="T8" fmla="*/ 121 w 303"/>
                <a:gd name="T9" fmla="*/ 622 h 633"/>
                <a:gd name="T10" fmla="*/ 136 w 303"/>
                <a:gd name="T11" fmla="*/ 617 h 633"/>
                <a:gd name="T12" fmla="*/ 151 w 303"/>
                <a:gd name="T13" fmla="*/ 611 h 633"/>
                <a:gd name="T14" fmla="*/ 166 w 303"/>
                <a:gd name="T15" fmla="*/ 603 h 633"/>
                <a:gd name="T16" fmla="*/ 178 w 303"/>
                <a:gd name="T17" fmla="*/ 595 h 633"/>
                <a:gd name="T18" fmla="*/ 189 w 303"/>
                <a:gd name="T19" fmla="*/ 585 h 633"/>
                <a:gd name="T20" fmla="*/ 200 w 303"/>
                <a:gd name="T21" fmla="*/ 572 h 633"/>
                <a:gd name="T22" fmla="*/ 208 w 303"/>
                <a:gd name="T23" fmla="*/ 562 h 633"/>
                <a:gd name="T24" fmla="*/ 215 w 303"/>
                <a:gd name="T25" fmla="*/ 552 h 633"/>
                <a:gd name="T26" fmla="*/ 223 w 303"/>
                <a:gd name="T27" fmla="*/ 539 h 633"/>
                <a:gd name="T28" fmla="*/ 230 w 303"/>
                <a:gd name="T29" fmla="*/ 524 h 633"/>
                <a:gd name="T30" fmla="*/ 238 w 303"/>
                <a:gd name="T31" fmla="*/ 509 h 633"/>
                <a:gd name="T32" fmla="*/ 245 w 303"/>
                <a:gd name="T33" fmla="*/ 492 h 633"/>
                <a:gd name="T34" fmla="*/ 253 w 303"/>
                <a:gd name="T35" fmla="*/ 472 h 633"/>
                <a:gd name="T36" fmla="*/ 260 w 303"/>
                <a:gd name="T37" fmla="*/ 451 h 633"/>
                <a:gd name="T38" fmla="*/ 272 w 303"/>
                <a:gd name="T39" fmla="*/ 418 h 633"/>
                <a:gd name="T40" fmla="*/ 279 w 303"/>
                <a:gd name="T41" fmla="*/ 394 h 633"/>
                <a:gd name="T42" fmla="*/ 287 w 303"/>
                <a:gd name="T43" fmla="*/ 368 h 633"/>
                <a:gd name="T44" fmla="*/ 302 w 303"/>
                <a:gd name="T45" fmla="*/ 316 h 633"/>
                <a:gd name="T46" fmla="*/ 295 w 303"/>
                <a:gd name="T47" fmla="*/ 290 h 633"/>
                <a:gd name="T48" fmla="*/ 283 w 303"/>
                <a:gd name="T49" fmla="*/ 251 h 633"/>
                <a:gd name="T50" fmla="*/ 276 w 303"/>
                <a:gd name="T51" fmla="*/ 226 h 633"/>
                <a:gd name="T52" fmla="*/ 264 w 303"/>
                <a:gd name="T53" fmla="*/ 191 h 633"/>
                <a:gd name="T54" fmla="*/ 256 w 303"/>
                <a:gd name="T55" fmla="*/ 170 h 633"/>
                <a:gd name="T56" fmla="*/ 249 w 303"/>
                <a:gd name="T57" fmla="*/ 149 h 633"/>
                <a:gd name="T58" fmla="*/ 241 w 303"/>
                <a:gd name="T59" fmla="*/ 131 h 633"/>
                <a:gd name="T60" fmla="*/ 234 w 303"/>
                <a:gd name="T61" fmla="*/ 115 h 633"/>
                <a:gd name="T62" fmla="*/ 227 w 303"/>
                <a:gd name="T63" fmla="*/ 100 h 633"/>
                <a:gd name="T64" fmla="*/ 219 w 303"/>
                <a:gd name="T65" fmla="*/ 86 h 633"/>
                <a:gd name="T66" fmla="*/ 212 w 303"/>
                <a:gd name="T67" fmla="*/ 74 h 633"/>
                <a:gd name="T68" fmla="*/ 204 w 303"/>
                <a:gd name="T69" fmla="*/ 64 h 633"/>
                <a:gd name="T70" fmla="*/ 196 w 303"/>
                <a:gd name="T71" fmla="*/ 55 h 633"/>
                <a:gd name="T72" fmla="*/ 181 w 303"/>
                <a:gd name="T73" fmla="*/ 40 h 633"/>
                <a:gd name="T74" fmla="*/ 174 w 303"/>
                <a:gd name="T75" fmla="*/ 34 h 633"/>
                <a:gd name="T76" fmla="*/ 159 w 303"/>
                <a:gd name="T77" fmla="*/ 25 h 633"/>
                <a:gd name="T78" fmla="*/ 144 w 303"/>
                <a:gd name="T79" fmla="*/ 18 h 633"/>
                <a:gd name="T80" fmla="*/ 129 w 303"/>
                <a:gd name="T81" fmla="*/ 12 h 633"/>
                <a:gd name="T82" fmla="*/ 113 w 303"/>
                <a:gd name="T83" fmla="*/ 8 h 633"/>
                <a:gd name="T84" fmla="*/ 90 w 303"/>
                <a:gd name="T85" fmla="*/ 5 h 633"/>
                <a:gd name="T86" fmla="*/ 61 w 303"/>
                <a:gd name="T87" fmla="*/ 2 h 633"/>
                <a:gd name="T88" fmla="*/ 30 w 303"/>
                <a:gd name="T89" fmla="*/ 1 h 633"/>
                <a:gd name="T90" fmla="*/ 0 w 303"/>
                <a:gd name="T91" fmla="*/ 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3" h="633">
                  <a:moveTo>
                    <a:pt x="0" y="632"/>
                  </a:moveTo>
                  <a:lnTo>
                    <a:pt x="15" y="631"/>
                  </a:lnTo>
                  <a:lnTo>
                    <a:pt x="30" y="631"/>
                  </a:lnTo>
                  <a:lnTo>
                    <a:pt x="45" y="630"/>
                  </a:lnTo>
                  <a:lnTo>
                    <a:pt x="61" y="630"/>
                  </a:lnTo>
                  <a:lnTo>
                    <a:pt x="76" y="628"/>
                  </a:lnTo>
                  <a:lnTo>
                    <a:pt x="90" y="627"/>
                  </a:lnTo>
                  <a:lnTo>
                    <a:pt x="106" y="625"/>
                  </a:lnTo>
                  <a:lnTo>
                    <a:pt x="113" y="624"/>
                  </a:lnTo>
                  <a:lnTo>
                    <a:pt x="121" y="622"/>
                  </a:lnTo>
                  <a:lnTo>
                    <a:pt x="129" y="619"/>
                  </a:lnTo>
                  <a:lnTo>
                    <a:pt x="136" y="617"/>
                  </a:lnTo>
                  <a:lnTo>
                    <a:pt x="144" y="614"/>
                  </a:lnTo>
                  <a:lnTo>
                    <a:pt x="151" y="611"/>
                  </a:lnTo>
                  <a:lnTo>
                    <a:pt x="159" y="607"/>
                  </a:lnTo>
                  <a:lnTo>
                    <a:pt x="166" y="603"/>
                  </a:lnTo>
                  <a:lnTo>
                    <a:pt x="174" y="598"/>
                  </a:lnTo>
                  <a:lnTo>
                    <a:pt x="178" y="595"/>
                  </a:lnTo>
                  <a:lnTo>
                    <a:pt x="181" y="591"/>
                  </a:lnTo>
                  <a:lnTo>
                    <a:pt x="189" y="585"/>
                  </a:lnTo>
                  <a:lnTo>
                    <a:pt x="196" y="576"/>
                  </a:lnTo>
                  <a:lnTo>
                    <a:pt x="200" y="572"/>
                  </a:lnTo>
                  <a:lnTo>
                    <a:pt x="204" y="568"/>
                  </a:lnTo>
                  <a:lnTo>
                    <a:pt x="208" y="562"/>
                  </a:lnTo>
                  <a:lnTo>
                    <a:pt x="212" y="557"/>
                  </a:lnTo>
                  <a:lnTo>
                    <a:pt x="215" y="552"/>
                  </a:lnTo>
                  <a:lnTo>
                    <a:pt x="219" y="545"/>
                  </a:lnTo>
                  <a:lnTo>
                    <a:pt x="223" y="539"/>
                  </a:lnTo>
                  <a:lnTo>
                    <a:pt x="227" y="532"/>
                  </a:lnTo>
                  <a:lnTo>
                    <a:pt x="230" y="524"/>
                  </a:lnTo>
                  <a:lnTo>
                    <a:pt x="234" y="517"/>
                  </a:lnTo>
                  <a:lnTo>
                    <a:pt x="238" y="509"/>
                  </a:lnTo>
                  <a:lnTo>
                    <a:pt x="241" y="501"/>
                  </a:lnTo>
                  <a:lnTo>
                    <a:pt x="245" y="492"/>
                  </a:lnTo>
                  <a:lnTo>
                    <a:pt x="249" y="482"/>
                  </a:lnTo>
                  <a:lnTo>
                    <a:pt x="253" y="472"/>
                  </a:lnTo>
                  <a:lnTo>
                    <a:pt x="256" y="462"/>
                  </a:lnTo>
                  <a:lnTo>
                    <a:pt x="260" y="451"/>
                  </a:lnTo>
                  <a:lnTo>
                    <a:pt x="264" y="440"/>
                  </a:lnTo>
                  <a:lnTo>
                    <a:pt x="272" y="418"/>
                  </a:lnTo>
                  <a:lnTo>
                    <a:pt x="276" y="406"/>
                  </a:lnTo>
                  <a:lnTo>
                    <a:pt x="279" y="394"/>
                  </a:lnTo>
                  <a:lnTo>
                    <a:pt x="283" y="381"/>
                  </a:lnTo>
                  <a:lnTo>
                    <a:pt x="287" y="368"/>
                  </a:lnTo>
                  <a:lnTo>
                    <a:pt x="295" y="342"/>
                  </a:lnTo>
                  <a:lnTo>
                    <a:pt x="302" y="316"/>
                  </a:lnTo>
                  <a:lnTo>
                    <a:pt x="298" y="304"/>
                  </a:lnTo>
                  <a:lnTo>
                    <a:pt x="295" y="290"/>
                  </a:lnTo>
                  <a:lnTo>
                    <a:pt x="287" y="264"/>
                  </a:lnTo>
                  <a:lnTo>
                    <a:pt x="283" y="251"/>
                  </a:lnTo>
                  <a:lnTo>
                    <a:pt x="279" y="238"/>
                  </a:lnTo>
                  <a:lnTo>
                    <a:pt x="276" y="226"/>
                  </a:lnTo>
                  <a:lnTo>
                    <a:pt x="272" y="214"/>
                  </a:lnTo>
                  <a:lnTo>
                    <a:pt x="264" y="191"/>
                  </a:lnTo>
                  <a:lnTo>
                    <a:pt x="260" y="181"/>
                  </a:lnTo>
                  <a:lnTo>
                    <a:pt x="256" y="170"/>
                  </a:lnTo>
                  <a:lnTo>
                    <a:pt x="253" y="160"/>
                  </a:lnTo>
                  <a:lnTo>
                    <a:pt x="249" y="149"/>
                  </a:lnTo>
                  <a:lnTo>
                    <a:pt x="245" y="140"/>
                  </a:lnTo>
                  <a:lnTo>
                    <a:pt x="241" y="131"/>
                  </a:lnTo>
                  <a:lnTo>
                    <a:pt x="238" y="123"/>
                  </a:lnTo>
                  <a:lnTo>
                    <a:pt x="234" y="115"/>
                  </a:lnTo>
                  <a:lnTo>
                    <a:pt x="230" y="108"/>
                  </a:lnTo>
                  <a:lnTo>
                    <a:pt x="227" y="100"/>
                  </a:lnTo>
                  <a:lnTo>
                    <a:pt x="223" y="93"/>
                  </a:lnTo>
                  <a:lnTo>
                    <a:pt x="219" y="86"/>
                  </a:lnTo>
                  <a:lnTo>
                    <a:pt x="215" y="80"/>
                  </a:lnTo>
                  <a:lnTo>
                    <a:pt x="212" y="74"/>
                  </a:lnTo>
                  <a:lnTo>
                    <a:pt x="208" y="70"/>
                  </a:lnTo>
                  <a:lnTo>
                    <a:pt x="204" y="64"/>
                  </a:lnTo>
                  <a:lnTo>
                    <a:pt x="200" y="60"/>
                  </a:lnTo>
                  <a:lnTo>
                    <a:pt x="196" y="55"/>
                  </a:lnTo>
                  <a:lnTo>
                    <a:pt x="189" y="47"/>
                  </a:lnTo>
                  <a:lnTo>
                    <a:pt x="181" y="40"/>
                  </a:lnTo>
                  <a:lnTo>
                    <a:pt x="178" y="37"/>
                  </a:lnTo>
                  <a:lnTo>
                    <a:pt x="174" y="34"/>
                  </a:lnTo>
                  <a:lnTo>
                    <a:pt x="166" y="29"/>
                  </a:lnTo>
                  <a:lnTo>
                    <a:pt x="159" y="25"/>
                  </a:lnTo>
                  <a:lnTo>
                    <a:pt x="151" y="21"/>
                  </a:lnTo>
                  <a:lnTo>
                    <a:pt x="144" y="18"/>
                  </a:lnTo>
                  <a:lnTo>
                    <a:pt x="136" y="15"/>
                  </a:lnTo>
                  <a:lnTo>
                    <a:pt x="129" y="12"/>
                  </a:lnTo>
                  <a:lnTo>
                    <a:pt x="121" y="10"/>
                  </a:lnTo>
                  <a:lnTo>
                    <a:pt x="113" y="8"/>
                  </a:lnTo>
                  <a:lnTo>
                    <a:pt x="106" y="7"/>
                  </a:lnTo>
                  <a:lnTo>
                    <a:pt x="90" y="5"/>
                  </a:lnTo>
                  <a:lnTo>
                    <a:pt x="76" y="4"/>
                  </a:lnTo>
                  <a:lnTo>
                    <a:pt x="61" y="2"/>
                  </a:lnTo>
                  <a:lnTo>
                    <a:pt x="45" y="1"/>
                  </a:lnTo>
                  <a:lnTo>
                    <a:pt x="30" y="1"/>
                  </a:lnTo>
                  <a:lnTo>
                    <a:pt x="15" y="1"/>
                  </a:lnTo>
                  <a:lnTo>
                    <a:pt x="0" y="0"/>
                  </a:lnTo>
                  <a:lnTo>
                    <a:pt x="0" y="632"/>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45494" name="Group 86"/>
          <p:cNvGrpSpPr>
            <a:grpSpLocks/>
          </p:cNvGrpSpPr>
          <p:nvPr/>
        </p:nvGrpSpPr>
        <p:grpSpPr bwMode="auto">
          <a:xfrm>
            <a:off x="1190625" y="4749800"/>
            <a:ext cx="2068513" cy="903288"/>
            <a:chOff x="824" y="3088"/>
            <a:chExt cx="1465" cy="569"/>
          </a:xfrm>
        </p:grpSpPr>
        <p:sp>
          <p:nvSpPr>
            <p:cNvPr id="145495" name="Freeform 87"/>
            <p:cNvSpPr>
              <a:spLocks/>
            </p:cNvSpPr>
            <p:nvPr/>
          </p:nvSpPr>
          <p:spPr bwMode="auto">
            <a:xfrm>
              <a:off x="1508" y="3374"/>
              <a:ext cx="781" cy="283"/>
            </a:xfrm>
            <a:custGeom>
              <a:avLst/>
              <a:gdLst>
                <a:gd name="T0" fmla="*/ 390 w 781"/>
                <a:gd name="T1" fmla="*/ 0 h 283"/>
                <a:gd name="T2" fmla="*/ 370 w 781"/>
                <a:gd name="T3" fmla="*/ 46 h 283"/>
                <a:gd name="T4" fmla="*/ 361 w 781"/>
                <a:gd name="T5" fmla="*/ 69 h 283"/>
                <a:gd name="T6" fmla="*/ 351 w 781"/>
                <a:gd name="T7" fmla="*/ 91 h 283"/>
                <a:gd name="T8" fmla="*/ 336 w 781"/>
                <a:gd name="T9" fmla="*/ 120 h 283"/>
                <a:gd name="T10" fmla="*/ 327 w 781"/>
                <a:gd name="T11" fmla="*/ 139 h 283"/>
                <a:gd name="T12" fmla="*/ 317 w 781"/>
                <a:gd name="T13" fmla="*/ 157 h 283"/>
                <a:gd name="T14" fmla="*/ 307 w 781"/>
                <a:gd name="T15" fmla="*/ 172 h 283"/>
                <a:gd name="T16" fmla="*/ 297 w 781"/>
                <a:gd name="T17" fmla="*/ 186 h 283"/>
                <a:gd name="T18" fmla="*/ 288 w 781"/>
                <a:gd name="T19" fmla="*/ 199 h 283"/>
                <a:gd name="T20" fmla="*/ 278 w 781"/>
                <a:gd name="T21" fmla="*/ 210 h 283"/>
                <a:gd name="T22" fmla="*/ 268 w 781"/>
                <a:gd name="T23" fmla="*/ 220 h 283"/>
                <a:gd name="T24" fmla="*/ 258 w 781"/>
                <a:gd name="T25" fmla="*/ 229 h 283"/>
                <a:gd name="T26" fmla="*/ 244 w 781"/>
                <a:gd name="T27" fmla="*/ 240 h 283"/>
                <a:gd name="T28" fmla="*/ 230 w 781"/>
                <a:gd name="T29" fmla="*/ 249 h 283"/>
                <a:gd name="T30" fmla="*/ 214 w 781"/>
                <a:gd name="T31" fmla="*/ 256 h 283"/>
                <a:gd name="T32" fmla="*/ 195 w 781"/>
                <a:gd name="T33" fmla="*/ 263 h 283"/>
                <a:gd name="T34" fmla="*/ 175 w 781"/>
                <a:gd name="T35" fmla="*/ 269 h 283"/>
                <a:gd name="T36" fmla="*/ 156 w 781"/>
                <a:gd name="T37" fmla="*/ 273 h 283"/>
                <a:gd name="T38" fmla="*/ 137 w 781"/>
                <a:gd name="T39" fmla="*/ 276 h 283"/>
                <a:gd name="T40" fmla="*/ 98 w 781"/>
                <a:gd name="T41" fmla="*/ 279 h 283"/>
                <a:gd name="T42" fmla="*/ 58 w 781"/>
                <a:gd name="T43" fmla="*/ 280 h 283"/>
                <a:gd name="T44" fmla="*/ 19 w 781"/>
                <a:gd name="T45" fmla="*/ 281 h 283"/>
                <a:gd name="T46" fmla="*/ 780 w 781"/>
                <a:gd name="T47" fmla="*/ 282 h 283"/>
                <a:gd name="T48" fmla="*/ 741 w 781"/>
                <a:gd name="T49" fmla="*/ 281 h 283"/>
                <a:gd name="T50" fmla="*/ 702 w 781"/>
                <a:gd name="T51" fmla="*/ 280 h 283"/>
                <a:gd name="T52" fmla="*/ 663 w 781"/>
                <a:gd name="T53" fmla="*/ 278 h 283"/>
                <a:gd name="T54" fmla="*/ 634 w 781"/>
                <a:gd name="T55" fmla="*/ 274 h 283"/>
                <a:gd name="T56" fmla="*/ 615 w 781"/>
                <a:gd name="T57" fmla="*/ 271 h 283"/>
                <a:gd name="T58" fmla="*/ 595 w 781"/>
                <a:gd name="T59" fmla="*/ 266 h 283"/>
                <a:gd name="T60" fmla="*/ 575 w 781"/>
                <a:gd name="T61" fmla="*/ 260 h 283"/>
                <a:gd name="T62" fmla="*/ 556 w 781"/>
                <a:gd name="T63" fmla="*/ 251 h 283"/>
                <a:gd name="T64" fmla="*/ 546 w 781"/>
                <a:gd name="T65" fmla="*/ 246 h 283"/>
                <a:gd name="T66" fmla="*/ 532 w 781"/>
                <a:gd name="T67" fmla="*/ 236 h 283"/>
                <a:gd name="T68" fmla="*/ 522 w 781"/>
                <a:gd name="T69" fmla="*/ 229 h 283"/>
                <a:gd name="T70" fmla="*/ 512 w 781"/>
                <a:gd name="T71" fmla="*/ 220 h 283"/>
                <a:gd name="T72" fmla="*/ 502 w 781"/>
                <a:gd name="T73" fmla="*/ 210 h 283"/>
                <a:gd name="T74" fmla="*/ 492 w 781"/>
                <a:gd name="T75" fmla="*/ 199 h 283"/>
                <a:gd name="T76" fmla="*/ 483 w 781"/>
                <a:gd name="T77" fmla="*/ 186 h 283"/>
                <a:gd name="T78" fmla="*/ 473 w 781"/>
                <a:gd name="T79" fmla="*/ 172 h 283"/>
                <a:gd name="T80" fmla="*/ 463 w 781"/>
                <a:gd name="T81" fmla="*/ 157 h 283"/>
                <a:gd name="T82" fmla="*/ 453 w 781"/>
                <a:gd name="T83" fmla="*/ 139 h 283"/>
                <a:gd name="T84" fmla="*/ 444 w 781"/>
                <a:gd name="T85" fmla="*/ 120 h 283"/>
                <a:gd name="T86" fmla="*/ 429 w 781"/>
                <a:gd name="T87" fmla="*/ 91 h 283"/>
                <a:gd name="T88" fmla="*/ 419 w 781"/>
                <a:gd name="T89" fmla="*/ 69 h 283"/>
                <a:gd name="T90" fmla="*/ 410 w 781"/>
                <a:gd name="T91" fmla="*/ 46 h 283"/>
                <a:gd name="T92" fmla="*/ 390 w 781"/>
                <a:gd name="T93"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81" h="283">
                  <a:moveTo>
                    <a:pt x="390" y="0"/>
                  </a:moveTo>
                  <a:lnTo>
                    <a:pt x="390" y="0"/>
                  </a:lnTo>
                  <a:lnTo>
                    <a:pt x="381" y="23"/>
                  </a:lnTo>
                  <a:lnTo>
                    <a:pt x="370" y="46"/>
                  </a:lnTo>
                  <a:lnTo>
                    <a:pt x="366" y="58"/>
                  </a:lnTo>
                  <a:lnTo>
                    <a:pt x="361" y="69"/>
                  </a:lnTo>
                  <a:lnTo>
                    <a:pt x="356" y="80"/>
                  </a:lnTo>
                  <a:lnTo>
                    <a:pt x="351" y="91"/>
                  </a:lnTo>
                  <a:lnTo>
                    <a:pt x="341" y="111"/>
                  </a:lnTo>
                  <a:lnTo>
                    <a:pt x="336" y="120"/>
                  </a:lnTo>
                  <a:lnTo>
                    <a:pt x="331" y="130"/>
                  </a:lnTo>
                  <a:lnTo>
                    <a:pt x="327" y="139"/>
                  </a:lnTo>
                  <a:lnTo>
                    <a:pt x="322" y="148"/>
                  </a:lnTo>
                  <a:lnTo>
                    <a:pt x="317" y="157"/>
                  </a:lnTo>
                  <a:lnTo>
                    <a:pt x="312" y="165"/>
                  </a:lnTo>
                  <a:lnTo>
                    <a:pt x="307" y="172"/>
                  </a:lnTo>
                  <a:lnTo>
                    <a:pt x="303" y="179"/>
                  </a:lnTo>
                  <a:lnTo>
                    <a:pt x="297" y="186"/>
                  </a:lnTo>
                  <a:lnTo>
                    <a:pt x="293" y="193"/>
                  </a:lnTo>
                  <a:lnTo>
                    <a:pt x="288" y="199"/>
                  </a:lnTo>
                  <a:lnTo>
                    <a:pt x="283" y="204"/>
                  </a:lnTo>
                  <a:lnTo>
                    <a:pt x="278" y="210"/>
                  </a:lnTo>
                  <a:lnTo>
                    <a:pt x="273" y="215"/>
                  </a:lnTo>
                  <a:lnTo>
                    <a:pt x="268" y="220"/>
                  </a:lnTo>
                  <a:lnTo>
                    <a:pt x="264" y="225"/>
                  </a:lnTo>
                  <a:lnTo>
                    <a:pt x="258" y="229"/>
                  </a:lnTo>
                  <a:lnTo>
                    <a:pt x="254" y="232"/>
                  </a:lnTo>
                  <a:lnTo>
                    <a:pt x="244" y="240"/>
                  </a:lnTo>
                  <a:lnTo>
                    <a:pt x="234" y="246"/>
                  </a:lnTo>
                  <a:lnTo>
                    <a:pt x="230" y="249"/>
                  </a:lnTo>
                  <a:lnTo>
                    <a:pt x="225" y="251"/>
                  </a:lnTo>
                  <a:lnTo>
                    <a:pt x="214" y="256"/>
                  </a:lnTo>
                  <a:lnTo>
                    <a:pt x="205" y="260"/>
                  </a:lnTo>
                  <a:lnTo>
                    <a:pt x="195" y="263"/>
                  </a:lnTo>
                  <a:lnTo>
                    <a:pt x="185" y="266"/>
                  </a:lnTo>
                  <a:lnTo>
                    <a:pt x="175" y="269"/>
                  </a:lnTo>
                  <a:lnTo>
                    <a:pt x="166" y="271"/>
                  </a:lnTo>
                  <a:lnTo>
                    <a:pt x="156" y="273"/>
                  </a:lnTo>
                  <a:lnTo>
                    <a:pt x="146" y="274"/>
                  </a:lnTo>
                  <a:lnTo>
                    <a:pt x="137" y="276"/>
                  </a:lnTo>
                  <a:lnTo>
                    <a:pt x="117" y="278"/>
                  </a:lnTo>
                  <a:lnTo>
                    <a:pt x="98" y="279"/>
                  </a:lnTo>
                  <a:lnTo>
                    <a:pt x="78" y="280"/>
                  </a:lnTo>
                  <a:lnTo>
                    <a:pt x="58" y="280"/>
                  </a:lnTo>
                  <a:lnTo>
                    <a:pt x="39" y="281"/>
                  </a:lnTo>
                  <a:lnTo>
                    <a:pt x="19" y="281"/>
                  </a:lnTo>
                  <a:lnTo>
                    <a:pt x="0" y="282"/>
                  </a:lnTo>
                  <a:lnTo>
                    <a:pt x="780" y="282"/>
                  </a:lnTo>
                  <a:lnTo>
                    <a:pt x="761" y="281"/>
                  </a:lnTo>
                  <a:lnTo>
                    <a:pt x="741" y="281"/>
                  </a:lnTo>
                  <a:lnTo>
                    <a:pt x="722" y="280"/>
                  </a:lnTo>
                  <a:lnTo>
                    <a:pt x="702" y="280"/>
                  </a:lnTo>
                  <a:lnTo>
                    <a:pt x="682" y="279"/>
                  </a:lnTo>
                  <a:lnTo>
                    <a:pt x="663" y="278"/>
                  </a:lnTo>
                  <a:lnTo>
                    <a:pt x="643" y="276"/>
                  </a:lnTo>
                  <a:lnTo>
                    <a:pt x="634" y="274"/>
                  </a:lnTo>
                  <a:lnTo>
                    <a:pt x="624" y="273"/>
                  </a:lnTo>
                  <a:lnTo>
                    <a:pt x="615" y="271"/>
                  </a:lnTo>
                  <a:lnTo>
                    <a:pt x="605" y="269"/>
                  </a:lnTo>
                  <a:lnTo>
                    <a:pt x="595" y="266"/>
                  </a:lnTo>
                  <a:lnTo>
                    <a:pt x="585" y="263"/>
                  </a:lnTo>
                  <a:lnTo>
                    <a:pt x="575" y="260"/>
                  </a:lnTo>
                  <a:lnTo>
                    <a:pt x="566" y="256"/>
                  </a:lnTo>
                  <a:lnTo>
                    <a:pt x="556" y="251"/>
                  </a:lnTo>
                  <a:lnTo>
                    <a:pt x="551" y="249"/>
                  </a:lnTo>
                  <a:lnTo>
                    <a:pt x="546" y="246"/>
                  </a:lnTo>
                  <a:lnTo>
                    <a:pt x="536" y="240"/>
                  </a:lnTo>
                  <a:lnTo>
                    <a:pt x="532" y="236"/>
                  </a:lnTo>
                  <a:lnTo>
                    <a:pt x="526" y="232"/>
                  </a:lnTo>
                  <a:lnTo>
                    <a:pt x="522" y="229"/>
                  </a:lnTo>
                  <a:lnTo>
                    <a:pt x="516" y="225"/>
                  </a:lnTo>
                  <a:lnTo>
                    <a:pt x="512" y="220"/>
                  </a:lnTo>
                  <a:lnTo>
                    <a:pt x="507" y="215"/>
                  </a:lnTo>
                  <a:lnTo>
                    <a:pt x="502" y="210"/>
                  </a:lnTo>
                  <a:lnTo>
                    <a:pt x="497" y="204"/>
                  </a:lnTo>
                  <a:lnTo>
                    <a:pt x="492" y="199"/>
                  </a:lnTo>
                  <a:lnTo>
                    <a:pt x="487" y="193"/>
                  </a:lnTo>
                  <a:lnTo>
                    <a:pt x="483" y="186"/>
                  </a:lnTo>
                  <a:lnTo>
                    <a:pt x="478" y="179"/>
                  </a:lnTo>
                  <a:lnTo>
                    <a:pt x="473" y="172"/>
                  </a:lnTo>
                  <a:lnTo>
                    <a:pt x="468" y="165"/>
                  </a:lnTo>
                  <a:lnTo>
                    <a:pt x="463" y="157"/>
                  </a:lnTo>
                  <a:lnTo>
                    <a:pt x="458" y="148"/>
                  </a:lnTo>
                  <a:lnTo>
                    <a:pt x="453" y="139"/>
                  </a:lnTo>
                  <a:lnTo>
                    <a:pt x="449" y="130"/>
                  </a:lnTo>
                  <a:lnTo>
                    <a:pt x="444" y="120"/>
                  </a:lnTo>
                  <a:lnTo>
                    <a:pt x="439" y="111"/>
                  </a:lnTo>
                  <a:lnTo>
                    <a:pt x="429" y="91"/>
                  </a:lnTo>
                  <a:lnTo>
                    <a:pt x="424" y="80"/>
                  </a:lnTo>
                  <a:lnTo>
                    <a:pt x="419" y="69"/>
                  </a:lnTo>
                  <a:lnTo>
                    <a:pt x="414" y="58"/>
                  </a:lnTo>
                  <a:lnTo>
                    <a:pt x="410" y="46"/>
                  </a:lnTo>
                  <a:lnTo>
                    <a:pt x="400" y="23"/>
                  </a:lnTo>
                  <a:lnTo>
                    <a:pt x="39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96" name="Freeform 88"/>
            <p:cNvSpPr>
              <a:spLocks/>
            </p:cNvSpPr>
            <p:nvPr/>
          </p:nvSpPr>
          <p:spPr bwMode="auto">
            <a:xfrm>
              <a:off x="1508" y="3088"/>
              <a:ext cx="390" cy="569"/>
            </a:xfrm>
            <a:custGeom>
              <a:avLst/>
              <a:gdLst>
                <a:gd name="T0" fmla="*/ 19 w 390"/>
                <a:gd name="T1" fmla="*/ 567 h 569"/>
                <a:gd name="T2" fmla="*/ 58 w 390"/>
                <a:gd name="T3" fmla="*/ 566 h 569"/>
                <a:gd name="T4" fmla="*/ 97 w 390"/>
                <a:gd name="T5" fmla="*/ 565 h 569"/>
                <a:gd name="T6" fmla="*/ 136 w 390"/>
                <a:gd name="T7" fmla="*/ 561 h 569"/>
                <a:gd name="T8" fmla="*/ 156 w 390"/>
                <a:gd name="T9" fmla="*/ 559 h 569"/>
                <a:gd name="T10" fmla="*/ 175 w 390"/>
                <a:gd name="T11" fmla="*/ 555 h 569"/>
                <a:gd name="T12" fmla="*/ 195 w 390"/>
                <a:gd name="T13" fmla="*/ 549 h 569"/>
                <a:gd name="T14" fmla="*/ 214 w 390"/>
                <a:gd name="T15" fmla="*/ 542 h 569"/>
                <a:gd name="T16" fmla="*/ 229 w 390"/>
                <a:gd name="T17" fmla="*/ 535 h 569"/>
                <a:gd name="T18" fmla="*/ 243 w 390"/>
                <a:gd name="T19" fmla="*/ 526 h 569"/>
                <a:gd name="T20" fmla="*/ 257 w 390"/>
                <a:gd name="T21" fmla="*/ 514 h 569"/>
                <a:gd name="T22" fmla="*/ 267 w 390"/>
                <a:gd name="T23" fmla="*/ 505 h 569"/>
                <a:gd name="T24" fmla="*/ 277 w 390"/>
                <a:gd name="T25" fmla="*/ 496 h 569"/>
                <a:gd name="T26" fmla="*/ 287 w 390"/>
                <a:gd name="T27" fmla="*/ 484 h 569"/>
                <a:gd name="T28" fmla="*/ 296 w 390"/>
                <a:gd name="T29" fmla="*/ 471 h 569"/>
                <a:gd name="T30" fmla="*/ 306 w 390"/>
                <a:gd name="T31" fmla="*/ 457 h 569"/>
                <a:gd name="T32" fmla="*/ 316 w 390"/>
                <a:gd name="T33" fmla="*/ 442 h 569"/>
                <a:gd name="T34" fmla="*/ 326 w 390"/>
                <a:gd name="T35" fmla="*/ 425 h 569"/>
                <a:gd name="T36" fmla="*/ 335 w 390"/>
                <a:gd name="T37" fmla="*/ 405 h 569"/>
                <a:gd name="T38" fmla="*/ 350 w 390"/>
                <a:gd name="T39" fmla="*/ 376 h 569"/>
                <a:gd name="T40" fmla="*/ 360 w 390"/>
                <a:gd name="T41" fmla="*/ 354 h 569"/>
                <a:gd name="T42" fmla="*/ 369 w 390"/>
                <a:gd name="T43" fmla="*/ 331 h 569"/>
                <a:gd name="T44" fmla="*/ 389 w 390"/>
                <a:gd name="T45" fmla="*/ 284 h 569"/>
                <a:gd name="T46" fmla="*/ 379 w 390"/>
                <a:gd name="T47" fmla="*/ 261 h 569"/>
                <a:gd name="T48" fmla="*/ 365 w 390"/>
                <a:gd name="T49" fmla="*/ 226 h 569"/>
                <a:gd name="T50" fmla="*/ 355 w 390"/>
                <a:gd name="T51" fmla="*/ 203 h 569"/>
                <a:gd name="T52" fmla="*/ 340 w 390"/>
                <a:gd name="T53" fmla="*/ 172 h 569"/>
                <a:gd name="T54" fmla="*/ 330 w 390"/>
                <a:gd name="T55" fmla="*/ 153 h 569"/>
                <a:gd name="T56" fmla="*/ 321 w 390"/>
                <a:gd name="T57" fmla="*/ 134 h 569"/>
                <a:gd name="T58" fmla="*/ 311 w 390"/>
                <a:gd name="T59" fmla="*/ 118 h 569"/>
                <a:gd name="T60" fmla="*/ 302 w 390"/>
                <a:gd name="T61" fmla="*/ 103 h 569"/>
                <a:gd name="T62" fmla="*/ 292 w 390"/>
                <a:gd name="T63" fmla="*/ 90 h 569"/>
                <a:gd name="T64" fmla="*/ 282 w 390"/>
                <a:gd name="T65" fmla="*/ 78 h 569"/>
                <a:gd name="T66" fmla="*/ 272 w 390"/>
                <a:gd name="T67" fmla="*/ 67 h 569"/>
                <a:gd name="T68" fmla="*/ 263 w 390"/>
                <a:gd name="T69" fmla="*/ 58 h 569"/>
                <a:gd name="T70" fmla="*/ 253 w 390"/>
                <a:gd name="T71" fmla="*/ 49 h 569"/>
                <a:gd name="T72" fmla="*/ 233 w 390"/>
                <a:gd name="T73" fmla="*/ 36 h 569"/>
                <a:gd name="T74" fmla="*/ 224 w 390"/>
                <a:gd name="T75" fmla="*/ 30 h 569"/>
                <a:gd name="T76" fmla="*/ 205 w 390"/>
                <a:gd name="T77" fmla="*/ 22 h 569"/>
                <a:gd name="T78" fmla="*/ 185 w 390"/>
                <a:gd name="T79" fmla="*/ 16 h 569"/>
                <a:gd name="T80" fmla="*/ 166 w 390"/>
                <a:gd name="T81" fmla="*/ 11 h 569"/>
                <a:gd name="T82" fmla="*/ 145 w 390"/>
                <a:gd name="T83" fmla="*/ 8 h 569"/>
                <a:gd name="T84" fmla="*/ 117 w 390"/>
                <a:gd name="T85" fmla="*/ 4 h 569"/>
                <a:gd name="T86" fmla="*/ 78 w 390"/>
                <a:gd name="T87" fmla="*/ 2 h 569"/>
                <a:gd name="T88" fmla="*/ 39 w 390"/>
                <a:gd name="T89" fmla="*/ 1 h 569"/>
                <a:gd name="T90" fmla="*/ 0 w 390"/>
                <a:gd name="T91"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569">
                  <a:moveTo>
                    <a:pt x="0" y="568"/>
                  </a:moveTo>
                  <a:lnTo>
                    <a:pt x="19" y="567"/>
                  </a:lnTo>
                  <a:lnTo>
                    <a:pt x="39" y="567"/>
                  </a:lnTo>
                  <a:lnTo>
                    <a:pt x="58" y="566"/>
                  </a:lnTo>
                  <a:lnTo>
                    <a:pt x="78" y="566"/>
                  </a:lnTo>
                  <a:lnTo>
                    <a:pt x="97" y="565"/>
                  </a:lnTo>
                  <a:lnTo>
                    <a:pt x="117" y="564"/>
                  </a:lnTo>
                  <a:lnTo>
                    <a:pt x="136" y="561"/>
                  </a:lnTo>
                  <a:lnTo>
                    <a:pt x="145" y="560"/>
                  </a:lnTo>
                  <a:lnTo>
                    <a:pt x="156" y="559"/>
                  </a:lnTo>
                  <a:lnTo>
                    <a:pt x="166" y="557"/>
                  </a:lnTo>
                  <a:lnTo>
                    <a:pt x="175" y="555"/>
                  </a:lnTo>
                  <a:lnTo>
                    <a:pt x="185" y="552"/>
                  </a:lnTo>
                  <a:lnTo>
                    <a:pt x="195" y="549"/>
                  </a:lnTo>
                  <a:lnTo>
                    <a:pt x="205" y="546"/>
                  </a:lnTo>
                  <a:lnTo>
                    <a:pt x="214" y="542"/>
                  </a:lnTo>
                  <a:lnTo>
                    <a:pt x="224" y="537"/>
                  </a:lnTo>
                  <a:lnTo>
                    <a:pt x="229" y="535"/>
                  </a:lnTo>
                  <a:lnTo>
                    <a:pt x="233" y="532"/>
                  </a:lnTo>
                  <a:lnTo>
                    <a:pt x="243" y="526"/>
                  </a:lnTo>
                  <a:lnTo>
                    <a:pt x="253" y="518"/>
                  </a:lnTo>
                  <a:lnTo>
                    <a:pt x="257" y="514"/>
                  </a:lnTo>
                  <a:lnTo>
                    <a:pt x="263" y="510"/>
                  </a:lnTo>
                  <a:lnTo>
                    <a:pt x="267" y="505"/>
                  </a:lnTo>
                  <a:lnTo>
                    <a:pt x="272" y="501"/>
                  </a:lnTo>
                  <a:lnTo>
                    <a:pt x="277" y="496"/>
                  </a:lnTo>
                  <a:lnTo>
                    <a:pt x="282" y="490"/>
                  </a:lnTo>
                  <a:lnTo>
                    <a:pt x="287" y="484"/>
                  </a:lnTo>
                  <a:lnTo>
                    <a:pt x="292" y="478"/>
                  </a:lnTo>
                  <a:lnTo>
                    <a:pt x="296" y="471"/>
                  </a:lnTo>
                  <a:lnTo>
                    <a:pt x="302" y="465"/>
                  </a:lnTo>
                  <a:lnTo>
                    <a:pt x="306" y="457"/>
                  </a:lnTo>
                  <a:lnTo>
                    <a:pt x="311" y="450"/>
                  </a:lnTo>
                  <a:lnTo>
                    <a:pt x="316" y="442"/>
                  </a:lnTo>
                  <a:lnTo>
                    <a:pt x="321" y="433"/>
                  </a:lnTo>
                  <a:lnTo>
                    <a:pt x="326" y="425"/>
                  </a:lnTo>
                  <a:lnTo>
                    <a:pt x="330" y="415"/>
                  </a:lnTo>
                  <a:lnTo>
                    <a:pt x="335" y="405"/>
                  </a:lnTo>
                  <a:lnTo>
                    <a:pt x="340" y="396"/>
                  </a:lnTo>
                  <a:lnTo>
                    <a:pt x="350" y="376"/>
                  </a:lnTo>
                  <a:lnTo>
                    <a:pt x="355" y="365"/>
                  </a:lnTo>
                  <a:lnTo>
                    <a:pt x="360" y="354"/>
                  </a:lnTo>
                  <a:lnTo>
                    <a:pt x="365" y="342"/>
                  </a:lnTo>
                  <a:lnTo>
                    <a:pt x="369" y="331"/>
                  </a:lnTo>
                  <a:lnTo>
                    <a:pt x="379" y="308"/>
                  </a:lnTo>
                  <a:lnTo>
                    <a:pt x="389" y="284"/>
                  </a:lnTo>
                  <a:lnTo>
                    <a:pt x="384" y="273"/>
                  </a:lnTo>
                  <a:lnTo>
                    <a:pt x="379" y="261"/>
                  </a:lnTo>
                  <a:lnTo>
                    <a:pt x="369" y="237"/>
                  </a:lnTo>
                  <a:lnTo>
                    <a:pt x="365" y="226"/>
                  </a:lnTo>
                  <a:lnTo>
                    <a:pt x="360" y="214"/>
                  </a:lnTo>
                  <a:lnTo>
                    <a:pt x="355" y="203"/>
                  </a:lnTo>
                  <a:lnTo>
                    <a:pt x="350" y="192"/>
                  </a:lnTo>
                  <a:lnTo>
                    <a:pt x="340" y="172"/>
                  </a:lnTo>
                  <a:lnTo>
                    <a:pt x="335" y="163"/>
                  </a:lnTo>
                  <a:lnTo>
                    <a:pt x="330" y="153"/>
                  </a:lnTo>
                  <a:lnTo>
                    <a:pt x="326" y="143"/>
                  </a:lnTo>
                  <a:lnTo>
                    <a:pt x="321" y="134"/>
                  </a:lnTo>
                  <a:lnTo>
                    <a:pt x="316" y="126"/>
                  </a:lnTo>
                  <a:lnTo>
                    <a:pt x="311" y="118"/>
                  </a:lnTo>
                  <a:lnTo>
                    <a:pt x="306" y="110"/>
                  </a:lnTo>
                  <a:lnTo>
                    <a:pt x="302" y="103"/>
                  </a:lnTo>
                  <a:lnTo>
                    <a:pt x="296" y="97"/>
                  </a:lnTo>
                  <a:lnTo>
                    <a:pt x="292" y="90"/>
                  </a:lnTo>
                  <a:lnTo>
                    <a:pt x="287" y="84"/>
                  </a:lnTo>
                  <a:lnTo>
                    <a:pt x="282" y="78"/>
                  </a:lnTo>
                  <a:lnTo>
                    <a:pt x="277" y="72"/>
                  </a:lnTo>
                  <a:lnTo>
                    <a:pt x="272" y="67"/>
                  </a:lnTo>
                  <a:lnTo>
                    <a:pt x="267" y="63"/>
                  </a:lnTo>
                  <a:lnTo>
                    <a:pt x="263" y="58"/>
                  </a:lnTo>
                  <a:lnTo>
                    <a:pt x="257" y="54"/>
                  </a:lnTo>
                  <a:lnTo>
                    <a:pt x="253" y="49"/>
                  </a:lnTo>
                  <a:lnTo>
                    <a:pt x="243" y="42"/>
                  </a:lnTo>
                  <a:lnTo>
                    <a:pt x="233" y="36"/>
                  </a:lnTo>
                  <a:lnTo>
                    <a:pt x="229" y="33"/>
                  </a:lnTo>
                  <a:lnTo>
                    <a:pt x="224" y="30"/>
                  </a:lnTo>
                  <a:lnTo>
                    <a:pt x="214" y="26"/>
                  </a:lnTo>
                  <a:lnTo>
                    <a:pt x="205" y="22"/>
                  </a:lnTo>
                  <a:lnTo>
                    <a:pt x="195" y="18"/>
                  </a:lnTo>
                  <a:lnTo>
                    <a:pt x="185" y="16"/>
                  </a:lnTo>
                  <a:lnTo>
                    <a:pt x="175" y="13"/>
                  </a:lnTo>
                  <a:lnTo>
                    <a:pt x="166" y="11"/>
                  </a:lnTo>
                  <a:lnTo>
                    <a:pt x="156" y="9"/>
                  </a:lnTo>
                  <a:lnTo>
                    <a:pt x="145" y="8"/>
                  </a:lnTo>
                  <a:lnTo>
                    <a:pt x="136" y="7"/>
                  </a:lnTo>
                  <a:lnTo>
                    <a:pt x="117" y="4"/>
                  </a:lnTo>
                  <a:lnTo>
                    <a:pt x="97" y="3"/>
                  </a:lnTo>
                  <a:lnTo>
                    <a:pt x="78" y="2"/>
                  </a:lnTo>
                  <a:lnTo>
                    <a:pt x="58" y="1"/>
                  </a:lnTo>
                  <a:lnTo>
                    <a:pt x="39" y="1"/>
                  </a:lnTo>
                  <a:lnTo>
                    <a:pt x="19" y="1"/>
                  </a:lnTo>
                  <a:lnTo>
                    <a:pt x="0" y="0"/>
                  </a:lnTo>
                  <a:lnTo>
                    <a:pt x="0" y="56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97" name="Freeform 89"/>
            <p:cNvSpPr>
              <a:spLocks/>
            </p:cNvSpPr>
            <p:nvPr/>
          </p:nvSpPr>
          <p:spPr bwMode="auto">
            <a:xfrm>
              <a:off x="1215" y="3088"/>
              <a:ext cx="390" cy="569"/>
            </a:xfrm>
            <a:custGeom>
              <a:avLst/>
              <a:gdLst>
                <a:gd name="T0" fmla="*/ 389 w 390"/>
                <a:gd name="T1" fmla="*/ 0 h 569"/>
                <a:gd name="T2" fmla="*/ 350 w 390"/>
                <a:gd name="T3" fmla="*/ 1 h 569"/>
                <a:gd name="T4" fmla="*/ 311 w 390"/>
                <a:gd name="T5" fmla="*/ 2 h 569"/>
                <a:gd name="T6" fmla="*/ 272 w 390"/>
                <a:gd name="T7" fmla="*/ 4 h 569"/>
                <a:gd name="T8" fmla="*/ 243 w 390"/>
                <a:gd name="T9" fmla="*/ 8 h 569"/>
                <a:gd name="T10" fmla="*/ 224 w 390"/>
                <a:gd name="T11" fmla="*/ 11 h 569"/>
                <a:gd name="T12" fmla="*/ 204 w 390"/>
                <a:gd name="T13" fmla="*/ 16 h 569"/>
                <a:gd name="T14" fmla="*/ 185 w 390"/>
                <a:gd name="T15" fmla="*/ 22 h 569"/>
                <a:gd name="T16" fmla="*/ 165 w 390"/>
                <a:gd name="T17" fmla="*/ 30 h 569"/>
                <a:gd name="T18" fmla="*/ 155 w 390"/>
                <a:gd name="T19" fmla="*/ 36 h 569"/>
                <a:gd name="T20" fmla="*/ 141 w 390"/>
                <a:gd name="T21" fmla="*/ 46 h 569"/>
                <a:gd name="T22" fmla="*/ 131 w 390"/>
                <a:gd name="T23" fmla="*/ 54 h 569"/>
                <a:gd name="T24" fmla="*/ 121 w 390"/>
                <a:gd name="T25" fmla="*/ 63 h 569"/>
                <a:gd name="T26" fmla="*/ 112 w 390"/>
                <a:gd name="T27" fmla="*/ 72 h 569"/>
                <a:gd name="T28" fmla="*/ 102 w 390"/>
                <a:gd name="T29" fmla="*/ 84 h 569"/>
                <a:gd name="T30" fmla="*/ 92 w 390"/>
                <a:gd name="T31" fmla="*/ 97 h 569"/>
                <a:gd name="T32" fmla="*/ 82 w 390"/>
                <a:gd name="T33" fmla="*/ 110 h 569"/>
                <a:gd name="T34" fmla="*/ 73 w 390"/>
                <a:gd name="T35" fmla="*/ 126 h 569"/>
                <a:gd name="T36" fmla="*/ 63 w 390"/>
                <a:gd name="T37" fmla="*/ 143 h 569"/>
                <a:gd name="T38" fmla="*/ 53 w 390"/>
                <a:gd name="T39" fmla="*/ 163 h 569"/>
                <a:gd name="T40" fmla="*/ 39 w 390"/>
                <a:gd name="T41" fmla="*/ 192 h 569"/>
                <a:gd name="T42" fmla="*/ 29 w 390"/>
                <a:gd name="T43" fmla="*/ 214 h 569"/>
                <a:gd name="T44" fmla="*/ 19 w 390"/>
                <a:gd name="T45" fmla="*/ 237 h 569"/>
                <a:gd name="T46" fmla="*/ 5 w 390"/>
                <a:gd name="T47" fmla="*/ 273 h 569"/>
                <a:gd name="T48" fmla="*/ 10 w 390"/>
                <a:gd name="T49" fmla="*/ 308 h 569"/>
                <a:gd name="T50" fmla="*/ 24 w 390"/>
                <a:gd name="T51" fmla="*/ 342 h 569"/>
                <a:gd name="T52" fmla="*/ 34 w 390"/>
                <a:gd name="T53" fmla="*/ 365 h 569"/>
                <a:gd name="T54" fmla="*/ 48 w 390"/>
                <a:gd name="T55" fmla="*/ 396 h 569"/>
                <a:gd name="T56" fmla="*/ 58 w 390"/>
                <a:gd name="T57" fmla="*/ 415 h 569"/>
                <a:gd name="T58" fmla="*/ 68 w 390"/>
                <a:gd name="T59" fmla="*/ 433 h 569"/>
                <a:gd name="T60" fmla="*/ 78 w 390"/>
                <a:gd name="T61" fmla="*/ 450 h 569"/>
                <a:gd name="T62" fmla="*/ 87 w 390"/>
                <a:gd name="T63" fmla="*/ 465 h 569"/>
                <a:gd name="T64" fmla="*/ 97 w 390"/>
                <a:gd name="T65" fmla="*/ 478 h 569"/>
                <a:gd name="T66" fmla="*/ 107 w 390"/>
                <a:gd name="T67" fmla="*/ 490 h 569"/>
                <a:gd name="T68" fmla="*/ 117 w 390"/>
                <a:gd name="T69" fmla="*/ 501 h 569"/>
                <a:gd name="T70" fmla="*/ 126 w 390"/>
                <a:gd name="T71" fmla="*/ 510 h 569"/>
                <a:gd name="T72" fmla="*/ 136 w 390"/>
                <a:gd name="T73" fmla="*/ 518 h 569"/>
                <a:gd name="T74" fmla="*/ 146 w 390"/>
                <a:gd name="T75" fmla="*/ 526 h 569"/>
                <a:gd name="T76" fmla="*/ 160 w 390"/>
                <a:gd name="T77" fmla="*/ 535 h 569"/>
                <a:gd name="T78" fmla="*/ 175 w 390"/>
                <a:gd name="T79" fmla="*/ 542 h 569"/>
                <a:gd name="T80" fmla="*/ 195 w 390"/>
                <a:gd name="T81" fmla="*/ 549 h 569"/>
                <a:gd name="T82" fmla="*/ 214 w 390"/>
                <a:gd name="T83" fmla="*/ 555 h 569"/>
                <a:gd name="T84" fmla="*/ 234 w 390"/>
                <a:gd name="T85" fmla="*/ 559 h 569"/>
                <a:gd name="T86" fmla="*/ 253 w 390"/>
                <a:gd name="T87" fmla="*/ 561 h 569"/>
                <a:gd name="T88" fmla="*/ 292 w 390"/>
                <a:gd name="T89" fmla="*/ 565 h 569"/>
                <a:gd name="T90" fmla="*/ 331 w 390"/>
                <a:gd name="T91" fmla="*/ 566 h 569"/>
                <a:gd name="T92" fmla="*/ 370 w 390"/>
                <a:gd name="T93" fmla="*/ 567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569">
                  <a:moveTo>
                    <a:pt x="389" y="568"/>
                  </a:moveTo>
                  <a:lnTo>
                    <a:pt x="389" y="0"/>
                  </a:lnTo>
                  <a:lnTo>
                    <a:pt x="370" y="1"/>
                  </a:lnTo>
                  <a:lnTo>
                    <a:pt x="350" y="1"/>
                  </a:lnTo>
                  <a:lnTo>
                    <a:pt x="331" y="1"/>
                  </a:lnTo>
                  <a:lnTo>
                    <a:pt x="311" y="2"/>
                  </a:lnTo>
                  <a:lnTo>
                    <a:pt x="292" y="3"/>
                  </a:lnTo>
                  <a:lnTo>
                    <a:pt x="272" y="4"/>
                  </a:lnTo>
                  <a:lnTo>
                    <a:pt x="253" y="7"/>
                  </a:lnTo>
                  <a:lnTo>
                    <a:pt x="243" y="8"/>
                  </a:lnTo>
                  <a:lnTo>
                    <a:pt x="234" y="9"/>
                  </a:lnTo>
                  <a:lnTo>
                    <a:pt x="224" y="11"/>
                  </a:lnTo>
                  <a:lnTo>
                    <a:pt x="214" y="13"/>
                  </a:lnTo>
                  <a:lnTo>
                    <a:pt x="204" y="16"/>
                  </a:lnTo>
                  <a:lnTo>
                    <a:pt x="195" y="18"/>
                  </a:lnTo>
                  <a:lnTo>
                    <a:pt x="185" y="22"/>
                  </a:lnTo>
                  <a:lnTo>
                    <a:pt x="175" y="26"/>
                  </a:lnTo>
                  <a:lnTo>
                    <a:pt x="165" y="30"/>
                  </a:lnTo>
                  <a:lnTo>
                    <a:pt x="160" y="33"/>
                  </a:lnTo>
                  <a:lnTo>
                    <a:pt x="155" y="36"/>
                  </a:lnTo>
                  <a:lnTo>
                    <a:pt x="146" y="42"/>
                  </a:lnTo>
                  <a:lnTo>
                    <a:pt x="141" y="46"/>
                  </a:lnTo>
                  <a:lnTo>
                    <a:pt x="136" y="49"/>
                  </a:lnTo>
                  <a:lnTo>
                    <a:pt x="131" y="54"/>
                  </a:lnTo>
                  <a:lnTo>
                    <a:pt x="126" y="58"/>
                  </a:lnTo>
                  <a:lnTo>
                    <a:pt x="121" y="63"/>
                  </a:lnTo>
                  <a:lnTo>
                    <a:pt x="117" y="67"/>
                  </a:lnTo>
                  <a:lnTo>
                    <a:pt x="112" y="72"/>
                  </a:lnTo>
                  <a:lnTo>
                    <a:pt x="107" y="78"/>
                  </a:lnTo>
                  <a:lnTo>
                    <a:pt x="102" y="84"/>
                  </a:lnTo>
                  <a:lnTo>
                    <a:pt x="97" y="90"/>
                  </a:lnTo>
                  <a:lnTo>
                    <a:pt x="92" y="97"/>
                  </a:lnTo>
                  <a:lnTo>
                    <a:pt x="87" y="103"/>
                  </a:lnTo>
                  <a:lnTo>
                    <a:pt x="82" y="110"/>
                  </a:lnTo>
                  <a:lnTo>
                    <a:pt x="78" y="118"/>
                  </a:lnTo>
                  <a:lnTo>
                    <a:pt x="73" y="126"/>
                  </a:lnTo>
                  <a:lnTo>
                    <a:pt x="68" y="134"/>
                  </a:lnTo>
                  <a:lnTo>
                    <a:pt x="63" y="143"/>
                  </a:lnTo>
                  <a:lnTo>
                    <a:pt x="58" y="153"/>
                  </a:lnTo>
                  <a:lnTo>
                    <a:pt x="53" y="163"/>
                  </a:lnTo>
                  <a:lnTo>
                    <a:pt x="48" y="172"/>
                  </a:lnTo>
                  <a:lnTo>
                    <a:pt x="39" y="192"/>
                  </a:lnTo>
                  <a:lnTo>
                    <a:pt x="34" y="203"/>
                  </a:lnTo>
                  <a:lnTo>
                    <a:pt x="29" y="214"/>
                  </a:lnTo>
                  <a:lnTo>
                    <a:pt x="24" y="226"/>
                  </a:lnTo>
                  <a:lnTo>
                    <a:pt x="19" y="237"/>
                  </a:lnTo>
                  <a:lnTo>
                    <a:pt x="10" y="261"/>
                  </a:lnTo>
                  <a:lnTo>
                    <a:pt x="5" y="273"/>
                  </a:lnTo>
                  <a:lnTo>
                    <a:pt x="0" y="284"/>
                  </a:lnTo>
                  <a:lnTo>
                    <a:pt x="10" y="308"/>
                  </a:lnTo>
                  <a:lnTo>
                    <a:pt x="19" y="331"/>
                  </a:lnTo>
                  <a:lnTo>
                    <a:pt x="24" y="342"/>
                  </a:lnTo>
                  <a:lnTo>
                    <a:pt x="29" y="354"/>
                  </a:lnTo>
                  <a:lnTo>
                    <a:pt x="34" y="365"/>
                  </a:lnTo>
                  <a:lnTo>
                    <a:pt x="39" y="376"/>
                  </a:lnTo>
                  <a:lnTo>
                    <a:pt x="48" y="396"/>
                  </a:lnTo>
                  <a:lnTo>
                    <a:pt x="53" y="405"/>
                  </a:lnTo>
                  <a:lnTo>
                    <a:pt x="58" y="415"/>
                  </a:lnTo>
                  <a:lnTo>
                    <a:pt x="63" y="425"/>
                  </a:lnTo>
                  <a:lnTo>
                    <a:pt x="68" y="433"/>
                  </a:lnTo>
                  <a:lnTo>
                    <a:pt x="73" y="442"/>
                  </a:lnTo>
                  <a:lnTo>
                    <a:pt x="78" y="450"/>
                  </a:lnTo>
                  <a:lnTo>
                    <a:pt x="82" y="457"/>
                  </a:lnTo>
                  <a:lnTo>
                    <a:pt x="87" y="465"/>
                  </a:lnTo>
                  <a:lnTo>
                    <a:pt x="92" y="471"/>
                  </a:lnTo>
                  <a:lnTo>
                    <a:pt x="97" y="478"/>
                  </a:lnTo>
                  <a:lnTo>
                    <a:pt x="102" y="484"/>
                  </a:lnTo>
                  <a:lnTo>
                    <a:pt x="107" y="490"/>
                  </a:lnTo>
                  <a:lnTo>
                    <a:pt x="112" y="496"/>
                  </a:lnTo>
                  <a:lnTo>
                    <a:pt x="117" y="501"/>
                  </a:lnTo>
                  <a:lnTo>
                    <a:pt x="121" y="505"/>
                  </a:lnTo>
                  <a:lnTo>
                    <a:pt x="126" y="510"/>
                  </a:lnTo>
                  <a:lnTo>
                    <a:pt x="131" y="514"/>
                  </a:lnTo>
                  <a:lnTo>
                    <a:pt x="136" y="518"/>
                  </a:lnTo>
                  <a:lnTo>
                    <a:pt x="141" y="522"/>
                  </a:lnTo>
                  <a:lnTo>
                    <a:pt x="146" y="526"/>
                  </a:lnTo>
                  <a:lnTo>
                    <a:pt x="155" y="532"/>
                  </a:lnTo>
                  <a:lnTo>
                    <a:pt x="160" y="535"/>
                  </a:lnTo>
                  <a:lnTo>
                    <a:pt x="165" y="537"/>
                  </a:lnTo>
                  <a:lnTo>
                    <a:pt x="175" y="542"/>
                  </a:lnTo>
                  <a:lnTo>
                    <a:pt x="185" y="546"/>
                  </a:lnTo>
                  <a:lnTo>
                    <a:pt x="195" y="549"/>
                  </a:lnTo>
                  <a:lnTo>
                    <a:pt x="204" y="552"/>
                  </a:lnTo>
                  <a:lnTo>
                    <a:pt x="214" y="555"/>
                  </a:lnTo>
                  <a:lnTo>
                    <a:pt x="224" y="557"/>
                  </a:lnTo>
                  <a:lnTo>
                    <a:pt x="234" y="559"/>
                  </a:lnTo>
                  <a:lnTo>
                    <a:pt x="243" y="560"/>
                  </a:lnTo>
                  <a:lnTo>
                    <a:pt x="253" y="561"/>
                  </a:lnTo>
                  <a:lnTo>
                    <a:pt x="272" y="564"/>
                  </a:lnTo>
                  <a:lnTo>
                    <a:pt x="292" y="565"/>
                  </a:lnTo>
                  <a:lnTo>
                    <a:pt x="311" y="566"/>
                  </a:lnTo>
                  <a:lnTo>
                    <a:pt x="331" y="566"/>
                  </a:lnTo>
                  <a:lnTo>
                    <a:pt x="350" y="567"/>
                  </a:lnTo>
                  <a:lnTo>
                    <a:pt x="370" y="567"/>
                  </a:lnTo>
                  <a:lnTo>
                    <a:pt x="389" y="56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498" name="Freeform 90"/>
            <p:cNvSpPr>
              <a:spLocks/>
            </p:cNvSpPr>
            <p:nvPr/>
          </p:nvSpPr>
          <p:spPr bwMode="auto">
            <a:xfrm>
              <a:off x="824" y="3374"/>
              <a:ext cx="781" cy="283"/>
            </a:xfrm>
            <a:custGeom>
              <a:avLst/>
              <a:gdLst>
                <a:gd name="T0" fmla="*/ 390 w 781"/>
                <a:gd name="T1" fmla="*/ 0 h 283"/>
                <a:gd name="T2" fmla="*/ 370 w 781"/>
                <a:gd name="T3" fmla="*/ 46 h 283"/>
                <a:gd name="T4" fmla="*/ 361 w 781"/>
                <a:gd name="T5" fmla="*/ 69 h 283"/>
                <a:gd name="T6" fmla="*/ 351 w 781"/>
                <a:gd name="T7" fmla="*/ 91 h 283"/>
                <a:gd name="T8" fmla="*/ 336 w 781"/>
                <a:gd name="T9" fmla="*/ 120 h 283"/>
                <a:gd name="T10" fmla="*/ 327 w 781"/>
                <a:gd name="T11" fmla="*/ 139 h 283"/>
                <a:gd name="T12" fmla="*/ 317 w 781"/>
                <a:gd name="T13" fmla="*/ 157 h 283"/>
                <a:gd name="T14" fmla="*/ 307 w 781"/>
                <a:gd name="T15" fmla="*/ 172 h 283"/>
                <a:gd name="T16" fmla="*/ 297 w 781"/>
                <a:gd name="T17" fmla="*/ 186 h 283"/>
                <a:gd name="T18" fmla="*/ 288 w 781"/>
                <a:gd name="T19" fmla="*/ 199 h 283"/>
                <a:gd name="T20" fmla="*/ 278 w 781"/>
                <a:gd name="T21" fmla="*/ 210 h 283"/>
                <a:gd name="T22" fmla="*/ 268 w 781"/>
                <a:gd name="T23" fmla="*/ 220 h 283"/>
                <a:gd name="T24" fmla="*/ 258 w 781"/>
                <a:gd name="T25" fmla="*/ 229 h 283"/>
                <a:gd name="T26" fmla="*/ 244 w 781"/>
                <a:gd name="T27" fmla="*/ 240 h 283"/>
                <a:gd name="T28" fmla="*/ 230 w 781"/>
                <a:gd name="T29" fmla="*/ 249 h 283"/>
                <a:gd name="T30" fmla="*/ 214 w 781"/>
                <a:gd name="T31" fmla="*/ 256 h 283"/>
                <a:gd name="T32" fmla="*/ 195 w 781"/>
                <a:gd name="T33" fmla="*/ 263 h 283"/>
                <a:gd name="T34" fmla="*/ 175 w 781"/>
                <a:gd name="T35" fmla="*/ 269 h 283"/>
                <a:gd name="T36" fmla="*/ 156 w 781"/>
                <a:gd name="T37" fmla="*/ 273 h 283"/>
                <a:gd name="T38" fmla="*/ 137 w 781"/>
                <a:gd name="T39" fmla="*/ 276 h 283"/>
                <a:gd name="T40" fmla="*/ 98 w 781"/>
                <a:gd name="T41" fmla="*/ 279 h 283"/>
                <a:gd name="T42" fmla="*/ 58 w 781"/>
                <a:gd name="T43" fmla="*/ 280 h 283"/>
                <a:gd name="T44" fmla="*/ 19 w 781"/>
                <a:gd name="T45" fmla="*/ 281 h 283"/>
                <a:gd name="T46" fmla="*/ 780 w 781"/>
                <a:gd name="T47" fmla="*/ 282 h 283"/>
                <a:gd name="T48" fmla="*/ 741 w 781"/>
                <a:gd name="T49" fmla="*/ 281 h 283"/>
                <a:gd name="T50" fmla="*/ 702 w 781"/>
                <a:gd name="T51" fmla="*/ 280 h 283"/>
                <a:gd name="T52" fmla="*/ 663 w 781"/>
                <a:gd name="T53" fmla="*/ 278 h 283"/>
                <a:gd name="T54" fmla="*/ 634 w 781"/>
                <a:gd name="T55" fmla="*/ 274 h 283"/>
                <a:gd name="T56" fmla="*/ 615 w 781"/>
                <a:gd name="T57" fmla="*/ 271 h 283"/>
                <a:gd name="T58" fmla="*/ 595 w 781"/>
                <a:gd name="T59" fmla="*/ 266 h 283"/>
                <a:gd name="T60" fmla="*/ 575 w 781"/>
                <a:gd name="T61" fmla="*/ 260 h 283"/>
                <a:gd name="T62" fmla="*/ 556 w 781"/>
                <a:gd name="T63" fmla="*/ 251 h 283"/>
                <a:gd name="T64" fmla="*/ 546 w 781"/>
                <a:gd name="T65" fmla="*/ 246 h 283"/>
                <a:gd name="T66" fmla="*/ 532 w 781"/>
                <a:gd name="T67" fmla="*/ 236 h 283"/>
                <a:gd name="T68" fmla="*/ 522 w 781"/>
                <a:gd name="T69" fmla="*/ 229 h 283"/>
                <a:gd name="T70" fmla="*/ 512 w 781"/>
                <a:gd name="T71" fmla="*/ 220 h 283"/>
                <a:gd name="T72" fmla="*/ 502 w 781"/>
                <a:gd name="T73" fmla="*/ 210 h 283"/>
                <a:gd name="T74" fmla="*/ 492 w 781"/>
                <a:gd name="T75" fmla="*/ 199 h 283"/>
                <a:gd name="T76" fmla="*/ 483 w 781"/>
                <a:gd name="T77" fmla="*/ 186 h 283"/>
                <a:gd name="T78" fmla="*/ 473 w 781"/>
                <a:gd name="T79" fmla="*/ 172 h 283"/>
                <a:gd name="T80" fmla="*/ 463 w 781"/>
                <a:gd name="T81" fmla="*/ 157 h 283"/>
                <a:gd name="T82" fmla="*/ 453 w 781"/>
                <a:gd name="T83" fmla="*/ 139 h 283"/>
                <a:gd name="T84" fmla="*/ 444 w 781"/>
                <a:gd name="T85" fmla="*/ 120 h 283"/>
                <a:gd name="T86" fmla="*/ 429 w 781"/>
                <a:gd name="T87" fmla="*/ 91 h 283"/>
                <a:gd name="T88" fmla="*/ 419 w 781"/>
                <a:gd name="T89" fmla="*/ 69 h 283"/>
                <a:gd name="T90" fmla="*/ 410 w 781"/>
                <a:gd name="T91" fmla="*/ 46 h 283"/>
                <a:gd name="T92" fmla="*/ 390 w 781"/>
                <a:gd name="T93"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81" h="283">
                  <a:moveTo>
                    <a:pt x="390" y="0"/>
                  </a:moveTo>
                  <a:lnTo>
                    <a:pt x="390" y="0"/>
                  </a:lnTo>
                  <a:lnTo>
                    <a:pt x="381" y="23"/>
                  </a:lnTo>
                  <a:lnTo>
                    <a:pt x="370" y="46"/>
                  </a:lnTo>
                  <a:lnTo>
                    <a:pt x="366" y="58"/>
                  </a:lnTo>
                  <a:lnTo>
                    <a:pt x="361" y="69"/>
                  </a:lnTo>
                  <a:lnTo>
                    <a:pt x="356" y="80"/>
                  </a:lnTo>
                  <a:lnTo>
                    <a:pt x="351" y="91"/>
                  </a:lnTo>
                  <a:lnTo>
                    <a:pt x="341" y="111"/>
                  </a:lnTo>
                  <a:lnTo>
                    <a:pt x="336" y="120"/>
                  </a:lnTo>
                  <a:lnTo>
                    <a:pt x="331" y="130"/>
                  </a:lnTo>
                  <a:lnTo>
                    <a:pt x="327" y="139"/>
                  </a:lnTo>
                  <a:lnTo>
                    <a:pt x="322" y="148"/>
                  </a:lnTo>
                  <a:lnTo>
                    <a:pt x="317" y="157"/>
                  </a:lnTo>
                  <a:lnTo>
                    <a:pt x="312" y="165"/>
                  </a:lnTo>
                  <a:lnTo>
                    <a:pt x="307" y="172"/>
                  </a:lnTo>
                  <a:lnTo>
                    <a:pt x="303" y="179"/>
                  </a:lnTo>
                  <a:lnTo>
                    <a:pt x="297" y="186"/>
                  </a:lnTo>
                  <a:lnTo>
                    <a:pt x="293" y="193"/>
                  </a:lnTo>
                  <a:lnTo>
                    <a:pt x="288" y="199"/>
                  </a:lnTo>
                  <a:lnTo>
                    <a:pt x="283" y="204"/>
                  </a:lnTo>
                  <a:lnTo>
                    <a:pt x="278" y="210"/>
                  </a:lnTo>
                  <a:lnTo>
                    <a:pt x="273" y="215"/>
                  </a:lnTo>
                  <a:lnTo>
                    <a:pt x="268" y="220"/>
                  </a:lnTo>
                  <a:lnTo>
                    <a:pt x="264" y="225"/>
                  </a:lnTo>
                  <a:lnTo>
                    <a:pt x="258" y="229"/>
                  </a:lnTo>
                  <a:lnTo>
                    <a:pt x="254" y="232"/>
                  </a:lnTo>
                  <a:lnTo>
                    <a:pt x="244" y="240"/>
                  </a:lnTo>
                  <a:lnTo>
                    <a:pt x="234" y="246"/>
                  </a:lnTo>
                  <a:lnTo>
                    <a:pt x="230" y="249"/>
                  </a:lnTo>
                  <a:lnTo>
                    <a:pt x="225" y="251"/>
                  </a:lnTo>
                  <a:lnTo>
                    <a:pt x="214" y="256"/>
                  </a:lnTo>
                  <a:lnTo>
                    <a:pt x="205" y="260"/>
                  </a:lnTo>
                  <a:lnTo>
                    <a:pt x="195" y="263"/>
                  </a:lnTo>
                  <a:lnTo>
                    <a:pt x="185" y="266"/>
                  </a:lnTo>
                  <a:lnTo>
                    <a:pt x="175" y="269"/>
                  </a:lnTo>
                  <a:lnTo>
                    <a:pt x="166" y="271"/>
                  </a:lnTo>
                  <a:lnTo>
                    <a:pt x="156" y="273"/>
                  </a:lnTo>
                  <a:lnTo>
                    <a:pt x="146" y="274"/>
                  </a:lnTo>
                  <a:lnTo>
                    <a:pt x="137" y="276"/>
                  </a:lnTo>
                  <a:lnTo>
                    <a:pt x="117" y="278"/>
                  </a:lnTo>
                  <a:lnTo>
                    <a:pt x="98" y="279"/>
                  </a:lnTo>
                  <a:lnTo>
                    <a:pt x="78" y="280"/>
                  </a:lnTo>
                  <a:lnTo>
                    <a:pt x="58" y="280"/>
                  </a:lnTo>
                  <a:lnTo>
                    <a:pt x="39" y="281"/>
                  </a:lnTo>
                  <a:lnTo>
                    <a:pt x="19" y="281"/>
                  </a:lnTo>
                  <a:lnTo>
                    <a:pt x="0" y="282"/>
                  </a:lnTo>
                  <a:lnTo>
                    <a:pt x="780" y="282"/>
                  </a:lnTo>
                  <a:lnTo>
                    <a:pt x="761" y="281"/>
                  </a:lnTo>
                  <a:lnTo>
                    <a:pt x="741" y="281"/>
                  </a:lnTo>
                  <a:lnTo>
                    <a:pt x="722" y="280"/>
                  </a:lnTo>
                  <a:lnTo>
                    <a:pt x="702" y="280"/>
                  </a:lnTo>
                  <a:lnTo>
                    <a:pt x="682" y="279"/>
                  </a:lnTo>
                  <a:lnTo>
                    <a:pt x="663" y="278"/>
                  </a:lnTo>
                  <a:lnTo>
                    <a:pt x="643" y="276"/>
                  </a:lnTo>
                  <a:lnTo>
                    <a:pt x="634" y="274"/>
                  </a:lnTo>
                  <a:lnTo>
                    <a:pt x="624" y="273"/>
                  </a:lnTo>
                  <a:lnTo>
                    <a:pt x="615" y="271"/>
                  </a:lnTo>
                  <a:lnTo>
                    <a:pt x="605" y="269"/>
                  </a:lnTo>
                  <a:lnTo>
                    <a:pt x="595" y="266"/>
                  </a:lnTo>
                  <a:lnTo>
                    <a:pt x="585" y="263"/>
                  </a:lnTo>
                  <a:lnTo>
                    <a:pt x="575" y="260"/>
                  </a:lnTo>
                  <a:lnTo>
                    <a:pt x="566" y="256"/>
                  </a:lnTo>
                  <a:lnTo>
                    <a:pt x="556" y="251"/>
                  </a:lnTo>
                  <a:lnTo>
                    <a:pt x="551" y="249"/>
                  </a:lnTo>
                  <a:lnTo>
                    <a:pt x="546" y="246"/>
                  </a:lnTo>
                  <a:lnTo>
                    <a:pt x="536" y="240"/>
                  </a:lnTo>
                  <a:lnTo>
                    <a:pt x="532" y="236"/>
                  </a:lnTo>
                  <a:lnTo>
                    <a:pt x="526" y="232"/>
                  </a:lnTo>
                  <a:lnTo>
                    <a:pt x="522" y="229"/>
                  </a:lnTo>
                  <a:lnTo>
                    <a:pt x="516" y="225"/>
                  </a:lnTo>
                  <a:lnTo>
                    <a:pt x="512" y="220"/>
                  </a:lnTo>
                  <a:lnTo>
                    <a:pt x="507" y="215"/>
                  </a:lnTo>
                  <a:lnTo>
                    <a:pt x="502" y="210"/>
                  </a:lnTo>
                  <a:lnTo>
                    <a:pt x="497" y="204"/>
                  </a:lnTo>
                  <a:lnTo>
                    <a:pt x="492" y="199"/>
                  </a:lnTo>
                  <a:lnTo>
                    <a:pt x="487" y="193"/>
                  </a:lnTo>
                  <a:lnTo>
                    <a:pt x="483" y="186"/>
                  </a:lnTo>
                  <a:lnTo>
                    <a:pt x="478" y="179"/>
                  </a:lnTo>
                  <a:lnTo>
                    <a:pt x="473" y="172"/>
                  </a:lnTo>
                  <a:lnTo>
                    <a:pt x="468" y="165"/>
                  </a:lnTo>
                  <a:lnTo>
                    <a:pt x="463" y="157"/>
                  </a:lnTo>
                  <a:lnTo>
                    <a:pt x="458" y="148"/>
                  </a:lnTo>
                  <a:lnTo>
                    <a:pt x="453" y="139"/>
                  </a:lnTo>
                  <a:lnTo>
                    <a:pt x="449" y="130"/>
                  </a:lnTo>
                  <a:lnTo>
                    <a:pt x="444" y="120"/>
                  </a:lnTo>
                  <a:lnTo>
                    <a:pt x="439" y="111"/>
                  </a:lnTo>
                  <a:lnTo>
                    <a:pt x="429" y="91"/>
                  </a:lnTo>
                  <a:lnTo>
                    <a:pt x="424" y="80"/>
                  </a:lnTo>
                  <a:lnTo>
                    <a:pt x="419" y="69"/>
                  </a:lnTo>
                  <a:lnTo>
                    <a:pt x="414" y="58"/>
                  </a:lnTo>
                  <a:lnTo>
                    <a:pt x="410" y="46"/>
                  </a:lnTo>
                  <a:lnTo>
                    <a:pt x="400" y="23"/>
                  </a:lnTo>
                  <a:lnTo>
                    <a:pt x="39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45499" name="Group 91"/>
          <p:cNvGrpSpPr>
            <a:grpSpLocks/>
          </p:cNvGrpSpPr>
          <p:nvPr/>
        </p:nvGrpSpPr>
        <p:grpSpPr bwMode="auto">
          <a:xfrm>
            <a:off x="2422525" y="5448300"/>
            <a:ext cx="1216025" cy="204788"/>
            <a:chOff x="1696" y="3528"/>
            <a:chExt cx="862" cy="129"/>
          </a:xfrm>
        </p:grpSpPr>
        <p:sp>
          <p:nvSpPr>
            <p:cNvPr id="145500" name="Freeform 92"/>
            <p:cNvSpPr>
              <a:spLocks/>
            </p:cNvSpPr>
            <p:nvPr/>
          </p:nvSpPr>
          <p:spPr bwMode="auto">
            <a:xfrm>
              <a:off x="2128" y="3528"/>
              <a:ext cx="430" cy="129"/>
            </a:xfrm>
            <a:custGeom>
              <a:avLst/>
              <a:gdLst>
                <a:gd name="T0" fmla="*/ 429 w 430"/>
                <a:gd name="T1" fmla="*/ 0 h 129"/>
                <a:gd name="T2" fmla="*/ 386 w 430"/>
                <a:gd name="T3" fmla="*/ 0 h 129"/>
                <a:gd name="T4" fmla="*/ 343 w 430"/>
                <a:gd name="T5" fmla="*/ 0 h 129"/>
                <a:gd name="T6" fmla="*/ 300 w 430"/>
                <a:gd name="T7" fmla="*/ 1 h 129"/>
                <a:gd name="T8" fmla="*/ 268 w 430"/>
                <a:gd name="T9" fmla="*/ 2 h 129"/>
                <a:gd name="T10" fmla="*/ 247 w 430"/>
                <a:gd name="T11" fmla="*/ 2 h 129"/>
                <a:gd name="T12" fmla="*/ 225 w 430"/>
                <a:gd name="T13" fmla="*/ 4 h 129"/>
                <a:gd name="T14" fmla="*/ 204 w 430"/>
                <a:gd name="T15" fmla="*/ 5 h 129"/>
                <a:gd name="T16" fmla="*/ 182 w 430"/>
                <a:gd name="T17" fmla="*/ 7 h 129"/>
                <a:gd name="T18" fmla="*/ 171 w 430"/>
                <a:gd name="T19" fmla="*/ 8 h 129"/>
                <a:gd name="T20" fmla="*/ 155 w 430"/>
                <a:gd name="T21" fmla="*/ 10 h 129"/>
                <a:gd name="T22" fmla="*/ 145 w 430"/>
                <a:gd name="T23" fmla="*/ 12 h 129"/>
                <a:gd name="T24" fmla="*/ 134 w 430"/>
                <a:gd name="T25" fmla="*/ 14 h 129"/>
                <a:gd name="T26" fmla="*/ 123 w 430"/>
                <a:gd name="T27" fmla="*/ 16 h 129"/>
                <a:gd name="T28" fmla="*/ 112 w 430"/>
                <a:gd name="T29" fmla="*/ 19 h 129"/>
                <a:gd name="T30" fmla="*/ 102 w 430"/>
                <a:gd name="T31" fmla="*/ 22 h 129"/>
                <a:gd name="T32" fmla="*/ 91 w 430"/>
                <a:gd name="T33" fmla="*/ 25 h 129"/>
                <a:gd name="T34" fmla="*/ 81 w 430"/>
                <a:gd name="T35" fmla="*/ 28 h 129"/>
                <a:gd name="T36" fmla="*/ 69 w 430"/>
                <a:gd name="T37" fmla="*/ 32 h 129"/>
                <a:gd name="T38" fmla="*/ 59 w 430"/>
                <a:gd name="T39" fmla="*/ 37 h 129"/>
                <a:gd name="T40" fmla="*/ 43 w 430"/>
                <a:gd name="T41" fmla="*/ 43 h 129"/>
                <a:gd name="T42" fmla="*/ 32 w 430"/>
                <a:gd name="T43" fmla="*/ 48 h 129"/>
                <a:gd name="T44" fmla="*/ 21 w 430"/>
                <a:gd name="T45" fmla="*/ 53 h 129"/>
                <a:gd name="T46" fmla="*/ 5 w 430"/>
                <a:gd name="T47" fmla="*/ 61 h 129"/>
                <a:gd name="T48" fmla="*/ 11 w 430"/>
                <a:gd name="T49" fmla="*/ 69 h 129"/>
                <a:gd name="T50" fmla="*/ 26 w 430"/>
                <a:gd name="T51" fmla="*/ 77 h 129"/>
                <a:gd name="T52" fmla="*/ 37 w 430"/>
                <a:gd name="T53" fmla="*/ 82 h 129"/>
                <a:gd name="T54" fmla="*/ 53 w 430"/>
                <a:gd name="T55" fmla="*/ 89 h 129"/>
                <a:gd name="T56" fmla="*/ 64 w 430"/>
                <a:gd name="T57" fmla="*/ 94 h 129"/>
                <a:gd name="T58" fmla="*/ 75 w 430"/>
                <a:gd name="T59" fmla="*/ 98 h 129"/>
                <a:gd name="T60" fmla="*/ 86 w 430"/>
                <a:gd name="T61" fmla="*/ 101 h 129"/>
                <a:gd name="T62" fmla="*/ 96 w 430"/>
                <a:gd name="T63" fmla="*/ 105 h 129"/>
                <a:gd name="T64" fmla="*/ 107 w 430"/>
                <a:gd name="T65" fmla="*/ 108 h 129"/>
                <a:gd name="T66" fmla="*/ 118 w 430"/>
                <a:gd name="T67" fmla="*/ 110 h 129"/>
                <a:gd name="T68" fmla="*/ 129 w 430"/>
                <a:gd name="T69" fmla="*/ 113 h 129"/>
                <a:gd name="T70" fmla="*/ 139 w 430"/>
                <a:gd name="T71" fmla="*/ 115 h 129"/>
                <a:gd name="T72" fmla="*/ 150 w 430"/>
                <a:gd name="T73" fmla="*/ 117 h 129"/>
                <a:gd name="T74" fmla="*/ 161 w 430"/>
                <a:gd name="T75" fmla="*/ 118 h 129"/>
                <a:gd name="T76" fmla="*/ 177 w 430"/>
                <a:gd name="T77" fmla="*/ 121 h 129"/>
                <a:gd name="T78" fmla="*/ 193 w 430"/>
                <a:gd name="T79" fmla="*/ 122 h 129"/>
                <a:gd name="T80" fmla="*/ 215 w 430"/>
                <a:gd name="T81" fmla="*/ 124 h 129"/>
                <a:gd name="T82" fmla="*/ 236 w 430"/>
                <a:gd name="T83" fmla="*/ 125 h 129"/>
                <a:gd name="T84" fmla="*/ 258 w 430"/>
                <a:gd name="T85" fmla="*/ 126 h 129"/>
                <a:gd name="T86" fmla="*/ 279 w 430"/>
                <a:gd name="T87" fmla="*/ 127 h 129"/>
                <a:gd name="T88" fmla="*/ 322 w 430"/>
                <a:gd name="T89" fmla="*/ 127 h 129"/>
                <a:gd name="T90" fmla="*/ 365 w 430"/>
                <a:gd name="T91" fmla="*/ 128 h 129"/>
                <a:gd name="T92" fmla="*/ 408 w 430"/>
                <a:gd name="T93"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0" h="129">
                  <a:moveTo>
                    <a:pt x="429" y="128"/>
                  </a:moveTo>
                  <a:lnTo>
                    <a:pt x="429" y="0"/>
                  </a:lnTo>
                  <a:lnTo>
                    <a:pt x="408" y="0"/>
                  </a:lnTo>
                  <a:lnTo>
                    <a:pt x="386" y="0"/>
                  </a:lnTo>
                  <a:lnTo>
                    <a:pt x="365" y="0"/>
                  </a:lnTo>
                  <a:lnTo>
                    <a:pt x="343" y="0"/>
                  </a:lnTo>
                  <a:lnTo>
                    <a:pt x="322" y="1"/>
                  </a:lnTo>
                  <a:lnTo>
                    <a:pt x="300" y="1"/>
                  </a:lnTo>
                  <a:lnTo>
                    <a:pt x="279" y="1"/>
                  </a:lnTo>
                  <a:lnTo>
                    <a:pt x="268" y="2"/>
                  </a:lnTo>
                  <a:lnTo>
                    <a:pt x="258" y="2"/>
                  </a:lnTo>
                  <a:lnTo>
                    <a:pt x="247" y="2"/>
                  </a:lnTo>
                  <a:lnTo>
                    <a:pt x="236" y="3"/>
                  </a:lnTo>
                  <a:lnTo>
                    <a:pt x="225" y="4"/>
                  </a:lnTo>
                  <a:lnTo>
                    <a:pt x="215" y="4"/>
                  </a:lnTo>
                  <a:lnTo>
                    <a:pt x="204" y="5"/>
                  </a:lnTo>
                  <a:lnTo>
                    <a:pt x="193" y="6"/>
                  </a:lnTo>
                  <a:lnTo>
                    <a:pt x="182" y="7"/>
                  </a:lnTo>
                  <a:lnTo>
                    <a:pt x="177" y="7"/>
                  </a:lnTo>
                  <a:lnTo>
                    <a:pt x="171" y="8"/>
                  </a:lnTo>
                  <a:lnTo>
                    <a:pt x="161" y="10"/>
                  </a:lnTo>
                  <a:lnTo>
                    <a:pt x="155" y="10"/>
                  </a:lnTo>
                  <a:lnTo>
                    <a:pt x="150" y="11"/>
                  </a:lnTo>
                  <a:lnTo>
                    <a:pt x="145" y="12"/>
                  </a:lnTo>
                  <a:lnTo>
                    <a:pt x="139" y="13"/>
                  </a:lnTo>
                  <a:lnTo>
                    <a:pt x="134" y="14"/>
                  </a:lnTo>
                  <a:lnTo>
                    <a:pt x="129" y="15"/>
                  </a:lnTo>
                  <a:lnTo>
                    <a:pt x="123" y="16"/>
                  </a:lnTo>
                  <a:lnTo>
                    <a:pt x="118" y="18"/>
                  </a:lnTo>
                  <a:lnTo>
                    <a:pt x="112" y="19"/>
                  </a:lnTo>
                  <a:lnTo>
                    <a:pt x="107" y="20"/>
                  </a:lnTo>
                  <a:lnTo>
                    <a:pt x="102" y="22"/>
                  </a:lnTo>
                  <a:lnTo>
                    <a:pt x="96" y="23"/>
                  </a:lnTo>
                  <a:lnTo>
                    <a:pt x="91" y="25"/>
                  </a:lnTo>
                  <a:lnTo>
                    <a:pt x="86" y="27"/>
                  </a:lnTo>
                  <a:lnTo>
                    <a:pt x="81" y="28"/>
                  </a:lnTo>
                  <a:lnTo>
                    <a:pt x="75" y="30"/>
                  </a:lnTo>
                  <a:lnTo>
                    <a:pt x="69" y="32"/>
                  </a:lnTo>
                  <a:lnTo>
                    <a:pt x="64" y="34"/>
                  </a:lnTo>
                  <a:lnTo>
                    <a:pt x="59" y="37"/>
                  </a:lnTo>
                  <a:lnTo>
                    <a:pt x="53" y="39"/>
                  </a:lnTo>
                  <a:lnTo>
                    <a:pt x="43" y="43"/>
                  </a:lnTo>
                  <a:lnTo>
                    <a:pt x="37" y="46"/>
                  </a:lnTo>
                  <a:lnTo>
                    <a:pt x="32" y="48"/>
                  </a:lnTo>
                  <a:lnTo>
                    <a:pt x="26" y="51"/>
                  </a:lnTo>
                  <a:lnTo>
                    <a:pt x="21" y="53"/>
                  </a:lnTo>
                  <a:lnTo>
                    <a:pt x="11" y="59"/>
                  </a:lnTo>
                  <a:lnTo>
                    <a:pt x="5" y="61"/>
                  </a:lnTo>
                  <a:lnTo>
                    <a:pt x="0" y="64"/>
                  </a:lnTo>
                  <a:lnTo>
                    <a:pt x="11" y="69"/>
                  </a:lnTo>
                  <a:lnTo>
                    <a:pt x="21" y="75"/>
                  </a:lnTo>
                  <a:lnTo>
                    <a:pt x="26" y="77"/>
                  </a:lnTo>
                  <a:lnTo>
                    <a:pt x="32" y="80"/>
                  </a:lnTo>
                  <a:lnTo>
                    <a:pt x="37" y="82"/>
                  </a:lnTo>
                  <a:lnTo>
                    <a:pt x="43" y="85"/>
                  </a:lnTo>
                  <a:lnTo>
                    <a:pt x="53" y="89"/>
                  </a:lnTo>
                  <a:lnTo>
                    <a:pt x="59" y="91"/>
                  </a:lnTo>
                  <a:lnTo>
                    <a:pt x="64" y="94"/>
                  </a:lnTo>
                  <a:lnTo>
                    <a:pt x="69" y="96"/>
                  </a:lnTo>
                  <a:lnTo>
                    <a:pt x="75" y="98"/>
                  </a:lnTo>
                  <a:lnTo>
                    <a:pt x="81" y="100"/>
                  </a:lnTo>
                  <a:lnTo>
                    <a:pt x="86" y="101"/>
                  </a:lnTo>
                  <a:lnTo>
                    <a:pt x="91" y="103"/>
                  </a:lnTo>
                  <a:lnTo>
                    <a:pt x="96" y="105"/>
                  </a:lnTo>
                  <a:lnTo>
                    <a:pt x="102" y="106"/>
                  </a:lnTo>
                  <a:lnTo>
                    <a:pt x="107" y="108"/>
                  </a:lnTo>
                  <a:lnTo>
                    <a:pt x="112" y="109"/>
                  </a:lnTo>
                  <a:lnTo>
                    <a:pt x="118" y="110"/>
                  </a:lnTo>
                  <a:lnTo>
                    <a:pt x="123" y="112"/>
                  </a:lnTo>
                  <a:lnTo>
                    <a:pt x="129" y="113"/>
                  </a:lnTo>
                  <a:lnTo>
                    <a:pt x="134" y="114"/>
                  </a:lnTo>
                  <a:lnTo>
                    <a:pt x="139" y="115"/>
                  </a:lnTo>
                  <a:lnTo>
                    <a:pt x="145" y="116"/>
                  </a:lnTo>
                  <a:lnTo>
                    <a:pt x="150" y="117"/>
                  </a:lnTo>
                  <a:lnTo>
                    <a:pt x="155" y="118"/>
                  </a:lnTo>
                  <a:lnTo>
                    <a:pt x="161" y="118"/>
                  </a:lnTo>
                  <a:lnTo>
                    <a:pt x="171" y="120"/>
                  </a:lnTo>
                  <a:lnTo>
                    <a:pt x="177" y="121"/>
                  </a:lnTo>
                  <a:lnTo>
                    <a:pt x="182" y="121"/>
                  </a:lnTo>
                  <a:lnTo>
                    <a:pt x="193" y="122"/>
                  </a:lnTo>
                  <a:lnTo>
                    <a:pt x="204" y="123"/>
                  </a:lnTo>
                  <a:lnTo>
                    <a:pt x="215" y="124"/>
                  </a:lnTo>
                  <a:lnTo>
                    <a:pt x="225" y="124"/>
                  </a:lnTo>
                  <a:lnTo>
                    <a:pt x="236" y="125"/>
                  </a:lnTo>
                  <a:lnTo>
                    <a:pt x="247" y="125"/>
                  </a:lnTo>
                  <a:lnTo>
                    <a:pt x="258" y="126"/>
                  </a:lnTo>
                  <a:lnTo>
                    <a:pt x="268" y="126"/>
                  </a:lnTo>
                  <a:lnTo>
                    <a:pt x="279" y="127"/>
                  </a:lnTo>
                  <a:lnTo>
                    <a:pt x="300" y="127"/>
                  </a:lnTo>
                  <a:lnTo>
                    <a:pt x="322" y="127"/>
                  </a:lnTo>
                  <a:lnTo>
                    <a:pt x="343" y="128"/>
                  </a:lnTo>
                  <a:lnTo>
                    <a:pt x="365" y="128"/>
                  </a:lnTo>
                  <a:lnTo>
                    <a:pt x="386" y="128"/>
                  </a:lnTo>
                  <a:lnTo>
                    <a:pt x="408" y="128"/>
                  </a:lnTo>
                  <a:lnTo>
                    <a:pt x="429" y="12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501" name="Freeform 93"/>
            <p:cNvSpPr>
              <a:spLocks/>
            </p:cNvSpPr>
            <p:nvPr/>
          </p:nvSpPr>
          <p:spPr bwMode="auto">
            <a:xfrm>
              <a:off x="1696" y="3593"/>
              <a:ext cx="862" cy="64"/>
            </a:xfrm>
            <a:custGeom>
              <a:avLst/>
              <a:gdLst>
                <a:gd name="T0" fmla="*/ 431 w 862"/>
                <a:gd name="T1" fmla="*/ 0 h 64"/>
                <a:gd name="T2" fmla="*/ 409 w 862"/>
                <a:gd name="T3" fmla="*/ 10 h 64"/>
                <a:gd name="T4" fmla="*/ 398 w 862"/>
                <a:gd name="T5" fmla="*/ 15 h 64"/>
                <a:gd name="T6" fmla="*/ 388 w 862"/>
                <a:gd name="T7" fmla="*/ 20 h 64"/>
                <a:gd name="T8" fmla="*/ 371 w 862"/>
                <a:gd name="T9" fmla="*/ 27 h 64"/>
                <a:gd name="T10" fmla="*/ 361 w 862"/>
                <a:gd name="T11" fmla="*/ 31 h 64"/>
                <a:gd name="T12" fmla="*/ 350 w 862"/>
                <a:gd name="T13" fmla="*/ 35 h 64"/>
                <a:gd name="T14" fmla="*/ 339 w 862"/>
                <a:gd name="T15" fmla="*/ 38 h 64"/>
                <a:gd name="T16" fmla="*/ 328 w 862"/>
                <a:gd name="T17" fmla="*/ 42 h 64"/>
                <a:gd name="T18" fmla="*/ 317 w 862"/>
                <a:gd name="T19" fmla="*/ 44 h 64"/>
                <a:gd name="T20" fmla="*/ 307 w 862"/>
                <a:gd name="T21" fmla="*/ 47 h 64"/>
                <a:gd name="T22" fmla="*/ 296 w 862"/>
                <a:gd name="T23" fmla="*/ 49 h 64"/>
                <a:gd name="T24" fmla="*/ 285 w 862"/>
                <a:gd name="T25" fmla="*/ 51 h 64"/>
                <a:gd name="T26" fmla="*/ 269 w 862"/>
                <a:gd name="T27" fmla="*/ 54 h 64"/>
                <a:gd name="T28" fmla="*/ 253 w 862"/>
                <a:gd name="T29" fmla="*/ 56 h 64"/>
                <a:gd name="T30" fmla="*/ 237 w 862"/>
                <a:gd name="T31" fmla="*/ 57 h 64"/>
                <a:gd name="T32" fmla="*/ 215 w 862"/>
                <a:gd name="T33" fmla="*/ 59 h 64"/>
                <a:gd name="T34" fmla="*/ 194 w 862"/>
                <a:gd name="T35" fmla="*/ 60 h 64"/>
                <a:gd name="T36" fmla="*/ 172 w 862"/>
                <a:gd name="T37" fmla="*/ 61 h 64"/>
                <a:gd name="T38" fmla="*/ 151 w 862"/>
                <a:gd name="T39" fmla="*/ 62 h 64"/>
                <a:gd name="T40" fmla="*/ 108 w 862"/>
                <a:gd name="T41" fmla="*/ 62 h 64"/>
                <a:gd name="T42" fmla="*/ 65 w 862"/>
                <a:gd name="T43" fmla="*/ 63 h 64"/>
                <a:gd name="T44" fmla="*/ 21 w 862"/>
                <a:gd name="T45" fmla="*/ 63 h 64"/>
                <a:gd name="T46" fmla="*/ 861 w 862"/>
                <a:gd name="T47" fmla="*/ 63 h 64"/>
                <a:gd name="T48" fmla="*/ 818 w 862"/>
                <a:gd name="T49" fmla="*/ 63 h 64"/>
                <a:gd name="T50" fmla="*/ 775 w 862"/>
                <a:gd name="T51" fmla="*/ 63 h 64"/>
                <a:gd name="T52" fmla="*/ 732 w 862"/>
                <a:gd name="T53" fmla="*/ 62 h 64"/>
                <a:gd name="T54" fmla="*/ 699 w 862"/>
                <a:gd name="T55" fmla="*/ 61 h 64"/>
                <a:gd name="T56" fmla="*/ 679 w 862"/>
                <a:gd name="T57" fmla="*/ 60 h 64"/>
                <a:gd name="T58" fmla="*/ 657 w 862"/>
                <a:gd name="T59" fmla="*/ 60 h 64"/>
                <a:gd name="T60" fmla="*/ 635 w 862"/>
                <a:gd name="T61" fmla="*/ 58 h 64"/>
                <a:gd name="T62" fmla="*/ 614 w 862"/>
                <a:gd name="T63" fmla="*/ 56 h 64"/>
                <a:gd name="T64" fmla="*/ 602 w 862"/>
                <a:gd name="T65" fmla="*/ 55 h 64"/>
                <a:gd name="T66" fmla="*/ 587 w 862"/>
                <a:gd name="T67" fmla="*/ 53 h 64"/>
                <a:gd name="T68" fmla="*/ 576 w 862"/>
                <a:gd name="T69" fmla="*/ 51 h 64"/>
                <a:gd name="T70" fmla="*/ 565 w 862"/>
                <a:gd name="T71" fmla="*/ 49 h 64"/>
                <a:gd name="T72" fmla="*/ 554 w 862"/>
                <a:gd name="T73" fmla="*/ 47 h 64"/>
                <a:gd name="T74" fmla="*/ 544 w 862"/>
                <a:gd name="T75" fmla="*/ 44 h 64"/>
                <a:gd name="T76" fmla="*/ 533 w 862"/>
                <a:gd name="T77" fmla="*/ 42 h 64"/>
                <a:gd name="T78" fmla="*/ 522 w 862"/>
                <a:gd name="T79" fmla="*/ 38 h 64"/>
                <a:gd name="T80" fmla="*/ 512 w 862"/>
                <a:gd name="T81" fmla="*/ 35 h 64"/>
                <a:gd name="T82" fmla="*/ 500 w 862"/>
                <a:gd name="T83" fmla="*/ 31 h 64"/>
                <a:gd name="T84" fmla="*/ 490 w 862"/>
                <a:gd name="T85" fmla="*/ 27 h 64"/>
                <a:gd name="T86" fmla="*/ 473 w 862"/>
                <a:gd name="T87" fmla="*/ 20 h 64"/>
                <a:gd name="T88" fmla="*/ 463 w 862"/>
                <a:gd name="T89" fmla="*/ 15 h 64"/>
                <a:gd name="T90" fmla="*/ 452 w 862"/>
                <a:gd name="T91" fmla="*/ 10 h 64"/>
                <a:gd name="T92" fmla="*/ 431 w 862"/>
                <a:gd name="T9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2" h="64">
                  <a:moveTo>
                    <a:pt x="431" y="0"/>
                  </a:moveTo>
                  <a:lnTo>
                    <a:pt x="431" y="0"/>
                  </a:lnTo>
                  <a:lnTo>
                    <a:pt x="420" y="5"/>
                  </a:lnTo>
                  <a:lnTo>
                    <a:pt x="409" y="10"/>
                  </a:lnTo>
                  <a:lnTo>
                    <a:pt x="404" y="13"/>
                  </a:lnTo>
                  <a:lnTo>
                    <a:pt x="398" y="15"/>
                  </a:lnTo>
                  <a:lnTo>
                    <a:pt x="393" y="18"/>
                  </a:lnTo>
                  <a:lnTo>
                    <a:pt x="388" y="20"/>
                  </a:lnTo>
                  <a:lnTo>
                    <a:pt x="377" y="25"/>
                  </a:lnTo>
                  <a:lnTo>
                    <a:pt x="371" y="27"/>
                  </a:lnTo>
                  <a:lnTo>
                    <a:pt x="366" y="29"/>
                  </a:lnTo>
                  <a:lnTo>
                    <a:pt x="361" y="31"/>
                  </a:lnTo>
                  <a:lnTo>
                    <a:pt x="355" y="33"/>
                  </a:lnTo>
                  <a:lnTo>
                    <a:pt x="350" y="35"/>
                  </a:lnTo>
                  <a:lnTo>
                    <a:pt x="344" y="37"/>
                  </a:lnTo>
                  <a:lnTo>
                    <a:pt x="339" y="38"/>
                  </a:lnTo>
                  <a:lnTo>
                    <a:pt x="334" y="40"/>
                  </a:lnTo>
                  <a:lnTo>
                    <a:pt x="328" y="42"/>
                  </a:lnTo>
                  <a:lnTo>
                    <a:pt x="323" y="43"/>
                  </a:lnTo>
                  <a:lnTo>
                    <a:pt x="317" y="44"/>
                  </a:lnTo>
                  <a:lnTo>
                    <a:pt x="312" y="46"/>
                  </a:lnTo>
                  <a:lnTo>
                    <a:pt x="307" y="47"/>
                  </a:lnTo>
                  <a:lnTo>
                    <a:pt x="302" y="48"/>
                  </a:lnTo>
                  <a:lnTo>
                    <a:pt x="296" y="49"/>
                  </a:lnTo>
                  <a:lnTo>
                    <a:pt x="291" y="50"/>
                  </a:lnTo>
                  <a:lnTo>
                    <a:pt x="285" y="51"/>
                  </a:lnTo>
                  <a:lnTo>
                    <a:pt x="280" y="52"/>
                  </a:lnTo>
                  <a:lnTo>
                    <a:pt x="269" y="54"/>
                  </a:lnTo>
                  <a:lnTo>
                    <a:pt x="259" y="55"/>
                  </a:lnTo>
                  <a:lnTo>
                    <a:pt x="253" y="56"/>
                  </a:lnTo>
                  <a:lnTo>
                    <a:pt x="248" y="56"/>
                  </a:lnTo>
                  <a:lnTo>
                    <a:pt x="237" y="57"/>
                  </a:lnTo>
                  <a:lnTo>
                    <a:pt x="227" y="58"/>
                  </a:lnTo>
                  <a:lnTo>
                    <a:pt x="215" y="59"/>
                  </a:lnTo>
                  <a:lnTo>
                    <a:pt x="205" y="60"/>
                  </a:lnTo>
                  <a:lnTo>
                    <a:pt x="194" y="60"/>
                  </a:lnTo>
                  <a:lnTo>
                    <a:pt x="183" y="60"/>
                  </a:lnTo>
                  <a:lnTo>
                    <a:pt x="172" y="61"/>
                  </a:lnTo>
                  <a:lnTo>
                    <a:pt x="161" y="61"/>
                  </a:lnTo>
                  <a:lnTo>
                    <a:pt x="151" y="62"/>
                  </a:lnTo>
                  <a:lnTo>
                    <a:pt x="129" y="62"/>
                  </a:lnTo>
                  <a:lnTo>
                    <a:pt x="108" y="62"/>
                  </a:lnTo>
                  <a:lnTo>
                    <a:pt x="86" y="63"/>
                  </a:lnTo>
                  <a:lnTo>
                    <a:pt x="65" y="63"/>
                  </a:lnTo>
                  <a:lnTo>
                    <a:pt x="43" y="63"/>
                  </a:lnTo>
                  <a:lnTo>
                    <a:pt x="21" y="63"/>
                  </a:lnTo>
                  <a:lnTo>
                    <a:pt x="0" y="63"/>
                  </a:lnTo>
                  <a:lnTo>
                    <a:pt x="861" y="63"/>
                  </a:lnTo>
                  <a:lnTo>
                    <a:pt x="840" y="63"/>
                  </a:lnTo>
                  <a:lnTo>
                    <a:pt x="818" y="63"/>
                  </a:lnTo>
                  <a:lnTo>
                    <a:pt x="796" y="63"/>
                  </a:lnTo>
                  <a:lnTo>
                    <a:pt x="775" y="63"/>
                  </a:lnTo>
                  <a:lnTo>
                    <a:pt x="753" y="62"/>
                  </a:lnTo>
                  <a:lnTo>
                    <a:pt x="732" y="62"/>
                  </a:lnTo>
                  <a:lnTo>
                    <a:pt x="710" y="62"/>
                  </a:lnTo>
                  <a:lnTo>
                    <a:pt x="699" y="61"/>
                  </a:lnTo>
                  <a:lnTo>
                    <a:pt x="689" y="61"/>
                  </a:lnTo>
                  <a:lnTo>
                    <a:pt x="679" y="60"/>
                  </a:lnTo>
                  <a:lnTo>
                    <a:pt x="667" y="60"/>
                  </a:lnTo>
                  <a:lnTo>
                    <a:pt x="657" y="60"/>
                  </a:lnTo>
                  <a:lnTo>
                    <a:pt x="646" y="59"/>
                  </a:lnTo>
                  <a:lnTo>
                    <a:pt x="635" y="58"/>
                  </a:lnTo>
                  <a:lnTo>
                    <a:pt x="624" y="57"/>
                  </a:lnTo>
                  <a:lnTo>
                    <a:pt x="614" y="56"/>
                  </a:lnTo>
                  <a:lnTo>
                    <a:pt x="608" y="56"/>
                  </a:lnTo>
                  <a:lnTo>
                    <a:pt x="602" y="55"/>
                  </a:lnTo>
                  <a:lnTo>
                    <a:pt x="592" y="54"/>
                  </a:lnTo>
                  <a:lnTo>
                    <a:pt x="587" y="53"/>
                  </a:lnTo>
                  <a:lnTo>
                    <a:pt x="581" y="52"/>
                  </a:lnTo>
                  <a:lnTo>
                    <a:pt x="576" y="51"/>
                  </a:lnTo>
                  <a:lnTo>
                    <a:pt x="570" y="50"/>
                  </a:lnTo>
                  <a:lnTo>
                    <a:pt x="565" y="49"/>
                  </a:lnTo>
                  <a:lnTo>
                    <a:pt x="560" y="48"/>
                  </a:lnTo>
                  <a:lnTo>
                    <a:pt x="554" y="47"/>
                  </a:lnTo>
                  <a:lnTo>
                    <a:pt x="549" y="46"/>
                  </a:lnTo>
                  <a:lnTo>
                    <a:pt x="544" y="44"/>
                  </a:lnTo>
                  <a:lnTo>
                    <a:pt x="538" y="43"/>
                  </a:lnTo>
                  <a:lnTo>
                    <a:pt x="533" y="42"/>
                  </a:lnTo>
                  <a:lnTo>
                    <a:pt x="527" y="40"/>
                  </a:lnTo>
                  <a:lnTo>
                    <a:pt x="522" y="38"/>
                  </a:lnTo>
                  <a:lnTo>
                    <a:pt x="517" y="37"/>
                  </a:lnTo>
                  <a:lnTo>
                    <a:pt x="512" y="35"/>
                  </a:lnTo>
                  <a:lnTo>
                    <a:pt x="506" y="33"/>
                  </a:lnTo>
                  <a:lnTo>
                    <a:pt x="500" y="31"/>
                  </a:lnTo>
                  <a:lnTo>
                    <a:pt x="495" y="29"/>
                  </a:lnTo>
                  <a:lnTo>
                    <a:pt x="490" y="27"/>
                  </a:lnTo>
                  <a:lnTo>
                    <a:pt x="484" y="25"/>
                  </a:lnTo>
                  <a:lnTo>
                    <a:pt x="473" y="20"/>
                  </a:lnTo>
                  <a:lnTo>
                    <a:pt x="468" y="18"/>
                  </a:lnTo>
                  <a:lnTo>
                    <a:pt x="463" y="15"/>
                  </a:lnTo>
                  <a:lnTo>
                    <a:pt x="457" y="13"/>
                  </a:lnTo>
                  <a:lnTo>
                    <a:pt x="452" y="10"/>
                  </a:lnTo>
                  <a:lnTo>
                    <a:pt x="441" y="5"/>
                  </a:lnTo>
                  <a:lnTo>
                    <a:pt x="431"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45502" name="Group 94"/>
          <p:cNvGrpSpPr>
            <a:grpSpLocks/>
          </p:cNvGrpSpPr>
          <p:nvPr/>
        </p:nvGrpSpPr>
        <p:grpSpPr bwMode="auto">
          <a:xfrm>
            <a:off x="5870575" y="4470400"/>
            <a:ext cx="854075" cy="1182688"/>
            <a:chOff x="4139" y="2912"/>
            <a:chExt cx="606" cy="745"/>
          </a:xfrm>
        </p:grpSpPr>
        <p:sp>
          <p:nvSpPr>
            <p:cNvPr id="145503" name="Freeform 95"/>
            <p:cNvSpPr>
              <a:spLocks/>
            </p:cNvSpPr>
            <p:nvPr/>
          </p:nvSpPr>
          <p:spPr bwMode="auto">
            <a:xfrm>
              <a:off x="4139" y="3286"/>
              <a:ext cx="606" cy="371"/>
            </a:xfrm>
            <a:custGeom>
              <a:avLst/>
              <a:gdLst>
                <a:gd name="T0" fmla="*/ 303 w 606"/>
                <a:gd name="T1" fmla="*/ 0 h 371"/>
                <a:gd name="T2" fmla="*/ 287 w 606"/>
                <a:gd name="T3" fmla="*/ 61 h 371"/>
                <a:gd name="T4" fmla="*/ 280 w 606"/>
                <a:gd name="T5" fmla="*/ 91 h 371"/>
                <a:gd name="T6" fmla="*/ 272 w 606"/>
                <a:gd name="T7" fmla="*/ 119 h 371"/>
                <a:gd name="T8" fmla="*/ 261 w 606"/>
                <a:gd name="T9" fmla="*/ 158 h 371"/>
                <a:gd name="T10" fmla="*/ 253 w 606"/>
                <a:gd name="T11" fmla="*/ 183 h 371"/>
                <a:gd name="T12" fmla="*/ 246 w 606"/>
                <a:gd name="T13" fmla="*/ 206 h 371"/>
                <a:gd name="T14" fmla="*/ 238 w 606"/>
                <a:gd name="T15" fmla="*/ 225 h 371"/>
                <a:gd name="T16" fmla="*/ 231 w 606"/>
                <a:gd name="T17" fmla="*/ 244 h 371"/>
                <a:gd name="T18" fmla="*/ 223 w 606"/>
                <a:gd name="T19" fmla="*/ 261 h 371"/>
                <a:gd name="T20" fmla="*/ 216 w 606"/>
                <a:gd name="T21" fmla="*/ 276 h 371"/>
                <a:gd name="T22" fmla="*/ 208 w 606"/>
                <a:gd name="T23" fmla="*/ 288 h 371"/>
                <a:gd name="T24" fmla="*/ 200 w 606"/>
                <a:gd name="T25" fmla="*/ 300 h 371"/>
                <a:gd name="T26" fmla="*/ 189 w 606"/>
                <a:gd name="T27" fmla="*/ 315 h 371"/>
                <a:gd name="T28" fmla="*/ 178 w 606"/>
                <a:gd name="T29" fmla="*/ 327 h 371"/>
                <a:gd name="T30" fmla="*/ 166 w 606"/>
                <a:gd name="T31" fmla="*/ 336 h 371"/>
                <a:gd name="T32" fmla="*/ 151 w 606"/>
                <a:gd name="T33" fmla="*/ 345 h 371"/>
                <a:gd name="T34" fmla="*/ 136 w 606"/>
                <a:gd name="T35" fmla="*/ 353 h 371"/>
                <a:gd name="T36" fmla="*/ 121 w 606"/>
                <a:gd name="T37" fmla="*/ 358 h 371"/>
                <a:gd name="T38" fmla="*/ 106 w 606"/>
                <a:gd name="T39" fmla="*/ 361 h 371"/>
                <a:gd name="T40" fmla="*/ 76 w 606"/>
                <a:gd name="T41" fmla="*/ 366 h 371"/>
                <a:gd name="T42" fmla="*/ 45 w 606"/>
                <a:gd name="T43" fmla="*/ 368 h 371"/>
                <a:gd name="T44" fmla="*/ 15 w 606"/>
                <a:gd name="T45" fmla="*/ 369 h 371"/>
                <a:gd name="T46" fmla="*/ 605 w 606"/>
                <a:gd name="T47" fmla="*/ 370 h 371"/>
                <a:gd name="T48" fmla="*/ 575 w 606"/>
                <a:gd name="T49" fmla="*/ 369 h 371"/>
                <a:gd name="T50" fmla="*/ 545 w 606"/>
                <a:gd name="T51" fmla="*/ 367 h 371"/>
                <a:gd name="T52" fmla="*/ 514 w 606"/>
                <a:gd name="T53" fmla="*/ 364 h 371"/>
                <a:gd name="T54" fmla="*/ 491 w 606"/>
                <a:gd name="T55" fmla="*/ 360 h 371"/>
                <a:gd name="T56" fmla="*/ 477 w 606"/>
                <a:gd name="T57" fmla="*/ 355 h 371"/>
                <a:gd name="T58" fmla="*/ 462 w 606"/>
                <a:gd name="T59" fmla="*/ 349 h 371"/>
                <a:gd name="T60" fmla="*/ 446 w 606"/>
                <a:gd name="T61" fmla="*/ 341 h 371"/>
                <a:gd name="T62" fmla="*/ 431 w 606"/>
                <a:gd name="T63" fmla="*/ 330 h 371"/>
                <a:gd name="T64" fmla="*/ 423 w 606"/>
                <a:gd name="T65" fmla="*/ 323 h 371"/>
                <a:gd name="T66" fmla="*/ 412 w 606"/>
                <a:gd name="T67" fmla="*/ 310 h 371"/>
                <a:gd name="T68" fmla="*/ 405 w 606"/>
                <a:gd name="T69" fmla="*/ 300 h 371"/>
                <a:gd name="T70" fmla="*/ 397 w 606"/>
                <a:gd name="T71" fmla="*/ 288 h 371"/>
                <a:gd name="T72" fmla="*/ 389 w 606"/>
                <a:gd name="T73" fmla="*/ 276 h 371"/>
                <a:gd name="T74" fmla="*/ 382 w 606"/>
                <a:gd name="T75" fmla="*/ 261 h 371"/>
                <a:gd name="T76" fmla="*/ 374 w 606"/>
                <a:gd name="T77" fmla="*/ 244 h 371"/>
                <a:gd name="T78" fmla="*/ 367 w 606"/>
                <a:gd name="T79" fmla="*/ 225 h 371"/>
                <a:gd name="T80" fmla="*/ 359 w 606"/>
                <a:gd name="T81" fmla="*/ 206 h 371"/>
                <a:gd name="T82" fmla="*/ 352 w 606"/>
                <a:gd name="T83" fmla="*/ 183 h 371"/>
                <a:gd name="T84" fmla="*/ 344 w 606"/>
                <a:gd name="T85" fmla="*/ 158 h 371"/>
                <a:gd name="T86" fmla="*/ 333 w 606"/>
                <a:gd name="T87" fmla="*/ 119 h 371"/>
                <a:gd name="T88" fmla="*/ 325 w 606"/>
                <a:gd name="T89" fmla="*/ 91 h 371"/>
                <a:gd name="T90" fmla="*/ 318 w 606"/>
                <a:gd name="T91" fmla="*/ 61 h 371"/>
                <a:gd name="T92" fmla="*/ 303 w 606"/>
                <a:gd name="T93"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6" h="371">
                  <a:moveTo>
                    <a:pt x="303" y="0"/>
                  </a:moveTo>
                  <a:lnTo>
                    <a:pt x="303" y="0"/>
                  </a:lnTo>
                  <a:lnTo>
                    <a:pt x="295" y="30"/>
                  </a:lnTo>
                  <a:lnTo>
                    <a:pt x="287" y="61"/>
                  </a:lnTo>
                  <a:lnTo>
                    <a:pt x="284" y="76"/>
                  </a:lnTo>
                  <a:lnTo>
                    <a:pt x="280" y="91"/>
                  </a:lnTo>
                  <a:lnTo>
                    <a:pt x="276" y="106"/>
                  </a:lnTo>
                  <a:lnTo>
                    <a:pt x="272" y="119"/>
                  </a:lnTo>
                  <a:lnTo>
                    <a:pt x="265" y="145"/>
                  </a:lnTo>
                  <a:lnTo>
                    <a:pt x="261" y="158"/>
                  </a:lnTo>
                  <a:lnTo>
                    <a:pt x="257" y="171"/>
                  </a:lnTo>
                  <a:lnTo>
                    <a:pt x="253" y="183"/>
                  </a:lnTo>
                  <a:lnTo>
                    <a:pt x="249" y="194"/>
                  </a:lnTo>
                  <a:lnTo>
                    <a:pt x="246" y="206"/>
                  </a:lnTo>
                  <a:lnTo>
                    <a:pt x="242" y="216"/>
                  </a:lnTo>
                  <a:lnTo>
                    <a:pt x="238" y="225"/>
                  </a:lnTo>
                  <a:lnTo>
                    <a:pt x="235" y="235"/>
                  </a:lnTo>
                  <a:lnTo>
                    <a:pt x="231" y="244"/>
                  </a:lnTo>
                  <a:lnTo>
                    <a:pt x="227" y="253"/>
                  </a:lnTo>
                  <a:lnTo>
                    <a:pt x="223" y="261"/>
                  </a:lnTo>
                  <a:lnTo>
                    <a:pt x="220" y="268"/>
                  </a:lnTo>
                  <a:lnTo>
                    <a:pt x="216" y="276"/>
                  </a:lnTo>
                  <a:lnTo>
                    <a:pt x="212" y="282"/>
                  </a:lnTo>
                  <a:lnTo>
                    <a:pt x="208" y="288"/>
                  </a:lnTo>
                  <a:lnTo>
                    <a:pt x="205" y="295"/>
                  </a:lnTo>
                  <a:lnTo>
                    <a:pt x="200" y="300"/>
                  </a:lnTo>
                  <a:lnTo>
                    <a:pt x="197" y="305"/>
                  </a:lnTo>
                  <a:lnTo>
                    <a:pt x="189" y="315"/>
                  </a:lnTo>
                  <a:lnTo>
                    <a:pt x="182" y="323"/>
                  </a:lnTo>
                  <a:lnTo>
                    <a:pt x="178" y="327"/>
                  </a:lnTo>
                  <a:lnTo>
                    <a:pt x="174" y="330"/>
                  </a:lnTo>
                  <a:lnTo>
                    <a:pt x="166" y="336"/>
                  </a:lnTo>
                  <a:lnTo>
                    <a:pt x="159" y="341"/>
                  </a:lnTo>
                  <a:lnTo>
                    <a:pt x="151" y="345"/>
                  </a:lnTo>
                  <a:lnTo>
                    <a:pt x="144" y="349"/>
                  </a:lnTo>
                  <a:lnTo>
                    <a:pt x="136" y="353"/>
                  </a:lnTo>
                  <a:lnTo>
                    <a:pt x="129" y="355"/>
                  </a:lnTo>
                  <a:lnTo>
                    <a:pt x="121" y="358"/>
                  </a:lnTo>
                  <a:lnTo>
                    <a:pt x="113" y="360"/>
                  </a:lnTo>
                  <a:lnTo>
                    <a:pt x="106" y="361"/>
                  </a:lnTo>
                  <a:lnTo>
                    <a:pt x="91" y="364"/>
                  </a:lnTo>
                  <a:lnTo>
                    <a:pt x="76" y="366"/>
                  </a:lnTo>
                  <a:lnTo>
                    <a:pt x="61" y="367"/>
                  </a:lnTo>
                  <a:lnTo>
                    <a:pt x="45" y="368"/>
                  </a:lnTo>
                  <a:lnTo>
                    <a:pt x="30" y="369"/>
                  </a:lnTo>
                  <a:lnTo>
                    <a:pt x="15" y="369"/>
                  </a:lnTo>
                  <a:lnTo>
                    <a:pt x="0" y="370"/>
                  </a:lnTo>
                  <a:lnTo>
                    <a:pt x="605" y="370"/>
                  </a:lnTo>
                  <a:lnTo>
                    <a:pt x="590" y="369"/>
                  </a:lnTo>
                  <a:lnTo>
                    <a:pt x="575" y="369"/>
                  </a:lnTo>
                  <a:lnTo>
                    <a:pt x="560" y="368"/>
                  </a:lnTo>
                  <a:lnTo>
                    <a:pt x="545" y="367"/>
                  </a:lnTo>
                  <a:lnTo>
                    <a:pt x="529" y="366"/>
                  </a:lnTo>
                  <a:lnTo>
                    <a:pt x="514" y="364"/>
                  </a:lnTo>
                  <a:lnTo>
                    <a:pt x="499" y="361"/>
                  </a:lnTo>
                  <a:lnTo>
                    <a:pt x="491" y="360"/>
                  </a:lnTo>
                  <a:lnTo>
                    <a:pt x="484" y="358"/>
                  </a:lnTo>
                  <a:lnTo>
                    <a:pt x="477" y="355"/>
                  </a:lnTo>
                  <a:lnTo>
                    <a:pt x="469" y="353"/>
                  </a:lnTo>
                  <a:lnTo>
                    <a:pt x="462" y="349"/>
                  </a:lnTo>
                  <a:lnTo>
                    <a:pt x="454" y="345"/>
                  </a:lnTo>
                  <a:lnTo>
                    <a:pt x="446" y="341"/>
                  </a:lnTo>
                  <a:lnTo>
                    <a:pt x="439" y="336"/>
                  </a:lnTo>
                  <a:lnTo>
                    <a:pt x="431" y="330"/>
                  </a:lnTo>
                  <a:lnTo>
                    <a:pt x="427" y="327"/>
                  </a:lnTo>
                  <a:lnTo>
                    <a:pt x="423" y="323"/>
                  </a:lnTo>
                  <a:lnTo>
                    <a:pt x="416" y="315"/>
                  </a:lnTo>
                  <a:lnTo>
                    <a:pt x="412" y="310"/>
                  </a:lnTo>
                  <a:lnTo>
                    <a:pt x="408" y="305"/>
                  </a:lnTo>
                  <a:lnTo>
                    <a:pt x="405" y="300"/>
                  </a:lnTo>
                  <a:lnTo>
                    <a:pt x="400" y="295"/>
                  </a:lnTo>
                  <a:lnTo>
                    <a:pt x="397" y="288"/>
                  </a:lnTo>
                  <a:lnTo>
                    <a:pt x="393" y="282"/>
                  </a:lnTo>
                  <a:lnTo>
                    <a:pt x="389" y="276"/>
                  </a:lnTo>
                  <a:lnTo>
                    <a:pt x="386" y="268"/>
                  </a:lnTo>
                  <a:lnTo>
                    <a:pt x="382" y="261"/>
                  </a:lnTo>
                  <a:lnTo>
                    <a:pt x="378" y="253"/>
                  </a:lnTo>
                  <a:lnTo>
                    <a:pt x="374" y="244"/>
                  </a:lnTo>
                  <a:lnTo>
                    <a:pt x="370" y="235"/>
                  </a:lnTo>
                  <a:lnTo>
                    <a:pt x="367" y="225"/>
                  </a:lnTo>
                  <a:lnTo>
                    <a:pt x="363" y="216"/>
                  </a:lnTo>
                  <a:lnTo>
                    <a:pt x="359" y="206"/>
                  </a:lnTo>
                  <a:lnTo>
                    <a:pt x="356" y="194"/>
                  </a:lnTo>
                  <a:lnTo>
                    <a:pt x="352" y="183"/>
                  </a:lnTo>
                  <a:lnTo>
                    <a:pt x="348" y="171"/>
                  </a:lnTo>
                  <a:lnTo>
                    <a:pt x="344" y="158"/>
                  </a:lnTo>
                  <a:lnTo>
                    <a:pt x="340" y="145"/>
                  </a:lnTo>
                  <a:lnTo>
                    <a:pt x="333" y="119"/>
                  </a:lnTo>
                  <a:lnTo>
                    <a:pt x="329" y="106"/>
                  </a:lnTo>
                  <a:lnTo>
                    <a:pt x="325" y="91"/>
                  </a:lnTo>
                  <a:lnTo>
                    <a:pt x="321" y="76"/>
                  </a:lnTo>
                  <a:lnTo>
                    <a:pt x="318" y="61"/>
                  </a:lnTo>
                  <a:lnTo>
                    <a:pt x="310" y="30"/>
                  </a:lnTo>
                  <a:lnTo>
                    <a:pt x="303"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504" name="Freeform 96"/>
            <p:cNvSpPr>
              <a:spLocks/>
            </p:cNvSpPr>
            <p:nvPr/>
          </p:nvSpPr>
          <p:spPr bwMode="auto">
            <a:xfrm>
              <a:off x="4139" y="2912"/>
              <a:ext cx="303" cy="745"/>
            </a:xfrm>
            <a:custGeom>
              <a:avLst/>
              <a:gdLst>
                <a:gd name="T0" fmla="*/ 15 w 303"/>
                <a:gd name="T1" fmla="*/ 743 h 745"/>
                <a:gd name="T2" fmla="*/ 45 w 303"/>
                <a:gd name="T3" fmla="*/ 742 h 745"/>
                <a:gd name="T4" fmla="*/ 76 w 303"/>
                <a:gd name="T5" fmla="*/ 740 h 745"/>
                <a:gd name="T6" fmla="*/ 106 w 303"/>
                <a:gd name="T7" fmla="*/ 735 h 745"/>
                <a:gd name="T8" fmla="*/ 121 w 303"/>
                <a:gd name="T9" fmla="*/ 732 h 745"/>
                <a:gd name="T10" fmla="*/ 136 w 303"/>
                <a:gd name="T11" fmla="*/ 727 h 745"/>
                <a:gd name="T12" fmla="*/ 151 w 303"/>
                <a:gd name="T13" fmla="*/ 719 h 745"/>
                <a:gd name="T14" fmla="*/ 166 w 303"/>
                <a:gd name="T15" fmla="*/ 710 h 745"/>
                <a:gd name="T16" fmla="*/ 178 w 303"/>
                <a:gd name="T17" fmla="*/ 701 h 745"/>
                <a:gd name="T18" fmla="*/ 189 w 303"/>
                <a:gd name="T19" fmla="*/ 688 h 745"/>
                <a:gd name="T20" fmla="*/ 200 w 303"/>
                <a:gd name="T21" fmla="*/ 674 h 745"/>
                <a:gd name="T22" fmla="*/ 208 w 303"/>
                <a:gd name="T23" fmla="*/ 662 h 745"/>
                <a:gd name="T24" fmla="*/ 215 w 303"/>
                <a:gd name="T25" fmla="*/ 649 h 745"/>
                <a:gd name="T26" fmla="*/ 223 w 303"/>
                <a:gd name="T27" fmla="*/ 634 h 745"/>
                <a:gd name="T28" fmla="*/ 230 w 303"/>
                <a:gd name="T29" fmla="*/ 617 h 745"/>
                <a:gd name="T30" fmla="*/ 238 w 303"/>
                <a:gd name="T31" fmla="*/ 599 h 745"/>
                <a:gd name="T32" fmla="*/ 245 w 303"/>
                <a:gd name="T33" fmla="*/ 579 h 745"/>
                <a:gd name="T34" fmla="*/ 253 w 303"/>
                <a:gd name="T35" fmla="*/ 556 h 745"/>
                <a:gd name="T36" fmla="*/ 260 w 303"/>
                <a:gd name="T37" fmla="*/ 531 h 745"/>
                <a:gd name="T38" fmla="*/ 272 w 303"/>
                <a:gd name="T39" fmla="*/ 492 h 745"/>
                <a:gd name="T40" fmla="*/ 279 w 303"/>
                <a:gd name="T41" fmla="*/ 463 h 745"/>
                <a:gd name="T42" fmla="*/ 287 w 303"/>
                <a:gd name="T43" fmla="*/ 434 h 745"/>
                <a:gd name="T44" fmla="*/ 302 w 303"/>
                <a:gd name="T45" fmla="*/ 372 h 745"/>
                <a:gd name="T46" fmla="*/ 295 w 303"/>
                <a:gd name="T47" fmla="*/ 342 h 745"/>
                <a:gd name="T48" fmla="*/ 283 w 303"/>
                <a:gd name="T49" fmla="*/ 295 h 745"/>
                <a:gd name="T50" fmla="*/ 276 w 303"/>
                <a:gd name="T51" fmla="*/ 266 h 745"/>
                <a:gd name="T52" fmla="*/ 264 w 303"/>
                <a:gd name="T53" fmla="*/ 225 h 745"/>
                <a:gd name="T54" fmla="*/ 256 w 303"/>
                <a:gd name="T55" fmla="*/ 200 h 745"/>
                <a:gd name="T56" fmla="*/ 249 w 303"/>
                <a:gd name="T57" fmla="*/ 176 h 745"/>
                <a:gd name="T58" fmla="*/ 241 w 303"/>
                <a:gd name="T59" fmla="*/ 154 h 745"/>
                <a:gd name="T60" fmla="*/ 234 w 303"/>
                <a:gd name="T61" fmla="*/ 135 h 745"/>
                <a:gd name="T62" fmla="*/ 227 w 303"/>
                <a:gd name="T63" fmla="*/ 117 h 745"/>
                <a:gd name="T64" fmla="*/ 219 w 303"/>
                <a:gd name="T65" fmla="*/ 102 h 745"/>
                <a:gd name="T66" fmla="*/ 212 w 303"/>
                <a:gd name="T67" fmla="*/ 88 h 745"/>
                <a:gd name="T68" fmla="*/ 204 w 303"/>
                <a:gd name="T69" fmla="*/ 75 h 745"/>
                <a:gd name="T70" fmla="*/ 196 w 303"/>
                <a:gd name="T71" fmla="*/ 65 h 745"/>
                <a:gd name="T72" fmla="*/ 181 w 303"/>
                <a:gd name="T73" fmla="*/ 47 h 745"/>
                <a:gd name="T74" fmla="*/ 174 w 303"/>
                <a:gd name="T75" fmla="*/ 40 h 745"/>
                <a:gd name="T76" fmla="*/ 159 w 303"/>
                <a:gd name="T77" fmla="*/ 29 h 745"/>
                <a:gd name="T78" fmla="*/ 144 w 303"/>
                <a:gd name="T79" fmla="*/ 21 h 745"/>
                <a:gd name="T80" fmla="*/ 129 w 303"/>
                <a:gd name="T81" fmla="*/ 14 h 745"/>
                <a:gd name="T82" fmla="*/ 113 w 303"/>
                <a:gd name="T83" fmla="*/ 10 h 745"/>
                <a:gd name="T84" fmla="*/ 90 w 303"/>
                <a:gd name="T85" fmla="*/ 6 h 745"/>
                <a:gd name="T86" fmla="*/ 61 w 303"/>
                <a:gd name="T87" fmla="*/ 2 h 745"/>
                <a:gd name="T88" fmla="*/ 30 w 303"/>
                <a:gd name="T89" fmla="*/ 1 h 745"/>
                <a:gd name="T90" fmla="*/ 0 w 303"/>
                <a:gd name="T91" fmla="*/ 0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3" h="745">
                  <a:moveTo>
                    <a:pt x="0" y="744"/>
                  </a:moveTo>
                  <a:lnTo>
                    <a:pt x="15" y="743"/>
                  </a:lnTo>
                  <a:lnTo>
                    <a:pt x="30" y="743"/>
                  </a:lnTo>
                  <a:lnTo>
                    <a:pt x="45" y="742"/>
                  </a:lnTo>
                  <a:lnTo>
                    <a:pt x="61" y="741"/>
                  </a:lnTo>
                  <a:lnTo>
                    <a:pt x="76" y="740"/>
                  </a:lnTo>
                  <a:lnTo>
                    <a:pt x="90" y="738"/>
                  </a:lnTo>
                  <a:lnTo>
                    <a:pt x="106" y="735"/>
                  </a:lnTo>
                  <a:lnTo>
                    <a:pt x="113" y="734"/>
                  </a:lnTo>
                  <a:lnTo>
                    <a:pt x="121" y="732"/>
                  </a:lnTo>
                  <a:lnTo>
                    <a:pt x="129" y="729"/>
                  </a:lnTo>
                  <a:lnTo>
                    <a:pt x="136" y="727"/>
                  </a:lnTo>
                  <a:lnTo>
                    <a:pt x="144" y="723"/>
                  </a:lnTo>
                  <a:lnTo>
                    <a:pt x="151" y="719"/>
                  </a:lnTo>
                  <a:lnTo>
                    <a:pt x="159" y="715"/>
                  </a:lnTo>
                  <a:lnTo>
                    <a:pt x="166" y="710"/>
                  </a:lnTo>
                  <a:lnTo>
                    <a:pt x="174" y="703"/>
                  </a:lnTo>
                  <a:lnTo>
                    <a:pt x="178" y="701"/>
                  </a:lnTo>
                  <a:lnTo>
                    <a:pt x="181" y="696"/>
                  </a:lnTo>
                  <a:lnTo>
                    <a:pt x="189" y="688"/>
                  </a:lnTo>
                  <a:lnTo>
                    <a:pt x="196" y="678"/>
                  </a:lnTo>
                  <a:lnTo>
                    <a:pt x="200" y="674"/>
                  </a:lnTo>
                  <a:lnTo>
                    <a:pt x="204" y="669"/>
                  </a:lnTo>
                  <a:lnTo>
                    <a:pt x="208" y="662"/>
                  </a:lnTo>
                  <a:lnTo>
                    <a:pt x="212" y="656"/>
                  </a:lnTo>
                  <a:lnTo>
                    <a:pt x="215" y="649"/>
                  </a:lnTo>
                  <a:lnTo>
                    <a:pt x="219" y="641"/>
                  </a:lnTo>
                  <a:lnTo>
                    <a:pt x="223" y="634"/>
                  </a:lnTo>
                  <a:lnTo>
                    <a:pt x="227" y="627"/>
                  </a:lnTo>
                  <a:lnTo>
                    <a:pt x="230" y="617"/>
                  </a:lnTo>
                  <a:lnTo>
                    <a:pt x="234" y="609"/>
                  </a:lnTo>
                  <a:lnTo>
                    <a:pt x="238" y="599"/>
                  </a:lnTo>
                  <a:lnTo>
                    <a:pt x="241" y="590"/>
                  </a:lnTo>
                  <a:lnTo>
                    <a:pt x="245" y="579"/>
                  </a:lnTo>
                  <a:lnTo>
                    <a:pt x="249" y="567"/>
                  </a:lnTo>
                  <a:lnTo>
                    <a:pt x="253" y="556"/>
                  </a:lnTo>
                  <a:lnTo>
                    <a:pt x="256" y="544"/>
                  </a:lnTo>
                  <a:lnTo>
                    <a:pt x="260" y="531"/>
                  </a:lnTo>
                  <a:lnTo>
                    <a:pt x="264" y="518"/>
                  </a:lnTo>
                  <a:lnTo>
                    <a:pt x="272" y="492"/>
                  </a:lnTo>
                  <a:lnTo>
                    <a:pt x="276" y="478"/>
                  </a:lnTo>
                  <a:lnTo>
                    <a:pt x="279" y="463"/>
                  </a:lnTo>
                  <a:lnTo>
                    <a:pt x="283" y="449"/>
                  </a:lnTo>
                  <a:lnTo>
                    <a:pt x="287" y="434"/>
                  </a:lnTo>
                  <a:lnTo>
                    <a:pt x="295" y="403"/>
                  </a:lnTo>
                  <a:lnTo>
                    <a:pt x="302" y="372"/>
                  </a:lnTo>
                  <a:lnTo>
                    <a:pt x="298" y="357"/>
                  </a:lnTo>
                  <a:lnTo>
                    <a:pt x="295" y="342"/>
                  </a:lnTo>
                  <a:lnTo>
                    <a:pt x="287" y="310"/>
                  </a:lnTo>
                  <a:lnTo>
                    <a:pt x="283" y="295"/>
                  </a:lnTo>
                  <a:lnTo>
                    <a:pt x="279" y="281"/>
                  </a:lnTo>
                  <a:lnTo>
                    <a:pt x="276" y="266"/>
                  </a:lnTo>
                  <a:lnTo>
                    <a:pt x="272" y="252"/>
                  </a:lnTo>
                  <a:lnTo>
                    <a:pt x="264" y="225"/>
                  </a:lnTo>
                  <a:lnTo>
                    <a:pt x="260" y="213"/>
                  </a:lnTo>
                  <a:lnTo>
                    <a:pt x="256" y="200"/>
                  </a:lnTo>
                  <a:lnTo>
                    <a:pt x="253" y="188"/>
                  </a:lnTo>
                  <a:lnTo>
                    <a:pt x="249" y="176"/>
                  </a:lnTo>
                  <a:lnTo>
                    <a:pt x="245" y="165"/>
                  </a:lnTo>
                  <a:lnTo>
                    <a:pt x="241" y="154"/>
                  </a:lnTo>
                  <a:lnTo>
                    <a:pt x="238" y="145"/>
                  </a:lnTo>
                  <a:lnTo>
                    <a:pt x="234" y="135"/>
                  </a:lnTo>
                  <a:lnTo>
                    <a:pt x="230" y="127"/>
                  </a:lnTo>
                  <a:lnTo>
                    <a:pt x="227" y="117"/>
                  </a:lnTo>
                  <a:lnTo>
                    <a:pt x="223" y="110"/>
                  </a:lnTo>
                  <a:lnTo>
                    <a:pt x="219" y="102"/>
                  </a:lnTo>
                  <a:lnTo>
                    <a:pt x="215" y="95"/>
                  </a:lnTo>
                  <a:lnTo>
                    <a:pt x="212" y="88"/>
                  </a:lnTo>
                  <a:lnTo>
                    <a:pt x="208" y="82"/>
                  </a:lnTo>
                  <a:lnTo>
                    <a:pt x="204" y="75"/>
                  </a:lnTo>
                  <a:lnTo>
                    <a:pt x="200" y="70"/>
                  </a:lnTo>
                  <a:lnTo>
                    <a:pt x="196" y="65"/>
                  </a:lnTo>
                  <a:lnTo>
                    <a:pt x="189" y="56"/>
                  </a:lnTo>
                  <a:lnTo>
                    <a:pt x="181" y="47"/>
                  </a:lnTo>
                  <a:lnTo>
                    <a:pt x="178" y="43"/>
                  </a:lnTo>
                  <a:lnTo>
                    <a:pt x="174" y="40"/>
                  </a:lnTo>
                  <a:lnTo>
                    <a:pt x="166" y="34"/>
                  </a:lnTo>
                  <a:lnTo>
                    <a:pt x="159" y="29"/>
                  </a:lnTo>
                  <a:lnTo>
                    <a:pt x="151" y="24"/>
                  </a:lnTo>
                  <a:lnTo>
                    <a:pt x="144" y="21"/>
                  </a:lnTo>
                  <a:lnTo>
                    <a:pt x="136" y="17"/>
                  </a:lnTo>
                  <a:lnTo>
                    <a:pt x="129" y="14"/>
                  </a:lnTo>
                  <a:lnTo>
                    <a:pt x="121" y="12"/>
                  </a:lnTo>
                  <a:lnTo>
                    <a:pt x="113" y="10"/>
                  </a:lnTo>
                  <a:lnTo>
                    <a:pt x="106" y="9"/>
                  </a:lnTo>
                  <a:lnTo>
                    <a:pt x="90" y="6"/>
                  </a:lnTo>
                  <a:lnTo>
                    <a:pt x="76" y="4"/>
                  </a:lnTo>
                  <a:lnTo>
                    <a:pt x="61" y="2"/>
                  </a:lnTo>
                  <a:lnTo>
                    <a:pt x="45" y="1"/>
                  </a:lnTo>
                  <a:lnTo>
                    <a:pt x="30" y="1"/>
                  </a:lnTo>
                  <a:lnTo>
                    <a:pt x="15" y="1"/>
                  </a:lnTo>
                  <a:lnTo>
                    <a:pt x="0" y="0"/>
                  </a:lnTo>
                  <a:lnTo>
                    <a:pt x="0" y="744"/>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45505" name="Group 97"/>
          <p:cNvGrpSpPr>
            <a:grpSpLocks/>
          </p:cNvGrpSpPr>
          <p:nvPr/>
        </p:nvGrpSpPr>
        <p:grpSpPr bwMode="auto">
          <a:xfrm>
            <a:off x="5899150" y="4902200"/>
            <a:ext cx="2068513" cy="750888"/>
            <a:chOff x="4160" y="3184"/>
            <a:chExt cx="1465" cy="473"/>
          </a:xfrm>
        </p:grpSpPr>
        <p:sp>
          <p:nvSpPr>
            <p:cNvPr id="145506" name="Freeform 98"/>
            <p:cNvSpPr>
              <a:spLocks/>
            </p:cNvSpPr>
            <p:nvPr/>
          </p:nvSpPr>
          <p:spPr bwMode="auto">
            <a:xfrm>
              <a:off x="4844" y="3422"/>
              <a:ext cx="781" cy="235"/>
            </a:xfrm>
            <a:custGeom>
              <a:avLst/>
              <a:gdLst>
                <a:gd name="T0" fmla="*/ 390 w 781"/>
                <a:gd name="T1" fmla="*/ 0 h 235"/>
                <a:gd name="T2" fmla="*/ 370 w 781"/>
                <a:gd name="T3" fmla="*/ 39 h 235"/>
                <a:gd name="T4" fmla="*/ 361 w 781"/>
                <a:gd name="T5" fmla="*/ 57 h 235"/>
                <a:gd name="T6" fmla="*/ 351 w 781"/>
                <a:gd name="T7" fmla="*/ 75 h 235"/>
                <a:gd name="T8" fmla="*/ 336 w 781"/>
                <a:gd name="T9" fmla="*/ 100 h 235"/>
                <a:gd name="T10" fmla="*/ 327 w 781"/>
                <a:gd name="T11" fmla="*/ 116 h 235"/>
                <a:gd name="T12" fmla="*/ 317 w 781"/>
                <a:gd name="T13" fmla="*/ 130 h 235"/>
                <a:gd name="T14" fmla="*/ 307 w 781"/>
                <a:gd name="T15" fmla="*/ 143 h 235"/>
                <a:gd name="T16" fmla="*/ 297 w 781"/>
                <a:gd name="T17" fmla="*/ 154 h 235"/>
                <a:gd name="T18" fmla="*/ 288 w 781"/>
                <a:gd name="T19" fmla="*/ 165 h 235"/>
                <a:gd name="T20" fmla="*/ 278 w 781"/>
                <a:gd name="T21" fmla="*/ 174 h 235"/>
                <a:gd name="T22" fmla="*/ 268 w 781"/>
                <a:gd name="T23" fmla="*/ 182 h 235"/>
                <a:gd name="T24" fmla="*/ 258 w 781"/>
                <a:gd name="T25" fmla="*/ 190 h 235"/>
                <a:gd name="T26" fmla="*/ 244 w 781"/>
                <a:gd name="T27" fmla="*/ 199 h 235"/>
                <a:gd name="T28" fmla="*/ 230 w 781"/>
                <a:gd name="T29" fmla="*/ 207 h 235"/>
                <a:gd name="T30" fmla="*/ 214 w 781"/>
                <a:gd name="T31" fmla="*/ 212 h 235"/>
                <a:gd name="T32" fmla="*/ 195 w 781"/>
                <a:gd name="T33" fmla="*/ 218 h 235"/>
                <a:gd name="T34" fmla="*/ 175 w 781"/>
                <a:gd name="T35" fmla="*/ 223 h 235"/>
                <a:gd name="T36" fmla="*/ 156 w 781"/>
                <a:gd name="T37" fmla="*/ 226 h 235"/>
                <a:gd name="T38" fmla="*/ 137 w 781"/>
                <a:gd name="T39" fmla="*/ 229 h 235"/>
                <a:gd name="T40" fmla="*/ 98 w 781"/>
                <a:gd name="T41" fmla="*/ 231 h 235"/>
                <a:gd name="T42" fmla="*/ 58 w 781"/>
                <a:gd name="T43" fmla="*/ 233 h 235"/>
                <a:gd name="T44" fmla="*/ 19 w 781"/>
                <a:gd name="T45" fmla="*/ 234 h 235"/>
                <a:gd name="T46" fmla="*/ 780 w 781"/>
                <a:gd name="T47" fmla="*/ 234 h 235"/>
                <a:gd name="T48" fmla="*/ 741 w 781"/>
                <a:gd name="T49" fmla="*/ 234 h 235"/>
                <a:gd name="T50" fmla="*/ 702 w 781"/>
                <a:gd name="T51" fmla="*/ 232 h 235"/>
                <a:gd name="T52" fmla="*/ 663 w 781"/>
                <a:gd name="T53" fmla="*/ 230 h 235"/>
                <a:gd name="T54" fmla="*/ 634 w 781"/>
                <a:gd name="T55" fmla="*/ 228 h 235"/>
                <a:gd name="T56" fmla="*/ 615 w 781"/>
                <a:gd name="T57" fmla="*/ 225 h 235"/>
                <a:gd name="T58" fmla="*/ 595 w 781"/>
                <a:gd name="T59" fmla="*/ 221 h 235"/>
                <a:gd name="T60" fmla="*/ 575 w 781"/>
                <a:gd name="T61" fmla="*/ 216 h 235"/>
                <a:gd name="T62" fmla="*/ 556 w 781"/>
                <a:gd name="T63" fmla="*/ 208 h 235"/>
                <a:gd name="T64" fmla="*/ 546 w 781"/>
                <a:gd name="T65" fmla="*/ 204 h 235"/>
                <a:gd name="T66" fmla="*/ 532 w 781"/>
                <a:gd name="T67" fmla="*/ 196 h 235"/>
                <a:gd name="T68" fmla="*/ 522 w 781"/>
                <a:gd name="T69" fmla="*/ 190 h 235"/>
                <a:gd name="T70" fmla="*/ 512 w 781"/>
                <a:gd name="T71" fmla="*/ 182 h 235"/>
                <a:gd name="T72" fmla="*/ 502 w 781"/>
                <a:gd name="T73" fmla="*/ 174 h 235"/>
                <a:gd name="T74" fmla="*/ 492 w 781"/>
                <a:gd name="T75" fmla="*/ 165 h 235"/>
                <a:gd name="T76" fmla="*/ 483 w 781"/>
                <a:gd name="T77" fmla="*/ 154 h 235"/>
                <a:gd name="T78" fmla="*/ 473 w 781"/>
                <a:gd name="T79" fmla="*/ 143 h 235"/>
                <a:gd name="T80" fmla="*/ 463 w 781"/>
                <a:gd name="T81" fmla="*/ 130 h 235"/>
                <a:gd name="T82" fmla="*/ 453 w 781"/>
                <a:gd name="T83" fmla="*/ 116 h 235"/>
                <a:gd name="T84" fmla="*/ 444 w 781"/>
                <a:gd name="T85" fmla="*/ 100 h 235"/>
                <a:gd name="T86" fmla="*/ 429 w 781"/>
                <a:gd name="T87" fmla="*/ 75 h 235"/>
                <a:gd name="T88" fmla="*/ 419 w 781"/>
                <a:gd name="T89" fmla="*/ 57 h 235"/>
                <a:gd name="T90" fmla="*/ 410 w 781"/>
                <a:gd name="T91" fmla="*/ 39 h 235"/>
                <a:gd name="T92" fmla="*/ 390 w 781"/>
                <a:gd name="T9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81" h="235">
                  <a:moveTo>
                    <a:pt x="390" y="0"/>
                  </a:moveTo>
                  <a:lnTo>
                    <a:pt x="390" y="0"/>
                  </a:lnTo>
                  <a:lnTo>
                    <a:pt x="381" y="19"/>
                  </a:lnTo>
                  <a:lnTo>
                    <a:pt x="370" y="39"/>
                  </a:lnTo>
                  <a:lnTo>
                    <a:pt x="366" y="48"/>
                  </a:lnTo>
                  <a:lnTo>
                    <a:pt x="361" y="57"/>
                  </a:lnTo>
                  <a:lnTo>
                    <a:pt x="356" y="67"/>
                  </a:lnTo>
                  <a:lnTo>
                    <a:pt x="351" y="75"/>
                  </a:lnTo>
                  <a:lnTo>
                    <a:pt x="341" y="92"/>
                  </a:lnTo>
                  <a:lnTo>
                    <a:pt x="336" y="100"/>
                  </a:lnTo>
                  <a:lnTo>
                    <a:pt x="331" y="108"/>
                  </a:lnTo>
                  <a:lnTo>
                    <a:pt x="327" y="116"/>
                  </a:lnTo>
                  <a:lnTo>
                    <a:pt x="322" y="123"/>
                  </a:lnTo>
                  <a:lnTo>
                    <a:pt x="317" y="130"/>
                  </a:lnTo>
                  <a:lnTo>
                    <a:pt x="312" y="137"/>
                  </a:lnTo>
                  <a:lnTo>
                    <a:pt x="307" y="143"/>
                  </a:lnTo>
                  <a:lnTo>
                    <a:pt x="303" y="149"/>
                  </a:lnTo>
                  <a:lnTo>
                    <a:pt x="297" y="154"/>
                  </a:lnTo>
                  <a:lnTo>
                    <a:pt x="293" y="160"/>
                  </a:lnTo>
                  <a:lnTo>
                    <a:pt x="288" y="165"/>
                  </a:lnTo>
                  <a:lnTo>
                    <a:pt x="283" y="169"/>
                  </a:lnTo>
                  <a:lnTo>
                    <a:pt x="278" y="174"/>
                  </a:lnTo>
                  <a:lnTo>
                    <a:pt x="273" y="178"/>
                  </a:lnTo>
                  <a:lnTo>
                    <a:pt x="268" y="182"/>
                  </a:lnTo>
                  <a:lnTo>
                    <a:pt x="264" y="186"/>
                  </a:lnTo>
                  <a:lnTo>
                    <a:pt x="258" y="190"/>
                  </a:lnTo>
                  <a:lnTo>
                    <a:pt x="254" y="193"/>
                  </a:lnTo>
                  <a:lnTo>
                    <a:pt x="244" y="199"/>
                  </a:lnTo>
                  <a:lnTo>
                    <a:pt x="234" y="204"/>
                  </a:lnTo>
                  <a:lnTo>
                    <a:pt x="230" y="207"/>
                  </a:lnTo>
                  <a:lnTo>
                    <a:pt x="225" y="208"/>
                  </a:lnTo>
                  <a:lnTo>
                    <a:pt x="214" y="212"/>
                  </a:lnTo>
                  <a:lnTo>
                    <a:pt x="205" y="216"/>
                  </a:lnTo>
                  <a:lnTo>
                    <a:pt x="195" y="218"/>
                  </a:lnTo>
                  <a:lnTo>
                    <a:pt x="185" y="221"/>
                  </a:lnTo>
                  <a:lnTo>
                    <a:pt x="175" y="223"/>
                  </a:lnTo>
                  <a:lnTo>
                    <a:pt x="166" y="225"/>
                  </a:lnTo>
                  <a:lnTo>
                    <a:pt x="156" y="226"/>
                  </a:lnTo>
                  <a:lnTo>
                    <a:pt x="146" y="228"/>
                  </a:lnTo>
                  <a:lnTo>
                    <a:pt x="137" y="229"/>
                  </a:lnTo>
                  <a:lnTo>
                    <a:pt x="117" y="230"/>
                  </a:lnTo>
                  <a:lnTo>
                    <a:pt x="98" y="231"/>
                  </a:lnTo>
                  <a:lnTo>
                    <a:pt x="78" y="232"/>
                  </a:lnTo>
                  <a:lnTo>
                    <a:pt x="58" y="233"/>
                  </a:lnTo>
                  <a:lnTo>
                    <a:pt x="39" y="234"/>
                  </a:lnTo>
                  <a:lnTo>
                    <a:pt x="19" y="234"/>
                  </a:lnTo>
                  <a:lnTo>
                    <a:pt x="0" y="234"/>
                  </a:lnTo>
                  <a:lnTo>
                    <a:pt x="780" y="234"/>
                  </a:lnTo>
                  <a:lnTo>
                    <a:pt x="761" y="234"/>
                  </a:lnTo>
                  <a:lnTo>
                    <a:pt x="741" y="234"/>
                  </a:lnTo>
                  <a:lnTo>
                    <a:pt x="722" y="233"/>
                  </a:lnTo>
                  <a:lnTo>
                    <a:pt x="702" y="232"/>
                  </a:lnTo>
                  <a:lnTo>
                    <a:pt x="682" y="231"/>
                  </a:lnTo>
                  <a:lnTo>
                    <a:pt x="663" y="230"/>
                  </a:lnTo>
                  <a:lnTo>
                    <a:pt x="643" y="229"/>
                  </a:lnTo>
                  <a:lnTo>
                    <a:pt x="634" y="228"/>
                  </a:lnTo>
                  <a:lnTo>
                    <a:pt x="624" y="226"/>
                  </a:lnTo>
                  <a:lnTo>
                    <a:pt x="615" y="225"/>
                  </a:lnTo>
                  <a:lnTo>
                    <a:pt x="605" y="223"/>
                  </a:lnTo>
                  <a:lnTo>
                    <a:pt x="595" y="221"/>
                  </a:lnTo>
                  <a:lnTo>
                    <a:pt x="585" y="218"/>
                  </a:lnTo>
                  <a:lnTo>
                    <a:pt x="575" y="216"/>
                  </a:lnTo>
                  <a:lnTo>
                    <a:pt x="566" y="212"/>
                  </a:lnTo>
                  <a:lnTo>
                    <a:pt x="556" y="208"/>
                  </a:lnTo>
                  <a:lnTo>
                    <a:pt x="551" y="207"/>
                  </a:lnTo>
                  <a:lnTo>
                    <a:pt x="546" y="204"/>
                  </a:lnTo>
                  <a:lnTo>
                    <a:pt x="536" y="199"/>
                  </a:lnTo>
                  <a:lnTo>
                    <a:pt x="532" y="196"/>
                  </a:lnTo>
                  <a:lnTo>
                    <a:pt x="526" y="193"/>
                  </a:lnTo>
                  <a:lnTo>
                    <a:pt x="522" y="190"/>
                  </a:lnTo>
                  <a:lnTo>
                    <a:pt x="516" y="186"/>
                  </a:lnTo>
                  <a:lnTo>
                    <a:pt x="512" y="182"/>
                  </a:lnTo>
                  <a:lnTo>
                    <a:pt x="507" y="178"/>
                  </a:lnTo>
                  <a:lnTo>
                    <a:pt x="502" y="174"/>
                  </a:lnTo>
                  <a:lnTo>
                    <a:pt x="497" y="169"/>
                  </a:lnTo>
                  <a:lnTo>
                    <a:pt x="492" y="165"/>
                  </a:lnTo>
                  <a:lnTo>
                    <a:pt x="487" y="160"/>
                  </a:lnTo>
                  <a:lnTo>
                    <a:pt x="483" y="154"/>
                  </a:lnTo>
                  <a:lnTo>
                    <a:pt x="478" y="149"/>
                  </a:lnTo>
                  <a:lnTo>
                    <a:pt x="473" y="143"/>
                  </a:lnTo>
                  <a:lnTo>
                    <a:pt x="468" y="137"/>
                  </a:lnTo>
                  <a:lnTo>
                    <a:pt x="463" y="130"/>
                  </a:lnTo>
                  <a:lnTo>
                    <a:pt x="458" y="123"/>
                  </a:lnTo>
                  <a:lnTo>
                    <a:pt x="453" y="116"/>
                  </a:lnTo>
                  <a:lnTo>
                    <a:pt x="449" y="108"/>
                  </a:lnTo>
                  <a:lnTo>
                    <a:pt x="444" y="100"/>
                  </a:lnTo>
                  <a:lnTo>
                    <a:pt x="439" y="92"/>
                  </a:lnTo>
                  <a:lnTo>
                    <a:pt x="429" y="75"/>
                  </a:lnTo>
                  <a:lnTo>
                    <a:pt x="424" y="67"/>
                  </a:lnTo>
                  <a:lnTo>
                    <a:pt x="419" y="57"/>
                  </a:lnTo>
                  <a:lnTo>
                    <a:pt x="414" y="48"/>
                  </a:lnTo>
                  <a:lnTo>
                    <a:pt x="410" y="39"/>
                  </a:lnTo>
                  <a:lnTo>
                    <a:pt x="400" y="19"/>
                  </a:lnTo>
                  <a:lnTo>
                    <a:pt x="39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507" name="Freeform 99"/>
            <p:cNvSpPr>
              <a:spLocks/>
            </p:cNvSpPr>
            <p:nvPr/>
          </p:nvSpPr>
          <p:spPr bwMode="auto">
            <a:xfrm>
              <a:off x="4844" y="3184"/>
              <a:ext cx="390" cy="473"/>
            </a:xfrm>
            <a:custGeom>
              <a:avLst/>
              <a:gdLst>
                <a:gd name="T0" fmla="*/ 19 w 390"/>
                <a:gd name="T1" fmla="*/ 472 h 473"/>
                <a:gd name="T2" fmla="*/ 58 w 390"/>
                <a:gd name="T3" fmla="*/ 471 h 473"/>
                <a:gd name="T4" fmla="*/ 97 w 390"/>
                <a:gd name="T5" fmla="*/ 469 h 473"/>
                <a:gd name="T6" fmla="*/ 136 w 390"/>
                <a:gd name="T7" fmla="*/ 467 h 473"/>
                <a:gd name="T8" fmla="*/ 156 w 390"/>
                <a:gd name="T9" fmla="*/ 464 h 473"/>
                <a:gd name="T10" fmla="*/ 175 w 390"/>
                <a:gd name="T11" fmla="*/ 461 h 473"/>
                <a:gd name="T12" fmla="*/ 195 w 390"/>
                <a:gd name="T13" fmla="*/ 456 h 473"/>
                <a:gd name="T14" fmla="*/ 214 w 390"/>
                <a:gd name="T15" fmla="*/ 450 h 473"/>
                <a:gd name="T16" fmla="*/ 229 w 390"/>
                <a:gd name="T17" fmla="*/ 444 h 473"/>
                <a:gd name="T18" fmla="*/ 243 w 390"/>
                <a:gd name="T19" fmla="*/ 437 h 473"/>
                <a:gd name="T20" fmla="*/ 257 w 390"/>
                <a:gd name="T21" fmla="*/ 427 h 473"/>
                <a:gd name="T22" fmla="*/ 267 w 390"/>
                <a:gd name="T23" fmla="*/ 420 h 473"/>
                <a:gd name="T24" fmla="*/ 277 w 390"/>
                <a:gd name="T25" fmla="*/ 412 h 473"/>
                <a:gd name="T26" fmla="*/ 287 w 390"/>
                <a:gd name="T27" fmla="*/ 402 h 473"/>
                <a:gd name="T28" fmla="*/ 296 w 390"/>
                <a:gd name="T29" fmla="*/ 392 h 473"/>
                <a:gd name="T30" fmla="*/ 306 w 390"/>
                <a:gd name="T31" fmla="*/ 380 h 473"/>
                <a:gd name="T32" fmla="*/ 316 w 390"/>
                <a:gd name="T33" fmla="*/ 367 h 473"/>
                <a:gd name="T34" fmla="*/ 326 w 390"/>
                <a:gd name="T35" fmla="*/ 353 h 473"/>
                <a:gd name="T36" fmla="*/ 335 w 390"/>
                <a:gd name="T37" fmla="*/ 337 h 473"/>
                <a:gd name="T38" fmla="*/ 350 w 390"/>
                <a:gd name="T39" fmla="*/ 312 h 473"/>
                <a:gd name="T40" fmla="*/ 360 w 390"/>
                <a:gd name="T41" fmla="*/ 294 h 473"/>
                <a:gd name="T42" fmla="*/ 369 w 390"/>
                <a:gd name="T43" fmla="*/ 275 h 473"/>
                <a:gd name="T44" fmla="*/ 389 w 390"/>
                <a:gd name="T45" fmla="*/ 236 h 473"/>
                <a:gd name="T46" fmla="*/ 379 w 390"/>
                <a:gd name="T47" fmla="*/ 217 h 473"/>
                <a:gd name="T48" fmla="*/ 365 w 390"/>
                <a:gd name="T49" fmla="*/ 187 h 473"/>
                <a:gd name="T50" fmla="*/ 355 w 390"/>
                <a:gd name="T51" fmla="*/ 168 h 473"/>
                <a:gd name="T52" fmla="*/ 340 w 390"/>
                <a:gd name="T53" fmla="*/ 143 h 473"/>
                <a:gd name="T54" fmla="*/ 330 w 390"/>
                <a:gd name="T55" fmla="*/ 127 h 473"/>
                <a:gd name="T56" fmla="*/ 321 w 390"/>
                <a:gd name="T57" fmla="*/ 112 h 473"/>
                <a:gd name="T58" fmla="*/ 311 w 390"/>
                <a:gd name="T59" fmla="*/ 98 h 473"/>
                <a:gd name="T60" fmla="*/ 302 w 390"/>
                <a:gd name="T61" fmla="*/ 86 h 473"/>
                <a:gd name="T62" fmla="*/ 292 w 390"/>
                <a:gd name="T63" fmla="*/ 75 h 473"/>
                <a:gd name="T64" fmla="*/ 282 w 390"/>
                <a:gd name="T65" fmla="*/ 65 h 473"/>
                <a:gd name="T66" fmla="*/ 272 w 390"/>
                <a:gd name="T67" fmla="*/ 56 h 473"/>
                <a:gd name="T68" fmla="*/ 263 w 390"/>
                <a:gd name="T69" fmla="*/ 48 h 473"/>
                <a:gd name="T70" fmla="*/ 253 w 390"/>
                <a:gd name="T71" fmla="*/ 41 h 473"/>
                <a:gd name="T72" fmla="*/ 233 w 390"/>
                <a:gd name="T73" fmla="*/ 30 h 473"/>
                <a:gd name="T74" fmla="*/ 224 w 390"/>
                <a:gd name="T75" fmla="*/ 25 h 473"/>
                <a:gd name="T76" fmla="*/ 205 w 390"/>
                <a:gd name="T77" fmla="*/ 19 h 473"/>
                <a:gd name="T78" fmla="*/ 185 w 390"/>
                <a:gd name="T79" fmla="*/ 13 h 473"/>
                <a:gd name="T80" fmla="*/ 166 w 390"/>
                <a:gd name="T81" fmla="*/ 9 h 473"/>
                <a:gd name="T82" fmla="*/ 145 w 390"/>
                <a:gd name="T83" fmla="*/ 6 h 473"/>
                <a:gd name="T84" fmla="*/ 117 w 390"/>
                <a:gd name="T85" fmla="*/ 4 h 473"/>
                <a:gd name="T86" fmla="*/ 78 w 390"/>
                <a:gd name="T87" fmla="*/ 1 h 473"/>
                <a:gd name="T88" fmla="*/ 39 w 390"/>
                <a:gd name="T89" fmla="*/ 0 h 473"/>
                <a:gd name="T90" fmla="*/ 0 w 390"/>
                <a:gd name="T91"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473">
                  <a:moveTo>
                    <a:pt x="0" y="472"/>
                  </a:moveTo>
                  <a:lnTo>
                    <a:pt x="19" y="472"/>
                  </a:lnTo>
                  <a:lnTo>
                    <a:pt x="39" y="472"/>
                  </a:lnTo>
                  <a:lnTo>
                    <a:pt x="58" y="471"/>
                  </a:lnTo>
                  <a:lnTo>
                    <a:pt x="78" y="470"/>
                  </a:lnTo>
                  <a:lnTo>
                    <a:pt x="97" y="469"/>
                  </a:lnTo>
                  <a:lnTo>
                    <a:pt x="117" y="468"/>
                  </a:lnTo>
                  <a:lnTo>
                    <a:pt x="136" y="467"/>
                  </a:lnTo>
                  <a:lnTo>
                    <a:pt x="145" y="466"/>
                  </a:lnTo>
                  <a:lnTo>
                    <a:pt x="156" y="464"/>
                  </a:lnTo>
                  <a:lnTo>
                    <a:pt x="166" y="463"/>
                  </a:lnTo>
                  <a:lnTo>
                    <a:pt x="175" y="461"/>
                  </a:lnTo>
                  <a:lnTo>
                    <a:pt x="185" y="459"/>
                  </a:lnTo>
                  <a:lnTo>
                    <a:pt x="195" y="456"/>
                  </a:lnTo>
                  <a:lnTo>
                    <a:pt x="205" y="453"/>
                  </a:lnTo>
                  <a:lnTo>
                    <a:pt x="214" y="450"/>
                  </a:lnTo>
                  <a:lnTo>
                    <a:pt x="224" y="446"/>
                  </a:lnTo>
                  <a:lnTo>
                    <a:pt x="229" y="444"/>
                  </a:lnTo>
                  <a:lnTo>
                    <a:pt x="233" y="442"/>
                  </a:lnTo>
                  <a:lnTo>
                    <a:pt x="243" y="437"/>
                  </a:lnTo>
                  <a:lnTo>
                    <a:pt x="253" y="430"/>
                  </a:lnTo>
                  <a:lnTo>
                    <a:pt x="257" y="427"/>
                  </a:lnTo>
                  <a:lnTo>
                    <a:pt x="263" y="424"/>
                  </a:lnTo>
                  <a:lnTo>
                    <a:pt x="267" y="420"/>
                  </a:lnTo>
                  <a:lnTo>
                    <a:pt x="272" y="416"/>
                  </a:lnTo>
                  <a:lnTo>
                    <a:pt x="277" y="412"/>
                  </a:lnTo>
                  <a:lnTo>
                    <a:pt x="282" y="407"/>
                  </a:lnTo>
                  <a:lnTo>
                    <a:pt x="287" y="402"/>
                  </a:lnTo>
                  <a:lnTo>
                    <a:pt x="292" y="397"/>
                  </a:lnTo>
                  <a:lnTo>
                    <a:pt x="296" y="392"/>
                  </a:lnTo>
                  <a:lnTo>
                    <a:pt x="302" y="386"/>
                  </a:lnTo>
                  <a:lnTo>
                    <a:pt x="306" y="380"/>
                  </a:lnTo>
                  <a:lnTo>
                    <a:pt x="311" y="374"/>
                  </a:lnTo>
                  <a:lnTo>
                    <a:pt x="316" y="367"/>
                  </a:lnTo>
                  <a:lnTo>
                    <a:pt x="321" y="360"/>
                  </a:lnTo>
                  <a:lnTo>
                    <a:pt x="326" y="353"/>
                  </a:lnTo>
                  <a:lnTo>
                    <a:pt x="330" y="345"/>
                  </a:lnTo>
                  <a:lnTo>
                    <a:pt x="335" y="337"/>
                  </a:lnTo>
                  <a:lnTo>
                    <a:pt x="340" y="329"/>
                  </a:lnTo>
                  <a:lnTo>
                    <a:pt x="350" y="312"/>
                  </a:lnTo>
                  <a:lnTo>
                    <a:pt x="355" y="304"/>
                  </a:lnTo>
                  <a:lnTo>
                    <a:pt x="360" y="294"/>
                  </a:lnTo>
                  <a:lnTo>
                    <a:pt x="365" y="285"/>
                  </a:lnTo>
                  <a:lnTo>
                    <a:pt x="369" y="275"/>
                  </a:lnTo>
                  <a:lnTo>
                    <a:pt x="379" y="256"/>
                  </a:lnTo>
                  <a:lnTo>
                    <a:pt x="389" y="236"/>
                  </a:lnTo>
                  <a:lnTo>
                    <a:pt x="384" y="227"/>
                  </a:lnTo>
                  <a:lnTo>
                    <a:pt x="379" y="217"/>
                  </a:lnTo>
                  <a:lnTo>
                    <a:pt x="369" y="197"/>
                  </a:lnTo>
                  <a:lnTo>
                    <a:pt x="365" y="187"/>
                  </a:lnTo>
                  <a:lnTo>
                    <a:pt x="360" y="178"/>
                  </a:lnTo>
                  <a:lnTo>
                    <a:pt x="355" y="168"/>
                  </a:lnTo>
                  <a:lnTo>
                    <a:pt x="350" y="160"/>
                  </a:lnTo>
                  <a:lnTo>
                    <a:pt x="340" y="143"/>
                  </a:lnTo>
                  <a:lnTo>
                    <a:pt x="335" y="135"/>
                  </a:lnTo>
                  <a:lnTo>
                    <a:pt x="330" y="127"/>
                  </a:lnTo>
                  <a:lnTo>
                    <a:pt x="326" y="119"/>
                  </a:lnTo>
                  <a:lnTo>
                    <a:pt x="321" y="112"/>
                  </a:lnTo>
                  <a:lnTo>
                    <a:pt x="316" y="105"/>
                  </a:lnTo>
                  <a:lnTo>
                    <a:pt x="311" y="98"/>
                  </a:lnTo>
                  <a:lnTo>
                    <a:pt x="306" y="92"/>
                  </a:lnTo>
                  <a:lnTo>
                    <a:pt x="302" y="86"/>
                  </a:lnTo>
                  <a:lnTo>
                    <a:pt x="296" y="80"/>
                  </a:lnTo>
                  <a:lnTo>
                    <a:pt x="292" y="75"/>
                  </a:lnTo>
                  <a:lnTo>
                    <a:pt x="287" y="70"/>
                  </a:lnTo>
                  <a:lnTo>
                    <a:pt x="282" y="65"/>
                  </a:lnTo>
                  <a:lnTo>
                    <a:pt x="277" y="60"/>
                  </a:lnTo>
                  <a:lnTo>
                    <a:pt x="272" y="56"/>
                  </a:lnTo>
                  <a:lnTo>
                    <a:pt x="267" y="52"/>
                  </a:lnTo>
                  <a:lnTo>
                    <a:pt x="263" y="48"/>
                  </a:lnTo>
                  <a:lnTo>
                    <a:pt x="257" y="45"/>
                  </a:lnTo>
                  <a:lnTo>
                    <a:pt x="253" y="41"/>
                  </a:lnTo>
                  <a:lnTo>
                    <a:pt x="243" y="35"/>
                  </a:lnTo>
                  <a:lnTo>
                    <a:pt x="233" y="30"/>
                  </a:lnTo>
                  <a:lnTo>
                    <a:pt x="229" y="28"/>
                  </a:lnTo>
                  <a:lnTo>
                    <a:pt x="224" y="25"/>
                  </a:lnTo>
                  <a:lnTo>
                    <a:pt x="214" y="22"/>
                  </a:lnTo>
                  <a:lnTo>
                    <a:pt x="205" y="19"/>
                  </a:lnTo>
                  <a:lnTo>
                    <a:pt x="195" y="15"/>
                  </a:lnTo>
                  <a:lnTo>
                    <a:pt x="185" y="13"/>
                  </a:lnTo>
                  <a:lnTo>
                    <a:pt x="175" y="11"/>
                  </a:lnTo>
                  <a:lnTo>
                    <a:pt x="166" y="9"/>
                  </a:lnTo>
                  <a:lnTo>
                    <a:pt x="156" y="8"/>
                  </a:lnTo>
                  <a:lnTo>
                    <a:pt x="145" y="6"/>
                  </a:lnTo>
                  <a:lnTo>
                    <a:pt x="136" y="5"/>
                  </a:lnTo>
                  <a:lnTo>
                    <a:pt x="117" y="4"/>
                  </a:lnTo>
                  <a:lnTo>
                    <a:pt x="97" y="3"/>
                  </a:lnTo>
                  <a:lnTo>
                    <a:pt x="78" y="1"/>
                  </a:lnTo>
                  <a:lnTo>
                    <a:pt x="58" y="1"/>
                  </a:lnTo>
                  <a:lnTo>
                    <a:pt x="39" y="0"/>
                  </a:lnTo>
                  <a:lnTo>
                    <a:pt x="19" y="0"/>
                  </a:lnTo>
                  <a:lnTo>
                    <a:pt x="0" y="0"/>
                  </a:lnTo>
                  <a:lnTo>
                    <a:pt x="0" y="472"/>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508" name="Freeform 100"/>
            <p:cNvSpPr>
              <a:spLocks/>
            </p:cNvSpPr>
            <p:nvPr/>
          </p:nvSpPr>
          <p:spPr bwMode="auto">
            <a:xfrm>
              <a:off x="4551" y="3184"/>
              <a:ext cx="390" cy="473"/>
            </a:xfrm>
            <a:custGeom>
              <a:avLst/>
              <a:gdLst>
                <a:gd name="T0" fmla="*/ 389 w 390"/>
                <a:gd name="T1" fmla="*/ 0 h 473"/>
                <a:gd name="T2" fmla="*/ 350 w 390"/>
                <a:gd name="T3" fmla="*/ 0 h 473"/>
                <a:gd name="T4" fmla="*/ 311 w 390"/>
                <a:gd name="T5" fmla="*/ 1 h 473"/>
                <a:gd name="T6" fmla="*/ 272 w 390"/>
                <a:gd name="T7" fmla="*/ 4 h 473"/>
                <a:gd name="T8" fmla="*/ 243 w 390"/>
                <a:gd name="T9" fmla="*/ 6 h 473"/>
                <a:gd name="T10" fmla="*/ 224 w 390"/>
                <a:gd name="T11" fmla="*/ 9 h 473"/>
                <a:gd name="T12" fmla="*/ 204 w 390"/>
                <a:gd name="T13" fmla="*/ 13 h 473"/>
                <a:gd name="T14" fmla="*/ 185 w 390"/>
                <a:gd name="T15" fmla="*/ 19 h 473"/>
                <a:gd name="T16" fmla="*/ 165 w 390"/>
                <a:gd name="T17" fmla="*/ 25 h 473"/>
                <a:gd name="T18" fmla="*/ 155 w 390"/>
                <a:gd name="T19" fmla="*/ 30 h 473"/>
                <a:gd name="T20" fmla="*/ 141 w 390"/>
                <a:gd name="T21" fmla="*/ 38 h 473"/>
                <a:gd name="T22" fmla="*/ 131 w 390"/>
                <a:gd name="T23" fmla="*/ 45 h 473"/>
                <a:gd name="T24" fmla="*/ 121 w 390"/>
                <a:gd name="T25" fmla="*/ 52 h 473"/>
                <a:gd name="T26" fmla="*/ 112 w 390"/>
                <a:gd name="T27" fmla="*/ 60 h 473"/>
                <a:gd name="T28" fmla="*/ 102 w 390"/>
                <a:gd name="T29" fmla="*/ 70 h 473"/>
                <a:gd name="T30" fmla="*/ 92 w 390"/>
                <a:gd name="T31" fmla="*/ 80 h 473"/>
                <a:gd name="T32" fmla="*/ 82 w 390"/>
                <a:gd name="T33" fmla="*/ 92 h 473"/>
                <a:gd name="T34" fmla="*/ 73 w 390"/>
                <a:gd name="T35" fmla="*/ 105 h 473"/>
                <a:gd name="T36" fmla="*/ 63 w 390"/>
                <a:gd name="T37" fmla="*/ 119 h 473"/>
                <a:gd name="T38" fmla="*/ 53 w 390"/>
                <a:gd name="T39" fmla="*/ 135 h 473"/>
                <a:gd name="T40" fmla="*/ 39 w 390"/>
                <a:gd name="T41" fmla="*/ 160 h 473"/>
                <a:gd name="T42" fmla="*/ 29 w 390"/>
                <a:gd name="T43" fmla="*/ 178 h 473"/>
                <a:gd name="T44" fmla="*/ 19 w 390"/>
                <a:gd name="T45" fmla="*/ 197 h 473"/>
                <a:gd name="T46" fmla="*/ 5 w 390"/>
                <a:gd name="T47" fmla="*/ 227 h 473"/>
                <a:gd name="T48" fmla="*/ 10 w 390"/>
                <a:gd name="T49" fmla="*/ 256 h 473"/>
                <a:gd name="T50" fmla="*/ 24 w 390"/>
                <a:gd name="T51" fmla="*/ 285 h 473"/>
                <a:gd name="T52" fmla="*/ 34 w 390"/>
                <a:gd name="T53" fmla="*/ 304 h 473"/>
                <a:gd name="T54" fmla="*/ 48 w 390"/>
                <a:gd name="T55" fmla="*/ 329 h 473"/>
                <a:gd name="T56" fmla="*/ 58 w 390"/>
                <a:gd name="T57" fmla="*/ 345 h 473"/>
                <a:gd name="T58" fmla="*/ 68 w 390"/>
                <a:gd name="T59" fmla="*/ 360 h 473"/>
                <a:gd name="T60" fmla="*/ 78 w 390"/>
                <a:gd name="T61" fmla="*/ 374 h 473"/>
                <a:gd name="T62" fmla="*/ 87 w 390"/>
                <a:gd name="T63" fmla="*/ 386 h 473"/>
                <a:gd name="T64" fmla="*/ 97 w 390"/>
                <a:gd name="T65" fmla="*/ 397 h 473"/>
                <a:gd name="T66" fmla="*/ 107 w 390"/>
                <a:gd name="T67" fmla="*/ 407 h 473"/>
                <a:gd name="T68" fmla="*/ 117 w 390"/>
                <a:gd name="T69" fmla="*/ 416 h 473"/>
                <a:gd name="T70" fmla="*/ 126 w 390"/>
                <a:gd name="T71" fmla="*/ 424 h 473"/>
                <a:gd name="T72" fmla="*/ 136 w 390"/>
                <a:gd name="T73" fmla="*/ 430 h 473"/>
                <a:gd name="T74" fmla="*/ 146 w 390"/>
                <a:gd name="T75" fmla="*/ 437 h 473"/>
                <a:gd name="T76" fmla="*/ 160 w 390"/>
                <a:gd name="T77" fmla="*/ 444 h 473"/>
                <a:gd name="T78" fmla="*/ 175 w 390"/>
                <a:gd name="T79" fmla="*/ 450 h 473"/>
                <a:gd name="T80" fmla="*/ 195 w 390"/>
                <a:gd name="T81" fmla="*/ 456 h 473"/>
                <a:gd name="T82" fmla="*/ 214 w 390"/>
                <a:gd name="T83" fmla="*/ 461 h 473"/>
                <a:gd name="T84" fmla="*/ 234 w 390"/>
                <a:gd name="T85" fmla="*/ 464 h 473"/>
                <a:gd name="T86" fmla="*/ 253 w 390"/>
                <a:gd name="T87" fmla="*/ 467 h 473"/>
                <a:gd name="T88" fmla="*/ 292 w 390"/>
                <a:gd name="T89" fmla="*/ 469 h 473"/>
                <a:gd name="T90" fmla="*/ 331 w 390"/>
                <a:gd name="T91" fmla="*/ 471 h 473"/>
                <a:gd name="T92" fmla="*/ 370 w 390"/>
                <a:gd name="T9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473">
                  <a:moveTo>
                    <a:pt x="389" y="472"/>
                  </a:moveTo>
                  <a:lnTo>
                    <a:pt x="389" y="0"/>
                  </a:lnTo>
                  <a:lnTo>
                    <a:pt x="370" y="0"/>
                  </a:lnTo>
                  <a:lnTo>
                    <a:pt x="350" y="0"/>
                  </a:lnTo>
                  <a:lnTo>
                    <a:pt x="331" y="1"/>
                  </a:lnTo>
                  <a:lnTo>
                    <a:pt x="311" y="1"/>
                  </a:lnTo>
                  <a:lnTo>
                    <a:pt x="292" y="3"/>
                  </a:lnTo>
                  <a:lnTo>
                    <a:pt x="272" y="4"/>
                  </a:lnTo>
                  <a:lnTo>
                    <a:pt x="253" y="5"/>
                  </a:lnTo>
                  <a:lnTo>
                    <a:pt x="243" y="6"/>
                  </a:lnTo>
                  <a:lnTo>
                    <a:pt x="234" y="8"/>
                  </a:lnTo>
                  <a:lnTo>
                    <a:pt x="224" y="9"/>
                  </a:lnTo>
                  <a:lnTo>
                    <a:pt x="214" y="11"/>
                  </a:lnTo>
                  <a:lnTo>
                    <a:pt x="204" y="13"/>
                  </a:lnTo>
                  <a:lnTo>
                    <a:pt x="195" y="15"/>
                  </a:lnTo>
                  <a:lnTo>
                    <a:pt x="185" y="19"/>
                  </a:lnTo>
                  <a:lnTo>
                    <a:pt x="175" y="22"/>
                  </a:lnTo>
                  <a:lnTo>
                    <a:pt x="165" y="25"/>
                  </a:lnTo>
                  <a:lnTo>
                    <a:pt x="160" y="28"/>
                  </a:lnTo>
                  <a:lnTo>
                    <a:pt x="155" y="30"/>
                  </a:lnTo>
                  <a:lnTo>
                    <a:pt x="146" y="35"/>
                  </a:lnTo>
                  <a:lnTo>
                    <a:pt x="141" y="38"/>
                  </a:lnTo>
                  <a:lnTo>
                    <a:pt x="136" y="41"/>
                  </a:lnTo>
                  <a:lnTo>
                    <a:pt x="131" y="45"/>
                  </a:lnTo>
                  <a:lnTo>
                    <a:pt x="126" y="48"/>
                  </a:lnTo>
                  <a:lnTo>
                    <a:pt x="121" y="52"/>
                  </a:lnTo>
                  <a:lnTo>
                    <a:pt x="117" y="56"/>
                  </a:lnTo>
                  <a:lnTo>
                    <a:pt x="112" y="60"/>
                  </a:lnTo>
                  <a:lnTo>
                    <a:pt x="107" y="65"/>
                  </a:lnTo>
                  <a:lnTo>
                    <a:pt x="102" y="70"/>
                  </a:lnTo>
                  <a:lnTo>
                    <a:pt x="97" y="75"/>
                  </a:lnTo>
                  <a:lnTo>
                    <a:pt x="92" y="80"/>
                  </a:lnTo>
                  <a:lnTo>
                    <a:pt x="87" y="86"/>
                  </a:lnTo>
                  <a:lnTo>
                    <a:pt x="82" y="92"/>
                  </a:lnTo>
                  <a:lnTo>
                    <a:pt x="78" y="98"/>
                  </a:lnTo>
                  <a:lnTo>
                    <a:pt x="73" y="105"/>
                  </a:lnTo>
                  <a:lnTo>
                    <a:pt x="68" y="112"/>
                  </a:lnTo>
                  <a:lnTo>
                    <a:pt x="63" y="119"/>
                  </a:lnTo>
                  <a:lnTo>
                    <a:pt x="58" y="127"/>
                  </a:lnTo>
                  <a:lnTo>
                    <a:pt x="53" y="135"/>
                  </a:lnTo>
                  <a:lnTo>
                    <a:pt x="48" y="143"/>
                  </a:lnTo>
                  <a:lnTo>
                    <a:pt x="39" y="160"/>
                  </a:lnTo>
                  <a:lnTo>
                    <a:pt x="34" y="168"/>
                  </a:lnTo>
                  <a:lnTo>
                    <a:pt x="29" y="178"/>
                  </a:lnTo>
                  <a:lnTo>
                    <a:pt x="24" y="187"/>
                  </a:lnTo>
                  <a:lnTo>
                    <a:pt x="19" y="197"/>
                  </a:lnTo>
                  <a:lnTo>
                    <a:pt x="10" y="217"/>
                  </a:lnTo>
                  <a:lnTo>
                    <a:pt x="5" y="227"/>
                  </a:lnTo>
                  <a:lnTo>
                    <a:pt x="0" y="236"/>
                  </a:lnTo>
                  <a:lnTo>
                    <a:pt x="10" y="256"/>
                  </a:lnTo>
                  <a:lnTo>
                    <a:pt x="19" y="275"/>
                  </a:lnTo>
                  <a:lnTo>
                    <a:pt x="24" y="285"/>
                  </a:lnTo>
                  <a:lnTo>
                    <a:pt x="29" y="294"/>
                  </a:lnTo>
                  <a:lnTo>
                    <a:pt x="34" y="304"/>
                  </a:lnTo>
                  <a:lnTo>
                    <a:pt x="39" y="312"/>
                  </a:lnTo>
                  <a:lnTo>
                    <a:pt x="48" y="329"/>
                  </a:lnTo>
                  <a:lnTo>
                    <a:pt x="53" y="337"/>
                  </a:lnTo>
                  <a:lnTo>
                    <a:pt x="58" y="345"/>
                  </a:lnTo>
                  <a:lnTo>
                    <a:pt x="63" y="353"/>
                  </a:lnTo>
                  <a:lnTo>
                    <a:pt x="68" y="360"/>
                  </a:lnTo>
                  <a:lnTo>
                    <a:pt x="73" y="367"/>
                  </a:lnTo>
                  <a:lnTo>
                    <a:pt x="78" y="374"/>
                  </a:lnTo>
                  <a:lnTo>
                    <a:pt x="82" y="380"/>
                  </a:lnTo>
                  <a:lnTo>
                    <a:pt x="87" y="386"/>
                  </a:lnTo>
                  <a:lnTo>
                    <a:pt x="92" y="392"/>
                  </a:lnTo>
                  <a:lnTo>
                    <a:pt x="97" y="397"/>
                  </a:lnTo>
                  <a:lnTo>
                    <a:pt x="102" y="402"/>
                  </a:lnTo>
                  <a:lnTo>
                    <a:pt x="107" y="407"/>
                  </a:lnTo>
                  <a:lnTo>
                    <a:pt x="112" y="412"/>
                  </a:lnTo>
                  <a:lnTo>
                    <a:pt x="117" y="416"/>
                  </a:lnTo>
                  <a:lnTo>
                    <a:pt x="121" y="420"/>
                  </a:lnTo>
                  <a:lnTo>
                    <a:pt x="126" y="424"/>
                  </a:lnTo>
                  <a:lnTo>
                    <a:pt x="131" y="427"/>
                  </a:lnTo>
                  <a:lnTo>
                    <a:pt x="136" y="430"/>
                  </a:lnTo>
                  <a:lnTo>
                    <a:pt x="141" y="434"/>
                  </a:lnTo>
                  <a:lnTo>
                    <a:pt x="146" y="437"/>
                  </a:lnTo>
                  <a:lnTo>
                    <a:pt x="155" y="442"/>
                  </a:lnTo>
                  <a:lnTo>
                    <a:pt x="160" y="444"/>
                  </a:lnTo>
                  <a:lnTo>
                    <a:pt x="165" y="446"/>
                  </a:lnTo>
                  <a:lnTo>
                    <a:pt x="175" y="450"/>
                  </a:lnTo>
                  <a:lnTo>
                    <a:pt x="185" y="453"/>
                  </a:lnTo>
                  <a:lnTo>
                    <a:pt x="195" y="456"/>
                  </a:lnTo>
                  <a:lnTo>
                    <a:pt x="204" y="459"/>
                  </a:lnTo>
                  <a:lnTo>
                    <a:pt x="214" y="461"/>
                  </a:lnTo>
                  <a:lnTo>
                    <a:pt x="224" y="463"/>
                  </a:lnTo>
                  <a:lnTo>
                    <a:pt x="234" y="464"/>
                  </a:lnTo>
                  <a:lnTo>
                    <a:pt x="243" y="466"/>
                  </a:lnTo>
                  <a:lnTo>
                    <a:pt x="253" y="467"/>
                  </a:lnTo>
                  <a:lnTo>
                    <a:pt x="272" y="468"/>
                  </a:lnTo>
                  <a:lnTo>
                    <a:pt x="292" y="469"/>
                  </a:lnTo>
                  <a:lnTo>
                    <a:pt x="311" y="470"/>
                  </a:lnTo>
                  <a:lnTo>
                    <a:pt x="331" y="471"/>
                  </a:lnTo>
                  <a:lnTo>
                    <a:pt x="350" y="472"/>
                  </a:lnTo>
                  <a:lnTo>
                    <a:pt x="370" y="472"/>
                  </a:lnTo>
                  <a:lnTo>
                    <a:pt x="389" y="472"/>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509" name="Freeform 101"/>
            <p:cNvSpPr>
              <a:spLocks/>
            </p:cNvSpPr>
            <p:nvPr/>
          </p:nvSpPr>
          <p:spPr bwMode="auto">
            <a:xfrm>
              <a:off x="4160" y="3422"/>
              <a:ext cx="781" cy="235"/>
            </a:xfrm>
            <a:custGeom>
              <a:avLst/>
              <a:gdLst>
                <a:gd name="T0" fmla="*/ 390 w 781"/>
                <a:gd name="T1" fmla="*/ 0 h 235"/>
                <a:gd name="T2" fmla="*/ 370 w 781"/>
                <a:gd name="T3" fmla="*/ 39 h 235"/>
                <a:gd name="T4" fmla="*/ 361 w 781"/>
                <a:gd name="T5" fmla="*/ 57 h 235"/>
                <a:gd name="T6" fmla="*/ 351 w 781"/>
                <a:gd name="T7" fmla="*/ 75 h 235"/>
                <a:gd name="T8" fmla="*/ 336 w 781"/>
                <a:gd name="T9" fmla="*/ 100 h 235"/>
                <a:gd name="T10" fmla="*/ 327 w 781"/>
                <a:gd name="T11" fmla="*/ 116 h 235"/>
                <a:gd name="T12" fmla="*/ 317 w 781"/>
                <a:gd name="T13" fmla="*/ 130 h 235"/>
                <a:gd name="T14" fmla="*/ 307 w 781"/>
                <a:gd name="T15" fmla="*/ 143 h 235"/>
                <a:gd name="T16" fmla="*/ 297 w 781"/>
                <a:gd name="T17" fmla="*/ 154 h 235"/>
                <a:gd name="T18" fmla="*/ 288 w 781"/>
                <a:gd name="T19" fmla="*/ 165 h 235"/>
                <a:gd name="T20" fmla="*/ 278 w 781"/>
                <a:gd name="T21" fmla="*/ 174 h 235"/>
                <a:gd name="T22" fmla="*/ 268 w 781"/>
                <a:gd name="T23" fmla="*/ 182 h 235"/>
                <a:gd name="T24" fmla="*/ 258 w 781"/>
                <a:gd name="T25" fmla="*/ 190 h 235"/>
                <a:gd name="T26" fmla="*/ 244 w 781"/>
                <a:gd name="T27" fmla="*/ 199 h 235"/>
                <a:gd name="T28" fmla="*/ 230 w 781"/>
                <a:gd name="T29" fmla="*/ 207 h 235"/>
                <a:gd name="T30" fmla="*/ 214 w 781"/>
                <a:gd name="T31" fmla="*/ 212 h 235"/>
                <a:gd name="T32" fmla="*/ 195 w 781"/>
                <a:gd name="T33" fmla="*/ 218 h 235"/>
                <a:gd name="T34" fmla="*/ 175 w 781"/>
                <a:gd name="T35" fmla="*/ 223 h 235"/>
                <a:gd name="T36" fmla="*/ 156 w 781"/>
                <a:gd name="T37" fmla="*/ 226 h 235"/>
                <a:gd name="T38" fmla="*/ 137 w 781"/>
                <a:gd name="T39" fmla="*/ 229 h 235"/>
                <a:gd name="T40" fmla="*/ 98 w 781"/>
                <a:gd name="T41" fmla="*/ 231 h 235"/>
                <a:gd name="T42" fmla="*/ 58 w 781"/>
                <a:gd name="T43" fmla="*/ 233 h 235"/>
                <a:gd name="T44" fmla="*/ 19 w 781"/>
                <a:gd name="T45" fmla="*/ 234 h 235"/>
                <a:gd name="T46" fmla="*/ 780 w 781"/>
                <a:gd name="T47" fmla="*/ 234 h 235"/>
                <a:gd name="T48" fmla="*/ 741 w 781"/>
                <a:gd name="T49" fmla="*/ 234 h 235"/>
                <a:gd name="T50" fmla="*/ 702 w 781"/>
                <a:gd name="T51" fmla="*/ 232 h 235"/>
                <a:gd name="T52" fmla="*/ 663 w 781"/>
                <a:gd name="T53" fmla="*/ 230 h 235"/>
                <a:gd name="T54" fmla="*/ 634 w 781"/>
                <a:gd name="T55" fmla="*/ 228 h 235"/>
                <a:gd name="T56" fmla="*/ 615 w 781"/>
                <a:gd name="T57" fmla="*/ 225 h 235"/>
                <a:gd name="T58" fmla="*/ 595 w 781"/>
                <a:gd name="T59" fmla="*/ 221 h 235"/>
                <a:gd name="T60" fmla="*/ 575 w 781"/>
                <a:gd name="T61" fmla="*/ 216 h 235"/>
                <a:gd name="T62" fmla="*/ 556 w 781"/>
                <a:gd name="T63" fmla="*/ 208 h 235"/>
                <a:gd name="T64" fmla="*/ 546 w 781"/>
                <a:gd name="T65" fmla="*/ 204 h 235"/>
                <a:gd name="T66" fmla="*/ 532 w 781"/>
                <a:gd name="T67" fmla="*/ 196 h 235"/>
                <a:gd name="T68" fmla="*/ 522 w 781"/>
                <a:gd name="T69" fmla="*/ 190 h 235"/>
                <a:gd name="T70" fmla="*/ 512 w 781"/>
                <a:gd name="T71" fmla="*/ 182 h 235"/>
                <a:gd name="T72" fmla="*/ 502 w 781"/>
                <a:gd name="T73" fmla="*/ 174 h 235"/>
                <a:gd name="T74" fmla="*/ 492 w 781"/>
                <a:gd name="T75" fmla="*/ 165 h 235"/>
                <a:gd name="T76" fmla="*/ 483 w 781"/>
                <a:gd name="T77" fmla="*/ 154 h 235"/>
                <a:gd name="T78" fmla="*/ 473 w 781"/>
                <a:gd name="T79" fmla="*/ 143 h 235"/>
                <a:gd name="T80" fmla="*/ 463 w 781"/>
                <a:gd name="T81" fmla="*/ 130 h 235"/>
                <a:gd name="T82" fmla="*/ 453 w 781"/>
                <a:gd name="T83" fmla="*/ 116 h 235"/>
                <a:gd name="T84" fmla="*/ 444 w 781"/>
                <a:gd name="T85" fmla="*/ 100 h 235"/>
                <a:gd name="T86" fmla="*/ 429 w 781"/>
                <a:gd name="T87" fmla="*/ 75 h 235"/>
                <a:gd name="T88" fmla="*/ 419 w 781"/>
                <a:gd name="T89" fmla="*/ 57 h 235"/>
                <a:gd name="T90" fmla="*/ 410 w 781"/>
                <a:gd name="T91" fmla="*/ 39 h 235"/>
                <a:gd name="T92" fmla="*/ 390 w 781"/>
                <a:gd name="T9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81" h="235">
                  <a:moveTo>
                    <a:pt x="390" y="0"/>
                  </a:moveTo>
                  <a:lnTo>
                    <a:pt x="390" y="0"/>
                  </a:lnTo>
                  <a:lnTo>
                    <a:pt x="381" y="19"/>
                  </a:lnTo>
                  <a:lnTo>
                    <a:pt x="370" y="39"/>
                  </a:lnTo>
                  <a:lnTo>
                    <a:pt x="366" y="48"/>
                  </a:lnTo>
                  <a:lnTo>
                    <a:pt x="361" y="57"/>
                  </a:lnTo>
                  <a:lnTo>
                    <a:pt x="356" y="67"/>
                  </a:lnTo>
                  <a:lnTo>
                    <a:pt x="351" y="75"/>
                  </a:lnTo>
                  <a:lnTo>
                    <a:pt x="341" y="92"/>
                  </a:lnTo>
                  <a:lnTo>
                    <a:pt x="336" y="100"/>
                  </a:lnTo>
                  <a:lnTo>
                    <a:pt x="331" y="108"/>
                  </a:lnTo>
                  <a:lnTo>
                    <a:pt x="327" y="116"/>
                  </a:lnTo>
                  <a:lnTo>
                    <a:pt x="322" y="123"/>
                  </a:lnTo>
                  <a:lnTo>
                    <a:pt x="317" y="130"/>
                  </a:lnTo>
                  <a:lnTo>
                    <a:pt x="312" y="137"/>
                  </a:lnTo>
                  <a:lnTo>
                    <a:pt x="307" y="143"/>
                  </a:lnTo>
                  <a:lnTo>
                    <a:pt x="303" y="149"/>
                  </a:lnTo>
                  <a:lnTo>
                    <a:pt x="297" y="154"/>
                  </a:lnTo>
                  <a:lnTo>
                    <a:pt x="293" y="160"/>
                  </a:lnTo>
                  <a:lnTo>
                    <a:pt x="288" y="165"/>
                  </a:lnTo>
                  <a:lnTo>
                    <a:pt x="283" y="169"/>
                  </a:lnTo>
                  <a:lnTo>
                    <a:pt x="278" y="174"/>
                  </a:lnTo>
                  <a:lnTo>
                    <a:pt x="273" y="178"/>
                  </a:lnTo>
                  <a:lnTo>
                    <a:pt x="268" y="182"/>
                  </a:lnTo>
                  <a:lnTo>
                    <a:pt x="264" y="186"/>
                  </a:lnTo>
                  <a:lnTo>
                    <a:pt x="258" y="190"/>
                  </a:lnTo>
                  <a:lnTo>
                    <a:pt x="254" y="193"/>
                  </a:lnTo>
                  <a:lnTo>
                    <a:pt x="244" y="199"/>
                  </a:lnTo>
                  <a:lnTo>
                    <a:pt x="234" y="204"/>
                  </a:lnTo>
                  <a:lnTo>
                    <a:pt x="230" y="207"/>
                  </a:lnTo>
                  <a:lnTo>
                    <a:pt x="225" y="208"/>
                  </a:lnTo>
                  <a:lnTo>
                    <a:pt x="214" y="212"/>
                  </a:lnTo>
                  <a:lnTo>
                    <a:pt x="205" y="216"/>
                  </a:lnTo>
                  <a:lnTo>
                    <a:pt x="195" y="218"/>
                  </a:lnTo>
                  <a:lnTo>
                    <a:pt x="185" y="221"/>
                  </a:lnTo>
                  <a:lnTo>
                    <a:pt x="175" y="223"/>
                  </a:lnTo>
                  <a:lnTo>
                    <a:pt x="166" y="225"/>
                  </a:lnTo>
                  <a:lnTo>
                    <a:pt x="156" y="226"/>
                  </a:lnTo>
                  <a:lnTo>
                    <a:pt x="146" y="228"/>
                  </a:lnTo>
                  <a:lnTo>
                    <a:pt x="137" y="229"/>
                  </a:lnTo>
                  <a:lnTo>
                    <a:pt x="117" y="230"/>
                  </a:lnTo>
                  <a:lnTo>
                    <a:pt x="98" y="231"/>
                  </a:lnTo>
                  <a:lnTo>
                    <a:pt x="78" y="232"/>
                  </a:lnTo>
                  <a:lnTo>
                    <a:pt x="58" y="233"/>
                  </a:lnTo>
                  <a:lnTo>
                    <a:pt x="39" y="234"/>
                  </a:lnTo>
                  <a:lnTo>
                    <a:pt x="19" y="234"/>
                  </a:lnTo>
                  <a:lnTo>
                    <a:pt x="0" y="234"/>
                  </a:lnTo>
                  <a:lnTo>
                    <a:pt x="780" y="234"/>
                  </a:lnTo>
                  <a:lnTo>
                    <a:pt x="761" y="234"/>
                  </a:lnTo>
                  <a:lnTo>
                    <a:pt x="741" y="234"/>
                  </a:lnTo>
                  <a:lnTo>
                    <a:pt x="722" y="233"/>
                  </a:lnTo>
                  <a:lnTo>
                    <a:pt x="702" y="232"/>
                  </a:lnTo>
                  <a:lnTo>
                    <a:pt x="682" y="231"/>
                  </a:lnTo>
                  <a:lnTo>
                    <a:pt x="663" y="230"/>
                  </a:lnTo>
                  <a:lnTo>
                    <a:pt x="643" y="229"/>
                  </a:lnTo>
                  <a:lnTo>
                    <a:pt x="634" y="228"/>
                  </a:lnTo>
                  <a:lnTo>
                    <a:pt x="624" y="226"/>
                  </a:lnTo>
                  <a:lnTo>
                    <a:pt x="615" y="225"/>
                  </a:lnTo>
                  <a:lnTo>
                    <a:pt x="605" y="223"/>
                  </a:lnTo>
                  <a:lnTo>
                    <a:pt x="595" y="221"/>
                  </a:lnTo>
                  <a:lnTo>
                    <a:pt x="585" y="218"/>
                  </a:lnTo>
                  <a:lnTo>
                    <a:pt x="575" y="216"/>
                  </a:lnTo>
                  <a:lnTo>
                    <a:pt x="566" y="212"/>
                  </a:lnTo>
                  <a:lnTo>
                    <a:pt x="556" y="208"/>
                  </a:lnTo>
                  <a:lnTo>
                    <a:pt x="551" y="207"/>
                  </a:lnTo>
                  <a:lnTo>
                    <a:pt x="546" y="204"/>
                  </a:lnTo>
                  <a:lnTo>
                    <a:pt x="536" y="199"/>
                  </a:lnTo>
                  <a:lnTo>
                    <a:pt x="532" y="196"/>
                  </a:lnTo>
                  <a:lnTo>
                    <a:pt x="526" y="193"/>
                  </a:lnTo>
                  <a:lnTo>
                    <a:pt x="522" y="190"/>
                  </a:lnTo>
                  <a:lnTo>
                    <a:pt x="516" y="186"/>
                  </a:lnTo>
                  <a:lnTo>
                    <a:pt x="512" y="182"/>
                  </a:lnTo>
                  <a:lnTo>
                    <a:pt x="507" y="178"/>
                  </a:lnTo>
                  <a:lnTo>
                    <a:pt x="502" y="174"/>
                  </a:lnTo>
                  <a:lnTo>
                    <a:pt x="497" y="169"/>
                  </a:lnTo>
                  <a:lnTo>
                    <a:pt x="492" y="165"/>
                  </a:lnTo>
                  <a:lnTo>
                    <a:pt x="487" y="160"/>
                  </a:lnTo>
                  <a:lnTo>
                    <a:pt x="483" y="154"/>
                  </a:lnTo>
                  <a:lnTo>
                    <a:pt x="478" y="149"/>
                  </a:lnTo>
                  <a:lnTo>
                    <a:pt x="473" y="143"/>
                  </a:lnTo>
                  <a:lnTo>
                    <a:pt x="468" y="137"/>
                  </a:lnTo>
                  <a:lnTo>
                    <a:pt x="463" y="130"/>
                  </a:lnTo>
                  <a:lnTo>
                    <a:pt x="458" y="123"/>
                  </a:lnTo>
                  <a:lnTo>
                    <a:pt x="453" y="116"/>
                  </a:lnTo>
                  <a:lnTo>
                    <a:pt x="449" y="108"/>
                  </a:lnTo>
                  <a:lnTo>
                    <a:pt x="444" y="100"/>
                  </a:lnTo>
                  <a:lnTo>
                    <a:pt x="439" y="92"/>
                  </a:lnTo>
                  <a:lnTo>
                    <a:pt x="429" y="75"/>
                  </a:lnTo>
                  <a:lnTo>
                    <a:pt x="424" y="67"/>
                  </a:lnTo>
                  <a:lnTo>
                    <a:pt x="419" y="57"/>
                  </a:lnTo>
                  <a:lnTo>
                    <a:pt x="414" y="48"/>
                  </a:lnTo>
                  <a:lnTo>
                    <a:pt x="410" y="39"/>
                  </a:lnTo>
                  <a:lnTo>
                    <a:pt x="400" y="19"/>
                  </a:lnTo>
                  <a:lnTo>
                    <a:pt x="39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45510" name="Group 102"/>
          <p:cNvGrpSpPr>
            <a:grpSpLocks/>
          </p:cNvGrpSpPr>
          <p:nvPr/>
        </p:nvGrpSpPr>
        <p:grpSpPr bwMode="auto">
          <a:xfrm>
            <a:off x="7118350" y="5511800"/>
            <a:ext cx="1216025" cy="141288"/>
            <a:chOff x="5024" y="3568"/>
            <a:chExt cx="862" cy="89"/>
          </a:xfrm>
        </p:grpSpPr>
        <p:sp>
          <p:nvSpPr>
            <p:cNvPr id="145511" name="Freeform 103"/>
            <p:cNvSpPr>
              <a:spLocks/>
            </p:cNvSpPr>
            <p:nvPr/>
          </p:nvSpPr>
          <p:spPr bwMode="auto">
            <a:xfrm>
              <a:off x="5456" y="3568"/>
              <a:ext cx="430" cy="89"/>
            </a:xfrm>
            <a:custGeom>
              <a:avLst/>
              <a:gdLst>
                <a:gd name="T0" fmla="*/ 429 w 430"/>
                <a:gd name="T1" fmla="*/ 0 h 89"/>
                <a:gd name="T2" fmla="*/ 386 w 430"/>
                <a:gd name="T3" fmla="*/ 0 h 89"/>
                <a:gd name="T4" fmla="*/ 343 w 430"/>
                <a:gd name="T5" fmla="*/ 0 h 89"/>
                <a:gd name="T6" fmla="*/ 300 w 430"/>
                <a:gd name="T7" fmla="*/ 1 h 89"/>
                <a:gd name="T8" fmla="*/ 268 w 430"/>
                <a:gd name="T9" fmla="*/ 1 h 89"/>
                <a:gd name="T10" fmla="*/ 247 w 430"/>
                <a:gd name="T11" fmla="*/ 2 h 89"/>
                <a:gd name="T12" fmla="*/ 225 w 430"/>
                <a:gd name="T13" fmla="*/ 2 h 89"/>
                <a:gd name="T14" fmla="*/ 204 w 430"/>
                <a:gd name="T15" fmla="*/ 3 h 89"/>
                <a:gd name="T16" fmla="*/ 182 w 430"/>
                <a:gd name="T17" fmla="*/ 5 h 89"/>
                <a:gd name="T18" fmla="*/ 171 w 430"/>
                <a:gd name="T19" fmla="*/ 6 h 89"/>
                <a:gd name="T20" fmla="*/ 155 w 430"/>
                <a:gd name="T21" fmla="*/ 7 h 89"/>
                <a:gd name="T22" fmla="*/ 145 w 430"/>
                <a:gd name="T23" fmla="*/ 8 h 89"/>
                <a:gd name="T24" fmla="*/ 134 w 430"/>
                <a:gd name="T25" fmla="*/ 10 h 89"/>
                <a:gd name="T26" fmla="*/ 123 w 430"/>
                <a:gd name="T27" fmla="*/ 11 h 89"/>
                <a:gd name="T28" fmla="*/ 112 w 430"/>
                <a:gd name="T29" fmla="*/ 13 h 89"/>
                <a:gd name="T30" fmla="*/ 102 w 430"/>
                <a:gd name="T31" fmla="*/ 15 h 89"/>
                <a:gd name="T32" fmla="*/ 91 w 430"/>
                <a:gd name="T33" fmla="*/ 17 h 89"/>
                <a:gd name="T34" fmla="*/ 81 w 430"/>
                <a:gd name="T35" fmla="*/ 20 h 89"/>
                <a:gd name="T36" fmla="*/ 69 w 430"/>
                <a:gd name="T37" fmla="*/ 22 h 89"/>
                <a:gd name="T38" fmla="*/ 59 w 430"/>
                <a:gd name="T39" fmla="*/ 25 h 89"/>
                <a:gd name="T40" fmla="*/ 43 w 430"/>
                <a:gd name="T41" fmla="*/ 30 h 89"/>
                <a:gd name="T42" fmla="*/ 32 w 430"/>
                <a:gd name="T43" fmla="*/ 33 h 89"/>
                <a:gd name="T44" fmla="*/ 21 w 430"/>
                <a:gd name="T45" fmla="*/ 37 h 89"/>
                <a:gd name="T46" fmla="*/ 5 w 430"/>
                <a:gd name="T47" fmla="*/ 42 h 89"/>
                <a:gd name="T48" fmla="*/ 11 w 430"/>
                <a:gd name="T49" fmla="*/ 48 h 89"/>
                <a:gd name="T50" fmla="*/ 26 w 430"/>
                <a:gd name="T51" fmla="*/ 53 h 89"/>
                <a:gd name="T52" fmla="*/ 37 w 430"/>
                <a:gd name="T53" fmla="*/ 57 h 89"/>
                <a:gd name="T54" fmla="*/ 53 w 430"/>
                <a:gd name="T55" fmla="*/ 61 h 89"/>
                <a:gd name="T56" fmla="*/ 64 w 430"/>
                <a:gd name="T57" fmla="*/ 64 h 89"/>
                <a:gd name="T58" fmla="*/ 75 w 430"/>
                <a:gd name="T59" fmla="*/ 67 h 89"/>
                <a:gd name="T60" fmla="*/ 86 w 430"/>
                <a:gd name="T61" fmla="*/ 70 h 89"/>
                <a:gd name="T62" fmla="*/ 96 w 430"/>
                <a:gd name="T63" fmla="*/ 72 h 89"/>
                <a:gd name="T64" fmla="*/ 107 w 430"/>
                <a:gd name="T65" fmla="*/ 74 h 89"/>
                <a:gd name="T66" fmla="*/ 118 w 430"/>
                <a:gd name="T67" fmla="*/ 76 h 89"/>
                <a:gd name="T68" fmla="*/ 129 w 430"/>
                <a:gd name="T69" fmla="*/ 78 h 89"/>
                <a:gd name="T70" fmla="*/ 139 w 430"/>
                <a:gd name="T71" fmla="*/ 79 h 89"/>
                <a:gd name="T72" fmla="*/ 150 w 430"/>
                <a:gd name="T73" fmla="*/ 80 h 89"/>
                <a:gd name="T74" fmla="*/ 161 w 430"/>
                <a:gd name="T75" fmla="*/ 81 h 89"/>
                <a:gd name="T76" fmla="*/ 177 w 430"/>
                <a:gd name="T77" fmla="*/ 83 h 89"/>
                <a:gd name="T78" fmla="*/ 193 w 430"/>
                <a:gd name="T79" fmla="*/ 84 h 89"/>
                <a:gd name="T80" fmla="*/ 215 w 430"/>
                <a:gd name="T81" fmla="*/ 85 h 89"/>
                <a:gd name="T82" fmla="*/ 236 w 430"/>
                <a:gd name="T83" fmla="*/ 86 h 89"/>
                <a:gd name="T84" fmla="*/ 258 w 430"/>
                <a:gd name="T85" fmla="*/ 87 h 89"/>
                <a:gd name="T86" fmla="*/ 279 w 430"/>
                <a:gd name="T87" fmla="*/ 87 h 89"/>
                <a:gd name="T88" fmla="*/ 322 w 430"/>
                <a:gd name="T89" fmla="*/ 87 h 89"/>
                <a:gd name="T90" fmla="*/ 365 w 430"/>
                <a:gd name="T91" fmla="*/ 88 h 89"/>
                <a:gd name="T92" fmla="*/ 408 w 430"/>
                <a:gd name="T93" fmla="*/ 8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0" h="89">
                  <a:moveTo>
                    <a:pt x="429" y="88"/>
                  </a:moveTo>
                  <a:lnTo>
                    <a:pt x="429" y="0"/>
                  </a:lnTo>
                  <a:lnTo>
                    <a:pt x="408" y="0"/>
                  </a:lnTo>
                  <a:lnTo>
                    <a:pt x="386" y="0"/>
                  </a:lnTo>
                  <a:lnTo>
                    <a:pt x="365" y="0"/>
                  </a:lnTo>
                  <a:lnTo>
                    <a:pt x="343" y="0"/>
                  </a:lnTo>
                  <a:lnTo>
                    <a:pt x="322" y="1"/>
                  </a:lnTo>
                  <a:lnTo>
                    <a:pt x="300" y="1"/>
                  </a:lnTo>
                  <a:lnTo>
                    <a:pt x="279" y="1"/>
                  </a:lnTo>
                  <a:lnTo>
                    <a:pt x="268" y="1"/>
                  </a:lnTo>
                  <a:lnTo>
                    <a:pt x="258" y="1"/>
                  </a:lnTo>
                  <a:lnTo>
                    <a:pt x="247" y="2"/>
                  </a:lnTo>
                  <a:lnTo>
                    <a:pt x="236" y="2"/>
                  </a:lnTo>
                  <a:lnTo>
                    <a:pt x="225" y="2"/>
                  </a:lnTo>
                  <a:lnTo>
                    <a:pt x="215" y="3"/>
                  </a:lnTo>
                  <a:lnTo>
                    <a:pt x="204" y="3"/>
                  </a:lnTo>
                  <a:lnTo>
                    <a:pt x="193" y="4"/>
                  </a:lnTo>
                  <a:lnTo>
                    <a:pt x="182" y="5"/>
                  </a:lnTo>
                  <a:lnTo>
                    <a:pt x="177" y="5"/>
                  </a:lnTo>
                  <a:lnTo>
                    <a:pt x="171" y="6"/>
                  </a:lnTo>
                  <a:lnTo>
                    <a:pt x="161" y="7"/>
                  </a:lnTo>
                  <a:lnTo>
                    <a:pt x="155" y="7"/>
                  </a:lnTo>
                  <a:lnTo>
                    <a:pt x="150" y="8"/>
                  </a:lnTo>
                  <a:lnTo>
                    <a:pt x="145" y="8"/>
                  </a:lnTo>
                  <a:lnTo>
                    <a:pt x="139" y="9"/>
                  </a:lnTo>
                  <a:lnTo>
                    <a:pt x="134" y="10"/>
                  </a:lnTo>
                  <a:lnTo>
                    <a:pt x="129" y="10"/>
                  </a:lnTo>
                  <a:lnTo>
                    <a:pt x="123" y="11"/>
                  </a:lnTo>
                  <a:lnTo>
                    <a:pt x="118" y="12"/>
                  </a:lnTo>
                  <a:lnTo>
                    <a:pt x="112" y="13"/>
                  </a:lnTo>
                  <a:lnTo>
                    <a:pt x="107" y="14"/>
                  </a:lnTo>
                  <a:lnTo>
                    <a:pt x="102" y="15"/>
                  </a:lnTo>
                  <a:lnTo>
                    <a:pt x="96" y="16"/>
                  </a:lnTo>
                  <a:lnTo>
                    <a:pt x="91" y="17"/>
                  </a:lnTo>
                  <a:lnTo>
                    <a:pt x="86" y="18"/>
                  </a:lnTo>
                  <a:lnTo>
                    <a:pt x="81" y="20"/>
                  </a:lnTo>
                  <a:lnTo>
                    <a:pt x="75" y="21"/>
                  </a:lnTo>
                  <a:lnTo>
                    <a:pt x="69" y="22"/>
                  </a:lnTo>
                  <a:lnTo>
                    <a:pt x="64" y="24"/>
                  </a:lnTo>
                  <a:lnTo>
                    <a:pt x="59" y="25"/>
                  </a:lnTo>
                  <a:lnTo>
                    <a:pt x="53" y="27"/>
                  </a:lnTo>
                  <a:lnTo>
                    <a:pt x="43" y="30"/>
                  </a:lnTo>
                  <a:lnTo>
                    <a:pt x="37" y="31"/>
                  </a:lnTo>
                  <a:lnTo>
                    <a:pt x="32" y="33"/>
                  </a:lnTo>
                  <a:lnTo>
                    <a:pt x="26" y="35"/>
                  </a:lnTo>
                  <a:lnTo>
                    <a:pt x="21" y="37"/>
                  </a:lnTo>
                  <a:lnTo>
                    <a:pt x="11" y="40"/>
                  </a:lnTo>
                  <a:lnTo>
                    <a:pt x="5" y="42"/>
                  </a:lnTo>
                  <a:lnTo>
                    <a:pt x="0" y="44"/>
                  </a:lnTo>
                  <a:lnTo>
                    <a:pt x="11" y="48"/>
                  </a:lnTo>
                  <a:lnTo>
                    <a:pt x="21" y="51"/>
                  </a:lnTo>
                  <a:lnTo>
                    <a:pt x="26" y="53"/>
                  </a:lnTo>
                  <a:lnTo>
                    <a:pt x="32" y="55"/>
                  </a:lnTo>
                  <a:lnTo>
                    <a:pt x="37" y="57"/>
                  </a:lnTo>
                  <a:lnTo>
                    <a:pt x="43" y="58"/>
                  </a:lnTo>
                  <a:lnTo>
                    <a:pt x="53" y="61"/>
                  </a:lnTo>
                  <a:lnTo>
                    <a:pt x="59" y="63"/>
                  </a:lnTo>
                  <a:lnTo>
                    <a:pt x="64" y="64"/>
                  </a:lnTo>
                  <a:lnTo>
                    <a:pt x="69" y="66"/>
                  </a:lnTo>
                  <a:lnTo>
                    <a:pt x="75" y="67"/>
                  </a:lnTo>
                  <a:lnTo>
                    <a:pt x="81" y="68"/>
                  </a:lnTo>
                  <a:lnTo>
                    <a:pt x="86" y="70"/>
                  </a:lnTo>
                  <a:lnTo>
                    <a:pt x="91" y="71"/>
                  </a:lnTo>
                  <a:lnTo>
                    <a:pt x="96" y="72"/>
                  </a:lnTo>
                  <a:lnTo>
                    <a:pt x="102" y="73"/>
                  </a:lnTo>
                  <a:lnTo>
                    <a:pt x="107" y="74"/>
                  </a:lnTo>
                  <a:lnTo>
                    <a:pt x="112" y="75"/>
                  </a:lnTo>
                  <a:lnTo>
                    <a:pt x="118" y="76"/>
                  </a:lnTo>
                  <a:lnTo>
                    <a:pt x="123" y="77"/>
                  </a:lnTo>
                  <a:lnTo>
                    <a:pt x="129" y="78"/>
                  </a:lnTo>
                  <a:lnTo>
                    <a:pt x="134" y="78"/>
                  </a:lnTo>
                  <a:lnTo>
                    <a:pt x="139" y="79"/>
                  </a:lnTo>
                  <a:lnTo>
                    <a:pt x="145" y="80"/>
                  </a:lnTo>
                  <a:lnTo>
                    <a:pt x="150" y="80"/>
                  </a:lnTo>
                  <a:lnTo>
                    <a:pt x="155" y="81"/>
                  </a:lnTo>
                  <a:lnTo>
                    <a:pt x="161" y="81"/>
                  </a:lnTo>
                  <a:lnTo>
                    <a:pt x="171" y="82"/>
                  </a:lnTo>
                  <a:lnTo>
                    <a:pt x="177" y="83"/>
                  </a:lnTo>
                  <a:lnTo>
                    <a:pt x="182" y="83"/>
                  </a:lnTo>
                  <a:lnTo>
                    <a:pt x="193" y="84"/>
                  </a:lnTo>
                  <a:lnTo>
                    <a:pt x="204" y="85"/>
                  </a:lnTo>
                  <a:lnTo>
                    <a:pt x="215" y="85"/>
                  </a:lnTo>
                  <a:lnTo>
                    <a:pt x="225" y="86"/>
                  </a:lnTo>
                  <a:lnTo>
                    <a:pt x="236" y="86"/>
                  </a:lnTo>
                  <a:lnTo>
                    <a:pt x="247" y="86"/>
                  </a:lnTo>
                  <a:lnTo>
                    <a:pt x="258" y="87"/>
                  </a:lnTo>
                  <a:lnTo>
                    <a:pt x="268" y="87"/>
                  </a:lnTo>
                  <a:lnTo>
                    <a:pt x="279" y="87"/>
                  </a:lnTo>
                  <a:lnTo>
                    <a:pt x="300" y="87"/>
                  </a:lnTo>
                  <a:lnTo>
                    <a:pt x="322" y="87"/>
                  </a:lnTo>
                  <a:lnTo>
                    <a:pt x="343" y="88"/>
                  </a:lnTo>
                  <a:lnTo>
                    <a:pt x="365" y="88"/>
                  </a:lnTo>
                  <a:lnTo>
                    <a:pt x="386" y="88"/>
                  </a:lnTo>
                  <a:lnTo>
                    <a:pt x="408" y="88"/>
                  </a:lnTo>
                  <a:lnTo>
                    <a:pt x="429" y="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5512" name="Freeform 104"/>
            <p:cNvSpPr>
              <a:spLocks/>
            </p:cNvSpPr>
            <p:nvPr/>
          </p:nvSpPr>
          <p:spPr bwMode="auto">
            <a:xfrm>
              <a:off x="5024" y="3613"/>
              <a:ext cx="862" cy="44"/>
            </a:xfrm>
            <a:custGeom>
              <a:avLst/>
              <a:gdLst>
                <a:gd name="T0" fmla="*/ 431 w 862"/>
                <a:gd name="T1" fmla="*/ 0 h 44"/>
                <a:gd name="T2" fmla="*/ 409 w 862"/>
                <a:gd name="T3" fmla="*/ 7 h 44"/>
                <a:gd name="T4" fmla="*/ 398 w 862"/>
                <a:gd name="T5" fmla="*/ 11 h 44"/>
                <a:gd name="T6" fmla="*/ 388 w 862"/>
                <a:gd name="T7" fmla="*/ 14 h 44"/>
                <a:gd name="T8" fmla="*/ 371 w 862"/>
                <a:gd name="T9" fmla="*/ 18 h 44"/>
                <a:gd name="T10" fmla="*/ 361 w 862"/>
                <a:gd name="T11" fmla="*/ 21 h 44"/>
                <a:gd name="T12" fmla="*/ 350 w 862"/>
                <a:gd name="T13" fmla="*/ 24 h 44"/>
                <a:gd name="T14" fmla="*/ 339 w 862"/>
                <a:gd name="T15" fmla="*/ 26 h 44"/>
                <a:gd name="T16" fmla="*/ 328 w 862"/>
                <a:gd name="T17" fmla="*/ 28 h 44"/>
                <a:gd name="T18" fmla="*/ 317 w 862"/>
                <a:gd name="T19" fmla="*/ 30 h 44"/>
                <a:gd name="T20" fmla="*/ 307 w 862"/>
                <a:gd name="T21" fmla="*/ 32 h 44"/>
                <a:gd name="T22" fmla="*/ 296 w 862"/>
                <a:gd name="T23" fmla="*/ 34 h 44"/>
                <a:gd name="T24" fmla="*/ 285 w 862"/>
                <a:gd name="T25" fmla="*/ 35 h 44"/>
                <a:gd name="T26" fmla="*/ 269 w 862"/>
                <a:gd name="T27" fmla="*/ 37 h 44"/>
                <a:gd name="T28" fmla="*/ 253 w 862"/>
                <a:gd name="T29" fmla="*/ 38 h 44"/>
                <a:gd name="T30" fmla="*/ 237 w 862"/>
                <a:gd name="T31" fmla="*/ 39 h 44"/>
                <a:gd name="T32" fmla="*/ 215 w 862"/>
                <a:gd name="T33" fmla="*/ 40 h 44"/>
                <a:gd name="T34" fmla="*/ 194 w 862"/>
                <a:gd name="T35" fmla="*/ 41 h 44"/>
                <a:gd name="T36" fmla="*/ 172 w 862"/>
                <a:gd name="T37" fmla="*/ 42 h 44"/>
                <a:gd name="T38" fmla="*/ 151 w 862"/>
                <a:gd name="T39" fmla="*/ 42 h 44"/>
                <a:gd name="T40" fmla="*/ 108 w 862"/>
                <a:gd name="T41" fmla="*/ 43 h 44"/>
                <a:gd name="T42" fmla="*/ 65 w 862"/>
                <a:gd name="T43" fmla="*/ 43 h 44"/>
                <a:gd name="T44" fmla="*/ 21 w 862"/>
                <a:gd name="T45" fmla="*/ 43 h 44"/>
                <a:gd name="T46" fmla="*/ 861 w 862"/>
                <a:gd name="T47" fmla="*/ 43 h 44"/>
                <a:gd name="T48" fmla="*/ 818 w 862"/>
                <a:gd name="T49" fmla="*/ 43 h 44"/>
                <a:gd name="T50" fmla="*/ 775 w 862"/>
                <a:gd name="T51" fmla="*/ 43 h 44"/>
                <a:gd name="T52" fmla="*/ 732 w 862"/>
                <a:gd name="T53" fmla="*/ 42 h 44"/>
                <a:gd name="T54" fmla="*/ 699 w 862"/>
                <a:gd name="T55" fmla="*/ 42 h 44"/>
                <a:gd name="T56" fmla="*/ 679 w 862"/>
                <a:gd name="T57" fmla="*/ 41 h 44"/>
                <a:gd name="T58" fmla="*/ 657 w 862"/>
                <a:gd name="T59" fmla="*/ 41 h 44"/>
                <a:gd name="T60" fmla="*/ 635 w 862"/>
                <a:gd name="T61" fmla="*/ 40 h 44"/>
                <a:gd name="T62" fmla="*/ 614 w 862"/>
                <a:gd name="T63" fmla="*/ 38 h 44"/>
                <a:gd name="T64" fmla="*/ 602 w 862"/>
                <a:gd name="T65" fmla="*/ 37 h 44"/>
                <a:gd name="T66" fmla="*/ 587 w 862"/>
                <a:gd name="T67" fmla="*/ 36 h 44"/>
                <a:gd name="T68" fmla="*/ 576 w 862"/>
                <a:gd name="T69" fmla="*/ 35 h 44"/>
                <a:gd name="T70" fmla="*/ 565 w 862"/>
                <a:gd name="T71" fmla="*/ 34 h 44"/>
                <a:gd name="T72" fmla="*/ 554 w 862"/>
                <a:gd name="T73" fmla="*/ 32 h 44"/>
                <a:gd name="T74" fmla="*/ 544 w 862"/>
                <a:gd name="T75" fmla="*/ 30 h 44"/>
                <a:gd name="T76" fmla="*/ 533 w 862"/>
                <a:gd name="T77" fmla="*/ 28 h 44"/>
                <a:gd name="T78" fmla="*/ 522 w 862"/>
                <a:gd name="T79" fmla="*/ 26 h 44"/>
                <a:gd name="T80" fmla="*/ 512 w 862"/>
                <a:gd name="T81" fmla="*/ 24 h 44"/>
                <a:gd name="T82" fmla="*/ 500 w 862"/>
                <a:gd name="T83" fmla="*/ 21 h 44"/>
                <a:gd name="T84" fmla="*/ 490 w 862"/>
                <a:gd name="T85" fmla="*/ 18 h 44"/>
                <a:gd name="T86" fmla="*/ 473 w 862"/>
                <a:gd name="T87" fmla="*/ 14 h 44"/>
                <a:gd name="T88" fmla="*/ 463 w 862"/>
                <a:gd name="T89" fmla="*/ 11 h 44"/>
                <a:gd name="T90" fmla="*/ 452 w 862"/>
                <a:gd name="T91" fmla="*/ 7 h 44"/>
                <a:gd name="T92" fmla="*/ 431 w 862"/>
                <a:gd name="T9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2" h="44">
                  <a:moveTo>
                    <a:pt x="431" y="0"/>
                  </a:moveTo>
                  <a:lnTo>
                    <a:pt x="431" y="0"/>
                  </a:lnTo>
                  <a:lnTo>
                    <a:pt x="420" y="4"/>
                  </a:lnTo>
                  <a:lnTo>
                    <a:pt x="409" y="7"/>
                  </a:lnTo>
                  <a:lnTo>
                    <a:pt x="404" y="9"/>
                  </a:lnTo>
                  <a:lnTo>
                    <a:pt x="398" y="11"/>
                  </a:lnTo>
                  <a:lnTo>
                    <a:pt x="393" y="12"/>
                  </a:lnTo>
                  <a:lnTo>
                    <a:pt x="388" y="14"/>
                  </a:lnTo>
                  <a:lnTo>
                    <a:pt x="377" y="17"/>
                  </a:lnTo>
                  <a:lnTo>
                    <a:pt x="371" y="18"/>
                  </a:lnTo>
                  <a:lnTo>
                    <a:pt x="366" y="20"/>
                  </a:lnTo>
                  <a:lnTo>
                    <a:pt x="361" y="21"/>
                  </a:lnTo>
                  <a:lnTo>
                    <a:pt x="355" y="23"/>
                  </a:lnTo>
                  <a:lnTo>
                    <a:pt x="350" y="24"/>
                  </a:lnTo>
                  <a:lnTo>
                    <a:pt x="344" y="25"/>
                  </a:lnTo>
                  <a:lnTo>
                    <a:pt x="339" y="26"/>
                  </a:lnTo>
                  <a:lnTo>
                    <a:pt x="334" y="27"/>
                  </a:lnTo>
                  <a:lnTo>
                    <a:pt x="328" y="28"/>
                  </a:lnTo>
                  <a:lnTo>
                    <a:pt x="323" y="29"/>
                  </a:lnTo>
                  <a:lnTo>
                    <a:pt x="317" y="30"/>
                  </a:lnTo>
                  <a:lnTo>
                    <a:pt x="312" y="31"/>
                  </a:lnTo>
                  <a:lnTo>
                    <a:pt x="307" y="32"/>
                  </a:lnTo>
                  <a:lnTo>
                    <a:pt x="302" y="33"/>
                  </a:lnTo>
                  <a:lnTo>
                    <a:pt x="296" y="34"/>
                  </a:lnTo>
                  <a:lnTo>
                    <a:pt x="291" y="34"/>
                  </a:lnTo>
                  <a:lnTo>
                    <a:pt x="285" y="35"/>
                  </a:lnTo>
                  <a:lnTo>
                    <a:pt x="280" y="35"/>
                  </a:lnTo>
                  <a:lnTo>
                    <a:pt x="269" y="37"/>
                  </a:lnTo>
                  <a:lnTo>
                    <a:pt x="259" y="37"/>
                  </a:lnTo>
                  <a:lnTo>
                    <a:pt x="253" y="38"/>
                  </a:lnTo>
                  <a:lnTo>
                    <a:pt x="248" y="38"/>
                  </a:lnTo>
                  <a:lnTo>
                    <a:pt x="237" y="39"/>
                  </a:lnTo>
                  <a:lnTo>
                    <a:pt x="227" y="40"/>
                  </a:lnTo>
                  <a:lnTo>
                    <a:pt x="215" y="40"/>
                  </a:lnTo>
                  <a:lnTo>
                    <a:pt x="205" y="41"/>
                  </a:lnTo>
                  <a:lnTo>
                    <a:pt x="194" y="41"/>
                  </a:lnTo>
                  <a:lnTo>
                    <a:pt x="183" y="41"/>
                  </a:lnTo>
                  <a:lnTo>
                    <a:pt x="172" y="42"/>
                  </a:lnTo>
                  <a:lnTo>
                    <a:pt x="161" y="42"/>
                  </a:lnTo>
                  <a:lnTo>
                    <a:pt x="151" y="42"/>
                  </a:lnTo>
                  <a:lnTo>
                    <a:pt x="129" y="42"/>
                  </a:lnTo>
                  <a:lnTo>
                    <a:pt x="108" y="43"/>
                  </a:lnTo>
                  <a:lnTo>
                    <a:pt x="86" y="43"/>
                  </a:lnTo>
                  <a:lnTo>
                    <a:pt x="65" y="43"/>
                  </a:lnTo>
                  <a:lnTo>
                    <a:pt x="43" y="43"/>
                  </a:lnTo>
                  <a:lnTo>
                    <a:pt x="21" y="43"/>
                  </a:lnTo>
                  <a:lnTo>
                    <a:pt x="0" y="43"/>
                  </a:lnTo>
                  <a:lnTo>
                    <a:pt x="861" y="43"/>
                  </a:lnTo>
                  <a:lnTo>
                    <a:pt x="840" y="43"/>
                  </a:lnTo>
                  <a:lnTo>
                    <a:pt x="818" y="43"/>
                  </a:lnTo>
                  <a:lnTo>
                    <a:pt x="796" y="43"/>
                  </a:lnTo>
                  <a:lnTo>
                    <a:pt x="775" y="43"/>
                  </a:lnTo>
                  <a:lnTo>
                    <a:pt x="753" y="43"/>
                  </a:lnTo>
                  <a:lnTo>
                    <a:pt x="732" y="42"/>
                  </a:lnTo>
                  <a:lnTo>
                    <a:pt x="710" y="42"/>
                  </a:lnTo>
                  <a:lnTo>
                    <a:pt x="699" y="42"/>
                  </a:lnTo>
                  <a:lnTo>
                    <a:pt x="689" y="42"/>
                  </a:lnTo>
                  <a:lnTo>
                    <a:pt x="679" y="41"/>
                  </a:lnTo>
                  <a:lnTo>
                    <a:pt x="667" y="41"/>
                  </a:lnTo>
                  <a:lnTo>
                    <a:pt x="657" y="41"/>
                  </a:lnTo>
                  <a:lnTo>
                    <a:pt x="646" y="40"/>
                  </a:lnTo>
                  <a:lnTo>
                    <a:pt x="635" y="40"/>
                  </a:lnTo>
                  <a:lnTo>
                    <a:pt x="624" y="39"/>
                  </a:lnTo>
                  <a:lnTo>
                    <a:pt x="614" y="38"/>
                  </a:lnTo>
                  <a:lnTo>
                    <a:pt x="608" y="38"/>
                  </a:lnTo>
                  <a:lnTo>
                    <a:pt x="602" y="37"/>
                  </a:lnTo>
                  <a:lnTo>
                    <a:pt x="592" y="37"/>
                  </a:lnTo>
                  <a:lnTo>
                    <a:pt x="587" y="36"/>
                  </a:lnTo>
                  <a:lnTo>
                    <a:pt x="581" y="35"/>
                  </a:lnTo>
                  <a:lnTo>
                    <a:pt x="576" y="35"/>
                  </a:lnTo>
                  <a:lnTo>
                    <a:pt x="570" y="34"/>
                  </a:lnTo>
                  <a:lnTo>
                    <a:pt x="565" y="34"/>
                  </a:lnTo>
                  <a:lnTo>
                    <a:pt x="560" y="33"/>
                  </a:lnTo>
                  <a:lnTo>
                    <a:pt x="554" y="32"/>
                  </a:lnTo>
                  <a:lnTo>
                    <a:pt x="549" y="31"/>
                  </a:lnTo>
                  <a:lnTo>
                    <a:pt x="544" y="30"/>
                  </a:lnTo>
                  <a:lnTo>
                    <a:pt x="538" y="29"/>
                  </a:lnTo>
                  <a:lnTo>
                    <a:pt x="533" y="28"/>
                  </a:lnTo>
                  <a:lnTo>
                    <a:pt x="527" y="27"/>
                  </a:lnTo>
                  <a:lnTo>
                    <a:pt x="522" y="26"/>
                  </a:lnTo>
                  <a:lnTo>
                    <a:pt x="517" y="25"/>
                  </a:lnTo>
                  <a:lnTo>
                    <a:pt x="512" y="24"/>
                  </a:lnTo>
                  <a:lnTo>
                    <a:pt x="506" y="23"/>
                  </a:lnTo>
                  <a:lnTo>
                    <a:pt x="500" y="21"/>
                  </a:lnTo>
                  <a:lnTo>
                    <a:pt x="495" y="20"/>
                  </a:lnTo>
                  <a:lnTo>
                    <a:pt x="490" y="18"/>
                  </a:lnTo>
                  <a:lnTo>
                    <a:pt x="484" y="17"/>
                  </a:lnTo>
                  <a:lnTo>
                    <a:pt x="473" y="14"/>
                  </a:lnTo>
                  <a:lnTo>
                    <a:pt x="468" y="12"/>
                  </a:lnTo>
                  <a:lnTo>
                    <a:pt x="463" y="11"/>
                  </a:lnTo>
                  <a:lnTo>
                    <a:pt x="457" y="9"/>
                  </a:lnTo>
                  <a:lnTo>
                    <a:pt x="452" y="7"/>
                  </a:lnTo>
                  <a:lnTo>
                    <a:pt x="441" y="4"/>
                  </a:lnTo>
                  <a:lnTo>
                    <a:pt x="431"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45513" name="Rectangle 105"/>
          <p:cNvSpPr>
            <a:spLocks noGrp="1" noChangeArrowheads="1"/>
          </p:cNvSpPr>
          <p:nvPr>
            <p:ph type="title"/>
          </p:nvPr>
        </p:nvSpPr>
        <p:spPr/>
        <p:txBody>
          <a:bodyPr/>
          <a:lstStyle/>
          <a:p>
            <a:r>
              <a:rPr lang="en-GB"/>
              <a:t>Example of Fuzzy Inference</a:t>
            </a:r>
          </a:p>
        </p:txBody>
      </p:sp>
    </p:spTree>
    <p:extLst>
      <p:ext uri="{BB962C8B-B14F-4D97-AF65-F5344CB8AC3E}">
        <p14:creationId xmlns:p14="http://schemas.microsoft.com/office/powerpoint/2010/main" val="3267054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ctrTitle"/>
          </p:nvPr>
        </p:nvSpPr>
        <p:spPr/>
        <p:txBody>
          <a:bodyPr/>
          <a:lstStyle/>
          <a:p>
            <a:r>
              <a:rPr lang="en-GB"/>
              <a:t>Fuzzy UAB Assessment</a:t>
            </a:r>
          </a:p>
        </p:txBody>
      </p:sp>
      <p:sp>
        <p:nvSpPr>
          <p:cNvPr id="190467" name="Rectangle 3"/>
          <p:cNvSpPr>
            <a:spLocks noGrp="1" noChangeArrowheads="1"/>
          </p:cNvSpPr>
          <p:nvPr>
            <p:ph type="subTitle" idx="1"/>
          </p:nvPr>
        </p:nvSpPr>
        <p:spPr/>
        <p:txBody>
          <a:bodyPr/>
          <a:lstStyle/>
          <a:p>
            <a:pPr>
              <a:spcBef>
                <a:spcPct val="5000"/>
              </a:spcBef>
            </a:pPr>
            <a:r>
              <a:rPr lang="en-GB"/>
              <a:t>Fuzzy Model Optimisation</a:t>
            </a:r>
          </a:p>
        </p:txBody>
      </p:sp>
    </p:spTree>
    <p:extLst>
      <p:ext uri="{BB962C8B-B14F-4D97-AF65-F5344CB8AC3E}">
        <p14:creationId xmlns:p14="http://schemas.microsoft.com/office/powerpoint/2010/main" val="29558510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GB"/>
              <a:t>The Validation Task</a:t>
            </a:r>
          </a:p>
        </p:txBody>
      </p:sp>
      <p:sp>
        <p:nvSpPr>
          <p:cNvPr id="155651" name="Rectangle 3"/>
          <p:cNvSpPr>
            <a:spLocks noGrp="1" noChangeArrowheads="1"/>
          </p:cNvSpPr>
          <p:nvPr>
            <p:ph type="body" idx="1"/>
          </p:nvPr>
        </p:nvSpPr>
        <p:spPr/>
        <p:txBody>
          <a:bodyPr/>
          <a:lstStyle/>
          <a:p>
            <a:pPr>
              <a:spcBef>
                <a:spcPct val="40000"/>
              </a:spcBef>
              <a:tabLst>
                <a:tab pos="2289175" algn="l"/>
                <a:tab pos="3425825" algn="l"/>
                <a:tab pos="4576763" algn="l"/>
              </a:tabLst>
            </a:pPr>
            <a:r>
              <a:rPr lang="en-GB"/>
              <a:t>50 difficult umbilical acid-base cases selected</a:t>
            </a:r>
          </a:p>
          <a:p>
            <a:pPr>
              <a:spcBef>
                <a:spcPct val="40000"/>
              </a:spcBef>
              <a:tabLst>
                <a:tab pos="2289175" algn="l"/>
                <a:tab pos="3425825" algn="l"/>
                <a:tab pos="4576763" algn="l"/>
              </a:tabLst>
            </a:pPr>
            <a:r>
              <a:rPr lang="en-GB"/>
              <a:t>Ranked in order from </a:t>
            </a:r>
            <a:r>
              <a:rPr lang="en-GB">
                <a:latin typeface="Arial"/>
              </a:rPr>
              <a:t>‘</a:t>
            </a:r>
            <a:r>
              <a:rPr lang="en-GB"/>
              <a:t>worst</a:t>
            </a:r>
            <a:r>
              <a:rPr lang="en-GB">
                <a:latin typeface="Arial"/>
              </a:rPr>
              <a:t>’</a:t>
            </a:r>
            <a:r>
              <a:rPr lang="en-GB"/>
              <a:t> to </a:t>
            </a:r>
            <a:r>
              <a:rPr lang="en-GB">
                <a:latin typeface="Arial"/>
              </a:rPr>
              <a:t>‘</a:t>
            </a:r>
            <a:r>
              <a:rPr lang="en-GB"/>
              <a:t>best</a:t>
            </a:r>
            <a:r>
              <a:rPr lang="en-GB">
                <a:latin typeface="Arial"/>
              </a:rPr>
              <a:t>’</a:t>
            </a:r>
            <a:endParaRPr lang="en-GB"/>
          </a:p>
          <a:p>
            <a:pPr lvl="1">
              <a:spcBef>
                <a:spcPct val="40000"/>
              </a:spcBef>
              <a:tabLst>
                <a:tab pos="2289175" algn="l"/>
                <a:tab pos="3425825" algn="l"/>
                <a:tab pos="4576763" algn="l"/>
              </a:tabLst>
            </a:pPr>
            <a:r>
              <a:rPr lang="en-GB"/>
              <a:t>consider four dimensional data in parallel</a:t>
            </a:r>
          </a:p>
          <a:p>
            <a:pPr lvl="2">
              <a:spcBef>
                <a:spcPct val="40000"/>
              </a:spcBef>
              <a:tabLst>
                <a:tab pos="2289175" algn="l"/>
                <a:tab pos="3425825" algn="l"/>
                <a:tab pos="4576763" algn="l"/>
              </a:tabLst>
            </a:pPr>
            <a:r>
              <a:rPr lang="en-GB"/>
              <a:t>as pH decreases, condition is worse</a:t>
            </a:r>
          </a:p>
          <a:p>
            <a:pPr lvl="2">
              <a:spcBef>
                <a:spcPct val="40000"/>
              </a:spcBef>
              <a:tabLst>
                <a:tab pos="2289175" algn="l"/>
                <a:tab pos="3425825" algn="l"/>
                <a:tab pos="4576763" algn="l"/>
              </a:tabLst>
            </a:pPr>
            <a:r>
              <a:rPr lang="en-GB"/>
              <a:t>as BD increases, condition is worse</a:t>
            </a:r>
          </a:p>
          <a:p>
            <a:pPr lvl="1">
              <a:spcBef>
                <a:spcPct val="40000"/>
              </a:spcBef>
              <a:tabLst>
                <a:tab pos="2289175" algn="l"/>
                <a:tab pos="3425825" algn="l"/>
                <a:tab pos="4576763" algn="l"/>
              </a:tabLst>
            </a:pPr>
            <a:r>
              <a:rPr lang="en-GB"/>
              <a:t>so, which is worse?</a:t>
            </a:r>
          </a:p>
          <a:p>
            <a:pPr lvl="2">
              <a:spcBef>
                <a:spcPct val="40000"/>
              </a:spcBef>
              <a:buFontTx/>
              <a:buNone/>
              <a:tabLst>
                <a:tab pos="2289175" algn="l"/>
                <a:tab pos="3425825" algn="l"/>
                <a:tab pos="4576763" algn="l"/>
              </a:tabLst>
            </a:pPr>
            <a:r>
              <a:rPr lang="en-GB"/>
              <a:t>	</a:t>
            </a:r>
            <a:r>
              <a:rPr lang="en-GB" i="1"/>
              <a:t>pHa	BDa	pHv	BDv</a:t>
            </a:r>
          </a:p>
          <a:p>
            <a:pPr lvl="2">
              <a:spcBef>
                <a:spcPct val="40000"/>
              </a:spcBef>
              <a:buFontTx/>
              <a:buNone/>
              <a:tabLst>
                <a:tab pos="2289175" algn="l"/>
                <a:tab pos="3425825" algn="l"/>
                <a:tab pos="4576763" algn="l"/>
              </a:tabLst>
            </a:pPr>
            <a:r>
              <a:rPr lang="en-GB"/>
              <a:t>	6.94	11.6	6.97	11.8</a:t>
            </a:r>
            <a:br>
              <a:rPr lang="en-GB"/>
            </a:br>
            <a:r>
              <a:rPr lang="en-GB"/>
              <a:t>6.87	8.5	7.11	9.4</a:t>
            </a:r>
          </a:p>
        </p:txBody>
      </p:sp>
    </p:spTree>
    <p:extLst>
      <p:ext uri="{BB962C8B-B14F-4D97-AF65-F5344CB8AC3E}">
        <p14:creationId xmlns:p14="http://schemas.microsoft.com/office/powerpoint/2010/main" val="11961742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GB"/>
              <a:t>Comparisons of Performance</a:t>
            </a:r>
          </a:p>
        </p:txBody>
      </p:sp>
      <p:sp>
        <p:nvSpPr>
          <p:cNvPr id="161795" name="Rectangle 3"/>
          <p:cNvSpPr>
            <a:spLocks noGrp="1" noChangeArrowheads="1"/>
          </p:cNvSpPr>
          <p:nvPr>
            <p:ph type="body" idx="1"/>
          </p:nvPr>
        </p:nvSpPr>
        <p:spPr/>
        <p:txBody>
          <a:bodyPr/>
          <a:lstStyle/>
          <a:p>
            <a:r>
              <a:rPr lang="en-GB"/>
              <a:t>Used Spearman Rank Correlation to compare</a:t>
            </a:r>
          </a:p>
          <a:p>
            <a:pPr lvl="1"/>
            <a:r>
              <a:rPr lang="en-GB"/>
              <a:t>relationship to performance of clinicians</a:t>
            </a:r>
          </a:p>
          <a:p>
            <a:pPr lvl="2"/>
            <a:r>
              <a:rPr lang="en-GB"/>
              <a:t>clinicians to each other</a:t>
            </a:r>
          </a:p>
          <a:p>
            <a:pPr lvl="2"/>
            <a:r>
              <a:rPr lang="en-GB"/>
              <a:t>crisp system to clinicians</a:t>
            </a:r>
          </a:p>
          <a:p>
            <a:pPr lvl="2"/>
            <a:r>
              <a:rPr lang="en-GB"/>
              <a:t>fuzzy system to clinicians</a:t>
            </a:r>
          </a:p>
          <a:p>
            <a:pPr lvl="1"/>
            <a:r>
              <a:rPr lang="en-GB"/>
              <a:t>relationship to other immediate outcome by Apgar score at 1 and 5 minutes</a:t>
            </a:r>
          </a:p>
          <a:p>
            <a:pPr lvl="2"/>
            <a:r>
              <a:rPr lang="en-GB"/>
              <a:t>clinicians to outcome</a:t>
            </a:r>
          </a:p>
          <a:p>
            <a:pPr lvl="2"/>
            <a:r>
              <a:rPr lang="en-GB"/>
              <a:t>crisp system to outcome</a:t>
            </a:r>
          </a:p>
          <a:p>
            <a:pPr lvl="2"/>
            <a:r>
              <a:rPr lang="en-GB"/>
              <a:t>fuzzy system to outcome</a:t>
            </a:r>
          </a:p>
        </p:txBody>
      </p:sp>
    </p:spTree>
    <p:extLst>
      <p:ext uri="{BB962C8B-B14F-4D97-AF65-F5344CB8AC3E}">
        <p14:creationId xmlns:p14="http://schemas.microsoft.com/office/powerpoint/2010/main" val="29033818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GB"/>
              <a:t>Initial Results</a:t>
            </a:r>
          </a:p>
        </p:txBody>
      </p:sp>
      <p:sp>
        <p:nvSpPr>
          <p:cNvPr id="163843" name="Rectangle 3"/>
          <p:cNvSpPr>
            <a:spLocks noGrp="1" noChangeArrowheads="1"/>
          </p:cNvSpPr>
          <p:nvPr>
            <p:ph type="body" idx="1"/>
          </p:nvPr>
        </p:nvSpPr>
        <p:spPr/>
        <p:txBody>
          <a:bodyPr/>
          <a:lstStyle/>
          <a:p>
            <a:pPr>
              <a:tabLst>
                <a:tab pos="4576763" algn="l"/>
              </a:tabLst>
            </a:pPr>
            <a:r>
              <a:rPr lang="en-GB"/>
              <a:t>Agreement with clinicians</a:t>
            </a:r>
          </a:p>
          <a:p>
            <a:pPr lvl="1">
              <a:tabLst>
                <a:tab pos="4576763" algn="l"/>
              </a:tabLst>
            </a:pPr>
            <a:r>
              <a:rPr lang="en-GB"/>
              <a:t>clinicians </a:t>
            </a:r>
            <a:r>
              <a:rPr lang="en-GB">
                <a:latin typeface="Symbol" charset="0"/>
              </a:rPr>
              <a:t></a:t>
            </a:r>
            <a:r>
              <a:rPr lang="en-GB"/>
              <a:t> clinicians	</a:t>
            </a:r>
            <a:r>
              <a:rPr lang="en-GB">
                <a:latin typeface="Symbol" charset="0"/>
              </a:rPr>
              <a:t></a:t>
            </a:r>
            <a:r>
              <a:rPr lang="en-GB"/>
              <a:t> 0.91</a:t>
            </a:r>
          </a:p>
          <a:p>
            <a:pPr lvl="1">
              <a:tabLst>
                <a:tab pos="4576763" algn="l"/>
              </a:tabLst>
            </a:pPr>
            <a:r>
              <a:rPr lang="en-GB"/>
              <a:t>crisp </a:t>
            </a:r>
            <a:r>
              <a:rPr lang="en-GB">
                <a:latin typeface="Symbol" charset="0"/>
              </a:rPr>
              <a:t></a:t>
            </a:r>
            <a:r>
              <a:rPr lang="en-GB"/>
              <a:t> clinicians	</a:t>
            </a:r>
            <a:r>
              <a:rPr lang="en-GB">
                <a:latin typeface="Symbol" charset="0"/>
              </a:rPr>
              <a:t></a:t>
            </a:r>
            <a:r>
              <a:rPr lang="en-GB"/>
              <a:t> 0.80</a:t>
            </a:r>
          </a:p>
          <a:p>
            <a:pPr lvl="1">
              <a:tabLst>
                <a:tab pos="4576763" algn="l"/>
              </a:tabLst>
            </a:pPr>
            <a:r>
              <a:rPr lang="en-GB" b="1"/>
              <a:t>fuzzy </a:t>
            </a:r>
            <a:r>
              <a:rPr lang="en-GB" b="1">
                <a:latin typeface="Symbol" charset="0"/>
              </a:rPr>
              <a:t></a:t>
            </a:r>
            <a:r>
              <a:rPr lang="en-GB" b="1"/>
              <a:t> clinicians	</a:t>
            </a:r>
            <a:r>
              <a:rPr lang="en-GB" b="1">
                <a:latin typeface="Symbol" charset="0"/>
              </a:rPr>
              <a:t></a:t>
            </a:r>
            <a:r>
              <a:rPr lang="en-GB" b="1"/>
              <a:t> 0.67</a:t>
            </a:r>
            <a:endParaRPr lang="en-GB"/>
          </a:p>
          <a:p>
            <a:pPr>
              <a:tabLst>
                <a:tab pos="4576763" algn="l"/>
              </a:tabLst>
            </a:pPr>
            <a:r>
              <a:rPr lang="en-GB"/>
              <a:t>Agreement with </a:t>
            </a:r>
            <a:r>
              <a:rPr lang="en-GB" i="1"/>
              <a:t>outcome</a:t>
            </a:r>
            <a:endParaRPr lang="en-GB"/>
          </a:p>
          <a:p>
            <a:pPr lvl="1">
              <a:tabLst>
                <a:tab pos="4576763" algn="l"/>
              </a:tabLst>
            </a:pPr>
            <a:r>
              <a:rPr lang="en-GB"/>
              <a:t>clinicians </a:t>
            </a:r>
            <a:r>
              <a:rPr lang="en-GB">
                <a:latin typeface="Symbol" charset="0"/>
              </a:rPr>
              <a:t></a:t>
            </a:r>
            <a:r>
              <a:rPr lang="en-GB"/>
              <a:t> </a:t>
            </a:r>
            <a:r>
              <a:rPr lang="en-GB" i="1"/>
              <a:t>outcome</a:t>
            </a:r>
            <a:r>
              <a:rPr lang="en-GB"/>
              <a:t>	</a:t>
            </a:r>
            <a:r>
              <a:rPr lang="en-GB">
                <a:latin typeface="Symbol" charset="0"/>
              </a:rPr>
              <a:t></a:t>
            </a:r>
            <a:r>
              <a:rPr lang="en-GB"/>
              <a:t> 0.64</a:t>
            </a:r>
          </a:p>
          <a:p>
            <a:pPr lvl="1">
              <a:tabLst>
                <a:tab pos="4576763" algn="l"/>
              </a:tabLst>
            </a:pPr>
            <a:r>
              <a:rPr lang="en-GB"/>
              <a:t>crisp </a:t>
            </a:r>
            <a:r>
              <a:rPr lang="en-GB">
                <a:latin typeface="Symbol" charset="0"/>
              </a:rPr>
              <a:t></a:t>
            </a:r>
            <a:r>
              <a:rPr lang="en-GB"/>
              <a:t> </a:t>
            </a:r>
            <a:r>
              <a:rPr lang="en-GB" i="1"/>
              <a:t>outcome</a:t>
            </a:r>
            <a:r>
              <a:rPr lang="en-GB"/>
              <a:t> 	</a:t>
            </a:r>
            <a:r>
              <a:rPr lang="en-GB">
                <a:latin typeface="Symbol" charset="0"/>
              </a:rPr>
              <a:t></a:t>
            </a:r>
            <a:r>
              <a:rPr lang="en-GB"/>
              <a:t> 0.52</a:t>
            </a:r>
          </a:p>
          <a:p>
            <a:pPr lvl="1">
              <a:tabLst>
                <a:tab pos="4576763" algn="l"/>
              </a:tabLst>
            </a:pPr>
            <a:r>
              <a:rPr lang="en-GB" b="1"/>
              <a:t>fuzzy </a:t>
            </a:r>
            <a:r>
              <a:rPr lang="en-GB" b="1">
                <a:latin typeface="Symbol" charset="0"/>
              </a:rPr>
              <a:t></a:t>
            </a:r>
            <a:r>
              <a:rPr lang="en-GB" b="1"/>
              <a:t> </a:t>
            </a:r>
            <a:r>
              <a:rPr lang="en-GB" b="1" i="1"/>
              <a:t>outcome</a:t>
            </a:r>
            <a:r>
              <a:rPr lang="en-GB" b="1"/>
              <a:t> 	</a:t>
            </a:r>
            <a:r>
              <a:rPr lang="en-GB" b="1">
                <a:latin typeface="Symbol" charset="0"/>
              </a:rPr>
              <a:t></a:t>
            </a:r>
            <a:r>
              <a:rPr lang="en-GB" b="1"/>
              <a:t> 0.25</a:t>
            </a:r>
            <a:endParaRPr lang="en-GB"/>
          </a:p>
        </p:txBody>
      </p:sp>
    </p:spTree>
    <p:extLst>
      <p:ext uri="{BB962C8B-B14F-4D97-AF65-F5344CB8AC3E}">
        <p14:creationId xmlns:p14="http://schemas.microsoft.com/office/powerpoint/2010/main" val="39304003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GB">
                <a:latin typeface="Calibri" charset="0"/>
                <a:ea typeface="MS PGothic" charset="0"/>
              </a:rPr>
              <a:t>Overview</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a:buChar char="•"/>
              <a:defRPr/>
            </a:pPr>
            <a:r>
              <a:rPr lang="en-GB" dirty="0" smtClean="0">
                <a:ea typeface="+mn-ea"/>
                <a:cs typeface="ＭＳ Ｐゴシック" charset="0"/>
              </a:rPr>
              <a:t>Real </a:t>
            </a:r>
            <a:r>
              <a:rPr lang="en-GB" dirty="0">
                <a:ea typeface="+mn-ea"/>
                <a:cs typeface="ＭＳ Ｐゴシック" charset="0"/>
              </a:rPr>
              <a:t>world example</a:t>
            </a:r>
          </a:p>
          <a:p>
            <a:pPr lvl="1" eaLnBrk="1" fontAlgn="auto" hangingPunct="1">
              <a:spcAft>
                <a:spcPts val="0"/>
              </a:spcAft>
              <a:buFont typeface="Arial"/>
              <a:buChar char="•"/>
              <a:defRPr/>
            </a:pPr>
            <a:r>
              <a:rPr lang="en-GB" dirty="0">
                <a:ea typeface="+mn-ea"/>
                <a:cs typeface="ＭＳ Ｐゴシック" charset="0"/>
              </a:rPr>
              <a:t>umbilical acid-base analysis</a:t>
            </a:r>
          </a:p>
          <a:p>
            <a:pPr lvl="1" eaLnBrk="1" fontAlgn="auto" hangingPunct="1">
              <a:spcAft>
                <a:spcPts val="0"/>
              </a:spcAft>
              <a:buFont typeface="Arial"/>
              <a:buChar char="•"/>
              <a:defRPr/>
            </a:pPr>
            <a:r>
              <a:rPr lang="en-GB" dirty="0">
                <a:ea typeface="+mn-ea"/>
                <a:cs typeface="ＭＳ Ｐゴシック" charset="0"/>
              </a:rPr>
              <a:t>initial fuzzy </a:t>
            </a:r>
            <a:r>
              <a:rPr lang="en-GB" dirty="0" smtClean="0">
                <a:ea typeface="+mn-ea"/>
                <a:cs typeface="ＭＳ Ｐゴシック" charset="0"/>
              </a:rPr>
              <a:t>system</a:t>
            </a:r>
          </a:p>
          <a:p>
            <a:pPr lvl="2" eaLnBrk="1" fontAlgn="auto" hangingPunct="1">
              <a:spcAft>
                <a:spcPts val="0"/>
              </a:spcAft>
              <a:buFont typeface="Arial"/>
              <a:buChar char="•"/>
              <a:defRPr/>
            </a:pPr>
            <a:r>
              <a:rPr lang="en-GB" dirty="0" smtClean="0">
                <a:ea typeface="+mn-ea"/>
                <a:cs typeface="ＭＳ Ｐゴシック" charset="0"/>
              </a:rPr>
              <a:t>non-singleton inputs</a:t>
            </a:r>
          </a:p>
          <a:p>
            <a:pPr lvl="2" eaLnBrk="1" fontAlgn="auto" hangingPunct="1">
              <a:spcAft>
                <a:spcPts val="0"/>
              </a:spcAft>
              <a:buFont typeface="Arial"/>
              <a:buChar char="•"/>
              <a:defRPr/>
            </a:pPr>
            <a:r>
              <a:rPr lang="en-GB" dirty="0" smtClean="0">
                <a:ea typeface="+mn-ea"/>
                <a:cs typeface="ＭＳ Ｐゴシック" charset="0"/>
              </a:rPr>
              <a:t>dealing with missing data</a:t>
            </a:r>
            <a:endParaRPr lang="en-GB" dirty="0">
              <a:ea typeface="+mn-ea"/>
              <a:cs typeface="ＭＳ Ｐゴシック" charset="0"/>
            </a:endParaRPr>
          </a:p>
          <a:p>
            <a:pPr lvl="1" eaLnBrk="1" fontAlgn="auto" hangingPunct="1">
              <a:spcAft>
                <a:spcPts val="0"/>
              </a:spcAft>
              <a:buFont typeface="Arial"/>
              <a:buChar char="•"/>
              <a:defRPr/>
            </a:pPr>
            <a:r>
              <a:rPr lang="en-GB" dirty="0">
                <a:ea typeface="+mn-ea"/>
                <a:cs typeface="ＭＳ Ｐゴシック" charset="0"/>
              </a:rPr>
              <a:t>tuning </a:t>
            </a:r>
            <a:r>
              <a:rPr lang="en-GB" dirty="0" smtClean="0">
                <a:ea typeface="+mn-ea"/>
                <a:cs typeface="ＭＳ Ｐゴシック" charset="0"/>
              </a:rPr>
              <a:t>process</a:t>
            </a:r>
          </a:p>
          <a:p>
            <a:pPr lvl="2" eaLnBrk="1" fontAlgn="auto" hangingPunct="1">
              <a:spcAft>
                <a:spcPts val="0"/>
              </a:spcAft>
              <a:buFont typeface="Arial"/>
              <a:buChar char="•"/>
              <a:defRPr/>
            </a:pPr>
            <a:r>
              <a:rPr lang="en-GB" dirty="0" smtClean="0">
                <a:ea typeface="+mn-ea"/>
                <a:cs typeface="ＭＳ Ｐゴシック" charset="0"/>
              </a:rPr>
              <a:t>performance measure</a:t>
            </a:r>
          </a:p>
          <a:p>
            <a:pPr lvl="2" eaLnBrk="1" fontAlgn="auto" hangingPunct="1">
              <a:spcAft>
                <a:spcPts val="0"/>
              </a:spcAft>
              <a:buFont typeface="Arial"/>
              <a:buChar char="•"/>
              <a:defRPr/>
            </a:pPr>
            <a:r>
              <a:rPr lang="en-GB" dirty="0" smtClean="0">
                <a:ea typeface="+mn-ea"/>
                <a:cs typeface="ＭＳ Ｐゴシック" charset="0"/>
              </a:rPr>
              <a:t>simulated annealing based tuning</a:t>
            </a:r>
            <a:endParaRPr lang="en-GB" dirty="0">
              <a:ea typeface="+mn-ea"/>
              <a:cs typeface="ＭＳ Ｐゴシック" charset="0"/>
            </a:endParaRPr>
          </a:p>
          <a:p>
            <a:pPr lvl="1" eaLnBrk="1" fontAlgn="auto" hangingPunct="1">
              <a:spcAft>
                <a:spcPts val="0"/>
              </a:spcAft>
              <a:buFont typeface="Arial"/>
              <a:buChar char="•"/>
              <a:defRPr/>
            </a:pPr>
            <a:r>
              <a:rPr lang="en-GB" dirty="0" smtClean="0">
                <a:ea typeface="+mn-ea"/>
                <a:cs typeface="ＭＳ Ｐゴシック" charset="0"/>
              </a:rPr>
              <a:t>final </a:t>
            </a:r>
            <a:r>
              <a:rPr lang="en-GB" dirty="0">
                <a:ea typeface="+mn-ea"/>
                <a:cs typeface="ＭＳ Ｐゴシック" charset="0"/>
              </a:rPr>
              <a:t>fuzzy system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GB"/>
              <a:t>Fuzzy System Detail</a:t>
            </a:r>
          </a:p>
        </p:txBody>
      </p:sp>
      <p:sp>
        <p:nvSpPr>
          <p:cNvPr id="169987" name="Rectangle 3"/>
          <p:cNvSpPr>
            <a:spLocks noGrp="1" noChangeArrowheads="1"/>
          </p:cNvSpPr>
          <p:nvPr>
            <p:ph type="body" idx="1"/>
          </p:nvPr>
        </p:nvSpPr>
        <p:spPr>
          <a:xfrm>
            <a:off x="457200" y="1374775"/>
            <a:ext cx="8229600" cy="5212392"/>
          </a:xfrm>
        </p:spPr>
        <p:txBody>
          <a:bodyPr/>
          <a:lstStyle/>
          <a:p>
            <a:pPr>
              <a:spcBef>
                <a:spcPts val="300"/>
              </a:spcBef>
            </a:pPr>
            <a:r>
              <a:rPr lang="en-GB"/>
              <a:t>Mamdani model</a:t>
            </a:r>
          </a:p>
          <a:p>
            <a:pPr lvl="1">
              <a:spcBef>
                <a:spcPts val="300"/>
              </a:spcBef>
            </a:pPr>
            <a:r>
              <a:rPr lang="en-GB"/>
              <a:t>max-min inference</a:t>
            </a:r>
          </a:p>
          <a:p>
            <a:pPr lvl="1">
              <a:spcBef>
                <a:spcPts val="300"/>
              </a:spcBef>
            </a:pPr>
            <a:r>
              <a:rPr lang="en-GB"/>
              <a:t>sigmoid membership functions</a:t>
            </a:r>
          </a:p>
          <a:p>
            <a:pPr lvl="2">
              <a:spcBef>
                <a:spcPts val="300"/>
              </a:spcBef>
            </a:pPr>
            <a:r>
              <a:rPr lang="en-GB"/>
              <a:t>terms matched to crossovers in crisp rules</a:t>
            </a:r>
          </a:p>
          <a:p>
            <a:pPr>
              <a:spcBef>
                <a:spcPts val="300"/>
              </a:spcBef>
            </a:pPr>
            <a:r>
              <a:rPr lang="en-GB"/>
              <a:t>Rules from expert elicitation</a:t>
            </a:r>
          </a:p>
          <a:p>
            <a:pPr lvl="1">
              <a:spcBef>
                <a:spcPts val="300"/>
              </a:spcBef>
            </a:pPr>
            <a:r>
              <a:rPr lang="en-GB"/>
              <a:t>all rules feature all four input variables</a:t>
            </a:r>
          </a:p>
          <a:p>
            <a:pPr>
              <a:spcBef>
                <a:spcPts val="300"/>
              </a:spcBef>
            </a:pPr>
            <a:r>
              <a:rPr lang="en-GB"/>
              <a:t>Centroid defuzzification</a:t>
            </a:r>
          </a:p>
          <a:p>
            <a:pPr lvl="2">
              <a:spcBef>
                <a:spcPts val="300"/>
              </a:spcBef>
            </a:pPr>
            <a:r>
              <a:rPr lang="en-GB"/>
              <a:t>acidemia</a:t>
            </a:r>
          </a:p>
          <a:p>
            <a:pPr lvl="2">
              <a:spcBef>
                <a:spcPts val="300"/>
              </a:spcBef>
            </a:pPr>
            <a:r>
              <a:rPr lang="en-GB"/>
              <a:t>component</a:t>
            </a:r>
          </a:p>
          <a:p>
            <a:pPr lvl="2">
              <a:spcBef>
                <a:spcPts val="300"/>
              </a:spcBef>
            </a:pPr>
            <a:r>
              <a:rPr lang="en-GB"/>
              <a:t>duration</a:t>
            </a:r>
          </a:p>
          <a:p>
            <a:pPr lvl="1">
              <a:spcBef>
                <a:spcPts val="300"/>
              </a:spcBef>
            </a:pPr>
            <a:r>
              <a:rPr lang="en-GB"/>
              <a:t>PIAD = acidemia / X+ component / Y + duration / Z</a:t>
            </a:r>
          </a:p>
        </p:txBody>
      </p:sp>
    </p:spTree>
    <p:extLst>
      <p:ext uri="{BB962C8B-B14F-4D97-AF65-F5344CB8AC3E}">
        <p14:creationId xmlns:p14="http://schemas.microsoft.com/office/powerpoint/2010/main" val="2852722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034" name="Group 2"/>
          <p:cNvGrpSpPr>
            <a:grpSpLocks/>
          </p:cNvGrpSpPr>
          <p:nvPr/>
        </p:nvGrpSpPr>
        <p:grpSpPr bwMode="auto">
          <a:xfrm>
            <a:off x="5384800" y="4813300"/>
            <a:ext cx="2760663" cy="1587500"/>
            <a:chOff x="3675" y="3032"/>
            <a:chExt cx="1884" cy="1000"/>
          </a:xfrm>
        </p:grpSpPr>
        <p:sp>
          <p:nvSpPr>
            <p:cNvPr id="172035" name="Line 3"/>
            <p:cNvSpPr>
              <a:spLocks noChangeShapeType="1"/>
            </p:cNvSpPr>
            <p:nvPr/>
          </p:nvSpPr>
          <p:spPr bwMode="auto">
            <a:xfrm>
              <a:off x="3675" y="3032"/>
              <a:ext cx="0" cy="9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2036" name="Line 4"/>
            <p:cNvSpPr>
              <a:spLocks noChangeShapeType="1"/>
            </p:cNvSpPr>
            <p:nvPr/>
          </p:nvSpPr>
          <p:spPr bwMode="auto">
            <a:xfrm>
              <a:off x="3679" y="4032"/>
              <a:ext cx="18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nvGrpSpPr>
            <p:cNvPr id="172037" name="Group 5"/>
            <p:cNvGrpSpPr>
              <a:grpSpLocks/>
            </p:cNvGrpSpPr>
            <p:nvPr/>
          </p:nvGrpSpPr>
          <p:grpSpPr bwMode="auto">
            <a:xfrm>
              <a:off x="3683" y="3177"/>
              <a:ext cx="716" cy="840"/>
              <a:chOff x="3683" y="3177"/>
              <a:chExt cx="716" cy="840"/>
            </a:xfrm>
          </p:grpSpPr>
          <p:sp>
            <p:nvSpPr>
              <p:cNvPr id="172038" name="Arc 6"/>
              <p:cNvSpPr>
                <a:spLocks/>
              </p:cNvSpPr>
              <p:nvPr/>
            </p:nvSpPr>
            <p:spPr bwMode="auto">
              <a:xfrm>
                <a:off x="3683" y="3177"/>
                <a:ext cx="354" cy="4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cap="rnd">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2039" name="Arc 7"/>
              <p:cNvSpPr>
                <a:spLocks/>
              </p:cNvSpPr>
              <p:nvPr/>
            </p:nvSpPr>
            <p:spPr bwMode="auto">
              <a:xfrm rot="10800000">
                <a:off x="4045" y="3601"/>
                <a:ext cx="354" cy="4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cap="rnd">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nvGrpSpPr>
            <p:cNvPr id="172040" name="Group 8"/>
            <p:cNvGrpSpPr>
              <a:grpSpLocks/>
            </p:cNvGrpSpPr>
            <p:nvPr/>
          </p:nvGrpSpPr>
          <p:grpSpPr bwMode="auto">
            <a:xfrm>
              <a:off x="3754" y="3185"/>
              <a:ext cx="1416" cy="840"/>
              <a:chOff x="3754" y="3185"/>
              <a:chExt cx="1416" cy="840"/>
            </a:xfrm>
          </p:grpSpPr>
          <p:grpSp>
            <p:nvGrpSpPr>
              <p:cNvPr id="172041" name="Group 9"/>
              <p:cNvGrpSpPr>
                <a:grpSpLocks/>
              </p:cNvGrpSpPr>
              <p:nvPr/>
            </p:nvGrpSpPr>
            <p:grpSpPr bwMode="auto">
              <a:xfrm>
                <a:off x="4453" y="3185"/>
                <a:ext cx="717" cy="840"/>
                <a:chOff x="4453" y="3185"/>
                <a:chExt cx="717" cy="840"/>
              </a:xfrm>
            </p:grpSpPr>
            <p:sp>
              <p:nvSpPr>
                <p:cNvPr id="172042" name="Arc 10"/>
                <p:cNvSpPr>
                  <a:spLocks/>
                </p:cNvSpPr>
                <p:nvPr/>
              </p:nvSpPr>
              <p:spPr bwMode="auto">
                <a:xfrm>
                  <a:off x="4453" y="3185"/>
                  <a:ext cx="354" cy="4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2043" name="Arc 11"/>
                <p:cNvSpPr>
                  <a:spLocks/>
                </p:cNvSpPr>
                <p:nvPr/>
              </p:nvSpPr>
              <p:spPr bwMode="auto">
                <a:xfrm rot="10800000">
                  <a:off x="4814" y="3609"/>
                  <a:ext cx="356" cy="416"/>
                </a:xfrm>
                <a:custGeom>
                  <a:avLst/>
                  <a:gdLst>
                    <a:gd name="G0" fmla="+- 61 0 0"/>
                    <a:gd name="G1" fmla="+- 21600 0 0"/>
                    <a:gd name="G2" fmla="+- 21600 0 0"/>
                    <a:gd name="T0" fmla="*/ 0 w 21661"/>
                    <a:gd name="T1" fmla="*/ 0 h 21600"/>
                    <a:gd name="T2" fmla="*/ 21661 w 21661"/>
                    <a:gd name="T3" fmla="*/ 21600 h 21600"/>
                    <a:gd name="T4" fmla="*/ 61 w 21661"/>
                    <a:gd name="T5" fmla="*/ 21600 h 21600"/>
                  </a:gdLst>
                  <a:ahLst/>
                  <a:cxnLst>
                    <a:cxn ang="0">
                      <a:pos x="T0" y="T1"/>
                    </a:cxn>
                    <a:cxn ang="0">
                      <a:pos x="T2" y="T3"/>
                    </a:cxn>
                    <a:cxn ang="0">
                      <a:pos x="T4" y="T5"/>
                    </a:cxn>
                  </a:cxnLst>
                  <a:rect l="0" t="0" r="r" b="b"/>
                  <a:pathLst>
                    <a:path w="21661" h="21600" fill="none" extrusionOk="0">
                      <a:moveTo>
                        <a:pt x="0" y="0"/>
                      </a:moveTo>
                      <a:cubicBezTo>
                        <a:pt x="20" y="0"/>
                        <a:pt x="40" y="-1"/>
                        <a:pt x="61" y="-1"/>
                      </a:cubicBezTo>
                      <a:cubicBezTo>
                        <a:pt x="11990" y="-1"/>
                        <a:pt x="21661" y="9670"/>
                        <a:pt x="21661" y="21600"/>
                      </a:cubicBezTo>
                    </a:path>
                    <a:path w="21661" h="21600" stroke="0" extrusionOk="0">
                      <a:moveTo>
                        <a:pt x="0" y="0"/>
                      </a:moveTo>
                      <a:cubicBezTo>
                        <a:pt x="20" y="0"/>
                        <a:pt x="40" y="-1"/>
                        <a:pt x="61" y="-1"/>
                      </a:cubicBezTo>
                      <a:cubicBezTo>
                        <a:pt x="11990" y="-1"/>
                        <a:pt x="21661" y="9670"/>
                        <a:pt x="21661" y="21600"/>
                      </a:cubicBezTo>
                      <a:lnTo>
                        <a:pt x="61"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nvGrpSpPr>
              <p:cNvPr id="172044" name="Group 12"/>
              <p:cNvGrpSpPr>
                <a:grpSpLocks/>
              </p:cNvGrpSpPr>
              <p:nvPr/>
            </p:nvGrpSpPr>
            <p:grpSpPr bwMode="auto">
              <a:xfrm>
                <a:off x="3754" y="3185"/>
                <a:ext cx="716" cy="840"/>
                <a:chOff x="3754" y="3185"/>
                <a:chExt cx="716" cy="840"/>
              </a:xfrm>
            </p:grpSpPr>
            <p:sp>
              <p:nvSpPr>
                <p:cNvPr id="172045" name="Arc 13"/>
                <p:cNvSpPr>
                  <a:spLocks/>
                </p:cNvSpPr>
                <p:nvPr/>
              </p:nvSpPr>
              <p:spPr bwMode="auto">
                <a:xfrm>
                  <a:off x="4116" y="3185"/>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2046" name="Arc 14"/>
                <p:cNvSpPr>
                  <a:spLocks/>
                </p:cNvSpPr>
                <p:nvPr/>
              </p:nvSpPr>
              <p:spPr bwMode="auto">
                <a:xfrm rot="10800000">
                  <a:off x="3754" y="3609"/>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grpSp>
          <p:nvGrpSpPr>
            <p:cNvPr id="172047" name="Group 15"/>
            <p:cNvGrpSpPr>
              <a:grpSpLocks/>
            </p:cNvGrpSpPr>
            <p:nvPr/>
          </p:nvGrpSpPr>
          <p:grpSpPr bwMode="auto">
            <a:xfrm>
              <a:off x="4555" y="3177"/>
              <a:ext cx="716" cy="840"/>
              <a:chOff x="4555" y="3177"/>
              <a:chExt cx="716" cy="840"/>
            </a:xfrm>
          </p:grpSpPr>
          <p:sp>
            <p:nvSpPr>
              <p:cNvPr id="172048" name="Arc 16"/>
              <p:cNvSpPr>
                <a:spLocks/>
              </p:cNvSpPr>
              <p:nvPr/>
            </p:nvSpPr>
            <p:spPr bwMode="auto">
              <a:xfrm>
                <a:off x="4917" y="3177"/>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2049" name="Arc 17"/>
              <p:cNvSpPr>
                <a:spLocks/>
              </p:cNvSpPr>
              <p:nvPr/>
            </p:nvSpPr>
            <p:spPr bwMode="auto">
              <a:xfrm rot="10800000">
                <a:off x="4555" y="3601"/>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grpSp>
        <p:nvGrpSpPr>
          <p:cNvPr id="172050" name="Group 18"/>
          <p:cNvGrpSpPr>
            <a:grpSpLocks/>
          </p:cNvGrpSpPr>
          <p:nvPr/>
        </p:nvGrpSpPr>
        <p:grpSpPr bwMode="auto">
          <a:xfrm>
            <a:off x="5384800" y="2984500"/>
            <a:ext cx="2760663" cy="1587500"/>
            <a:chOff x="3675" y="1880"/>
            <a:chExt cx="1884" cy="1000"/>
          </a:xfrm>
        </p:grpSpPr>
        <p:sp>
          <p:nvSpPr>
            <p:cNvPr id="172051" name="Line 19"/>
            <p:cNvSpPr>
              <a:spLocks noChangeShapeType="1"/>
            </p:cNvSpPr>
            <p:nvPr/>
          </p:nvSpPr>
          <p:spPr bwMode="auto">
            <a:xfrm>
              <a:off x="3675" y="1880"/>
              <a:ext cx="0" cy="9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2052" name="Line 20"/>
            <p:cNvSpPr>
              <a:spLocks noChangeShapeType="1"/>
            </p:cNvSpPr>
            <p:nvPr/>
          </p:nvSpPr>
          <p:spPr bwMode="auto">
            <a:xfrm>
              <a:off x="3679" y="2880"/>
              <a:ext cx="18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2053" name="Line 21"/>
            <p:cNvSpPr>
              <a:spLocks noChangeShapeType="1"/>
            </p:cNvSpPr>
            <p:nvPr/>
          </p:nvSpPr>
          <p:spPr bwMode="auto">
            <a:xfrm>
              <a:off x="3686" y="2024"/>
              <a:ext cx="608" cy="848"/>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nvGrpSpPr>
            <p:cNvPr id="172054" name="Group 22"/>
            <p:cNvGrpSpPr>
              <a:grpSpLocks/>
            </p:cNvGrpSpPr>
            <p:nvPr/>
          </p:nvGrpSpPr>
          <p:grpSpPr bwMode="auto">
            <a:xfrm>
              <a:off x="3883" y="2021"/>
              <a:ext cx="1248" cy="857"/>
              <a:chOff x="3883" y="2021"/>
              <a:chExt cx="1248" cy="857"/>
            </a:xfrm>
          </p:grpSpPr>
          <p:sp>
            <p:nvSpPr>
              <p:cNvPr id="172055" name="Line 23"/>
              <p:cNvSpPr>
                <a:spLocks noChangeShapeType="1"/>
              </p:cNvSpPr>
              <p:nvPr/>
            </p:nvSpPr>
            <p:spPr bwMode="auto">
              <a:xfrm>
                <a:off x="4523" y="2030"/>
                <a:ext cx="608" cy="848"/>
              </a:xfrm>
              <a:prstGeom prst="line">
                <a:avLst/>
              </a:prstGeom>
              <a:noFill/>
              <a:ln w="254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2056" name="Line 24"/>
              <p:cNvSpPr>
                <a:spLocks noChangeShapeType="1"/>
              </p:cNvSpPr>
              <p:nvPr/>
            </p:nvSpPr>
            <p:spPr bwMode="auto">
              <a:xfrm flipH="1">
                <a:off x="3883" y="2021"/>
                <a:ext cx="640" cy="848"/>
              </a:xfrm>
              <a:prstGeom prst="line">
                <a:avLst/>
              </a:prstGeom>
              <a:noFill/>
              <a:ln w="254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sp>
          <p:nvSpPr>
            <p:cNvPr id="172057" name="Line 25"/>
            <p:cNvSpPr>
              <a:spLocks noChangeShapeType="1"/>
            </p:cNvSpPr>
            <p:nvPr/>
          </p:nvSpPr>
          <p:spPr bwMode="auto">
            <a:xfrm flipH="1">
              <a:off x="4714" y="2021"/>
              <a:ext cx="640" cy="84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sp>
        <p:nvSpPr>
          <p:cNvPr id="172058" name="Line 26"/>
          <p:cNvSpPr>
            <a:spLocks noChangeShapeType="1"/>
          </p:cNvSpPr>
          <p:nvPr/>
        </p:nvSpPr>
        <p:spPr bwMode="auto">
          <a:xfrm>
            <a:off x="7285038" y="5676900"/>
            <a:ext cx="663575" cy="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2059" name="Line 27"/>
          <p:cNvSpPr>
            <a:spLocks noChangeShapeType="1"/>
          </p:cNvSpPr>
          <p:nvPr/>
        </p:nvSpPr>
        <p:spPr bwMode="auto">
          <a:xfrm flipH="1">
            <a:off x="6251575" y="5676900"/>
            <a:ext cx="757238" cy="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2060" name="Rectangle 28"/>
          <p:cNvSpPr>
            <a:spLocks noGrp="1" noChangeArrowheads="1"/>
          </p:cNvSpPr>
          <p:nvPr>
            <p:ph type="title"/>
          </p:nvPr>
        </p:nvSpPr>
        <p:spPr/>
        <p:txBody>
          <a:bodyPr/>
          <a:lstStyle/>
          <a:p>
            <a:r>
              <a:rPr lang="en-GB"/>
              <a:t>Fuzzy Choices</a:t>
            </a:r>
          </a:p>
        </p:txBody>
      </p:sp>
      <p:sp>
        <p:nvSpPr>
          <p:cNvPr id="172061" name="Rectangle 29"/>
          <p:cNvSpPr>
            <a:spLocks noGrp="1" noChangeArrowheads="1"/>
          </p:cNvSpPr>
          <p:nvPr>
            <p:ph type="body" idx="1"/>
          </p:nvPr>
        </p:nvSpPr>
        <p:spPr>
          <a:xfrm>
            <a:off x="457200" y="1374775"/>
            <a:ext cx="8229600" cy="4883150"/>
          </a:xfrm>
        </p:spPr>
        <p:txBody>
          <a:bodyPr/>
          <a:lstStyle/>
          <a:p>
            <a:pPr>
              <a:spcBef>
                <a:spcPts val="300"/>
              </a:spcBef>
              <a:tabLst>
                <a:tab pos="4194175" algn="l"/>
              </a:tabLst>
            </a:pPr>
            <a:r>
              <a:rPr lang="en-GB"/>
              <a:t>And/Or operators</a:t>
            </a:r>
          </a:p>
          <a:p>
            <a:pPr lvl="1">
              <a:spcBef>
                <a:spcPts val="300"/>
              </a:spcBef>
              <a:tabLst>
                <a:tab pos="4194175" algn="l"/>
              </a:tabLst>
            </a:pPr>
            <a:r>
              <a:rPr lang="en-GB"/>
              <a:t>A </a:t>
            </a:r>
            <a:r>
              <a:rPr lang="en-GB" i="1"/>
              <a:t>and</a:t>
            </a:r>
            <a:r>
              <a:rPr lang="en-GB"/>
              <a:t> B = min(A, B)	A </a:t>
            </a:r>
            <a:r>
              <a:rPr lang="en-GB" i="1"/>
              <a:t>or</a:t>
            </a:r>
            <a:r>
              <a:rPr lang="en-GB"/>
              <a:t> B = max(A, B)</a:t>
            </a:r>
          </a:p>
          <a:p>
            <a:pPr lvl="1">
              <a:spcBef>
                <a:spcPts val="300"/>
              </a:spcBef>
              <a:tabLst>
                <a:tab pos="4194175" algn="l"/>
              </a:tabLst>
            </a:pPr>
            <a:r>
              <a:rPr lang="en-GB"/>
              <a:t>A </a:t>
            </a:r>
            <a:r>
              <a:rPr lang="en-GB" i="1"/>
              <a:t>and</a:t>
            </a:r>
            <a:r>
              <a:rPr lang="en-GB"/>
              <a:t> B = A * B	A </a:t>
            </a:r>
            <a:r>
              <a:rPr lang="en-GB" i="1"/>
              <a:t>or</a:t>
            </a:r>
            <a:r>
              <a:rPr lang="en-GB"/>
              <a:t> B = A </a:t>
            </a:r>
            <a:r>
              <a:rPr lang="en-GB">
                <a:latin typeface="Symbol" charset="0"/>
              </a:rPr>
              <a:t>+</a:t>
            </a:r>
            <a:r>
              <a:rPr lang="en-GB"/>
              <a:t> B </a:t>
            </a:r>
            <a:r>
              <a:rPr lang="en-GB">
                <a:latin typeface="Symbol" charset="0"/>
              </a:rPr>
              <a:t>-</a:t>
            </a:r>
            <a:r>
              <a:rPr lang="en-GB"/>
              <a:t> A </a:t>
            </a:r>
            <a:r>
              <a:rPr lang="en-GB">
                <a:latin typeface="Symbol" charset="0"/>
              </a:rPr>
              <a:t>*</a:t>
            </a:r>
            <a:r>
              <a:rPr lang="en-GB"/>
              <a:t> B</a:t>
            </a:r>
          </a:p>
          <a:p>
            <a:pPr>
              <a:spcBef>
                <a:spcPts val="300"/>
              </a:spcBef>
              <a:tabLst>
                <a:tab pos="4194175" algn="l"/>
              </a:tabLst>
            </a:pPr>
            <a:r>
              <a:rPr lang="en-GB"/>
              <a:t>Membership functions</a:t>
            </a:r>
          </a:p>
          <a:p>
            <a:pPr lvl="1">
              <a:spcBef>
                <a:spcPts val="300"/>
              </a:spcBef>
              <a:tabLst>
                <a:tab pos="4194175" algn="l"/>
              </a:tabLst>
            </a:pPr>
            <a:r>
              <a:rPr lang="en-GB"/>
              <a:t>shape</a:t>
            </a:r>
          </a:p>
          <a:p>
            <a:pPr lvl="2">
              <a:spcBef>
                <a:spcPts val="300"/>
              </a:spcBef>
              <a:tabLst>
                <a:tab pos="4194175" algn="l"/>
              </a:tabLst>
            </a:pPr>
            <a:r>
              <a:rPr lang="en-GB"/>
              <a:t>sigmoid, triangular, arbitrary</a:t>
            </a:r>
          </a:p>
          <a:p>
            <a:pPr lvl="1">
              <a:spcBef>
                <a:spcPts val="300"/>
              </a:spcBef>
              <a:tabLst>
                <a:tab pos="4194175" algn="l"/>
              </a:tabLst>
            </a:pPr>
            <a:r>
              <a:rPr lang="en-GB"/>
              <a:t>characteristics</a:t>
            </a:r>
          </a:p>
          <a:p>
            <a:pPr lvl="2">
              <a:spcBef>
                <a:spcPts val="300"/>
              </a:spcBef>
              <a:tabLst>
                <a:tab pos="4194175" algn="l"/>
              </a:tabLst>
            </a:pPr>
            <a:r>
              <a:rPr lang="en-GB"/>
              <a:t>number of terms, </a:t>
            </a:r>
            <a:br>
              <a:rPr lang="en-GB"/>
            </a:br>
            <a:r>
              <a:rPr lang="en-GB"/>
              <a:t>locations,</a:t>
            </a:r>
            <a:br>
              <a:rPr lang="en-GB"/>
            </a:br>
            <a:r>
              <a:rPr lang="en-GB"/>
              <a:t>crossovers</a:t>
            </a:r>
          </a:p>
          <a:p>
            <a:pPr>
              <a:spcBef>
                <a:spcPts val="300"/>
              </a:spcBef>
              <a:tabLst>
                <a:tab pos="4194175" algn="l"/>
              </a:tabLst>
            </a:pPr>
            <a:r>
              <a:rPr lang="en-GB"/>
              <a:t>Number / form of rules</a:t>
            </a:r>
          </a:p>
        </p:txBody>
      </p:sp>
    </p:spTree>
    <p:extLst>
      <p:ext uri="{BB962C8B-B14F-4D97-AF65-F5344CB8AC3E}">
        <p14:creationId xmlns:p14="http://schemas.microsoft.com/office/powerpoint/2010/main" val="12923099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GB"/>
              <a:t>Fuzzy Model Tuning</a:t>
            </a:r>
          </a:p>
        </p:txBody>
      </p:sp>
      <p:sp>
        <p:nvSpPr>
          <p:cNvPr id="174083" name="Rectangle 3"/>
          <p:cNvSpPr>
            <a:spLocks noGrp="1" noChangeArrowheads="1"/>
          </p:cNvSpPr>
          <p:nvPr>
            <p:ph type="body" idx="1"/>
          </p:nvPr>
        </p:nvSpPr>
        <p:spPr>
          <a:xfrm>
            <a:off x="457200" y="1374775"/>
            <a:ext cx="8519183" cy="5287104"/>
          </a:xfrm>
        </p:spPr>
        <p:txBody>
          <a:bodyPr/>
          <a:lstStyle/>
          <a:p>
            <a:r>
              <a:rPr lang="en-GB" dirty="0"/>
              <a:t>The </a:t>
            </a:r>
            <a:r>
              <a:rPr lang="en-GB" i="1" dirty="0"/>
              <a:t>simplex method</a:t>
            </a:r>
            <a:r>
              <a:rPr lang="en-GB" dirty="0"/>
              <a:t> with modifications to include simultaneous simulated annealing </a:t>
            </a:r>
            <a:br>
              <a:rPr lang="en-GB" dirty="0"/>
            </a:br>
            <a:r>
              <a:rPr lang="en-GB" dirty="0"/>
              <a:t>based optimisation of</a:t>
            </a:r>
          </a:p>
          <a:p>
            <a:pPr lvl="1"/>
            <a:r>
              <a:rPr lang="en-GB" dirty="0"/>
              <a:t>integers (combinatorial optimisation)</a:t>
            </a:r>
          </a:p>
          <a:p>
            <a:pPr lvl="1"/>
            <a:r>
              <a:rPr lang="en-GB" dirty="0" err="1"/>
              <a:t>reals</a:t>
            </a:r>
            <a:r>
              <a:rPr lang="en-GB" dirty="0"/>
              <a:t> (continuous optimisation)</a:t>
            </a:r>
          </a:p>
          <a:p>
            <a:pPr>
              <a:buFontTx/>
              <a:buNone/>
            </a:pPr>
            <a:r>
              <a:rPr lang="en-GB" dirty="0"/>
              <a:t>	was applied to the initial fuzzy expert system</a:t>
            </a:r>
          </a:p>
          <a:p>
            <a:r>
              <a:rPr lang="en-GB" i="1" dirty="0"/>
              <a:t>Application of Simulated Annealing Fuzzy Model Tuning to Umbilical Acid-Base Interpretation</a:t>
            </a:r>
            <a:endParaRPr lang="en-GB" dirty="0"/>
          </a:p>
          <a:p>
            <a:pPr lvl="1"/>
            <a:r>
              <a:rPr lang="en-GB" dirty="0"/>
              <a:t>J.M. Garibaldi and E.C. </a:t>
            </a:r>
            <a:r>
              <a:rPr lang="en-GB" dirty="0" err="1"/>
              <a:t>Ifeachor</a:t>
            </a:r>
            <a:endParaRPr lang="en-GB" dirty="0"/>
          </a:p>
          <a:p>
            <a:pPr lvl="1"/>
            <a:r>
              <a:rPr lang="en-GB" dirty="0"/>
              <a:t>IEEE Trans Fuzzy Systems, 7(1), 72-84, 1999</a:t>
            </a:r>
          </a:p>
        </p:txBody>
      </p:sp>
    </p:spTree>
    <p:extLst>
      <p:ext uri="{BB962C8B-B14F-4D97-AF65-F5344CB8AC3E}">
        <p14:creationId xmlns:p14="http://schemas.microsoft.com/office/powerpoint/2010/main" val="39447389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95" name="Rectangle 19"/>
          <p:cNvSpPr>
            <a:spLocks noGrp="1" noChangeArrowheads="1"/>
          </p:cNvSpPr>
          <p:nvPr>
            <p:ph type="title"/>
          </p:nvPr>
        </p:nvSpPr>
        <p:spPr/>
        <p:txBody>
          <a:bodyPr/>
          <a:lstStyle/>
          <a:p>
            <a:r>
              <a:rPr lang="en-GB"/>
              <a:t>Fuzzy System Refined</a:t>
            </a:r>
          </a:p>
        </p:txBody>
      </p:sp>
      <p:sp>
        <p:nvSpPr>
          <p:cNvPr id="178196" name="Rectangle 20"/>
          <p:cNvSpPr>
            <a:spLocks noGrp="1" noChangeArrowheads="1"/>
          </p:cNvSpPr>
          <p:nvPr>
            <p:ph type="body" idx="1"/>
          </p:nvPr>
        </p:nvSpPr>
        <p:spPr>
          <a:xfrm>
            <a:off x="381000" y="1219200"/>
            <a:ext cx="8382000" cy="3564484"/>
          </a:xfrm>
        </p:spPr>
        <p:txBody>
          <a:bodyPr/>
          <a:lstStyle/>
          <a:p>
            <a:r>
              <a:rPr lang="en-GB"/>
              <a:t>As a result of tuning, the fuzzy expert system was modified to improve performance</a:t>
            </a:r>
          </a:p>
          <a:p>
            <a:pPr lvl="1"/>
            <a:r>
              <a:rPr lang="en-GB"/>
              <a:t>the best number of pHa and pHv terms was found to be four (rather than three)</a:t>
            </a:r>
          </a:p>
          <a:p>
            <a:pPr lvl="1"/>
            <a:r>
              <a:rPr lang="en-GB"/>
              <a:t>all membership functions were shifted</a:t>
            </a:r>
          </a:p>
          <a:p>
            <a:pPr lvl="1"/>
            <a:r>
              <a:rPr lang="en-GB"/>
              <a:t>‘optimal’ linear combination of outputs was found</a:t>
            </a:r>
          </a:p>
          <a:p>
            <a:pPr lvl="2"/>
            <a:r>
              <a:rPr lang="en-GB"/>
              <a:t>PIAD = acidemia + component / 20 + duration / 10</a:t>
            </a:r>
          </a:p>
        </p:txBody>
      </p:sp>
      <p:grpSp>
        <p:nvGrpSpPr>
          <p:cNvPr id="178219" name="Group 43"/>
          <p:cNvGrpSpPr>
            <a:grpSpLocks/>
          </p:cNvGrpSpPr>
          <p:nvPr/>
        </p:nvGrpSpPr>
        <p:grpSpPr bwMode="auto">
          <a:xfrm>
            <a:off x="1055688" y="4770984"/>
            <a:ext cx="6940550" cy="1600200"/>
            <a:chOff x="665" y="2872"/>
            <a:chExt cx="4372" cy="1008"/>
          </a:xfrm>
        </p:grpSpPr>
        <p:grpSp>
          <p:nvGrpSpPr>
            <p:cNvPr id="178178" name="Group 2"/>
            <p:cNvGrpSpPr>
              <a:grpSpLocks/>
            </p:cNvGrpSpPr>
            <p:nvPr/>
          </p:nvGrpSpPr>
          <p:grpSpPr bwMode="auto">
            <a:xfrm>
              <a:off x="665" y="2880"/>
              <a:ext cx="1739" cy="1000"/>
              <a:chOff x="747" y="2744"/>
              <a:chExt cx="1884" cy="1000"/>
            </a:xfrm>
          </p:grpSpPr>
          <p:sp>
            <p:nvSpPr>
              <p:cNvPr id="178179" name="Line 3"/>
              <p:cNvSpPr>
                <a:spLocks noChangeShapeType="1"/>
              </p:cNvSpPr>
              <p:nvPr/>
            </p:nvSpPr>
            <p:spPr bwMode="auto">
              <a:xfrm>
                <a:off x="747" y="2744"/>
                <a:ext cx="0" cy="9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8180" name="Line 4"/>
              <p:cNvSpPr>
                <a:spLocks noChangeShapeType="1"/>
              </p:cNvSpPr>
              <p:nvPr/>
            </p:nvSpPr>
            <p:spPr bwMode="auto">
              <a:xfrm>
                <a:off x="751" y="3744"/>
                <a:ext cx="18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nvGrpSpPr>
              <p:cNvPr id="178181" name="Group 5"/>
              <p:cNvGrpSpPr>
                <a:grpSpLocks/>
              </p:cNvGrpSpPr>
              <p:nvPr/>
            </p:nvGrpSpPr>
            <p:grpSpPr bwMode="auto">
              <a:xfrm>
                <a:off x="755" y="2889"/>
                <a:ext cx="716" cy="840"/>
                <a:chOff x="755" y="2889"/>
                <a:chExt cx="716" cy="840"/>
              </a:xfrm>
            </p:grpSpPr>
            <p:sp>
              <p:nvSpPr>
                <p:cNvPr id="178182" name="Arc 6"/>
                <p:cNvSpPr>
                  <a:spLocks/>
                </p:cNvSpPr>
                <p:nvPr/>
              </p:nvSpPr>
              <p:spPr bwMode="auto">
                <a:xfrm>
                  <a:off x="755" y="2889"/>
                  <a:ext cx="354" cy="4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cap="rnd">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8183" name="Arc 7"/>
                <p:cNvSpPr>
                  <a:spLocks/>
                </p:cNvSpPr>
                <p:nvPr/>
              </p:nvSpPr>
              <p:spPr bwMode="auto">
                <a:xfrm rot="10800000">
                  <a:off x="1117" y="3313"/>
                  <a:ext cx="354" cy="4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cap="rnd">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nvGrpSpPr>
              <p:cNvPr id="178184" name="Group 8"/>
              <p:cNvGrpSpPr>
                <a:grpSpLocks/>
              </p:cNvGrpSpPr>
              <p:nvPr/>
            </p:nvGrpSpPr>
            <p:grpSpPr bwMode="auto">
              <a:xfrm>
                <a:off x="826" y="2897"/>
                <a:ext cx="1416" cy="840"/>
                <a:chOff x="826" y="2897"/>
                <a:chExt cx="1416" cy="840"/>
              </a:xfrm>
            </p:grpSpPr>
            <p:grpSp>
              <p:nvGrpSpPr>
                <p:cNvPr id="178185" name="Group 9"/>
                <p:cNvGrpSpPr>
                  <a:grpSpLocks/>
                </p:cNvGrpSpPr>
                <p:nvPr/>
              </p:nvGrpSpPr>
              <p:grpSpPr bwMode="auto">
                <a:xfrm>
                  <a:off x="1525" y="2897"/>
                  <a:ext cx="717" cy="840"/>
                  <a:chOff x="1525" y="2897"/>
                  <a:chExt cx="717" cy="840"/>
                </a:xfrm>
              </p:grpSpPr>
              <p:sp>
                <p:nvSpPr>
                  <p:cNvPr id="178186" name="Arc 10"/>
                  <p:cNvSpPr>
                    <a:spLocks/>
                  </p:cNvSpPr>
                  <p:nvPr/>
                </p:nvSpPr>
                <p:spPr bwMode="auto">
                  <a:xfrm>
                    <a:off x="1525" y="2897"/>
                    <a:ext cx="354" cy="4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8187" name="Arc 11"/>
                  <p:cNvSpPr>
                    <a:spLocks/>
                  </p:cNvSpPr>
                  <p:nvPr/>
                </p:nvSpPr>
                <p:spPr bwMode="auto">
                  <a:xfrm rot="10800000">
                    <a:off x="1886" y="3321"/>
                    <a:ext cx="356" cy="416"/>
                  </a:xfrm>
                  <a:custGeom>
                    <a:avLst/>
                    <a:gdLst>
                      <a:gd name="G0" fmla="+- 61 0 0"/>
                      <a:gd name="G1" fmla="+- 21600 0 0"/>
                      <a:gd name="G2" fmla="+- 21600 0 0"/>
                      <a:gd name="T0" fmla="*/ 0 w 21661"/>
                      <a:gd name="T1" fmla="*/ 0 h 21600"/>
                      <a:gd name="T2" fmla="*/ 21661 w 21661"/>
                      <a:gd name="T3" fmla="*/ 21600 h 21600"/>
                      <a:gd name="T4" fmla="*/ 61 w 21661"/>
                      <a:gd name="T5" fmla="*/ 21600 h 21600"/>
                    </a:gdLst>
                    <a:ahLst/>
                    <a:cxnLst>
                      <a:cxn ang="0">
                        <a:pos x="T0" y="T1"/>
                      </a:cxn>
                      <a:cxn ang="0">
                        <a:pos x="T2" y="T3"/>
                      </a:cxn>
                      <a:cxn ang="0">
                        <a:pos x="T4" y="T5"/>
                      </a:cxn>
                    </a:cxnLst>
                    <a:rect l="0" t="0" r="r" b="b"/>
                    <a:pathLst>
                      <a:path w="21661" h="21600" fill="none" extrusionOk="0">
                        <a:moveTo>
                          <a:pt x="0" y="0"/>
                        </a:moveTo>
                        <a:cubicBezTo>
                          <a:pt x="20" y="0"/>
                          <a:pt x="40" y="-1"/>
                          <a:pt x="61" y="-1"/>
                        </a:cubicBezTo>
                        <a:cubicBezTo>
                          <a:pt x="11990" y="-1"/>
                          <a:pt x="21661" y="9670"/>
                          <a:pt x="21661" y="21600"/>
                        </a:cubicBezTo>
                      </a:path>
                      <a:path w="21661" h="21600" stroke="0" extrusionOk="0">
                        <a:moveTo>
                          <a:pt x="0" y="0"/>
                        </a:moveTo>
                        <a:cubicBezTo>
                          <a:pt x="20" y="0"/>
                          <a:pt x="40" y="-1"/>
                          <a:pt x="61" y="-1"/>
                        </a:cubicBezTo>
                        <a:cubicBezTo>
                          <a:pt x="11990" y="-1"/>
                          <a:pt x="21661" y="9670"/>
                          <a:pt x="21661" y="21600"/>
                        </a:cubicBezTo>
                        <a:lnTo>
                          <a:pt x="61"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nvGrpSpPr>
                <p:cNvPr id="178188" name="Group 12"/>
                <p:cNvGrpSpPr>
                  <a:grpSpLocks/>
                </p:cNvGrpSpPr>
                <p:nvPr/>
              </p:nvGrpSpPr>
              <p:grpSpPr bwMode="auto">
                <a:xfrm>
                  <a:off x="826" y="2897"/>
                  <a:ext cx="716" cy="840"/>
                  <a:chOff x="826" y="2897"/>
                  <a:chExt cx="716" cy="840"/>
                </a:xfrm>
              </p:grpSpPr>
              <p:sp>
                <p:nvSpPr>
                  <p:cNvPr id="178189" name="Arc 13"/>
                  <p:cNvSpPr>
                    <a:spLocks/>
                  </p:cNvSpPr>
                  <p:nvPr/>
                </p:nvSpPr>
                <p:spPr bwMode="auto">
                  <a:xfrm>
                    <a:off x="1188" y="2897"/>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8190" name="Arc 14"/>
                  <p:cNvSpPr>
                    <a:spLocks/>
                  </p:cNvSpPr>
                  <p:nvPr/>
                </p:nvSpPr>
                <p:spPr bwMode="auto">
                  <a:xfrm rot="10800000">
                    <a:off x="826" y="3321"/>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grpSp>
            <p:nvGrpSpPr>
              <p:cNvPr id="178191" name="Group 15"/>
              <p:cNvGrpSpPr>
                <a:grpSpLocks/>
              </p:cNvGrpSpPr>
              <p:nvPr/>
            </p:nvGrpSpPr>
            <p:grpSpPr bwMode="auto">
              <a:xfrm>
                <a:off x="1627" y="2889"/>
                <a:ext cx="716" cy="840"/>
                <a:chOff x="1627" y="2889"/>
                <a:chExt cx="716" cy="840"/>
              </a:xfrm>
            </p:grpSpPr>
            <p:sp>
              <p:nvSpPr>
                <p:cNvPr id="178192" name="Arc 16"/>
                <p:cNvSpPr>
                  <a:spLocks/>
                </p:cNvSpPr>
                <p:nvPr/>
              </p:nvSpPr>
              <p:spPr bwMode="auto">
                <a:xfrm>
                  <a:off x="1989" y="2889"/>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8193" name="Arc 17"/>
                <p:cNvSpPr>
                  <a:spLocks/>
                </p:cNvSpPr>
                <p:nvPr/>
              </p:nvSpPr>
              <p:spPr bwMode="auto">
                <a:xfrm rot="10800000">
                  <a:off x="1627" y="3313"/>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sp>
          <p:nvSpPr>
            <p:cNvPr id="178194" name="Line 18"/>
            <p:cNvSpPr>
              <a:spLocks noChangeShapeType="1"/>
            </p:cNvSpPr>
            <p:nvPr/>
          </p:nvSpPr>
          <p:spPr bwMode="auto">
            <a:xfrm>
              <a:off x="2614" y="3424"/>
              <a:ext cx="418"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8197" name="Line 21"/>
            <p:cNvSpPr>
              <a:spLocks noChangeShapeType="1"/>
            </p:cNvSpPr>
            <p:nvPr/>
          </p:nvSpPr>
          <p:spPr bwMode="auto">
            <a:xfrm>
              <a:off x="3298" y="2872"/>
              <a:ext cx="0" cy="9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8198" name="Line 22"/>
            <p:cNvSpPr>
              <a:spLocks noChangeShapeType="1"/>
            </p:cNvSpPr>
            <p:nvPr/>
          </p:nvSpPr>
          <p:spPr bwMode="auto">
            <a:xfrm>
              <a:off x="3302" y="3872"/>
              <a:ext cx="17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nvGrpSpPr>
            <p:cNvPr id="178199" name="Group 23"/>
            <p:cNvGrpSpPr>
              <a:grpSpLocks/>
            </p:cNvGrpSpPr>
            <p:nvPr/>
          </p:nvGrpSpPr>
          <p:grpSpPr bwMode="auto">
            <a:xfrm>
              <a:off x="3306" y="3017"/>
              <a:ext cx="660" cy="840"/>
              <a:chOff x="755" y="2889"/>
              <a:chExt cx="716" cy="840"/>
            </a:xfrm>
          </p:grpSpPr>
          <p:sp>
            <p:nvSpPr>
              <p:cNvPr id="178200" name="Arc 24"/>
              <p:cNvSpPr>
                <a:spLocks/>
              </p:cNvSpPr>
              <p:nvPr/>
            </p:nvSpPr>
            <p:spPr bwMode="auto">
              <a:xfrm>
                <a:off x="755" y="2889"/>
                <a:ext cx="354" cy="4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cap="rnd">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8201" name="Arc 25"/>
              <p:cNvSpPr>
                <a:spLocks/>
              </p:cNvSpPr>
              <p:nvPr/>
            </p:nvSpPr>
            <p:spPr bwMode="auto">
              <a:xfrm rot="10800000">
                <a:off x="1117" y="3313"/>
                <a:ext cx="354" cy="4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cap="rnd">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nvGrpSpPr>
            <p:cNvPr id="178202" name="Group 26"/>
            <p:cNvGrpSpPr>
              <a:grpSpLocks/>
            </p:cNvGrpSpPr>
            <p:nvPr/>
          </p:nvGrpSpPr>
          <p:grpSpPr bwMode="auto">
            <a:xfrm>
              <a:off x="3431" y="3016"/>
              <a:ext cx="858" cy="840"/>
              <a:chOff x="826" y="2897"/>
              <a:chExt cx="1416" cy="840"/>
            </a:xfrm>
          </p:grpSpPr>
          <p:grpSp>
            <p:nvGrpSpPr>
              <p:cNvPr id="178203" name="Group 27"/>
              <p:cNvGrpSpPr>
                <a:grpSpLocks/>
              </p:cNvGrpSpPr>
              <p:nvPr/>
            </p:nvGrpSpPr>
            <p:grpSpPr bwMode="auto">
              <a:xfrm>
                <a:off x="1525" y="2897"/>
                <a:ext cx="717" cy="840"/>
                <a:chOff x="1525" y="2897"/>
                <a:chExt cx="717" cy="840"/>
              </a:xfrm>
            </p:grpSpPr>
            <p:sp>
              <p:nvSpPr>
                <p:cNvPr id="178204" name="Arc 28"/>
                <p:cNvSpPr>
                  <a:spLocks/>
                </p:cNvSpPr>
                <p:nvPr/>
              </p:nvSpPr>
              <p:spPr bwMode="auto">
                <a:xfrm>
                  <a:off x="1525" y="2897"/>
                  <a:ext cx="354" cy="4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8205" name="Arc 29"/>
                <p:cNvSpPr>
                  <a:spLocks/>
                </p:cNvSpPr>
                <p:nvPr/>
              </p:nvSpPr>
              <p:spPr bwMode="auto">
                <a:xfrm rot="10800000">
                  <a:off x="1886" y="3321"/>
                  <a:ext cx="356" cy="416"/>
                </a:xfrm>
                <a:custGeom>
                  <a:avLst/>
                  <a:gdLst>
                    <a:gd name="G0" fmla="+- 61 0 0"/>
                    <a:gd name="G1" fmla="+- 21600 0 0"/>
                    <a:gd name="G2" fmla="+- 21600 0 0"/>
                    <a:gd name="T0" fmla="*/ 0 w 21661"/>
                    <a:gd name="T1" fmla="*/ 0 h 21600"/>
                    <a:gd name="T2" fmla="*/ 21661 w 21661"/>
                    <a:gd name="T3" fmla="*/ 21600 h 21600"/>
                    <a:gd name="T4" fmla="*/ 61 w 21661"/>
                    <a:gd name="T5" fmla="*/ 21600 h 21600"/>
                  </a:gdLst>
                  <a:ahLst/>
                  <a:cxnLst>
                    <a:cxn ang="0">
                      <a:pos x="T0" y="T1"/>
                    </a:cxn>
                    <a:cxn ang="0">
                      <a:pos x="T2" y="T3"/>
                    </a:cxn>
                    <a:cxn ang="0">
                      <a:pos x="T4" y="T5"/>
                    </a:cxn>
                  </a:cxnLst>
                  <a:rect l="0" t="0" r="r" b="b"/>
                  <a:pathLst>
                    <a:path w="21661" h="21600" fill="none" extrusionOk="0">
                      <a:moveTo>
                        <a:pt x="0" y="0"/>
                      </a:moveTo>
                      <a:cubicBezTo>
                        <a:pt x="20" y="0"/>
                        <a:pt x="40" y="-1"/>
                        <a:pt x="61" y="-1"/>
                      </a:cubicBezTo>
                      <a:cubicBezTo>
                        <a:pt x="11990" y="-1"/>
                        <a:pt x="21661" y="9670"/>
                        <a:pt x="21661" y="21600"/>
                      </a:cubicBezTo>
                    </a:path>
                    <a:path w="21661" h="21600" stroke="0" extrusionOk="0">
                      <a:moveTo>
                        <a:pt x="0" y="0"/>
                      </a:moveTo>
                      <a:cubicBezTo>
                        <a:pt x="20" y="0"/>
                        <a:pt x="40" y="-1"/>
                        <a:pt x="61" y="-1"/>
                      </a:cubicBezTo>
                      <a:cubicBezTo>
                        <a:pt x="11990" y="-1"/>
                        <a:pt x="21661" y="9670"/>
                        <a:pt x="21661" y="21600"/>
                      </a:cubicBezTo>
                      <a:lnTo>
                        <a:pt x="61"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nvGrpSpPr>
              <p:cNvPr id="178206" name="Group 30"/>
              <p:cNvGrpSpPr>
                <a:grpSpLocks/>
              </p:cNvGrpSpPr>
              <p:nvPr/>
            </p:nvGrpSpPr>
            <p:grpSpPr bwMode="auto">
              <a:xfrm>
                <a:off x="826" y="2897"/>
                <a:ext cx="716" cy="840"/>
                <a:chOff x="826" y="2897"/>
                <a:chExt cx="716" cy="840"/>
              </a:xfrm>
            </p:grpSpPr>
            <p:sp>
              <p:nvSpPr>
                <p:cNvPr id="178207" name="Arc 31"/>
                <p:cNvSpPr>
                  <a:spLocks/>
                </p:cNvSpPr>
                <p:nvPr/>
              </p:nvSpPr>
              <p:spPr bwMode="auto">
                <a:xfrm>
                  <a:off x="1188" y="2897"/>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8208" name="Arc 32"/>
                <p:cNvSpPr>
                  <a:spLocks/>
                </p:cNvSpPr>
                <p:nvPr/>
              </p:nvSpPr>
              <p:spPr bwMode="auto">
                <a:xfrm rot="10800000">
                  <a:off x="826" y="3321"/>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grpSp>
          <p:nvGrpSpPr>
            <p:cNvPr id="178209" name="Group 33"/>
            <p:cNvGrpSpPr>
              <a:grpSpLocks/>
            </p:cNvGrpSpPr>
            <p:nvPr/>
          </p:nvGrpSpPr>
          <p:grpSpPr bwMode="auto">
            <a:xfrm>
              <a:off x="4110" y="3017"/>
              <a:ext cx="661" cy="840"/>
              <a:chOff x="1627" y="2889"/>
              <a:chExt cx="716" cy="840"/>
            </a:xfrm>
          </p:grpSpPr>
          <p:sp>
            <p:nvSpPr>
              <p:cNvPr id="178210" name="Arc 34"/>
              <p:cNvSpPr>
                <a:spLocks/>
              </p:cNvSpPr>
              <p:nvPr/>
            </p:nvSpPr>
            <p:spPr bwMode="auto">
              <a:xfrm>
                <a:off x="1989" y="2889"/>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8211" name="Arc 35"/>
              <p:cNvSpPr>
                <a:spLocks/>
              </p:cNvSpPr>
              <p:nvPr/>
            </p:nvSpPr>
            <p:spPr bwMode="auto">
              <a:xfrm rot="10800000">
                <a:off x="1627" y="3313"/>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nvGrpSpPr>
            <p:cNvPr id="178212" name="Group 36"/>
            <p:cNvGrpSpPr>
              <a:grpSpLocks/>
            </p:cNvGrpSpPr>
            <p:nvPr/>
          </p:nvGrpSpPr>
          <p:grpSpPr bwMode="auto">
            <a:xfrm>
              <a:off x="3830" y="3016"/>
              <a:ext cx="857" cy="840"/>
              <a:chOff x="826" y="2897"/>
              <a:chExt cx="1416" cy="840"/>
            </a:xfrm>
          </p:grpSpPr>
          <p:grpSp>
            <p:nvGrpSpPr>
              <p:cNvPr id="178213" name="Group 37"/>
              <p:cNvGrpSpPr>
                <a:grpSpLocks/>
              </p:cNvGrpSpPr>
              <p:nvPr/>
            </p:nvGrpSpPr>
            <p:grpSpPr bwMode="auto">
              <a:xfrm>
                <a:off x="1525" y="2897"/>
                <a:ext cx="717" cy="840"/>
                <a:chOff x="1525" y="2897"/>
                <a:chExt cx="717" cy="840"/>
              </a:xfrm>
            </p:grpSpPr>
            <p:sp>
              <p:nvSpPr>
                <p:cNvPr id="178214" name="Arc 38"/>
                <p:cNvSpPr>
                  <a:spLocks/>
                </p:cNvSpPr>
                <p:nvPr/>
              </p:nvSpPr>
              <p:spPr bwMode="auto">
                <a:xfrm>
                  <a:off x="1525" y="2897"/>
                  <a:ext cx="354" cy="4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8215" name="Arc 39"/>
                <p:cNvSpPr>
                  <a:spLocks/>
                </p:cNvSpPr>
                <p:nvPr/>
              </p:nvSpPr>
              <p:spPr bwMode="auto">
                <a:xfrm rot="10800000">
                  <a:off x="1886" y="3321"/>
                  <a:ext cx="356" cy="416"/>
                </a:xfrm>
                <a:custGeom>
                  <a:avLst/>
                  <a:gdLst>
                    <a:gd name="G0" fmla="+- 61 0 0"/>
                    <a:gd name="G1" fmla="+- 21600 0 0"/>
                    <a:gd name="G2" fmla="+- 21600 0 0"/>
                    <a:gd name="T0" fmla="*/ 0 w 21661"/>
                    <a:gd name="T1" fmla="*/ 0 h 21600"/>
                    <a:gd name="T2" fmla="*/ 21661 w 21661"/>
                    <a:gd name="T3" fmla="*/ 21600 h 21600"/>
                    <a:gd name="T4" fmla="*/ 61 w 21661"/>
                    <a:gd name="T5" fmla="*/ 21600 h 21600"/>
                  </a:gdLst>
                  <a:ahLst/>
                  <a:cxnLst>
                    <a:cxn ang="0">
                      <a:pos x="T0" y="T1"/>
                    </a:cxn>
                    <a:cxn ang="0">
                      <a:pos x="T2" y="T3"/>
                    </a:cxn>
                    <a:cxn ang="0">
                      <a:pos x="T4" y="T5"/>
                    </a:cxn>
                  </a:cxnLst>
                  <a:rect l="0" t="0" r="r" b="b"/>
                  <a:pathLst>
                    <a:path w="21661" h="21600" fill="none" extrusionOk="0">
                      <a:moveTo>
                        <a:pt x="0" y="0"/>
                      </a:moveTo>
                      <a:cubicBezTo>
                        <a:pt x="20" y="0"/>
                        <a:pt x="40" y="-1"/>
                        <a:pt x="61" y="-1"/>
                      </a:cubicBezTo>
                      <a:cubicBezTo>
                        <a:pt x="11990" y="-1"/>
                        <a:pt x="21661" y="9670"/>
                        <a:pt x="21661" y="21600"/>
                      </a:cubicBezTo>
                    </a:path>
                    <a:path w="21661" h="21600" stroke="0" extrusionOk="0">
                      <a:moveTo>
                        <a:pt x="0" y="0"/>
                      </a:moveTo>
                      <a:cubicBezTo>
                        <a:pt x="20" y="0"/>
                        <a:pt x="40" y="-1"/>
                        <a:pt x="61" y="-1"/>
                      </a:cubicBezTo>
                      <a:cubicBezTo>
                        <a:pt x="11990" y="-1"/>
                        <a:pt x="21661" y="9670"/>
                        <a:pt x="21661" y="21600"/>
                      </a:cubicBezTo>
                      <a:lnTo>
                        <a:pt x="61"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nvGrpSpPr>
              <p:cNvPr id="178216" name="Group 40"/>
              <p:cNvGrpSpPr>
                <a:grpSpLocks/>
              </p:cNvGrpSpPr>
              <p:nvPr/>
            </p:nvGrpSpPr>
            <p:grpSpPr bwMode="auto">
              <a:xfrm>
                <a:off x="826" y="2897"/>
                <a:ext cx="716" cy="840"/>
                <a:chOff x="826" y="2897"/>
                <a:chExt cx="716" cy="840"/>
              </a:xfrm>
            </p:grpSpPr>
            <p:sp>
              <p:nvSpPr>
                <p:cNvPr id="178217" name="Arc 41"/>
                <p:cNvSpPr>
                  <a:spLocks/>
                </p:cNvSpPr>
                <p:nvPr/>
              </p:nvSpPr>
              <p:spPr bwMode="auto">
                <a:xfrm>
                  <a:off x="1188" y="2897"/>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78218" name="Arc 42"/>
                <p:cNvSpPr>
                  <a:spLocks/>
                </p:cNvSpPr>
                <p:nvPr/>
              </p:nvSpPr>
              <p:spPr bwMode="auto">
                <a:xfrm rot="10800000">
                  <a:off x="826" y="3321"/>
                  <a:ext cx="354" cy="416"/>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4"/>
                        <a:pt x="9633" y="33"/>
                        <a:pt x="21539" y="0"/>
                      </a:cubicBezTo>
                    </a:path>
                    <a:path w="21600" h="21600" stroke="0" extrusionOk="0">
                      <a:moveTo>
                        <a:pt x="-1" y="21599"/>
                      </a:moveTo>
                      <a:cubicBezTo>
                        <a:pt x="-1" y="9694"/>
                        <a:pt x="9633" y="33"/>
                        <a:pt x="21539" y="0"/>
                      </a:cubicBezTo>
                      <a:lnTo>
                        <a:pt x="21600" y="21600"/>
                      </a:lnTo>
                      <a:close/>
                    </a:path>
                  </a:pathLst>
                </a:custGeom>
                <a:noFill/>
                <a:ln w="25400" cap="rnd">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grpSp>
    </p:spTree>
    <p:extLst>
      <p:ext uri="{BB962C8B-B14F-4D97-AF65-F5344CB8AC3E}">
        <p14:creationId xmlns:p14="http://schemas.microsoft.com/office/powerpoint/2010/main" val="6762990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GB"/>
              <a:t>Tuned Fuzzy System Results</a:t>
            </a:r>
          </a:p>
        </p:txBody>
      </p:sp>
      <p:sp>
        <p:nvSpPr>
          <p:cNvPr id="180227" name="Rectangle 3"/>
          <p:cNvSpPr>
            <a:spLocks noGrp="1" noChangeArrowheads="1"/>
          </p:cNvSpPr>
          <p:nvPr>
            <p:ph type="body" idx="1"/>
          </p:nvPr>
        </p:nvSpPr>
        <p:spPr>
          <a:xfrm>
            <a:off x="469900" y="1374775"/>
            <a:ext cx="8229600" cy="4883150"/>
          </a:xfrm>
        </p:spPr>
        <p:txBody>
          <a:bodyPr/>
          <a:lstStyle/>
          <a:p>
            <a:pPr>
              <a:spcBef>
                <a:spcPts val="300"/>
              </a:spcBef>
              <a:tabLst>
                <a:tab pos="4576763" algn="l"/>
              </a:tabLst>
            </a:pPr>
            <a:r>
              <a:rPr lang="en-GB"/>
              <a:t>Agreement with clinicians</a:t>
            </a:r>
          </a:p>
          <a:p>
            <a:pPr lvl="1">
              <a:spcBef>
                <a:spcPts val="300"/>
              </a:spcBef>
              <a:tabLst>
                <a:tab pos="4576763" algn="l"/>
              </a:tabLst>
            </a:pPr>
            <a:r>
              <a:rPr lang="en-GB"/>
              <a:t>clinicians </a:t>
            </a:r>
            <a:r>
              <a:rPr lang="en-GB">
                <a:latin typeface="Symbol" charset="0"/>
              </a:rPr>
              <a:t></a:t>
            </a:r>
            <a:r>
              <a:rPr lang="en-GB"/>
              <a:t> clinicians	</a:t>
            </a:r>
            <a:r>
              <a:rPr lang="en-GB">
                <a:latin typeface="Symbol" charset="0"/>
              </a:rPr>
              <a:t></a:t>
            </a:r>
            <a:r>
              <a:rPr lang="en-GB"/>
              <a:t> 0.91</a:t>
            </a:r>
          </a:p>
          <a:p>
            <a:pPr lvl="1">
              <a:spcBef>
                <a:spcPts val="300"/>
              </a:spcBef>
              <a:tabLst>
                <a:tab pos="4576763" algn="l"/>
              </a:tabLst>
            </a:pPr>
            <a:r>
              <a:rPr lang="en-GB"/>
              <a:t>crisp </a:t>
            </a:r>
            <a:r>
              <a:rPr lang="en-GB">
                <a:latin typeface="Symbol" charset="0"/>
              </a:rPr>
              <a:t></a:t>
            </a:r>
            <a:r>
              <a:rPr lang="en-GB"/>
              <a:t> clinicians	</a:t>
            </a:r>
            <a:r>
              <a:rPr lang="en-GB">
                <a:latin typeface="Symbol" charset="0"/>
              </a:rPr>
              <a:t></a:t>
            </a:r>
            <a:r>
              <a:rPr lang="en-GB"/>
              <a:t> 0.80</a:t>
            </a:r>
          </a:p>
          <a:p>
            <a:pPr lvl="1">
              <a:spcBef>
                <a:spcPts val="300"/>
              </a:spcBef>
              <a:tabLst>
                <a:tab pos="4576763" algn="l"/>
              </a:tabLst>
            </a:pPr>
            <a:r>
              <a:rPr lang="en-GB"/>
              <a:t>fuzzy</a:t>
            </a:r>
            <a:r>
              <a:rPr lang="en-GB" baseline="30000"/>
              <a:t>1</a:t>
            </a:r>
            <a:r>
              <a:rPr lang="en-GB"/>
              <a:t> </a:t>
            </a:r>
            <a:r>
              <a:rPr lang="en-GB">
                <a:latin typeface="Symbol" charset="0"/>
              </a:rPr>
              <a:t></a:t>
            </a:r>
            <a:r>
              <a:rPr lang="en-GB"/>
              <a:t> clinicians	</a:t>
            </a:r>
            <a:r>
              <a:rPr lang="en-GB">
                <a:latin typeface="Symbol" charset="0"/>
              </a:rPr>
              <a:t></a:t>
            </a:r>
            <a:r>
              <a:rPr lang="en-GB"/>
              <a:t> 0.67</a:t>
            </a:r>
          </a:p>
          <a:p>
            <a:pPr lvl="1">
              <a:spcBef>
                <a:spcPts val="300"/>
              </a:spcBef>
              <a:tabLst>
                <a:tab pos="4576763" algn="l"/>
              </a:tabLst>
            </a:pPr>
            <a:r>
              <a:rPr lang="en-GB" b="1"/>
              <a:t>fuzzy</a:t>
            </a:r>
            <a:r>
              <a:rPr lang="en-GB" b="1" baseline="30000"/>
              <a:t>2</a:t>
            </a:r>
            <a:r>
              <a:rPr lang="en-GB" b="1"/>
              <a:t> </a:t>
            </a:r>
            <a:r>
              <a:rPr lang="en-GB" b="1">
                <a:latin typeface="Symbol" charset="0"/>
              </a:rPr>
              <a:t></a:t>
            </a:r>
            <a:r>
              <a:rPr lang="en-GB" b="1"/>
              <a:t> clinicians	</a:t>
            </a:r>
            <a:r>
              <a:rPr lang="en-GB" b="1">
                <a:latin typeface="Symbol" charset="0"/>
              </a:rPr>
              <a:t></a:t>
            </a:r>
            <a:r>
              <a:rPr lang="en-GB" b="1"/>
              <a:t> 0.93</a:t>
            </a:r>
            <a:endParaRPr lang="en-GB"/>
          </a:p>
          <a:p>
            <a:pPr>
              <a:spcBef>
                <a:spcPts val="300"/>
              </a:spcBef>
              <a:tabLst>
                <a:tab pos="4576763" algn="l"/>
              </a:tabLst>
            </a:pPr>
            <a:r>
              <a:rPr lang="en-GB"/>
              <a:t>Agreement with </a:t>
            </a:r>
            <a:r>
              <a:rPr lang="en-GB" i="1"/>
              <a:t>outcome</a:t>
            </a:r>
            <a:endParaRPr lang="en-GB"/>
          </a:p>
          <a:p>
            <a:pPr lvl="1">
              <a:spcBef>
                <a:spcPts val="300"/>
              </a:spcBef>
              <a:tabLst>
                <a:tab pos="4576763" algn="l"/>
              </a:tabLst>
            </a:pPr>
            <a:r>
              <a:rPr lang="en-GB"/>
              <a:t>clinicians </a:t>
            </a:r>
            <a:r>
              <a:rPr lang="en-GB">
                <a:latin typeface="Symbol" charset="0"/>
              </a:rPr>
              <a:t></a:t>
            </a:r>
            <a:r>
              <a:rPr lang="en-GB"/>
              <a:t> </a:t>
            </a:r>
            <a:r>
              <a:rPr lang="en-GB" i="1"/>
              <a:t>outcome</a:t>
            </a:r>
            <a:r>
              <a:rPr lang="en-GB"/>
              <a:t>	</a:t>
            </a:r>
            <a:r>
              <a:rPr lang="en-GB">
                <a:latin typeface="Symbol" charset="0"/>
              </a:rPr>
              <a:t></a:t>
            </a:r>
            <a:r>
              <a:rPr lang="en-GB"/>
              <a:t> 0.64</a:t>
            </a:r>
          </a:p>
          <a:p>
            <a:pPr lvl="1">
              <a:spcBef>
                <a:spcPts val="300"/>
              </a:spcBef>
              <a:tabLst>
                <a:tab pos="4576763" algn="l"/>
              </a:tabLst>
            </a:pPr>
            <a:r>
              <a:rPr lang="en-GB"/>
              <a:t>crisp </a:t>
            </a:r>
            <a:r>
              <a:rPr lang="en-GB">
                <a:latin typeface="Symbol" charset="0"/>
              </a:rPr>
              <a:t></a:t>
            </a:r>
            <a:r>
              <a:rPr lang="en-GB"/>
              <a:t> </a:t>
            </a:r>
            <a:r>
              <a:rPr lang="en-GB" i="1"/>
              <a:t>outcome</a:t>
            </a:r>
            <a:r>
              <a:rPr lang="en-GB"/>
              <a:t> 	</a:t>
            </a:r>
            <a:r>
              <a:rPr lang="en-GB">
                <a:latin typeface="Symbol" charset="0"/>
              </a:rPr>
              <a:t></a:t>
            </a:r>
            <a:r>
              <a:rPr lang="en-GB"/>
              <a:t> 0.52</a:t>
            </a:r>
          </a:p>
          <a:p>
            <a:pPr lvl="1">
              <a:spcBef>
                <a:spcPts val="300"/>
              </a:spcBef>
              <a:tabLst>
                <a:tab pos="4576763" algn="l"/>
              </a:tabLst>
            </a:pPr>
            <a:r>
              <a:rPr lang="en-GB"/>
              <a:t>fuzzy</a:t>
            </a:r>
            <a:r>
              <a:rPr lang="en-GB" baseline="30000"/>
              <a:t>1</a:t>
            </a:r>
            <a:r>
              <a:rPr lang="en-GB"/>
              <a:t> </a:t>
            </a:r>
            <a:r>
              <a:rPr lang="en-GB">
                <a:latin typeface="Symbol" charset="0"/>
              </a:rPr>
              <a:t></a:t>
            </a:r>
            <a:r>
              <a:rPr lang="en-GB"/>
              <a:t> </a:t>
            </a:r>
            <a:r>
              <a:rPr lang="en-GB" i="1"/>
              <a:t>outcome</a:t>
            </a:r>
            <a:r>
              <a:rPr lang="en-GB"/>
              <a:t> 	</a:t>
            </a:r>
            <a:r>
              <a:rPr lang="en-GB">
                <a:latin typeface="Symbol" charset="0"/>
              </a:rPr>
              <a:t></a:t>
            </a:r>
            <a:r>
              <a:rPr lang="en-GB"/>
              <a:t> 0.25</a:t>
            </a:r>
          </a:p>
          <a:p>
            <a:pPr lvl="1">
              <a:spcBef>
                <a:spcPts val="300"/>
              </a:spcBef>
              <a:tabLst>
                <a:tab pos="4576763" algn="l"/>
              </a:tabLst>
            </a:pPr>
            <a:r>
              <a:rPr lang="en-GB" b="1"/>
              <a:t>fuzzy</a:t>
            </a:r>
            <a:r>
              <a:rPr lang="en-GB" b="1" baseline="30000"/>
              <a:t>2</a:t>
            </a:r>
            <a:r>
              <a:rPr lang="en-GB" b="1"/>
              <a:t> </a:t>
            </a:r>
            <a:r>
              <a:rPr lang="en-GB" b="1">
                <a:latin typeface="Symbol" charset="0"/>
              </a:rPr>
              <a:t></a:t>
            </a:r>
            <a:r>
              <a:rPr lang="en-GB" b="1"/>
              <a:t> </a:t>
            </a:r>
            <a:r>
              <a:rPr lang="en-GB" b="1" i="1"/>
              <a:t>outcome</a:t>
            </a:r>
            <a:r>
              <a:rPr lang="en-GB" b="1"/>
              <a:t>	</a:t>
            </a:r>
            <a:r>
              <a:rPr lang="en-GB" b="1">
                <a:latin typeface="Symbol" charset="0"/>
              </a:rPr>
              <a:t></a:t>
            </a:r>
            <a:r>
              <a:rPr lang="en-GB" b="1"/>
              <a:t> 0.65</a:t>
            </a:r>
            <a:endParaRPr lang="en-GB"/>
          </a:p>
        </p:txBody>
      </p:sp>
    </p:spTree>
    <p:extLst>
      <p:ext uri="{BB962C8B-B14F-4D97-AF65-F5344CB8AC3E}">
        <p14:creationId xmlns:p14="http://schemas.microsoft.com/office/powerpoint/2010/main" val="34828789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GB"/>
              <a:t>Agreement with FES</a:t>
            </a:r>
          </a:p>
        </p:txBody>
      </p:sp>
      <p:graphicFrame>
        <p:nvGraphicFramePr>
          <p:cNvPr id="182275" name="Object 3"/>
          <p:cNvGraphicFramePr>
            <a:graphicFrameLocks noGrp="1" noChangeAspect="1"/>
          </p:cNvGraphicFramePr>
          <p:nvPr>
            <p:ph type="chart" idx="4294967295"/>
            <p:extLst>
              <p:ext uri="{D42A27DB-BD31-4B8C-83A1-F6EECF244321}">
                <p14:modId xmlns:p14="http://schemas.microsoft.com/office/powerpoint/2010/main" val="3421873508"/>
              </p:ext>
            </p:extLst>
          </p:nvPr>
        </p:nvGraphicFramePr>
        <p:xfrm>
          <a:off x="0" y="1341438"/>
          <a:ext cx="8510588" cy="5089525"/>
        </p:xfrm>
        <a:graphic>
          <a:graphicData uri="http://schemas.openxmlformats.org/presentationml/2006/ole">
            <mc:AlternateContent xmlns:mc="http://schemas.openxmlformats.org/markup-compatibility/2006">
              <mc:Choice xmlns:v="urn:schemas-microsoft-com:vml" Requires="v">
                <p:oleObj spid="_x0000_s21554" name="Chart" r:id="rId4" imgW="8686800" imgH="5194300" progId="MSGraph.Chart.8">
                  <p:embed followColorScheme="full"/>
                </p:oleObj>
              </mc:Choice>
              <mc:Fallback>
                <p:oleObj name="Chart" r:id="rId4" imgW="8686800" imgH="5194300" progId="MSGraph.Chart.8">
                  <p:embed followColorScheme="full"/>
                  <p:pic>
                    <p:nvPicPr>
                      <p:cNvPr id="0" name=""/>
                      <p:cNvPicPr>
                        <a:picLocks noChangeAspect="1" noChangeArrowheads="1"/>
                      </p:cNvPicPr>
                      <p:nvPr/>
                    </p:nvPicPr>
                    <p:blipFill>
                      <a:blip r:embed="rId5"/>
                      <a:srcRect/>
                      <a:stretch>
                        <a:fillRect/>
                      </a:stretch>
                    </p:blipFill>
                    <p:spPr bwMode="auto">
                      <a:xfrm>
                        <a:off x="0" y="1341438"/>
                        <a:ext cx="8510588" cy="5089525"/>
                      </a:xfrm>
                      <a:prstGeom prst="rect">
                        <a:avLst/>
                      </a:prstGeom>
                    </p:spPr>
                  </p:pic>
                </p:oleObj>
              </mc:Fallback>
            </mc:AlternateContent>
          </a:graphicData>
        </a:graphic>
      </p:graphicFrame>
      <p:cxnSp>
        <p:nvCxnSpPr>
          <p:cNvPr id="3" name="Straight Connector 2"/>
          <p:cNvCxnSpPr/>
          <p:nvPr/>
        </p:nvCxnSpPr>
        <p:spPr>
          <a:xfrm flipV="1">
            <a:off x="1069498" y="1587597"/>
            <a:ext cx="7210757" cy="3776809"/>
          </a:xfrm>
          <a:prstGeom prst="line">
            <a:avLst/>
          </a:prstGeom>
          <a:ln w="38100" cmpd="sng">
            <a:solidFill>
              <a:srgbClr val="8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7254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GB">
                <a:latin typeface="Calibri" charset="0"/>
                <a:ea typeface="MS PGothic" charset="0"/>
              </a:rPr>
              <a:t>Summary</a:t>
            </a:r>
          </a:p>
        </p:txBody>
      </p:sp>
      <p:sp>
        <p:nvSpPr>
          <p:cNvPr id="78850" name="Content Placeholder 2"/>
          <p:cNvSpPr>
            <a:spLocks noGrp="1"/>
          </p:cNvSpPr>
          <p:nvPr>
            <p:ph idx="1"/>
          </p:nvPr>
        </p:nvSpPr>
        <p:spPr>
          <a:xfrm>
            <a:off x="457200" y="1374775"/>
            <a:ext cx="8341601" cy="5109304"/>
          </a:xfrm>
        </p:spPr>
        <p:txBody>
          <a:bodyPr/>
          <a:lstStyle/>
          <a:p>
            <a:pPr eaLnBrk="1" hangingPunct="1"/>
            <a:r>
              <a:rPr lang="en-GB" dirty="0">
                <a:latin typeface="Calibri" charset="0"/>
                <a:ea typeface="MS PGothic" charset="0"/>
              </a:rPr>
              <a:t>Lecture </a:t>
            </a:r>
            <a:r>
              <a:rPr lang="en-GB" dirty="0" smtClean="0">
                <a:latin typeface="Calibri" charset="0"/>
                <a:ea typeface="MS PGothic" charset="0"/>
              </a:rPr>
              <a:t>summary</a:t>
            </a:r>
          </a:p>
          <a:p>
            <a:pPr lvl="1" eaLnBrk="1" hangingPunct="1"/>
            <a:r>
              <a:rPr lang="en-GB" dirty="0" smtClean="0">
                <a:latin typeface="Calibri" charset="0"/>
                <a:ea typeface="MS PGothic" charset="0"/>
              </a:rPr>
              <a:t>example </a:t>
            </a:r>
            <a:r>
              <a:rPr lang="en-GB" dirty="0" smtClean="0">
                <a:latin typeface="Calibri" charset="0"/>
                <a:ea typeface="MS PGothic" charset="0"/>
              </a:rPr>
              <a:t>in umbilical acid-base analysis </a:t>
            </a:r>
            <a:r>
              <a:rPr lang="en-GB" dirty="0" smtClean="0">
                <a:latin typeface="Calibri" charset="0"/>
                <a:ea typeface="MS PGothic" charset="0"/>
              </a:rPr>
              <a:t>shows techniques being applied to a practical problem</a:t>
            </a:r>
          </a:p>
          <a:p>
            <a:pPr lvl="2" eaLnBrk="1" hangingPunct="1"/>
            <a:r>
              <a:rPr lang="en-GB" dirty="0" smtClean="0">
                <a:latin typeface="Calibri" charset="0"/>
                <a:ea typeface="MS PGothic" charset="0"/>
              </a:rPr>
              <a:t>highlights some real-world difficulties and solutions</a:t>
            </a:r>
            <a:endParaRPr lang="en-GB" dirty="0" smtClean="0">
              <a:latin typeface="Calibri" charset="0"/>
              <a:ea typeface="MS PGothic" charset="0"/>
            </a:endParaRPr>
          </a:p>
          <a:p>
            <a:pPr lvl="1" eaLnBrk="1" hangingPunct="1"/>
            <a:r>
              <a:rPr lang="en-GB" dirty="0" smtClean="0">
                <a:latin typeface="Calibri" charset="0"/>
                <a:ea typeface="MS PGothic" charset="0"/>
              </a:rPr>
              <a:t>simulated annealing based fuzzy model tuning was employed to improve the performance</a:t>
            </a:r>
          </a:p>
          <a:p>
            <a:pPr lvl="2" eaLnBrk="1" hangingPunct="1"/>
            <a:r>
              <a:rPr lang="en-GB" dirty="0" smtClean="0">
                <a:latin typeface="Calibri" charset="0"/>
                <a:ea typeface="MS PGothic" charset="0"/>
              </a:rPr>
              <a:t>final system achieved human-expert level performance</a:t>
            </a:r>
          </a:p>
          <a:p>
            <a:pPr lvl="1" eaLnBrk="1" hangingPunct="1"/>
            <a:r>
              <a:rPr lang="en-GB" dirty="0" smtClean="0">
                <a:latin typeface="Calibri" charset="0"/>
                <a:ea typeface="MS PGothic" charset="0"/>
              </a:rPr>
              <a:t>demonstrates </a:t>
            </a:r>
            <a:r>
              <a:rPr lang="en-GB" dirty="0" smtClean="0">
                <a:latin typeface="Calibri" charset="0"/>
                <a:ea typeface="MS PGothic" charset="0"/>
              </a:rPr>
              <a:t>the real benefits in fuzzy tuning</a:t>
            </a:r>
          </a:p>
          <a:p>
            <a:pPr eaLnBrk="1" hangingPunct="1"/>
            <a:r>
              <a:rPr lang="en-GB" dirty="0" smtClean="0">
                <a:latin typeface="Calibri" charset="0"/>
                <a:ea typeface="MS PGothic" charset="0"/>
              </a:rPr>
              <a:t>Next lecture</a:t>
            </a:r>
          </a:p>
          <a:p>
            <a:pPr lvl="1" eaLnBrk="1" hangingPunct="1"/>
            <a:r>
              <a:rPr lang="en-GB" dirty="0" smtClean="0">
                <a:latin typeface="Calibri" charset="0"/>
                <a:ea typeface="MS PGothic" charset="0"/>
              </a:rPr>
              <a:t>beyond type-1 fuzzy sets and systems</a:t>
            </a:r>
            <a:endParaRPr lang="en-GB" dirty="0">
              <a:latin typeface="Calibri" charset="0"/>
              <a:ea typeface="MS PGothic"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ctrTitle"/>
          </p:nvPr>
        </p:nvSpPr>
        <p:spPr/>
        <p:txBody>
          <a:bodyPr/>
          <a:lstStyle/>
          <a:p>
            <a:r>
              <a:rPr lang="en-GB"/>
              <a:t>Umbilical Acid-Base Assessment</a:t>
            </a:r>
          </a:p>
        </p:txBody>
      </p:sp>
      <p:sp>
        <p:nvSpPr>
          <p:cNvPr id="100356" name="Rectangle 4"/>
          <p:cNvSpPr>
            <a:spLocks noGrp="1" noChangeArrowheads="1"/>
          </p:cNvSpPr>
          <p:nvPr>
            <p:ph type="subTitle" idx="1"/>
          </p:nvPr>
        </p:nvSpPr>
        <p:spPr/>
        <p:txBody>
          <a:bodyPr/>
          <a:lstStyle/>
          <a:p>
            <a:r>
              <a:rPr lang="en-GB"/>
              <a:t>Clinical Background</a:t>
            </a:r>
          </a:p>
        </p:txBody>
      </p:sp>
    </p:spTree>
    <p:extLst>
      <p:ext uri="{BB962C8B-B14F-4D97-AF65-F5344CB8AC3E}">
        <p14:creationId xmlns:p14="http://schemas.microsoft.com/office/powerpoint/2010/main" val="3042194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0" name="Rectangle 4"/>
          <p:cNvSpPr>
            <a:spLocks noGrp="1" noChangeArrowheads="1"/>
          </p:cNvSpPr>
          <p:nvPr>
            <p:ph type="title"/>
          </p:nvPr>
        </p:nvSpPr>
        <p:spPr/>
        <p:txBody>
          <a:bodyPr/>
          <a:lstStyle/>
          <a:p>
            <a:r>
              <a:rPr lang="en-GB"/>
              <a:t>The Outcome of Labour</a:t>
            </a:r>
          </a:p>
        </p:txBody>
      </p:sp>
      <p:sp>
        <p:nvSpPr>
          <p:cNvPr id="106501" name="Rectangle 5"/>
          <p:cNvSpPr>
            <a:spLocks noGrp="1" noChangeArrowheads="1"/>
          </p:cNvSpPr>
          <p:nvPr>
            <p:ph type="body" idx="1"/>
          </p:nvPr>
        </p:nvSpPr>
        <p:spPr/>
        <p:txBody>
          <a:bodyPr/>
          <a:lstStyle/>
          <a:p>
            <a:r>
              <a:rPr lang="en-GB" sz="2800"/>
              <a:t>A huge mix of outcome measures in childbirth</a:t>
            </a:r>
          </a:p>
          <a:p>
            <a:pPr lvl="1"/>
            <a:r>
              <a:rPr lang="en-GB" sz="2400"/>
              <a:t>maternal</a:t>
            </a:r>
          </a:p>
          <a:p>
            <a:pPr lvl="2"/>
            <a:r>
              <a:rPr lang="en-GB" sz="2000"/>
              <a:t>mortality (death)</a:t>
            </a:r>
          </a:p>
          <a:p>
            <a:pPr lvl="2"/>
            <a:r>
              <a:rPr lang="en-GB" sz="2000"/>
              <a:t>morbidity (illness, injury)</a:t>
            </a:r>
          </a:p>
          <a:p>
            <a:pPr lvl="3"/>
            <a:r>
              <a:rPr lang="en-GB" sz="1800"/>
              <a:t>blood loss, pain, postnatal depression</a:t>
            </a:r>
          </a:p>
          <a:p>
            <a:pPr lvl="2"/>
            <a:r>
              <a:rPr lang="en-GB" sz="2000"/>
              <a:t>other</a:t>
            </a:r>
          </a:p>
          <a:p>
            <a:pPr lvl="3"/>
            <a:r>
              <a:rPr lang="en-GB" sz="1800"/>
              <a:t>delivery mode, length of labour, type of anaesthetic</a:t>
            </a:r>
          </a:p>
          <a:p>
            <a:pPr lvl="1"/>
            <a:r>
              <a:rPr lang="en-GB" sz="2400"/>
              <a:t>neonatal</a:t>
            </a:r>
          </a:p>
          <a:p>
            <a:pPr lvl="2"/>
            <a:r>
              <a:rPr lang="en-GB" sz="2000"/>
              <a:t>mortality (death)</a:t>
            </a:r>
          </a:p>
          <a:p>
            <a:pPr lvl="2"/>
            <a:r>
              <a:rPr lang="en-GB" sz="2000"/>
              <a:t>morbidity (illness, injury)</a:t>
            </a:r>
          </a:p>
          <a:p>
            <a:pPr lvl="3"/>
            <a:r>
              <a:rPr lang="en-GB" sz="1800"/>
              <a:t>resuscitation, SCBU / NICU</a:t>
            </a:r>
          </a:p>
          <a:p>
            <a:pPr lvl="2"/>
            <a:r>
              <a:rPr lang="en-GB" sz="2000"/>
              <a:t>other</a:t>
            </a:r>
          </a:p>
          <a:p>
            <a:pPr lvl="3"/>
            <a:r>
              <a:rPr lang="en-GB" sz="1800"/>
              <a:t>birth weight, head circumference, adult IQ</a:t>
            </a:r>
          </a:p>
        </p:txBody>
      </p:sp>
    </p:spTree>
    <p:extLst>
      <p:ext uri="{BB962C8B-B14F-4D97-AF65-F5344CB8AC3E}">
        <p14:creationId xmlns:p14="http://schemas.microsoft.com/office/powerpoint/2010/main" val="21460444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6"/>
          <p:cNvSpPr>
            <a:spLocks noGrp="1" noChangeArrowheads="1"/>
          </p:cNvSpPr>
          <p:nvPr>
            <p:ph type="title"/>
          </p:nvPr>
        </p:nvSpPr>
        <p:spPr/>
        <p:txBody>
          <a:bodyPr/>
          <a:lstStyle/>
          <a:p>
            <a:r>
              <a:rPr lang="en-GB"/>
              <a:t>Umbilical Cord Acid-Base Analysis</a:t>
            </a:r>
          </a:p>
        </p:txBody>
      </p:sp>
      <p:pic>
        <p:nvPicPr>
          <p:cNvPr id="105475" name="Picture 1027" descr="BD20125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417589"/>
            <a:ext cx="5629275" cy="3392487"/>
          </a:xfrm>
          <a:prstGeom prst="rect">
            <a:avLst/>
          </a:prstGeom>
          <a:noFill/>
          <a:extLst>
            <a:ext uri="{909E8E84-426E-40dd-AFC4-6F175D3DCCD1}">
              <a14:hiddenFill xmlns:a14="http://schemas.microsoft.com/office/drawing/2010/main">
                <a:solidFill>
                  <a:srgbClr val="FFFFFF"/>
                </a:solidFill>
              </a14:hiddenFill>
            </a:ext>
          </a:extLst>
        </p:spPr>
      </p:pic>
      <p:grpSp>
        <p:nvGrpSpPr>
          <p:cNvPr id="105565" name="Group 1117"/>
          <p:cNvGrpSpPr>
            <a:grpSpLocks/>
          </p:cNvGrpSpPr>
          <p:nvPr/>
        </p:nvGrpSpPr>
        <p:grpSpPr bwMode="auto">
          <a:xfrm>
            <a:off x="2962275" y="3971876"/>
            <a:ext cx="5800725" cy="2438400"/>
            <a:chOff x="1008" y="2304"/>
            <a:chExt cx="3654" cy="1536"/>
          </a:xfrm>
        </p:grpSpPr>
        <p:grpSp>
          <p:nvGrpSpPr>
            <p:cNvPr id="105566" name="Group 1118"/>
            <p:cNvGrpSpPr>
              <a:grpSpLocks/>
            </p:cNvGrpSpPr>
            <p:nvPr/>
          </p:nvGrpSpPr>
          <p:grpSpPr bwMode="auto">
            <a:xfrm>
              <a:off x="1008" y="3008"/>
              <a:ext cx="3654" cy="784"/>
              <a:chOff x="1008" y="3296"/>
              <a:chExt cx="3654" cy="784"/>
            </a:xfrm>
          </p:grpSpPr>
          <p:sp>
            <p:nvSpPr>
              <p:cNvPr id="105567" name="Freeform 1119"/>
              <p:cNvSpPr>
                <a:spLocks/>
              </p:cNvSpPr>
              <p:nvPr/>
            </p:nvSpPr>
            <p:spPr bwMode="auto">
              <a:xfrm rot="5400000">
                <a:off x="2337" y="3276"/>
                <a:ext cx="249" cy="857"/>
              </a:xfrm>
              <a:custGeom>
                <a:avLst/>
                <a:gdLst>
                  <a:gd name="T0" fmla="*/ 0 w 498"/>
                  <a:gd name="T1" fmla="*/ 0 h 1858"/>
                  <a:gd name="T2" fmla="*/ 112 w 498"/>
                  <a:gd name="T3" fmla="*/ 1690 h 1858"/>
                  <a:gd name="T4" fmla="*/ 287 w 498"/>
                  <a:gd name="T5" fmla="*/ 1858 h 1858"/>
                  <a:gd name="T6" fmla="*/ 498 w 498"/>
                  <a:gd name="T7" fmla="*/ 1791 h 1858"/>
                  <a:gd name="T8" fmla="*/ 487 w 498"/>
                  <a:gd name="T9" fmla="*/ 1042 h 1858"/>
                  <a:gd name="T10" fmla="*/ 449 w 498"/>
                  <a:gd name="T11" fmla="*/ 831 h 1858"/>
                  <a:gd name="T12" fmla="*/ 443 w 498"/>
                  <a:gd name="T13" fmla="*/ 61 h 1858"/>
                  <a:gd name="T14" fmla="*/ 0 w 498"/>
                  <a:gd name="T15" fmla="*/ 0 h 1858"/>
                  <a:gd name="T16" fmla="*/ 0 w 498"/>
                  <a:gd name="T17" fmla="*/ 0 h 1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8" h="1858">
                    <a:moveTo>
                      <a:pt x="0" y="0"/>
                    </a:moveTo>
                    <a:lnTo>
                      <a:pt x="112" y="1690"/>
                    </a:lnTo>
                    <a:lnTo>
                      <a:pt x="287" y="1858"/>
                    </a:lnTo>
                    <a:lnTo>
                      <a:pt x="498" y="1791"/>
                    </a:lnTo>
                    <a:lnTo>
                      <a:pt x="487" y="1042"/>
                    </a:lnTo>
                    <a:lnTo>
                      <a:pt x="449" y="831"/>
                    </a:lnTo>
                    <a:lnTo>
                      <a:pt x="443" y="61"/>
                    </a:lnTo>
                    <a:lnTo>
                      <a:pt x="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68" name="Freeform 1120"/>
              <p:cNvSpPr>
                <a:spLocks/>
              </p:cNvSpPr>
              <p:nvPr/>
            </p:nvSpPr>
            <p:spPr bwMode="auto">
              <a:xfrm rot="5400000">
                <a:off x="1232" y="3476"/>
                <a:ext cx="297" cy="671"/>
              </a:xfrm>
              <a:custGeom>
                <a:avLst/>
                <a:gdLst>
                  <a:gd name="T0" fmla="*/ 71 w 594"/>
                  <a:gd name="T1" fmla="*/ 1454 h 1454"/>
                  <a:gd name="T2" fmla="*/ 82 w 594"/>
                  <a:gd name="T3" fmla="*/ 1152 h 1454"/>
                  <a:gd name="T4" fmla="*/ 0 w 594"/>
                  <a:gd name="T5" fmla="*/ 156 h 1454"/>
                  <a:gd name="T6" fmla="*/ 255 w 594"/>
                  <a:gd name="T7" fmla="*/ 0 h 1454"/>
                  <a:gd name="T8" fmla="*/ 514 w 594"/>
                  <a:gd name="T9" fmla="*/ 190 h 1454"/>
                  <a:gd name="T10" fmla="*/ 586 w 594"/>
                  <a:gd name="T11" fmla="*/ 633 h 1454"/>
                  <a:gd name="T12" fmla="*/ 594 w 594"/>
                  <a:gd name="T13" fmla="*/ 1426 h 1454"/>
                  <a:gd name="T14" fmla="*/ 71 w 594"/>
                  <a:gd name="T15" fmla="*/ 1454 h 1454"/>
                  <a:gd name="T16" fmla="*/ 71 w 594"/>
                  <a:gd name="T17" fmla="*/ 1454 h 1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4" h="1454">
                    <a:moveTo>
                      <a:pt x="71" y="1454"/>
                    </a:moveTo>
                    <a:lnTo>
                      <a:pt x="82" y="1152"/>
                    </a:lnTo>
                    <a:lnTo>
                      <a:pt x="0" y="156"/>
                    </a:lnTo>
                    <a:lnTo>
                      <a:pt x="255" y="0"/>
                    </a:lnTo>
                    <a:lnTo>
                      <a:pt x="514" y="190"/>
                    </a:lnTo>
                    <a:lnTo>
                      <a:pt x="586" y="633"/>
                    </a:lnTo>
                    <a:lnTo>
                      <a:pt x="594" y="1426"/>
                    </a:lnTo>
                    <a:lnTo>
                      <a:pt x="71" y="1454"/>
                    </a:lnTo>
                    <a:lnTo>
                      <a:pt x="71" y="145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69" name="Freeform 1121"/>
              <p:cNvSpPr>
                <a:spLocks/>
              </p:cNvSpPr>
              <p:nvPr/>
            </p:nvSpPr>
            <p:spPr bwMode="auto">
              <a:xfrm rot="5400000">
                <a:off x="2229" y="3619"/>
                <a:ext cx="202" cy="218"/>
              </a:xfrm>
              <a:custGeom>
                <a:avLst/>
                <a:gdLst>
                  <a:gd name="T0" fmla="*/ 0 w 403"/>
                  <a:gd name="T1" fmla="*/ 339 h 474"/>
                  <a:gd name="T2" fmla="*/ 320 w 403"/>
                  <a:gd name="T3" fmla="*/ 0 h 474"/>
                  <a:gd name="T4" fmla="*/ 403 w 403"/>
                  <a:gd name="T5" fmla="*/ 118 h 474"/>
                  <a:gd name="T6" fmla="*/ 44 w 403"/>
                  <a:gd name="T7" fmla="*/ 474 h 474"/>
                  <a:gd name="T8" fmla="*/ 0 w 403"/>
                  <a:gd name="T9" fmla="*/ 339 h 474"/>
                  <a:gd name="T10" fmla="*/ 0 w 403"/>
                  <a:gd name="T11" fmla="*/ 339 h 474"/>
                </a:gdLst>
                <a:ahLst/>
                <a:cxnLst>
                  <a:cxn ang="0">
                    <a:pos x="T0" y="T1"/>
                  </a:cxn>
                  <a:cxn ang="0">
                    <a:pos x="T2" y="T3"/>
                  </a:cxn>
                  <a:cxn ang="0">
                    <a:pos x="T4" y="T5"/>
                  </a:cxn>
                  <a:cxn ang="0">
                    <a:pos x="T6" y="T7"/>
                  </a:cxn>
                  <a:cxn ang="0">
                    <a:pos x="T8" y="T9"/>
                  </a:cxn>
                  <a:cxn ang="0">
                    <a:pos x="T10" y="T11"/>
                  </a:cxn>
                </a:cxnLst>
                <a:rect l="0" t="0" r="r" b="b"/>
                <a:pathLst>
                  <a:path w="403" h="474">
                    <a:moveTo>
                      <a:pt x="0" y="339"/>
                    </a:moveTo>
                    <a:lnTo>
                      <a:pt x="320" y="0"/>
                    </a:lnTo>
                    <a:lnTo>
                      <a:pt x="403" y="118"/>
                    </a:lnTo>
                    <a:lnTo>
                      <a:pt x="44" y="474"/>
                    </a:lnTo>
                    <a:lnTo>
                      <a:pt x="0" y="339"/>
                    </a:lnTo>
                    <a:lnTo>
                      <a:pt x="0" y="33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70" name="Freeform 1122"/>
              <p:cNvSpPr>
                <a:spLocks/>
              </p:cNvSpPr>
              <p:nvPr/>
            </p:nvSpPr>
            <p:spPr bwMode="auto">
              <a:xfrm rot="5400000">
                <a:off x="2447" y="3585"/>
                <a:ext cx="220" cy="237"/>
              </a:xfrm>
              <a:custGeom>
                <a:avLst/>
                <a:gdLst>
                  <a:gd name="T0" fmla="*/ 0 w 441"/>
                  <a:gd name="T1" fmla="*/ 355 h 513"/>
                  <a:gd name="T2" fmla="*/ 376 w 441"/>
                  <a:gd name="T3" fmla="*/ 0 h 513"/>
                  <a:gd name="T4" fmla="*/ 441 w 441"/>
                  <a:gd name="T5" fmla="*/ 156 h 513"/>
                  <a:gd name="T6" fmla="*/ 47 w 441"/>
                  <a:gd name="T7" fmla="*/ 513 h 513"/>
                  <a:gd name="T8" fmla="*/ 0 w 441"/>
                  <a:gd name="T9" fmla="*/ 355 h 513"/>
                  <a:gd name="T10" fmla="*/ 0 w 441"/>
                  <a:gd name="T11" fmla="*/ 355 h 513"/>
                </a:gdLst>
                <a:ahLst/>
                <a:cxnLst>
                  <a:cxn ang="0">
                    <a:pos x="T0" y="T1"/>
                  </a:cxn>
                  <a:cxn ang="0">
                    <a:pos x="T2" y="T3"/>
                  </a:cxn>
                  <a:cxn ang="0">
                    <a:pos x="T4" y="T5"/>
                  </a:cxn>
                  <a:cxn ang="0">
                    <a:pos x="T6" y="T7"/>
                  </a:cxn>
                  <a:cxn ang="0">
                    <a:pos x="T8" y="T9"/>
                  </a:cxn>
                  <a:cxn ang="0">
                    <a:pos x="T10" y="T11"/>
                  </a:cxn>
                </a:cxnLst>
                <a:rect l="0" t="0" r="r" b="b"/>
                <a:pathLst>
                  <a:path w="441" h="513">
                    <a:moveTo>
                      <a:pt x="0" y="355"/>
                    </a:moveTo>
                    <a:lnTo>
                      <a:pt x="376" y="0"/>
                    </a:lnTo>
                    <a:lnTo>
                      <a:pt x="441" y="156"/>
                    </a:lnTo>
                    <a:lnTo>
                      <a:pt x="47" y="513"/>
                    </a:lnTo>
                    <a:lnTo>
                      <a:pt x="0" y="355"/>
                    </a:lnTo>
                    <a:lnTo>
                      <a:pt x="0" y="35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71" name="Freeform 1123"/>
              <p:cNvSpPr>
                <a:spLocks/>
              </p:cNvSpPr>
              <p:nvPr/>
            </p:nvSpPr>
            <p:spPr bwMode="auto">
              <a:xfrm rot="5400000">
                <a:off x="2648" y="3617"/>
                <a:ext cx="205" cy="152"/>
              </a:xfrm>
              <a:custGeom>
                <a:avLst/>
                <a:gdLst>
                  <a:gd name="T0" fmla="*/ 0 w 411"/>
                  <a:gd name="T1" fmla="*/ 161 h 329"/>
                  <a:gd name="T2" fmla="*/ 384 w 411"/>
                  <a:gd name="T3" fmla="*/ 0 h 329"/>
                  <a:gd name="T4" fmla="*/ 411 w 411"/>
                  <a:gd name="T5" fmla="*/ 129 h 329"/>
                  <a:gd name="T6" fmla="*/ 29 w 411"/>
                  <a:gd name="T7" fmla="*/ 329 h 329"/>
                  <a:gd name="T8" fmla="*/ 0 w 411"/>
                  <a:gd name="T9" fmla="*/ 161 h 329"/>
                  <a:gd name="T10" fmla="*/ 0 w 411"/>
                  <a:gd name="T11" fmla="*/ 161 h 329"/>
                </a:gdLst>
                <a:ahLst/>
                <a:cxnLst>
                  <a:cxn ang="0">
                    <a:pos x="T0" y="T1"/>
                  </a:cxn>
                  <a:cxn ang="0">
                    <a:pos x="T2" y="T3"/>
                  </a:cxn>
                  <a:cxn ang="0">
                    <a:pos x="T4" y="T5"/>
                  </a:cxn>
                  <a:cxn ang="0">
                    <a:pos x="T6" y="T7"/>
                  </a:cxn>
                  <a:cxn ang="0">
                    <a:pos x="T8" y="T9"/>
                  </a:cxn>
                  <a:cxn ang="0">
                    <a:pos x="T10" y="T11"/>
                  </a:cxn>
                </a:cxnLst>
                <a:rect l="0" t="0" r="r" b="b"/>
                <a:pathLst>
                  <a:path w="411" h="329">
                    <a:moveTo>
                      <a:pt x="0" y="161"/>
                    </a:moveTo>
                    <a:lnTo>
                      <a:pt x="384" y="0"/>
                    </a:lnTo>
                    <a:lnTo>
                      <a:pt x="411" y="129"/>
                    </a:lnTo>
                    <a:lnTo>
                      <a:pt x="29" y="329"/>
                    </a:lnTo>
                    <a:lnTo>
                      <a:pt x="0" y="161"/>
                    </a:lnTo>
                    <a:lnTo>
                      <a:pt x="0" y="16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72" name="Freeform 1124"/>
              <p:cNvSpPr>
                <a:spLocks/>
              </p:cNvSpPr>
              <p:nvPr/>
            </p:nvSpPr>
            <p:spPr bwMode="auto">
              <a:xfrm rot="5400000">
                <a:off x="1352" y="3711"/>
                <a:ext cx="251" cy="174"/>
              </a:xfrm>
              <a:custGeom>
                <a:avLst/>
                <a:gdLst>
                  <a:gd name="T0" fmla="*/ 0 w 501"/>
                  <a:gd name="T1" fmla="*/ 222 h 376"/>
                  <a:gd name="T2" fmla="*/ 448 w 501"/>
                  <a:gd name="T3" fmla="*/ 0 h 376"/>
                  <a:gd name="T4" fmla="*/ 501 w 501"/>
                  <a:gd name="T5" fmla="*/ 150 h 376"/>
                  <a:gd name="T6" fmla="*/ 64 w 501"/>
                  <a:gd name="T7" fmla="*/ 376 h 376"/>
                  <a:gd name="T8" fmla="*/ 0 w 501"/>
                  <a:gd name="T9" fmla="*/ 222 h 376"/>
                  <a:gd name="T10" fmla="*/ 0 w 501"/>
                  <a:gd name="T11" fmla="*/ 222 h 376"/>
                </a:gdLst>
                <a:ahLst/>
                <a:cxnLst>
                  <a:cxn ang="0">
                    <a:pos x="T0" y="T1"/>
                  </a:cxn>
                  <a:cxn ang="0">
                    <a:pos x="T2" y="T3"/>
                  </a:cxn>
                  <a:cxn ang="0">
                    <a:pos x="T4" y="T5"/>
                  </a:cxn>
                  <a:cxn ang="0">
                    <a:pos x="T6" y="T7"/>
                  </a:cxn>
                  <a:cxn ang="0">
                    <a:pos x="T8" y="T9"/>
                  </a:cxn>
                  <a:cxn ang="0">
                    <a:pos x="T10" y="T11"/>
                  </a:cxn>
                </a:cxnLst>
                <a:rect l="0" t="0" r="r" b="b"/>
                <a:pathLst>
                  <a:path w="501" h="376">
                    <a:moveTo>
                      <a:pt x="0" y="222"/>
                    </a:moveTo>
                    <a:lnTo>
                      <a:pt x="448" y="0"/>
                    </a:lnTo>
                    <a:lnTo>
                      <a:pt x="501" y="150"/>
                    </a:lnTo>
                    <a:lnTo>
                      <a:pt x="64" y="376"/>
                    </a:lnTo>
                    <a:lnTo>
                      <a:pt x="0" y="222"/>
                    </a:lnTo>
                    <a:lnTo>
                      <a:pt x="0" y="22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73" name="Freeform 1125"/>
              <p:cNvSpPr>
                <a:spLocks/>
              </p:cNvSpPr>
              <p:nvPr/>
            </p:nvSpPr>
            <p:spPr bwMode="auto">
              <a:xfrm rot="5400000">
                <a:off x="1099" y="3733"/>
                <a:ext cx="252" cy="182"/>
              </a:xfrm>
              <a:custGeom>
                <a:avLst/>
                <a:gdLst>
                  <a:gd name="T0" fmla="*/ 0 w 504"/>
                  <a:gd name="T1" fmla="*/ 238 h 394"/>
                  <a:gd name="T2" fmla="*/ 431 w 504"/>
                  <a:gd name="T3" fmla="*/ 0 h 394"/>
                  <a:gd name="T4" fmla="*/ 504 w 504"/>
                  <a:gd name="T5" fmla="*/ 131 h 394"/>
                  <a:gd name="T6" fmla="*/ 66 w 504"/>
                  <a:gd name="T7" fmla="*/ 394 h 394"/>
                  <a:gd name="T8" fmla="*/ 0 w 504"/>
                  <a:gd name="T9" fmla="*/ 238 h 394"/>
                  <a:gd name="T10" fmla="*/ 0 w 504"/>
                  <a:gd name="T11" fmla="*/ 238 h 394"/>
                </a:gdLst>
                <a:ahLst/>
                <a:cxnLst>
                  <a:cxn ang="0">
                    <a:pos x="T0" y="T1"/>
                  </a:cxn>
                  <a:cxn ang="0">
                    <a:pos x="T2" y="T3"/>
                  </a:cxn>
                  <a:cxn ang="0">
                    <a:pos x="T4" y="T5"/>
                  </a:cxn>
                  <a:cxn ang="0">
                    <a:pos x="T6" y="T7"/>
                  </a:cxn>
                  <a:cxn ang="0">
                    <a:pos x="T8" y="T9"/>
                  </a:cxn>
                  <a:cxn ang="0">
                    <a:pos x="T10" y="T11"/>
                  </a:cxn>
                </a:cxnLst>
                <a:rect l="0" t="0" r="r" b="b"/>
                <a:pathLst>
                  <a:path w="504" h="394">
                    <a:moveTo>
                      <a:pt x="0" y="238"/>
                    </a:moveTo>
                    <a:lnTo>
                      <a:pt x="431" y="0"/>
                    </a:lnTo>
                    <a:lnTo>
                      <a:pt x="504" y="131"/>
                    </a:lnTo>
                    <a:lnTo>
                      <a:pt x="66" y="394"/>
                    </a:lnTo>
                    <a:lnTo>
                      <a:pt x="0" y="238"/>
                    </a:lnTo>
                    <a:lnTo>
                      <a:pt x="0" y="23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74" name="Freeform 1126"/>
              <p:cNvSpPr>
                <a:spLocks/>
              </p:cNvSpPr>
              <p:nvPr/>
            </p:nvSpPr>
            <p:spPr bwMode="auto">
              <a:xfrm rot="5400000">
                <a:off x="1624" y="2824"/>
                <a:ext cx="640" cy="1871"/>
              </a:xfrm>
              <a:custGeom>
                <a:avLst/>
                <a:gdLst>
                  <a:gd name="T0" fmla="*/ 173 w 1279"/>
                  <a:gd name="T1" fmla="*/ 184 h 4053"/>
                  <a:gd name="T2" fmla="*/ 173 w 1279"/>
                  <a:gd name="T3" fmla="*/ 676 h 4053"/>
                  <a:gd name="T4" fmla="*/ 216 w 1279"/>
                  <a:gd name="T5" fmla="*/ 1171 h 4053"/>
                  <a:gd name="T6" fmla="*/ 289 w 1279"/>
                  <a:gd name="T7" fmla="*/ 1629 h 4053"/>
                  <a:gd name="T8" fmla="*/ 44 w 1279"/>
                  <a:gd name="T9" fmla="*/ 1884 h 4053"/>
                  <a:gd name="T10" fmla="*/ 427 w 1279"/>
                  <a:gd name="T11" fmla="*/ 1819 h 4053"/>
                  <a:gd name="T12" fmla="*/ 260 w 1279"/>
                  <a:gd name="T13" fmla="*/ 2123 h 4053"/>
                  <a:gd name="T14" fmla="*/ 517 w 1279"/>
                  <a:gd name="T15" fmla="*/ 1975 h 4053"/>
                  <a:gd name="T16" fmla="*/ 583 w 1279"/>
                  <a:gd name="T17" fmla="*/ 2517 h 4053"/>
                  <a:gd name="T18" fmla="*/ 243 w 1279"/>
                  <a:gd name="T19" fmla="*/ 2424 h 4053"/>
                  <a:gd name="T20" fmla="*/ 144 w 1279"/>
                  <a:gd name="T21" fmla="*/ 2635 h 4053"/>
                  <a:gd name="T22" fmla="*/ 399 w 1279"/>
                  <a:gd name="T23" fmla="*/ 2800 h 4053"/>
                  <a:gd name="T24" fmla="*/ 465 w 1279"/>
                  <a:gd name="T25" fmla="*/ 3257 h 4053"/>
                  <a:gd name="T26" fmla="*/ 471 w 1279"/>
                  <a:gd name="T27" fmla="*/ 3755 h 4053"/>
                  <a:gd name="T28" fmla="*/ 521 w 1279"/>
                  <a:gd name="T29" fmla="*/ 4053 h 4053"/>
                  <a:gd name="T30" fmla="*/ 521 w 1279"/>
                  <a:gd name="T31" fmla="*/ 3487 h 4053"/>
                  <a:gd name="T32" fmla="*/ 483 w 1279"/>
                  <a:gd name="T33" fmla="*/ 3000 h 4053"/>
                  <a:gd name="T34" fmla="*/ 692 w 1279"/>
                  <a:gd name="T35" fmla="*/ 2572 h 4053"/>
                  <a:gd name="T36" fmla="*/ 859 w 1279"/>
                  <a:gd name="T37" fmla="*/ 2945 h 4053"/>
                  <a:gd name="T38" fmla="*/ 903 w 1279"/>
                  <a:gd name="T39" fmla="*/ 3367 h 4053"/>
                  <a:gd name="T40" fmla="*/ 903 w 1279"/>
                  <a:gd name="T41" fmla="*/ 3804 h 4053"/>
                  <a:gd name="T42" fmla="*/ 1123 w 1279"/>
                  <a:gd name="T43" fmla="*/ 3971 h 4053"/>
                  <a:gd name="T44" fmla="*/ 1152 w 1279"/>
                  <a:gd name="T45" fmla="*/ 3570 h 4053"/>
                  <a:gd name="T46" fmla="*/ 1102 w 1279"/>
                  <a:gd name="T47" fmla="*/ 3093 h 4053"/>
                  <a:gd name="T48" fmla="*/ 1047 w 1279"/>
                  <a:gd name="T49" fmla="*/ 2762 h 4053"/>
                  <a:gd name="T50" fmla="*/ 1241 w 1279"/>
                  <a:gd name="T51" fmla="*/ 2517 h 4053"/>
                  <a:gd name="T52" fmla="*/ 1123 w 1279"/>
                  <a:gd name="T53" fmla="*/ 2306 h 4053"/>
                  <a:gd name="T54" fmla="*/ 830 w 1279"/>
                  <a:gd name="T55" fmla="*/ 2507 h 4053"/>
                  <a:gd name="T56" fmla="*/ 730 w 1279"/>
                  <a:gd name="T57" fmla="*/ 2416 h 4053"/>
                  <a:gd name="T58" fmla="*/ 720 w 1279"/>
                  <a:gd name="T59" fmla="*/ 1840 h 4053"/>
                  <a:gd name="T60" fmla="*/ 1013 w 1279"/>
                  <a:gd name="T61" fmla="*/ 1931 h 4053"/>
                  <a:gd name="T62" fmla="*/ 1140 w 1279"/>
                  <a:gd name="T63" fmla="*/ 1658 h 4053"/>
                  <a:gd name="T64" fmla="*/ 796 w 1279"/>
                  <a:gd name="T65" fmla="*/ 1532 h 4053"/>
                  <a:gd name="T66" fmla="*/ 758 w 1279"/>
                  <a:gd name="T67" fmla="*/ 870 h 4053"/>
                  <a:gd name="T68" fmla="*/ 737 w 1279"/>
                  <a:gd name="T69" fmla="*/ 321 h 4053"/>
                  <a:gd name="T70" fmla="*/ 692 w 1279"/>
                  <a:gd name="T71" fmla="*/ 11 h 4053"/>
                  <a:gd name="T72" fmla="*/ 682 w 1279"/>
                  <a:gd name="T73" fmla="*/ 604 h 4053"/>
                  <a:gd name="T74" fmla="*/ 730 w 1279"/>
                  <a:gd name="T75" fmla="*/ 1144 h 4053"/>
                  <a:gd name="T76" fmla="*/ 675 w 1279"/>
                  <a:gd name="T77" fmla="*/ 1747 h 4053"/>
                  <a:gd name="T78" fmla="*/ 427 w 1279"/>
                  <a:gd name="T79" fmla="*/ 1608 h 4053"/>
                  <a:gd name="T80" fmla="*/ 355 w 1279"/>
                  <a:gd name="T81" fmla="*/ 1125 h 4053"/>
                  <a:gd name="T82" fmla="*/ 317 w 1279"/>
                  <a:gd name="T83" fmla="*/ 665 h 4053"/>
                  <a:gd name="T84" fmla="*/ 310 w 1279"/>
                  <a:gd name="T85" fmla="*/ 193 h 4053"/>
                  <a:gd name="T86" fmla="*/ 216 w 1279"/>
                  <a:gd name="T87" fmla="*/ 0 h 4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9" h="4053">
                    <a:moveTo>
                      <a:pt x="216" y="0"/>
                    </a:moveTo>
                    <a:lnTo>
                      <a:pt x="173" y="184"/>
                    </a:lnTo>
                    <a:lnTo>
                      <a:pt x="216" y="384"/>
                    </a:lnTo>
                    <a:lnTo>
                      <a:pt x="173" y="676"/>
                    </a:lnTo>
                    <a:lnTo>
                      <a:pt x="243" y="933"/>
                    </a:lnTo>
                    <a:lnTo>
                      <a:pt x="216" y="1171"/>
                    </a:lnTo>
                    <a:lnTo>
                      <a:pt x="327" y="1365"/>
                    </a:lnTo>
                    <a:lnTo>
                      <a:pt x="289" y="1629"/>
                    </a:lnTo>
                    <a:lnTo>
                      <a:pt x="0" y="1737"/>
                    </a:lnTo>
                    <a:lnTo>
                      <a:pt x="44" y="1884"/>
                    </a:lnTo>
                    <a:lnTo>
                      <a:pt x="410" y="1758"/>
                    </a:lnTo>
                    <a:lnTo>
                      <a:pt x="427" y="1819"/>
                    </a:lnTo>
                    <a:lnTo>
                      <a:pt x="161" y="2114"/>
                    </a:lnTo>
                    <a:lnTo>
                      <a:pt x="260" y="2123"/>
                    </a:lnTo>
                    <a:lnTo>
                      <a:pt x="336" y="2169"/>
                    </a:lnTo>
                    <a:lnTo>
                      <a:pt x="517" y="1975"/>
                    </a:lnTo>
                    <a:lnTo>
                      <a:pt x="583" y="2182"/>
                    </a:lnTo>
                    <a:lnTo>
                      <a:pt x="583" y="2517"/>
                    </a:lnTo>
                    <a:lnTo>
                      <a:pt x="384" y="2416"/>
                    </a:lnTo>
                    <a:lnTo>
                      <a:pt x="243" y="2424"/>
                    </a:lnTo>
                    <a:lnTo>
                      <a:pt x="483" y="2644"/>
                    </a:lnTo>
                    <a:lnTo>
                      <a:pt x="144" y="2635"/>
                    </a:lnTo>
                    <a:lnTo>
                      <a:pt x="135" y="2800"/>
                    </a:lnTo>
                    <a:lnTo>
                      <a:pt x="399" y="2800"/>
                    </a:lnTo>
                    <a:lnTo>
                      <a:pt x="355" y="3028"/>
                    </a:lnTo>
                    <a:lnTo>
                      <a:pt x="465" y="3257"/>
                    </a:lnTo>
                    <a:lnTo>
                      <a:pt x="399" y="3523"/>
                    </a:lnTo>
                    <a:lnTo>
                      <a:pt x="471" y="3755"/>
                    </a:lnTo>
                    <a:lnTo>
                      <a:pt x="399" y="3960"/>
                    </a:lnTo>
                    <a:lnTo>
                      <a:pt x="521" y="4053"/>
                    </a:lnTo>
                    <a:lnTo>
                      <a:pt x="602" y="3755"/>
                    </a:lnTo>
                    <a:lnTo>
                      <a:pt x="521" y="3487"/>
                    </a:lnTo>
                    <a:lnTo>
                      <a:pt x="593" y="3200"/>
                    </a:lnTo>
                    <a:lnTo>
                      <a:pt x="483" y="3000"/>
                    </a:lnTo>
                    <a:lnTo>
                      <a:pt x="536" y="2699"/>
                    </a:lnTo>
                    <a:lnTo>
                      <a:pt x="692" y="2572"/>
                    </a:lnTo>
                    <a:lnTo>
                      <a:pt x="893" y="2762"/>
                    </a:lnTo>
                    <a:lnTo>
                      <a:pt x="859" y="2945"/>
                    </a:lnTo>
                    <a:lnTo>
                      <a:pt x="967" y="3122"/>
                    </a:lnTo>
                    <a:lnTo>
                      <a:pt x="903" y="3367"/>
                    </a:lnTo>
                    <a:lnTo>
                      <a:pt x="984" y="3587"/>
                    </a:lnTo>
                    <a:lnTo>
                      <a:pt x="903" y="3804"/>
                    </a:lnTo>
                    <a:lnTo>
                      <a:pt x="984" y="3998"/>
                    </a:lnTo>
                    <a:lnTo>
                      <a:pt x="1123" y="3971"/>
                    </a:lnTo>
                    <a:lnTo>
                      <a:pt x="1059" y="3770"/>
                    </a:lnTo>
                    <a:lnTo>
                      <a:pt x="1152" y="3570"/>
                    </a:lnTo>
                    <a:lnTo>
                      <a:pt x="1068" y="3359"/>
                    </a:lnTo>
                    <a:lnTo>
                      <a:pt x="1102" y="3093"/>
                    </a:lnTo>
                    <a:lnTo>
                      <a:pt x="1002" y="2882"/>
                    </a:lnTo>
                    <a:lnTo>
                      <a:pt x="1047" y="2762"/>
                    </a:lnTo>
                    <a:lnTo>
                      <a:pt x="1279" y="2652"/>
                    </a:lnTo>
                    <a:lnTo>
                      <a:pt x="1241" y="2517"/>
                    </a:lnTo>
                    <a:lnTo>
                      <a:pt x="929" y="2601"/>
                    </a:lnTo>
                    <a:lnTo>
                      <a:pt x="1123" y="2306"/>
                    </a:lnTo>
                    <a:lnTo>
                      <a:pt x="1040" y="2234"/>
                    </a:lnTo>
                    <a:lnTo>
                      <a:pt x="830" y="2507"/>
                    </a:lnTo>
                    <a:lnTo>
                      <a:pt x="811" y="2390"/>
                    </a:lnTo>
                    <a:lnTo>
                      <a:pt x="730" y="2416"/>
                    </a:lnTo>
                    <a:lnTo>
                      <a:pt x="654" y="2165"/>
                    </a:lnTo>
                    <a:lnTo>
                      <a:pt x="720" y="1840"/>
                    </a:lnTo>
                    <a:lnTo>
                      <a:pt x="838" y="1931"/>
                    </a:lnTo>
                    <a:lnTo>
                      <a:pt x="1013" y="1931"/>
                    </a:lnTo>
                    <a:lnTo>
                      <a:pt x="811" y="1658"/>
                    </a:lnTo>
                    <a:lnTo>
                      <a:pt x="1140" y="1658"/>
                    </a:lnTo>
                    <a:lnTo>
                      <a:pt x="1123" y="1547"/>
                    </a:lnTo>
                    <a:lnTo>
                      <a:pt x="796" y="1532"/>
                    </a:lnTo>
                    <a:lnTo>
                      <a:pt x="876" y="1144"/>
                    </a:lnTo>
                    <a:lnTo>
                      <a:pt x="758" y="870"/>
                    </a:lnTo>
                    <a:lnTo>
                      <a:pt x="830" y="583"/>
                    </a:lnTo>
                    <a:lnTo>
                      <a:pt x="737" y="321"/>
                    </a:lnTo>
                    <a:lnTo>
                      <a:pt x="821" y="55"/>
                    </a:lnTo>
                    <a:lnTo>
                      <a:pt x="692" y="11"/>
                    </a:lnTo>
                    <a:lnTo>
                      <a:pt x="574" y="328"/>
                    </a:lnTo>
                    <a:lnTo>
                      <a:pt x="682" y="604"/>
                    </a:lnTo>
                    <a:lnTo>
                      <a:pt x="621" y="887"/>
                    </a:lnTo>
                    <a:lnTo>
                      <a:pt x="730" y="1144"/>
                    </a:lnTo>
                    <a:lnTo>
                      <a:pt x="654" y="1502"/>
                    </a:lnTo>
                    <a:lnTo>
                      <a:pt x="675" y="1747"/>
                    </a:lnTo>
                    <a:lnTo>
                      <a:pt x="526" y="1775"/>
                    </a:lnTo>
                    <a:lnTo>
                      <a:pt x="427" y="1608"/>
                    </a:lnTo>
                    <a:lnTo>
                      <a:pt x="465" y="1327"/>
                    </a:lnTo>
                    <a:lnTo>
                      <a:pt x="355" y="1125"/>
                    </a:lnTo>
                    <a:lnTo>
                      <a:pt x="384" y="914"/>
                    </a:lnTo>
                    <a:lnTo>
                      <a:pt x="317" y="665"/>
                    </a:lnTo>
                    <a:lnTo>
                      <a:pt x="372" y="378"/>
                    </a:lnTo>
                    <a:lnTo>
                      <a:pt x="310" y="193"/>
                    </a:lnTo>
                    <a:lnTo>
                      <a:pt x="372" y="28"/>
                    </a:lnTo>
                    <a:lnTo>
                      <a:pt x="216" y="0"/>
                    </a:lnTo>
                    <a:lnTo>
                      <a:pt x="216" y="0"/>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75" name="Freeform 1127"/>
              <p:cNvSpPr>
                <a:spLocks/>
              </p:cNvSpPr>
              <p:nvPr/>
            </p:nvSpPr>
            <p:spPr bwMode="auto">
              <a:xfrm rot="5400000">
                <a:off x="4109" y="3132"/>
                <a:ext cx="249" cy="857"/>
              </a:xfrm>
              <a:custGeom>
                <a:avLst/>
                <a:gdLst>
                  <a:gd name="T0" fmla="*/ 0 w 498"/>
                  <a:gd name="T1" fmla="*/ 0 h 1858"/>
                  <a:gd name="T2" fmla="*/ 112 w 498"/>
                  <a:gd name="T3" fmla="*/ 1690 h 1858"/>
                  <a:gd name="T4" fmla="*/ 287 w 498"/>
                  <a:gd name="T5" fmla="*/ 1858 h 1858"/>
                  <a:gd name="T6" fmla="*/ 498 w 498"/>
                  <a:gd name="T7" fmla="*/ 1791 h 1858"/>
                  <a:gd name="T8" fmla="*/ 487 w 498"/>
                  <a:gd name="T9" fmla="*/ 1042 h 1858"/>
                  <a:gd name="T10" fmla="*/ 449 w 498"/>
                  <a:gd name="T11" fmla="*/ 831 h 1858"/>
                  <a:gd name="T12" fmla="*/ 443 w 498"/>
                  <a:gd name="T13" fmla="*/ 61 h 1858"/>
                  <a:gd name="T14" fmla="*/ 0 w 498"/>
                  <a:gd name="T15" fmla="*/ 0 h 1858"/>
                  <a:gd name="T16" fmla="*/ 0 w 498"/>
                  <a:gd name="T17" fmla="*/ 0 h 1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8" h="1858">
                    <a:moveTo>
                      <a:pt x="0" y="0"/>
                    </a:moveTo>
                    <a:lnTo>
                      <a:pt x="112" y="1690"/>
                    </a:lnTo>
                    <a:lnTo>
                      <a:pt x="287" y="1858"/>
                    </a:lnTo>
                    <a:lnTo>
                      <a:pt x="498" y="1791"/>
                    </a:lnTo>
                    <a:lnTo>
                      <a:pt x="487" y="1042"/>
                    </a:lnTo>
                    <a:lnTo>
                      <a:pt x="449" y="831"/>
                    </a:lnTo>
                    <a:lnTo>
                      <a:pt x="443" y="61"/>
                    </a:lnTo>
                    <a:lnTo>
                      <a:pt x="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76" name="Freeform 1128"/>
              <p:cNvSpPr>
                <a:spLocks/>
              </p:cNvSpPr>
              <p:nvPr/>
            </p:nvSpPr>
            <p:spPr bwMode="auto">
              <a:xfrm rot="5400000">
                <a:off x="3004" y="3332"/>
                <a:ext cx="297" cy="671"/>
              </a:xfrm>
              <a:custGeom>
                <a:avLst/>
                <a:gdLst>
                  <a:gd name="T0" fmla="*/ 71 w 594"/>
                  <a:gd name="T1" fmla="*/ 1454 h 1454"/>
                  <a:gd name="T2" fmla="*/ 82 w 594"/>
                  <a:gd name="T3" fmla="*/ 1152 h 1454"/>
                  <a:gd name="T4" fmla="*/ 0 w 594"/>
                  <a:gd name="T5" fmla="*/ 156 h 1454"/>
                  <a:gd name="T6" fmla="*/ 255 w 594"/>
                  <a:gd name="T7" fmla="*/ 0 h 1454"/>
                  <a:gd name="T8" fmla="*/ 514 w 594"/>
                  <a:gd name="T9" fmla="*/ 190 h 1454"/>
                  <a:gd name="T10" fmla="*/ 586 w 594"/>
                  <a:gd name="T11" fmla="*/ 633 h 1454"/>
                  <a:gd name="T12" fmla="*/ 594 w 594"/>
                  <a:gd name="T13" fmla="*/ 1426 h 1454"/>
                  <a:gd name="T14" fmla="*/ 71 w 594"/>
                  <a:gd name="T15" fmla="*/ 1454 h 1454"/>
                  <a:gd name="T16" fmla="*/ 71 w 594"/>
                  <a:gd name="T17" fmla="*/ 1454 h 1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4" h="1454">
                    <a:moveTo>
                      <a:pt x="71" y="1454"/>
                    </a:moveTo>
                    <a:lnTo>
                      <a:pt x="82" y="1152"/>
                    </a:lnTo>
                    <a:lnTo>
                      <a:pt x="0" y="156"/>
                    </a:lnTo>
                    <a:lnTo>
                      <a:pt x="255" y="0"/>
                    </a:lnTo>
                    <a:lnTo>
                      <a:pt x="514" y="190"/>
                    </a:lnTo>
                    <a:lnTo>
                      <a:pt x="586" y="633"/>
                    </a:lnTo>
                    <a:lnTo>
                      <a:pt x="594" y="1426"/>
                    </a:lnTo>
                    <a:lnTo>
                      <a:pt x="71" y="1454"/>
                    </a:lnTo>
                    <a:lnTo>
                      <a:pt x="71" y="145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77" name="Freeform 1129"/>
              <p:cNvSpPr>
                <a:spLocks/>
              </p:cNvSpPr>
              <p:nvPr/>
            </p:nvSpPr>
            <p:spPr bwMode="auto">
              <a:xfrm rot="5400000">
                <a:off x="4001" y="3475"/>
                <a:ext cx="202" cy="218"/>
              </a:xfrm>
              <a:custGeom>
                <a:avLst/>
                <a:gdLst>
                  <a:gd name="T0" fmla="*/ 0 w 403"/>
                  <a:gd name="T1" fmla="*/ 339 h 474"/>
                  <a:gd name="T2" fmla="*/ 320 w 403"/>
                  <a:gd name="T3" fmla="*/ 0 h 474"/>
                  <a:gd name="T4" fmla="*/ 403 w 403"/>
                  <a:gd name="T5" fmla="*/ 118 h 474"/>
                  <a:gd name="T6" fmla="*/ 44 w 403"/>
                  <a:gd name="T7" fmla="*/ 474 h 474"/>
                  <a:gd name="T8" fmla="*/ 0 w 403"/>
                  <a:gd name="T9" fmla="*/ 339 h 474"/>
                  <a:gd name="T10" fmla="*/ 0 w 403"/>
                  <a:gd name="T11" fmla="*/ 339 h 474"/>
                </a:gdLst>
                <a:ahLst/>
                <a:cxnLst>
                  <a:cxn ang="0">
                    <a:pos x="T0" y="T1"/>
                  </a:cxn>
                  <a:cxn ang="0">
                    <a:pos x="T2" y="T3"/>
                  </a:cxn>
                  <a:cxn ang="0">
                    <a:pos x="T4" y="T5"/>
                  </a:cxn>
                  <a:cxn ang="0">
                    <a:pos x="T6" y="T7"/>
                  </a:cxn>
                  <a:cxn ang="0">
                    <a:pos x="T8" y="T9"/>
                  </a:cxn>
                  <a:cxn ang="0">
                    <a:pos x="T10" y="T11"/>
                  </a:cxn>
                </a:cxnLst>
                <a:rect l="0" t="0" r="r" b="b"/>
                <a:pathLst>
                  <a:path w="403" h="474">
                    <a:moveTo>
                      <a:pt x="0" y="339"/>
                    </a:moveTo>
                    <a:lnTo>
                      <a:pt x="320" y="0"/>
                    </a:lnTo>
                    <a:lnTo>
                      <a:pt x="403" y="118"/>
                    </a:lnTo>
                    <a:lnTo>
                      <a:pt x="44" y="474"/>
                    </a:lnTo>
                    <a:lnTo>
                      <a:pt x="0" y="339"/>
                    </a:lnTo>
                    <a:lnTo>
                      <a:pt x="0" y="33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78" name="Freeform 1130"/>
              <p:cNvSpPr>
                <a:spLocks/>
              </p:cNvSpPr>
              <p:nvPr/>
            </p:nvSpPr>
            <p:spPr bwMode="auto">
              <a:xfrm rot="5400000">
                <a:off x="4219" y="3441"/>
                <a:ext cx="220" cy="237"/>
              </a:xfrm>
              <a:custGeom>
                <a:avLst/>
                <a:gdLst>
                  <a:gd name="T0" fmla="*/ 0 w 441"/>
                  <a:gd name="T1" fmla="*/ 355 h 513"/>
                  <a:gd name="T2" fmla="*/ 376 w 441"/>
                  <a:gd name="T3" fmla="*/ 0 h 513"/>
                  <a:gd name="T4" fmla="*/ 441 w 441"/>
                  <a:gd name="T5" fmla="*/ 156 h 513"/>
                  <a:gd name="T6" fmla="*/ 47 w 441"/>
                  <a:gd name="T7" fmla="*/ 513 h 513"/>
                  <a:gd name="T8" fmla="*/ 0 w 441"/>
                  <a:gd name="T9" fmla="*/ 355 h 513"/>
                  <a:gd name="T10" fmla="*/ 0 w 441"/>
                  <a:gd name="T11" fmla="*/ 355 h 513"/>
                </a:gdLst>
                <a:ahLst/>
                <a:cxnLst>
                  <a:cxn ang="0">
                    <a:pos x="T0" y="T1"/>
                  </a:cxn>
                  <a:cxn ang="0">
                    <a:pos x="T2" y="T3"/>
                  </a:cxn>
                  <a:cxn ang="0">
                    <a:pos x="T4" y="T5"/>
                  </a:cxn>
                  <a:cxn ang="0">
                    <a:pos x="T6" y="T7"/>
                  </a:cxn>
                  <a:cxn ang="0">
                    <a:pos x="T8" y="T9"/>
                  </a:cxn>
                  <a:cxn ang="0">
                    <a:pos x="T10" y="T11"/>
                  </a:cxn>
                </a:cxnLst>
                <a:rect l="0" t="0" r="r" b="b"/>
                <a:pathLst>
                  <a:path w="441" h="513">
                    <a:moveTo>
                      <a:pt x="0" y="355"/>
                    </a:moveTo>
                    <a:lnTo>
                      <a:pt x="376" y="0"/>
                    </a:lnTo>
                    <a:lnTo>
                      <a:pt x="441" y="156"/>
                    </a:lnTo>
                    <a:lnTo>
                      <a:pt x="47" y="513"/>
                    </a:lnTo>
                    <a:lnTo>
                      <a:pt x="0" y="355"/>
                    </a:lnTo>
                    <a:lnTo>
                      <a:pt x="0" y="35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79" name="Freeform 1131"/>
              <p:cNvSpPr>
                <a:spLocks/>
              </p:cNvSpPr>
              <p:nvPr/>
            </p:nvSpPr>
            <p:spPr bwMode="auto">
              <a:xfrm rot="5400000">
                <a:off x="4420" y="3473"/>
                <a:ext cx="205" cy="152"/>
              </a:xfrm>
              <a:custGeom>
                <a:avLst/>
                <a:gdLst>
                  <a:gd name="T0" fmla="*/ 0 w 411"/>
                  <a:gd name="T1" fmla="*/ 161 h 329"/>
                  <a:gd name="T2" fmla="*/ 384 w 411"/>
                  <a:gd name="T3" fmla="*/ 0 h 329"/>
                  <a:gd name="T4" fmla="*/ 411 w 411"/>
                  <a:gd name="T5" fmla="*/ 129 h 329"/>
                  <a:gd name="T6" fmla="*/ 29 w 411"/>
                  <a:gd name="T7" fmla="*/ 329 h 329"/>
                  <a:gd name="T8" fmla="*/ 0 w 411"/>
                  <a:gd name="T9" fmla="*/ 161 h 329"/>
                  <a:gd name="T10" fmla="*/ 0 w 411"/>
                  <a:gd name="T11" fmla="*/ 161 h 329"/>
                </a:gdLst>
                <a:ahLst/>
                <a:cxnLst>
                  <a:cxn ang="0">
                    <a:pos x="T0" y="T1"/>
                  </a:cxn>
                  <a:cxn ang="0">
                    <a:pos x="T2" y="T3"/>
                  </a:cxn>
                  <a:cxn ang="0">
                    <a:pos x="T4" y="T5"/>
                  </a:cxn>
                  <a:cxn ang="0">
                    <a:pos x="T6" y="T7"/>
                  </a:cxn>
                  <a:cxn ang="0">
                    <a:pos x="T8" y="T9"/>
                  </a:cxn>
                  <a:cxn ang="0">
                    <a:pos x="T10" y="T11"/>
                  </a:cxn>
                </a:cxnLst>
                <a:rect l="0" t="0" r="r" b="b"/>
                <a:pathLst>
                  <a:path w="411" h="329">
                    <a:moveTo>
                      <a:pt x="0" y="161"/>
                    </a:moveTo>
                    <a:lnTo>
                      <a:pt x="384" y="0"/>
                    </a:lnTo>
                    <a:lnTo>
                      <a:pt x="411" y="129"/>
                    </a:lnTo>
                    <a:lnTo>
                      <a:pt x="29" y="329"/>
                    </a:lnTo>
                    <a:lnTo>
                      <a:pt x="0" y="161"/>
                    </a:lnTo>
                    <a:lnTo>
                      <a:pt x="0" y="16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80" name="Freeform 1132"/>
              <p:cNvSpPr>
                <a:spLocks/>
              </p:cNvSpPr>
              <p:nvPr/>
            </p:nvSpPr>
            <p:spPr bwMode="auto">
              <a:xfrm rot="5400000">
                <a:off x="3124" y="3567"/>
                <a:ext cx="251" cy="174"/>
              </a:xfrm>
              <a:custGeom>
                <a:avLst/>
                <a:gdLst>
                  <a:gd name="T0" fmla="*/ 0 w 501"/>
                  <a:gd name="T1" fmla="*/ 222 h 376"/>
                  <a:gd name="T2" fmla="*/ 448 w 501"/>
                  <a:gd name="T3" fmla="*/ 0 h 376"/>
                  <a:gd name="T4" fmla="*/ 501 w 501"/>
                  <a:gd name="T5" fmla="*/ 150 h 376"/>
                  <a:gd name="T6" fmla="*/ 64 w 501"/>
                  <a:gd name="T7" fmla="*/ 376 h 376"/>
                  <a:gd name="T8" fmla="*/ 0 w 501"/>
                  <a:gd name="T9" fmla="*/ 222 h 376"/>
                  <a:gd name="T10" fmla="*/ 0 w 501"/>
                  <a:gd name="T11" fmla="*/ 222 h 376"/>
                </a:gdLst>
                <a:ahLst/>
                <a:cxnLst>
                  <a:cxn ang="0">
                    <a:pos x="T0" y="T1"/>
                  </a:cxn>
                  <a:cxn ang="0">
                    <a:pos x="T2" y="T3"/>
                  </a:cxn>
                  <a:cxn ang="0">
                    <a:pos x="T4" y="T5"/>
                  </a:cxn>
                  <a:cxn ang="0">
                    <a:pos x="T6" y="T7"/>
                  </a:cxn>
                  <a:cxn ang="0">
                    <a:pos x="T8" y="T9"/>
                  </a:cxn>
                  <a:cxn ang="0">
                    <a:pos x="T10" y="T11"/>
                  </a:cxn>
                </a:cxnLst>
                <a:rect l="0" t="0" r="r" b="b"/>
                <a:pathLst>
                  <a:path w="501" h="376">
                    <a:moveTo>
                      <a:pt x="0" y="222"/>
                    </a:moveTo>
                    <a:lnTo>
                      <a:pt x="448" y="0"/>
                    </a:lnTo>
                    <a:lnTo>
                      <a:pt x="501" y="150"/>
                    </a:lnTo>
                    <a:lnTo>
                      <a:pt x="64" y="376"/>
                    </a:lnTo>
                    <a:lnTo>
                      <a:pt x="0" y="222"/>
                    </a:lnTo>
                    <a:lnTo>
                      <a:pt x="0" y="22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81" name="Freeform 1133"/>
              <p:cNvSpPr>
                <a:spLocks/>
              </p:cNvSpPr>
              <p:nvPr/>
            </p:nvSpPr>
            <p:spPr bwMode="auto">
              <a:xfrm rot="5400000">
                <a:off x="2871" y="3589"/>
                <a:ext cx="252" cy="182"/>
              </a:xfrm>
              <a:custGeom>
                <a:avLst/>
                <a:gdLst>
                  <a:gd name="T0" fmla="*/ 0 w 504"/>
                  <a:gd name="T1" fmla="*/ 238 h 394"/>
                  <a:gd name="T2" fmla="*/ 431 w 504"/>
                  <a:gd name="T3" fmla="*/ 0 h 394"/>
                  <a:gd name="T4" fmla="*/ 504 w 504"/>
                  <a:gd name="T5" fmla="*/ 131 h 394"/>
                  <a:gd name="T6" fmla="*/ 66 w 504"/>
                  <a:gd name="T7" fmla="*/ 394 h 394"/>
                  <a:gd name="T8" fmla="*/ 0 w 504"/>
                  <a:gd name="T9" fmla="*/ 238 h 394"/>
                  <a:gd name="T10" fmla="*/ 0 w 504"/>
                  <a:gd name="T11" fmla="*/ 238 h 394"/>
                </a:gdLst>
                <a:ahLst/>
                <a:cxnLst>
                  <a:cxn ang="0">
                    <a:pos x="T0" y="T1"/>
                  </a:cxn>
                  <a:cxn ang="0">
                    <a:pos x="T2" y="T3"/>
                  </a:cxn>
                  <a:cxn ang="0">
                    <a:pos x="T4" y="T5"/>
                  </a:cxn>
                  <a:cxn ang="0">
                    <a:pos x="T6" y="T7"/>
                  </a:cxn>
                  <a:cxn ang="0">
                    <a:pos x="T8" y="T9"/>
                  </a:cxn>
                  <a:cxn ang="0">
                    <a:pos x="T10" y="T11"/>
                  </a:cxn>
                </a:cxnLst>
                <a:rect l="0" t="0" r="r" b="b"/>
                <a:pathLst>
                  <a:path w="504" h="394">
                    <a:moveTo>
                      <a:pt x="0" y="238"/>
                    </a:moveTo>
                    <a:lnTo>
                      <a:pt x="431" y="0"/>
                    </a:lnTo>
                    <a:lnTo>
                      <a:pt x="504" y="131"/>
                    </a:lnTo>
                    <a:lnTo>
                      <a:pt x="66" y="394"/>
                    </a:lnTo>
                    <a:lnTo>
                      <a:pt x="0" y="238"/>
                    </a:lnTo>
                    <a:lnTo>
                      <a:pt x="0" y="23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82" name="Freeform 1134"/>
              <p:cNvSpPr>
                <a:spLocks/>
              </p:cNvSpPr>
              <p:nvPr/>
            </p:nvSpPr>
            <p:spPr bwMode="auto">
              <a:xfrm rot="5400000">
                <a:off x="3396" y="2680"/>
                <a:ext cx="640" cy="1871"/>
              </a:xfrm>
              <a:custGeom>
                <a:avLst/>
                <a:gdLst>
                  <a:gd name="T0" fmla="*/ 173 w 1279"/>
                  <a:gd name="T1" fmla="*/ 184 h 4053"/>
                  <a:gd name="T2" fmla="*/ 173 w 1279"/>
                  <a:gd name="T3" fmla="*/ 676 h 4053"/>
                  <a:gd name="T4" fmla="*/ 216 w 1279"/>
                  <a:gd name="T5" fmla="*/ 1171 h 4053"/>
                  <a:gd name="T6" fmla="*/ 289 w 1279"/>
                  <a:gd name="T7" fmla="*/ 1629 h 4053"/>
                  <a:gd name="T8" fmla="*/ 44 w 1279"/>
                  <a:gd name="T9" fmla="*/ 1884 h 4053"/>
                  <a:gd name="T10" fmla="*/ 427 w 1279"/>
                  <a:gd name="T11" fmla="*/ 1819 h 4053"/>
                  <a:gd name="T12" fmla="*/ 260 w 1279"/>
                  <a:gd name="T13" fmla="*/ 2123 h 4053"/>
                  <a:gd name="T14" fmla="*/ 517 w 1279"/>
                  <a:gd name="T15" fmla="*/ 1975 h 4053"/>
                  <a:gd name="T16" fmla="*/ 583 w 1279"/>
                  <a:gd name="T17" fmla="*/ 2517 h 4053"/>
                  <a:gd name="T18" fmla="*/ 243 w 1279"/>
                  <a:gd name="T19" fmla="*/ 2424 h 4053"/>
                  <a:gd name="T20" fmla="*/ 144 w 1279"/>
                  <a:gd name="T21" fmla="*/ 2635 h 4053"/>
                  <a:gd name="T22" fmla="*/ 399 w 1279"/>
                  <a:gd name="T23" fmla="*/ 2800 h 4053"/>
                  <a:gd name="T24" fmla="*/ 465 w 1279"/>
                  <a:gd name="T25" fmla="*/ 3257 h 4053"/>
                  <a:gd name="T26" fmla="*/ 471 w 1279"/>
                  <a:gd name="T27" fmla="*/ 3755 h 4053"/>
                  <a:gd name="T28" fmla="*/ 521 w 1279"/>
                  <a:gd name="T29" fmla="*/ 4053 h 4053"/>
                  <a:gd name="T30" fmla="*/ 521 w 1279"/>
                  <a:gd name="T31" fmla="*/ 3487 h 4053"/>
                  <a:gd name="T32" fmla="*/ 483 w 1279"/>
                  <a:gd name="T33" fmla="*/ 3000 h 4053"/>
                  <a:gd name="T34" fmla="*/ 692 w 1279"/>
                  <a:gd name="T35" fmla="*/ 2572 h 4053"/>
                  <a:gd name="T36" fmla="*/ 859 w 1279"/>
                  <a:gd name="T37" fmla="*/ 2945 h 4053"/>
                  <a:gd name="T38" fmla="*/ 903 w 1279"/>
                  <a:gd name="T39" fmla="*/ 3367 h 4053"/>
                  <a:gd name="T40" fmla="*/ 903 w 1279"/>
                  <a:gd name="T41" fmla="*/ 3804 h 4053"/>
                  <a:gd name="T42" fmla="*/ 1123 w 1279"/>
                  <a:gd name="T43" fmla="*/ 3971 h 4053"/>
                  <a:gd name="T44" fmla="*/ 1152 w 1279"/>
                  <a:gd name="T45" fmla="*/ 3570 h 4053"/>
                  <a:gd name="T46" fmla="*/ 1102 w 1279"/>
                  <a:gd name="T47" fmla="*/ 3093 h 4053"/>
                  <a:gd name="T48" fmla="*/ 1047 w 1279"/>
                  <a:gd name="T49" fmla="*/ 2762 h 4053"/>
                  <a:gd name="T50" fmla="*/ 1241 w 1279"/>
                  <a:gd name="T51" fmla="*/ 2517 h 4053"/>
                  <a:gd name="T52" fmla="*/ 1123 w 1279"/>
                  <a:gd name="T53" fmla="*/ 2306 h 4053"/>
                  <a:gd name="T54" fmla="*/ 830 w 1279"/>
                  <a:gd name="T55" fmla="*/ 2507 h 4053"/>
                  <a:gd name="T56" fmla="*/ 730 w 1279"/>
                  <a:gd name="T57" fmla="*/ 2416 h 4053"/>
                  <a:gd name="T58" fmla="*/ 720 w 1279"/>
                  <a:gd name="T59" fmla="*/ 1840 h 4053"/>
                  <a:gd name="T60" fmla="*/ 1013 w 1279"/>
                  <a:gd name="T61" fmla="*/ 1931 h 4053"/>
                  <a:gd name="T62" fmla="*/ 1140 w 1279"/>
                  <a:gd name="T63" fmla="*/ 1658 h 4053"/>
                  <a:gd name="T64" fmla="*/ 796 w 1279"/>
                  <a:gd name="T65" fmla="*/ 1532 h 4053"/>
                  <a:gd name="T66" fmla="*/ 758 w 1279"/>
                  <a:gd name="T67" fmla="*/ 870 h 4053"/>
                  <a:gd name="T68" fmla="*/ 737 w 1279"/>
                  <a:gd name="T69" fmla="*/ 321 h 4053"/>
                  <a:gd name="T70" fmla="*/ 692 w 1279"/>
                  <a:gd name="T71" fmla="*/ 11 h 4053"/>
                  <a:gd name="T72" fmla="*/ 682 w 1279"/>
                  <a:gd name="T73" fmla="*/ 604 h 4053"/>
                  <a:gd name="T74" fmla="*/ 730 w 1279"/>
                  <a:gd name="T75" fmla="*/ 1144 h 4053"/>
                  <a:gd name="T76" fmla="*/ 675 w 1279"/>
                  <a:gd name="T77" fmla="*/ 1747 h 4053"/>
                  <a:gd name="T78" fmla="*/ 427 w 1279"/>
                  <a:gd name="T79" fmla="*/ 1608 h 4053"/>
                  <a:gd name="T80" fmla="*/ 355 w 1279"/>
                  <a:gd name="T81" fmla="*/ 1125 h 4053"/>
                  <a:gd name="T82" fmla="*/ 317 w 1279"/>
                  <a:gd name="T83" fmla="*/ 665 h 4053"/>
                  <a:gd name="T84" fmla="*/ 310 w 1279"/>
                  <a:gd name="T85" fmla="*/ 193 h 4053"/>
                  <a:gd name="T86" fmla="*/ 216 w 1279"/>
                  <a:gd name="T87" fmla="*/ 0 h 4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9" h="4053">
                    <a:moveTo>
                      <a:pt x="216" y="0"/>
                    </a:moveTo>
                    <a:lnTo>
                      <a:pt x="173" y="184"/>
                    </a:lnTo>
                    <a:lnTo>
                      <a:pt x="216" y="384"/>
                    </a:lnTo>
                    <a:lnTo>
                      <a:pt x="173" y="676"/>
                    </a:lnTo>
                    <a:lnTo>
                      <a:pt x="243" y="933"/>
                    </a:lnTo>
                    <a:lnTo>
                      <a:pt x="216" y="1171"/>
                    </a:lnTo>
                    <a:lnTo>
                      <a:pt x="327" y="1365"/>
                    </a:lnTo>
                    <a:lnTo>
                      <a:pt x="289" y="1629"/>
                    </a:lnTo>
                    <a:lnTo>
                      <a:pt x="0" y="1737"/>
                    </a:lnTo>
                    <a:lnTo>
                      <a:pt x="44" y="1884"/>
                    </a:lnTo>
                    <a:lnTo>
                      <a:pt x="410" y="1758"/>
                    </a:lnTo>
                    <a:lnTo>
                      <a:pt x="427" y="1819"/>
                    </a:lnTo>
                    <a:lnTo>
                      <a:pt x="161" y="2114"/>
                    </a:lnTo>
                    <a:lnTo>
                      <a:pt x="260" y="2123"/>
                    </a:lnTo>
                    <a:lnTo>
                      <a:pt x="336" y="2169"/>
                    </a:lnTo>
                    <a:lnTo>
                      <a:pt x="517" y="1975"/>
                    </a:lnTo>
                    <a:lnTo>
                      <a:pt x="583" y="2182"/>
                    </a:lnTo>
                    <a:lnTo>
                      <a:pt x="583" y="2517"/>
                    </a:lnTo>
                    <a:lnTo>
                      <a:pt x="384" y="2416"/>
                    </a:lnTo>
                    <a:lnTo>
                      <a:pt x="243" y="2424"/>
                    </a:lnTo>
                    <a:lnTo>
                      <a:pt x="483" y="2644"/>
                    </a:lnTo>
                    <a:lnTo>
                      <a:pt x="144" y="2635"/>
                    </a:lnTo>
                    <a:lnTo>
                      <a:pt x="135" y="2800"/>
                    </a:lnTo>
                    <a:lnTo>
                      <a:pt x="399" y="2800"/>
                    </a:lnTo>
                    <a:lnTo>
                      <a:pt x="355" y="3028"/>
                    </a:lnTo>
                    <a:lnTo>
                      <a:pt x="465" y="3257"/>
                    </a:lnTo>
                    <a:lnTo>
                      <a:pt x="399" y="3523"/>
                    </a:lnTo>
                    <a:lnTo>
                      <a:pt x="471" y="3755"/>
                    </a:lnTo>
                    <a:lnTo>
                      <a:pt x="399" y="3960"/>
                    </a:lnTo>
                    <a:lnTo>
                      <a:pt x="521" y="4053"/>
                    </a:lnTo>
                    <a:lnTo>
                      <a:pt x="602" y="3755"/>
                    </a:lnTo>
                    <a:lnTo>
                      <a:pt x="521" y="3487"/>
                    </a:lnTo>
                    <a:lnTo>
                      <a:pt x="593" y="3200"/>
                    </a:lnTo>
                    <a:lnTo>
                      <a:pt x="483" y="3000"/>
                    </a:lnTo>
                    <a:lnTo>
                      <a:pt x="536" y="2699"/>
                    </a:lnTo>
                    <a:lnTo>
                      <a:pt x="692" y="2572"/>
                    </a:lnTo>
                    <a:lnTo>
                      <a:pt x="893" y="2762"/>
                    </a:lnTo>
                    <a:lnTo>
                      <a:pt x="859" y="2945"/>
                    </a:lnTo>
                    <a:lnTo>
                      <a:pt x="967" y="3122"/>
                    </a:lnTo>
                    <a:lnTo>
                      <a:pt x="903" y="3367"/>
                    </a:lnTo>
                    <a:lnTo>
                      <a:pt x="984" y="3587"/>
                    </a:lnTo>
                    <a:lnTo>
                      <a:pt x="903" y="3804"/>
                    </a:lnTo>
                    <a:lnTo>
                      <a:pt x="984" y="3998"/>
                    </a:lnTo>
                    <a:lnTo>
                      <a:pt x="1123" y="3971"/>
                    </a:lnTo>
                    <a:lnTo>
                      <a:pt x="1059" y="3770"/>
                    </a:lnTo>
                    <a:lnTo>
                      <a:pt x="1152" y="3570"/>
                    </a:lnTo>
                    <a:lnTo>
                      <a:pt x="1068" y="3359"/>
                    </a:lnTo>
                    <a:lnTo>
                      <a:pt x="1102" y="3093"/>
                    </a:lnTo>
                    <a:lnTo>
                      <a:pt x="1002" y="2882"/>
                    </a:lnTo>
                    <a:lnTo>
                      <a:pt x="1047" y="2762"/>
                    </a:lnTo>
                    <a:lnTo>
                      <a:pt x="1279" y="2652"/>
                    </a:lnTo>
                    <a:lnTo>
                      <a:pt x="1241" y="2517"/>
                    </a:lnTo>
                    <a:lnTo>
                      <a:pt x="929" y="2601"/>
                    </a:lnTo>
                    <a:lnTo>
                      <a:pt x="1123" y="2306"/>
                    </a:lnTo>
                    <a:lnTo>
                      <a:pt x="1040" y="2234"/>
                    </a:lnTo>
                    <a:lnTo>
                      <a:pt x="830" y="2507"/>
                    </a:lnTo>
                    <a:lnTo>
                      <a:pt x="811" y="2390"/>
                    </a:lnTo>
                    <a:lnTo>
                      <a:pt x="730" y="2416"/>
                    </a:lnTo>
                    <a:lnTo>
                      <a:pt x="654" y="2165"/>
                    </a:lnTo>
                    <a:lnTo>
                      <a:pt x="720" y="1840"/>
                    </a:lnTo>
                    <a:lnTo>
                      <a:pt x="838" y="1931"/>
                    </a:lnTo>
                    <a:lnTo>
                      <a:pt x="1013" y="1931"/>
                    </a:lnTo>
                    <a:lnTo>
                      <a:pt x="811" y="1658"/>
                    </a:lnTo>
                    <a:lnTo>
                      <a:pt x="1140" y="1658"/>
                    </a:lnTo>
                    <a:lnTo>
                      <a:pt x="1123" y="1547"/>
                    </a:lnTo>
                    <a:lnTo>
                      <a:pt x="796" y="1532"/>
                    </a:lnTo>
                    <a:lnTo>
                      <a:pt x="876" y="1144"/>
                    </a:lnTo>
                    <a:lnTo>
                      <a:pt x="758" y="870"/>
                    </a:lnTo>
                    <a:lnTo>
                      <a:pt x="830" y="583"/>
                    </a:lnTo>
                    <a:lnTo>
                      <a:pt x="737" y="321"/>
                    </a:lnTo>
                    <a:lnTo>
                      <a:pt x="821" y="55"/>
                    </a:lnTo>
                    <a:lnTo>
                      <a:pt x="692" y="11"/>
                    </a:lnTo>
                    <a:lnTo>
                      <a:pt x="574" y="328"/>
                    </a:lnTo>
                    <a:lnTo>
                      <a:pt x="682" y="604"/>
                    </a:lnTo>
                    <a:lnTo>
                      <a:pt x="621" y="887"/>
                    </a:lnTo>
                    <a:lnTo>
                      <a:pt x="730" y="1144"/>
                    </a:lnTo>
                    <a:lnTo>
                      <a:pt x="654" y="1502"/>
                    </a:lnTo>
                    <a:lnTo>
                      <a:pt x="675" y="1747"/>
                    </a:lnTo>
                    <a:lnTo>
                      <a:pt x="526" y="1775"/>
                    </a:lnTo>
                    <a:lnTo>
                      <a:pt x="427" y="1608"/>
                    </a:lnTo>
                    <a:lnTo>
                      <a:pt x="465" y="1327"/>
                    </a:lnTo>
                    <a:lnTo>
                      <a:pt x="355" y="1125"/>
                    </a:lnTo>
                    <a:lnTo>
                      <a:pt x="384" y="914"/>
                    </a:lnTo>
                    <a:lnTo>
                      <a:pt x="317" y="665"/>
                    </a:lnTo>
                    <a:lnTo>
                      <a:pt x="372" y="378"/>
                    </a:lnTo>
                    <a:lnTo>
                      <a:pt x="310" y="193"/>
                    </a:lnTo>
                    <a:lnTo>
                      <a:pt x="372" y="28"/>
                    </a:lnTo>
                    <a:lnTo>
                      <a:pt x="216" y="0"/>
                    </a:lnTo>
                    <a:lnTo>
                      <a:pt x="216" y="0"/>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105583" name="Group 1135"/>
            <p:cNvGrpSpPr>
              <a:grpSpLocks/>
            </p:cNvGrpSpPr>
            <p:nvPr/>
          </p:nvGrpSpPr>
          <p:grpSpPr bwMode="auto">
            <a:xfrm>
              <a:off x="2304" y="2400"/>
              <a:ext cx="1056" cy="1031"/>
              <a:chOff x="4032" y="2784"/>
              <a:chExt cx="1145" cy="1031"/>
            </a:xfrm>
          </p:grpSpPr>
          <p:sp>
            <p:nvSpPr>
              <p:cNvPr id="105584" name="Freeform 1136"/>
              <p:cNvSpPr>
                <a:spLocks/>
              </p:cNvSpPr>
              <p:nvPr/>
            </p:nvSpPr>
            <p:spPr bwMode="auto">
              <a:xfrm>
                <a:off x="4322" y="2971"/>
                <a:ext cx="627" cy="516"/>
              </a:xfrm>
              <a:custGeom>
                <a:avLst/>
                <a:gdLst>
                  <a:gd name="T0" fmla="*/ 381 w 1254"/>
                  <a:gd name="T1" fmla="*/ 504 h 1032"/>
                  <a:gd name="T2" fmla="*/ 428 w 1254"/>
                  <a:gd name="T3" fmla="*/ 470 h 1032"/>
                  <a:gd name="T4" fmla="*/ 491 w 1254"/>
                  <a:gd name="T5" fmla="*/ 419 h 1032"/>
                  <a:gd name="T6" fmla="*/ 571 w 1254"/>
                  <a:gd name="T7" fmla="*/ 360 h 1032"/>
                  <a:gd name="T8" fmla="*/ 658 w 1254"/>
                  <a:gd name="T9" fmla="*/ 293 h 1032"/>
                  <a:gd name="T10" fmla="*/ 750 w 1254"/>
                  <a:gd name="T11" fmla="*/ 227 h 1032"/>
                  <a:gd name="T12" fmla="*/ 841 w 1254"/>
                  <a:gd name="T13" fmla="*/ 160 h 1032"/>
                  <a:gd name="T14" fmla="*/ 928 w 1254"/>
                  <a:gd name="T15" fmla="*/ 101 h 1032"/>
                  <a:gd name="T16" fmla="*/ 995 w 1254"/>
                  <a:gd name="T17" fmla="*/ 59 h 1032"/>
                  <a:gd name="T18" fmla="*/ 1035 w 1254"/>
                  <a:gd name="T19" fmla="*/ 37 h 1032"/>
                  <a:gd name="T20" fmla="*/ 1071 w 1254"/>
                  <a:gd name="T21" fmla="*/ 16 h 1032"/>
                  <a:gd name="T22" fmla="*/ 1117 w 1254"/>
                  <a:gd name="T23" fmla="*/ 0 h 1032"/>
                  <a:gd name="T24" fmla="*/ 1155 w 1254"/>
                  <a:gd name="T25" fmla="*/ 14 h 1032"/>
                  <a:gd name="T26" fmla="*/ 1202 w 1254"/>
                  <a:gd name="T27" fmla="*/ 50 h 1032"/>
                  <a:gd name="T28" fmla="*/ 1227 w 1254"/>
                  <a:gd name="T29" fmla="*/ 82 h 1032"/>
                  <a:gd name="T30" fmla="*/ 1246 w 1254"/>
                  <a:gd name="T31" fmla="*/ 128 h 1032"/>
                  <a:gd name="T32" fmla="*/ 1252 w 1254"/>
                  <a:gd name="T33" fmla="*/ 187 h 1032"/>
                  <a:gd name="T34" fmla="*/ 1246 w 1254"/>
                  <a:gd name="T35" fmla="*/ 259 h 1032"/>
                  <a:gd name="T36" fmla="*/ 1223 w 1254"/>
                  <a:gd name="T37" fmla="*/ 339 h 1032"/>
                  <a:gd name="T38" fmla="*/ 1176 w 1254"/>
                  <a:gd name="T39" fmla="*/ 381 h 1032"/>
                  <a:gd name="T40" fmla="*/ 1139 w 1254"/>
                  <a:gd name="T41" fmla="*/ 411 h 1032"/>
                  <a:gd name="T42" fmla="*/ 1098 w 1254"/>
                  <a:gd name="T43" fmla="*/ 449 h 1032"/>
                  <a:gd name="T44" fmla="*/ 1048 w 1254"/>
                  <a:gd name="T45" fmla="*/ 491 h 1032"/>
                  <a:gd name="T46" fmla="*/ 997 w 1254"/>
                  <a:gd name="T47" fmla="*/ 534 h 1032"/>
                  <a:gd name="T48" fmla="*/ 942 w 1254"/>
                  <a:gd name="T49" fmla="*/ 578 h 1032"/>
                  <a:gd name="T50" fmla="*/ 887 w 1254"/>
                  <a:gd name="T51" fmla="*/ 622 h 1032"/>
                  <a:gd name="T52" fmla="*/ 864 w 1254"/>
                  <a:gd name="T53" fmla="*/ 616 h 1032"/>
                  <a:gd name="T54" fmla="*/ 864 w 1254"/>
                  <a:gd name="T55" fmla="*/ 582 h 1032"/>
                  <a:gd name="T56" fmla="*/ 858 w 1254"/>
                  <a:gd name="T57" fmla="*/ 534 h 1032"/>
                  <a:gd name="T58" fmla="*/ 845 w 1254"/>
                  <a:gd name="T59" fmla="*/ 487 h 1032"/>
                  <a:gd name="T60" fmla="*/ 1136 w 1254"/>
                  <a:gd name="T61" fmla="*/ 192 h 1032"/>
                  <a:gd name="T62" fmla="*/ 1139 w 1254"/>
                  <a:gd name="T63" fmla="*/ 145 h 1032"/>
                  <a:gd name="T64" fmla="*/ 1113 w 1254"/>
                  <a:gd name="T65" fmla="*/ 133 h 1032"/>
                  <a:gd name="T66" fmla="*/ 765 w 1254"/>
                  <a:gd name="T67" fmla="*/ 392 h 1032"/>
                  <a:gd name="T68" fmla="*/ 731 w 1254"/>
                  <a:gd name="T69" fmla="*/ 371 h 1032"/>
                  <a:gd name="T70" fmla="*/ 687 w 1254"/>
                  <a:gd name="T71" fmla="*/ 352 h 1032"/>
                  <a:gd name="T72" fmla="*/ 386 w 1254"/>
                  <a:gd name="T73" fmla="*/ 542 h 1032"/>
                  <a:gd name="T74" fmla="*/ 366 w 1254"/>
                  <a:gd name="T75" fmla="*/ 567 h 1032"/>
                  <a:gd name="T76" fmla="*/ 354 w 1254"/>
                  <a:gd name="T77" fmla="*/ 611 h 1032"/>
                  <a:gd name="T78" fmla="*/ 360 w 1254"/>
                  <a:gd name="T79" fmla="*/ 649 h 1032"/>
                  <a:gd name="T80" fmla="*/ 375 w 1254"/>
                  <a:gd name="T81" fmla="*/ 687 h 1032"/>
                  <a:gd name="T82" fmla="*/ 400 w 1254"/>
                  <a:gd name="T83" fmla="*/ 726 h 1032"/>
                  <a:gd name="T84" fmla="*/ 430 w 1254"/>
                  <a:gd name="T85" fmla="*/ 766 h 1032"/>
                  <a:gd name="T86" fmla="*/ 461 w 1254"/>
                  <a:gd name="T87" fmla="*/ 797 h 1032"/>
                  <a:gd name="T88" fmla="*/ 504 w 1254"/>
                  <a:gd name="T89" fmla="*/ 825 h 1032"/>
                  <a:gd name="T90" fmla="*/ 542 w 1254"/>
                  <a:gd name="T91" fmla="*/ 837 h 1032"/>
                  <a:gd name="T92" fmla="*/ 579 w 1254"/>
                  <a:gd name="T93" fmla="*/ 840 h 1032"/>
                  <a:gd name="T94" fmla="*/ 617 w 1254"/>
                  <a:gd name="T95" fmla="*/ 837 h 1032"/>
                  <a:gd name="T96" fmla="*/ 364 w 1254"/>
                  <a:gd name="T97" fmla="*/ 1013 h 1032"/>
                  <a:gd name="T98" fmla="*/ 347 w 1254"/>
                  <a:gd name="T99" fmla="*/ 962 h 1032"/>
                  <a:gd name="T100" fmla="*/ 329 w 1254"/>
                  <a:gd name="T101" fmla="*/ 930 h 1032"/>
                  <a:gd name="T102" fmla="*/ 305 w 1254"/>
                  <a:gd name="T103" fmla="*/ 894 h 1032"/>
                  <a:gd name="T104" fmla="*/ 274 w 1254"/>
                  <a:gd name="T105" fmla="*/ 861 h 1032"/>
                  <a:gd name="T106" fmla="*/ 234 w 1254"/>
                  <a:gd name="T107" fmla="*/ 833 h 1032"/>
                  <a:gd name="T108" fmla="*/ 187 w 1254"/>
                  <a:gd name="T109" fmla="*/ 812 h 1032"/>
                  <a:gd name="T110" fmla="*/ 143 w 1254"/>
                  <a:gd name="T111" fmla="*/ 801 h 1032"/>
                  <a:gd name="T112" fmla="*/ 109 w 1254"/>
                  <a:gd name="T113" fmla="*/ 797 h 1032"/>
                  <a:gd name="T114" fmla="*/ 67 w 1254"/>
                  <a:gd name="T115" fmla="*/ 801 h 1032"/>
                  <a:gd name="T116" fmla="*/ 0 w 1254"/>
                  <a:gd name="T117" fmla="*/ 80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54" h="1032">
                    <a:moveTo>
                      <a:pt x="0" y="808"/>
                    </a:moveTo>
                    <a:lnTo>
                      <a:pt x="358" y="525"/>
                    </a:lnTo>
                    <a:lnTo>
                      <a:pt x="360" y="523"/>
                    </a:lnTo>
                    <a:lnTo>
                      <a:pt x="364" y="519"/>
                    </a:lnTo>
                    <a:lnTo>
                      <a:pt x="369" y="515"/>
                    </a:lnTo>
                    <a:lnTo>
                      <a:pt x="377" y="510"/>
                    </a:lnTo>
                    <a:lnTo>
                      <a:pt x="381" y="504"/>
                    </a:lnTo>
                    <a:lnTo>
                      <a:pt x="386" y="500"/>
                    </a:lnTo>
                    <a:lnTo>
                      <a:pt x="392" y="496"/>
                    </a:lnTo>
                    <a:lnTo>
                      <a:pt x="398" y="493"/>
                    </a:lnTo>
                    <a:lnTo>
                      <a:pt x="404" y="487"/>
                    </a:lnTo>
                    <a:lnTo>
                      <a:pt x="411" y="481"/>
                    </a:lnTo>
                    <a:lnTo>
                      <a:pt x="419" y="476"/>
                    </a:lnTo>
                    <a:lnTo>
                      <a:pt x="428" y="470"/>
                    </a:lnTo>
                    <a:lnTo>
                      <a:pt x="434" y="462"/>
                    </a:lnTo>
                    <a:lnTo>
                      <a:pt x="444" y="457"/>
                    </a:lnTo>
                    <a:lnTo>
                      <a:pt x="451" y="449"/>
                    </a:lnTo>
                    <a:lnTo>
                      <a:pt x="461" y="443"/>
                    </a:lnTo>
                    <a:lnTo>
                      <a:pt x="470" y="434"/>
                    </a:lnTo>
                    <a:lnTo>
                      <a:pt x="482" y="428"/>
                    </a:lnTo>
                    <a:lnTo>
                      <a:pt x="491" y="419"/>
                    </a:lnTo>
                    <a:lnTo>
                      <a:pt x="502" y="413"/>
                    </a:lnTo>
                    <a:lnTo>
                      <a:pt x="512" y="403"/>
                    </a:lnTo>
                    <a:lnTo>
                      <a:pt x="523" y="394"/>
                    </a:lnTo>
                    <a:lnTo>
                      <a:pt x="535" y="386"/>
                    </a:lnTo>
                    <a:lnTo>
                      <a:pt x="546" y="377"/>
                    </a:lnTo>
                    <a:lnTo>
                      <a:pt x="558" y="369"/>
                    </a:lnTo>
                    <a:lnTo>
                      <a:pt x="571" y="360"/>
                    </a:lnTo>
                    <a:lnTo>
                      <a:pt x="582" y="350"/>
                    </a:lnTo>
                    <a:lnTo>
                      <a:pt x="596" y="343"/>
                    </a:lnTo>
                    <a:lnTo>
                      <a:pt x="607" y="331"/>
                    </a:lnTo>
                    <a:lnTo>
                      <a:pt x="620" y="322"/>
                    </a:lnTo>
                    <a:lnTo>
                      <a:pt x="632" y="312"/>
                    </a:lnTo>
                    <a:lnTo>
                      <a:pt x="645" y="303"/>
                    </a:lnTo>
                    <a:lnTo>
                      <a:pt x="658" y="293"/>
                    </a:lnTo>
                    <a:lnTo>
                      <a:pt x="670" y="284"/>
                    </a:lnTo>
                    <a:lnTo>
                      <a:pt x="683" y="274"/>
                    </a:lnTo>
                    <a:lnTo>
                      <a:pt x="696" y="265"/>
                    </a:lnTo>
                    <a:lnTo>
                      <a:pt x="710" y="255"/>
                    </a:lnTo>
                    <a:lnTo>
                      <a:pt x="723" y="246"/>
                    </a:lnTo>
                    <a:lnTo>
                      <a:pt x="736" y="236"/>
                    </a:lnTo>
                    <a:lnTo>
                      <a:pt x="750" y="227"/>
                    </a:lnTo>
                    <a:lnTo>
                      <a:pt x="763" y="217"/>
                    </a:lnTo>
                    <a:lnTo>
                      <a:pt x="776" y="208"/>
                    </a:lnTo>
                    <a:lnTo>
                      <a:pt x="790" y="198"/>
                    </a:lnTo>
                    <a:lnTo>
                      <a:pt x="803" y="189"/>
                    </a:lnTo>
                    <a:lnTo>
                      <a:pt x="816" y="179"/>
                    </a:lnTo>
                    <a:lnTo>
                      <a:pt x="830" y="170"/>
                    </a:lnTo>
                    <a:lnTo>
                      <a:pt x="841" y="160"/>
                    </a:lnTo>
                    <a:lnTo>
                      <a:pt x="854" y="152"/>
                    </a:lnTo>
                    <a:lnTo>
                      <a:pt x="868" y="143"/>
                    </a:lnTo>
                    <a:lnTo>
                      <a:pt x="879" y="133"/>
                    </a:lnTo>
                    <a:lnTo>
                      <a:pt x="892" y="126"/>
                    </a:lnTo>
                    <a:lnTo>
                      <a:pt x="904" y="118"/>
                    </a:lnTo>
                    <a:lnTo>
                      <a:pt x="915" y="109"/>
                    </a:lnTo>
                    <a:lnTo>
                      <a:pt x="928" y="101"/>
                    </a:lnTo>
                    <a:lnTo>
                      <a:pt x="940" y="94"/>
                    </a:lnTo>
                    <a:lnTo>
                      <a:pt x="951" y="86"/>
                    </a:lnTo>
                    <a:lnTo>
                      <a:pt x="963" y="78"/>
                    </a:lnTo>
                    <a:lnTo>
                      <a:pt x="972" y="73"/>
                    </a:lnTo>
                    <a:lnTo>
                      <a:pt x="984" y="67"/>
                    </a:lnTo>
                    <a:lnTo>
                      <a:pt x="995" y="61"/>
                    </a:lnTo>
                    <a:lnTo>
                      <a:pt x="995" y="59"/>
                    </a:lnTo>
                    <a:lnTo>
                      <a:pt x="999" y="57"/>
                    </a:lnTo>
                    <a:lnTo>
                      <a:pt x="1003" y="54"/>
                    </a:lnTo>
                    <a:lnTo>
                      <a:pt x="1010" y="52"/>
                    </a:lnTo>
                    <a:lnTo>
                      <a:pt x="1016" y="46"/>
                    </a:lnTo>
                    <a:lnTo>
                      <a:pt x="1025" y="42"/>
                    </a:lnTo>
                    <a:lnTo>
                      <a:pt x="1031" y="38"/>
                    </a:lnTo>
                    <a:lnTo>
                      <a:pt x="1035" y="37"/>
                    </a:lnTo>
                    <a:lnTo>
                      <a:pt x="1041" y="33"/>
                    </a:lnTo>
                    <a:lnTo>
                      <a:pt x="1046" y="31"/>
                    </a:lnTo>
                    <a:lnTo>
                      <a:pt x="1050" y="27"/>
                    </a:lnTo>
                    <a:lnTo>
                      <a:pt x="1056" y="25"/>
                    </a:lnTo>
                    <a:lnTo>
                      <a:pt x="1060" y="21"/>
                    </a:lnTo>
                    <a:lnTo>
                      <a:pt x="1065" y="19"/>
                    </a:lnTo>
                    <a:lnTo>
                      <a:pt x="1071" y="16"/>
                    </a:lnTo>
                    <a:lnTo>
                      <a:pt x="1075" y="14"/>
                    </a:lnTo>
                    <a:lnTo>
                      <a:pt x="1081" y="12"/>
                    </a:lnTo>
                    <a:lnTo>
                      <a:pt x="1086" y="10"/>
                    </a:lnTo>
                    <a:lnTo>
                      <a:pt x="1094" y="4"/>
                    </a:lnTo>
                    <a:lnTo>
                      <a:pt x="1103" y="2"/>
                    </a:lnTo>
                    <a:lnTo>
                      <a:pt x="1109" y="0"/>
                    </a:lnTo>
                    <a:lnTo>
                      <a:pt x="1117" y="0"/>
                    </a:lnTo>
                    <a:lnTo>
                      <a:pt x="1119" y="0"/>
                    </a:lnTo>
                    <a:lnTo>
                      <a:pt x="1124" y="2"/>
                    </a:lnTo>
                    <a:lnTo>
                      <a:pt x="1128" y="4"/>
                    </a:lnTo>
                    <a:lnTo>
                      <a:pt x="1134" y="6"/>
                    </a:lnTo>
                    <a:lnTo>
                      <a:pt x="1139" y="8"/>
                    </a:lnTo>
                    <a:lnTo>
                      <a:pt x="1147" y="12"/>
                    </a:lnTo>
                    <a:lnTo>
                      <a:pt x="1155" y="14"/>
                    </a:lnTo>
                    <a:lnTo>
                      <a:pt x="1160" y="19"/>
                    </a:lnTo>
                    <a:lnTo>
                      <a:pt x="1170" y="23"/>
                    </a:lnTo>
                    <a:lnTo>
                      <a:pt x="1178" y="29"/>
                    </a:lnTo>
                    <a:lnTo>
                      <a:pt x="1185" y="35"/>
                    </a:lnTo>
                    <a:lnTo>
                      <a:pt x="1193" y="42"/>
                    </a:lnTo>
                    <a:lnTo>
                      <a:pt x="1197" y="46"/>
                    </a:lnTo>
                    <a:lnTo>
                      <a:pt x="1202" y="50"/>
                    </a:lnTo>
                    <a:lnTo>
                      <a:pt x="1204" y="54"/>
                    </a:lnTo>
                    <a:lnTo>
                      <a:pt x="1210" y="59"/>
                    </a:lnTo>
                    <a:lnTo>
                      <a:pt x="1214" y="63"/>
                    </a:lnTo>
                    <a:lnTo>
                      <a:pt x="1216" y="69"/>
                    </a:lnTo>
                    <a:lnTo>
                      <a:pt x="1219" y="73"/>
                    </a:lnTo>
                    <a:lnTo>
                      <a:pt x="1223" y="78"/>
                    </a:lnTo>
                    <a:lnTo>
                      <a:pt x="1227" y="82"/>
                    </a:lnTo>
                    <a:lnTo>
                      <a:pt x="1229" y="90"/>
                    </a:lnTo>
                    <a:lnTo>
                      <a:pt x="1233" y="95"/>
                    </a:lnTo>
                    <a:lnTo>
                      <a:pt x="1236" y="101"/>
                    </a:lnTo>
                    <a:lnTo>
                      <a:pt x="1238" y="107"/>
                    </a:lnTo>
                    <a:lnTo>
                      <a:pt x="1240" y="114"/>
                    </a:lnTo>
                    <a:lnTo>
                      <a:pt x="1242" y="122"/>
                    </a:lnTo>
                    <a:lnTo>
                      <a:pt x="1246" y="128"/>
                    </a:lnTo>
                    <a:lnTo>
                      <a:pt x="1246" y="135"/>
                    </a:lnTo>
                    <a:lnTo>
                      <a:pt x="1248" y="145"/>
                    </a:lnTo>
                    <a:lnTo>
                      <a:pt x="1250" y="152"/>
                    </a:lnTo>
                    <a:lnTo>
                      <a:pt x="1252" y="160"/>
                    </a:lnTo>
                    <a:lnTo>
                      <a:pt x="1252" y="170"/>
                    </a:lnTo>
                    <a:lnTo>
                      <a:pt x="1252" y="177"/>
                    </a:lnTo>
                    <a:lnTo>
                      <a:pt x="1252" y="187"/>
                    </a:lnTo>
                    <a:lnTo>
                      <a:pt x="1254" y="196"/>
                    </a:lnTo>
                    <a:lnTo>
                      <a:pt x="1252" y="206"/>
                    </a:lnTo>
                    <a:lnTo>
                      <a:pt x="1252" y="215"/>
                    </a:lnTo>
                    <a:lnTo>
                      <a:pt x="1252" y="227"/>
                    </a:lnTo>
                    <a:lnTo>
                      <a:pt x="1250" y="238"/>
                    </a:lnTo>
                    <a:lnTo>
                      <a:pt x="1248" y="247"/>
                    </a:lnTo>
                    <a:lnTo>
                      <a:pt x="1246" y="259"/>
                    </a:lnTo>
                    <a:lnTo>
                      <a:pt x="1244" y="272"/>
                    </a:lnTo>
                    <a:lnTo>
                      <a:pt x="1240" y="284"/>
                    </a:lnTo>
                    <a:lnTo>
                      <a:pt x="1236" y="295"/>
                    </a:lnTo>
                    <a:lnTo>
                      <a:pt x="1235" y="308"/>
                    </a:lnTo>
                    <a:lnTo>
                      <a:pt x="1229" y="322"/>
                    </a:lnTo>
                    <a:lnTo>
                      <a:pt x="1225" y="337"/>
                    </a:lnTo>
                    <a:lnTo>
                      <a:pt x="1223" y="339"/>
                    </a:lnTo>
                    <a:lnTo>
                      <a:pt x="1217" y="343"/>
                    </a:lnTo>
                    <a:lnTo>
                      <a:pt x="1212" y="346"/>
                    </a:lnTo>
                    <a:lnTo>
                      <a:pt x="1206" y="352"/>
                    </a:lnTo>
                    <a:lnTo>
                      <a:pt x="1200" y="358"/>
                    </a:lnTo>
                    <a:lnTo>
                      <a:pt x="1193" y="365"/>
                    </a:lnTo>
                    <a:lnTo>
                      <a:pt x="1185" y="371"/>
                    </a:lnTo>
                    <a:lnTo>
                      <a:pt x="1176" y="381"/>
                    </a:lnTo>
                    <a:lnTo>
                      <a:pt x="1172" y="382"/>
                    </a:lnTo>
                    <a:lnTo>
                      <a:pt x="1166" y="386"/>
                    </a:lnTo>
                    <a:lnTo>
                      <a:pt x="1162" y="392"/>
                    </a:lnTo>
                    <a:lnTo>
                      <a:pt x="1157" y="396"/>
                    </a:lnTo>
                    <a:lnTo>
                      <a:pt x="1151" y="401"/>
                    </a:lnTo>
                    <a:lnTo>
                      <a:pt x="1145" y="407"/>
                    </a:lnTo>
                    <a:lnTo>
                      <a:pt x="1139" y="411"/>
                    </a:lnTo>
                    <a:lnTo>
                      <a:pt x="1136" y="417"/>
                    </a:lnTo>
                    <a:lnTo>
                      <a:pt x="1128" y="420"/>
                    </a:lnTo>
                    <a:lnTo>
                      <a:pt x="1122" y="426"/>
                    </a:lnTo>
                    <a:lnTo>
                      <a:pt x="1117" y="432"/>
                    </a:lnTo>
                    <a:lnTo>
                      <a:pt x="1111" y="439"/>
                    </a:lnTo>
                    <a:lnTo>
                      <a:pt x="1103" y="443"/>
                    </a:lnTo>
                    <a:lnTo>
                      <a:pt x="1098" y="449"/>
                    </a:lnTo>
                    <a:lnTo>
                      <a:pt x="1090" y="455"/>
                    </a:lnTo>
                    <a:lnTo>
                      <a:pt x="1084" y="460"/>
                    </a:lnTo>
                    <a:lnTo>
                      <a:pt x="1077" y="466"/>
                    </a:lnTo>
                    <a:lnTo>
                      <a:pt x="1069" y="472"/>
                    </a:lnTo>
                    <a:lnTo>
                      <a:pt x="1063" y="477"/>
                    </a:lnTo>
                    <a:lnTo>
                      <a:pt x="1056" y="485"/>
                    </a:lnTo>
                    <a:lnTo>
                      <a:pt x="1048" y="491"/>
                    </a:lnTo>
                    <a:lnTo>
                      <a:pt x="1041" y="496"/>
                    </a:lnTo>
                    <a:lnTo>
                      <a:pt x="1033" y="502"/>
                    </a:lnTo>
                    <a:lnTo>
                      <a:pt x="1027" y="510"/>
                    </a:lnTo>
                    <a:lnTo>
                      <a:pt x="1018" y="515"/>
                    </a:lnTo>
                    <a:lnTo>
                      <a:pt x="1010" y="521"/>
                    </a:lnTo>
                    <a:lnTo>
                      <a:pt x="1004" y="527"/>
                    </a:lnTo>
                    <a:lnTo>
                      <a:pt x="997" y="534"/>
                    </a:lnTo>
                    <a:lnTo>
                      <a:pt x="989" y="540"/>
                    </a:lnTo>
                    <a:lnTo>
                      <a:pt x="980" y="546"/>
                    </a:lnTo>
                    <a:lnTo>
                      <a:pt x="972" y="553"/>
                    </a:lnTo>
                    <a:lnTo>
                      <a:pt x="965" y="559"/>
                    </a:lnTo>
                    <a:lnTo>
                      <a:pt x="957" y="565"/>
                    </a:lnTo>
                    <a:lnTo>
                      <a:pt x="949" y="572"/>
                    </a:lnTo>
                    <a:lnTo>
                      <a:pt x="942" y="578"/>
                    </a:lnTo>
                    <a:lnTo>
                      <a:pt x="934" y="586"/>
                    </a:lnTo>
                    <a:lnTo>
                      <a:pt x="925" y="590"/>
                    </a:lnTo>
                    <a:lnTo>
                      <a:pt x="917" y="597"/>
                    </a:lnTo>
                    <a:lnTo>
                      <a:pt x="909" y="603"/>
                    </a:lnTo>
                    <a:lnTo>
                      <a:pt x="902" y="609"/>
                    </a:lnTo>
                    <a:lnTo>
                      <a:pt x="894" y="614"/>
                    </a:lnTo>
                    <a:lnTo>
                      <a:pt x="887" y="622"/>
                    </a:lnTo>
                    <a:lnTo>
                      <a:pt x="877" y="628"/>
                    </a:lnTo>
                    <a:lnTo>
                      <a:pt x="871" y="633"/>
                    </a:lnTo>
                    <a:lnTo>
                      <a:pt x="868" y="633"/>
                    </a:lnTo>
                    <a:lnTo>
                      <a:pt x="868" y="631"/>
                    </a:lnTo>
                    <a:lnTo>
                      <a:pt x="866" y="626"/>
                    </a:lnTo>
                    <a:lnTo>
                      <a:pt x="866" y="622"/>
                    </a:lnTo>
                    <a:lnTo>
                      <a:pt x="864" y="616"/>
                    </a:lnTo>
                    <a:lnTo>
                      <a:pt x="864" y="612"/>
                    </a:lnTo>
                    <a:lnTo>
                      <a:pt x="864" y="609"/>
                    </a:lnTo>
                    <a:lnTo>
                      <a:pt x="864" y="605"/>
                    </a:lnTo>
                    <a:lnTo>
                      <a:pt x="864" y="599"/>
                    </a:lnTo>
                    <a:lnTo>
                      <a:pt x="864" y="593"/>
                    </a:lnTo>
                    <a:lnTo>
                      <a:pt x="864" y="588"/>
                    </a:lnTo>
                    <a:lnTo>
                      <a:pt x="864" y="582"/>
                    </a:lnTo>
                    <a:lnTo>
                      <a:pt x="864" y="576"/>
                    </a:lnTo>
                    <a:lnTo>
                      <a:pt x="862" y="569"/>
                    </a:lnTo>
                    <a:lnTo>
                      <a:pt x="862" y="563"/>
                    </a:lnTo>
                    <a:lnTo>
                      <a:pt x="862" y="557"/>
                    </a:lnTo>
                    <a:lnTo>
                      <a:pt x="860" y="550"/>
                    </a:lnTo>
                    <a:lnTo>
                      <a:pt x="860" y="542"/>
                    </a:lnTo>
                    <a:lnTo>
                      <a:pt x="858" y="534"/>
                    </a:lnTo>
                    <a:lnTo>
                      <a:pt x="858" y="529"/>
                    </a:lnTo>
                    <a:lnTo>
                      <a:pt x="856" y="521"/>
                    </a:lnTo>
                    <a:lnTo>
                      <a:pt x="854" y="514"/>
                    </a:lnTo>
                    <a:lnTo>
                      <a:pt x="850" y="506"/>
                    </a:lnTo>
                    <a:lnTo>
                      <a:pt x="850" y="500"/>
                    </a:lnTo>
                    <a:lnTo>
                      <a:pt x="847" y="493"/>
                    </a:lnTo>
                    <a:lnTo>
                      <a:pt x="845" y="487"/>
                    </a:lnTo>
                    <a:lnTo>
                      <a:pt x="841" y="479"/>
                    </a:lnTo>
                    <a:lnTo>
                      <a:pt x="839" y="474"/>
                    </a:lnTo>
                    <a:lnTo>
                      <a:pt x="1132" y="206"/>
                    </a:lnTo>
                    <a:lnTo>
                      <a:pt x="1132" y="204"/>
                    </a:lnTo>
                    <a:lnTo>
                      <a:pt x="1132" y="202"/>
                    </a:lnTo>
                    <a:lnTo>
                      <a:pt x="1134" y="196"/>
                    </a:lnTo>
                    <a:lnTo>
                      <a:pt x="1136" y="192"/>
                    </a:lnTo>
                    <a:lnTo>
                      <a:pt x="1138" y="187"/>
                    </a:lnTo>
                    <a:lnTo>
                      <a:pt x="1139" y="179"/>
                    </a:lnTo>
                    <a:lnTo>
                      <a:pt x="1141" y="171"/>
                    </a:lnTo>
                    <a:lnTo>
                      <a:pt x="1143" y="166"/>
                    </a:lnTo>
                    <a:lnTo>
                      <a:pt x="1141" y="158"/>
                    </a:lnTo>
                    <a:lnTo>
                      <a:pt x="1141" y="152"/>
                    </a:lnTo>
                    <a:lnTo>
                      <a:pt x="1139" y="145"/>
                    </a:lnTo>
                    <a:lnTo>
                      <a:pt x="1139" y="141"/>
                    </a:lnTo>
                    <a:lnTo>
                      <a:pt x="1134" y="135"/>
                    </a:lnTo>
                    <a:lnTo>
                      <a:pt x="1128" y="133"/>
                    </a:lnTo>
                    <a:lnTo>
                      <a:pt x="1124" y="132"/>
                    </a:lnTo>
                    <a:lnTo>
                      <a:pt x="1122" y="132"/>
                    </a:lnTo>
                    <a:lnTo>
                      <a:pt x="1119" y="132"/>
                    </a:lnTo>
                    <a:lnTo>
                      <a:pt x="1113" y="133"/>
                    </a:lnTo>
                    <a:lnTo>
                      <a:pt x="792" y="415"/>
                    </a:lnTo>
                    <a:lnTo>
                      <a:pt x="792" y="413"/>
                    </a:lnTo>
                    <a:lnTo>
                      <a:pt x="788" y="411"/>
                    </a:lnTo>
                    <a:lnTo>
                      <a:pt x="784" y="407"/>
                    </a:lnTo>
                    <a:lnTo>
                      <a:pt x="780" y="403"/>
                    </a:lnTo>
                    <a:lnTo>
                      <a:pt x="772" y="398"/>
                    </a:lnTo>
                    <a:lnTo>
                      <a:pt x="765" y="392"/>
                    </a:lnTo>
                    <a:lnTo>
                      <a:pt x="761" y="390"/>
                    </a:lnTo>
                    <a:lnTo>
                      <a:pt x="757" y="386"/>
                    </a:lnTo>
                    <a:lnTo>
                      <a:pt x="752" y="384"/>
                    </a:lnTo>
                    <a:lnTo>
                      <a:pt x="748" y="381"/>
                    </a:lnTo>
                    <a:lnTo>
                      <a:pt x="742" y="377"/>
                    </a:lnTo>
                    <a:lnTo>
                      <a:pt x="736" y="375"/>
                    </a:lnTo>
                    <a:lnTo>
                      <a:pt x="731" y="371"/>
                    </a:lnTo>
                    <a:lnTo>
                      <a:pt x="725" y="367"/>
                    </a:lnTo>
                    <a:lnTo>
                      <a:pt x="719" y="365"/>
                    </a:lnTo>
                    <a:lnTo>
                      <a:pt x="714" y="362"/>
                    </a:lnTo>
                    <a:lnTo>
                      <a:pt x="706" y="360"/>
                    </a:lnTo>
                    <a:lnTo>
                      <a:pt x="700" y="358"/>
                    </a:lnTo>
                    <a:lnTo>
                      <a:pt x="695" y="354"/>
                    </a:lnTo>
                    <a:lnTo>
                      <a:pt x="687" y="352"/>
                    </a:lnTo>
                    <a:lnTo>
                      <a:pt x="681" y="348"/>
                    </a:lnTo>
                    <a:lnTo>
                      <a:pt x="674" y="348"/>
                    </a:lnTo>
                    <a:lnTo>
                      <a:pt x="668" y="344"/>
                    </a:lnTo>
                    <a:lnTo>
                      <a:pt x="660" y="344"/>
                    </a:lnTo>
                    <a:lnTo>
                      <a:pt x="653" y="343"/>
                    </a:lnTo>
                    <a:lnTo>
                      <a:pt x="647" y="343"/>
                    </a:lnTo>
                    <a:lnTo>
                      <a:pt x="386" y="542"/>
                    </a:lnTo>
                    <a:lnTo>
                      <a:pt x="386" y="542"/>
                    </a:lnTo>
                    <a:lnTo>
                      <a:pt x="383" y="544"/>
                    </a:lnTo>
                    <a:lnTo>
                      <a:pt x="379" y="548"/>
                    </a:lnTo>
                    <a:lnTo>
                      <a:pt x="375" y="555"/>
                    </a:lnTo>
                    <a:lnTo>
                      <a:pt x="371" y="557"/>
                    </a:lnTo>
                    <a:lnTo>
                      <a:pt x="369" y="563"/>
                    </a:lnTo>
                    <a:lnTo>
                      <a:pt x="366" y="567"/>
                    </a:lnTo>
                    <a:lnTo>
                      <a:pt x="366" y="572"/>
                    </a:lnTo>
                    <a:lnTo>
                      <a:pt x="362" y="576"/>
                    </a:lnTo>
                    <a:lnTo>
                      <a:pt x="360" y="584"/>
                    </a:lnTo>
                    <a:lnTo>
                      <a:pt x="358" y="590"/>
                    </a:lnTo>
                    <a:lnTo>
                      <a:pt x="358" y="597"/>
                    </a:lnTo>
                    <a:lnTo>
                      <a:pt x="356" y="603"/>
                    </a:lnTo>
                    <a:lnTo>
                      <a:pt x="354" y="611"/>
                    </a:lnTo>
                    <a:lnTo>
                      <a:pt x="354" y="618"/>
                    </a:lnTo>
                    <a:lnTo>
                      <a:pt x="356" y="628"/>
                    </a:lnTo>
                    <a:lnTo>
                      <a:pt x="356" y="631"/>
                    </a:lnTo>
                    <a:lnTo>
                      <a:pt x="356" y="635"/>
                    </a:lnTo>
                    <a:lnTo>
                      <a:pt x="358" y="639"/>
                    </a:lnTo>
                    <a:lnTo>
                      <a:pt x="358" y="645"/>
                    </a:lnTo>
                    <a:lnTo>
                      <a:pt x="360" y="649"/>
                    </a:lnTo>
                    <a:lnTo>
                      <a:pt x="362" y="654"/>
                    </a:lnTo>
                    <a:lnTo>
                      <a:pt x="364" y="660"/>
                    </a:lnTo>
                    <a:lnTo>
                      <a:pt x="366" y="666"/>
                    </a:lnTo>
                    <a:lnTo>
                      <a:pt x="367" y="669"/>
                    </a:lnTo>
                    <a:lnTo>
                      <a:pt x="369" y="675"/>
                    </a:lnTo>
                    <a:lnTo>
                      <a:pt x="371" y="681"/>
                    </a:lnTo>
                    <a:lnTo>
                      <a:pt x="375" y="687"/>
                    </a:lnTo>
                    <a:lnTo>
                      <a:pt x="377" y="690"/>
                    </a:lnTo>
                    <a:lnTo>
                      <a:pt x="381" y="698"/>
                    </a:lnTo>
                    <a:lnTo>
                      <a:pt x="383" y="704"/>
                    </a:lnTo>
                    <a:lnTo>
                      <a:pt x="386" y="709"/>
                    </a:lnTo>
                    <a:lnTo>
                      <a:pt x="390" y="715"/>
                    </a:lnTo>
                    <a:lnTo>
                      <a:pt x="394" y="721"/>
                    </a:lnTo>
                    <a:lnTo>
                      <a:pt x="400" y="726"/>
                    </a:lnTo>
                    <a:lnTo>
                      <a:pt x="405" y="734"/>
                    </a:lnTo>
                    <a:lnTo>
                      <a:pt x="409" y="742"/>
                    </a:lnTo>
                    <a:lnTo>
                      <a:pt x="415" y="747"/>
                    </a:lnTo>
                    <a:lnTo>
                      <a:pt x="421" y="755"/>
                    </a:lnTo>
                    <a:lnTo>
                      <a:pt x="428" y="763"/>
                    </a:lnTo>
                    <a:lnTo>
                      <a:pt x="428" y="763"/>
                    </a:lnTo>
                    <a:lnTo>
                      <a:pt x="430" y="766"/>
                    </a:lnTo>
                    <a:lnTo>
                      <a:pt x="434" y="770"/>
                    </a:lnTo>
                    <a:lnTo>
                      <a:pt x="440" y="778"/>
                    </a:lnTo>
                    <a:lnTo>
                      <a:pt x="442" y="780"/>
                    </a:lnTo>
                    <a:lnTo>
                      <a:pt x="445" y="783"/>
                    </a:lnTo>
                    <a:lnTo>
                      <a:pt x="449" y="787"/>
                    </a:lnTo>
                    <a:lnTo>
                      <a:pt x="455" y="793"/>
                    </a:lnTo>
                    <a:lnTo>
                      <a:pt x="461" y="797"/>
                    </a:lnTo>
                    <a:lnTo>
                      <a:pt x="464" y="801"/>
                    </a:lnTo>
                    <a:lnTo>
                      <a:pt x="470" y="806"/>
                    </a:lnTo>
                    <a:lnTo>
                      <a:pt x="476" y="810"/>
                    </a:lnTo>
                    <a:lnTo>
                      <a:pt x="483" y="814"/>
                    </a:lnTo>
                    <a:lnTo>
                      <a:pt x="489" y="818"/>
                    </a:lnTo>
                    <a:lnTo>
                      <a:pt x="497" y="821"/>
                    </a:lnTo>
                    <a:lnTo>
                      <a:pt x="504" y="825"/>
                    </a:lnTo>
                    <a:lnTo>
                      <a:pt x="512" y="827"/>
                    </a:lnTo>
                    <a:lnTo>
                      <a:pt x="520" y="831"/>
                    </a:lnTo>
                    <a:lnTo>
                      <a:pt x="525" y="833"/>
                    </a:lnTo>
                    <a:lnTo>
                      <a:pt x="529" y="833"/>
                    </a:lnTo>
                    <a:lnTo>
                      <a:pt x="533" y="835"/>
                    </a:lnTo>
                    <a:lnTo>
                      <a:pt x="539" y="837"/>
                    </a:lnTo>
                    <a:lnTo>
                      <a:pt x="542" y="837"/>
                    </a:lnTo>
                    <a:lnTo>
                      <a:pt x="546" y="837"/>
                    </a:lnTo>
                    <a:lnTo>
                      <a:pt x="552" y="839"/>
                    </a:lnTo>
                    <a:lnTo>
                      <a:pt x="558" y="839"/>
                    </a:lnTo>
                    <a:lnTo>
                      <a:pt x="561" y="839"/>
                    </a:lnTo>
                    <a:lnTo>
                      <a:pt x="567" y="839"/>
                    </a:lnTo>
                    <a:lnTo>
                      <a:pt x="573" y="839"/>
                    </a:lnTo>
                    <a:lnTo>
                      <a:pt x="579" y="840"/>
                    </a:lnTo>
                    <a:lnTo>
                      <a:pt x="582" y="839"/>
                    </a:lnTo>
                    <a:lnTo>
                      <a:pt x="588" y="839"/>
                    </a:lnTo>
                    <a:lnTo>
                      <a:pt x="594" y="839"/>
                    </a:lnTo>
                    <a:lnTo>
                      <a:pt x="599" y="839"/>
                    </a:lnTo>
                    <a:lnTo>
                      <a:pt x="605" y="839"/>
                    </a:lnTo>
                    <a:lnTo>
                      <a:pt x="611" y="837"/>
                    </a:lnTo>
                    <a:lnTo>
                      <a:pt x="617" y="837"/>
                    </a:lnTo>
                    <a:lnTo>
                      <a:pt x="624" y="835"/>
                    </a:lnTo>
                    <a:lnTo>
                      <a:pt x="656" y="842"/>
                    </a:lnTo>
                    <a:lnTo>
                      <a:pt x="369" y="1032"/>
                    </a:lnTo>
                    <a:lnTo>
                      <a:pt x="369" y="1031"/>
                    </a:lnTo>
                    <a:lnTo>
                      <a:pt x="367" y="1023"/>
                    </a:lnTo>
                    <a:lnTo>
                      <a:pt x="366" y="1017"/>
                    </a:lnTo>
                    <a:lnTo>
                      <a:pt x="364" y="1013"/>
                    </a:lnTo>
                    <a:lnTo>
                      <a:pt x="362" y="1006"/>
                    </a:lnTo>
                    <a:lnTo>
                      <a:pt x="360" y="1000"/>
                    </a:lnTo>
                    <a:lnTo>
                      <a:pt x="358" y="993"/>
                    </a:lnTo>
                    <a:lnTo>
                      <a:pt x="354" y="985"/>
                    </a:lnTo>
                    <a:lnTo>
                      <a:pt x="352" y="975"/>
                    </a:lnTo>
                    <a:lnTo>
                      <a:pt x="348" y="968"/>
                    </a:lnTo>
                    <a:lnTo>
                      <a:pt x="347" y="962"/>
                    </a:lnTo>
                    <a:lnTo>
                      <a:pt x="343" y="958"/>
                    </a:lnTo>
                    <a:lnTo>
                      <a:pt x="341" y="953"/>
                    </a:lnTo>
                    <a:lnTo>
                      <a:pt x="339" y="949"/>
                    </a:lnTo>
                    <a:lnTo>
                      <a:pt x="337" y="943"/>
                    </a:lnTo>
                    <a:lnTo>
                      <a:pt x="335" y="939"/>
                    </a:lnTo>
                    <a:lnTo>
                      <a:pt x="333" y="934"/>
                    </a:lnTo>
                    <a:lnTo>
                      <a:pt x="329" y="930"/>
                    </a:lnTo>
                    <a:lnTo>
                      <a:pt x="326" y="924"/>
                    </a:lnTo>
                    <a:lnTo>
                      <a:pt x="324" y="918"/>
                    </a:lnTo>
                    <a:lnTo>
                      <a:pt x="320" y="913"/>
                    </a:lnTo>
                    <a:lnTo>
                      <a:pt x="316" y="909"/>
                    </a:lnTo>
                    <a:lnTo>
                      <a:pt x="312" y="903"/>
                    </a:lnTo>
                    <a:lnTo>
                      <a:pt x="308" y="899"/>
                    </a:lnTo>
                    <a:lnTo>
                      <a:pt x="305" y="894"/>
                    </a:lnTo>
                    <a:lnTo>
                      <a:pt x="301" y="890"/>
                    </a:lnTo>
                    <a:lnTo>
                      <a:pt x="297" y="884"/>
                    </a:lnTo>
                    <a:lnTo>
                      <a:pt x="293" y="880"/>
                    </a:lnTo>
                    <a:lnTo>
                      <a:pt x="288" y="875"/>
                    </a:lnTo>
                    <a:lnTo>
                      <a:pt x="284" y="869"/>
                    </a:lnTo>
                    <a:lnTo>
                      <a:pt x="280" y="865"/>
                    </a:lnTo>
                    <a:lnTo>
                      <a:pt x="274" y="861"/>
                    </a:lnTo>
                    <a:lnTo>
                      <a:pt x="269" y="858"/>
                    </a:lnTo>
                    <a:lnTo>
                      <a:pt x="265" y="854"/>
                    </a:lnTo>
                    <a:lnTo>
                      <a:pt x="259" y="848"/>
                    </a:lnTo>
                    <a:lnTo>
                      <a:pt x="253" y="844"/>
                    </a:lnTo>
                    <a:lnTo>
                      <a:pt x="248" y="840"/>
                    </a:lnTo>
                    <a:lnTo>
                      <a:pt x="242" y="837"/>
                    </a:lnTo>
                    <a:lnTo>
                      <a:pt x="234" y="833"/>
                    </a:lnTo>
                    <a:lnTo>
                      <a:pt x="229" y="829"/>
                    </a:lnTo>
                    <a:lnTo>
                      <a:pt x="221" y="825"/>
                    </a:lnTo>
                    <a:lnTo>
                      <a:pt x="215" y="823"/>
                    </a:lnTo>
                    <a:lnTo>
                      <a:pt x="210" y="820"/>
                    </a:lnTo>
                    <a:lnTo>
                      <a:pt x="202" y="816"/>
                    </a:lnTo>
                    <a:lnTo>
                      <a:pt x="194" y="814"/>
                    </a:lnTo>
                    <a:lnTo>
                      <a:pt x="187" y="812"/>
                    </a:lnTo>
                    <a:lnTo>
                      <a:pt x="179" y="810"/>
                    </a:lnTo>
                    <a:lnTo>
                      <a:pt x="172" y="808"/>
                    </a:lnTo>
                    <a:lnTo>
                      <a:pt x="164" y="806"/>
                    </a:lnTo>
                    <a:lnTo>
                      <a:pt x="156" y="806"/>
                    </a:lnTo>
                    <a:lnTo>
                      <a:pt x="154" y="804"/>
                    </a:lnTo>
                    <a:lnTo>
                      <a:pt x="149" y="802"/>
                    </a:lnTo>
                    <a:lnTo>
                      <a:pt x="143" y="801"/>
                    </a:lnTo>
                    <a:lnTo>
                      <a:pt x="139" y="801"/>
                    </a:lnTo>
                    <a:lnTo>
                      <a:pt x="132" y="799"/>
                    </a:lnTo>
                    <a:lnTo>
                      <a:pt x="126" y="799"/>
                    </a:lnTo>
                    <a:lnTo>
                      <a:pt x="120" y="799"/>
                    </a:lnTo>
                    <a:lnTo>
                      <a:pt x="116" y="799"/>
                    </a:lnTo>
                    <a:lnTo>
                      <a:pt x="113" y="797"/>
                    </a:lnTo>
                    <a:lnTo>
                      <a:pt x="109" y="797"/>
                    </a:lnTo>
                    <a:lnTo>
                      <a:pt x="103" y="797"/>
                    </a:lnTo>
                    <a:lnTo>
                      <a:pt x="97" y="797"/>
                    </a:lnTo>
                    <a:lnTo>
                      <a:pt x="92" y="799"/>
                    </a:lnTo>
                    <a:lnTo>
                      <a:pt x="86" y="799"/>
                    </a:lnTo>
                    <a:lnTo>
                      <a:pt x="80" y="799"/>
                    </a:lnTo>
                    <a:lnTo>
                      <a:pt x="75" y="799"/>
                    </a:lnTo>
                    <a:lnTo>
                      <a:pt x="67" y="801"/>
                    </a:lnTo>
                    <a:lnTo>
                      <a:pt x="61" y="802"/>
                    </a:lnTo>
                    <a:lnTo>
                      <a:pt x="54" y="802"/>
                    </a:lnTo>
                    <a:lnTo>
                      <a:pt x="46" y="804"/>
                    </a:lnTo>
                    <a:lnTo>
                      <a:pt x="38" y="806"/>
                    </a:lnTo>
                    <a:lnTo>
                      <a:pt x="33" y="808"/>
                    </a:lnTo>
                    <a:lnTo>
                      <a:pt x="0" y="808"/>
                    </a:lnTo>
                    <a:lnTo>
                      <a:pt x="0" y="808"/>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85" name="Freeform 1137"/>
              <p:cNvSpPr>
                <a:spLocks/>
              </p:cNvSpPr>
              <p:nvPr/>
            </p:nvSpPr>
            <p:spPr bwMode="auto">
              <a:xfrm>
                <a:off x="4814" y="2995"/>
                <a:ext cx="138" cy="180"/>
              </a:xfrm>
              <a:custGeom>
                <a:avLst/>
                <a:gdLst>
                  <a:gd name="T0" fmla="*/ 173 w 275"/>
                  <a:gd name="T1" fmla="*/ 188 h 359"/>
                  <a:gd name="T2" fmla="*/ 173 w 275"/>
                  <a:gd name="T3" fmla="*/ 177 h 359"/>
                  <a:gd name="T4" fmla="*/ 165 w 275"/>
                  <a:gd name="T5" fmla="*/ 154 h 359"/>
                  <a:gd name="T6" fmla="*/ 154 w 275"/>
                  <a:gd name="T7" fmla="*/ 129 h 359"/>
                  <a:gd name="T8" fmla="*/ 135 w 275"/>
                  <a:gd name="T9" fmla="*/ 108 h 359"/>
                  <a:gd name="T10" fmla="*/ 117 w 275"/>
                  <a:gd name="T11" fmla="*/ 99 h 359"/>
                  <a:gd name="T12" fmla="*/ 98 w 275"/>
                  <a:gd name="T13" fmla="*/ 91 h 359"/>
                  <a:gd name="T14" fmla="*/ 85 w 275"/>
                  <a:gd name="T15" fmla="*/ 95 h 359"/>
                  <a:gd name="T16" fmla="*/ 74 w 275"/>
                  <a:gd name="T17" fmla="*/ 112 h 359"/>
                  <a:gd name="T18" fmla="*/ 64 w 275"/>
                  <a:gd name="T19" fmla="*/ 127 h 359"/>
                  <a:gd name="T20" fmla="*/ 53 w 275"/>
                  <a:gd name="T21" fmla="*/ 144 h 359"/>
                  <a:gd name="T22" fmla="*/ 43 w 275"/>
                  <a:gd name="T23" fmla="*/ 161 h 359"/>
                  <a:gd name="T24" fmla="*/ 36 w 275"/>
                  <a:gd name="T25" fmla="*/ 179 h 359"/>
                  <a:gd name="T26" fmla="*/ 28 w 275"/>
                  <a:gd name="T27" fmla="*/ 194 h 359"/>
                  <a:gd name="T28" fmla="*/ 19 w 275"/>
                  <a:gd name="T29" fmla="*/ 213 h 359"/>
                  <a:gd name="T30" fmla="*/ 17 w 275"/>
                  <a:gd name="T31" fmla="*/ 209 h 359"/>
                  <a:gd name="T32" fmla="*/ 9 w 275"/>
                  <a:gd name="T33" fmla="*/ 190 h 359"/>
                  <a:gd name="T34" fmla="*/ 5 w 275"/>
                  <a:gd name="T35" fmla="*/ 175 h 359"/>
                  <a:gd name="T36" fmla="*/ 1 w 275"/>
                  <a:gd name="T37" fmla="*/ 156 h 359"/>
                  <a:gd name="T38" fmla="*/ 0 w 275"/>
                  <a:gd name="T39" fmla="*/ 137 h 359"/>
                  <a:gd name="T40" fmla="*/ 0 w 275"/>
                  <a:gd name="T41" fmla="*/ 116 h 359"/>
                  <a:gd name="T42" fmla="*/ 5 w 275"/>
                  <a:gd name="T43" fmla="*/ 95 h 359"/>
                  <a:gd name="T44" fmla="*/ 11 w 275"/>
                  <a:gd name="T45" fmla="*/ 74 h 359"/>
                  <a:gd name="T46" fmla="*/ 22 w 275"/>
                  <a:gd name="T47" fmla="*/ 57 h 359"/>
                  <a:gd name="T48" fmla="*/ 39 w 275"/>
                  <a:gd name="T49" fmla="*/ 42 h 359"/>
                  <a:gd name="T50" fmla="*/ 55 w 275"/>
                  <a:gd name="T51" fmla="*/ 28 h 359"/>
                  <a:gd name="T52" fmla="*/ 68 w 275"/>
                  <a:gd name="T53" fmla="*/ 19 h 359"/>
                  <a:gd name="T54" fmla="*/ 87 w 275"/>
                  <a:gd name="T55" fmla="*/ 6 h 359"/>
                  <a:gd name="T56" fmla="*/ 108 w 275"/>
                  <a:gd name="T57" fmla="*/ 0 h 359"/>
                  <a:gd name="T58" fmla="*/ 121 w 275"/>
                  <a:gd name="T59" fmla="*/ 2 h 359"/>
                  <a:gd name="T60" fmla="*/ 136 w 275"/>
                  <a:gd name="T61" fmla="*/ 6 h 359"/>
                  <a:gd name="T62" fmla="*/ 152 w 275"/>
                  <a:gd name="T63" fmla="*/ 11 h 359"/>
                  <a:gd name="T64" fmla="*/ 171 w 275"/>
                  <a:gd name="T65" fmla="*/ 21 h 359"/>
                  <a:gd name="T66" fmla="*/ 190 w 275"/>
                  <a:gd name="T67" fmla="*/ 30 h 359"/>
                  <a:gd name="T68" fmla="*/ 209 w 275"/>
                  <a:gd name="T69" fmla="*/ 46 h 359"/>
                  <a:gd name="T70" fmla="*/ 228 w 275"/>
                  <a:gd name="T71" fmla="*/ 65 h 359"/>
                  <a:gd name="T72" fmla="*/ 245 w 275"/>
                  <a:gd name="T73" fmla="*/ 87 h 359"/>
                  <a:gd name="T74" fmla="*/ 252 w 275"/>
                  <a:gd name="T75" fmla="*/ 106 h 359"/>
                  <a:gd name="T76" fmla="*/ 260 w 275"/>
                  <a:gd name="T77" fmla="*/ 120 h 359"/>
                  <a:gd name="T78" fmla="*/ 266 w 275"/>
                  <a:gd name="T79" fmla="*/ 135 h 359"/>
                  <a:gd name="T80" fmla="*/ 268 w 275"/>
                  <a:gd name="T81" fmla="*/ 150 h 359"/>
                  <a:gd name="T82" fmla="*/ 271 w 275"/>
                  <a:gd name="T83" fmla="*/ 165 h 359"/>
                  <a:gd name="T84" fmla="*/ 273 w 275"/>
                  <a:gd name="T85" fmla="*/ 182 h 359"/>
                  <a:gd name="T86" fmla="*/ 275 w 275"/>
                  <a:gd name="T87" fmla="*/ 199 h 359"/>
                  <a:gd name="T88" fmla="*/ 273 w 275"/>
                  <a:gd name="T89" fmla="*/ 219 h 359"/>
                  <a:gd name="T90" fmla="*/ 271 w 275"/>
                  <a:gd name="T91" fmla="*/ 236 h 359"/>
                  <a:gd name="T92" fmla="*/ 268 w 275"/>
                  <a:gd name="T93" fmla="*/ 255 h 359"/>
                  <a:gd name="T94" fmla="*/ 264 w 275"/>
                  <a:gd name="T95" fmla="*/ 274 h 359"/>
                  <a:gd name="T96" fmla="*/ 256 w 275"/>
                  <a:gd name="T97" fmla="*/ 293 h 359"/>
                  <a:gd name="T98" fmla="*/ 247 w 275"/>
                  <a:gd name="T99" fmla="*/ 312 h 359"/>
                  <a:gd name="T100" fmla="*/ 239 w 275"/>
                  <a:gd name="T101" fmla="*/ 327 h 359"/>
                  <a:gd name="T102" fmla="*/ 224 w 275"/>
                  <a:gd name="T103" fmla="*/ 340 h 359"/>
                  <a:gd name="T104" fmla="*/ 205 w 275"/>
                  <a:gd name="T105" fmla="*/ 352 h 359"/>
                  <a:gd name="T106" fmla="*/ 186 w 275"/>
                  <a:gd name="T107" fmla="*/ 357 h 359"/>
                  <a:gd name="T108" fmla="*/ 173 w 275"/>
                  <a:gd name="T109" fmla="*/ 359 h 359"/>
                  <a:gd name="T110" fmla="*/ 155 w 275"/>
                  <a:gd name="T111" fmla="*/ 359 h 359"/>
                  <a:gd name="T112" fmla="*/ 138 w 275"/>
                  <a:gd name="T113" fmla="*/ 353 h 359"/>
                  <a:gd name="T114" fmla="*/ 119 w 275"/>
                  <a:gd name="T115" fmla="*/ 346 h 359"/>
                  <a:gd name="T116" fmla="*/ 104 w 275"/>
                  <a:gd name="T117" fmla="*/ 338 h 359"/>
                  <a:gd name="T118" fmla="*/ 93 w 275"/>
                  <a:gd name="T119" fmla="*/ 329 h 359"/>
                  <a:gd name="T120" fmla="*/ 74 w 275"/>
                  <a:gd name="T121" fmla="*/ 308 h 359"/>
                  <a:gd name="T122" fmla="*/ 64 w 275"/>
                  <a:gd name="T123" fmla="*/ 291 h 359"/>
                  <a:gd name="T124" fmla="*/ 60 w 275"/>
                  <a:gd name="T125" fmla="*/ 27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5" h="359">
                    <a:moveTo>
                      <a:pt x="60" y="274"/>
                    </a:moveTo>
                    <a:lnTo>
                      <a:pt x="175" y="188"/>
                    </a:lnTo>
                    <a:lnTo>
                      <a:pt x="173" y="188"/>
                    </a:lnTo>
                    <a:lnTo>
                      <a:pt x="173" y="184"/>
                    </a:lnTo>
                    <a:lnTo>
                      <a:pt x="173" y="180"/>
                    </a:lnTo>
                    <a:lnTo>
                      <a:pt x="173" y="177"/>
                    </a:lnTo>
                    <a:lnTo>
                      <a:pt x="171" y="169"/>
                    </a:lnTo>
                    <a:lnTo>
                      <a:pt x="169" y="161"/>
                    </a:lnTo>
                    <a:lnTo>
                      <a:pt x="165" y="154"/>
                    </a:lnTo>
                    <a:lnTo>
                      <a:pt x="163" y="146"/>
                    </a:lnTo>
                    <a:lnTo>
                      <a:pt x="157" y="137"/>
                    </a:lnTo>
                    <a:lnTo>
                      <a:pt x="154" y="129"/>
                    </a:lnTo>
                    <a:lnTo>
                      <a:pt x="146" y="120"/>
                    </a:lnTo>
                    <a:lnTo>
                      <a:pt x="138" y="112"/>
                    </a:lnTo>
                    <a:lnTo>
                      <a:pt x="135" y="108"/>
                    </a:lnTo>
                    <a:lnTo>
                      <a:pt x="129" y="106"/>
                    </a:lnTo>
                    <a:lnTo>
                      <a:pt x="123" y="101"/>
                    </a:lnTo>
                    <a:lnTo>
                      <a:pt x="117" y="99"/>
                    </a:lnTo>
                    <a:lnTo>
                      <a:pt x="112" y="97"/>
                    </a:lnTo>
                    <a:lnTo>
                      <a:pt x="106" y="93"/>
                    </a:lnTo>
                    <a:lnTo>
                      <a:pt x="98" y="91"/>
                    </a:lnTo>
                    <a:lnTo>
                      <a:pt x="93" y="91"/>
                    </a:lnTo>
                    <a:lnTo>
                      <a:pt x="89" y="91"/>
                    </a:lnTo>
                    <a:lnTo>
                      <a:pt x="85" y="95"/>
                    </a:lnTo>
                    <a:lnTo>
                      <a:pt x="81" y="101"/>
                    </a:lnTo>
                    <a:lnTo>
                      <a:pt x="76" y="108"/>
                    </a:lnTo>
                    <a:lnTo>
                      <a:pt x="74" y="112"/>
                    </a:lnTo>
                    <a:lnTo>
                      <a:pt x="70" y="118"/>
                    </a:lnTo>
                    <a:lnTo>
                      <a:pt x="66" y="123"/>
                    </a:lnTo>
                    <a:lnTo>
                      <a:pt x="64" y="127"/>
                    </a:lnTo>
                    <a:lnTo>
                      <a:pt x="60" y="133"/>
                    </a:lnTo>
                    <a:lnTo>
                      <a:pt x="59" y="139"/>
                    </a:lnTo>
                    <a:lnTo>
                      <a:pt x="53" y="144"/>
                    </a:lnTo>
                    <a:lnTo>
                      <a:pt x="51" y="150"/>
                    </a:lnTo>
                    <a:lnTo>
                      <a:pt x="47" y="156"/>
                    </a:lnTo>
                    <a:lnTo>
                      <a:pt x="43" y="161"/>
                    </a:lnTo>
                    <a:lnTo>
                      <a:pt x="41" y="167"/>
                    </a:lnTo>
                    <a:lnTo>
                      <a:pt x="38" y="173"/>
                    </a:lnTo>
                    <a:lnTo>
                      <a:pt x="36" y="179"/>
                    </a:lnTo>
                    <a:lnTo>
                      <a:pt x="32" y="184"/>
                    </a:lnTo>
                    <a:lnTo>
                      <a:pt x="30" y="188"/>
                    </a:lnTo>
                    <a:lnTo>
                      <a:pt x="28" y="194"/>
                    </a:lnTo>
                    <a:lnTo>
                      <a:pt x="22" y="201"/>
                    </a:lnTo>
                    <a:lnTo>
                      <a:pt x="20" y="209"/>
                    </a:lnTo>
                    <a:lnTo>
                      <a:pt x="19" y="213"/>
                    </a:lnTo>
                    <a:lnTo>
                      <a:pt x="19" y="215"/>
                    </a:lnTo>
                    <a:lnTo>
                      <a:pt x="17" y="213"/>
                    </a:lnTo>
                    <a:lnTo>
                      <a:pt x="17" y="209"/>
                    </a:lnTo>
                    <a:lnTo>
                      <a:pt x="13" y="203"/>
                    </a:lnTo>
                    <a:lnTo>
                      <a:pt x="11" y="196"/>
                    </a:lnTo>
                    <a:lnTo>
                      <a:pt x="9" y="190"/>
                    </a:lnTo>
                    <a:lnTo>
                      <a:pt x="7" y="184"/>
                    </a:lnTo>
                    <a:lnTo>
                      <a:pt x="5" y="179"/>
                    </a:lnTo>
                    <a:lnTo>
                      <a:pt x="5" y="175"/>
                    </a:lnTo>
                    <a:lnTo>
                      <a:pt x="3" y="167"/>
                    </a:lnTo>
                    <a:lnTo>
                      <a:pt x="3" y="161"/>
                    </a:lnTo>
                    <a:lnTo>
                      <a:pt x="1" y="156"/>
                    </a:lnTo>
                    <a:lnTo>
                      <a:pt x="1" y="150"/>
                    </a:lnTo>
                    <a:lnTo>
                      <a:pt x="0" y="142"/>
                    </a:lnTo>
                    <a:lnTo>
                      <a:pt x="0" y="137"/>
                    </a:lnTo>
                    <a:lnTo>
                      <a:pt x="0" y="129"/>
                    </a:lnTo>
                    <a:lnTo>
                      <a:pt x="0" y="123"/>
                    </a:lnTo>
                    <a:lnTo>
                      <a:pt x="0" y="116"/>
                    </a:lnTo>
                    <a:lnTo>
                      <a:pt x="1" y="108"/>
                    </a:lnTo>
                    <a:lnTo>
                      <a:pt x="1" y="101"/>
                    </a:lnTo>
                    <a:lnTo>
                      <a:pt x="5" y="95"/>
                    </a:lnTo>
                    <a:lnTo>
                      <a:pt x="5" y="87"/>
                    </a:lnTo>
                    <a:lnTo>
                      <a:pt x="7" y="82"/>
                    </a:lnTo>
                    <a:lnTo>
                      <a:pt x="11" y="74"/>
                    </a:lnTo>
                    <a:lnTo>
                      <a:pt x="15" y="68"/>
                    </a:lnTo>
                    <a:lnTo>
                      <a:pt x="19" y="63"/>
                    </a:lnTo>
                    <a:lnTo>
                      <a:pt x="22" y="57"/>
                    </a:lnTo>
                    <a:lnTo>
                      <a:pt x="28" y="53"/>
                    </a:lnTo>
                    <a:lnTo>
                      <a:pt x="34" y="47"/>
                    </a:lnTo>
                    <a:lnTo>
                      <a:pt x="39" y="42"/>
                    </a:lnTo>
                    <a:lnTo>
                      <a:pt x="45" y="36"/>
                    </a:lnTo>
                    <a:lnTo>
                      <a:pt x="49" y="32"/>
                    </a:lnTo>
                    <a:lnTo>
                      <a:pt x="55" y="28"/>
                    </a:lnTo>
                    <a:lnTo>
                      <a:pt x="59" y="25"/>
                    </a:lnTo>
                    <a:lnTo>
                      <a:pt x="64" y="21"/>
                    </a:lnTo>
                    <a:lnTo>
                      <a:pt x="68" y="19"/>
                    </a:lnTo>
                    <a:lnTo>
                      <a:pt x="72" y="15"/>
                    </a:lnTo>
                    <a:lnTo>
                      <a:pt x="79" y="9"/>
                    </a:lnTo>
                    <a:lnTo>
                      <a:pt x="87" y="6"/>
                    </a:lnTo>
                    <a:lnTo>
                      <a:pt x="95" y="4"/>
                    </a:lnTo>
                    <a:lnTo>
                      <a:pt x="100" y="2"/>
                    </a:lnTo>
                    <a:lnTo>
                      <a:pt x="108" y="0"/>
                    </a:lnTo>
                    <a:lnTo>
                      <a:pt x="116" y="2"/>
                    </a:lnTo>
                    <a:lnTo>
                      <a:pt x="117" y="2"/>
                    </a:lnTo>
                    <a:lnTo>
                      <a:pt x="121" y="2"/>
                    </a:lnTo>
                    <a:lnTo>
                      <a:pt x="127" y="4"/>
                    </a:lnTo>
                    <a:lnTo>
                      <a:pt x="133" y="4"/>
                    </a:lnTo>
                    <a:lnTo>
                      <a:pt x="136" y="6"/>
                    </a:lnTo>
                    <a:lnTo>
                      <a:pt x="140" y="8"/>
                    </a:lnTo>
                    <a:lnTo>
                      <a:pt x="146" y="9"/>
                    </a:lnTo>
                    <a:lnTo>
                      <a:pt x="152" y="11"/>
                    </a:lnTo>
                    <a:lnTo>
                      <a:pt x="157" y="15"/>
                    </a:lnTo>
                    <a:lnTo>
                      <a:pt x="163" y="17"/>
                    </a:lnTo>
                    <a:lnTo>
                      <a:pt x="171" y="21"/>
                    </a:lnTo>
                    <a:lnTo>
                      <a:pt x="176" y="25"/>
                    </a:lnTo>
                    <a:lnTo>
                      <a:pt x="184" y="27"/>
                    </a:lnTo>
                    <a:lnTo>
                      <a:pt x="190" y="30"/>
                    </a:lnTo>
                    <a:lnTo>
                      <a:pt x="197" y="36"/>
                    </a:lnTo>
                    <a:lnTo>
                      <a:pt x="203" y="40"/>
                    </a:lnTo>
                    <a:lnTo>
                      <a:pt x="209" y="46"/>
                    </a:lnTo>
                    <a:lnTo>
                      <a:pt x="214" y="51"/>
                    </a:lnTo>
                    <a:lnTo>
                      <a:pt x="222" y="57"/>
                    </a:lnTo>
                    <a:lnTo>
                      <a:pt x="228" y="65"/>
                    </a:lnTo>
                    <a:lnTo>
                      <a:pt x="233" y="72"/>
                    </a:lnTo>
                    <a:lnTo>
                      <a:pt x="239" y="80"/>
                    </a:lnTo>
                    <a:lnTo>
                      <a:pt x="245" y="87"/>
                    </a:lnTo>
                    <a:lnTo>
                      <a:pt x="249" y="97"/>
                    </a:lnTo>
                    <a:lnTo>
                      <a:pt x="251" y="101"/>
                    </a:lnTo>
                    <a:lnTo>
                      <a:pt x="252" y="106"/>
                    </a:lnTo>
                    <a:lnTo>
                      <a:pt x="256" y="110"/>
                    </a:lnTo>
                    <a:lnTo>
                      <a:pt x="258" y="114"/>
                    </a:lnTo>
                    <a:lnTo>
                      <a:pt x="260" y="120"/>
                    </a:lnTo>
                    <a:lnTo>
                      <a:pt x="262" y="123"/>
                    </a:lnTo>
                    <a:lnTo>
                      <a:pt x="262" y="129"/>
                    </a:lnTo>
                    <a:lnTo>
                      <a:pt x="266" y="135"/>
                    </a:lnTo>
                    <a:lnTo>
                      <a:pt x="266" y="139"/>
                    </a:lnTo>
                    <a:lnTo>
                      <a:pt x="268" y="144"/>
                    </a:lnTo>
                    <a:lnTo>
                      <a:pt x="268" y="150"/>
                    </a:lnTo>
                    <a:lnTo>
                      <a:pt x="270" y="154"/>
                    </a:lnTo>
                    <a:lnTo>
                      <a:pt x="270" y="160"/>
                    </a:lnTo>
                    <a:lnTo>
                      <a:pt x="271" y="165"/>
                    </a:lnTo>
                    <a:lnTo>
                      <a:pt x="271" y="171"/>
                    </a:lnTo>
                    <a:lnTo>
                      <a:pt x="273" y="177"/>
                    </a:lnTo>
                    <a:lnTo>
                      <a:pt x="273" y="182"/>
                    </a:lnTo>
                    <a:lnTo>
                      <a:pt x="273" y="188"/>
                    </a:lnTo>
                    <a:lnTo>
                      <a:pt x="273" y="194"/>
                    </a:lnTo>
                    <a:lnTo>
                      <a:pt x="275" y="199"/>
                    </a:lnTo>
                    <a:lnTo>
                      <a:pt x="273" y="205"/>
                    </a:lnTo>
                    <a:lnTo>
                      <a:pt x="273" y="213"/>
                    </a:lnTo>
                    <a:lnTo>
                      <a:pt x="273" y="219"/>
                    </a:lnTo>
                    <a:lnTo>
                      <a:pt x="273" y="224"/>
                    </a:lnTo>
                    <a:lnTo>
                      <a:pt x="273" y="230"/>
                    </a:lnTo>
                    <a:lnTo>
                      <a:pt x="271" y="236"/>
                    </a:lnTo>
                    <a:lnTo>
                      <a:pt x="271" y="241"/>
                    </a:lnTo>
                    <a:lnTo>
                      <a:pt x="270" y="249"/>
                    </a:lnTo>
                    <a:lnTo>
                      <a:pt x="268" y="255"/>
                    </a:lnTo>
                    <a:lnTo>
                      <a:pt x="268" y="260"/>
                    </a:lnTo>
                    <a:lnTo>
                      <a:pt x="264" y="266"/>
                    </a:lnTo>
                    <a:lnTo>
                      <a:pt x="264" y="274"/>
                    </a:lnTo>
                    <a:lnTo>
                      <a:pt x="262" y="279"/>
                    </a:lnTo>
                    <a:lnTo>
                      <a:pt x="258" y="285"/>
                    </a:lnTo>
                    <a:lnTo>
                      <a:pt x="256" y="293"/>
                    </a:lnTo>
                    <a:lnTo>
                      <a:pt x="254" y="300"/>
                    </a:lnTo>
                    <a:lnTo>
                      <a:pt x="251" y="306"/>
                    </a:lnTo>
                    <a:lnTo>
                      <a:pt x="247" y="312"/>
                    </a:lnTo>
                    <a:lnTo>
                      <a:pt x="245" y="319"/>
                    </a:lnTo>
                    <a:lnTo>
                      <a:pt x="241" y="327"/>
                    </a:lnTo>
                    <a:lnTo>
                      <a:pt x="239" y="327"/>
                    </a:lnTo>
                    <a:lnTo>
                      <a:pt x="233" y="333"/>
                    </a:lnTo>
                    <a:lnTo>
                      <a:pt x="230" y="336"/>
                    </a:lnTo>
                    <a:lnTo>
                      <a:pt x="224" y="340"/>
                    </a:lnTo>
                    <a:lnTo>
                      <a:pt x="218" y="344"/>
                    </a:lnTo>
                    <a:lnTo>
                      <a:pt x="213" y="348"/>
                    </a:lnTo>
                    <a:lnTo>
                      <a:pt x="205" y="352"/>
                    </a:lnTo>
                    <a:lnTo>
                      <a:pt x="197" y="355"/>
                    </a:lnTo>
                    <a:lnTo>
                      <a:pt x="192" y="355"/>
                    </a:lnTo>
                    <a:lnTo>
                      <a:pt x="186" y="357"/>
                    </a:lnTo>
                    <a:lnTo>
                      <a:pt x="182" y="357"/>
                    </a:lnTo>
                    <a:lnTo>
                      <a:pt x="178" y="359"/>
                    </a:lnTo>
                    <a:lnTo>
                      <a:pt x="173" y="359"/>
                    </a:lnTo>
                    <a:lnTo>
                      <a:pt x="167" y="359"/>
                    </a:lnTo>
                    <a:lnTo>
                      <a:pt x="161" y="359"/>
                    </a:lnTo>
                    <a:lnTo>
                      <a:pt x="155" y="359"/>
                    </a:lnTo>
                    <a:lnTo>
                      <a:pt x="150" y="357"/>
                    </a:lnTo>
                    <a:lnTo>
                      <a:pt x="144" y="355"/>
                    </a:lnTo>
                    <a:lnTo>
                      <a:pt x="138" y="353"/>
                    </a:lnTo>
                    <a:lnTo>
                      <a:pt x="133" y="353"/>
                    </a:lnTo>
                    <a:lnTo>
                      <a:pt x="125" y="350"/>
                    </a:lnTo>
                    <a:lnTo>
                      <a:pt x="119" y="346"/>
                    </a:lnTo>
                    <a:lnTo>
                      <a:pt x="116" y="344"/>
                    </a:lnTo>
                    <a:lnTo>
                      <a:pt x="110" y="340"/>
                    </a:lnTo>
                    <a:lnTo>
                      <a:pt x="104" y="338"/>
                    </a:lnTo>
                    <a:lnTo>
                      <a:pt x="100" y="334"/>
                    </a:lnTo>
                    <a:lnTo>
                      <a:pt x="97" y="331"/>
                    </a:lnTo>
                    <a:lnTo>
                      <a:pt x="93" y="329"/>
                    </a:lnTo>
                    <a:lnTo>
                      <a:pt x="85" y="321"/>
                    </a:lnTo>
                    <a:lnTo>
                      <a:pt x="79" y="315"/>
                    </a:lnTo>
                    <a:lnTo>
                      <a:pt x="74" y="308"/>
                    </a:lnTo>
                    <a:lnTo>
                      <a:pt x="72" y="302"/>
                    </a:lnTo>
                    <a:lnTo>
                      <a:pt x="68" y="296"/>
                    </a:lnTo>
                    <a:lnTo>
                      <a:pt x="64" y="291"/>
                    </a:lnTo>
                    <a:lnTo>
                      <a:pt x="62" y="285"/>
                    </a:lnTo>
                    <a:lnTo>
                      <a:pt x="62" y="281"/>
                    </a:lnTo>
                    <a:lnTo>
                      <a:pt x="60" y="276"/>
                    </a:lnTo>
                    <a:lnTo>
                      <a:pt x="60" y="274"/>
                    </a:lnTo>
                    <a:lnTo>
                      <a:pt x="60" y="274"/>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86" name="Freeform 1138"/>
              <p:cNvSpPr>
                <a:spLocks/>
              </p:cNvSpPr>
              <p:nvPr/>
            </p:nvSpPr>
            <p:spPr bwMode="auto">
              <a:xfrm>
                <a:off x="4032" y="3504"/>
                <a:ext cx="340" cy="296"/>
              </a:xfrm>
              <a:custGeom>
                <a:avLst/>
                <a:gdLst>
                  <a:gd name="T0" fmla="*/ 0 w 679"/>
                  <a:gd name="T1" fmla="*/ 591 h 591"/>
                  <a:gd name="T2" fmla="*/ 153 w 679"/>
                  <a:gd name="T3" fmla="*/ 450 h 591"/>
                  <a:gd name="T4" fmla="*/ 641 w 679"/>
                  <a:gd name="T5" fmla="*/ 2 h 591"/>
                  <a:gd name="T6" fmla="*/ 643 w 679"/>
                  <a:gd name="T7" fmla="*/ 0 h 591"/>
                  <a:gd name="T8" fmla="*/ 647 w 679"/>
                  <a:gd name="T9" fmla="*/ 0 h 591"/>
                  <a:gd name="T10" fmla="*/ 655 w 679"/>
                  <a:gd name="T11" fmla="*/ 0 h 591"/>
                  <a:gd name="T12" fmla="*/ 662 w 679"/>
                  <a:gd name="T13" fmla="*/ 2 h 591"/>
                  <a:gd name="T14" fmla="*/ 666 w 679"/>
                  <a:gd name="T15" fmla="*/ 3 h 591"/>
                  <a:gd name="T16" fmla="*/ 668 w 679"/>
                  <a:gd name="T17" fmla="*/ 7 h 591"/>
                  <a:gd name="T18" fmla="*/ 672 w 679"/>
                  <a:gd name="T19" fmla="*/ 11 h 591"/>
                  <a:gd name="T20" fmla="*/ 676 w 679"/>
                  <a:gd name="T21" fmla="*/ 17 h 591"/>
                  <a:gd name="T22" fmla="*/ 677 w 679"/>
                  <a:gd name="T23" fmla="*/ 22 h 591"/>
                  <a:gd name="T24" fmla="*/ 677 w 679"/>
                  <a:gd name="T25" fmla="*/ 28 h 591"/>
                  <a:gd name="T26" fmla="*/ 677 w 679"/>
                  <a:gd name="T27" fmla="*/ 34 h 591"/>
                  <a:gd name="T28" fmla="*/ 679 w 679"/>
                  <a:gd name="T29" fmla="*/ 38 h 591"/>
                  <a:gd name="T30" fmla="*/ 679 w 679"/>
                  <a:gd name="T31" fmla="*/ 43 h 591"/>
                  <a:gd name="T32" fmla="*/ 679 w 679"/>
                  <a:gd name="T33" fmla="*/ 49 h 591"/>
                  <a:gd name="T34" fmla="*/ 58 w 679"/>
                  <a:gd name="T35" fmla="*/ 566 h 591"/>
                  <a:gd name="T36" fmla="*/ 0 w 679"/>
                  <a:gd name="T37" fmla="*/ 591 h 591"/>
                  <a:gd name="T38" fmla="*/ 0 w 679"/>
                  <a:gd name="T39" fmla="*/ 59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591">
                    <a:moveTo>
                      <a:pt x="0" y="591"/>
                    </a:moveTo>
                    <a:lnTo>
                      <a:pt x="153" y="450"/>
                    </a:lnTo>
                    <a:lnTo>
                      <a:pt x="641" y="2"/>
                    </a:lnTo>
                    <a:lnTo>
                      <a:pt x="643" y="0"/>
                    </a:lnTo>
                    <a:lnTo>
                      <a:pt x="647" y="0"/>
                    </a:lnTo>
                    <a:lnTo>
                      <a:pt x="655" y="0"/>
                    </a:lnTo>
                    <a:lnTo>
                      <a:pt x="662" y="2"/>
                    </a:lnTo>
                    <a:lnTo>
                      <a:pt x="666" y="3"/>
                    </a:lnTo>
                    <a:lnTo>
                      <a:pt x="668" y="7"/>
                    </a:lnTo>
                    <a:lnTo>
                      <a:pt x="672" y="11"/>
                    </a:lnTo>
                    <a:lnTo>
                      <a:pt x="676" y="17"/>
                    </a:lnTo>
                    <a:lnTo>
                      <a:pt x="677" y="22"/>
                    </a:lnTo>
                    <a:lnTo>
                      <a:pt x="677" y="28"/>
                    </a:lnTo>
                    <a:lnTo>
                      <a:pt x="677" y="34"/>
                    </a:lnTo>
                    <a:lnTo>
                      <a:pt x="679" y="38"/>
                    </a:lnTo>
                    <a:lnTo>
                      <a:pt x="679" y="43"/>
                    </a:lnTo>
                    <a:lnTo>
                      <a:pt x="679" y="49"/>
                    </a:lnTo>
                    <a:lnTo>
                      <a:pt x="58" y="566"/>
                    </a:lnTo>
                    <a:lnTo>
                      <a:pt x="0" y="591"/>
                    </a:lnTo>
                    <a:lnTo>
                      <a:pt x="0" y="591"/>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87" name="Freeform 1139"/>
              <p:cNvSpPr>
                <a:spLocks/>
              </p:cNvSpPr>
              <p:nvPr/>
            </p:nvSpPr>
            <p:spPr bwMode="auto">
              <a:xfrm>
                <a:off x="5028" y="2787"/>
                <a:ext cx="131" cy="138"/>
              </a:xfrm>
              <a:custGeom>
                <a:avLst/>
                <a:gdLst>
                  <a:gd name="T0" fmla="*/ 37 w 263"/>
                  <a:gd name="T1" fmla="*/ 169 h 275"/>
                  <a:gd name="T2" fmla="*/ 27 w 263"/>
                  <a:gd name="T3" fmla="*/ 152 h 275"/>
                  <a:gd name="T4" fmla="*/ 14 w 263"/>
                  <a:gd name="T5" fmla="*/ 127 h 275"/>
                  <a:gd name="T6" fmla="*/ 6 w 263"/>
                  <a:gd name="T7" fmla="*/ 112 h 275"/>
                  <a:gd name="T8" fmla="*/ 2 w 263"/>
                  <a:gd name="T9" fmla="*/ 97 h 275"/>
                  <a:gd name="T10" fmla="*/ 0 w 263"/>
                  <a:gd name="T11" fmla="*/ 81 h 275"/>
                  <a:gd name="T12" fmla="*/ 0 w 263"/>
                  <a:gd name="T13" fmla="*/ 66 h 275"/>
                  <a:gd name="T14" fmla="*/ 14 w 263"/>
                  <a:gd name="T15" fmla="*/ 43 h 275"/>
                  <a:gd name="T16" fmla="*/ 31 w 263"/>
                  <a:gd name="T17" fmla="*/ 23 h 275"/>
                  <a:gd name="T18" fmla="*/ 52 w 263"/>
                  <a:gd name="T19" fmla="*/ 9 h 275"/>
                  <a:gd name="T20" fmla="*/ 67 w 263"/>
                  <a:gd name="T21" fmla="*/ 4 h 275"/>
                  <a:gd name="T22" fmla="*/ 80 w 263"/>
                  <a:gd name="T23" fmla="*/ 0 h 275"/>
                  <a:gd name="T24" fmla="*/ 95 w 263"/>
                  <a:gd name="T25" fmla="*/ 0 h 275"/>
                  <a:gd name="T26" fmla="*/ 113 w 263"/>
                  <a:gd name="T27" fmla="*/ 0 h 275"/>
                  <a:gd name="T28" fmla="*/ 132 w 263"/>
                  <a:gd name="T29" fmla="*/ 4 h 275"/>
                  <a:gd name="T30" fmla="*/ 153 w 263"/>
                  <a:gd name="T31" fmla="*/ 7 h 275"/>
                  <a:gd name="T32" fmla="*/ 172 w 263"/>
                  <a:gd name="T33" fmla="*/ 15 h 275"/>
                  <a:gd name="T34" fmla="*/ 191 w 263"/>
                  <a:gd name="T35" fmla="*/ 24 h 275"/>
                  <a:gd name="T36" fmla="*/ 208 w 263"/>
                  <a:gd name="T37" fmla="*/ 38 h 275"/>
                  <a:gd name="T38" fmla="*/ 223 w 263"/>
                  <a:gd name="T39" fmla="*/ 53 h 275"/>
                  <a:gd name="T40" fmla="*/ 236 w 263"/>
                  <a:gd name="T41" fmla="*/ 70 h 275"/>
                  <a:gd name="T42" fmla="*/ 246 w 263"/>
                  <a:gd name="T43" fmla="*/ 87 h 275"/>
                  <a:gd name="T44" fmla="*/ 255 w 263"/>
                  <a:gd name="T45" fmla="*/ 108 h 275"/>
                  <a:gd name="T46" fmla="*/ 261 w 263"/>
                  <a:gd name="T47" fmla="*/ 131 h 275"/>
                  <a:gd name="T48" fmla="*/ 263 w 263"/>
                  <a:gd name="T49" fmla="*/ 154 h 275"/>
                  <a:gd name="T50" fmla="*/ 263 w 263"/>
                  <a:gd name="T51" fmla="*/ 178 h 275"/>
                  <a:gd name="T52" fmla="*/ 261 w 263"/>
                  <a:gd name="T53" fmla="*/ 201 h 275"/>
                  <a:gd name="T54" fmla="*/ 255 w 263"/>
                  <a:gd name="T55" fmla="*/ 220 h 275"/>
                  <a:gd name="T56" fmla="*/ 248 w 263"/>
                  <a:gd name="T57" fmla="*/ 237 h 275"/>
                  <a:gd name="T58" fmla="*/ 231 w 263"/>
                  <a:gd name="T59" fmla="*/ 258 h 275"/>
                  <a:gd name="T60" fmla="*/ 213 w 263"/>
                  <a:gd name="T61" fmla="*/ 270 h 275"/>
                  <a:gd name="T62" fmla="*/ 196 w 263"/>
                  <a:gd name="T63" fmla="*/ 275 h 275"/>
                  <a:gd name="T64" fmla="*/ 192 w 263"/>
                  <a:gd name="T65" fmla="*/ 275 h 275"/>
                  <a:gd name="T66" fmla="*/ 175 w 263"/>
                  <a:gd name="T67" fmla="*/ 273 h 275"/>
                  <a:gd name="T68" fmla="*/ 154 w 263"/>
                  <a:gd name="T69" fmla="*/ 271 h 275"/>
                  <a:gd name="T70" fmla="*/ 139 w 263"/>
                  <a:gd name="T71" fmla="*/ 268 h 275"/>
                  <a:gd name="T72" fmla="*/ 118 w 263"/>
                  <a:gd name="T73" fmla="*/ 262 h 275"/>
                  <a:gd name="T74" fmla="*/ 95 w 263"/>
                  <a:gd name="T75" fmla="*/ 249 h 275"/>
                  <a:gd name="T76" fmla="*/ 160 w 263"/>
                  <a:gd name="T77" fmla="*/ 195 h 275"/>
                  <a:gd name="T78" fmla="*/ 166 w 263"/>
                  <a:gd name="T79" fmla="*/ 178 h 275"/>
                  <a:gd name="T80" fmla="*/ 164 w 263"/>
                  <a:gd name="T81" fmla="*/ 157 h 275"/>
                  <a:gd name="T82" fmla="*/ 154 w 263"/>
                  <a:gd name="T83" fmla="*/ 135 h 275"/>
                  <a:gd name="T84" fmla="*/ 141 w 263"/>
                  <a:gd name="T85" fmla="*/ 123 h 275"/>
                  <a:gd name="T86" fmla="*/ 124 w 263"/>
                  <a:gd name="T87" fmla="*/ 112 h 275"/>
                  <a:gd name="T88" fmla="*/ 109 w 263"/>
                  <a:gd name="T89" fmla="*/ 104 h 275"/>
                  <a:gd name="T90" fmla="*/ 95 w 263"/>
                  <a:gd name="T91" fmla="*/ 106 h 275"/>
                  <a:gd name="T92" fmla="*/ 80 w 263"/>
                  <a:gd name="T93" fmla="*/ 114 h 275"/>
                  <a:gd name="T94" fmla="*/ 73 w 263"/>
                  <a:gd name="T95" fmla="*/ 1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3" h="275">
                    <a:moveTo>
                      <a:pt x="40" y="173"/>
                    </a:moveTo>
                    <a:lnTo>
                      <a:pt x="38" y="171"/>
                    </a:lnTo>
                    <a:lnTo>
                      <a:pt x="37" y="169"/>
                    </a:lnTo>
                    <a:lnTo>
                      <a:pt x="35" y="163"/>
                    </a:lnTo>
                    <a:lnTo>
                      <a:pt x="31" y="159"/>
                    </a:lnTo>
                    <a:lnTo>
                      <a:pt x="27" y="152"/>
                    </a:lnTo>
                    <a:lnTo>
                      <a:pt x="21" y="144"/>
                    </a:lnTo>
                    <a:lnTo>
                      <a:pt x="18" y="135"/>
                    </a:lnTo>
                    <a:lnTo>
                      <a:pt x="14" y="127"/>
                    </a:lnTo>
                    <a:lnTo>
                      <a:pt x="10" y="121"/>
                    </a:lnTo>
                    <a:lnTo>
                      <a:pt x="8" y="116"/>
                    </a:lnTo>
                    <a:lnTo>
                      <a:pt x="6" y="112"/>
                    </a:lnTo>
                    <a:lnTo>
                      <a:pt x="6" y="106"/>
                    </a:lnTo>
                    <a:lnTo>
                      <a:pt x="4" y="100"/>
                    </a:lnTo>
                    <a:lnTo>
                      <a:pt x="2" y="97"/>
                    </a:lnTo>
                    <a:lnTo>
                      <a:pt x="0" y="91"/>
                    </a:lnTo>
                    <a:lnTo>
                      <a:pt x="0" y="87"/>
                    </a:lnTo>
                    <a:lnTo>
                      <a:pt x="0" y="81"/>
                    </a:lnTo>
                    <a:lnTo>
                      <a:pt x="0" y="76"/>
                    </a:lnTo>
                    <a:lnTo>
                      <a:pt x="0" y="72"/>
                    </a:lnTo>
                    <a:lnTo>
                      <a:pt x="0" y="66"/>
                    </a:lnTo>
                    <a:lnTo>
                      <a:pt x="4" y="59"/>
                    </a:lnTo>
                    <a:lnTo>
                      <a:pt x="10" y="51"/>
                    </a:lnTo>
                    <a:lnTo>
                      <a:pt x="14" y="43"/>
                    </a:lnTo>
                    <a:lnTo>
                      <a:pt x="19" y="36"/>
                    </a:lnTo>
                    <a:lnTo>
                      <a:pt x="25" y="28"/>
                    </a:lnTo>
                    <a:lnTo>
                      <a:pt x="31" y="23"/>
                    </a:lnTo>
                    <a:lnTo>
                      <a:pt x="37" y="17"/>
                    </a:lnTo>
                    <a:lnTo>
                      <a:pt x="44" y="13"/>
                    </a:lnTo>
                    <a:lnTo>
                      <a:pt x="52" y="9"/>
                    </a:lnTo>
                    <a:lnTo>
                      <a:pt x="59" y="5"/>
                    </a:lnTo>
                    <a:lnTo>
                      <a:pt x="63" y="4"/>
                    </a:lnTo>
                    <a:lnTo>
                      <a:pt x="67" y="4"/>
                    </a:lnTo>
                    <a:lnTo>
                      <a:pt x="71" y="2"/>
                    </a:lnTo>
                    <a:lnTo>
                      <a:pt x="76" y="2"/>
                    </a:lnTo>
                    <a:lnTo>
                      <a:pt x="80" y="0"/>
                    </a:lnTo>
                    <a:lnTo>
                      <a:pt x="86" y="0"/>
                    </a:lnTo>
                    <a:lnTo>
                      <a:pt x="92" y="0"/>
                    </a:lnTo>
                    <a:lnTo>
                      <a:pt x="95" y="0"/>
                    </a:lnTo>
                    <a:lnTo>
                      <a:pt x="101" y="0"/>
                    </a:lnTo>
                    <a:lnTo>
                      <a:pt x="107" y="0"/>
                    </a:lnTo>
                    <a:lnTo>
                      <a:pt x="113" y="0"/>
                    </a:lnTo>
                    <a:lnTo>
                      <a:pt x="118" y="0"/>
                    </a:lnTo>
                    <a:lnTo>
                      <a:pt x="124" y="2"/>
                    </a:lnTo>
                    <a:lnTo>
                      <a:pt x="132" y="4"/>
                    </a:lnTo>
                    <a:lnTo>
                      <a:pt x="139" y="4"/>
                    </a:lnTo>
                    <a:lnTo>
                      <a:pt x="145" y="5"/>
                    </a:lnTo>
                    <a:lnTo>
                      <a:pt x="153" y="7"/>
                    </a:lnTo>
                    <a:lnTo>
                      <a:pt x="158" y="9"/>
                    </a:lnTo>
                    <a:lnTo>
                      <a:pt x="166" y="13"/>
                    </a:lnTo>
                    <a:lnTo>
                      <a:pt x="172" y="15"/>
                    </a:lnTo>
                    <a:lnTo>
                      <a:pt x="177" y="17"/>
                    </a:lnTo>
                    <a:lnTo>
                      <a:pt x="185" y="21"/>
                    </a:lnTo>
                    <a:lnTo>
                      <a:pt x="191" y="24"/>
                    </a:lnTo>
                    <a:lnTo>
                      <a:pt x="196" y="28"/>
                    </a:lnTo>
                    <a:lnTo>
                      <a:pt x="202" y="34"/>
                    </a:lnTo>
                    <a:lnTo>
                      <a:pt x="208" y="38"/>
                    </a:lnTo>
                    <a:lnTo>
                      <a:pt x="213" y="42"/>
                    </a:lnTo>
                    <a:lnTo>
                      <a:pt x="219" y="47"/>
                    </a:lnTo>
                    <a:lnTo>
                      <a:pt x="223" y="53"/>
                    </a:lnTo>
                    <a:lnTo>
                      <a:pt x="229" y="59"/>
                    </a:lnTo>
                    <a:lnTo>
                      <a:pt x="232" y="64"/>
                    </a:lnTo>
                    <a:lnTo>
                      <a:pt x="236" y="70"/>
                    </a:lnTo>
                    <a:lnTo>
                      <a:pt x="240" y="76"/>
                    </a:lnTo>
                    <a:lnTo>
                      <a:pt x="244" y="81"/>
                    </a:lnTo>
                    <a:lnTo>
                      <a:pt x="246" y="87"/>
                    </a:lnTo>
                    <a:lnTo>
                      <a:pt x="250" y="95"/>
                    </a:lnTo>
                    <a:lnTo>
                      <a:pt x="251" y="102"/>
                    </a:lnTo>
                    <a:lnTo>
                      <a:pt x="255" y="108"/>
                    </a:lnTo>
                    <a:lnTo>
                      <a:pt x="257" y="116"/>
                    </a:lnTo>
                    <a:lnTo>
                      <a:pt x="259" y="123"/>
                    </a:lnTo>
                    <a:lnTo>
                      <a:pt x="261" y="131"/>
                    </a:lnTo>
                    <a:lnTo>
                      <a:pt x="261" y="138"/>
                    </a:lnTo>
                    <a:lnTo>
                      <a:pt x="263" y="146"/>
                    </a:lnTo>
                    <a:lnTo>
                      <a:pt x="263" y="154"/>
                    </a:lnTo>
                    <a:lnTo>
                      <a:pt x="263" y="161"/>
                    </a:lnTo>
                    <a:lnTo>
                      <a:pt x="263" y="171"/>
                    </a:lnTo>
                    <a:lnTo>
                      <a:pt x="263" y="178"/>
                    </a:lnTo>
                    <a:lnTo>
                      <a:pt x="263" y="188"/>
                    </a:lnTo>
                    <a:lnTo>
                      <a:pt x="261" y="194"/>
                    </a:lnTo>
                    <a:lnTo>
                      <a:pt x="261" y="201"/>
                    </a:lnTo>
                    <a:lnTo>
                      <a:pt x="259" y="209"/>
                    </a:lnTo>
                    <a:lnTo>
                      <a:pt x="257" y="216"/>
                    </a:lnTo>
                    <a:lnTo>
                      <a:pt x="255" y="220"/>
                    </a:lnTo>
                    <a:lnTo>
                      <a:pt x="251" y="226"/>
                    </a:lnTo>
                    <a:lnTo>
                      <a:pt x="250" y="232"/>
                    </a:lnTo>
                    <a:lnTo>
                      <a:pt x="248" y="237"/>
                    </a:lnTo>
                    <a:lnTo>
                      <a:pt x="242" y="245"/>
                    </a:lnTo>
                    <a:lnTo>
                      <a:pt x="236" y="252"/>
                    </a:lnTo>
                    <a:lnTo>
                      <a:pt x="231" y="258"/>
                    </a:lnTo>
                    <a:lnTo>
                      <a:pt x="225" y="264"/>
                    </a:lnTo>
                    <a:lnTo>
                      <a:pt x="219" y="268"/>
                    </a:lnTo>
                    <a:lnTo>
                      <a:pt x="213" y="270"/>
                    </a:lnTo>
                    <a:lnTo>
                      <a:pt x="208" y="271"/>
                    </a:lnTo>
                    <a:lnTo>
                      <a:pt x="204" y="273"/>
                    </a:lnTo>
                    <a:lnTo>
                      <a:pt x="196" y="275"/>
                    </a:lnTo>
                    <a:lnTo>
                      <a:pt x="196" y="275"/>
                    </a:lnTo>
                    <a:lnTo>
                      <a:pt x="194" y="275"/>
                    </a:lnTo>
                    <a:lnTo>
                      <a:pt x="192" y="275"/>
                    </a:lnTo>
                    <a:lnTo>
                      <a:pt x="187" y="275"/>
                    </a:lnTo>
                    <a:lnTo>
                      <a:pt x="183" y="275"/>
                    </a:lnTo>
                    <a:lnTo>
                      <a:pt x="175" y="273"/>
                    </a:lnTo>
                    <a:lnTo>
                      <a:pt x="170" y="273"/>
                    </a:lnTo>
                    <a:lnTo>
                      <a:pt x="160" y="271"/>
                    </a:lnTo>
                    <a:lnTo>
                      <a:pt x="154" y="271"/>
                    </a:lnTo>
                    <a:lnTo>
                      <a:pt x="149" y="270"/>
                    </a:lnTo>
                    <a:lnTo>
                      <a:pt x="145" y="270"/>
                    </a:lnTo>
                    <a:lnTo>
                      <a:pt x="139" y="268"/>
                    </a:lnTo>
                    <a:lnTo>
                      <a:pt x="135" y="266"/>
                    </a:lnTo>
                    <a:lnTo>
                      <a:pt x="128" y="264"/>
                    </a:lnTo>
                    <a:lnTo>
                      <a:pt x="118" y="262"/>
                    </a:lnTo>
                    <a:lnTo>
                      <a:pt x="111" y="258"/>
                    </a:lnTo>
                    <a:lnTo>
                      <a:pt x="103" y="254"/>
                    </a:lnTo>
                    <a:lnTo>
                      <a:pt x="95" y="249"/>
                    </a:lnTo>
                    <a:lnTo>
                      <a:pt x="92" y="243"/>
                    </a:lnTo>
                    <a:lnTo>
                      <a:pt x="158" y="199"/>
                    </a:lnTo>
                    <a:lnTo>
                      <a:pt x="160" y="195"/>
                    </a:lnTo>
                    <a:lnTo>
                      <a:pt x="162" y="190"/>
                    </a:lnTo>
                    <a:lnTo>
                      <a:pt x="164" y="184"/>
                    </a:lnTo>
                    <a:lnTo>
                      <a:pt x="166" y="178"/>
                    </a:lnTo>
                    <a:lnTo>
                      <a:pt x="166" y="173"/>
                    </a:lnTo>
                    <a:lnTo>
                      <a:pt x="166" y="165"/>
                    </a:lnTo>
                    <a:lnTo>
                      <a:pt x="164" y="157"/>
                    </a:lnTo>
                    <a:lnTo>
                      <a:pt x="162" y="150"/>
                    </a:lnTo>
                    <a:lnTo>
                      <a:pt x="158" y="142"/>
                    </a:lnTo>
                    <a:lnTo>
                      <a:pt x="154" y="135"/>
                    </a:lnTo>
                    <a:lnTo>
                      <a:pt x="149" y="131"/>
                    </a:lnTo>
                    <a:lnTo>
                      <a:pt x="145" y="127"/>
                    </a:lnTo>
                    <a:lnTo>
                      <a:pt x="141" y="123"/>
                    </a:lnTo>
                    <a:lnTo>
                      <a:pt x="137" y="119"/>
                    </a:lnTo>
                    <a:lnTo>
                      <a:pt x="130" y="116"/>
                    </a:lnTo>
                    <a:lnTo>
                      <a:pt x="124" y="112"/>
                    </a:lnTo>
                    <a:lnTo>
                      <a:pt x="118" y="108"/>
                    </a:lnTo>
                    <a:lnTo>
                      <a:pt x="111" y="106"/>
                    </a:lnTo>
                    <a:lnTo>
                      <a:pt x="109" y="104"/>
                    </a:lnTo>
                    <a:lnTo>
                      <a:pt x="107" y="104"/>
                    </a:lnTo>
                    <a:lnTo>
                      <a:pt x="101" y="104"/>
                    </a:lnTo>
                    <a:lnTo>
                      <a:pt x="95" y="106"/>
                    </a:lnTo>
                    <a:lnTo>
                      <a:pt x="90" y="108"/>
                    </a:lnTo>
                    <a:lnTo>
                      <a:pt x="82" y="112"/>
                    </a:lnTo>
                    <a:lnTo>
                      <a:pt x="80" y="114"/>
                    </a:lnTo>
                    <a:lnTo>
                      <a:pt x="76" y="119"/>
                    </a:lnTo>
                    <a:lnTo>
                      <a:pt x="75" y="123"/>
                    </a:lnTo>
                    <a:lnTo>
                      <a:pt x="73" y="129"/>
                    </a:lnTo>
                    <a:lnTo>
                      <a:pt x="40" y="173"/>
                    </a:lnTo>
                    <a:lnTo>
                      <a:pt x="40" y="173"/>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88" name="Freeform 1140"/>
              <p:cNvSpPr>
                <a:spLocks/>
              </p:cNvSpPr>
              <p:nvPr/>
            </p:nvSpPr>
            <p:spPr bwMode="auto">
              <a:xfrm>
                <a:off x="4923" y="2854"/>
                <a:ext cx="171" cy="149"/>
              </a:xfrm>
              <a:custGeom>
                <a:avLst/>
                <a:gdLst>
                  <a:gd name="T0" fmla="*/ 0 w 343"/>
                  <a:gd name="T1" fmla="*/ 237 h 296"/>
                  <a:gd name="T2" fmla="*/ 259 w 343"/>
                  <a:gd name="T3" fmla="*/ 3 h 296"/>
                  <a:gd name="T4" fmla="*/ 259 w 343"/>
                  <a:gd name="T5" fmla="*/ 3 h 296"/>
                  <a:gd name="T6" fmla="*/ 263 w 343"/>
                  <a:gd name="T7" fmla="*/ 2 h 296"/>
                  <a:gd name="T8" fmla="*/ 266 w 343"/>
                  <a:gd name="T9" fmla="*/ 2 h 296"/>
                  <a:gd name="T10" fmla="*/ 274 w 343"/>
                  <a:gd name="T11" fmla="*/ 2 h 296"/>
                  <a:gd name="T12" fmla="*/ 282 w 343"/>
                  <a:gd name="T13" fmla="*/ 0 h 296"/>
                  <a:gd name="T14" fmla="*/ 289 w 343"/>
                  <a:gd name="T15" fmla="*/ 0 h 296"/>
                  <a:gd name="T16" fmla="*/ 293 w 343"/>
                  <a:gd name="T17" fmla="*/ 0 h 296"/>
                  <a:gd name="T18" fmla="*/ 299 w 343"/>
                  <a:gd name="T19" fmla="*/ 0 h 296"/>
                  <a:gd name="T20" fmla="*/ 303 w 343"/>
                  <a:gd name="T21" fmla="*/ 2 h 296"/>
                  <a:gd name="T22" fmla="*/ 308 w 343"/>
                  <a:gd name="T23" fmla="*/ 2 h 296"/>
                  <a:gd name="T24" fmla="*/ 316 w 343"/>
                  <a:gd name="T25" fmla="*/ 3 h 296"/>
                  <a:gd name="T26" fmla="*/ 324 w 343"/>
                  <a:gd name="T27" fmla="*/ 7 h 296"/>
                  <a:gd name="T28" fmla="*/ 329 w 343"/>
                  <a:gd name="T29" fmla="*/ 11 h 296"/>
                  <a:gd name="T30" fmla="*/ 337 w 343"/>
                  <a:gd name="T31" fmla="*/ 19 h 296"/>
                  <a:gd name="T32" fmla="*/ 337 w 343"/>
                  <a:gd name="T33" fmla="*/ 22 h 296"/>
                  <a:gd name="T34" fmla="*/ 339 w 343"/>
                  <a:gd name="T35" fmla="*/ 26 h 296"/>
                  <a:gd name="T36" fmla="*/ 341 w 343"/>
                  <a:gd name="T37" fmla="*/ 30 h 296"/>
                  <a:gd name="T38" fmla="*/ 343 w 343"/>
                  <a:gd name="T39" fmla="*/ 36 h 296"/>
                  <a:gd name="T40" fmla="*/ 341 w 343"/>
                  <a:gd name="T41" fmla="*/ 41 h 296"/>
                  <a:gd name="T42" fmla="*/ 341 w 343"/>
                  <a:gd name="T43" fmla="*/ 49 h 296"/>
                  <a:gd name="T44" fmla="*/ 339 w 343"/>
                  <a:gd name="T45" fmla="*/ 55 h 296"/>
                  <a:gd name="T46" fmla="*/ 337 w 343"/>
                  <a:gd name="T47" fmla="*/ 64 h 296"/>
                  <a:gd name="T48" fmla="*/ 63 w 343"/>
                  <a:gd name="T49" fmla="*/ 296 h 296"/>
                  <a:gd name="T50" fmla="*/ 29 w 343"/>
                  <a:gd name="T51" fmla="*/ 264 h 296"/>
                  <a:gd name="T52" fmla="*/ 0 w 343"/>
                  <a:gd name="T53" fmla="*/ 237 h 296"/>
                  <a:gd name="T54" fmla="*/ 0 w 343"/>
                  <a:gd name="T55" fmla="*/ 23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3" h="296">
                    <a:moveTo>
                      <a:pt x="0" y="237"/>
                    </a:moveTo>
                    <a:lnTo>
                      <a:pt x="259" y="3"/>
                    </a:lnTo>
                    <a:lnTo>
                      <a:pt x="259" y="3"/>
                    </a:lnTo>
                    <a:lnTo>
                      <a:pt x="263" y="2"/>
                    </a:lnTo>
                    <a:lnTo>
                      <a:pt x="266" y="2"/>
                    </a:lnTo>
                    <a:lnTo>
                      <a:pt x="274" y="2"/>
                    </a:lnTo>
                    <a:lnTo>
                      <a:pt x="282" y="0"/>
                    </a:lnTo>
                    <a:lnTo>
                      <a:pt x="289" y="0"/>
                    </a:lnTo>
                    <a:lnTo>
                      <a:pt x="293" y="0"/>
                    </a:lnTo>
                    <a:lnTo>
                      <a:pt x="299" y="0"/>
                    </a:lnTo>
                    <a:lnTo>
                      <a:pt x="303" y="2"/>
                    </a:lnTo>
                    <a:lnTo>
                      <a:pt x="308" y="2"/>
                    </a:lnTo>
                    <a:lnTo>
                      <a:pt x="316" y="3"/>
                    </a:lnTo>
                    <a:lnTo>
                      <a:pt x="324" y="7"/>
                    </a:lnTo>
                    <a:lnTo>
                      <a:pt x="329" y="11"/>
                    </a:lnTo>
                    <a:lnTo>
                      <a:pt x="337" y="19"/>
                    </a:lnTo>
                    <a:lnTo>
                      <a:pt x="337" y="22"/>
                    </a:lnTo>
                    <a:lnTo>
                      <a:pt x="339" y="26"/>
                    </a:lnTo>
                    <a:lnTo>
                      <a:pt x="341" y="30"/>
                    </a:lnTo>
                    <a:lnTo>
                      <a:pt x="343" y="36"/>
                    </a:lnTo>
                    <a:lnTo>
                      <a:pt x="341" y="41"/>
                    </a:lnTo>
                    <a:lnTo>
                      <a:pt x="341" y="49"/>
                    </a:lnTo>
                    <a:lnTo>
                      <a:pt x="339" y="55"/>
                    </a:lnTo>
                    <a:lnTo>
                      <a:pt x="337" y="64"/>
                    </a:lnTo>
                    <a:lnTo>
                      <a:pt x="63" y="296"/>
                    </a:lnTo>
                    <a:lnTo>
                      <a:pt x="29" y="264"/>
                    </a:lnTo>
                    <a:lnTo>
                      <a:pt x="0" y="237"/>
                    </a:lnTo>
                    <a:lnTo>
                      <a:pt x="0" y="237"/>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89" name="Freeform 1141"/>
              <p:cNvSpPr>
                <a:spLocks/>
              </p:cNvSpPr>
              <p:nvPr/>
            </p:nvSpPr>
            <p:spPr bwMode="auto">
              <a:xfrm>
                <a:off x="4694" y="3038"/>
                <a:ext cx="189" cy="176"/>
              </a:xfrm>
              <a:custGeom>
                <a:avLst/>
                <a:gdLst>
                  <a:gd name="T0" fmla="*/ 0 w 378"/>
                  <a:gd name="T1" fmla="*/ 282 h 352"/>
                  <a:gd name="T2" fmla="*/ 329 w 378"/>
                  <a:gd name="T3" fmla="*/ 0 h 352"/>
                  <a:gd name="T4" fmla="*/ 331 w 378"/>
                  <a:gd name="T5" fmla="*/ 0 h 352"/>
                  <a:gd name="T6" fmla="*/ 338 w 378"/>
                  <a:gd name="T7" fmla="*/ 2 h 352"/>
                  <a:gd name="T8" fmla="*/ 340 w 378"/>
                  <a:gd name="T9" fmla="*/ 2 h 352"/>
                  <a:gd name="T10" fmla="*/ 346 w 378"/>
                  <a:gd name="T11" fmla="*/ 4 h 352"/>
                  <a:gd name="T12" fmla="*/ 352 w 378"/>
                  <a:gd name="T13" fmla="*/ 6 h 352"/>
                  <a:gd name="T14" fmla="*/ 357 w 378"/>
                  <a:gd name="T15" fmla="*/ 10 h 352"/>
                  <a:gd name="T16" fmla="*/ 361 w 378"/>
                  <a:gd name="T17" fmla="*/ 12 h 352"/>
                  <a:gd name="T18" fmla="*/ 367 w 378"/>
                  <a:gd name="T19" fmla="*/ 18 h 352"/>
                  <a:gd name="T20" fmla="*/ 371 w 378"/>
                  <a:gd name="T21" fmla="*/ 21 h 352"/>
                  <a:gd name="T22" fmla="*/ 375 w 378"/>
                  <a:gd name="T23" fmla="*/ 29 h 352"/>
                  <a:gd name="T24" fmla="*/ 376 w 378"/>
                  <a:gd name="T25" fmla="*/ 35 h 352"/>
                  <a:gd name="T26" fmla="*/ 378 w 378"/>
                  <a:gd name="T27" fmla="*/ 42 h 352"/>
                  <a:gd name="T28" fmla="*/ 378 w 378"/>
                  <a:gd name="T29" fmla="*/ 46 h 352"/>
                  <a:gd name="T30" fmla="*/ 378 w 378"/>
                  <a:gd name="T31" fmla="*/ 52 h 352"/>
                  <a:gd name="T32" fmla="*/ 378 w 378"/>
                  <a:gd name="T33" fmla="*/ 56 h 352"/>
                  <a:gd name="T34" fmla="*/ 378 w 378"/>
                  <a:gd name="T35" fmla="*/ 61 h 352"/>
                  <a:gd name="T36" fmla="*/ 51 w 378"/>
                  <a:gd name="T37" fmla="*/ 352 h 352"/>
                  <a:gd name="T38" fmla="*/ 30 w 378"/>
                  <a:gd name="T39" fmla="*/ 312 h 352"/>
                  <a:gd name="T40" fmla="*/ 0 w 378"/>
                  <a:gd name="T41" fmla="*/ 282 h 352"/>
                  <a:gd name="T42" fmla="*/ 0 w 378"/>
                  <a:gd name="T43" fmla="*/ 28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 h="352">
                    <a:moveTo>
                      <a:pt x="0" y="282"/>
                    </a:moveTo>
                    <a:lnTo>
                      <a:pt x="329" y="0"/>
                    </a:lnTo>
                    <a:lnTo>
                      <a:pt x="331" y="0"/>
                    </a:lnTo>
                    <a:lnTo>
                      <a:pt x="338" y="2"/>
                    </a:lnTo>
                    <a:lnTo>
                      <a:pt x="340" y="2"/>
                    </a:lnTo>
                    <a:lnTo>
                      <a:pt x="346" y="4"/>
                    </a:lnTo>
                    <a:lnTo>
                      <a:pt x="352" y="6"/>
                    </a:lnTo>
                    <a:lnTo>
                      <a:pt x="357" y="10"/>
                    </a:lnTo>
                    <a:lnTo>
                      <a:pt x="361" y="12"/>
                    </a:lnTo>
                    <a:lnTo>
                      <a:pt x="367" y="18"/>
                    </a:lnTo>
                    <a:lnTo>
                      <a:pt x="371" y="21"/>
                    </a:lnTo>
                    <a:lnTo>
                      <a:pt x="375" y="29"/>
                    </a:lnTo>
                    <a:lnTo>
                      <a:pt x="376" y="35"/>
                    </a:lnTo>
                    <a:lnTo>
                      <a:pt x="378" y="42"/>
                    </a:lnTo>
                    <a:lnTo>
                      <a:pt x="378" y="46"/>
                    </a:lnTo>
                    <a:lnTo>
                      <a:pt x="378" y="52"/>
                    </a:lnTo>
                    <a:lnTo>
                      <a:pt x="378" y="56"/>
                    </a:lnTo>
                    <a:lnTo>
                      <a:pt x="378" y="61"/>
                    </a:lnTo>
                    <a:lnTo>
                      <a:pt x="51" y="352"/>
                    </a:lnTo>
                    <a:lnTo>
                      <a:pt x="30" y="312"/>
                    </a:lnTo>
                    <a:lnTo>
                      <a:pt x="0" y="282"/>
                    </a:lnTo>
                    <a:lnTo>
                      <a:pt x="0" y="282"/>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90" name="Freeform 1142"/>
              <p:cNvSpPr>
                <a:spLocks/>
              </p:cNvSpPr>
              <p:nvPr/>
            </p:nvSpPr>
            <p:spPr bwMode="auto">
              <a:xfrm>
                <a:off x="4951" y="3094"/>
                <a:ext cx="141" cy="128"/>
              </a:xfrm>
              <a:custGeom>
                <a:avLst/>
                <a:gdLst>
                  <a:gd name="T0" fmla="*/ 101 w 284"/>
                  <a:gd name="T1" fmla="*/ 1 h 256"/>
                  <a:gd name="T2" fmla="*/ 109 w 284"/>
                  <a:gd name="T3" fmla="*/ 7 h 256"/>
                  <a:gd name="T4" fmla="*/ 118 w 284"/>
                  <a:gd name="T5" fmla="*/ 13 h 256"/>
                  <a:gd name="T6" fmla="*/ 130 w 284"/>
                  <a:gd name="T7" fmla="*/ 22 h 256"/>
                  <a:gd name="T8" fmla="*/ 143 w 284"/>
                  <a:gd name="T9" fmla="*/ 32 h 256"/>
                  <a:gd name="T10" fmla="*/ 158 w 284"/>
                  <a:gd name="T11" fmla="*/ 43 h 256"/>
                  <a:gd name="T12" fmla="*/ 173 w 284"/>
                  <a:gd name="T13" fmla="*/ 57 h 256"/>
                  <a:gd name="T14" fmla="*/ 189 w 284"/>
                  <a:gd name="T15" fmla="*/ 70 h 256"/>
                  <a:gd name="T16" fmla="*/ 204 w 284"/>
                  <a:gd name="T17" fmla="*/ 85 h 256"/>
                  <a:gd name="T18" fmla="*/ 219 w 284"/>
                  <a:gd name="T19" fmla="*/ 100 h 256"/>
                  <a:gd name="T20" fmla="*/ 234 w 284"/>
                  <a:gd name="T21" fmla="*/ 116 h 256"/>
                  <a:gd name="T22" fmla="*/ 249 w 284"/>
                  <a:gd name="T23" fmla="*/ 133 h 256"/>
                  <a:gd name="T24" fmla="*/ 261 w 284"/>
                  <a:gd name="T25" fmla="*/ 148 h 256"/>
                  <a:gd name="T26" fmla="*/ 272 w 284"/>
                  <a:gd name="T27" fmla="*/ 165 h 256"/>
                  <a:gd name="T28" fmla="*/ 280 w 284"/>
                  <a:gd name="T29" fmla="*/ 182 h 256"/>
                  <a:gd name="T30" fmla="*/ 282 w 284"/>
                  <a:gd name="T31" fmla="*/ 193 h 256"/>
                  <a:gd name="T32" fmla="*/ 274 w 284"/>
                  <a:gd name="T33" fmla="*/ 205 h 256"/>
                  <a:gd name="T34" fmla="*/ 267 w 284"/>
                  <a:gd name="T35" fmla="*/ 216 h 256"/>
                  <a:gd name="T36" fmla="*/ 255 w 284"/>
                  <a:gd name="T37" fmla="*/ 230 h 256"/>
                  <a:gd name="T38" fmla="*/ 244 w 284"/>
                  <a:gd name="T39" fmla="*/ 241 h 256"/>
                  <a:gd name="T40" fmla="*/ 229 w 284"/>
                  <a:gd name="T41" fmla="*/ 249 h 256"/>
                  <a:gd name="T42" fmla="*/ 211 w 284"/>
                  <a:gd name="T43" fmla="*/ 254 h 256"/>
                  <a:gd name="T44" fmla="*/ 202 w 284"/>
                  <a:gd name="T45" fmla="*/ 256 h 256"/>
                  <a:gd name="T46" fmla="*/ 194 w 284"/>
                  <a:gd name="T47" fmla="*/ 254 h 256"/>
                  <a:gd name="T48" fmla="*/ 183 w 284"/>
                  <a:gd name="T49" fmla="*/ 252 h 256"/>
                  <a:gd name="T50" fmla="*/ 175 w 284"/>
                  <a:gd name="T51" fmla="*/ 250 h 256"/>
                  <a:gd name="T52" fmla="*/ 164 w 284"/>
                  <a:gd name="T53" fmla="*/ 247 h 256"/>
                  <a:gd name="T54" fmla="*/ 153 w 284"/>
                  <a:gd name="T55" fmla="*/ 243 h 256"/>
                  <a:gd name="T56" fmla="*/ 139 w 284"/>
                  <a:gd name="T57" fmla="*/ 237 h 256"/>
                  <a:gd name="T58" fmla="*/ 124 w 284"/>
                  <a:gd name="T59" fmla="*/ 231 h 256"/>
                  <a:gd name="T60" fmla="*/ 107 w 284"/>
                  <a:gd name="T61" fmla="*/ 222 h 256"/>
                  <a:gd name="T62" fmla="*/ 90 w 284"/>
                  <a:gd name="T63" fmla="*/ 212 h 256"/>
                  <a:gd name="T64" fmla="*/ 78 w 284"/>
                  <a:gd name="T65" fmla="*/ 203 h 256"/>
                  <a:gd name="T66" fmla="*/ 69 w 284"/>
                  <a:gd name="T67" fmla="*/ 197 h 256"/>
                  <a:gd name="T68" fmla="*/ 57 w 284"/>
                  <a:gd name="T69" fmla="*/ 190 h 256"/>
                  <a:gd name="T70" fmla="*/ 48 w 284"/>
                  <a:gd name="T71" fmla="*/ 182 h 256"/>
                  <a:gd name="T72" fmla="*/ 38 w 284"/>
                  <a:gd name="T73" fmla="*/ 176 h 256"/>
                  <a:gd name="T74" fmla="*/ 27 w 284"/>
                  <a:gd name="T75" fmla="*/ 167 h 256"/>
                  <a:gd name="T76" fmla="*/ 16 w 284"/>
                  <a:gd name="T77" fmla="*/ 159 h 256"/>
                  <a:gd name="T78" fmla="*/ 6 w 284"/>
                  <a:gd name="T79" fmla="*/ 150 h 256"/>
                  <a:gd name="T80" fmla="*/ 75 w 284"/>
                  <a:gd name="T81" fmla="*/ 79 h 256"/>
                  <a:gd name="T82" fmla="*/ 78 w 284"/>
                  <a:gd name="T83" fmla="*/ 76 h 256"/>
                  <a:gd name="T84" fmla="*/ 84 w 284"/>
                  <a:gd name="T85" fmla="*/ 64 h 256"/>
                  <a:gd name="T86" fmla="*/ 88 w 284"/>
                  <a:gd name="T87" fmla="*/ 57 h 256"/>
                  <a:gd name="T88" fmla="*/ 92 w 284"/>
                  <a:gd name="T89" fmla="*/ 45 h 256"/>
                  <a:gd name="T90" fmla="*/ 95 w 284"/>
                  <a:gd name="T91" fmla="*/ 34 h 256"/>
                  <a:gd name="T92" fmla="*/ 99 w 284"/>
                  <a:gd name="T93" fmla="*/ 19 h 256"/>
                  <a:gd name="T94" fmla="*/ 99 w 284"/>
                  <a:gd name="T9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256">
                    <a:moveTo>
                      <a:pt x="99" y="0"/>
                    </a:moveTo>
                    <a:lnTo>
                      <a:pt x="101" y="1"/>
                    </a:lnTo>
                    <a:lnTo>
                      <a:pt x="107" y="5"/>
                    </a:lnTo>
                    <a:lnTo>
                      <a:pt x="109" y="7"/>
                    </a:lnTo>
                    <a:lnTo>
                      <a:pt x="114" y="11"/>
                    </a:lnTo>
                    <a:lnTo>
                      <a:pt x="118" y="13"/>
                    </a:lnTo>
                    <a:lnTo>
                      <a:pt x="124" y="19"/>
                    </a:lnTo>
                    <a:lnTo>
                      <a:pt x="130" y="22"/>
                    </a:lnTo>
                    <a:lnTo>
                      <a:pt x="135" y="26"/>
                    </a:lnTo>
                    <a:lnTo>
                      <a:pt x="143" y="32"/>
                    </a:lnTo>
                    <a:lnTo>
                      <a:pt x="151" y="38"/>
                    </a:lnTo>
                    <a:lnTo>
                      <a:pt x="158" y="43"/>
                    </a:lnTo>
                    <a:lnTo>
                      <a:pt x="164" y="49"/>
                    </a:lnTo>
                    <a:lnTo>
                      <a:pt x="173" y="57"/>
                    </a:lnTo>
                    <a:lnTo>
                      <a:pt x="181" y="64"/>
                    </a:lnTo>
                    <a:lnTo>
                      <a:pt x="189" y="70"/>
                    </a:lnTo>
                    <a:lnTo>
                      <a:pt x="196" y="78"/>
                    </a:lnTo>
                    <a:lnTo>
                      <a:pt x="204" y="85"/>
                    </a:lnTo>
                    <a:lnTo>
                      <a:pt x="211" y="93"/>
                    </a:lnTo>
                    <a:lnTo>
                      <a:pt x="219" y="100"/>
                    </a:lnTo>
                    <a:lnTo>
                      <a:pt x="229" y="108"/>
                    </a:lnTo>
                    <a:lnTo>
                      <a:pt x="234" y="116"/>
                    </a:lnTo>
                    <a:lnTo>
                      <a:pt x="244" y="125"/>
                    </a:lnTo>
                    <a:lnTo>
                      <a:pt x="249" y="133"/>
                    </a:lnTo>
                    <a:lnTo>
                      <a:pt x="255" y="140"/>
                    </a:lnTo>
                    <a:lnTo>
                      <a:pt x="261" y="148"/>
                    </a:lnTo>
                    <a:lnTo>
                      <a:pt x="267" y="157"/>
                    </a:lnTo>
                    <a:lnTo>
                      <a:pt x="272" y="165"/>
                    </a:lnTo>
                    <a:lnTo>
                      <a:pt x="276" y="173"/>
                    </a:lnTo>
                    <a:lnTo>
                      <a:pt x="280" y="182"/>
                    </a:lnTo>
                    <a:lnTo>
                      <a:pt x="284" y="190"/>
                    </a:lnTo>
                    <a:lnTo>
                      <a:pt x="282" y="193"/>
                    </a:lnTo>
                    <a:lnTo>
                      <a:pt x="278" y="199"/>
                    </a:lnTo>
                    <a:lnTo>
                      <a:pt x="274" y="205"/>
                    </a:lnTo>
                    <a:lnTo>
                      <a:pt x="272" y="211"/>
                    </a:lnTo>
                    <a:lnTo>
                      <a:pt x="267" y="216"/>
                    </a:lnTo>
                    <a:lnTo>
                      <a:pt x="263" y="224"/>
                    </a:lnTo>
                    <a:lnTo>
                      <a:pt x="255" y="230"/>
                    </a:lnTo>
                    <a:lnTo>
                      <a:pt x="249" y="235"/>
                    </a:lnTo>
                    <a:lnTo>
                      <a:pt x="244" y="241"/>
                    </a:lnTo>
                    <a:lnTo>
                      <a:pt x="236" y="247"/>
                    </a:lnTo>
                    <a:lnTo>
                      <a:pt x="229" y="249"/>
                    </a:lnTo>
                    <a:lnTo>
                      <a:pt x="221" y="252"/>
                    </a:lnTo>
                    <a:lnTo>
                      <a:pt x="211" y="254"/>
                    </a:lnTo>
                    <a:lnTo>
                      <a:pt x="204" y="256"/>
                    </a:lnTo>
                    <a:lnTo>
                      <a:pt x="202" y="256"/>
                    </a:lnTo>
                    <a:lnTo>
                      <a:pt x="200" y="256"/>
                    </a:lnTo>
                    <a:lnTo>
                      <a:pt x="194" y="254"/>
                    </a:lnTo>
                    <a:lnTo>
                      <a:pt x="189" y="254"/>
                    </a:lnTo>
                    <a:lnTo>
                      <a:pt x="183" y="252"/>
                    </a:lnTo>
                    <a:lnTo>
                      <a:pt x="179" y="252"/>
                    </a:lnTo>
                    <a:lnTo>
                      <a:pt x="175" y="250"/>
                    </a:lnTo>
                    <a:lnTo>
                      <a:pt x="170" y="249"/>
                    </a:lnTo>
                    <a:lnTo>
                      <a:pt x="164" y="247"/>
                    </a:lnTo>
                    <a:lnTo>
                      <a:pt x="160" y="245"/>
                    </a:lnTo>
                    <a:lnTo>
                      <a:pt x="153" y="243"/>
                    </a:lnTo>
                    <a:lnTo>
                      <a:pt x="147" y="241"/>
                    </a:lnTo>
                    <a:lnTo>
                      <a:pt x="139" y="237"/>
                    </a:lnTo>
                    <a:lnTo>
                      <a:pt x="132" y="235"/>
                    </a:lnTo>
                    <a:lnTo>
                      <a:pt x="124" y="231"/>
                    </a:lnTo>
                    <a:lnTo>
                      <a:pt x="116" y="228"/>
                    </a:lnTo>
                    <a:lnTo>
                      <a:pt x="107" y="222"/>
                    </a:lnTo>
                    <a:lnTo>
                      <a:pt x="99" y="218"/>
                    </a:lnTo>
                    <a:lnTo>
                      <a:pt x="90" y="212"/>
                    </a:lnTo>
                    <a:lnTo>
                      <a:pt x="82" y="207"/>
                    </a:lnTo>
                    <a:lnTo>
                      <a:pt x="78" y="203"/>
                    </a:lnTo>
                    <a:lnTo>
                      <a:pt x="73" y="201"/>
                    </a:lnTo>
                    <a:lnTo>
                      <a:pt x="69" y="197"/>
                    </a:lnTo>
                    <a:lnTo>
                      <a:pt x="63" y="193"/>
                    </a:lnTo>
                    <a:lnTo>
                      <a:pt x="57" y="190"/>
                    </a:lnTo>
                    <a:lnTo>
                      <a:pt x="54" y="188"/>
                    </a:lnTo>
                    <a:lnTo>
                      <a:pt x="48" y="182"/>
                    </a:lnTo>
                    <a:lnTo>
                      <a:pt x="44" y="180"/>
                    </a:lnTo>
                    <a:lnTo>
                      <a:pt x="38" y="176"/>
                    </a:lnTo>
                    <a:lnTo>
                      <a:pt x="33" y="173"/>
                    </a:lnTo>
                    <a:lnTo>
                      <a:pt x="27" y="167"/>
                    </a:lnTo>
                    <a:lnTo>
                      <a:pt x="21" y="163"/>
                    </a:lnTo>
                    <a:lnTo>
                      <a:pt x="16" y="159"/>
                    </a:lnTo>
                    <a:lnTo>
                      <a:pt x="12" y="154"/>
                    </a:lnTo>
                    <a:lnTo>
                      <a:pt x="6" y="150"/>
                    </a:lnTo>
                    <a:lnTo>
                      <a:pt x="0" y="146"/>
                    </a:lnTo>
                    <a:lnTo>
                      <a:pt x="75" y="79"/>
                    </a:lnTo>
                    <a:lnTo>
                      <a:pt x="75" y="78"/>
                    </a:lnTo>
                    <a:lnTo>
                      <a:pt x="78" y="76"/>
                    </a:lnTo>
                    <a:lnTo>
                      <a:pt x="80" y="70"/>
                    </a:lnTo>
                    <a:lnTo>
                      <a:pt x="84" y="64"/>
                    </a:lnTo>
                    <a:lnTo>
                      <a:pt x="86" y="60"/>
                    </a:lnTo>
                    <a:lnTo>
                      <a:pt x="88" y="57"/>
                    </a:lnTo>
                    <a:lnTo>
                      <a:pt x="90" y="51"/>
                    </a:lnTo>
                    <a:lnTo>
                      <a:pt x="92" y="45"/>
                    </a:lnTo>
                    <a:lnTo>
                      <a:pt x="94" y="40"/>
                    </a:lnTo>
                    <a:lnTo>
                      <a:pt x="95" y="34"/>
                    </a:lnTo>
                    <a:lnTo>
                      <a:pt x="97" y="26"/>
                    </a:lnTo>
                    <a:lnTo>
                      <a:pt x="99" y="19"/>
                    </a:lnTo>
                    <a:lnTo>
                      <a:pt x="99" y="0"/>
                    </a:lnTo>
                    <a:lnTo>
                      <a:pt x="99"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91" name="Freeform 1143"/>
              <p:cNvSpPr>
                <a:spLocks/>
              </p:cNvSpPr>
              <p:nvPr/>
            </p:nvSpPr>
            <p:spPr bwMode="auto">
              <a:xfrm>
                <a:off x="4689" y="2870"/>
                <a:ext cx="142" cy="145"/>
              </a:xfrm>
              <a:custGeom>
                <a:avLst/>
                <a:gdLst>
                  <a:gd name="T0" fmla="*/ 120 w 284"/>
                  <a:gd name="T1" fmla="*/ 287 h 291"/>
                  <a:gd name="T2" fmla="*/ 113 w 284"/>
                  <a:gd name="T3" fmla="*/ 278 h 291"/>
                  <a:gd name="T4" fmla="*/ 105 w 284"/>
                  <a:gd name="T5" fmla="*/ 270 h 291"/>
                  <a:gd name="T6" fmla="*/ 97 w 284"/>
                  <a:gd name="T7" fmla="*/ 257 h 291"/>
                  <a:gd name="T8" fmla="*/ 88 w 284"/>
                  <a:gd name="T9" fmla="*/ 243 h 291"/>
                  <a:gd name="T10" fmla="*/ 78 w 284"/>
                  <a:gd name="T11" fmla="*/ 228 h 291"/>
                  <a:gd name="T12" fmla="*/ 67 w 284"/>
                  <a:gd name="T13" fmla="*/ 213 h 291"/>
                  <a:gd name="T14" fmla="*/ 59 w 284"/>
                  <a:gd name="T15" fmla="*/ 200 h 291"/>
                  <a:gd name="T16" fmla="*/ 52 w 284"/>
                  <a:gd name="T17" fmla="*/ 192 h 291"/>
                  <a:gd name="T18" fmla="*/ 44 w 284"/>
                  <a:gd name="T19" fmla="*/ 179 h 291"/>
                  <a:gd name="T20" fmla="*/ 35 w 284"/>
                  <a:gd name="T21" fmla="*/ 162 h 291"/>
                  <a:gd name="T22" fmla="*/ 25 w 284"/>
                  <a:gd name="T23" fmla="*/ 145 h 291"/>
                  <a:gd name="T24" fmla="*/ 16 w 284"/>
                  <a:gd name="T25" fmla="*/ 129 h 291"/>
                  <a:gd name="T26" fmla="*/ 10 w 284"/>
                  <a:gd name="T27" fmla="*/ 114 h 291"/>
                  <a:gd name="T28" fmla="*/ 4 w 284"/>
                  <a:gd name="T29" fmla="*/ 103 h 291"/>
                  <a:gd name="T30" fmla="*/ 2 w 284"/>
                  <a:gd name="T31" fmla="*/ 91 h 291"/>
                  <a:gd name="T32" fmla="*/ 0 w 284"/>
                  <a:gd name="T33" fmla="*/ 80 h 291"/>
                  <a:gd name="T34" fmla="*/ 4 w 284"/>
                  <a:gd name="T35" fmla="*/ 63 h 291"/>
                  <a:gd name="T36" fmla="*/ 14 w 284"/>
                  <a:gd name="T37" fmla="*/ 48 h 291"/>
                  <a:gd name="T38" fmla="*/ 25 w 284"/>
                  <a:gd name="T39" fmla="*/ 32 h 291"/>
                  <a:gd name="T40" fmla="*/ 37 w 284"/>
                  <a:gd name="T41" fmla="*/ 21 h 291"/>
                  <a:gd name="T42" fmla="*/ 46 w 284"/>
                  <a:gd name="T43" fmla="*/ 11 h 291"/>
                  <a:gd name="T44" fmla="*/ 56 w 284"/>
                  <a:gd name="T45" fmla="*/ 4 h 291"/>
                  <a:gd name="T46" fmla="*/ 61 w 284"/>
                  <a:gd name="T47" fmla="*/ 0 h 291"/>
                  <a:gd name="T48" fmla="*/ 63 w 284"/>
                  <a:gd name="T49" fmla="*/ 0 h 291"/>
                  <a:gd name="T50" fmla="*/ 71 w 284"/>
                  <a:gd name="T51" fmla="*/ 4 h 291"/>
                  <a:gd name="T52" fmla="*/ 80 w 284"/>
                  <a:gd name="T53" fmla="*/ 8 h 291"/>
                  <a:gd name="T54" fmla="*/ 92 w 284"/>
                  <a:gd name="T55" fmla="*/ 13 h 291"/>
                  <a:gd name="T56" fmla="*/ 105 w 284"/>
                  <a:gd name="T57" fmla="*/ 19 h 291"/>
                  <a:gd name="T58" fmla="*/ 120 w 284"/>
                  <a:gd name="T59" fmla="*/ 27 h 291"/>
                  <a:gd name="T60" fmla="*/ 134 w 284"/>
                  <a:gd name="T61" fmla="*/ 34 h 291"/>
                  <a:gd name="T62" fmla="*/ 141 w 284"/>
                  <a:gd name="T63" fmla="*/ 38 h 291"/>
                  <a:gd name="T64" fmla="*/ 154 w 284"/>
                  <a:gd name="T65" fmla="*/ 46 h 291"/>
                  <a:gd name="T66" fmla="*/ 168 w 284"/>
                  <a:gd name="T67" fmla="*/ 55 h 291"/>
                  <a:gd name="T68" fmla="*/ 177 w 284"/>
                  <a:gd name="T69" fmla="*/ 61 h 291"/>
                  <a:gd name="T70" fmla="*/ 185 w 284"/>
                  <a:gd name="T71" fmla="*/ 67 h 291"/>
                  <a:gd name="T72" fmla="*/ 196 w 284"/>
                  <a:gd name="T73" fmla="*/ 72 h 291"/>
                  <a:gd name="T74" fmla="*/ 204 w 284"/>
                  <a:gd name="T75" fmla="*/ 80 h 291"/>
                  <a:gd name="T76" fmla="*/ 213 w 284"/>
                  <a:gd name="T77" fmla="*/ 87 h 291"/>
                  <a:gd name="T78" fmla="*/ 227 w 284"/>
                  <a:gd name="T79" fmla="*/ 99 h 291"/>
                  <a:gd name="T80" fmla="*/ 240 w 284"/>
                  <a:gd name="T81" fmla="*/ 110 h 291"/>
                  <a:gd name="T82" fmla="*/ 250 w 284"/>
                  <a:gd name="T83" fmla="*/ 120 h 291"/>
                  <a:gd name="T84" fmla="*/ 257 w 284"/>
                  <a:gd name="T85" fmla="*/ 127 h 291"/>
                  <a:gd name="T86" fmla="*/ 265 w 284"/>
                  <a:gd name="T87" fmla="*/ 137 h 291"/>
                  <a:gd name="T88" fmla="*/ 272 w 284"/>
                  <a:gd name="T89" fmla="*/ 146 h 291"/>
                  <a:gd name="T90" fmla="*/ 280 w 284"/>
                  <a:gd name="T91" fmla="*/ 156 h 291"/>
                  <a:gd name="T92" fmla="*/ 153 w 284"/>
                  <a:gd name="T93" fmla="*/ 266 h 291"/>
                  <a:gd name="T94" fmla="*/ 122 w 284"/>
                  <a:gd name="T95"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291">
                    <a:moveTo>
                      <a:pt x="122" y="291"/>
                    </a:moveTo>
                    <a:lnTo>
                      <a:pt x="120" y="287"/>
                    </a:lnTo>
                    <a:lnTo>
                      <a:pt x="116" y="283"/>
                    </a:lnTo>
                    <a:lnTo>
                      <a:pt x="113" y="278"/>
                    </a:lnTo>
                    <a:lnTo>
                      <a:pt x="111" y="274"/>
                    </a:lnTo>
                    <a:lnTo>
                      <a:pt x="105" y="270"/>
                    </a:lnTo>
                    <a:lnTo>
                      <a:pt x="103" y="264"/>
                    </a:lnTo>
                    <a:lnTo>
                      <a:pt x="97" y="257"/>
                    </a:lnTo>
                    <a:lnTo>
                      <a:pt x="94" y="251"/>
                    </a:lnTo>
                    <a:lnTo>
                      <a:pt x="88" y="243"/>
                    </a:lnTo>
                    <a:lnTo>
                      <a:pt x="84" y="238"/>
                    </a:lnTo>
                    <a:lnTo>
                      <a:pt x="78" y="228"/>
                    </a:lnTo>
                    <a:lnTo>
                      <a:pt x="73" y="221"/>
                    </a:lnTo>
                    <a:lnTo>
                      <a:pt x="67" y="213"/>
                    </a:lnTo>
                    <a:lnTo>
                      <a:pt x="63" y="205"/>
                    </a:lnTo>
                    <a:lnTo>
                      <a:pt x="59" y="200"/>
                    </a:lnTo>
                    <a:lnTo>
                      <a:pt x="56" y="196"/>
                    </a:lnTo>
                    <a:lnTo>
                      <a:pt x="52" y="192"/>
                    </a:lnTo>
                    <a:lnTo>
                      <a:pt x="50" y="186"/>
                    </a:lnTo>
                    <a:lnTo>
                      <a:pt x="44" y="179"/>
                    </a:lnTo>
                    <a:lnTo>
                      <a:pt x="40" y="169"/>
                    </a:lnTo>
                    <a:lnTo>
                      <a:pt x="35" y="162"/>
                    </a:lnTo>
                    <a:lnTo>
                      <a:pt x="31" y="152"/>
                    </a:lnTo>
                    <a:lnTo>
                      <a:pt x="25" y="145"/>
                    </a:lnTo>
                    <a:lnTo>
                      <a:pt x="21" y="137"/>
                    </a:lnTo>
                    <a:lnTo>
                      <a:pt x="16" y="129"/>
                    </a:lnTo>
                    <a:lnTo>
                      <a:pt x="14" y="122"/>
                    </a:lnTo>
                    <a:lnTo>
                      <a:pt x="10" y="114"/>
                    </a:lnTo>
                    <a:lnTo>
                      <a:pt x="6" y="108"/>
                    </a:lnTo>
                    <a:lnTo>
                      <a:pt x="4" y="103"/>
                    </a:lnTo>
                    <a:lnTo>
                      <a:pt x="2" y="97"/>
                    </a:lnTo>
                    <a:lnTo>
                      <a:pt x="2" y="91"/>
                    </a:lnTo>
                    <a:lnTo>
                      <a:pt x="2" y="89"/>
                    </a:lnTo>
                    <a:lnTo>
                      <a:pt x="0" y="80"/>
                    </a:lnTo>
                    <a:lnTo>
                      <a:pt x="4" y="72"/>
                    </a:lnTo>
                    <a:lnTo>
                      <a:pt x="4" y="63"/>
                    </a:lnTo>
                    <a:lnTo>
                      <a:pt x="10" y="55"/>
                    </a:lnTo>
                    <a:lnTo>
                      <a:pt x="14" y="48"/>
                    </a:lnTo>
                    <a:lnTo>
                      <a:pt x="19" y="40"/>
                    </a:lnTo>
                    <a:lnTo>
                      <a:pt x="25" y="32"/>
                    </a:lnTo>
                    <a:lnTo>
                      <a:pt x="31" y="27"/>
                    </a:lnTo>
                    <a:lnTo>
                      <a:pt x="37" y="21"/>
                    </a:lnTo>
                    <a:lnTo>
                      <a:pt x="42" y="15"/>
                    </a:lnTo>
                    <a:lnTo>
                      <a:pt x="46" y="11"/>
                    </a:lnTo>
                    <a:lnTo>
                      <a:pt x="52" y="8"/>
                    </a:lnTo>
                    <a:lnTo>
                      <a:pt x="56" y="4"/>
                    </a:lnTo>
                    <a:lnTo>
                      <a:pt x="59" y="2"/>
                    </a:lnTo>
                    <a:lnTo>
                      <a:pt x="61" y="0"/>
                    </a:lnTo>
                    <a:lnTo>
                      <a:pt x="63" y="0"/>
                    </a:lnTo>
                    <a:lnTo>
                      <a:pt x="63" y="0"/>
                    </a:lnTo>
                    <a:lnTo>
                      <a:pt x="69" y="2"/>
                    </a:lnTo>
                    <a:lnTo>
                      <a:pt x="71" y="4"/>
                    </a:lnTo>
                    <a:lnTo>
                      <a:pt x="77" y="6"/>
                    </a:lnTo>
                    <a:lnTo>
                      <a:pt x="80" y="8"/>
                    </a:lnTo>
                    <a:lnTo>
                      <a:pt x="86" y="10"/>
                    </a:lnTo>
                    <a:lnTo>
                      <a:pt x="92" y="13"/>
                    </a:lnTo>
                    <a:lnTo>
                      <a:pt x="99" y="15"/>
                    </a:lnTo>
                    <a:lnTo>
                      <a:pt x="105" y="19"/>
                    </a:lnTo>
                    <a:lnTo>
                      <a:pt x="113" y="23"/>
                    </a:lnTo>
                    <a:lnTo>
                      <a:pt x="120" y="27"/>
                    </a:lnTo>
                    <a:lnTo>
                      <a:pt x="128" y="30"/>
                    </a:lnTo>
                    <a:lnTo>
                      <a:pt x="134" y="34"/>
                    </a:lnTo>
                    <a:lnTo>
                      <a:pt x="137" y="36"/>
                    </a:lnTo>
                    <a:lnTo>
                      <a:pt x="141" y="38"/>
                    </a:lnTo>
                    <a:lnTo>
                      <a:pt x="147" y="42"/>
                    </a:lnTo>
                    <a:lnTo>
                      <a:pt x="154" y="46"/>
                    </a:lnTo>
                    <a:lnTo>
                      <a:pt x="164" y="51"/>
                    </a:lnTo>
                    <a:lnTo>
                      <a:pt x="168" y="55"/>
                    </a:lnTo>
                    <a:lnTo>
                      <a:pt x="172" y="57"/>
                    </a:lnTo>
                    <a:lnTo>
                      <a:pt x="177" y="61"/>
                    </a:lnTo>
                    <a:lnTo>
                      <a:pt x="181" y="65"/>
                    </a:lnTo>
                    <a:lnTo>
                      <a:pt x="185" y="67"/>
                    </a:lnTo>
                    <a:lnTo>
                      <a:pt x="191" y="70"/>
                    </a:lnTo>
                    <a:lnTo>
                      <a:pt x="196" y="72"/>
                    </a:lnTo>
                    <a:lnTo>
                      <a:pt x="200" y="78"/>
                    </a:lnTo>
                    <a:lnTo>
                      <a:pt x="204" y="80"/>
                    </a:lnTo>
                    <a:lnTo>
                      <a:pt x="210" y="84"/>
                    </a:lnTo>
                    <a:lnTo>
                      <a:pt x="213" y="87"/>
                    </a:lnTo>
                    <a:lnTo>
                      <a:pt x="219" y="91"/>
                    </a:lnTo>
                    <a:lnTo>
                      <a:pt x="227" y="99"/>
                    </a:lnTo>
                    <a:lnTo>
                      <a:pt x="236" y="106"/>
                    </a:lnTo>
                    <a:lnTo>
                      <a:pt x="240" y="110"/>
                    </a:lnTo>
                    <a:lnTo>
                      <a:pt x="244" y="116"/>
                    </a:lnTo>
                    <a:lnTo>
                      <a:pt x="250" y="120"/>
                    </a:lnTo>
                    <a:lnTo>
                      <a:pt x="253" y="124"/>
                    </a:lnTo>
                    <a:lnTo>
                      <a:pt x="257" y="127"/>
                    </a:lnTo>
                    <a:lnTo>
                      <a:pt x="261" y="133"/>
                    </a:lnTo>
                    <a:lnTo>
                      <a:pt x="265" y="137"/>
                    </a:lnTo>
                    <a:lnTo>
                      <a:pt x="270" y="143"/>
                    </a:lnTo>
                    <a:lnTo>
                      <a:pt x="272" y="146"/>
                    </a:lnTo>
                    <a:lnTo>
                      <a:pt x="276" y="152"/>
                    </a:lnTo>
                    <a:lnTo>
                      <a:pt x="280" y="156"/>
                    </a:lnTo>
                    <a:lnTo>
                      <a:pt x="284" y="162"/>
                    </a:lnTo>
                    <a:lnTo>
                      <a:pt x="153" y="266"/>
                    </a:lnTo>
                    <a:lnTo>
                      <a:pt x="122" y="291"/>
                    </a:lnTo>
                    <a:lnTo>
                      <a:pt x="122" y="291"/>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92" name="Freeform 1144"/>
              <p:cNvSpPr>
                <a:spLocks/>
              </p:cNvSpPr>
              <p:nvPr/>
            </p:nvSpPr>
            <p:spPr bwMode="auto">
              <a:xfrm>
                <a:off x="4501" y="3148"/>
                <a:ext cx="237" cy="255"/>
              </a:xfrm>
              <a:custGeom>
                <a:avLst/>
                <a:gdLst>
                  <a:gd name="T0" fmla="*/ 219 w 473"/>
                  <a:gd name="T1" fmla="*/ 0 h 509"/>
                  <a:gd name="T2" fmla="*/ 230 w 473"/>
                  <a:gd name="T3" fmla="*/ 0 h 509"/>
                  <a:gd name="T4" fmla="*/ 245 w 473"/>
                  <a:gd name="T5" fmla="*/ 0 h 509"/>
                  <a:gd name="T6" fmla="*/ 266 w 473"/>
                  <a:gd name="T7" fmla="*/ 4 h 509"/>
                  <a:gd name="T8" fmla="*/ 287 w 473"/>
                  <a:gd name="T9" fmla="*/ 8 h 509"/>
                  <a:gd name="T10" fmla="*/ 312 w 473"/>
                  <a:gd name="T11" fmla="*/ 15 h 509"/>
                  <a:gd name="T12" fmla="*/ 337 w 473"/>
                  <a:gd name="T13" fmla="*/ 25 h 509"/>
                  <a:gd name="T14" fmla="*/ 359 w 473"/>
                  <a:gd name="T15" fmla="*/ 38 h 509"/>
                  <a:gd name="T16" fmla="*/ 382 w 473"/>
                  <a:gd name="T17" fmla="*/ 55 h 509"/>
                  <a:gd name="T18" fmla="*/ 401 w 473"/>
                  <a:gd name="T19" fmla="*/ 78 h 509"/>
                  <a:gd name="T20" fmla="*/ 409 w 473"/>
                  <a:gd name="T21" fmla="*/ 91 h 509"/>
                  <a:gd name="T22" fmla="*/ 416 w 473"/>
                  <a:gd name="T23" fmla="*/ 104 h 509"/>
                  <a:gd name="T24" fmla="*/ 422 w 473"/>
                  <a:gd name="T25" fmla="*/ 118 h 509"/>
                  <a:gd name="T26" fmla="*/ 428 w 473"/>
                  <a:gd name="T27" fmla="*/ 133 h 509"/>
                  <a:gd name="T28" fmla="*/ 434 w 473"/>
                  <a:gd name="T29" fmla="*/ 146 h 509"/>
                  <a:gd name="T30" fmla="*/ 437 w 473"/>
                  <a:gd name="T31" fmla="*/ 161 h 509"/>
                  <a:gd name="T32" fmla="*/ 443 w 473"/>
                  <a:gd name="T33" fmla="*/ 177 h 509"/>
                  <a:gd name="T34" fmla="*/ 447 w 473"/>
                  <a:gd name="T35" fmla="*/ 192 h 509"/>
                  <a:gd name="T36" fmla="*/ 451 w 473"/>
                  <a:gd name="T37" fmla="*/ 205 h 509"/>
                  <a:gd name="T38" fmla="*/ 454 w 473"/>
                  <a:gd name="T39" fmla="*/ 220 h 509"/>
                  <a:gd name="T40" fmla="*/ 456 w 473"/>
                  <a:gd name="T41" fmla="*/ 234 h 509"/>
                  <a:gd name="T42" fmla="*/ 460 w 473"/>
                  <a:gd name="T43" fmla="*/ 247 h 509"/>
                  <a:gd name="T44" fmla="*/ 464 w 473"/>
                  <a:gd name="T45" fmla="*/ 270 h 509"/>
                  <a:gd name="T46" fmla="*/ 468 w 473"/>
                  <a:gd name="T47" fmla="*/ 291 h 509"/>
                  <a:gd name="T48" fmla="*/ 470 w 473"/>
                  <a:gd name="T49" fmla="*/ 308 h 509"/>
                  <a:gd name="T50" fmla="*/ 472 w 473"/>
                  <a:gd name="T51" fmla="*/ 319 h 509"/>
                  <a:gd name="T52" fmla="*/ 259 w 473"/>
                  <a:gd name="T53" fmla="*/ 500 h 509"/>
                  <a:gd name="T54" fmla="*/ 247 w 473"/>
                  <a:gd name="T55" fmla="*/ 502 h 509"/>
                  <a:gd name="T56" fmla="*/ 234 w 473"/>
                  <a:gd name="T57" fmla="*/ 505 h 509"/>
                  <a:gd name="T58" fmla="*/ 215 w 473"/>
                  <a:gd name="T59" fmla="*/ 507 h 509"/>
                  <a:gd name="T60" fmla="*/ 200 w 473"/>
                  <a:gd name="T61" fmla="*/ 509 h 509"/>
                  <a:gd name="T62" fmla="*/ 190 w 473"/>
                  <a:gd name="T63" fmla="*/ 505 h 509"/>
                  <a:gd name="T64" fmla="*/ 205 w 473"/>
                  <a:gd name="T65" fmla="*/ 500 h 509"/>
                  <a:gd name="T66" fmla="*/ 224 w 473"/>
                  <a:gd name="T67" fmla="*/ 486 h 509"/>
                  <a:gd name="T68" fmla="*/ 240 w 473"/>
                  <a:gd name="T69" fmla="*/ 475 h 509"/>
                  <a:gd name="T70" fmla="*/ 251 w 473"/>
                  <a:gd name="T71" fmla="*/ 460 h 509"/>
                  <a:gd name="T72" fmla="*/ 264 w 473"/>
                  <a:gd name="T73" fmla="*/ 441 h 509"/>
                  <a:gd name="T74" fmla="*/ 272 w 473"/>
                  <a:gd name="T75" fmla="*/ 418 h 509"/>
                  <a:gd name="T76" fmla="*/ 274 w 473"/>
                  <a:gd name="T77" fmla="*/ 399 h 509"/>
                  <a:gd name="T78" fmla="*/ 274 w 473"/>
                  <a:gd name="T79" fmla="*/ 384 h 509"/>
                  <a:gd name="T80" fmla="*/ 274 w 473"/>
                  <a:gd name="T81" fmla="*/ 369 h 509"/>
                  <a:gd name="T82" fmla="*/ 274 w 473"/>
                  <a:gd name="T83" fmla="*/ 352 h 509"/>
                  <a:gd name="T84" fmla="*/ 268 w 473"/>
                  <a:gd name="T85" fmla="*/ 334 h 509"/>
                  <a:gd name="T86" fmla="*/ 262 w 473"/>
                  <a:gd name="T87" fmla="*/ 317 h 509"/>
                  <a:gd name="T88" fmla="*/ 257 w 473"/>
                  <a:gd name="T89" fmla="*/ 300 h 509"/>
                  <a:gd name="T90" fmla="*/ 247 w 473"/>
                  <a:gd name="T91" fmla="*/ 285 h 509"/>
                  <a:gd name="T92" fmla="*/ 238 w 473"/>
                  <a:gd name="T93" fmla="*/ 272 h 509"/>
                  <a:gd name="T94" fmla="*/ 224 w 473"/>
                  <a:gd name="T95" fmla="*/ 257 h 509"/>
                  <a:gd name="T96" fmla="*/ 203 w 473"/>
                  <a:gd name="T97" fmla="*/ 236 h 509"/>
                  <a:gd name="T98" fmla="*/ 181 w 473"/>
                  <a:gd name="T99" fmla="*/ 217 h 509"/>
                  <a:gd name="T100" fmla="*/ 158 w 473"/>
                  <a:gd name="T101" fmla="*/ 203 h 509"/>
                  <a:gd name="T102" fmla="*/ 137 w 473"/>
                  <a:gd name="T103" fmla="*/ 192 h 509"/>
                  <a:gd name="T104" fmla="*/ 120 w 473"/>
                  <a:gd name="T105" fmla="*/ 184 h 509"/>
                  <a:gd name="T106" fmla="*/ 105 w 473"/>
                  <a:gd name="T107" fmla="*/ 179 h 509"/>
                  <a:gd name="T108" fmla="*/ 97 w 473"/>
                  <a:gd name="T109" fmla="*/ 177 h 509"/>
                  <a:gd name="T110" fmla="*/ 84 w 473"/>
                  <a:gd name="T111" fmla="*/ 173 h 509"/>
                  <a:gd name="T112" fmla="*/ 68 w 473"/>
                  <a:gd name="T113" fmla="*/ 171 h 509"/>
                  <a:gd name="T114" fmla="*/ 47 w 473"/>
                  <a:gd name="T115" fmla="*/ 169 h 509"/>
                  <a:gd name="T116" fmla="*/ 27 w 473"/>
                  <a:gd name="T117" fmla="*/ 169 h 509"/>
                  <a:gd name="T118" fmla="*/ 0 w 473"/>
                  <a:gd name="T119" fmla="*/ 171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3" h="509">
                    <a:moveTo>
                      <a:pt x="0" y="171"/>
                    </a:moveTo>
                    <a:lnTo>
                      <a:pt x="217" y="0"/>
                    </a:lnTo>
                    <a:lnTo>
                      <a:pt x="219" y="0"/>
                    </a:lnTo>
                    <a:lnTo>
                      <a:pt x="222" y="0"/>
                    </a:lnTo>
                    <a:lnTo>
                      <a:pt x="224" y="0"/>
                    </a:lnTo>
                    <a:lnTo>
                      <a:pt x="230" y="0"/>
                    </a:lnTo>
                    <a:lnTo>
                      <a:pt x="236" y="0"/>
                    </a:lnTo>
                    <a:lnTo>
                      <a:pt x="241" y="0"/>
                    </a:lnTo>
                    <a:lnTo>
                      <a:pt x="245" y="0"/>
                    </a:lnTo>
                    <a:lnTo>
                      <a:pt x="251" y="0"/>
                    </a:lnTo>
                    <a:lnTo>
                      <a:pt x="259" y="2"/>
                    </a:lnTo>
                    <a:lnTo>
                      <a:pt x="266" y="4"/>
                    </a:lnTo>
                    <a:lnTo>
                      <a:pt x="272" y="4"/>
                    </a:lnTo>
                    <a:lnTo>
                      <a:pt x="279" y="6"/>
                    </a:lnTo>
                    <a:lnTo>
                      <a:pt x="287" y="8"/>
                    </a:lnTo>
                    <a:lnTo>
                      <a:pt x="297" y="11"/>
                    </a:lnTo>
                    <a:lnTo>
                      <a:pt x="304" y="11"/>
                    </a:lnTo>
                    <a:lnTo>
                      <a:pt x="312" y="15"/>
                    </a:lnTo>
                    <a:lnTo>
                      <a:pt x="319" y="17"/>
                    </a:lnTo>
                    <a:lnTo>
                      <a:pt x="327" y="21"/>
                    </a:lnTo>
                    <a:lnTo>
                      <a:pt x="337" y="25"/>
                    </a:lnTo>
                    <a:lnTo>
                      <a:pt x="344" y="28"/>
                    </a:lnTo>
                    <a:lnTo>
                      <a:pt x="352" y="32"/>
                    </a:lnTo>
                    <a:lnTo>
                      <a:pt x="359" y="38"/>
                    </a:lnTo>
                    <a:lnTo>
                      <a:pt x="367" y="44"/>
                    </a:lnTo>
                    <a:lnTo>
                      <a:pt x="375" y="49"/>
                    </a:lnTo>
                    <a:lnTo>
                      <a:pt x="382" y="55"/>
                    </a:lnTo>
                    <a:lnTo>
                      <a:pt x="390" y="63"/>
                    </a:lnTo>
                    <a:lnTo>
                      <a:pt x="395" y="68"/>
                    </a:lnTo>
                    <a:lnTo>
                      <a:pt x="401" y="78"/>
                    </a:lnTo>
                    <a:lnTo>
                      <a:pt x="403" y="82"/>
                    </a:lnTo>
                    <a:lnTo>
                      <a:pt x="407" y="85"/>
                    </a:lnTo>
                    <a:lnTo>
                      <a:pt x="409" y="91"/>
                    </a:lnTo>
                    <a:lnTo>
                      <a:pt x="413" y="95"/>
                    </a:lnTo>
                    <a:lnTo>
                      <a:pt x="413" y="99"/>
                    </a:lnTo>
                    <a:lnTo>
                      <a:pt x="416" y="104"/>
                    </a:lnTo>
                    <a:lnTo>
                      <a:pt x="418" y="108"/>
                    </a:lnTo>
                    <a:lnTo>
                      <a:pt x="420" y="112"/>
                    </a:lnTo>
                    <a:lnTo>
                      <a:pt x="422" y="118"/>
                    </a:lnTo>
                    <a:lnTo>
                      <a:pt x="424" y="123"/>
                    </a:lnTo>
                    <a:lnTo>
                      <a:pt x="426" y="127"/>
                    </a:lnTo>
                    <a:lnTo>
                      <a:pt x="428" y="133"/>
                    </a:lnTo>
                    <a:lnTo>
                      <a:pt x="430" y="137"/>
                    </a:lnTo>
                    <a:lnTo>
                      <a:pt x="432" y="142"/>
                    </a:lnTo>
                    <a:lnTo>
                      <a:pt x="434" y="146"/>
                    </a:lnTo>
                    <a:lnTo>
                      <a:pt x="434" y="152"/>
                    </a:lnTo>
                    <a:lnTo>
                      <a:pt x="435" y="156"/>
                    </a:lnTo>
                    <a:lnTo>
                      <a:pt x="437" y="161"/>
                    </a:lnTo>
                    <a:lnTo>
                      <a:pt x="439" y="165"/>
                    </a:lnTo>
                    <a:lnTo>
                      <a:pt x="441" y="171"/>
                    </a:lnTo>
                    <a:lnTo>
                      <a:pt x="443" y="177"/>
                    </a:lnTo>
                    <a:lnTo>
                      <a:pt x="445" y="182"/>
                    </a:lnTo>
                    <a:lnTo>
                      <a:pt x="445" y="186"/>
                    </a:lnTo>
                    <a:lnTo>
                      <a:pt x="447" y="192"/>
                    </a:lnTo>
                    <a:lnTo>
                      <a:pt x="447" y="196"/>
                    </a:lnTo>
                    <a:lnTo>
                      <a:pt x="449" y="201"/>
                    </a:lnTo>
                    <a:lnTo>
                      <a:pt x="451" y="205"/>
                    </a:lnTo>
                    <a:lnTo>
                      <a:pt x="453" y="211"/>
                    </a:lnTo>
                    <a:lnTo>
                      <a:pt x="453" y="215"/>
                    </a:lnTo>
                    <a:lnTo>
                      <a:pt x="454" y="220"/>
                    </a:lnTo>
                    <a:lnTo>
                      <a:pt x="454" y="224"/>
                    </a:lnTo>
                    <a:lnTo>
                      <a:pt x="456" y="230"/>
                    </a:lnTo>
                    <a:lnTo>
                      <a:pt x="456" y="234"/>
                    </a:lnTo>
                    <a:lnTo>
                      <a:pt x="458" y="237"/>
                    </a:lnTo>
                    <a:lnTo>
                      <a:pt x="458" y="241"/>
                    </a:lnTo>
                    <a:lnTo>
                      <a:pt x="460" y="247"/>
                    </a:lnTo>
                    <a:lnTo>
                      <a:pt x="460" y="255"/>
                    </a:lnTo>
                    <a:lnTo>
                      <a:pt x="462" y="262"/>
                    </a:lnTo>
                    <a:lnTo>
                      <a:pt x="464" y="270"/>
                    </a:lnTo>
                    <a:lnTo>
                      <a:pt x="466" y="277"/>
                    </a:lnTo>
                    <a:lnTo>
                      <a:pt x="466" y="285"/>
                    </a:lnTo>
                    <a:lnTo>
                      <a:pt x="468" y="291"/>
                    </a:lnTo>
                    <a:lnTo>
                      <a:pt x="468" y="296"/>
                    </a:lnTo>
                    <a:lnTo>
                      <a:pt x="470" y="304"/>
                    </a:lnTo>
                    <a:lnTo>
                      <a:pt x="470" y="308"/>
                    </a:lnTo>
                    <a:lnTo>
                      <a:pt x="472" y="312"/>
                    </a:lnTo>
                    <a:lnTo>
                      <a:pt x="472" y="315"/>
                    </a:lnTo>
                    <a:lnTo>
                      <a:pt x="472" y="319"/>
                    </a:lnTo>
                    <a:lnTo>
                      <a:pt x="472" y="323"/>
                    </a:lnTo>
                    <a:lnTo>
                      <a:pt x="473" y="327"/>
                    </a:lnTo>
                    <a:lnTo>
                      <a:pt x="259" y="500"/>
                    </a:lnTo>
                    <a:lnTo>
                      <a:pt x="257" y="500"/>
                    </a:lnTo>
                    <a:lnTo>
                      <a:pt x="251" y="502"/>
                    </a:lnTo>
                    <a:lnTo>
                      <a:pt x="247" y="502"/>
                    </a:lnTo>
                    <a:lnTo>
                      <a:pt x="241" y="504"/>
                    </a:lnTo>
                    <a:lnTo>
                      <a:pt x="238" y="505"/>
                    </a:lnTo>
                    <a:lnTo>
                      <a:pt x="234" y="505"/>
                    </a:lnTo>
                    <a:lnTo>
                      <a:pt x="226" y="507"/>
                    </a:lnTo>
                    <a:lnTo>
                      <a:pt x="222" y="507"/>
                    </a:lnTo>
                    <a:lnTo>
                      <a:pt x="215" y="507"/>
                    </a:lnTo>
                    <a:lnTo>
                      <a:pt x="211" y="509"/>
                    </a:lnTo>
                    <a:lnTo>
                      <a:pt x="203" y="509"/>
                    </a:lnTo>
                    <a:lnTo>
                      <a:pt x="200" y="509"/>
                    </a:lnTo>
                    <a:lnTo>
                      <a:pt x="194" y="507"/>
                    </a:lnTo>
                    <a:lnTo>
                      <a:pt x="188" y="507"/>
                    </a:lnTo>
                    <a:lnTo>
                      <a:pt x="190" y="505"/>
                    </a:lnTo>
                    <a:lnTo>
                      <a:pt x="194" y="505"/>
                    </a:lnTo>
                    <a:lnTo>
                      <a:pt x="198" y="502"/>
                    </a:lnTo>
                    <a:lnTo>
                      <a:pt x="205" y="500"/>
                    </a:lnTo>
                    <a:lnTo>
                      <a:pt x="213" y="494"/>
                    </a:lnTo>
                    <a:lnTo>
                      <a:pt x="221" y="490"/>
                    </a:lnTo>
                    <a:lnTo>
                      <a:pt x="224" y="486"/>
                    </a:lnTo>
                    <a:lnTo>
                      <a:pt x="230" y="483"/>
                    </a:lnTo>
                    <a:lnTo>
                      <a:pt x="236" y="479"/>
                    </a:lnTo>
                    <a:lnTo>
                      <a:pt x="240" y="475"/>
                    </a:lnTo>
                    <a:lnTo>
                      <a:pt x="243" y="469"/>
                    </a:lnTo>
                    <a:lnTo>
                      <a:pt x="247" y="466"/>
                    </a:lnTo>
                    <a:lnTo>
                      <a:pt x="251" y="460"/>
                    </a:lnTo>
                    <a:lnTo>
                      <a:pt x="257" y="454"/>
                    </a:lnTo>
                    <a:lnTo>
                      <a:pt x="260" y="447"/>
                    </a:lnTo>
                    <a:lnTo>
                      <a:pt x="264" y="441"/>
                    </a:lnTo>
                    <a:lnTo>
                      <a:pt x="266" y="433"/>
                    </a:lnTo>
                    <a:lnTo>
                      <a:pt x="270" y="426"/>
                    </a:lnTo>
                    <a:lnTo>
                      <a:pt x="272" y="418"/>
                    </a:lnTo>
                    <a:lnTo>
                      <a:pt x="274" y="409"/>
                    </a:lnTo>
                    <a:lnTo>
                      <a:pt x="274" y="405"/>
                    </a:lnTo>
                    <a:lnTo>
                      <a:pt x="274" y="399"/>
                    </a:lnTo>
                    <a:lnTo>
                      <a:pt x="274" y="395"/>
                    </a:lnTo>
                    <a:lnTo>
                      <a:pt x="276" y="390"/>
                    </a:lnTo>
                    <a:lnTo>
                      <a:pt x="274" y="384"/>
                    </a:lnTo>
                    <a:lnTo>
                      <a:pt x="274" y="380"/>
                    </a:lnTo>
                    <a:lnTo>
                      <a:pt x="274" y="374"/>
                    </a:lnTo>
                    <a:lnTo>
                      <a:pt x="274" y="369"/>
                    </a:lnTo>
                    <a:lnTo>
                      <a:pt x="274" y="363"/>
                    </a:lnTo>
                    <a:lnTo>
                      <a:pt x="274" y="357"/>
                    </a:lnTo>
                    <a:lnTo>
                      <a:pt x="274" y="352"/>
                    </a:lnTo>
                    <a:lnTo>
                      <a:pt x="272" y="346"/>
                    </a:lnTo>
                    <a:lnTo>
                      <a:pt x="270" y="338"/>
                    </a:lnTo>
                    <a:lnTo>
                      <a:pt x="268" y="334"/>
                    </a:lnTo>
                    <a:lnTo>
                      <a:pt x="266" y="327"/>
                    </a:lnTo>
                    <a:lnTo>
                      <a:pt x="264" y="321"/>
                    </a:lnTo>
                    <a:lnTo>
                      <a:pt x="262" y="317"/>
                    </a:lnTo>
                    <a:lnTo>
                      <a:pt x="260" y="312"/>
                    </a:lnTo>
                    <a:lnTo>
                      <a:pt x="259" y="306"/>
                    </a:lnTo>
                    <a:lnTo>
                      <a:pt x="257" y="300"/>
                    </a:lnTo>
                    <a:lnTo>
                      <a:pt x="253" y="295"/>
                    </a:lnTo>
                    <a:lnTo>
                      <a:pt x="251" y="291"/>
                    </a:lnTo>
                    <a:lnTo>
                      <a:pt x="247" y="285"/>
                    </a:lnTo>
                    <a:lnTo>
                      <a:pt x="245" y="281"/>
                    </a:lnTo>
                    <a:lnTo>
                      <a:pt x="241" y="277"/>
                    </a:lnTo>
                    <a:lnTo>
                      <a:pt x="238" y="272"/>
                    </a:lnTo>
                    <a:lnTo>
                      <a:pt x="236" y="268"/>
                    </a:lnTo>
                    <a:lnTo>
                      <a:pt x="232" y="264"/>
                    </a:lnTo>
                    <a:lnTo>
                      <a:pt x="224" y="257"/>
                    </a:lnTo>
                    <a:lnTo>
                      <a:pt x="219" y="249"/>
                    </a:lnTo>
                    <a:lnTo>
                      <a:pt x="211" y="241"/>
                    </a:lnTo>
                    <a:lnTo>
                      <a:pt x="203" y="236"/>
                    </a:lnTo>
                    <a:lnTo>
                      <a:pt x="196" y="228"/>
                    </a:lnTo>
                    <a:lnTo>
                      <a:pt x="188" y="222"/>
                    </a:lnTo>
                    <a:lnTo>
                      <a:pt x="181" y="217"/>
                    </a:lnTo>
                    <a:lnTo>
                      <a:pt x="173" y="213"/>
                    </a:lnTo>
                    <a:lnTo>
                      <a:pt x="165" y="207"/>
                    </a:lnTo>
                    <a:lnTo>
                      <a:pt x="158" y="203"/>
                    </a:lnTo>
                    <a:lnTo>
                      <a:pt x="152" y="198"/>
                    </a:lnTo>
                    <a:lnTo>
                      <a:pt x="144" y="196"/>
                    </a:lnTo>
                    <a:lnTo>
                      <a:pt x="137" y="192"/>
                    </a:lnTo>
                    <a:lnTo>
                      <a:pt x="131" y="188"/>
                    </a:lnTo>
                    <a:lnTo>
                      <a:pt x="125" y="186"/>
                    </a:lnTo>
                    <a:lnTo>
                      <a:pt x="120" y="184"/>
                    </a:lnTo>
                    <a:lnTo>
                      <a:pt x="114" y="182"/>
                    </a:lnTo>
                    <a:lnTo>
                      <a:pt x="108" y="180"/>
                    </a:lnTo>
                    <a:lnTo>
                      <a:pt x="105" y="179"/>
                    </a:lnTo>
                    <a:lnTo>
                      <a:pt x="103" y="179"/>
                    </a:lnTo>
                    <a:lnTo>
                      <a:pt x="97" y="177"/>
                    </a:lnTo>
                    <a:lnTo>
                      <a:pt x="97" y="177"/>
                    </a:lnTo>
                    <a:lnTo>
                      <a:pt x="93" y="175"/>
                    </a:lnTo>
                    <a:lnTo>
                      <a:pt x="87" y="175"/>
                    </a:lnTo>
                    <a:lnTo>
                      <a:pt x="84" y="173"/>
                    </a:lnTo>
                    <a:lnTo>
                      <a:pt x="80" y="171"/>
                    </a:lnTo>
                    <a:lnTo>
                      <a:pt x="74" y="171"/>
                    </a:lnTo>
                    <a:lnTo>
                      <a:pt x="68" y="171"/>
                    </a:lnTo>
                    <a:lnTo>
                      <a:pt x="61" y="169"/>
                    </a:lnTo>
                    <a:lnTo>
                      <a:pt x="55" y="169"/>
                    </a:lnTo>
                    <a:lnTo>
                      <a:pt x="47" y="169"/>
                    </a:lnTo>
                    <a:lnTo>
                      <a:pt x="40" y="169"/>
                    </a:lnTo>
                    <a:lnTo>
                      <a:pt x="34" y="169"/>
                    </a:lnTo>
                    <a:lnTo>
                      <a:pt x="27" y="169"/>
                    </a:lnTo>
                    <a:lnTo>
                      <a:pt x="19" y="169"/>
                    </a:lnTo>
                    <a:lnTo>
                      <a:pt x="11" y="171"/>
                    </a:lnTo>
                    <a:lnTo>
                      <a:pt x="0" y="171"/>
                    </a:lnTo>
                    <a:lnTo>
                      <a:pt x="0" y="171"/>
                    </a:lnTo>
                    <a:close/>
                  </a:path>
                </a:pathLst>
              </a:custGeom>
              <a:solidFill>
                <a:srgbClr val="CCC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93" name="Freeform 1145"/>
              <p:cNvSpPr>
                <a:spLocks/>
              </p:cNvSpPr>
              <p:nvPr/>
            </p:nvSpPr>
            <p:spPr bwMode="auto">
              <a:xfrm>
                <a:off x="4474" y="3272"/>
                <a:ext cx="127" cy="141"/>
              </a:xfrm>
              <a:custGeom>
                <a:avLst/>
                <a:gdLst>
                  <a:gd name="T0" fmla="*/ 61 w 253"/>
                  <a:gd name="T1" fmla="*/ 196 h 281"/>
                  <a:gd name="T2" fmla="*/ 53 w 253"/>
                  <a:gd name="T3" fmla="*/ 186 h 281"/>
                  <a:gd name="T4" fmla="*/ 43 w 253"/>
                  <a:gd name="T5" fmla="*/ 175 h 281"/>
                  <a:gd name="T6" fmla="*/ 38 w 253"/>
                  <a:gd name="T7" fmla="*/ 165 h 281"/>
                  <a:gd name="T8" fmla="*/ 30 w 253"/>
                  <a:gd name="T9" fmla="*/ 156 h 281"/>
                  <a:gd name="T10" fmla="*/ 23 w 253"/>
                  <a:gd name="T11" fmla="*/ 144 h 281"/>
                  <a:gd name="T12" fmla="*/ 17 w 253"/>
                  <a:gd name="T13" fmla="*/ 133 h 281"/>
                  <a:gd name="T14" fmla="*/ 11 w 253"/>
                  <a:gd name="T15" fmla="*/ 120 h 281"/>
                  <a:gd name="T16" fmla="*/ 5 w 253"/>
                  <a:gd name="T17" fmla="*/ 106 h 281"/>
                  <a:gd name="T18" fmla="*/ 2 w 253"/>
                  <a:gd name="T19" fmla="*/ 93 h 281"/>
                  <a:gd name="T20" fmla="*/ 0 w 253"/>
                  <a:gd name="T21" fmla="*/ 80 h 281"/>
                  <a:gd name="T22" fmla="*/ 0 w 253"/>
                  <a:gd name="T23" fmla="*/ 66 h 281"/>
                  <a:gd name="T24" fmla="*/ 2 w 253"/>
                  <a:gd name="T25" fmla="*/ 51 h 281"/>
                  <a:gd name="T26" fmla="*/ 5 w 253"/>
                  <a:gd name="T27" fmla="*/ 40 h 281"/>
                  <a:gd name="T28" fmla="*/ 11 w 253"/>
                  <a:gd name="T29" fmla="*/ 28 h 281"/>
                  <a:gd name="T30" fmla="*/ 21 w 253"/>
                  <a:gd name="T31" fmla="*/ 17 h 281"/>
                  <a:gd name="T32" fmla="*/ 28 w 253"/>
                  <a:gd name="T33" fmla="*/ 9 h 281"/>
                  <a:gd name="T34" fmla="*/ 40 w 253"/>
                  <a:gd name="T35" fmla="*/ 4 h 281"/>
                  <a:gd name="T36" fmla="*/ 49 w 253"/>
                  <a:gd name="T37" fmla="*/ 0 h 281"/>
                  <a:gd name="T38" fmla="*/ 61 w 253"/>
                  <a:gd name="T39" fmla="*/ 0 h 281"/>
                  <a:gd name="T40" fmla="*/ 74 w 253"/>
                  <a:gd name="T41" fmla="*/ 0 h 281"/>
                  <a:gd name="T42" fmla="*/ 87 w 253"/>
                  <a:gd name="T43" fmla="*/ 4 h 281"/>
                  <a:gd name="T44" fmla="*/ 102 w 253"/>
                  <a:gd name="T45" fmla="*/ 9 h 281"/>
                  <a:gd name="T46" fmla="*/ 116 w 253"/>
                  <a:gd name="T47" fmla="*/ 15 h 281"/>
                  <a:gd name="T48" fmla="*/ 131 w 253"/>
                  <a:gd name="T49" fmla="*/ 25 h 281"/>
                  <a:gd name="T50" fmla="*/ 144 w 253"/>
                  <a:gd name="T51" fmla="*/ 36 h 281"/>
                  <a:gd name="T52" fmla="*/ 161 w 253"/>
                  <a:gd name="T53" fmla="*/ 49 h 281"/>
                  <a:gd name="T54" fmla="*/ 171 w 253"/>
                  <a:gd name="T55" fmla="*/ 61 h 281"/>
                  <a:gd name="T56" fmla="*/ 180 w 253"/>
                  <a:gd name="T57" fmla="*/ 70 h 281"/>
                  <a:gd name="T58" fmla="*/ 188 w 253"/>
                  <a:gd name="T59" fmla="*/ 78 h 281"/>
                  <a:gd name="T60" fmla="*/ 196 w 253"/>
                  <a:gd name="T61" fmla="*/ 89 h 281"/>
                  <a:gd name="T62" fmla="*/ 205 w 253"/>
                  <a:gd name="T63" fmla="*/ 99 h 281"/>
                  <a:gd name="T64" fmla="*/ 213 w 253"/>
                  <a:gd name="T65" fmla="*/ 108 h 281"/>
                  <a:gd name="T66" fmla="*/ 220 w 253"/>
                  <a:gd name="T67" fmla="*/ 120 h 281"/>
                  <a:gd name="T68" fmla="*/ 226 w 253"/>
                  <a:gd name="T69" fmla="*/ 129 h 281"/>
                  <a:gd name="T70" fmla="*/ 232 w 253"/>
                  <a:gd name="T71" fmla="*/ 141 h 281"/>
                  <a:gd name="T72" fmla="*/ 237 w 253"/>
                  <a:gd name="T73" fmla="*/ 150 h 281"/>
                  <a:gd name="T74" fmla="*/ 241 w 253"/>
                  <a:gd name="T75" fmla="*/ 160 h 281"/>
                  <a:gd name="T76" fmla="*/ 245 w 253"/>
                  <a:gd name="T77" fmla="*/ 167 h 281"/>
                  <a:gd name="T78" fmla="*/ 249 w 253"/>
                  <a:gd name="T79" fmla="*/ 180 h 281"/>
                  <a:gd name="T80" fmla="*/ 253 w 253"/>
                  <a:gd name="T81" fmla="*/ 196 h 281"/>
                  <a:gd name="T82" fmla="*/ 253 w 253"/>
                  <a:gd name="T83" fmla="*/ 211 h 281"/>
                  <a:gd name="T84" fmla="*/ 251 w 253"/>
                  <a:gd name="T85" fmla="*/ 224 h 281"/>
                  <a:gd name="T86" fmla="*/ 247 w 253"/>
                  <a:gd name="T87" fmla="*/ 236 h 281"/>
                  <a:gd name="T88" fmla="*/ 241 w 253"/>
                  <a:gd name="T89" fmla="*/ 245 h 281"/>
                  <a:gd name="T90" fmla="*/ 234 w 253"/>
                  <a:gd name="T91" fmla="*/ 253 h 281"/>
                  <a:gd name="T92" fmla="*/ 226 w 253"/>
                  <a:gd name="T93" fmla="*/ 260 h 281"/>
                  <a:gd name="T94" fmla="*/ 216 w 253"/>
                  <a:gd name="T95" fmla="*/ 266 h 281"/>
                  <a:gd name="T96" fmla="*/ 207 w 253"/>
                  <a:gd name="T97" fmla="*/ 272 h 281"/>
                  <a:gd name="T98" fmla="*/ 197 w 253"/>
                  <a:gd name="T99" fmla="*/ 275 h 281"/>
                  <a:gd name="T100" fmla="*/ 188 w 253"/>
                  <a:gd name="T101" fmla="*/ 277 h 281"/>
                  <a:gd name="T102" fmla="*/ 178 w 253"/>
                  <a:gd name="T103" fmla="*/ 281 h 281"/>
                  <a:gd name="T104" fmla="*/ 167 w 253"/>
                  <a:gd name="T105" fmla="*/ 281 h 281"/>
                  <a:gd name="T106" fmla="*/ 150 w 253"/>
                  <a:gd name="T107" fmla="*/ 275 h 281"/>
                  <a:gd name="T108" fmla="*/ 133 w 253"/>
                  <a:gd name="T109" fmla="*/ 268 h 281"/>
                  <a:gd name="T110" fmla="*/ 118 w 253"/>
                  <a:gd name="T111" fmla="*/ 256 h 281"/>
                  <a:gd name="T112" fmla="*/ 102 w 253"/>
                  <a:gd name="T113" fmla="*/ 245 h 281"/>
                  <a:gd name="T114" fmla="*/ 91 w 253"/>
                  <a:gd name="T115" fmla="*/ 234 h 281"/>
                  <a:gd name="T116" fmla="*/ 81 w 253"/>
                  <a:gd name="T117" fmla="*/ 222 h 281"/>
                  <a:gd name="T118" fmla="*/ 61 w 253"/>
                  <a:gd name="T119" fmla="*/ 19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3" h="281">
                    <a:moveTo>
                      <a:pt x="61" y="196"/>
                    </a:moveTo>
                    <a:lnTo>
                      <a:pt x="61" y="196"/>
                    </a:lnTo>
                    <a:lnTo>
                      <a:pt x="57" y="192"/>
                    </a:lnTo>
                    <a:lnTo>
                      <a:pt x="53" y="186"/>
                    </a:lnTo>
                    <a:lnTo>
                      <a:pt x="47" y="180"/>
                    </a:lnTo>
                    <a:lnTo>
                      <a:pt x="43" y="175"/>
                    </a:lnTo>
                    <a:lnTo>
                      <a:pt x="40" y="171"/>
                    </a:lnTo>
                    <a:lnTo>
                      <a:pt x="38" y="165"/>
                    </a:lnTo>
                    <a:lnTo>
                      <a:pt x="34" y="161"/>
                    </a:lnTo>
                    <a:lnTo>
                      <a:pt x="30" y="156"/>
                    </a:lnTo>
                    <a:lnTo>
                      <a:pt x="28" y="150"/>
                    </a:lnTo>
                    <a:lnTo>
                      <a:pt x="23" y="144"/>
                    </a:lnTo>
                    <a:lnTo>
                      <a:pt x="21" y="139"/>
                    </a:lnTo>
                    <a:lnTo>
                      <a:pt x="17" y="133"/>
                    </a:lnTo>
                    <a:lnTo>
                      <a:pt x="13" y="127"/>
                    </a:lnTo>
                    <a:lnTo>
                      <a:pt x="11" y="120"/>
                    </a:lnTo>
                    <a:lnTo>
                      <a:pt x="7" y="114"/>
                    </a:lnTo>
                    <a:lnTo>
                      <a:pt x="5" y="106"/>
                    </a:lnTo>
                    <a:lnTo>
                      <a:pt x="3" y="101"/>
                    </a:lnTo>
                    <a:lnTo>
                      <a:pt x="2" y="93"/>
                    </a:lnTo>
                    <a:lnTo>
                      <a:pt x="2" y="87"/>
                    </a:lnTo>
                    <a:lnTo>
                      <a:pt x="0" y="80"/>
                    </a:lnTo>
                    <a:lnTo>
                      <a:pt x="0" y="72"/>
                    </a:lnTo>
                    <a:lnTo>
                      <a:pt x="0" y="66"/>
                    </a:lnTo>
                    <a:lnTo>
                      <a:pt x="0" y="59"/>
                    </a:lnTo>
                    <a:lnTo>
                      <a:pt x="2" y="51"/>
                    </a:lnTo>
                    <a:lnTo>
                      <a:pt x="3" y="46"/>
                    </a:lnTo>
                    <a:lnTo>
                      <a:pt x="5" y="40"/>
                    </a:lnTo>
                    <a:lnTo>
                      <a:pt x="9" y="34"/>
                    </a:lnTo>
                    <a:lnTo>
                      <a:pt x="11" y="28"/>
                    </a:lnTo>
                    <a:lnTo>
                      <a:pt x="17" y="23"/>
                    </a:lnTo>
                    <a:lnTo>
                      <a:pt x="21" y="17"/>
                    </a:lnTo>
                    <a:lnTo>
                      <a:pt x="24" y="13"/>
                    </a:lnTo>
                    <a:lnTo>
                      <a:pt x="28" y="9"/>
                    </a:lnTo>
                    <a:lnTo>
                      <a:pt x="34" y="8"/>
                    </a:lnTo>
                    <a:lnTo>
                      <a:pt x="40" y="4"/>
                    </a:lnTo>
                    <a:lnTo>
                      <a:pt x="45" y="4"/>
                    </a:lnTo>
                    <a:lnTo>
                      <a:pt x="49" y="0"/>
                    </a:lnTo>
                    <a:lnTo>
                      <a:pt x="55" y="0"/>
                    </a:lnTo>
                    <a:lnTo>
                      <a:pt x="61" y="0"/>
                    </a:lnTo>
                    <a:lnTo>
                      <a:pt x="68" y="0"/>
                    </a:lnTo>
                    <a:lnTo>
                      <a:pt x="74" y="0"/>
                    </a:lnTo>
                    <a:lnTo>
                      <a:pt x="81" y="2"/>
                    </a:lnTo>
                    <a:lnTo>
                      <a:pt x="87" y="4"/>
                    </a:lnTo>
                    <a:lnTo>
                      <a:pt x="95" y="6"/>
                    </a:lnTo>
                    <a:lnTo>
                      <a:pt x="102" y="9"/>
                    </a:lnTo>
                    <a:lnTo>
                      <a:pt x="108" y="11"/>
                    </a:lnTo>
                    <a:lnTo>
                      <a:pt x="116" y="15"/>
                    </a:lnTo>
                    <a:lnTo>
                      <a:pt x="123" y="19"/>
                    </a:lnTo>
                    <a:lnTo>
                      <a:pt x="131" y="25"/>
                    </a:lnTo>
                    <a:lnTo>
                      <a:pt x="139" y="30"/>
                    </a:lnTo>
                    <a:lnTo>
                      <a:pt x="144" y="36"/>
                    </a:lnTo>
                    <a:lnTo>
                      <a:pt x="154" y="44"/>
                    </a:lnTo>
                    <a:lnTo>
                      <a:pt x="161" y="49"/>
                    </a:lnTo>
                    <a:lnTo>
                      <a:pt x="169" y="57"/>
                    </a:lnTo>
                    <a:lnTo>
                      <a:pt x="171" y="61"/>
                    </a:lnTo>
                    <a:lnTo>
                      <a:pt x="177" y="65"/>
                    </a:lnTo>
                    <a:lnTo>
                      <a:pt x="180" y="70"/>
                    </a:lnTo>
                    <a:lnTo>
                      <a:pt x="184" y="74"/>
                    </a:lnTo>
                    <a:lnTo>
                      <a:pt x="188" y="78"/>
                    </a:lnTo>
                    <a:lnTo>
                      <a:pt x="192" y="84"/>
                    </a:lnTo>
                    <a:lnTo>
                      <a:pt x="196" y="89"/>
                    </a:lnTo>
                    <a:lnTo>
                      <a:pt x="199" y="93"/>
                    </a:lnTo>
                    <a:lnTo>
                      <a:pt x="205" y="99"/>
                    </a:lnTo>
                    <a:lnTo>
                      <a:pt x="209" y="103"/>
                    </a:lnTo>
                    <a:lnTo>
                      <a:pt x="213" y="108"/>
                    </a:lnTo>
                    <a:lnTo>
                      <a:pt x="216" y="116"/>
                    </a:lnTo>
                    <a:lnTo>
                      <a:pt x="220" y="120"/>
                    </a:lnTo>
                    <a:lnTo>
                      <a:pt x="224" y="125"/>
                    </a:lnTo>
                    <a:lnTo>
                      <a:pt x="226" y="129"/>
                    </a:lnTo>
                    <a:lnTo>
                      <a:pt x="230" y="135"/>
                    </a:lnTo>
                    <a:lnTo>
                      <a:pt x="232" y="141"/>
                    </a:lnTo>
                    <a:lnTo>
                      <a:pt x="235" y="144"/>
                    </a:lnTo>
                    <a:lnTo>
                      <a:pt x="237" y="150"/>
                    </a:lnTo>
                    <a:lnTo>
                      <a:pt x="241" y="154"/>
                    </a:lnTo>
                    <a:lnTo>
                      <a:pt x="241" y="160"/>
                    </a:lnTo>
                    <a:lnTo>
                      <a:pt x="243" y="163"/>
                    </a:lnTo>
                    <a:lnTo>
                      <a:pt x="245" y="167"/>
                    </a:lnTo>
                    <a:lnTo>
                      <a:pt x="247" y="173"/>
                    </a:lnTo>
                    <a:lnTo>
                      <a:pt x="249" y="180"/>
                    </a:lnTo>
                    <a:lnTo>
                      <a:pt x="253" y="190"/>
                    </a:lnTo>
                    <a:lnTo>
                      <a:pt x="253" y="196"/>
                    </a:lnTo>
                    <a:lnTo>
                      <a:pt x="253" y="203"/>
                    </a:lnTo>
                    <a:lnTo>
                      <a:pt x="253" y="211"/>
                    </a:lnTo>
                    <a:lnTo>
                      <a:pt x="253" y="218"/>
                    </a:lnTo>
                    <a:lnTo>
                      <a:pt x="251" y="224"/>
                    </a:lnTo>
                    <a:lnTo>
                      <a:pt x="249" y="230"/>
                    </a:lnTo>
                    <a:lnTo>
                      <a:pt x="247" y="236"/>
                    </a:lnTo>
                    <a:lnTo>
                      <a:pt x="245" y="239"/>
                    </a:lnTo>
                    <a:lnTo>
                      <a:pt x="241" y="245"/>
                    </a:lnTo>
                    <a:lnTo>
                      <a:pt x="237" y="249"/>
                    </a:lnTo>
                    <a:lnTo>
                      <a:pt x="234" y="253"/>
                    </a:lnTo>
                    <a:lnTo>
                      <a:pt x="230" y="256"/>
                    </a:lnTo>
                    <a:lnTo>
                      <a:pt x="226" y="260"/>
                    </a:lnTo>
                    <a:lnTo>
                      <a:pt x="220" y="264"/>
                    </a:lnTo>
                    <a:lnTo>
                      <a:pt x="216" y="266"/>
                    </a:lnTo>
                    <a:lnTo>
                      <a:pt x="213" y="270"/>
                    </a:lnTo>
                    <a:lnTo>
                      <a:pt x="207" y="272"/>
                    </a:lnTo>
                    <a:lnTo>
                      <a:pt x="203" y="274"/>
                    </a:lnTo>
                    <a:lnTo>
                      <a:pt x="197" y="275"/>
                    </a:lnTo>
                    <a:lnTo>
                      <a:pt x="194" y="277"/>
                    </a:lnTo>
                    <a:lnTo>
                      <a:pt x="188" y="277"/>
                    </a:lnTo>
                    <a:lnTo>
                      <a:pt x="184" y="279"/>
                    </a:lnTo>
                    <a:lnTo>
                      <a:pt x="178" y="281"/>
                    </a:lnTo>
                    <a:lnTo>
                      <a:pt x="177" y="281"/>
                    </a:lnTo>
                    <a:lnTo>
                      <a:pt x="167" y="281"/>
                    </a:lnTo>
                    <a:lnTo>
                      <a:pt x="159" y="279"/>
                    </a:lnTo>
                    <a:lnTo>
                      <a:pt x="150" y="275"/>
                    </a:lnTo>
                    <a:lnTo>
                      <a:pt x="142" y="272"/>
                    </a:lnTo>
                    <a:lnTo>
                      <a:pt x="133" y="268"/>
                    </a:lnTo>
                    <a:lnTo>
                      <a:pt x="125" y="262"/>
                    </a:lnTo>
                    <a:lnTo>
                      <a:pt x="118" y="256"/>
                    </a:lnTo>
                    <a:lnTo>
                      <a:pt x="110" y="251"/>
                    </a:lnTo>
                    <a:lnTo>
                      <a:pt x="102" y="245"/>
                    </a:lnTo>
                    <a:lnTo>
                      <a:pt x="97" y="239"/>
                    </a:lnTo>
                    <a:lnTo>
                      <a:pt x="91" y="234"/>
                    </a:lnTo>
                    <a:lnTo>
                      <a:pt x="87" y="230"/>
                    </a:lnTo>
                    <a:lnTo>
                      <a:pt x="81" y="222"/>
                    </a:lnTo>
                    <a:lnTo>
                      <a:pt x="80" y="220"/>
                    </a:lnTo>
                    <a:lnTo>
                      <a:pt x="61" y="196"/>
                    </a:lnTo>
                    <a:lnTo>
                      <a:pt x="61" y="196"/>
                    </a:lnTo>
                    <a:close/>
                  </a:path>
                </a:pathLst>
              </a:custGeom>
              <a:solidFill>
                <a:srgbClr val="B0C2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94" name="Freeform 1146"/>
              <p:cNvSpPr>
                <a:spLocks/>
              </p:cNvSpPr>
              <p:nvPr/>
            </p:nvSpPr>
            <p:spPr bwMode="auto">
              <a:xfrm>
                <a:off x="4277" y="3370"/>
                <a:ext cx="175" cy="181"/>
              </a:xfrm>
              <a:custGeom>
                <a:avLst/>
                <a:gdLst>
                  <a:gd name="T0" fmla="*/ 38 w 350"/>
                  <a:gd name="T1" fmla="*/ 197 h 361"/>
                  <a:gd name="T2" fmla="*/ 29 w 350"/>
                  <a:gd name="T3" fmla="*/ 180 h 361"/>
                  <a:gd name="T4" fmla="*/ 17 w 350"/>
                  <a:gd name="T5" fmla="*/ 157 h 361"/>
                  <a:gd name="T6" fmla="*/ 8 w 350"/>
                  <a:gd name="T7" fmla="*/ 129 h 361"/>
                  <a:gd name="T8" fmla="*/ 0 w 350"/>
                  <a:gd name="T9" fmla="*/ 97 h 361"/>
                  <a:gd name="T10" fmla="*/ 2 w 350"/>
                  <a:gd name="T11" fmla="*/ 68 h 361"/>
                  <a:gd name="T12" fmla="*/ 13 w 350"/>
                  <a:gd name="T13" fmla="*/ 40 h 361"/>
                  <a:gd name="T14" fmla="*/ 36 w 350"/>
                  <a:gd name="T15" fmla="*/ 19 h 361"/>
                  <a:gd name="T16" fmla="*/ 65 w 350"/>
                  <a:gd name="T17" fmla="*/ 5 h 361"/>
                  <a:gd name="T18" fmla="*/ 99 w 350"/>
                  <a:gd name="T19" fmla="*/ 0 h 361"/>
                  <a:gd name="T20" fmla="*/ 131 w 350"/>
                  <a:gd name="T21" fmla="*/ 0 h 361"/>
                  <a:gd name="T22" fmla="*/ 162 w 350"/>
                  <a:gd name="T23" fmla="*/ 5 h 361"/>
                  <a:gd name="T24" fmla="*/ 190 w 350"/>
                  <a:gd name="T25" fmla="*/ 13 h 361"/>
                  <a:gd name="T26" fmla="*/ 213 w 350"/>
                  <a:gd name="T27" fmla="*/ 22 h 361"/>
                  <a:gd name="T28" fmla="*/ 232 w 350"/>
                  <a:gd name="T29" fmla="*/ 34 h 361"/>
                  <a:gd name="T30" fmla="*/ 251 w 350"/>
                  <a:gd name="T31" fmla="*/ 49 h 361"/>
                  <a:gd name="T32" fmla="*/ 272 w 350"/>
                  <a:gd name="T33" fmla="*/ 72 h 361"/>
                  <a:gd name="T34" fmla="*/ 291 w 350"/>
                  <a:gd name="T35" fmla="*/ 100 h 361"/>
                  <a:gd name="T36" fmla="*/ 304 w 350"/>
                  <a:gd name="T37" fmla="*/ 119 h 361"/>
                  <a:gd name="T38" fmla="*/ 316 w 350"/>
                  <a:gd name="T39" fmla="*/ 140 h 361"/>
                  <a:gd name="T40" fmla="*/ 327 w 350"/>
                  <a:gd name="T41" fmla="*/ 159 h 361"/>
                  <a:gd name="T42" fmla="*/ 335 w 350"/>
                  <a:gd name="T43" fmla="*/ 182 h 361"/>
                  <a:gd name="T44" fmla="*/ 342 w 350"/>
                  <a:gd name="T45" fmla="*/ 205 h 361"/>
                  <a:gd name="T46" fmla="*/ 348 w 350"/>
                  <a:gd name="T47" fmla="*/ 232 h 361"/>
                  <a:gd name="T48" fmla="*/ 350 w 350"/>
                  <a:gd name="T49" fmla="*/ 254 h 361"/>
                  <a:gd name="T50" fmla="*/ 350 w 350"/>
                  <a:gd name="T51" fmla="*/ 281 h 361"/>
                  <a:gd name="T52" fmla="*/ 344 w 350"/>
                  <a:gd name="T53" fmla="*/ 306 h 361"/>
                  <a:gd name="T54" fmla="*/ 339 w 350"/>
                  <a:gd name="T55" fmla="*/ 327 h 361"/>
                  <a:gd name="T56" fmla="*/ 325 w 350"/>
                  <a:gd name="T57" fmla="*/ 346 h 361"/>
                  <a:gd name="T58" fmla="*/ 310 w 350"/>
                  <a:gd name="T59" fmla="*/ 355 h 361"/>
                  <a:gd name="T60" fmla="*/ 289 w 350"/>
                  <a:gd name="T61" fmla="*/ 359 h 361"/>
                  <a:gd name="T62" fmla="*/ 264 w 350"/>
                  <a:gd name="T63" fmla="*/ 357 h 361"/>
                  <a:gd name="T64" fmla="*/ 236 w 350"/>
                  <a:gd name="T65" fmla="*/ 351 h 361"/>
                  <a:gd name="T66" fmla="*/ 173 w 350"/>
                  <a:gd name="T67" fmla="*/ 328 h 361"/>
                  <a:gd name="T68" fmla="*/ 221 w 350"/>
                  <a:gd name="T69" fmla="*/ 273 h 361"/>
                  <a:gd name="T70" fmla="*/ 223 w 350"/>
                  <a:gd name="T71" fmla="*/ 251 h 361"/>
                  <a:gd name="T72" fmla="*/ 221 w 350"/>
                  <a:gd name="T73" fmla="*/ 228 h 361"/>
                  <a:gd name="T74" fmla="*/ 213 w 350"/>
                  <a:gd name="T75" fmla="*/ 205 h 361"/>
                  <a:gd name="T76" fmla="*/ 198 w 350"/>
                  <a:gd name="T77" fmla="*/ 184 h 361"/>
                  <a:gd name="T78" fmla="*/ 171 w 350"/>
                  <a:gd name="T79" fmla="*/ 169 h 361"/>
                  <a:gd name="T80" fmla="*/ 150 w 350"/>
                  <a:gd name="T81" fmla="*/ 163 h 361"/>
                  <a:gd name="T82" fmla="*/ 129 w 350"/>
                  <a:gd name="T83" fmla="*/ 163 h 361"/>
                  <a:gd name="T84" fmla="*/ 110 w 350"/>
                  <a:gd name="T85" fmla="*/ 163 h 361"/>
                  <a:gd name="T86" fmla="*/ 99 w 350"/>
                  <a:gd name="T87" fmla="*/ 173 h 361"/>
                  <a:gd name="T88" fmla="*/ 88 w 350"/>
                  <a:gd name="T89" fmla="*/ 195 h 361"/>
                  <a:gd name="T90" fmla="*/ 88 w 350"/>
                  <a:gd name="T91" fmla="*/ 211 h 361"/>
                  <a:gd name="T92" fmla="*/ 84 w 350"/>
                  <a:gd name="T93" fmla="*/ 230 h 361"/>
                  <a:gd name="T94" fmla="*/ 90 w 350"/>
                  <a:gd name="T95" fmla="*/ 254 h 361"/>
                  <a:gd name="T96" fmla="*/ 91 w 350"/>
                  <a:gd name="T97" fmla="*/ 29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0" h="361">
                    <a:moveTo>
                      <a:pt x="44" y="207"/>
                    </a:moveTo>
                    <a:lnTo>
                      <a:pt x="44" y="205"/>
                    </a:lnTo>
                    <a:lnTo>
                      <a:pt x="40" y="201"/>
                    </a:lnTo>
                    <a:lnTo>
                      <a:pt x="38" y="197"/>
                    </a:lnTo>
                    <a:lnTo>
                      <a:pt x="36" y="194"/>
                    </a:lnTo>
                    <a:lnTo>
                      <a:pt x="34" y="190"/>
                    </a:lnTo>
                    <a:lnTo>
                      <a:pt x="32" y="186"/>
                    </a:lnTo>
                    <a:lnTo>
                      <a:pt x="29" y="180"/>
                    </a:lnTo>
                    <a:lnTo>
                      <a:pt x="25" y="175"/>
                    </a:lnTo>
                    <a:lnTo>
                      <a:pt x="23" y="169"/>
                    </a:lnTo>
                    <a:lnTo>
                      <a:pt x="19" y="163"/>
                    </a:lnTo>
                    <a:lnTo>
                      <a:pt x="17" y="157"/>
                    </a:lnTo>
                    <a:lnTo>
                      <a:pt x="13" y="150"/>
                    </a:lnTo>
                    <a:lnTo>
                      <a:pt x="12" y="142"/>
                    </a:lnTo>
                    <a:lnTo>
                      <a:pt x="10" y="136"/>
                    </a:lnTo>
                    <a:lnTo>
                      <a:pt x="8" y="129"/>
                    </a:lnTo>
                    <a:lnTo>
                      <a:pt x="4" y="121"/>
                    </a:lnTo>
                    <a:lnTo>
                      <a:pt x="2" y="114"/>
                    </a:lnTo>
                    <a:lnTo>
                      <a:pt x="2" y="106"/>
                    </a:lnTo>
                    <a:lnTo>
                      <a:pt x="0" y="97"/>
                    </a:lnTo>
                    <a:lnTo>
                      <a:pt x="0" y="91"/>
                    </a:lnTo>
                    <a:lnTo>
                      <a:pt x="0" y="83"/>
                    </a:lnTo>
                    <a:lnTo>
                      <a:pt x="2" y="76"/>
                    </a:lnTo>
                    <a:lnTo>
                      <a:pt x="2" y="68"/>
                    </a:lnTo>
                    <a:lnTo>
                      <a:pt x="4" y="60"/>
                    </a:lnTo>
                    <a:lnTo>
                      <a:pt x="6" y="55"/>
                    </a:lnTo>
                    <a:lnTo>
                      <a:pt x="10" y="47"/>
                    </a:lnTo>
                    <a:lnTo>
                      <a:pt x="13" y="40"/>
                    </a:lnTo>
                    <a:lnTo>
                      <a:pt x="17" y="34"/>
                    </a:lnTo>
                    <a:lnTo>
                      <a:pt x="23" y="28"/>
                    </a:lnTo>
                    <a:lnTo>
                      <a:pt x="31" y="24"/>
                    </a:lnTo>
                    <a:lnTo>
                      <a:pt x="36" y="19"/>
                    </a:lnTo>
                    <a:lnTo>
                      <a:pt x="44" y="15"/>
                    </a:lnTo>
                    <a:lnTo>
                      <a:pt x="52" y="11"/>
                    </a:lnTo>
                    <a:lnTo>
                      <a:pt x="59" y="7"/>
                    </a:lnTo>
                    <a:lnTo>
                      <a:pt x="65" y="5"/>
                    </a:lnTo>
                    <a:lnTo>
                      <a:pt x="74" y="3"/>
                    </a:lnTo>
                    <a:lnTo>
                      <a:pt x="82" y="0"/>
                    </a:lnTo>
                    <a:lnTo>
                      <a:pt x="91" y="0"/>
                    </a:lnTo>
                    <a:lnTo>
                      <a:pt x="99" y="0"/>
                    </a:lnTo>
                    <a:lnTo>
                      <a:pt x="107" y="0"/>
                    </a:lnTo>
                    <a:lnTo>
                      <a:pt x="114" y="0"/>
                    </a:lnTo>
                    <a:lnTo>
                      <a:pt x="124" y="0"/>
                    </a:lnTo>
                    <a:lnTo>
                      <a:pt x="131" y="0"/>
                    </a:lnTo>
                    <a:lnTo>
                      <a:pt x="139" y="2"/>
                    </a:lnTo>
                    <a:lnTo>
                      <a:pt x="147" y="2"/>
                    </a:lnTo>
                    <a:lnTo>
                      <a:pt x="156" y="5"/>
                    </a:lnTo>
                    <a:lnTo>
                      <a:pt x="162" y="5"/>
                    </a:lnTo>
                    <a:lnTo>
                      <a:pt x="169" y="7"/>
                    </a:lnTo>
                    <a:lnTo>
                      <a:pt x="177" y="9"/>
                    </a:lnTo>
                    <a:lnTo>
                      <a:pt x="183" y="11"/>
                    </a:lnTo>
                    <a:lnTo>
                      <a:pt x="190" y="13"/>
                    </a:lnTo>
                    <a:lnTo>
                      <a:pt x="196" y="17"/>
                    </a:lnTo>
                    <a:lnTo>
                      <a:pt x="202" y="19"/>
                    </a:lnTo>
                    <a:lnTo>
                      <a:pt x="209" y="21"/>
                    </a:lnTo>
                    <a:lnTo>
                      <a:pt x="213" y="22"/>
                    </a:lnTo>
                    <a:lnTo>
                      <a:pt x="219" y="24"/>
                    </a:lnTo>
                    <a:lnTo>
                      <a:pt x="223" y="26"/>
                    </a:lnTo>
                    <a:lnTo>
                      <a:pt x="226" y="28"/>
                    </a:lnTo>
                    <a:lnTo>
                      <a:pt x="232" y="34"/>
                    </a:lnTo>
                    <a:lnTo>
                      <a:pt x="238" y="36"/>
                    </a:lnTo>
                    <a:lnTo>
                      <a:pt x="242" y="40"/>
                    </a:lnTo>
                    <a:lnTo>
                      <a:pt x="247" y="45"/>
                    </a:lnTo>
                    <a:lnTo>
                      <a:pt x="251" y="49"/>
                    </a:lnTo>
                    <a:lnTo>
                      <a:pt x="257" y="55"/>
                    </a:lnTo>
                    <a:lnTo>
                      <a:pt x="261" y="60"/>
                    </a:lnTo>
                    <a:lnTo>
                      <a:pt x="266" y="66"/>
                    </a:lnTo>
                    <a:lnTo>
                      <a:pt x="272" y="72"/>
                    </a:lnTo>
                    <a:lnTo>
                      <a:pt x="278" y="81"/>
                    </a:lnTo>
                    <a:lnTo>
                      <a:pt x="284" y="87"/>
                    </a:lnTo>
                    <a:lnTo>
                      <a:pt x="289" y="97"/>
                    </a:lnTo>
                    <a:lnTo>
                      <a:pt x="291" y="100"/>
                    </a:lnTo>
                    <a:lnTo>
                      <a:pt x="295" y="104"/>
                    </a:lnTo>
                    <a:lnTo>
                      <a:pt x="299" y="110"/>
                    </a:lnTo>
                    <a:lnTo>
                      <a:pt x="301" y="114"/>
                    </a:lnTo>
                    <a:lnTo>
                      <a:pt x="304" y="119"/>
                    </a:lnTo>
                    <a:lnTo>
                      <a:pt x="306" y="125"/>
                    </a:lnTo>
                    <a:lnTo>
                      <a:pt x="310" y="129"/>
                    </a:lnTo>
                    <a:lnTo>
                      <a:pt x="314" y="135"/>
                    </a:lnTo>
                    <a:lnTo>
                      <a:pt x="316" y="140"/>
                    </a:lnTo>
                    <a:lnTo>
                      <a:pt x="318" y="144"/>
                    </a:lnTo>
                    <a:lnTo>
                      <a:pt x="322" y="150"/>
                    </a:lnTo>
                    <a:lnTo>
                      <a:pt x="323" y="156"/>
                    </a:lnTo>
                    <a:lnTo>
                      <a:pt x="327" y="159"/>
                    </a:lnTo>
                    <a:lnTo>
                      <a:pt x="329" y="165"/>
                    </a:lnTo>
                    <a:lnTo>
                      <a:pt x="331" y="171"/>
                    </a:lnTo>
                    <a:lnTo>
                      <a:pt x="333" y="178"/>
                    </a:lnTo>
                    <a:lnTo>
                      <a:pt x="335" y="182"/>
                    </a:lnTo>
                    <a:lnTo>
                      <a:pt x="337" y="188"/>
                    </a:lnTo>
                    <a:lnTo>
                      <a:pt x="339" y="194"/>
                    </a:lnTo>
                    <a:lnTo>
                      <a:pt x="341" y="199"/>
                    </a:lnTo>
                    <a:lnTo>
                      <a:pt x="342" y="205"/>
                    </a:lnTo>
                    <a:lnTo>
                      <a:pt x="344" y="213"/>
                    </a:lnTo>
                    <a:lnTo>
                      <a:pt x="346" y="218"/>
                    </a:lnTo>
                    <a:lnTo>
                      <a:pt x="348" y="226"/>
                    </a:lnTo>
                    <a:lnTo>
                      <a:pt x="348" y="232"/>
                    </a:lnTo>
                    <a:lnTo>
                      <a:pt x="348" y="237"/>
                    </a:lnTo>
                    <a:lnTo>
                      <a:pt x="350" y="243"/>
                    </a:lnTo>
                    <a:lnTo>
                      <a:pt x="350" y="249"/>
                    </a:lnTo>
                    <a:lnTo>
                      <a:pt x="350" y="254"/>
                    </a:lnTo>
                    <a:lnTo>
                      <a:pt x="350" y="262"/>
                    </a:lnTo>
                    <a:lnTo>
                      <a:pt x="350" y="268"/>
                    </a:lnTo>
                    <a:lnTo>
                      <a:pt x="350" y="275"/>
                    </a:lnTo>
                    <a:lnTo>
                      <a:pt x="350" y="281"/>
                    </a:lnTo>
                    <a:lnTo>
                      <a:pt x="348" y="287"/>
                    </a:lnTo>
                    <a:lnTo>
                      <a:pt x="346" y="292"/>
                    </a:lnTo>
                    <a:lnTo>
                      <a:pt x="346" y="300"/>
                    </a:lnTo>
                    <a:lnTo>
                      <a:pt x="344" y="306"/>
                    </a:lnTo>
                    <a:lnTo>
                      <a:pt x="342" y="313"/>
                    </a:lnTo>
                    <a:lnTo>
                      <a:pt x="341" y="317"/>
                    </a:lnTo>
                    <a:lnTo>
                      <a:pt x="339" y="325"/>
                    </a:lnTo>
                    <a:lnTo>
                      <a:pt x="339" y="327"/>
                    </a:lnTo>
                    <a:lnTo>
                      <a:pt x="335" y="334"/>
                    </a:lnTo>
                    <a:lnTo>
                      <a:pt x="333" y="336"/>
                    </a:lnTo>
                    <a:lnTo>
                      <a:pt x="329" y="342"/>
                    </a:lnTo>
                    <a:lnTo>
                      <a:pt x="325" y="346"/>
                    </a:lnTo>
                    <a:lnTo>
                      <a:pt x="322" y="349"/>
                    </a:lnTo>
                    <a:lnTo>
                      <a:pt x="316" y="351"/>
                    </a:lnTo>
                    <a:lnTo>
                      <a:pt x="314" y="353"/>
                    </a:lnTo>
                    <a:lnTo>
                      <a:pt x="310" y="355"/>
                    </a:lnTo>
                    <a:lnTo>
                      <a:pt x="306" y="357"/>
                    </a:lnTo>
                    <a:lnTo>
                      <a:pt x="301" y="357"/>
                    </a:lnTo>
                    <a:lnTo>
                      <a:pt x="295" y="359"/>
                    </a:lnTo>
                    <a:lnTo>
                      <a:pt x="289" y="359"/>
                    </a:lnTo>
                    <a:lnTo>
                      <a:pt x="285" y="361"/>
                    </a:lnTo>
                    <a:lnTo>
                      <a:pt x="278" y="359"/>
                    </a:lnTo>
                    <a:lnTo>
                      <a:pt x="272" y="359"/>
                    </a:lnTo>
                    <a:lnTo>
                      <a:pt x="264" y="357"/>
                    </a:lnTo>
                    <a:lnTo>
                      <a:pt x="257" y="357"/>
                    </a:lnTo>
                    <a:lnTo>
                      <a:pt x="247" y="355"/>
                    </a:lnTo>
                    <a:lnTo>
                      <a:pt x="240" y="353"/>
                    </a:lnTo>
                    <a:lnTo>
                      <a:pt x="236" y="351"/>
                    </a:lnTo>
                    <a:lnTo>
                      <a:pt x="230" y="349"/>
                    </a:lnTo>
                    <a:lnTo>
                      <a:pt x="226" y="349"/>
                    </a:lnTo>
                    <a:lnTo>
                      <a:pt x="221" y="347"/>
                    </a:lnTo>
                    <a:lnTo>
                      <a:pt x="173" y="328"/>
                    </a:lnTo>
                    <a:lnTo>
                      <a:pt x="221" y="285"/>
                    </a:lnTo>
                    <a:lnTo>
                      <a:pt x="221" y="283"/>
                    </a:lnTo>
                    <a:lnTo>
                      <a:pt x="221" y="279"/>
                    </a:lnTo>
                    <a:lnTo>
                      <a:pt x="221" y="273"/>
                    </a:lnTo>
                    <a:lnTo>
                      <a:pt x="223" y="266"/>
                    </a:lnTo>
                    <a:lnTo>
                      <a:pt x="223" y="260"/>
                    </a:lnTo>
                    <a:lnTo>
                      <a:pt x="223" y="256"/>
                    </a:lnTo>
                    <a:lnTo>
                      <a:pt x="223" y="251"/>
                    </a:lnTo>
                    <a:lnTo>
                      <a:pt x="225" y="245"/>
                    </a:lnTo>
                    <a:lnTo>
                      <a:pt x="223" y="239"/>
                    </a:lnTo>
                    <a:lnTo>
                      <a:pt x="223" y="233"/>
                    </a:lnTo>
                    <a:lnTo>
                      <a:pt x="221" y="228"/>
                    </a:lnTo>
                    <a:lnTo>
                      <a:pt x="221" y="224"/>
                    </a:lnTo>
                    <a:lnTo>
                      <a:pt x="219" y="216"/>
                    </a:lnTo>
                    <a:lnTo>
                      <a:pt x="215" y="211"/>
                    </a:lnTo>
                    <a:lnTo>
                      <a:pt x="213" y="205"/>
                    </a:lnTo>
                    <a:lnTo>
                      <a:pt x="211" y="201"/>
                    </a:lnTo>
                    <a:lnTo>
                      <a:pt x="207" y="195"/>
                    </a:lnTo>
                    <a:lnTo>
                      <a:pt x="204" y="190"/>
                    </a:lnTo>
                    <a:lnTo>
                      <a:pt x="198" y="184"/>
                    </a:lnTo>
                    <a:lnTo>
                      <a:pt x="194" y="180"/>
                    </a:lnTo>
                    <a:lnTo>
                      <a:pt x="187" y="176"/>
                    </a:lnTo>
                    <a:lnTo>
                      <a:pt x="179" y="173"/>
                    </a:lnTo>
                    <a:lnTo>
                      <a:pt x="171" y="169"/>
                    </a:lnTo>
                    <a:lnTo>
                      <a:pt x="164" y="167"/>
                    </a:lnTo>
                    <a:lnTo>
                      <a:pt x="160" y="165"/>
                    </a:lnTo>
                    <a:lnTo>
                      <a:pt x="154" y="165"/>
                    </a:lnTo>
                    <a:lnTo>
                      <a:pt x="150" y="163"/>
                    </a:lnTo>
                    <a:lnTo>
                      <a:pt x="145" y="163"/>
                    </a:lnTo>
                    <a:lnTo>
                      <a:pt x="139" y="163"/>
                    </a:lnTo>
                    <a:lnTo>
                      <a:pt x="135" y="163"/>
                    </a:lnTo>
                    <a:lnTo>
                      <a:pt x="129" y="163"/>
                    </a:lnTo>
                    <a:lnTo>
                      <a:pt x="124" y="163"/>
                    </a:lnTo>
                    <a:lnTo>
                      <a:pt x="118" y="163"/>
                    </a:lnTo>
                    <a:lnTo>
                      <a:pt x="114" y="163"/>
                    </a:lnTo>
                    <a:lnTo>
                      <a:pt x="110" y="163"/>
                    </a:lnTo>
                    <a:lnTo>
                      <a:pt x="109" y="165"/>
                    </a:lnTo>
                    <a:lnTo>
                      <a:pt x="105" y="167"/>
                    </a:lnTo>
                    <a:lnTo>
                      <a:pt x="103" y="169"/>
                    </a:lnTo>
                    <a:lnTo>
                      <a:pt x="99" y="173"/>
                    </a:lnTo>
                    <a:lnTo>
                      <a:pt x="95" y="178"/>
                    </a:lnTo>
                    <a:lnTo>
                      <a:pt x="91" y="186"/>
                    </a:lnTo>
                    <a:lnTo>
                      <a:pt x="88" y="192"/>
                    </a:lnTo>
                    <a:lnTo>
                      <a:pt x="88" y="195"/>
                    </a:lnTo>
                    <a:lnTo>
                      <a:pt x="88" y="199"/>
                    </a:lnTo>
                    <a:lnTo>
                      <a:pt x="88" y="203"/>
                    </a:lnTo>
                    <a:lnTo>
                      <a:pt x="88" y="207"/>
                    </a:lnTo>
                    <a:lnTo>
                      <a:pt x="88" y="211"/>
                    </a:lnTo>
                    <a:lnTo>
                      <a:pt x="88" y="218"/>
                    </a:lnTo>
                    <a:lnTo>
                      <a:pt x="88" y="220"/>
                    </a:lnTo>
                    <a:lnTo>
                      <a:pt x="86" y="226"/>
                    </a:lnTo>
                    <a:lnTo>
                      <a:pt x="84" y="230"/>
                    </a:lnTo>
                    <a:lnTo>
                      <a:pt x="86" y="235"/>
                    </a:lnTo>
                    <a:lnTo>
                      <a:pt x="86" y="243"/>
                    </a:lnTo>
                    <a:lnTo>
                      <a:pt x="88" y="251"/>
                    </a:lnTo>
                    <a:lnTo>
                      <a:pt x="90" y="254"/>
                    </a:lnTo>
                    <a:lnTo>
                      <a:pt x="93" y="260"/>
                    </a:lnTo>
                    <a:lnTo>
                      <a:pt x="95" y="264"/>
                    </a:lnTo>
                    <a:lnTo>
                      <a:pt x="99" y="270"/>
                    </a:lnTo>
                    <a:lnTo>
                      <a:pt x="91" y="290"/>
                    </a:lnTo>
                    <a:lnTo>
                      <a:pt x="44" y="207"/>
                    </a:lnTo>
                    <a:lnTo>
                      <a:pt x="44" y="207"/>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95" name="Freeform 1147"/>
              <p:cNvSpPr>
                <a:spLocks/>
              </p:cNvSpPr>
              <p:nvPr/>
            </p:nvSpPr>
            <p:spPr bwMode="auto">
              <a:xfrm>
                <a:off x="4037" y="3519"/>
                <a:ext cx="340" cy="296"/>
              </a:xfrm>
              <a:custGeom>
                <a:avLst/>
                <a:gdLst>
                  <a:gd name="T0" fmla="*/ 0 w 681"/>
                  <a:gd name="T1" fmla="*/ 593 h 593"/>
                  <a:gd name="T2" fmla="*/ 156 w 681"/>
                  <a:gd name="T3" fmla="*/ 452 h 593"/>
                  <a:gd name="T4" fmla="*/ 643 w 681"/>
                  <a:gd name="T5" fmla="*/ 2 h 593"/>
                  <a:gd name="T6" fmla="*/ 645 w 681"/>
                  <a:gd name="T7" fmla="*/ 2 h 593"/>
                  <a:gd name="T8" fmla="*/ 648 w 681"/>
                  <a:gd name="T9" fmla="*/ 0 h 593"/>
                  <a:gd name="T10" fmla="*/ 656 w 681"/>
                  <a:gd name="T11" fmla="*/ 0 h 593"/>
                  <a:gd name="T12" fmla="*/ 662 w 681"/>
                  <a:gd name="T13" fmla="*/ 4 h 593"/>
                  <a:gd name="T14" fmla="*/ 666 w 681"/>
                  <a:gd name="T15" fmla="*/ 6 h 593"/>
                  <a:gd name="T16" fmla="*/ 669 w 681"/>
                  <a:gd name="T17" fmla="*/ 8 h 593"/>
                  <a:gd name="T18" fmla="*/ 673 w 681"/>
                  <a:gd name="T19" fmla="*/ 12 h 593"/>
                  <a:gd name="T20" fmla="*/ 675 w 681"/>
                  <a:gd name="T21" fmla="*/ 17 h 593"/>
                  <a:gd name="T22" fmla="*/ 677 w 681"/>
                  <a:gd name="T23" fmla="*/ 23 h 593"/>
                  <a:gd name="T24" fmla="*/ 679 w 681"/>
                  <a:gd name="T25" fmla="*/ 31 h 593"/>
                  <a:gd name="T26" fmla="*/ 679 w 681"/>
                  <a:gd name="T27" fmla="*/ 34 h 593"/>
                  <a:gd name="T28" fmla="*/ 679 w 681"/>
                  <a:gd name="T29" fmla="*/ 38 h 593"/>
                  <a:gd name="T30" fmla="*/ 679 w 681"/>
                  <a:gd name="T31" fmla="*/ 44 h 593"/>
                  <a:gd name="T32" fmla="*/ 681 w 681"/>
                  <a:gd name="T33" fmla="*/ 50 h 593"/>
                  <a:gd name="T34" fmla="*/ 61 w 681"/>
                  <a:gd name="T35" fmla="*/ 565 h 593"/>
                  <a:gd name="T36" fmla="*/ 0 w 681"/>
                  <a:gd name="T37" fmla="*/ 593 h 593"/>
                  <a:gd name="T38" fmla="*/ 0 w 681"/>
                  <a:gd name="T39" fmla="*/ 593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1" h="593">
                    <a:moveTo>
                      <a:pt x="0" y="593"/>
                    </a:moveTo>
                    <a:lnTo>
                      <a:pt x="156" y="452"/>
                    </a:lnTo>
                    <a:lnTo>
                      <a:pt x="643" y="2"/>
                    </a:lnTo>
                    <a:lnTo>
                      <a:pt x="645" y="2"/>
                    </a:lnTo>
                    <a:lnTo>
                      <a:pt x="648" y="0"/>
                    </a:lnTo>
                    <a:lnTo>
                      <a:pt x="656" y="0"/>
                    </a:lnTo>
                    <a:lnTo>
                      <a:pt x="662" y="4"/>
                    </a:lnTo>
                    <a:lnTo>
                      <a:pt x="666" y="6"/>
                    </a:lnTo>
                    <a:lnTo>
                      <a:pt x="669" y="8"/>
                    </a:lnTo>
                    <a:lnTo>
                      <a:pt x="673" y="12"/>
                    </a:lnTo>
                    <a:lnTo>
                      <a:pt x="675" y="17"/>
                    </a:lnTo>
                    <a:lnTo>
                      <a:pt x="677" y="23"/>
                    </a:lnTo>
                    <a:lnTo>
                      <a:pt x="679" y="31"/>
                    </a:lnTo>
                    <a:lnTo>
                      <a:pt x="679" y="34"/>
                    </a:lnTo>
                    <a:lnTo>
                      <a:pt x="679" y="38"/>
                    </a:lnTo>
                    <a:lnTo>
                      <a:pt x="679" y="44"/>
                    </a:lnTo>
                    <a:lnTo>
                      <a:pt x="681" y="50"/>
                    </a:lnTo>
                    <a:lnTo>
                      <a:pt x="61" y="565"/>
                    </a:lnTo>
                    <a:lnTo>
                      <a:pt x="0" y="593"/>
                    </a:lnTo>
                    <a:lnTo>
                      <a:pt x="0" y="593"/>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96" name="Freeform 1148"/>
              <p:cNvSpPr>
                <a:spLocks/>
              </p:cNvSpPr>
              <p:nvPr/>
            </p:nvSpPr>
            <p:spPr bwMode="auto">
              <a:xfrm>
                <a:off x="4474" y="3247"/>
                <a:ext cx="171" cy="176"/>
              </a:xfrm>
              <a:custGeom>
                <a:avLst/>
                <a:gdLst>
                  <a:gd name="T0" fmla="*/ 99 w 342"/>
                  <a:gd name="T1" fmla="*/ 275 h 351"/>
                  <a:gd name="T2" fmla="*/ 85 w 342"/>
                  <a:gd name="T3" fmla="*/ 260 h 351"/>
                  <a:gd name="T4" fmla="*/ 64 w 342"/>
                  <a:gd name="T5" fmla="*/ 233 h 351"/>
                  <a:gd name="T6" fmla="*/ 42 w 342"/>
                  <a:gd name="T7" fmla="*/ 203 h 351"/>
                  <a:gd name="T8" fmla="*/ 30 w 342"/>
                  <a:gd name="T9" fmla="*/ 186 h 351"/>
                  <a:gd name="T10" fmla="*/ 21 w 342"/>
                  <a:gd name="T11" fmla="*/ 167 h 351"/>
                  <a:gd name="T12" fmla="*/ 11 w 342"/>
                  <a:gd name="T13" fmla="*/ 148 h 351"/>
                  <a:gd name="T14" fmla="*/ 5 w 342"/>
                  <a:gd name="T15" fmla="*/ 129 h 351"/>
                  <a:gd name="T16" fmla="*/ 2 w 342"/>
                  <a:gd name="T17" fmla="*/ 110 h 351"/>
                  <a:gd name="T18" fmla="*/ 0 w 342"/>
                  <a:gd name="T19" fmla="*/ 91 h 351"/>
                  <a:gd name="T20" fmla="*/ 2 w 342"/>
                  <a:gd name="T21" fmla="*/ 70 h 351"/>
                  <a:gd name="T22" fmla="*/ 9 w 342"/>
                  <a:gd name="T23" fmla="*/ 43 h 351"/>
                  <a:gd name="T24" fmla="*/ 24 w 342"/>
                  <a:gd name="T25" fmla="*/ 24 h 351"/>
                  <a:gd name="T26" fmla="*/ 53 w 342"/>
                  <a:gd name="T27" fmla="*/ 7 h 351"/>
                  <a:gd name="T28" fmla="*/ 76 w 342"/>
                  <a:gd name="T29" fmla="*/ 0 h 351"/>
                  <a:gd name="T30" fmla="*/ 95 w 342"/>
                  <a:gd name="T31" fmla="*/ 0 h 351"/>
                  <a:gd name="T32" fmla="*/ 114 w 342"/>
                  <a:gd name="T33" fmla="*/ 0 h 351"/>
                  <a:gd name="T34" fmla="*/ 135 w 342"/>
                  <a:gd name="T35" fmla="*/ 3 h 351"/>
                  <a:gd name="T36" fmla="*/ 154 w 342"/>
                  <a:gd name="T37" fmla="*/ 7 h 351"/>
                  <a:gd name="T38" fmla="*/ 173 w 342"/>
                  <a:gd name="T39" fmla="*/ 15 h 351"/>
                  <a:gd name="T40" fmla="*/ 194 w 342"/>
                  <a:gd name="T41" fmla="*/ 22 h 351"/>
                  <a:gd name="T42" fmla="*/ 213 w 342"/>
                  <a:gd name="T43" fmla="*/ 34 h 351"/>
                  <a:gd name="T44" fmla="*/ 232 w 342"/>
                  <a:gd name="T45" fmla="*/ 43 h 351"/>
                  <a:gd name="T46" fmla="*/ 251 w 342"/>
                  <a:gd name="T47" fmla="*/ 55 h 351"/>
                  <a:gd name="T48" fmla="*/ 268 w 342"/>
                  <a:gd name="T49" fmla="*/ 68 h 351"/>
                  <a:gd name="T50" fmla="*/ 291 w 342"/>
                  <a:gd name="T51" fmla="*/ 87 h 351"/>
                  <a:gd name="T52" fmla="*/ 310 w 342"/>
                  <a:gd name="T53" fmla="*/ 112 h 351"/>
                  <a:gd name="T54" fmla="*/ 321 w 342"/>
                  <a:gd name="T55" fmla="*/ 131 h 351"/>
                  <a:gd name="T56" fmla="*/ 329 w 342"/>
                  <a:gd name="T57" fmla="*/ 152 h 351"/>
                  <a:gd name="T58" fmla="*/ 334 w 342"/>
                  <a:gd name="T59" fmla="*/ 171 h 351"/>
                  <a:gd name="T60" fmla="*/ 338 w 342"/>
                  <a:gd name="T61" fmla="*/ 192 h 351"/>
                  <a:gd name="T62" fmla="*/ 340 w 342"/>
                  <a:gd name="T63" fmla="*/ 212 h 351"/>
                  <a:gd name="T64" fmla="*/ 340 w 342"/>
                  <a:gd name="T65" fmla="*/ 233 h 351"/>
                  <a:gd name="T66" fmla="*/ 336 w 342"/>
                  <a:gd name="T67" fmla="*/ 254 h 351"/>
                  <a:gd name="T68" fmla="*/ 329 w 342"/>
                  <a:gd name="T69" fmla="*/ 273 h 351"/>
                  <a:gd name="T70" fmla="*/ 321 w 342"/>
                  <a:gd name="T71" fmla="*/ 290 h 351"/>
                  <a:gd name="T72" fmla="*/ 300 w 342"/>
                  <a:gd name="T73" fmla="*/ 315 h 351"/>
                  <a:gd name="T74" fmla="*/ 274 w 342"/>
                  <a:gd name="T75" fmla="*/ 336 h 351"/>
                  <a:gd name="T76" fmla="*/ 253 w 342"/>
                  <a:gd name="T77" fmla="*/ 345 h 351"/>
                  <a:gd name="T78" fmla="*/ 235 w 342"/>
                  <a:gd name="T79" fmla="*/ 349 h 351"/>
                  <a:gd name="T80" fmla="*/ 218 w 342"/>
                  <a:gd name="T81" fmla="*/ 347 h 351"/>
                  <a:gd name="T82" fmla="*/ 194 w 342"/>
                  <a:gd name="T83" fmla="*/ 342 h 351"/>
                  <a:gd name="T84" fmla="*/ 171 w 342"/>
                  <a:gd name="T85" fmla="*/ 330 h 351"/>
                  <a:gd name="T86" fmla="*/ 194 w 342"/>
                  <a:gd name="T87" fmla="*/ 296 h 351"/>
                  <a:gd name="T88" fmla="*/ 220 w 342"/>
                  <a:gd name="T89" fmla="*/ 300 h 351"/>
                  <a:gd name="T90" fmla="*/ 249 w 342"/>
                  <a:gd name="T91" fmla="*/ 288 h 351"/>
                  <a:gd name="T92" fmla="*/ 258 w 342"/>
                  <a:gd name="T93" fmla="*/ 273 h 351"/>
                  <a:gd name="T94" fmla="*/ 266 w 342"/>
                  <a:gd name="T95" fmla="*/ 250 h 351"/>
                  <a:gd name="T96" fmla="*/ 262 w 342"/>
                  <a:gd name="T97" fmla="*/ 220 h 351"/>
                  <a:gd name="T98" fmla="*/ 251 w 342"/>
                  <a:gd name="T99" fmla="*/ 186 h 351"/>
                  <a:gd name="T100" fmla="*/ 230 w 342"/>
                  <a:gd name="T101" fmla="*/ 154 h 351"/>
                  <a:gd name="T102" fmla="*/ 207 w 342"/>
                  <a:gd name="T103" fmla="*/ 123 h 351"/>
                  <a:gd name="T104" fmla="*/ 178 w 342"/>
                  <a:gd name="T105" fmla="*/ 98 h 351"/>
                  <a:gd name="T106" fmla="*/ 150 w 342"/>
                  <a:gd name="T107" fmla="*/ 81 h 351"/>
                  <a:gd name="T108" fmla="*/ 119 w 342"/>
                  <a:gd name="T109" fmla="*/ 76 h 351"/>
                  <a:gd name="T110" fmla="*/ 95 w 342"/>
                  <a:gd name="T111" fmla="*/ 81 h 351"/>
                  <a:gd name="T112" fmla="*/ 76 w 342"/>
                  <a:gd name="T113" fmla="*/ 95 h 351"/>
                  <a:gd name="T114" fmla="*/ 68 w 342"/>
                  <a:gd name="T115" fmla="*/ 114 h 351"/>
                  <a:gd name="T116" fmla="*/ 68 w 342"/>
                  <a:gd name="T117" fmla="*/ 133 h 351"/>
                  <a:gd name="T118" fmla="*/ 74 w 342"/>
                  <a:gd name="T119" fmla="*/ 152 h 351"/>
                  <a:gd name="T120" fmla="*/ 81 w 342"/>
                  <a:gd name="T121" fmla="*/ 171 h 351"/>
                  <a:gd name="T122" fmla="*/ 99 w 342"/>
                  <a:gd name="T123" fmla="*/ 19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2" h="351">
                    <a:moveTo>
                      <a:pt x="102" y="199"/>
                    </a:moveTo>
                    <a:lnTo>
                      <a:pt x="106" y="283"/>
                    </a:lnTo>
                    <a:lnTo>
                      <a:pt x="102" y="281"/>
                    </a:lnTo>
                    <a:lnTo>
                      <a:pt x="99" y="275"/>
                    </a:lnTo>
                    <a:lnTo>
                      <a:pt x="97" y="271"/>
                    </a:lnTo>
                    <a:lnTo>
                      <a:pt x="93" y="269"/>
                    </a:lnTo>
                    <a:lnTo>
                      <a:pt x="89" y="264"/>
                    </a:lnTo>
                    <a:lnTo>
                      <a:pt x="85" y="260"/>
                    </a:lnTo>
                    <a:lnTo>
                      <a:pt x="80" y="254"/>
                    </a:lnTo>
                    <a:lnTo>
                      <a:pt x="74" y="247"/>
                    </a:lnTo>
                    <a:lnTo>
                      <a:pt x="68" y="241"/>
                    </a:lnTo>
                    <a:lnTo>
                      <a:pt x="64" y="233"/>
                    </a:lnTo>
                    <a:lnTo>
                      <a:pt x="59" y="226"/>
                    </a:lnTo>
                    <a:lnTo>
                      <a:pt x="53" y="220"/>
                    </a:lnTo>
                    <a:lnTo>
                      <a:pt x="47" y="211"/>
                    </a:lnTo>
                    <a:lnTo>
                      <a:pt x="42" y="203"/>
                    </a:lnTo>
                    <a:lnTo>
                      <a:pt x="38" y="199"/>
                    </a:lnTo>
                    <a:lnTo>
                      <a:pt x="36" y="193"/>
                    </a:lnTo>
                    <a:lnTo>
                      <a:pt x="32" y="190"/>
                    </a:lnTo>
                    <a:lnTo>
                      <a:pt x="30" y="186"/>
                    </a:lnTo>
                    <a:lnTo>
                      <a:pt x="28" y="180"/>
                    </a:lnTo>
                    <a:lnTo>
                      <a:pt x="24" y="176"/>
                    </a:lnTo>
                    <a:lnTo>
                      <a:pt x="23" y="171"/>
                    </a:lnTo>
                    <a:lnTo>
                      <a:pt x="21" y="167"/>
                    </a:lnTo>
                    <a:lnTo>
                      <a:pt x="17" y="163"/>
                    </a:lnTo>
                    <a:lnTo>
                      <a:pt x="15" y="157"/>
                    </a:lnTo>
                    <a:lnTo>
                      <a:pt x="13" y="152"/>
                    </a:lnTo>
                    <a:lnTo>
                      <a:pt x="11" y="148"/>
                    </a:lnTo>
                    <a:lnTo>
                      <a:pt x="9" y="142"/>
                    </a:lnTo>
                    <a:lnTo>
                      <a:pt x="7" y="138"/>
                    </a:lnTo>
                    <a:lnTo>
                      <a:pt x="5" y="133"/>
                    </a:lnTo>
                    <a:lnTo>
                      <a:pt x="5" y="129"/>
                    </a:lnTo>
                    <a:lnTo>
                      <a:pt x="3" y="123"/>
                    </a:lnTo>
                    <a:lnTo>
                      <a:pt x="2" y="119"/>
                    </a:lnTo>
                    <a:lnTo>
                      <a:pt x="2" y="114"/>
                    </a:lnTo>
                    <a:lnTo>
                      <a:pt x="2" y="110"/>
                    </a:lnTo>
                    <a:lnTo>
                      <a:pt x="0" y="104"/>
                    </a:lnTo>
                    <a:lnTo>
                      <a:pt x="0" y="100"/>
                    </a:lnTo>
                    <a:lnTo>
                      <a:pt x="0" y="95"/>
                    </a:lnTo>
                    <a:lnTo>
                      <a:pt x="0" y="91"/>
                    </a:lnTo>
                    <a:lnTo>
                      <a:pt x="0" y="85"/>
                    </a:lnTo>
                    <a:lnTo>
                      <a:pt x="0" y="81"/>
                    </a:lnTo>
                    <a:lnTo>
                      <a:pt x="0" y="76"/>
                    </a:lnTo>
                    <a:lnTo>
                      <a:pt x="2" y="70"/>
                    </a:lnTo>
                    <a:lnTo>
                      <a:pt x="2" y="62"/>
                    </a:lnTo>
                    <a:lnTo>
                      <a:pt x="5" y="55"/>
                    </a:lnTo>
                    <a:lnTo>
                      <a:pt x="7" y="49"/>
                    </a:lnTo>
                    <a:lnTo>
                      <a:pt x="9" y="43"/>
                    </a:lnTo>
                    <a:lnTo>
                      <a:pt x="11" y="39"/>
                    </a:lnTo>
                    <a:lnTo>
                      <a:pt x="15" y="38"/>
                    </a:lnTo>
                    <a:lnTo>
                      <a:pt x="19" y="30"/>
                    </a:lnTo>
                    <a:lnTo>
                      <a:pt x="24" y="24"/>
                    </a:lnTo>
                    <a:lnTo>
                      <a:pt x="30" y="19"/>
                    </a:lnTo>
                    <a:lnTo>
                      <a:pt x="38" y="15"/>
                    </a:lnTo>
                    <a:lnTo>
                      <a:pt x="45" y="9"/>
                    </a:lnTo>
                    <a:lnTo>
                      <a:pt x="53" y="7"/>
                    </a:lnTo>
                    <a:lnTo>
                      <a:pt x="61" y="3"/>
                    </a:lnTo>
                    <a:lnTo>
                      <a:pt x="68" y="1"/>
                    </a:lnTo>
                    <a:lnTo>
                      <a:pt x="72" y="0"/>
                    </a:lnTo>
                    <a:lnTo>
                      <a:pt x="76" y="0"/>
                    </a:lnTo>
                    <a:lnTo>
                      <a:pt x="81" y="0"/>
                    </a:lnTo>
                    <a:lnTo>
                      <a:pt x="87" y="0"/>
                    </a:lnTo>
                    <a:lnTo>
                      <a:pt x="91" y="0"/>
                    </a:lnTo>
                    <a:lnTo>
                      <a:pt x="95" y="0"/>
                    </a:lnTo>
                    <a:lnTo>
                      <a:pt x="100" y="0"/>
                    </a:lnTo>
                    <a:lnTo>
                      <a:pt x="104" y="0"/>
                    </a:lnTo>
                    <a:lnTo>
                      <a:pt x="110" y="0"/>
                    </a:lnTo>
                    <a:lnTo>
                      <a:pt x="114" y="0"/>
                    </a:lnTo>
                    <a:lnTo>
                      <a:pt x="119" y="0"/>
                    </a:lnTo>
                    <a:lnTo>
                      <a:pt x="123" y="1"/>
                    </a:lnTo>
                    <a:lnTo>
                      <a:pt x="129" y="1"/>
                    </a:lnTo>
                    <a:lnTo>
                      <a:pt x="135" y="3"/>
                    </a:lnTo>
                    <a:lnTo>
                      <a:pt x="139" y="3"/>
                    </a:lnTo>
                    <a:lnTo>
                      <a:pt x="144" y="5"/>
                    </a:lnTo>
                    <a:lnTo>
                      <a:pt x="148" y="5"/>
                    </a:lnTo>
                    <a:lnTo>
                      <a:pt x="154" y="7"/>
                    </a:lnTo>
                    <a:lnTo>
                      <a:pt x="158" y="9"/>
                    </a:lnTo>
                    <a:lnTo>
                      <a:pt x="163" y="11"/>
                    </a:lnTo>
                    <a:lnTo>
                      <a:pt x="169" y="13"/>
                    </a:lnTo>
                    <a:lnTo>
                      <a:pt x="173" y="15"/>
                    </a:lnTo>
                    <a:lnTo>
                      <a:pt x="178" y="17"/>
                    </a:lnTo>
                    <a:lnTo>
                      <a:pt x="182" y="19"/>
                    </a:lnTo>
                    <a:lnTo>
                      <a:pt x="188" y="20"/>
                    </a:lnTo>
                    <a:lnTo>
                      <a:pt x="194" y="22"/>
                    </a:lnTo>
                    <a:lnTo>
                      <a:pt x="199" y="26"/>
                    </a:lnTo>
                    <a:lnTo>
                      <a:pt x="205" y="28"/>
                    </a:lnTo>
                    <a:lnTo>
                      <a:pt x="209" y="30"/>
                    </a:lnTo>
                    <a:lnTo>
                      <a:pt x="213" y="34"/>
                    </a:lnTo>
                    <a:lnTo>
                      <a:pt x="218" y="36"/>
                    </a:lnTo>
                    <a:lnTo>
                      <a:pt x="222" y="38"/>
                    </a:lnTo>
                    <a:lnTo>
                      <a:pt x="226" y="39"/>
                    </a:lnTo>
                    <a:lnTo>
                      <a:pt x="232" y="43"/>
                    </a:lnTo>
                    <a:lnTo>
                      <a:pt x="235" y="45"/>
                    </a:lnTo>
                    <a:lnTo>
                      <a:pt x="241" y="49"/>
                    </a:lnTo>
                    <a:lnTo>
                      <a:pt x="245" y="51"/>
                    </a:lnTo>
                    <a:lnTo>
                      <a:pt x="251" y="55"/>
                    </a:lnTo>
                    <a:lnTo>
                      <a:pt x="255" y="59"/>
                    </a:lnTo>
                    <a:lnTo>
                      <a:pt x="258" y="60"/>
                    </a:lnTo>
                    <a:lnTo>
                      <a:pt x="262" y="64"/>
                    </a:lnTo>
                    <a:lnTo>
                      <a:pt x="268" y="68"/>
                    </a:lnTo>
                    <a:lnTo>
                      <a:pt x="272" y="70"/>
                    </a:lnTo>
                    <a:lnTo>
                      <a:pt x="277" y="76"/>
                    </a:lnTo>
                    <a:lnTo>
                      <a:pt x="283" y="81"/>
                    </a:lnTo>
                    <a:lnTo>
                      <a:pt x="291" y="87"/>
                    </a:lnTo>
                    <a:lnTo>
                      <a:pt x="298" y="97"/>
                    </a:lnTo>
                    <a:lnTo>
                      <a:pt x="304" y="104"/>
                    </a:lnTo>
                    <a:lnTo>
                      <a:pt x="306" y="108"/>
                    </a:lnTo>
                    <a:lnTo>
                      <a:pt x="310" y="112"/>
                    </a:lnTo>
                    <a:lnTo>
                      <a:pt x="312" y="117"/>
                    </a:lnTo>
                    <a:lnTo>
                      <a:pt x="315" y="121"/>
                    </a:lnTo>
                    <a:lnTo>
                      <a:pt x="317" y="127"/>
                    </a:lnTo>
                    <a:lnTo>
                      <a:pt x="321" y="131"/>
                    </a:lnTo>
                    <a:lnTo>
                      <a:pt x="323" y="136"/>
                    </a:lnTo>
                    <a:lnTo>
                      <a:pt x="325" y="140"/>
                    </a:lnTo>
                    <a:lnTo>
                      <a:pt x="327" y="146"/>
                    </a:lnTo>
                    <a:lnTo>
                      <a:pt x="329" y="152"/>
                    </a:lnTo>
                    <a:lnTo>
                      <a:pt x="331" y="155"/>
                    </a:lnTo>
                    <a:lnTo>
                      <a:pt x="332" y="161"/>
                    </a:lnTo>
                    <a:lnTo>
                      <a:pt x="332" y="165"/>
                    </a:lnTo>
                    <a:lnTo>
                      <a:pt x="334" y="171"/>
                    </a:lnTo>
                    <a:lnTo>
                      <a:pt x="336" y="176"/>
                    </a:lnTo>
                    <a:lnTo>
                      <a:pt x="338" y="182"/>
                    </a:lnTo>
                    <a:lnTo>
                      <a:pt x="338" y="186"/>
                    </a:lnTo>
                    <a:lnTo>
                      <a:pt x="338" y="192"/>
                    </a:lnTo>
                    <a:lnTo>
                      <a:pt x="340" y="197"/>
                    </a:lnTo>
                    <a:lnTo>
                      <a:pt x="340" y="203"/>
                    </a:lnTo>
                    <a:lnTo>
                      <a:pt x="340" y="207"/>
                    </a:lnTo>
                    <a:lnTo>
                      <a:pt x="340" y="212"/>
                    </a:lnTo>
                    <a:lnTo>
                      <a:pt x="340" y="218"/>
                    </a:lnTo>
                    <a:lnTo>
                      <a:pt x="342" y="224"/>
                    </a:lnTo>
                    <a:lnTo>
                      <a:pt x="340" y="230"/>
                    </a:lnTo>
                    <a:lnTo>
                      <a:pt x="340" y="233"/>
                    </a:lnTo>
                    <a:lnTo>
                      <a:pt x="338" y="239"/>
                    </a:lnTo>
                    <a:lnTo>
                      <a:pt x="338" y="243"/>
                    </a:lnTo>
                    <a:lnTo>
                      <a:pt x="336" y="249"/>
                    </a:lnTo>
                    <a:lnTo>
                      <a:pt x="336" y="254"/>
                    </a:lnTo>
                    <a:lnTo>
                      <a:pt x="334" y="258"/>
                    </a:lnTo>
                    <a:lnTo>
                      <a:pt x="332" y="264"/>
                    </a:lnTo>
                    <a:lnTo>
                      <a:pt x="331" y="268"/>
                    </a:lnTo>
                    <a:lnTo>
                      <a:pt x="329" y="273"/>
                    </a:lnTo>
                    <a:lnTo>
                      <a:pt x="327" y="277"/>
                    </a:lnTo>
                    <a:lnTo>
                      <a:pt x="325" y="283"/>
                    </a:lnTo>
                    <a:lnTo>
                      <a:pt x="323" y="287"/>
                    </a:lnTo>
                    <a:lnTo>
                      <a:pt x="321" y="290"/>
                    </a:lnTo>
                    <a:lnTo>
                      <a:pt x="317" y="296"/>
                    </a:lnTo>
                    <a:lnTo>
                      <a:pt x="315" y="300"/>
                    </a:lnTo>
                    <a:lnTo>
                      <a:pt x="308" y="307"/>
                    </a:lnTo>
                    <a:lnTo>
                      <a:pt x="300" y="315"/>
                    </a:lnTo>
                    <a:lnTo>
                      <a:pt x="293" y="323"/>
                    </a:lnTo>
                    <a:lnTo>
                      <a:pt x="285" y="330"/>
                    </a:lnTo>
                    <a:lnTo>
                      <a:pt x="279" y="332"/>
                    </a:lnTo>
                    <a:lnTo>
                      <a:pt x="274" y="336"/>
                    </a:lnTo>
                    <a:lnTo>
                      <a:pt x="270" y="338"/>
                    </a:lnTo>
                    <a:lnTo>
                      <a:pt x="264" y="342"/>
                    </a:lnTo>
                    <a:lnTo>
                      <a:pt x="258" y="344"/>
                    </a:lnTo>
                    <a:lnTo>
                      <a:pt x="253" y="345"/>
                    </a:lnTo>
                    <a:lnTo>
                      <a:pt x="247" y="349"/>
                    </a:lnTo>
                    <a:lnTo>
                      <a:pt x="241" y="351"/>
                    </a:lnTo>
                    <a:lnTo>
                      <a:pt x="239" y="349"/>
                    </a:lnTo>
                    <a:lnTo>
                      <a:pt x="235" y="349"/>
                    </a:lnTo>
                    <a:lnTo>
                      <a:pt x="230" y="349"/>
                    </a:lnTo>
                    <a:lnTo>
                      <a:pt x="226" y="349"/>
                    </a:lnTo>
                    <a:lnTo>
                      <a:pt x="222" y="347"/>
                    </a:lnTo>
                    <a:lnTo>
                      <a:pt x="218" y="347"/>
                    </a:lnTo>
                    <a:lnTo>
                      <a:pt x="211" y="345"/>
                    </a:lnTo>
                    <a:lnTo>
                      <a:pt x="205" y="344"/>
                    </a:lnTo>
                    <a:lnTo>
                      <a:pt x="199" y="344"/>
                    </a:lnTo>
                    <a:lnTo>
                      <a:pt x="194" y="342"/>
                    </a:lnTo>
                    <a:lnTo>
                      <a:pt x="188" y="338"/>
                    </a:lnTo>
                    <a:lnTo>
                      <a:pt x="182" y="336"/>
                    </a:lnTo>
                    <a:lnTo>
                      <a:pt x="177" y="334"/>
                    </a:lnTo>
                    <a:lnTo>
                      <a:pt x="171" y="330"/>
                    </a:lnTo>
                    <a:lnTo>
                      <a:pt x="182" y="292"/>
                    </a:lnTo>
                    <a:lnTo>
                      <a:pt x="184" y="294"/>
                    </a:lnTo>
                    <a:lnTo>
                      <a:pt x="188" y="294"/>
                    </a:lnTo>
                    <a:lnTo>
                      <a:pt x="194" y="296"/>
                    </a:lnTo>
                    <a:lnTo>
                      <a:pt x="199" y="296"/>
                    </a:lnTo>
                    <a:lnTo>
                      <a:pt x="205" y="298"/>
                    </a:lnTo>
                    <a:lnTo>
                      <a:pt x="213" y="300"/>
                    </a:lnTo>
                    <a:lnTo>
                      <a:pt x="220" y="300"/>
                    </a:lnTo>
                    <a:lnTo>
                      <a:pt x="228" y="298"/>
                    </a:lnTo>
                    <a:lnTo>
                      <a:pt x="235" y="296"/>
                    </a:lnTo>
                    <a:lnTo>
                      <a:pt x="241" y="294"/>
                    </a:lnTo>
                    <a:lnTo>
                      <a:pt x="249" y="288"/>
                    </a:lnTo>
                    <a:lnTo>
                      <a:pt x="251" y="285"/>
                    </a:lnTo>
                    <a:lnTo>
                      <a:pt x="253" y="281"/>
                    </a:lnTo>
                    <a:lnTo>
                      <a:pt x="256" y="277"/>
                    </a:lnTo>
                    <a:lnTo>
                      <a:pt x="258" y="273"/>
                    </a:lnTo>
                    <a:lnTo>
                      <a:pt x="260" y="268"/>
                    </a:lnTo>
                    <a:lnTo>
                      <a:pt x="262" y="264"/>
                    </a:lnTo>
                    <a:lnTo>
                      <a:pt x="264" y="256"/>
                    </a:lnTo>
                    <a:lnTo>
                      <a:pt x="266" y="250"/>
                    </a:lnTo>
                    <a:lnTo>
                      <a:pt x="264" y="243"/>
                    </a:lnTo>
                    <a:lnTo>
                      <a:pt x="264" y="235"/>
                    </a:lnTo>
                    <a:lnTo>
                      <a:pt x="262" y="228"/>
                    </a:lnTo>
                    <a:lnTo>
                      <a:pt x="262" y="220"/>
                    </a:lnTo>
                    <a:lnTo>
                      <a:pt x="258" y="211"/>
                    </a:lnTo>
                    <a:lnTo>
                      <a:pt x="256" y="203"/>
                    </a:lnTo>
                    <a:lnTo>
                      <a:pt x="253" y="193"/>
                    </a:lnTo>
                    <a:lnTo>
                      <a:pt x="251" y="186"/>
                    </a:lnTo>
                    <a:lnTo>
                      <a:pt x="245" y="178"/>
                    </a:lnTo>
                    <a:lnTo>
                      <a:pt x="241" y="169"/>
                    </a:lnTo>
                    <a:lnTo>
                      <a:pt x="235" y="161"/>
                    </a:lnTo>
                    <a:lnTo>
                      <a:pt x="230" y="154"/>
                    </a:lnTo>
                    <a:lnTo>
                      <a:pt x="224" y="146"/>
                    </a:lnTo>
                    <a:lnTo>
                      <a:pt x="218" y="136"/>
                    </a:lnTo>
                    <a:lnTo>
                      <a:pt x="213" y="129"/>
                    </a:lnTo>
                    <a:lnTo>
                      <a:pt x="207" y="123"/>
                    </a:lnTo>
                    <a:lnTo>
                      <a:pt x="199" y="116"/>
                    </a:lnTo>
                    <a:lnTo>
                      <a:pt x="192" y="110"/>
                    </a:lnTo>
                    <a:lnTo>
                      <a:pt x="184" y="102"/>
                    </a:lnTo>
                    <a:lnTo>
                      <a:pt x="178" y="98"/>
                    </a:lnTo>
                    <a:lnTo>
                      <a:pt x="171" y="93"/>
                    </a:lnTo>
                    <a:lnTo>
                      <a:pt x="163" y="89"/>
                    </a:lnTo>
                    <a:lnTo>
                      <a:pt x="156" y="83"/>
                    </a:lnTo>
                    <a:lnTo>
                      <a:pt x="150" y="81"/>
                    </a:lnTo>
                    <a:lnTo>
                      <a:pt x="142" y="78"/>
                    </a:lnTo>
                    <a:lnTo>
                      <a:pt x="135" y="76"/>
                    </a:lnTo>
                    <a:lnTo>
                      <a:pt x="127" y="76"/>
                    </a:lnTo>
                    <a:lnTo>
                      <a:pt x="119" y="76"/>
                    </a:lnTo>
                    <a:lnTo>
                      <a:pt x="114" y="76"/>
                    </a:lnTo>
                    <a:lnTo>
                      <a:pt x="106" y="76"/>
                    </a:lnTo>
                    <a:lnTo>
                      <a:pt x="100" y="78"/>
                    </a:lnTo>
                    <a:lnTo>
                      <a:pt x="95" y="81"/>
                    </a:lnTo>
                    <a:lnTo>
                      <a:pt x="87" y="83"/>
                    </a:lnTo>
                    <a:lnTo>
                      <a:pt x="83" y="87"/>
                    </a:lnTo>
                    <a:lnTo>
                      <a:pt x="78" y="91"/>
                    </a:lnTo>
                    <a:lnTo>
                      <a:pt x="76" y="95"/>
                    </a:lnTo>
                    <a:lnTo>
                      <a:pt x="72" y="98"/>
                    </a:lnTo>
                    <a:lnTo>
                      <a:pt x="70" y="102"/>
                    </a:lnTo>
                    <a:lnTo>
                      <a:pt x="68" y="108"/>
                    </a:lnTo>
                    <a:lnTo>
                      <a:pt x="68" y="114"/>
                    </a:lnTo>
                    <a:lnTo>
                      <a:pt x="66" y="117"/>
                    </a:lnTo>
                    <a:lnTo>
                      <a:pt x="66" y="123"/>
                    </a:lnTo>
                    <a:lnTo>
                      <a:pt x="66" y="127"/>
                    </a:lnTo>
                    <a:lnTo>
                      <a:pt x="68" y="133"/>
                    </a:lnTo>
                    <a:lnTo>
                      <a:pt x="68" y="136"/>
                    </a:lnTo>
                    <a:lnTo>
                      <a:pt x="70" y="142"/>
                    </a:lnTo>
                    <a:lnTo>
                      <a:pt x="70" y="146"/>
                    </a:lnTo>
                    <a:lnTo>
                      <a:pt x="74" y="152"/>
                    </a:lnTo>
                    <a:lnTo>
                      <a:pt x="76" y="157"/>
                    </a:lnTo>
                    <a:lnTo>
                      <a:pt x="76" y="161"/>
                    </a:lnTo>
                    <a:lnTo>
                      <a:pt x="80" y="165"/>
                    </a:lnTo>
                    <a:lnTo>
                      <a:pt x="81" y="171"/>
                    </a:lnTo>
                    <a:lnTo>
                      <a:pt x="87" y="178"/>
                    </a:lnTo>
                    <a:lnTo>
                      <a:pt x="91" y="186"/>
                    </a:lnTo>
                    <a:lnTo>
                      <a:pt x="95" y="192"/>
                    </a:lnTo>
                    <a:lnTo>
                      <a:pt x="99" y="195"/>
                    </a:lnTo>
                    <a:lnTo>
                      <a:pt x="100" y="199"/>
                    </a:lnTo>
                    <a:lnTo>
                      <a:pt x="102" y="199"/>
                    </a:lnTo>
                    <a:lnTo>
                      <a:pt x="102" y="199"/>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97" name="Freeform 1149"/>
              <p:cNvSpPr>
                <a:spLocks/>
              </p:cNvSpPr>
              <p:nvPr/>
            </p:nvSpPr>
            <p:spPr bwMode="auto">
              <a:xfrm>
                <a:off x="4681" y="2874"/>
                <a:ext cx="199" cy="149"/>
              </a:xfrm>
              <a:custGeom>
                <a:avLst/>
                <a:gdLst>
                  <a:gd name="T0" fmla="*/ 116 w 400"/>
                  <a:gd name="T1" fmla="*/ 294 h 296"/>
                  <a:gd name="T2" fmla="*/ 105 w 400"/>
                  <a:gd name="T3" fmla="*/ 277 h 296"/>
                  <a:gd name="T4" fmla="*/ 94 w 400"/>
                  <a:gd name="T5" fmla="*/ 262 h 296"/>
                  <a:gd name="T6" fmla="*/ 82 w 400"/>
                  <a:gd name="T7" fmla="*/ 245 h 296"/>
                  <a:gd name="T8" fmla="*/ 69 w 400"/>
                  <a:gd name="T9" fmla="*/ 224 h 296"/>
                  <a:gd name="T10" fmla="*/ 54 w 400"/>
                  <a:gd name="T11" fmla="*/ 203 h 296"/>
                  <a:gd name="T12" fmla="*/ 40 w 400"/>
                  <a:gd name="T13" fmla="*/ 178 h 296"/>
                  <a:gd name="T14" fmla="*/ 25 w 400"/>
                  <a:gd name="T15" fmla="*/ 154 h 296"/>
                  <a:gd name="T16" fmla="*/ 12 w 400"/>
                  <a:gd name="T17" fmla="*/ 131 h 296"/>
                  <a:gd name="T18" fmla="*/ 0 w 400"/>
                  <a:gd name="T19" fmla="*/ 108 h 296"/>
                  <a:gd name="T20" fmla="*/ 4 w 400"/>
                  <a:gd name="T21" fmla="*/ 98 h 296"/>
                  <a:gd name="T22" fmla="*/ 14 w 400"/>
                  <a:gd name="T23" fmla="*/ 77 h 296"/>
                  <a:gd name="T24" fmla="*/ 21 w 400"/>
                  <a:gd name="T25" fmla="*/ 64 h 296"/>
                  <a:gd name="T26" fmla="*/ 29 w 400"/>
                  <a:gd name="T27" fmla="*/ 51 h 296"/>
                  <a:gd name="T28" fmla="*/ 38 w 400"/>
                  <a:gd name="T29" fmla="*/ 38 h 296"/>
                  <a:gd name="T30" fmla="*/ 52 w 400"/>
                  <a:gd name="T31" fmla="*/ 24 h 296"/>
                  <a:gd name="T32" fmla="*/ 65 w 400"/>
                  <a:gd name="T33" fmla="*/ 13 h 296"/>
                  <a:gd name="T34" fmla="*/ 80 w 400"/>
                  <a:gd name="T35" fmla="*/ 3 h 296"/>
                  <a:gd name="T36" fmla="*/ 94 w 400"/>
                  <a:gd name="T37" fmla="*/ 0 h 296"/>
                  <a:gd name="T38" fmla="*/ 101 w 400"/>
                  <a:gd name="T39" fmla="*/ 1 h 296"/>
                  <a:gd name="T40" fmla="*/ 116 w 400"/>
                  <a:gd name="T41" fmla="*/ 5 h 296"/>
                  <a:gd name="T42" fmla="*/ 133 w 400"/>
                  <a:gd name="T43" fmla="*/ 13 h 296"/>
                  <a:gd name="T44" fmla="*/ 154 w 400"/>
                  <a:gd name="T45" fmla="*/ 20 h 296"/>
                  <a:gd name="T46" fmla="*/ 168 w 400"/>
                  <a:gd name="T47" fmla="*/ 28 h 296"/>
                  <a:gd name="T48" fmla="*/ 183 w 400"/>
                  <a:gd name="T49" fmla="*/ 34 h 296"/>
                  <a:gd name="T50" fmla="*/ 198 w 400"/>
                  <a:gd name="T51" fmla="*/ 41 h 296"/>
                  <a:gd name="T52" fmla="*/ 217 w 400"/>
                  <a:gd name="T53" fmla="*/ 49 h 296"/>
                  <a:gd name="T54" fmla="*/ 236 w 400"/>
                  <a:gd name="T55" fmla="*/ 58 h 296"/>
                  <a:gd name="T56" fmla="*/ 257 w 400"/>
                  <a:gd name="T57" fmla="*/ 70 h 296"/>
                  <a:gd name="T58" fmla="*/ 278 w 400"/>
                  <a:gd name="T59" fmla="*/ 81 h 296"/>
                  <a:gd name="T60" fmla="*/ 301 w 400"/>
                  <a:gd name="T61" fmla="*/ 95 h 296"/>
                  <a:gd name="T62" fmla="*/ 327 w 400"/>
                  <a:gd name="T63" fmla="*/ 110 h 296"/>
                  <a:gd name="T64" fmla="*/ 352 w 400"/>
                  <a:gd name="T65" fmla="*/ 125 h 296"/>
                  <a:gd name="T66" fmla="*/ 381 w 400"/>
                  <a:gd name="T67" fmla="*/ 142 h 296"/>
                  <a:gd name="T68" fmla="*/ 308 w 400"/>
                  <a:gd name="T69" fmla="*/ 144 h 296"/>
                  <a:gd name="T70" fmla="*/ 270 w 400"/>
                  <a:gd name="T71" fmla="*/ 174 h 296"/>
                  <a:gd name="T72" fmla="*/ 261 w 400"/>
                  <a:gd name="T73" fmla="*/ 165 h 296"/>
                  <a:gd name="T74" fmla="*/ 248 w 400"/>
                  <a:gd name="T75" fmla="*/ 148 h 296"/>
                  <a:gd name="T76" fmla="*/ 229 w 400"/>
                  <a:gd name="T77" fmla="*/ 131 h 296"/>
                  <a:gd name="T78" fmla="*/ 211 w 400"/>
                  <a:gd name="T79" fmla="*/ 112 h 296"/>
                  <a:gd name="T80" fmla="*/ 189 w 400"/>
                  <a:gd name="T81" fmla="*/ 93 h 296"/>
                  <a:gd name="T82" fmla="*/ 166 w 400"/>
                  <a:gd name="T83" fmla="*/ 74 h 296"/>
                  <a:gd name="T84" fmla="*/ 143 w 400"/>
                  <a:gd name="T85" fmla="*/ 58 h 296"/>
                  <a:gd name="T86" fmla="*/ 120 w 400"/>
                  <a:gd name="T87" fmla="*/ 47 h 296"/>
                  <a:gd name="T88" fmla="*/ 99 w 400"/>
                  <a:gd name="T89" fmla="*/ 41 h 296"/>
                  <a:gd name="T90" fmla="*/ 86 w 400"/>
                  <a:gd name="T91" fmla="*/ 45 h 296"/>
                  <a:gd name="T92" fmla="*/ 75 w 400"/>
                  <a:gd name="T93" fmla="*/ 53 h 296"/>
                  <a:gd name="T94" fmla="*/ 61 w 400"/>
                  <a:gd name="T95" fmla="*/ 68 h 296"/>
                  <a:gd name="T96" fmla="*/ 52 w 400"/>
                  <a:gd name="T97" fmla="*/ 89 h 296"/>
                  <a:gd name="T98" fmla="*/ 48 w 400"/>
                  <a:gd name="T99" fmla="*/ 106 h 296"/>
                  <a:gd name="T100" fmla="*/ 48 w 400"/>
                  <a:gd name="T101" fmla="*/ 117 h 296"/>
                  <a:gd name="T102" fmla="*/ 54 w 400"/>
                  <a:gd name="T103" fmla="*/ 133 h 296"/>
                  <a:gd name="T104" fmla="*/ 63 w 400"/>
                  <a:gd name="T105" fmla="*/ 154 h 296"/>
                  <a:gd name="T106" fmla="*/ 69 w 400"/>
                  <a:gd name="T107" fmla="*/ 171 h 296"/>
                  <a:gd name="T108" fmla="*/ 76 w 400"/>
                  <a:gd name="T109" fmla="*/ 186 h 296"/>
                  <a:gd name="T110" fmla="*/ 86 w 400"/>
                  <a:gd name="T111" fmla="*/ 205 h 296"/>
                  <a:gd name="T112" fmla="*/ 94 w 400"/>
                  <a:gd name="T113" fmla="*/ 224 h 296"/>
                  <a:gd name="T114" fmla="*/ 105 w 400"/>
                  <a:gd name="T115" fmla="*/ 239 h 296"/>
                  <a:gd name="T116" fmla="*/ 114 w 400"/>
                  <a:gd name="T117" fmla="*/ 254 h 296"/>
                  <a:gd name="T118" fmla="*/ 135 w 400"/>
                  <a:gd name="T119" fmla="*/ 27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296">
                    <a:moveTo>
                      <a:pt x="135" y="277"/>
                    </a:moveTo>
                    <a:lnTo>
                      <a:pt x="118" y="296"/>
                    </a:lnTo>
                    <a:lnTo>
                      <a:pt x="116" y="294"/>
                    </a:lnTo>
                    <a:lnTo>
                      <a:pt x="114" y="290"/>
                    </a:lnTo>
                    <a:lnTo>
                      <a:pt x="111" y="285"/>
                    </a:lnTo>
                    <a:lnTo>
                      <a:pt x="105" y="277"/>
                    </a:lnTo>
                    <a:lnTo>
                      <a:pt x="101" y="273"/>
                    </a:lnTo>
                    <a:lnTo>
                      <a:pt x="97" y="268"/>
                    </a:lnTo>
                    <a:lnTo>
                      <a:pt x="94" y="262"/>
                    </a:lnTo>
                    <a:lnTo>
                      <a:pt x="90" y="256"/>
                    </a:lnTo>
                    <a:lnTo>
                      <a:pt x="86" y="250"/>
                    </a:lnTo>
                    <a:lnTo>
                      <a:pt x="82" y="245"/>
                    </a:lnTo>
                    <a:lnTo>
                      <a:pt x="78" y="239"/>
                    </a:lnTo>
                    <a:lnTo>
                      <a:pt x="75" y="231"/>
                    </a:lnTo>
                    <a:lnTo>
                      <a:pt x="69" y="224"/>
                    </a:lnTo>
                    <a:lnTo>
                      <a:pt x="65" y="216"/>
                    </a:lnTo>
                    <a:lnTo>
                      <a:pt x="59" y="209"/>
                    </a:lnTo>
                    <a:lnTo>
                      <a:pt x="54" y="203"/>
                    </a:lnTo>
                    <a:lnTo>
                      <a:pt x="50" y="193"/>
                    </a:lnTo>
                    <a:lnTo>
                      <a:pt x="44" y="186"/>
                    </a:lnTo>
                    <a:lnTo>
                      <a:pt x="40" y="178"/>
                    </a:lnTo>
                    <a:lnTo>
                      <a:pt x="35" y="171"/>
                    </a:lnTo>
                    <a:lnTo>
                      <a:pt x="31" y="161"/>
                    </a:lnTo>
                    <a:lnTo>
                      <a:pt x="25" y="154"/>
                    </a:lnTo>
                    <a:lnTo>
                      <a:pt x="21" y="146"/>
                    </a:lnTo>
                    <a:lnTo>
                      <a:pt x="17" y="138"/>
                    </a:lnTo>
                    <a:lnTo>
                      <a:pt x="12" y="131"/>
                    </a:lnTo>
                    <a:lnTo>
                      <a:pt x="8" y="121"/>
                    </a:lnTo>
                    <a:lnTo>
                      <a:pt x="4" y="115"/>
                    </a:lnTo>
                    <a:lnTo>
                      <a:pt x="0" y="108"/>
                    </a:lnTo>
                    <a:lnTo>
                      <a:pt x="0" y="106"/>
                    </a:lnTo>
                    <a:lnTo>
                      <a:pt x="2" y="104"/>
                    </a:lnTo>
                    <a:lnTo>
                      <a:pt x="4" y="98"/>
                    </a:lnTo>
                    <a:lnTo>
                      <a:pt x="6" y="93"/>
                    </a:lnTo>
                    <a:lnTo>
                      <a:pt x="8" y="85"/>
                    </a:lnTo>
                    <a:lnTo>
                      <a:pt x="14" y="77"/>
                    </a:lnTo>
                    <a:lnTo>
                      <a:pt x="16" y="74"/>
                    </a:lnTo>
                    <a:lnTo>
                      <a:pt x="17" y="68"/>
                    </a:lnTo>
                    <a:lnTo>
                      <a:pt x="21" y="64"/>
                    </a:lnTo>
                    <a:lnTo>
                      <a:pt x="23" y="60"/>
                    </a:lnTo>
                    <a:lnTo>
                      <a:pt x="27" y="57"/>
                    </a:lnTo>
                    <a:lnTo>
                      <a:pt x="29" y="51"/>
                    </a:lnTo>
                    <a:lnTo>
                      <a:pt x="33" y="45"/>
                    </a:lnTo>
                    <a:lnTo>
                      <a:pt x="36" y="41"/>
                    </a:lnTo>
                    <a:lnTo>
                      <a:pt x="38" y="38"/>
                    </a:lnTo>
                    <a:lnTo>
                      <a:pt x="42" y="32"/>
                    </a:lnTo>
                    <a:lnTo>
                      <a:pt x="48" y="28"/>
                    </a:lnTo>
                    <a:lnTo>
                      <a:pt x="52" y="24"/>
                    </a:lnTo>
                    <a:lnTo>
                      <a:pt x="55" y="19"/>
                    </a:lnTo>
                    <a:lnTo>
                      <a:pt x="61" y="17"/>
                    </a:lnTo>
                    <a:lnTo>
                      <a:pt x="65" y="13"/>
                    </a:lnTo>
                    <a:lnTo>
                      <a:pt x="71" y="9"/>
                    </a:lnTo>
                    <a:lnTo>
                      <a:pt x="75" y="5"/>
                    </a:lnTo>
                    <a:lnTo>
                      <a:pt x="80" y="3"/>
                    </a:lnTo>
                    <a:lnTo>
                      <a:pt x="86" y="1"/>
                    </a:lnTo>
                    <a:lnTo>
                      <a:pt x="92" y="0"/>
                    </a:lnTo>
                    <a:lnTo>
                      <a:pt x="94" y="0"/>
                    </a:lnTo>
                    <a:lnTo>
                      <a:pt x="95" y="0"/>
                    </a:lnTo>
                    <a:lnTo>
                      <a:pt x="99" y="0"/>
                    </a:lnTo>
                    <a:lnTo>
                      <a:pt x="101" y="1"/>
                    </a:lnTo>
                    <a:lnTo>
                      <a:pt x="107" y="3"/>
                    </a:lnTo>
                    <a:lnTo>
                      <a:pt x="111" y="5"/>
                    </a:lnTo>
                    <a:lnTo>
                      <a:pt x="116" y="5"/>
                    </a:lnTo>
                    <a:lnTo>
                      <a:pt x="122" y="9"/>
                    </a:lnTo>
                    <a:lnTo>
                      <a:pt x="128" y="11"/>
                    </a:lnTo>
                    <a:lnTo>
                      <a:pt x="133" y="13"/>
                    </a:lnTo>
                    <a:lnTo>
                      <a:pt x="141" y="15"/>
                    </a:lnTo>
                    <a:lnTo>
                      <a:pt x="151" y="19"/>
                    </a:lnTo>
                    <a:lnTo>
                      <a:pt x="154" y="20"/>
                    </a:lnTo>
                    <a:lnTo>
                      <a:pt x="158" y="22"/>
                    </a:lnTo>
                    <a:lnTo>
                      <a:pt x="164" y="24"/>
                    </a:lnTo>
                    <a:lnTo>
                      <a:pt x="168" y="28"/>
                    </a:lnTo>
                    <a:lnTo>
                      <a:pt x="173" y="30"/>
                    </a:lnTo>
                    <a:lnTo>
                      <a:pt x="177" y="30"/>
                    </a:lnTo>
                    <a:lnTo>
                      <a:pt x="183" y="34"/>
                    </a:lnTo>
                    <a:lnTo>
                      <a:pt x="189" y="36"/>
                    </a:lnTo>
                    <a:lnTo>
                      <a:pt x="192" y="38"/>
                    </a:lnTo>
                    <a:lnTo>
                      <a:pt x="198" y="41"/>
                    </a:lnTo>
                    <a:lnTo>
                      <a:pt x="204" y="43"/>
                    </a:lnTo>
                    <a:lnTo>
                      <a:pt x="211" y="47"/>
                    </a:lnTo>
                    <a:lnTo>
                      <a:pt x="217" y="49"/>
                    </a:lnTo>
                    <a:lnTo>
                      <a:pt x="223" y="51"/>
                    </a:lnTo>
                    <a:lnTo>
                      <a:pt x="229" y="55"/>
                    </a:lnTo>
                    <a:lnTo>
                      <a:pt x="236" y="58"/>
                    </a:lnTo>
                    <a:lnTo>
                      <a:pt x="242" y="62"/>
                    </a:lnTo>
                    <a:lnTo>
                      <a:pt x="249" y="66"/>
                    </a:lnTo>
                    <a:lnTo>
                      <a:pt x="257" y="70"/>
                    </a:lnTo>
                    <a:lnTo>
                      <a:pt x="265" y="74"/>
                    </a:lnTo>
                    <a:lnTo>
                      <a:pt x="272" y="77"/>
                    </a:lnTo>
                    <a:lnTo>
                      <a:pt x="278" y="81"/>
                    </a:lnTo>
                    <a:lnTo>
                      <a:pt x="286" y="85"/>
                    </a:lnTo>
                    <a:lnTo>
                      <a:pt x="293" y="91"/>
                    </a:lnTo>
                    <a:lnTo>
                      <a:pt x="301" y="95"/>
                    </a:lnTo>
                    <a:lnTo>
                      <a:pt x="310" y="100"/>
                    </a:lnTo>
                    <a:lnTo>
                      <a:pt x="318" y="104"/>
                    </a:lnTo>
                    <a:lnTo>
                      <a:pt x="327" y="110"/>
                    </a:lnTo>
                    <a:lnTo>
                      <a:pt x="335" y="115"/>
                    </a:lnTo>
                    <a:lnTo>
                      <a:pt x="345" y="119"/>
                    </a:lnTo>
                    <a:lnTo>
                      <a:pt x="352" y="125"/>
                    </a:lnTo>
                    <a:lnTo>
                      <a:pt x="362" y="131"/>
                    </a:lnTo>
                    <a:lnTo>
                      <a:pt x="371" y="136"/>
                    </a:lnTo>
                    <a:lnTo>
                      <a:pt x="381" y="142"/>
                    </a:lnTo>
                    <a:lnTo>
                      <a:pt x="390" y="148"/>
                    </a:lnTo>
                    <a:lnTo>
                      <a:pt x="400" y="155"/>
                    </a:lnTo>
                    <a:lnTo>
                      <a:pt x="308" y="144"/>
                    </a:lnTo>
                    <a:lnTo>
                      <a:pt x="276" y="182"/>
                    </a:lnTo>
                    <a:lnTo>
                      <a:pt x="274" y="180"/>
                    </a:lnTo>
                    <a:lnTo>
                      <a:pt x="270" y="174"/>
                    </a:lnTo>
                    <a:lnTo>
                      <a:pt x="267" y="171"/>
                    </a:lnTo>
                    <a:lnTo>
                      <a:pt x="265" y="169"/>
                    </a:lnTo>
                    <a:lnTo>
                      <a:pt x="261" y="165"/>
                    </a:lnTo>
                    <a:lnTo>
                      <a:pt x="257" y="159"/>
                    </a:lnTo>
                    <a:lnTo>
                      <a:pt x="251" y="154"/>
                    </a:lnTo>
                    <a:lnTo>
                      <a:pt x="248" y="148"/>
                    </a:lnTo>
                    <a:lnTo>
                      <a:pt x="242" y="142"/>
                    </a:lnTo>
                    <a:lnTo>
                      <a:pt x="236" y="138"/>
                    </a:lnTo>
                    <a:lnTo>
                      <a:pt x="229" y="131"/>
                    </a:lnTo>
                    <a:lnTo>
                      <a:pt x="225" y="125"/>
                    </a:lnTo>
                    <a:lnTo>
                      <a:pt x="217" y="117"/>
                    </a:lnTo>
                    <a:lnTo>
                      <a:pt x="211" y="112"/>
                    </a:lnTo>
                    <a:lnTo>
                      <a:pt x="202" y="106"/>
                    </a:lnTo>
                    <a:lnTo>
                      <a:pt x="196" y="98"/>
                    </a:lnTo>
                    <a:lnTo>
                      <a:pt x="189" y="93"/>
                    </a:lnTo>
                    <a:lnTo>
                      <a:pt x="181" y="85"/>
                    </a:lnTo>
                    <a:lnTo>
                      <a:pt x="173" y="79"/>
                    </a:lnTo>
                    <a:lnTo>
                      <a:pt x="166" y="74"/>
                    </a:lnTo>
                    <a:lnTo>
                      <a:pt x="158" y="68"/>
                    </a:lnTo>
                    <a:lnTo>
                      <a:pt x="151" y="62"/>
                    </a:lnTo>
                    <a:lnTo>
                      <a:pt x="143" y="58"/>
                    </a:lnTo>
                    <a:lnTo>
                      <a:pt x="135" y="53"/>
                    </a:lnTo>
                    <a:lnTo>
                      <a:pt x="128" y="49"/>
                    </a:lnTo>
                    <a:lnTo>
                      <a:pt x="120" y="47"/>
                    </a:lnTo>
                    <a:lnTo>
                      <a:pt x="113" y="43"/>
                    </a:lnTo>
                    <a:lnTo>
                      <a:pt x="105" y="41"/>
                    </a:lnTo>
                    <a:lnTo>
                      <a:pt x="99" y="41"/>
                    </a:lnTo>
                    <a:lnTo>
                      <a:pt x="92" y="41"/>
                    </a:lnTo>
                    <a:lnTo>
                      <a:pt x="90" y="41"/>
                    </a:lnTo>
                    <a:lnTo>
                      <a:pt x="86" y="45"/>
                    </a:lnTo>
                    <a:lnTo>
                      <a:pt x="80" y="47"/>
                    </a:lnTo>
                    <a:lnTo>
                      <a:pt x="78" y="51"/>
                    </a:lnTo>
                    <a:lnTo>
                      <a:pt x="75" y="53"/>
                    </a:lnTo>
                    <a:lnTo>
                      <a:pt x="71" y="58"/>
                    </a:lnTo>
                    <a:lnTo>
                      <a:pt x="65" y="62"/>
                    </a:lnTo>
                    <a:lnTo>
                      <a:pt x="61" y="68"/>
                    </a:lnTo>
                    <a:lnTo>
                      <a:pt x="57" y="76"/>
                    </a:lnTo>
                    <a:lnTo>
                      <a:pt x="55" y="83"/>
                    </a:lnTo>
                    <a:lnTo>
                      <a:pt x="52" y="89"/>
                    </a:lnTo>
                    <a:lnTo>
                      <a:pt x="50" y="98"/>
                    </a:lnTo>
                    <a:lnTo>
                      <a:pt x="48" y="102"/>
                    </a:lnTo>
                    <a:lnTo>
                      <a:pt x="48" y="106"/>
                    </a:lnTo>
                    <a:lnTo>
                      <a:pt x="48" y="112"/>
                    </a:lnTo>
                    <a:lnTo>
                      <a:pt x="48" y="117"/>
                    </a:lnTo>
                    <a:lnTo>
                      <a:pt x="48" y="117"/>
                    </a:lnTo>
                    <a:lnTo>
                      <a:pt x="50" y="121"/>
                    </a:lnTo>
                    <a:lnTo>
                      <a:pt x="52" y="125"/>
                    </a:lnTo>
                    <a:lnTo>
                      <a:pt x="54" y="133"/>
                    </a:lnTo>
                    <a:lnTo>
                      <a:pt x="57" y="140"/>
                    </a:lnTo>
                    <a:lnTo>
                      <a:pt x="61" y="148"/>
                    </a:lnTo>
                    <a:lnTo>
                      <a:pt x="63" y="154"/>
                    </a:lnTo>
                    <a:lnTo>
                      <a:pt x="65" y="159"/>
                    </a:lnTo>
                    <a:lnTo>
                      <a:pt x="67" y="165"/>
                    </a:lnTo>
                    <a:lnTo>
                      <a:pt x="69" y="171"/>
                    </a:lnTo>
                    <a:lnTo>
                      <a:pt x="73" y="174"/>
                    </a:lnTo>
                    <a:lnTo>
                      <a:pt x="75" y="182"/>
                    </a:lnTo>
                    <a:lnTo>
                      <a:pt x="76" y="186"/>
                    </a:lnTo>
                    <a:lnTo>
                      <a:pt x="80" y="193"/>
                    </a:lnTo>
                    <a:lnTo>
                      <a:pt x="82" y="199"/>
                    </a:lnTo>
                    <a:lnTo>
                      <a:pt x="86" y="205"/>
                    </a:lnTo>
                    <a:lnTo>
                      <a:pt x="88" y="211"/>
                    </a:lnTo>
                    <a:lnTo>
                      <a:pt x="92" y="218"/>
                    </a:lnTo>
                    <a:lnTo>
                      <a:pt x="94" y="224"/>
                    </a:lnTo>
                    <a:lnTo>
                      <a:pt x="97" y="230"/>
                    </a:lnTo>
                    <a:lnTo>
                      <a:pt x="101" y="235"/>
                    </a:lnTo>
                    <a:lnTo>
                      <a:pt x="105" y="239"/>
                    </a:lnTo>
                    <a:lnTo>
                      <a:pt x="107" y="245"/>
                    </a:lnTo>
                    <a:lnTo>
                      <a:pt x="113" y="250"/>
                    </a:lnTo>
                    <a:lnTo>
                      <a:pt x="114" y="254"/>
                    </a:lnTo>
                    <a:lnTo>
                      <a:pt x="118" y="260"/>
                    </a:lnTo>
                    <a:lnTo>
                      <a:pt x="135" y="277"/>
                    </a:lnTo>
                    <a:lnTo>
                      <a:pt x="135" y="277"/>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98" name="Freeform 1150"/>
              <p:cNvSpPr>
                <a:spLocks/>
              </p:cNvSpPr>
              <p:nvPr/>
            </p:nvSpPr>
            <p:spPr bwMode="auto">
              <a:xfrm>
                <a:off x="4956" y="3090"/>
                <a:ext cx="149" cy="154"/>
              </a:xfrm>
              <a:custGeom>
                <a:avLst/>
                <a:gdLst>
                  <a:gd name="T0" fmla="*/ 129 w 296"/>
                  <a:gd name="T1" fmla="*/ 6 h 308"/>
                  <a:gd name="T2" fmla="*/ 139 w 296"/>
                  <a:gd name="T3" fmla="*/ 15 h 308"/>
                  <a:gd name="T4" fmla="*/ 154 w 296"/>
                  <a:gd name="T5" fmla="*/ 32 h 308"/>
                  <a:gd name="T6" fmla="*/ 173 w 296"/>
                  <a:gd name="T7" fmla="*/ 51 h 308"/>
                  <a:gd name="T8" fmla="*/ 196 w 296"/>
                  <a:gd name="T9" fmla="*/ 76 h 308"/>
                  <a:gd name="T10" fmla="*/ 215 w 296"/>
                  <a:gd name="T11" fmla="*/ 99 h 308"/>
                  <a:gd name="T12" fmla="*/ 226 w 296"/>
                  <a:gd name="T13" fmla="*/ 112 h 308"/>
                  <a:gd name="T14" fmla="*/ 236 w 296"/>
                  <a:gd name="T15" fmla="*/ 127 h 308"/>
                  <a:gd name="T16" fmla="*/ 247 w 296"/>
                  <a:gd name="T17" fmla="*/ 143 h 308"/>
                  <a:gd name="T18" fmla="*/ 257 w 296"/>
                  <a:gd name="T19" fmla="*/ 158 h 308"/>
                  <a:gd name="T20" fmla="*/ 266 w 296"/>
                  <a:gd name="T21" fmla="*/ 175 h 308"/>
                  <a:gd name="T22" fmla="*/ 276 w 296"/>
                  <a:gd name="T23" fmla="*/ 190 h 308"/>
                  <a:gd name="T24" fmla="*/ 283 w 296"/>
                  <a:gd name="T25" fmla="*/ 207 h 308"/>
                  <a:gd name="T26" fmla="*/ 291 w 296"/>
                  <a:gd name="T27" fmla="*/ 224 h 308"/>
                  <a:gd name="T28" fmla="*/ 296 w 296"/>
                  <a:gd name="T29" fmla="*/ 243 h 308"/>
                  <a:gd name="T30" fmla="*/ 281 w 296"/>
                  <a:gd name="T31" fmla="*/ 255 h 308"/>
                  <a:gd name="T32" fmla="*/ 264 w 296"/>
                  <a:gd name="T33" fmla="*/ 274 h 308"/>
                  <a:gd name="T34" fmla="*/ 241 w 296"/>
                  <a:gd name="T35" fmla="*/ 287 h 308"/>
                  <a:gd name="T36" fmla="*/ 228 w 296"/>
                  <a:gd name="T37" fmla="*/ 295 h 308"/>
                  <a:gd name="T38" fmla="*/ 215 w 296"/>
                  <a:gd name="T39" fmla="*/ 300 h 308"/>
                  <a:gd name="T40" fmla="*/ 199 w 296"/>
                  <a:gd name="T41" fmla="*/ 306 h 308"/>
                  <a:gd name="T42" fmla="*/ 188 w 296"/>
                  <a:gd name="T43" fmla="*/ 308 h 308"/>
                  <a:gd name="T44" fmla="*/ 179 w 296"/>
                  <a:gd name="T45" fmla="*/ 304 h 308"/>
                  <a:gd name="T46" fmla="*/ 160 w 296"/>
                  <a:gd name="T47" fmla="*/ 296 h 308"/>
                  <a:gd name="T48" fmla="*/ 146 w 296"/>
                  <a:gd name="T49" fmla="*/ 291 h 308"/>
                  <a:gd name="T50" fmla="*/ 125 w 296"/>
                  <a:gd name="T51" fmla="*/ 281 h 308"/>
                  <a:gd name="T52" fmla="*/ 102 w 296"/>
                  <a:gd name="T53" fmla="*/ 270 h 308"/>
                  <a:gd name="T54" fmla="*/ 82 w 296"/>
                  <a:gd name="T55" fmla="*/ 258 h 308"/>
                  <a:gd name="T56" fmla="*/ 66 w 296"/>
                  <a:gd name="T57" fmla="*/ 251 h 308"/>
                  <a:gd name="T58" fmla="*/ 51 w 296"/>
                  <a:gd name="T59" fmla="*/ 241 h 308"/>
                  <a:gd name="T60" fmla="*/ 36 w 296"/>
                  <a:gd name="T61" fmla="*/ 232 h 308"/>
                  <a:gd name="T62" fmla="*/ 17 w 296"/>
                  <a:gd name="T63" fmla="*/ 222 h 308"/>
                  <a:gd name="T64" fmla="*/ 0 w 296"/>
                  <a:gd name="T65" fmla="*/ 211 h 308"/>
                  <a:gd name="T66" fmla="*/ 32 w 296"/>
                  <a:gd name="T67" fmla="*/ 203 h 308"/>
                  <a:gd name="T68" fmla="*/ 45 w 296"/>
                  <a:gd name="T69" fmla="*/ 213 h 308"/>
                  <a:gd name="T70" fmla="*/ 61 w 296"/>
                  <a:gd name="T71" fmla="*/ 222 h 308"/>
                  <a:gd name="T72" fmla="*/ 78 w 296"/>
                  <a:gd name="T73" fmla="*/ 234 h 308"/>
                  <a:gd name="T74" fmla="*/ 95 w 296"/>
                  <a:gd name="T75" fmla="*/ 245 h 308"/>
                  <a:gd name="T76" fmla="*/ 116 w 296"/>
                  <a:gd name="T77" fmla="*/ 255 h 308"/>
                  <a:gd name="T78" fmla="*/ 135 w 296"/>
                  <a:gd name="T79" fmla="*/ 266 h 308"/>
                  <a:gd name="T80" fmla="*/ 156 w 296"/>
                  <a:gd name="T81" fmla="*/ 276 h 308"/>
                  <a:gd name="T82" fmla="*/ 175 w 296"/>
                  <a:gd name="T83" fmla="*/ 281 h 308"/>
                  <a:gd name="T84" fmla="*/ 190 w 296"/>
                  <a:gd name="T85" fmla="*/ 283 h 308"/>
                  <a:gd name="T86" fmla="*/ 199 w 296"/>
                  <a:gd name="T87" fmla="*/ 279 h 308"/>
                  <a:gd name="T88" fmla="*/ 217 w 296"/>
                  <a:gd name="T89" fmla="*/ 270 h 308"/>
                  <a:gd name="T90" fmla="*/ 234 w 296"/>
                  <a:gd name="T91" fmla="*/ 253 h 308"/>
                  <a:gd name="T92" fmla="*/ 247 w 296"/>
                  <a:gd name="T93" fmla="*/ 234 h 308"/>
                  <a:gd name="T94" fmla="*/ 251 w 296"/>
                  <a:gd name="T95" fmla="*/ 224 h 308"/>
                  <a:gd name="T96" fmla="*/ 241 w 296"/>
                  <a:gd name="T97" fmla="*/ 209 h 308"/>
                  <a:gd name="T98" fmla="*/ 232 w 296"/>
                  <a:gd name="T99" fmla="*/ 196 h 308"/>
                  <a:gd name="T100" fmla="*/ 220 w 296"/>
                  <a:gd name="T101" fmla="*/ 182 h 308"/>
                  <a:gd name="T102" fmla="*/ 207 w 296"/>
                  <a:gd name="T103" fmla="*/ 167 h 308"/>
                  <a:gd name="T104" fmla="*/ 190 w 296"/>
                  <a:gd name="T105" fmla="*/ 150 h 308"/>
                  <a:gd name="T106" fmla="*/ 173 w 296"/>
                  <a:gd name="T107" fmla="*/ 133 h 308"/>
                  <a:gd name="T108" fmla="*/ 154 w 296"/>
                  <a:gd name="T109" fmla="*/ 116 h 308"/>
                  <a:gd name="T110" fmla="*/ 133 w 296"/>
                  <a:gd name="T111" fmla="*/ 101 h 308"/>
                  <a:gd name="T112" fmla="*/ 112 w 296"/>
                  <a:gd name="T113" fmla="*/ 8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6" h="308">
                    <a:moveTo>
                      <a:pt x="123" y="0"/>
                    </a:moveTo>
                    <a:lnTo>
                      <a:pt x="123" y="2"/>
                    </a:lnTo>
                    <a:lnTo>
                      <a:pt x="129" y="6"/>
                    </a:lnTo>
                    <a:lnTo>
                      <a:pt x="131" y="8"/>
                    </a:lnTo>
                    <a:lnTo>
                      <a:pt x="135" y="11"/>
                    </a:lnTo>
                    <a:lnTo>
                      <a:pt x="139" y="15"/>
                    </a:lnTo>
                    <a:lnTo>
                      <a:pt x="144" y="21"/>
                    </a:lnTo>
                    <a:lnTo>
                      <a:pt x="150" y="27"/>
                    </a:lnTo>
                    <a:lnTo>
                      <a:pt x="154" y="32"/>
                    </a:lnTo>
                    <a:lnTo>
                      <a:pt x="160" y="38"/>
                    </a:lnTo>
                    <a:lnTo>
                      <a:pt x="167" y="46"/>
                    </a:lnTo>
                    <a:lnTo>
                      <a:pt x="173" y="51"/>
                    </a:lnTo>
                    <a:lnTo>
                      <a:pt x="180" y="59"/>
                    </a:lnTo>
                    <a:lnTo>
                      <a:pt x="188" y="67"/>
                    </a:lnTo>
                    <a:lnTo>
                      <a:pt x="196" y="76"/>
                    </a:lnTo>
                    <a:lnTo>
                      <a:pt x="203" y="84"/>
                    </a:lnTo>
                    <a:lnTo>
                      <a:pt x="211" y="93"/>
                    </a:lnTo>
                    <a:lnTo>
                      <a:pt x="215" y="99"/>
                    </a:lnTo>
                    <a:lnTo>
                      <a:pt x="218" y="103"/>
                    </a:lnTo>
                    <a:lnTo>
                      <a:pt x="222" y="108"/>
                    </a:lnTo>
                    <a:lnTo>
                      <a:pt x="226" y="112"/>
                    </a:lnTo>
                    <a:lnTo>
                      <a:pt x="228" y="118"/>
                    </a:lnTo>
                    <a:lnTo>
                      <a:pt x="232" y="122"/>
                    </a:lnTo>
                    <a:lnTo>
                      <a:pt x="236" y="127"/>
                    </a:lnTo>
                    <a:lnTo>
                      <a:pt x="239" y="131"/>
                    </a:lnTo>
                    <a:lnTo>
                      <a:pt x="243" y="137"/>
                    </a:lnTo>
                    <a:lnTo>
                      <a:pt x="247" y="143"/>
                    </a:lnTo>
                    <a:lnTo>
                      <a:pt x="249" y="148"/>
                    </a:lnTo>
                    <a:lnTo>
                      <a:pt x="255" y="154"/>
                    </a:lnTo>
                    <a:lnTo>
                      <a:pt x="257" y="158"/>
                    </a:lnTo>
                    <a:lnTo>
                      <a:pt x="260" y="163"/>
                    </a:lnTo>
                    <a:lnTo>
                      <a:pt x="262" y="169"/>
                    </a:lnTo>
                    <a:lnTo>
                      <a:pt x="266" y="175"/>
                    </a:lnTo>
                    <a:lnTo>
                      <a:pt x="270" y="181"/>
                    </a:lnTo>
                    <a:lnTo>
                      <a:pt x="272" y="184"/>
                    </a:lnTo>
                    <a:lnTo>
                      <a:pt x="276" y="190"/>
                    </a:lnTo>
                    <a:lnTo>
                      <a:pt x="279" y="198"/>
                    </a:lnTo>
                    <a:lnTo>
                      <a:pt x="281" y="201"/>
                    </a:lnTo>
                    <a:lnTo>
                      <a:pt x="283" y="207"/>
                    </a:lnTo>
                    <a:lnTo>
                      <a:pt x="287" y="213"/>
                    </a:lnTo>
                    <a:lnTo>
                      <a:pt x="289" y="219"/>
                    </a:lnTo>
                    <a:lnTo>
                      <a:pt x="291" y="224"/>
                    </a:lnTo>
                    <a:lnTo>
                      <a:pt x="293" y="230"/>
                    </a:lnTo>
                    <a:lnTo>
                      <a:pt x="295" y="236"/>
                    </a:lnTo>
                    <a:lnTo>
                      <a:pt x="296" y="243"/>
                    </a:lnTo>
                    <a:lnTo>
                      <a:pt x="295" y="245"/>
                    </a:lnTo>
                    <a:lnTo>
                      <a:pt x="287" y="251"/>
                    </a:lnTo>
                    <a:lnTo>
                      <a:pt x="281" y="255"/>
                    </a:lnTo>
                    <a:lnTo>
                      <a:pt x="276" y="260"/>
                    </a:lnTo>
                    <a:lnTo>
                      <a:pt x="270" y="266"/>
                    </a:lnTo>
                    <a:lnTo>
                      <a:pt x="264" y="274"/>
                    </a:lnTo>
                    <a:lnTo>
                      <a:pt x="255" y="277"/>
                    </a:lnTo>
                    <a:lnTo>
                      <a:pt x="247" y="283"/>
                    </a:lnTo>
                    <a:lnTo>
                      <a:pt x="241" y="287"/>
                    </a:lnTo>
                    <a:lnTo>
                      <a:pt x="237" y="289"/>
                    </a:lnTo>
                    <a:lnTo>
                      <a:pt x="234" y="293"/>
                    </a:lnTo>
                    <a:lnTo>
                      <a:pt x="228" y="295"/>
                    </a:lnTo>
                    <a:lnTo>
                      <a:pt x="224" y="296"/>
                    </a:lnTo>
                    <a:lnTo>
                      <a:pt x="218" y="298"/>
                    </a:lnTo>
                    <a:lnTo>
                      <a:pt x="215" y="300"/>
                    </a:lnTo>
                    <a:lnTo>
                      <a:pt x="209" y="304"/>
                    </a:lnTo>
                    <a:lnTo>
                      <a:pt x="205" y="304"/>
                    </a:lnTo>
                    <a:lnTo>
                      <a:pt x="199" y="306"/>
                    </a:lnTo>
                    <a:lnTo>
                      <a:pt x="196" y="308"/>
                    </a:lnTo>
                    <a:lnTo>
                      <a:pt x="190" y="308"/>
                    </a:lnTo>
                    <a:lnTo>
                      <a:pt x="188" y="308"/>
                    </a:lnTo>
                    <a:lnTo>
                      <a:pt x="186" y="308"/>
                    </a:lnTo>
                    <a:lnTo>
                      <a:pt x="182" y="306"/>
                    </a:lnTo>
                    <a:lnTo>
                      <a:pt x="179" y="304"/>
                    </a:lnTo>
                    <a:lnTo>
                      <a:pt x="173" y="302"/>
                    </a:lnTo>
                    <a:lnTo>
                      <a:pt x="165" y="298"/>
                    </a:lnTo>
                    <a:lnTo>
                      <a:pt x="160" y="296"/>
                    </a:lnTo>
                    <a:lnTo>
                      <a:pt x="156" y="295"/>
                    </a:lnTo>
                    <a:lnTo>
                      <a:pt x="150" y="293"/>
                    </a:lnTo>
                    <a:lnTo>
                      <a:pt x="146" y="291"/>
                    </a:lnTo>
                    <a:lnTo>
                      <a:pt x="139" y="287"/>
                    </a:lnTo>
                    <a:lnTo>
                      <a:pt x="133" y="285"/>
                    </a:lnTo>
                    <a:lnTo>
                      <a:pt x="125" y="281"/>
                    </a:lnTo>
                    <a:lnTo>
                      <a:pt x="120" y="277"/>
                    </a:lnTo>
                    <a:lnTo>
                      <a:pt x="110" y="274"/>
                    </a:lnTo>
                    <a:lnTo>
                      <a:pt x="102" y="270"/>
                    </a:lnTo>
                    <a:lnTo>
                      <a:pt x="95" y="266"/>
                    </a:lnTo>
                    <a:lnTo>
                      <a:pt x="85" y="260"/>
                    </a:lnTo>
                    <a:lnTo>
                      <a:pt x="82" y="258"/>
                    </a:lnTo>
                    <a:lnTo>
                      <a:pt x="76" y="255"/>
                    </a:lnTo>
                    <a:lnTo>
                      <a:pt x="72" y="253"/>
                    </a:lnTo>
                    <a:lnTo>
                      <a:pt x="66" y="251"/>
                    </a:lnTo>
                    <a:lnTo>
                      <a:pt x="61" y="247"/>
                    </a:lnTo>
                    <a:lnTo>
                      <a:pt x="57" y="245"/>
                    </a:lnTo>
                    <a:lnTo>
                      <a:pt x="51" y="241"/>
                    </a:lnTo>
                    <a:lnTo>
                      <a:pt x="45" y="239"/>
                    </a:lnTo>
                    <a:lnTo>
                      <a:pt x="40" y="234"/>
                    </a:lnTo>
                    <a:lnTo>
                      <a:pt x="36" y="232"/>
                    </a:lnTo>
                    <a:lnTo>
                      <a:pt x="28" y="228"/>
                    </a:lnTo>
                    <a:lnTo>
                      <a:pt x="25" y="226"/>
                    </a:lnTo>
                    <a:lnTo>
                      <a:pt x="17" y="222"/>
                    </a:lnTo>
                    <a:lnTo>
                      <a:pt x="11" y="219"/>
                    </a:lnTo>
                    <a:lnTo>
                      <a:pt x="6" y="215"/>
                    </a:lnTo>
                    <a:lnTo>
                      <a:pt x="0" y="211"/>
                    </a:lnTo>
                    <a:lnTo>
                      <a:pt x="25" y="198"/>
                    </a:lnTo>
                    <a:lnTo>
                      <a:pt x="26" y="201"/>
                    </a:lnTo>
                    <a:lnTo>
                      <a:pt x="32" y="203"/>
                    </a:lnTo>
                    <a:lnTo>
                      <a:pt x="38" y="209"/>
                    </a:lnTo>
                    <a:lnTo>
                      <a:pt x="42" y="211"/>
                    </a:lnTo>
                    <a:lnTo>
                      <a:pt x="45" y="213"/>
                    </a:lnTo>
                    <a:lnTo>
                      <a:pt x="51" y="217"/>
                    </a:lnTo>
                    <a:lnTo>
                      <a:pt x="55" y="220"/>
                    </a:lnTo>
                    <a:lnTo>
                      <a:pt x="61" y="222"/>
                    </a:lnTo>
                    <a:lnTo>
                      <a:pt x="66" y="226"/>
                    </a:lnTo>
                    <a:lnTo>
                      <a:pt x="72" y="230"/>
                    </a:lnTo>
                    <a:lnTo>
                      <a:pt x="78" y="234"/>
                    </a:lnTo>
                    <a:lnTo>
                      <a:pt x="83" y="238"/>
                    </a:lnTo>
                    <a:lnTo>
                      <a:pt x="89" y="241"/>
                    </a:lnTo>
                    <a:lnTo>
                      <a:pt x="95" y="245"/>
                    </a:lnTo>
                    <a:lnTo>
                      <a:pt x="102" y="249"/>
                    </a:lnTo>
                    <a:lnTo>
                      <a:pt x="108" y="251"/>
                    </a:lnTo>
                    <a:lnTo>
                      <a:pt x="116" y="255"/>
                    </a:lnTo>
                    <a:lnTo>
                      <a:pt x="122" y="258"/>
                    </a:lnTo>
                    <a:lnTo>
                      <a:pt x="129" y="262"/>
                    </a:lnTo>
                    <a:lnTo>
                      <a:pt x="135" y="266"/>
                    </a:lnTo>
                    <a:lnTo>
                      <a:pt x="142" y="268"/>
                    </a:lnTo>
                    <a:lnTo>
                      <a:pt x="148" y="272"/>
                    </a:lnTo>
                    <a:lnTo>
                      <a:pt x="156" y="276"/>
                    </a:lnTo>
                    <a:lnTo>
                      <a:pt x="163" y="277"/>
                    </a:lnTo>
                    <a:lnTo>
                      <a:pt x="169" y="279"/>
                    </a:lnTo>
                    <a:lnTo>
                      <a:pt x="175" y="281"/>
                    </a:lnTo>
                    <a:lnTo>
                      <a:pt x="182" y="285"/>
                    </a:lnTo>
                    <a:lnTo>
                      <a:pt x="184" y="283"/>
                    </a:lnTo>
                    <a:lnTo>
                      <a:pt x="190" y="283"/>
                    </a:lnTo>
                    <a:lnTo>
                      <a:pt x="192" y="281"/>
                    </a:lnTo>
                    <a:lnTo>
                      <a:pt x="196" y="281"/>
                    </a:lnTo>
                    <a:lnTo>
                      <a:pt x="199" y="279"/>
                    </a:lnTo>
                    <a:lnTo>
                      <a:pt x="205" y="277"/>
                    </a:lnTo>
                    <a:lnTo>
                      <a:pt x="211" y="274"/>
                    </a:lnTo>
                    <a:lnTo>
                      <a:pt x="217" y="270"/>
                    </a:lnTo>
                    <a:lnTo>
                      <a:pt x="222" y="266"/>
                    </a:lnTo>
                    <a:lnTo>
                      <a:pt x="228" y="260"/>
                    </a:lnTo>
                    <a:lnTo>
                      <a:pt x="234" y="253"/>
                    </a:lnTo>
                    <a:lnTo>
                      <a:pt x="241" y="245"/>
                    </a:lnTo>
                    <a:lnTo>
                      <a:pt x="243" y="239"/>
                    </a:lnTo>
                    <a:lnTo>
                      <a:pt x="247" y="234"/>
                    </a:lnTo>
                    <a:lnTo>
                      <a:pt x="249" y="230"/>
                    </a:lnTo>
                    <a:lnTo>
                      <a:pt x="253" y="224"/>
                    </a:lnTo>
                    <a:lnTo>
                      <a:pt x="251" y="224"/>
                    </a:lnTo>
                    <a:lnTo>
                      <a:pt x="249" y="220"/>
                    </a:lnTo>
                    <a:lnTo>
                      <a:pt x="245" y="215"/>
                    </a:lnTo>
                    <a:lnTo>
                      <a:pt x="241" y="209"/>
                    </a:lnTo>
                    <a:lnTo>
                      <a:pt x="237" y="205"/>
                    </a:lnTo>
                    <a:lnTo>
                      <a:pt x="236" y="201"/>
                    </a:lnTo>
                    <a:lnTo>
                      <a:pt x="232" y="196"/>
                    </a:lnTo>
                    <a:lnTo>
                      <a:pt x="228" y="192"/>
                    </a:lnTo>
                    <a:lnTo>
                      <a:pt x="224" y="188"/>
                    </a:lnTo>
                    <a:lnTo>
                      <a:pt x="220" y="182"/>
                    </a:lnTo>
                    <a:lnTo>
                      <a:pt x="217" y="179"/>
                    </a:lnTo>
                    <a:lnTo>
                      <a:pt x="213" y="173"/>
                    </a:lnTo>
                    <a:lnTo>
                      <a:pt x="207" y="167"/>
                    </a:lnTo>
                    <a:lnTo>
                      <a:pt x="201" y="162"/>
                    </a:lnTo>
                    <a:lnTo>
                      <a:pt x="196" y="156"/>
                    </a:lnTo>
                    <a:lnTo>
                      <a:pt x="190" y="150"/>
                    </a:lnTo>
                    <a:lnTo>
                      <a:pt x="184" y="144"/>
                    </a:lnTo>
                    <a:lnTo>
                      <a:pt x="179" y="139"/>
                    </a:lnTo>
                    <a:lnTo>
                      <a:pt x="173" y="133"/>
                    </a:lnTo>
                    <a:lnTo>
                      <a:pt x="167" y="127"/>
                    </a:lnTo>
                    <a:lnTo>
                      <a:pt x="160" y="122"/>
                    </a:lnTo>
                    <a:lnTo>
                      <a:pt x="154" y="116"/>
                    </a:lnTo>
                    <a:lnTo>
                      <a:pt x="148" y="110"/>
                    </a:lnTo>
                    <a:lnTo>
                      <a:pt x="141" y="106"/>
                    </a:lnTo>
                    <a:lnTo>
                      <a:pt x="133" y="101"/>
                    </a:lnTo>
                    <a:lnTo>
                      <a:pt x="125" y="97"/>
                    </a:lnTo>
                    <a:lnTo>
                      <a:pt x="120" y="91"/>
                    </a:lnTo>
                    <a:lnTo>
                      <a:pt x="112" y="87"/>
                    </a:lnTo>
                    <a:lnTo>
                      <a:pt x="123" y="0"/>
                    </a:lnTo>
                    <a:lnTo>
                      <a:pt x="123" y="0"/>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99" name="Freeform 1151"/>
              <p:cNvSpPr>
                <a:spLocks/>
              </p:cNvSpPr>
              <p:nvPr/>
            </p:nvSpPr>
            <p:spPr bwMode="auto">
              <a:xfrm>
                <a:off x="4534" y="3222"/>
                <a:ext cx="141" cy="149"/>
              </a:xfrm>
              <a:custGeom>
                <a:avLst/>
                <a:gdLst>
                  <a:gd name="T0" fmla="*/ 21 w 282"/>
                  <a:gd name="T1" fmla="*/ 0 h 299"/>
                  <a:gd name="T2" fmla="*/ 35 w 282"/>
                  <a:gd name="T3" fmla="*/ 0 h 299"/>
                  <a:gd name="T4" fmla="*/ 52 w 282"/>
                  <a:gd name="T5" fmla="*/ 0 h 299"/>
                  <a:gd name="T6" fmla="*/ 65 w 282"/>
                  <a:gd name="T7" fmla="*/ 2 h 299"/>
                  <a:gd name="T8" fmla="*/ 80 w 282"/>
                  <a:gd name="T9" fmla="*/ 4 h 299"/>
                  <a:gd name="T10" fmla="*/ 97 w 282"/>
                  <a:gd name="T11" fmla="*/ 8 h 299"/>
                  <a:gd name="T12" fmla="*/ 116 w 282"/>
                  <a:gd name="T13" fmla="*/ 12 h 299"/>
                  <a:gd name="T14" fmla="*/ 134 w 282"/>
                  <a:gd name="T15" fmla="*/ 19 h 299"/>
                  <a:gd name="T16" fmla="*/ 155 w 282"/>
                  <a:gd name="T17" fmla="*/ 29 h 299"/>
                  <a:gd name="T18" fmla="*/ 172 w 282"/>
                  <a:gd name="T19" fmla="*/ 36 h 299"/>
                  <a:gd name="T20" fmla="*/ 191 w 282"/>
                  <a:gd name="T21" fmla="*/ 50 h 299"/>
                  <a:gd name="T22" fmla="*/ 208 w 282"/>
                  <a:gd name="T23" fmla="*/ 65 h 299"/>
                  <a:gd name="T24" fmla="*/ 225 w 282"/>
                  <a:gd name="T25" fmla="*/ 82 h 299"/>
                  <a:gd name="T26" fmla="*/ 240 w 282"/>
                  <a:gd name="T27" fmla="*/ 103 h 299"/>
                  <a:gd name="T28" fmla="*/ 253 w 282"/>
                  <a:gd name="T29" fmla="*/ 126 h 299"/>
                  <a:gd name="T30" fmla="*/ 265 w 282"/>
                  <a:gd name="T31" fmla="*/ 152 h 299"/>
                  <a:gd name="T32" fmla="*/ 272 w 282"/>
                  <a:gd name="T33" fmla="*/ 183 h 299"/>
                  <a:gd name="T34" fmla="*/ 278 w 282"/>
                  <a:gd name="T35" fmla="*/ 217 h 299"/>
                  <a:gd name="T36" fmla="*/ 282 w 282"/>
                  <a:gd name="T37" fmla="*/ 253 h 299"/>
                  <a:gd name="T38" fmla="*/ 267 w 282"/>
                  <a:gd name="T39" fmla="*/ 299 h 299"/>
                  <a:gd name="T40" fmla="*/ 267 w 282"/>
                  <a:gd name="T41" fmla="*/ 287 h 299"/>
                  <a:gd name="T42" fmla="*/ 267 w 282"/>
                  <a:gd name="T43" fmla="*/ 272 h 299"/>
                  <a:gd name="T44" fmla="*/ 263 w 282"/>
                  <a:gd name="T45" fmla="*/ 249 h 299"/>
                  <a:gd name="T46" fmla="*/ 257 w 282"/>
                  <a:gd name="T47" fmla="*/ 224 h 299"/>
                  <a:gd name="T48" fmla="*/ 255 w 282"/>
                  <a:gd name="T49" fmla="*/ 211 h 299"/>
                  <a:gd name="T50" fmla="*/ 250 w 282"/>
                  <a:gd name="T51" fmla="*/ 198 h 299"/>
                  <a:gd name="T52" fmla="*/ 244 w 282"/>
                  <a:gd name="T53" fmla="*/ 183 h 299"/>
                  <a:gd name="T54" fmla="*/ 240 w 282"/>
                  <a:gd name="T55" fmla="*/ 169 h 299"/>
                  <a:gd name="T56" fmla="*/ 232 w 282"/>
                  <a:gd name="T57" fmla="*/ 152 h 299"/>
                  <a:gd name="T58" fmla="*/ 223 w 282"/>
                  <a:gd name="T59" fmla="*/ 139 h 299"/>
                  <a:gd name="T60" fmla="*/ 213 w 282"/>
                  <a:gd name="T61" fmla="*/ 126 h 299"/>
                  <a:gd name="T62" fmla="*/ 204 w 282"/>
                  <a:gd name="T63" fmla="*/ 110 h 299"/>
                  <a:gd name="T64" fmla="*/ 183 w 282"/>
                  <a:gd name="T65" fmla="*/ 88 h 299"/>
                  <a:gd name="T66" fmla="*/ 170 w 282"/>
                  <a:gd name="T67" fmla="*/ 78 h 299"/>
                  <a:gd name="T68" fmla="*/ 155 w 282"/>
                  <a:gd name="T69" fmla="*/ 67 h 299"/>
                  <a:gd name="T70" fmla="*/ 137 w 282"/>
                  <a:gd name="T71" fmla="*/ 57 h 299"/>
                  <a:gd name="T72" fmla="*/ 122 w 282"/>
                  <a:gd name="T73" fmla="*/ 50 h 299"/>
                  <a:gd name="T74" fmla="*/ 107 w 282"/>
                  <a:gd name="T75" fmla="*/ 42 h 299"/>
                  <a:gd name="T76" fmla="*/ 94 w 282"/>
                  <a:gd name="T77" fmla="*/ 36 h 299"/>
                  <a:gd name="T78" fmla="*/ 75 w 282"/>
                  <a:gd name="T79" fmla="*/ 29 h 299"/>
                  <a:gd name="T80" fmla="*/ 52 w 282"/>
                  <a:gd name="T81" fmla="*/ 19 h 299"/>
                  <a:gd name="T82" fmla="*/ 33 w 282"/>
                  <a:gd name="T83" fmla="*/ 15 h 299"/>
                  <a:gd name="T84" fmla="*/ 20 w 282"/>
                  <a:gd name="T85" fmla="*/ 13 h 299"/>
                  <a:gd name="T86" fmla="*/ 8 w 282"/>
                  <a:gd name="T87" fmla="*/ 12 h 299"/>
                  <a:gd name="T88" fmla="*/ 18 w 282"/>
                  <a:gd name="T89"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2" h="299">
                    <a:moveTo>
                      <a:pt x="18" y="0"/>
                    </a:moveTo>
                    <a:lnTo>
                      <a:pt x="18" y="0"/>
                    </a:lnTo>
                    <a:lnTo>
                      <a:pt x="21" y="0"/>
                    </a:lnTo>
                    <a:lnTo>
                      <a:pt x="23" y="0"/>
                    </a:lnTo>
                    <a:lnTo>
                      <a:pt x="29" y="0"/>
                    </a:lnTo>
                    <a:lnTo>
                      <a:pt x="35" y="0"/>
                    </a:lnTo>
                    <a:lnTo>
                      <a:pt x="42" y="0"/>
                    </a:lnTo>
                    <a:lnTo>
                      <a:pt x="46" y="0"/>
                    </a:lnTo>
                    <a:lnTo>
                      <a:pt x="52" y="0"/>
                    </a:lnTo>
                    <a:lnTo>
                      <a:pt x="56" y="2"/>
                    </a:lnTo>
                    <a:lnTo>
                      <a:pt x="61" y="2"/>
                    </a:lnTo>
                    <a:lnTo>
                      <a:pt x="65" y="2"/>
                    </a:lnTo>
                    <a:lnTo>
                      <a:pt x="69" y="2"/>
                    </a:lnTo>
                    <a:lnTo>
                      <a:pt x="75" y="2"/>
                    </a:lnTo>
                    <a:lnTo>
                      <a:pt x="80" y="4"/>
                    </a:lnTo>
                    <a:lnTo>
                      <a:pt x="86" y="4"/>
                    </a:lnTo>
                    <a:lnTo>
                      <a:pt x="92" y="6"/>
                    </a:lnTo>
                    <a:lnTo>
                      <a:pt x="97" y="8"/>
                    </a:lnTo>
                    <a:lnTo>
                      <a:pt x="103" y="10"/>
                    </a:lnTo>
                    <a:lnTo>
                      <a:pt x="109" y="10"/>
                    </a:lnTo>
                    <a:lnTo>
                      <a:pt x="116" y="12"/>
                    </a:lnTo>
                    <a:lnTo>
                      <a:pt x="122" y="13"/>
                    </a:lnTo>
                    <a:lnTo>
                      <a:pt x="128" y="17"/>
                    </a:lnTo>
                    <a:lnTo>
                      <a:pt x="134" y="19"/>
                    </a:lnTo>
                    <a:lnTo>
                      <a:pt x="141" y="21"/>
                    </a:lnTo>
                    <a:lnTo>
                      <a:pt x="147" y="25"/>
                    </a:lnTo>
                    <a:lnTo>
                      <a:pt x="155" y="29"/>
                    </a:lnTo>
                    <a:lnTo>
                      <a:pt x="160" y="31"/>
                    </a:lnTo>
                    <a:lnTo>
                      <a:pt x="166" y="34"/>
                    </a:lnTo>
                    <a:lnTo>
                      <a:pt x="172" y="36"/>
                    </a:lnTo>
                    <a:lnTo>
                      <a:pt x="179" y="42"/>
                    </a:lnTo>
                    <a:lnTo>
                      <a:pt x="185" y="44"/>
                    </a:lnTo>
                    <a:lnTo>
                      <a:pt x="191" y="50"/>
                    </a:lnTo>
                    <a:lnTo>
                      <a:pt x="196" y="55"/>
                    </a:lnTo>
                    <a:lnTo>
                      <a:pt x="202" y="59"/>
                    </a:lnTo>
                    <a:lnTo>
                      <a:pt x="208" y="65"/>
                    </a:lnTo>
                    <a:lnTo>
                      <a:pt x="213" y="70"/>
                    </a:lnTo>
                    <a:lnTo>
                      <a:pt x="219" y="76"/>
                    </a:lnTo>
                    <a:lnTo>
                      <a:pt x="225" y="82"/>
                    </a:lnTo>
                    <a:lnTo>
                      <a:pt x="229" y="88"/>
                    </a:lnTo>
                    <a:lnTo>
                      <a:pt x="234" y="95"/>
                    </a:lnTo>
                    <a:lnTo>
                      <a:pt x="240" y="103"/>
                    </a:lnTo>
                    <a:lnTo>
                      <a:pt x="246" y="110"/>
                    </a:lnTo>
                    <a:lnTo>
                      <a:pt x="250" y="118"/>
                    </a:lnTo>
                    <a:lnTo>
                      <a:pt x="253" y="126"/>
                    </a:lnTo>
                    <a:lnTo>
                      <a:pt x="257" y="133"/>
                    </a:lnTo>
                    <a:lnTo>
                      <a:pt x="261" y="143"/>
                    </a:lnTo>
                    <a:lnTo>
                      <a:pt x="265" y="152"/>
                    </a:lnTo>
                    <a:lnTo>
                      <a:pt x="267" y="162"/>
                    </a:lnTo>
                    <a:lnTo>
                      <a:pt x="271" y="171"/>
                    </a:lnTo>
                    <a:lnTo>
                      <a:pt x="272" y="183"/>
                    </a:lnTo>
                    <a:lnTo>
                      <a:pt x="274" y="192"/>
                    </a:lnTo>
                    <a:lnTo>
                      <a:pt x="276" y="204"/>
                    </a:lnTo>
                    <a:lnTo>
                      <a:pt x="278" y="217"/>
                    </a:lnTo>
                    <a:lnTo>
                      <a:pt x="280" y="228"/>
                    </a:lnTo>
                    <a:lnTo>
                      <a:pt x="280" y="240"/>
                    </a:lnTo>
                    <a:lnTo>
                      <a:pt x="282" y="253"/>
                    </a:lnTo>
                    <a:lnTo>
                      <a:pt x="282" y="266"/>
                    </a:lnTo>
                    <a:lnTo>
                      <a:pt x="282" y="281"/>
                    </a:lnTo>
                    <a:lnTo>
                      <a:pt x="267" y="299"/>
                    </a:lnTo>
                    <a:lnTo>
                      <a:pt x="267" y="297"/>
                    </a:lnTo>
                    <a:lnTo>
                      <a:pt x="267" y="291"/>
                    </a:lnTo>
                    <a:lnTo>
                      <a:pt x="267" y="287"/>
                    </a:lnTo>
                    <a:lnTo>
                      <a:pt x="267" y="281"/>
                    </a:lnTo>
                    <a:lnTo>
                      <a:pt x="267" y="276"/>
                    </a:lnTo>
                    <a:lnTo>
                      <a:pt x="267" y="272"/>
                    </a:lnTo>
                    <a:lnTo>
                      <a:pt x="265" y="264"/>
                    </a:lnTo>
                    <a:lnTo>
                      <a:pt x="263" y="257"/>
                    </a:lnTo>
                    <a:lnTo>
                      <a:pt x="263" y="249"/>
                    </a:lnTo>
                    <a:lnTo>
                      <a:pt x="261" y="242"/>
                    </a:lnTo>
                    <a:lnTo>
                      <a:pt x="259" y="234"/>
                    </a:lnTo>
                    <a:lnTo>
                      <a:pt x="257" y="224"/>
                    </a:lnTo>
                    <a:lnTo>
                      <a:pt x="255" y="221"/>
                    </a:lnTo>
                    <a:lnTo>
                      <a:pt x="255" y="217"/>
                    </a:lnTo>
                    <a:lnTo>
                      <a:pt x="255" y="211"/>
                    </a:lnTo>
                    <a:lnTo>
                      <a:pt x="253" y="207"/>
                    </a:lnTo>
                    <a:lnTo>
                      <a:pt x="252" y="202"/>
                    </a:lnTo>
                    <a:lnTo>
                      <a:pt x="250" y="198"/>
                    </a:lnTo>
                    <a:lnTo>
                      <a:pt x="248" y="192"/>
                    </a:lnTo>
                    <a:lnTo>
                      <a:pt x="246" y="188"/>
                    </a:lnTo>
                    <a:lnTo>
                      <a:pt x="244" y="183"/>
                    </a:lnTo>
                    <a:lnTo>
                      <a:pt x="242" y="179"/>
                    </a:lnTo>
                    <a:lnTo>
                      <a:pt x="240" y="173"/>
                    </a:lnTo>
                    <a:lnTo>
                      <a:pt x="240" y="169"/>
                    </a:lnTo>
                    <a:lnTo>
                      <a:pt x="236" y="164"/>
                    </a:lnTo>
                    <a:lnTo>
                      <a:pt x="234" y="158"/>
                    </a:lnTo>
                    <a:lnTo>
                      <a:pt x="232" y="152"/>
                    </a:lnTo>
                    <a:lnTo>
                      <a:pt x="229" y="148"/>
                    </a:lnTo>
                    <a:lnTo>
                      <a:pt x="227" y="143"/>
                    </a:lnTo>
                    <a:lnTo>
                      <a:pt x="223" y="139"/>
                    </a:lnTo>
                    <a:lnTo>
                      <a:pt x="221" y="133"/>
                    </a:lnTo>
                    <a:lnTo>
                      <a:pt x="219" y="129"/>
                    </a:lnTo>
                    <a:lnTo>
                      <a:pt x="213" y="126"/>
                    </a:lnTo>
                    <a:lnTo>
                      <a:pt x="212" y="120"/>
                    </a:lnTo>
                    <a:lnTo>
                      <a:pt x="208" y="114"/>
                    </a:lnTo>
                    <a:lnTo>
                      <a:pt x="204" y="110"/>
                    </a:lnTo>
                    <a:lnTo>
                      <a:pt x="196" y="101"/>
                    </a:lnTo>
                    <a:lnTo>
                      <a:pt x="189" y="93"/>
                    </a:lnTo>
                    <a:lnTo>
                      <a:pt x="183" y="88"/>
                    </a:lnTo>
                    <a:lnTo>
                      <a:pt x="179" y="86"/>
                    </a:lnTo>
                    <a:lnTo>
                      <a:pt x="174" y="82"/>
                    </a:lnTo>
                    <a:lnTo>
                      <a:pt x="170" y="78"/>
                    </a:lnTo>
                    <a:lnTo>
                      <a:pt x="164" y="74"/>
                    </a:lnTo>
                    <a:lnTo>
                      <a:pt x="158" y="70"/>
                    </a:lnTo>
                    <a:lnTo>
                      <a:pt x="155" y="67"/>
                    </a:lnTo>
                    <a:lnTo>
                      <a:pt x="149" y="65"/>
                    </a:lnTo>
                    <a:lnTo>
                      <a:pt x="143" y="61"/>
                    </a:lnTo>
                    <a:lnTo>
                      <a:pt x="137" y="57"/>
                    </a:lnTo>
                    <a:lnTo>
                      <a:pt x="132" y="55"/>
                    </a:lnTo>
                    <a:lnTo>
                      <a:pt x="128" y="51"/>
                    </a:lnTo>
                    <a:lnTo>
                      <a:pt x="122" y="50"/>
                    </a:lnTo>
                    <a:lnTo>
                      <a:pt x="116" y="48"/>
                    </a:lnTo>
                    <a:lnTo>
                      <a:pt x="113" y="44"/>
                    </a:lnTo>
                    <a:lnTo>
                      <a:pt x="107" y="42"/>
                    </a:lnTo>
                    <a:lnTo>
                      <a:pt x="103" y="40"/>
                    </a:lnTo>
                    <a:lnTo>
                      <a:pt x="97" y="38"/>
                    </a:lnTo>
                    <a:lnTo>
                      <a:pt x="94" y="36"/>
                    </a:lnTo>
                    <a:lnTo>
                      <a:pt x="90" y="34"/>
                    </a:lnTo>
                    <a:lnTo>
                      <a:pt x="80" y="31"/>
                    </a:lnTo>
                    <a:lnTo>
                      <a:pt x="75" y="29"/>
                    </a:lnTo>
                    <a:lnTo>
                      <a:pt x="65" y="25"/>
                    </a:lnTo>
                    <a:lnTo>
                      <a:pt x="59" y="23"/>
                    </a:lnTo>
                    <a:lnTo>
                      <a:pt x="52" y="19"/>
                    </a:lnTo>
                    <a:lnTo>
                      <a:pt x="46" y="17"/>
                    </a:lnTo>
                    <a:lnTo>
                      <a:pt x="39" y="15"/>
                    </a:lnTo>
                    <a:lnTo>
                      <a:pt x="33" y="15"/>
                    </a:lnTo>
                    <a:lnTo>
                      <a:pt x="29" y="13"/>
                    </a:lnTo>
                    <a:lnTo>
                      <a:pt x="25" y="13"/>
                    </a:lnTo>
                    <a:lnTo>
                      <a:pt x="20" y="13"/>
                    </a:lnTo>
                    <a:lnTo>
                      <a:pt x="16" y="12"/>
                    </a:lnTo>
                    <a:lnTo>
                      <a:pt x="10" y="12"/>
                    </a:lnTo>
                    <a:lnTo>
                      <a:pt x="8" y="12"/>
                    </a:lnTo>
                    <a:lnTo>
                      <a:pt x="0" y="12"/>
                    </a:lnTo>
                    <a:lnTo>
                      <a:pt x="18" y="0"/>
                    </a:lnTo>
                    <a:lnTo>
                      <a:pt x="18" y="0"/>
                    </a:lnTo>
                    <a:close/>
                  </a:path>
                </a:pathLst>
              </a:custGeom>
              <a:solidFill>
                <a:srgbClr val="667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00" name="Freeform 1152"/>
              <p:cNvSpPr>
                <a:spLocks/>
              </p:cNvSpPr>
              <p:nvPr/>
            </p:nvSpPr>
            <p:spPr bwMode="auto">
              <a:xfrm>
                <a:off x="4604" y="3154"/>
                <a:ext cx="138" cy="169"/>
              </a:xfrm>
              <a:custGeom>
                <a:avLst/>
                <a:gdLst>
                  <a:gd name="T0" fmla="*/ 50 w 278"/>
                  <a:gd name="T1" fmla="*/ 0 h 339"/>
                  <a:gd name="T2" fmla="*/ 55 w 278"/>
                  <a:gd name="T3" fmla="*/ 0 h 339"/>
                  <a:gd name="T4" fmla="*/ 67 w 278"/>
                  <a:gd name="T5" fmla="*/ 2 h 339"/>
                  <a:gd name="T6" fmla="*/ 76 w 278"/>
                  <a:gd name="T7" fmla="*/ 4 h 339"/>
                  <a:gd name="T8" fmla="*/ 86 w 278"/>
                  <a:gd name="T9" fmla="*/ 8 h 339"/>
                  <a:gd name="T10" fmla="*/ 95 w 278"/>
                  <a:gd name="T11" fmla="*/ 10 h 339"/>
                  <a:gd name="T12" fmla="*/ 103 w 278"/>
                  <a:gd name="T13" fmla="*/ 14 h 339"/>
                  <a:gd name="T14" fmla="*/ 114 w 278"/>
                  <a:gd name="T15" fmla="*/ 17 h 339"/>
                  <a:gd name="T16" fmla="*/ 124 w 278"/>
                  <a:gd name="T17" fmla="*/ 23 h 339"/>
                  <a:gd name="T18" fmla="*/ 135 w 278"/>
                  <a:gd name="T19" fmla="*/ 29 h 339"/>
                  <a:gd name="T20" fmla="*/ 147 w 278"/>
                  <a:gd name="T21" fmla="*/ 35 h 339"/>
                  <a:gd name="T22" fmla="*/ 158 w 278"/>
                  <a:gd name="T23" fmla="*/ 42 h 339"/>
                  <a:gd name="T24" fmla="*/ 171 w 278"/>
                  <a:gd name="T25" fmla="*/ 50 h 339"/>
                  <a:gd name="T26" fmla="*/ 181 w 278"/>
                  <a:gd name="T27" fmla="*/ 57 h 339"/>
                  <a:gd name="T28" fmla="*/ 192 w 278"/>
                  <a:gd name="T29" fmla="*/ 67 h 339"/>
                  <a:gd name="T30" fmla="*/ 204 w 278"/>
                  <a:gd name="T31" fmla="*/ 76 h 339"/>
                  <a:gd name="T32" fmla="*/ 215 w 278"/>
                  <a:gd name="T33" fmla="*/ 88 h 339"/>
                  <a:gd name="T34" fmla="*/ 225 w 278"/>
                  <a:gd name="T35" fmla="*/ 99 h 339"/>
                  <a:gd name="T36" fmla="*/ 234 w 278"/>
                  <a:gd name="T37" fmla="*/ 112 h 339"/>
                  <a:gd name="T38" fmla="*/ 244 w 278"/>
                  <a:gd name="T39" fmla="*/ 128 h 339"/>
                  <a:gd name="T40" fmla="*/ 251 w 278"/>
                  <a:gd name="T41" fmla="*/ 141 h 339"/>
                  <a:gd name="T42" fmla="*/ 259 w 278"/>
                  <a:gd name="T43" fmla="*/ 158 h 339"/>
                  <a:gd name="T44" fmla="*/ 265 w 278"/>
                  <a:gd name="T45" fmla="*/ 175 h 339"/>
                  <a:gd name="T46" fmla="*/ 268 w 278"/>
                  <a:gd name="T47" fmla="*/ 192 h 339"/>
                  <a:gd name="T48" fmla="*/ 272 w 278"/>
                  <a:gd name="T49" fmla="*/ 213 h 339"/>
                  <a:gd name="T50" fmla="*/ 276 w 278"/>
                  <a:gd name="T51" fmla="*/ 234 h 339"/>
                  <a:gd name="T52" fmla="*/ 276 w 278"/>
                  <a:gd name="T53" fmla="*/ 255 h 339"/>
                  <a:gd name="T54" fmla="*/ 276 w 278"/>
                  <a:gd name="T55" fmla="*/ 280 h 339"/>
                  <a:gd name="T56" fmla="*/ 276 w 278"/>
                  <a:gd name="T57" fmla="*/ 304 h 339"/>
                  <a:gd name="T58" fmla="*/ 255 w 278"/>
                  <a:gd name="T59" fmla="*/ 339 h 339"/>
                  <a:gd name="T60" fmla="*/ 253 w 278"/>
                  <a:gd name="T61" fmla="*/ 335 h 339"/>
                  <a:gd name="T62" fmla="*/ 253 w 278"/>
                  <a:gd name="T63" fmla="*/ 325 h 339"/>
                  <a:gd name="T64" fmla="*/ 251 w 278"/>
                  <a:gd name="T65" fmla="*/ 312 h 339"/>
                  <a:gd name="T66" fmla="*/ 249 w 278"/>
                  <a:gd name="T67" fmla="*/ 303 h 339"/>
                  <a:gd name="T68" fmla="*/ 249 w 278"/>
                  <a:gd name="T69" fmla="*/ 295 h 339"/>
                  <a:gd name="T70" fmla="*/ 248 w 278"/>
                  <a:gd name="T71" fmla="*/ 284 h 339"/>
                  <a:gd name="T72" fmla="*/ 246 w 278"/>
                  <a:gd name="T73" fmla="*/ 272 h 339"/>
                  <a:gd name="T74" fmla="*/ 244 w 278"/>
                  <a:gd name="T75" fmla="*/ 261 h 339"/>
                  <a:gd name="T76" fmla="*/ 240 w 278"/>
                  <a:gd name="T77" fmla="*/ 249 h 339"/>
                  <a:gd name="T78" fmla="*/ 236 w 278"/>
                  <a:gd name="T79" fmla="*/ 236 h 339"/>
                  <a:gd name="T80" fmla="*/ 234 w 278"/>
                  <a:gd name="T81" fmla="*/ 223 h 339"/>
                  <a:gd name="T82" fmla="*/ 229 w 278"/>
                  <a:gd name="T83" fmla="*/ 209 h 339"/>
                  <a:gd name="T84" fmla="*/ 227 w 278"/>
                  <a:gd name="T85" fmla="*/ 198 h 339"/>
                  <a:gd name="T86" fmla="*/ 221 w 278"/>
                  <a:gd name="T87" fmla="*/ 183 h 339"/>
                  <a:gd name="T88" fmla="*/ 215 w 278"/>
                  <a:gd name="T89" fmla="*/ 169 h 339"/>
                  <a:gd name="T90" fmla="*/ 208 w 278"/>
                  <a:gd name="T91" fmla="*/ 156 h 339"/>
                  <a:gd name="T92" fmla="*/ 202 w 278"/>
                  <a:gd name="T93" fmla="*/ 143 h 339"/>
                  <a:gd name="T94" fmla="*/ 194 w 278"/>
                  <a:gd name="T95" fmla="*/ 130 h 339"/>
                  <a:gd name="T96" fmla="*/ 187 w 278"/>
                  <a:gd name="T97" fmla="*/ 118 h 339"/>
                  <a:gd name="T98" fmla="*/ 177 w 278"/>
                  <a:gd name="T99" fmla="*/ 107 h 339"/>
                  <a:gd name="T100" fmla="*/ 170 w 278"/>
                  <a:gd name="T101" fmla="*/ 97 h 339"/>
                  <a:gd name="T102" fmla="*/ 158 w 278"/>
                  <a:gd name="T103" fmla="*/ 84 h 339"/>
                  <a:gd name="T104" fmla="*/ 147 w 278"/>
                  <a:gd name="T105" fmla="*/ 76 h 339"/>
                  <a:gd name="T106" fmla="*/ 135 w 278"/>
                  <a:gd name="T107" fmla="*/ 67 h 339"/>
                  <a:gd name="T108" fmla="*/ 122 w 278"/>
                  <a:gd name="T109" fmla="*/ 59 h 339"/>
                  <a:gd name="T110" fmla="*/ 109 w 278"/>
                  <a:gd name="T111" fmla="*/ 54 h 339"/>
                  <a:gd name="T112" fmla="*/ 95 w 278"/>
                  <a:gd name="T113" fmla="*/ 48 h 339"/>
                  <a:gd name="T114" fmla="*/ 80 w 278"/>
                  <a:gd name="T115" fmla="*/ 44 h 339"/>
                  <a:gd name="T116" fmla="*/ 63 w 278"/>
                  <a:gd name="T117" fmla="*/ 42 h 339"/>
                  <a:gd name="T118" fmla="*/ 19 w 278"/>
                  <a:gd name="T119" fmla="*/ 27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8" h="339">
                    <a:moveTo>
                      <a:pt x="19" y="27"/>
                    </a:moveTo>
                    <a:lnTo>
                      <a:pt x="50" y="0"/>
                    </a:lnTo>
                    <a:lnTo>
                      <a:pt x="54" y="0"/>
                    </a:lnTo>
                    <a:lnTo>
                      <a:pt x="55" y="0"/>
                    </a:lnTo>
                    <a:lnTo>
                      <a:pt x="61" y="0"/>
                    </a:lnTo>
                    <a:lnTo>
                      <a:pt x="67" y="2"/>
                    </a:lnTo>
                    <a:lnTo>
                      <a:pt x="74" y="4"/>
                    </a:lnTo>
                    <a:lnTo>
                      <a:pt x="76" y="4"/>
                    </a:lnTo>
                    <a:lnTo>
                      <a:pt x="80" y="6"/>
                    </a:lnTo>
                    <a:lnTo>
                      <a:pt x="86" y="8"/>
                    </a:lnTo>
                    <a:lnTo>
                      <a:pt x="90" y="10"/>
                    </a:lnTo>
                    <a:lnTo>
                      <a:pt x="95" y="10"/>
                    </a:lnTo>
                    <a:lnTo>
                      <a:pt x="99" y="12"/>
                    </a:lnTo>
                    <a:lnTo>
                      <a:pt x="103" y="14"/>
                    </a:lnTo>
                    <a:lnTo>
                      <a:pt x="109" y="16"/>
                    </a:lnTo>
                    <a:lnTo>
                      <a:pt x="114" y="17"/>
                    </a:lnTo>
                    <a:lnTo>
                      <a:pt x="118" y="21"/>
                    </a:lnTo>
                    <a:lnTo>
                      <a:pt x="124" y="23"/>
                    </a:lnTo>
                    <a:lnTo>
                      <a:pt x="132" y="27"/>
                    </a:lnTo>
                    <a:lnTo>
                      <a:pt x="135" y="29"/>
                    </a:lnTo>
                    <a:lnTo>
                      <a:pt x="141" y="31"/>
                    </a:lnTo>
                    <a:lnTo>
                      <a:pt x="147" y="35"/>
                    </a:lnTo>
                    <a:lnTo>
                      <a:pt x="154" y="38"/>
                    </a:lnTo>
                    <a:lnTo>
                      <a:pt x="158" y="42"/>
                    </a:lnTo>
                    <a:lnTo>
                      <a:pt x="164" y="46"/>
                    </a:lnTo>
                    <a:lnTo>
                      <a:pt x="171" y="50"/>
                    </a:lnTo>
                    <a:lnTo>
                      <a:pt x="177" y="54"/>
                    </a:lnTo>
                    <a:lnTo>
                      <a:pt x="181" y="57"/>
                    </a:lnTo>
                    <a:lnTo>
                      <a:pt x="187" y="63"/>
                    </a:lnTo>
                    <a:lnTo>
                      <a:pt x="192" y="67"/>
                    </a:lnTo>
                    <a:lnTo>
                      <a:pt x="198" y="73"/>
                    </a:lnTo>
                    <a:lnTo>
                      <a:pt x="204" y="76"/>
                    </a:lnTo>
                    <a:lnTo>
                      <a:pt x="209" y="82"/>
                    </a:lnTo>
                    <a:lnTo>
                      <a:pt x="215" y="88"/>
                    </a:lnTo>
                    <a:lnTo>
                      <a:pt x="221" y="93"/>
                    </a:lnTo>
                    <a:lnTo>
                      <a:pt x="225" y="99"/>
                    </a:lnTo>
                    <a:lnTo>
                      <a:pt x="229" y="107"/>
                    </a:lnTo>
                    <a:lnTo>
                      <a:pt x="234" y="112"/>
                    </a:lnTo>
                    <a:lnTo>
                      <a:pt x="240" y="120"/>
                    </a:lnTo>
                    <a:lnTo>
                      <a:pt x="244" y="128"/>
                    </a:lnTo>
                    <a:lnTo>
                      <a:pt x="248" y="133"/>
                    </a:lnTo>
                    <a:lnTo>
                      <a:pt x="251" y="141"/>
                    </a:lnTo>
                    <a:lnTo>
                      <a:pt x="255" y="150"/>
                    </a:lnTo>
                    <a:lnTo>
                      <a:pt x="259" y="158"/>
                    </a:lnTo>
                    <a:lnTo>
                      <a:pt x="261" y="166"/>
                    </a:lnTo>
                    <a:lnTo>
                      <a:pt x="265" y="175"/>
                    </a:lnTo>
                    <a:lnTo>
                      <a:pt x="267" y="185"/>
                    </a:lnTo>
                    <a:lnTo>
                      <a:pt x="268" y="192"/>
                    </a:lnTo>
                    <a:lnTo>
                      <a:pt x="270" y="204"/>
                    </a:lnTo>
                    <a:lnTo>
                      <a:pt x="272" y="213"/>
                    </a:lnTo>
                    <a:lnTo>
                      <a:pt x="276" y="225"/>
                    </a:lnTo>
                    <a:lnTo>
                      <a:pt x="276" y="234"/>
                    </a:lnTo>
                    <a:lnTo>
                      <a:pt x="276" y="246"/>
                    </a:lnTo>
                    <a:lnTo>
                      <a:pt x="276" y="255"/>
                    </a:lnTo>
                    <a:lnTo>
                      <a:pt x="278" y="268"/>
                    </a:lnTo>
                    <a:lnTo>
                      <a:pt x="276" y="280"/>
                    </a:lnTo>
                    <a:lnTo>
                      <a:pt x="276" y="291"/>
                    </a:lnTo>
                    <a:lnTo>
                      <a:pt x="276" y="304"/>
                    </a:lnTo>
                    <a:lnTo>
                      <a:pt x="274" y="318"/>
                    </a:lnTo>
                    <a:lnTo>
                      <a:pt x="255" y="339"/>
                    </a:lnTo>
                    <a:lnTo>
                      <a:pt x="253" y="337"/>
                    </a:lnTo>
                    <a:lnTo>
                      <a:pt x="253" y="335"/>
                    </a:lnTo>
                    <a:lnTo>
                      <a:pt x="253" y="331"/>
                    </a:lnTo>
                    <a:lnTo>
                      <a:pt x="253" y="325"/>
                    </a:lnTo>
                    <a:lnTo>
                      <a:pt x="251" y="318"/>
                    </a:lnTo>
                    <a:lnTo>
                      <a:pt x="251" y="312"/>
                    </a:lnTo>
                    <a:lnTo>
                      <a:pt x="249" y="306"/>
                    </a:lnTo>
                    <a:lnTo>
                      <a:pt x="249" y="303"/>
                    </a:lnTo>
                    <a:lnTo>
                      <a:pt x="249" y="299"/>
                    </a:lnTo>
                    <a:lnTo>
                      <a:pt x="249" y="295"/>
                    </a:lnTo>
                    <a:lnTo>
                      <a:pt x="248" y="289"/>
                    </a:lnTo>
                    <a:lnTo>
                      <a:pt x="248" y="284"/>
                    </a:lnTo>
                    <a:lnTo>
                      <a:pt x="246" y="278"/>
                    </a:lnTo>
                    <a:lnTo>
                      <a:pt x="246" y="272"/>
                    </a:lnTo>
                    <a:lnTo>
                      <a:pt x="244" y="266"/>
                    </a:lnTo>
                    <a:lnTo>
                      <a:pt x="244" y="261"/>
                    </a:lnTo>
                    <a:lnTo>
                      <a:pt x="242" y="255"/>
                    </a:lnTo>
                    <a:lnTo>
                      <a:pt x="240" y="249"/>
                    </a:lnTo>
                    <a:lnTo>
                      <a:pt x="238" y="242"/>
                    </a:lnTo>
                    <a:lnTo>
                      <a:pt x="236" y="236"/>
                    </a:lnTo>
                    <a:lnTo>
                      <a:pt x="234" y="230"/>
                    </a:lnTo>
                    <a:lnTo>
                      <a:pt x="234" y="223"/>
                    </a:lnTo>
                    <a:lnTo>
                      <a:pt x="230" y="217"/>
                    </a:lnTo>
                    <a:lnTo>
                      <a:pt x="229" y="209"/>
                    </a:lnTo>
                    <a:lnTo>
                      <a:pt x="229" y="204"/>
                    </a:lnTo>
                    <a:lnTo>
                      <a:pt x="227" y="198"/>
                    </a:lnTo>
                    <a:lnTo>
                      <a:pt x="223" y="190"/>
                    </a:lnTo>
                    <a:lnTo>
                      <a:pt x="221" y="183"/>
                    </a:lnTo>
                    <a:lnTo>
                      <a:pt x="217" y="177"/>
                    </a:lnTo>
                    <a:lnTo>
                      <a:pt x="215" y="169"/>
                    </a:lnTo>
                    <a:lnTo>
                      <a:pt x="211" y="162"/>
                    </a:lnTo>
                    <a:lnTo>
                      <a:pt x="208" y="156"/>
                    </a:lnTo>
                    <a:lnTo>
                      <a:pt x="206" y="150"/>
                    </a:lnTo>
                    <a:lnTo>
                      <a:pt x="202" y="143"/>
                    </a:lnTo>
                    <a:lnTo>
                      <a:pt x="198" y="135"/>
                    </a:lnTo>
                    <a:lnTo>
                      <a:pt x="194" y="130"/>
                    </a:lnTo>
                    <a:lnTo>
                      <a:pt x="190" y="124"/>
                    </a:lnTo>
                    <a:lnTo>
                      <a:pt x="187" y="118"/>
                    </a:lnTo>
                    <a:lnTo>
                      <a:pt x="181" y="112"/>
                    </a:lnTo>
                    <a:lnTo>
                      <a:pt x="177" y="107"/>
                    </a:lnTo>
                    <a:lnTo>
                      <a:pt x="173" y="101"/>
                    </a:lnTo>
                    <a:lnTo>
                      <a:pt x="170" y="97"/>
                    </a:lnTo>
                    <a:lnTo>
                      <a:pt x="164" y="92"/>
                    </a:lnTo>
                    <a:lnTo>
                      <a:pt x="158" y="84"/>
                    </a:lnTo>
                    <a:lnTo>
                      <a:pt x="152" y="80"/>
                    </a:lnTo>
                    <a:lnTo>
                      <a:pt x="147" y="76"/>
                    </a:lnTo>
                    <a:lnTo>
                      <a:pt x="141" y="71"/>
                    </a:lnTo>
                    <a:lnTo>
                      <a:pt x="135" y="67"/>
                    </a:lnTo>
                    <a:lnTo>
                      <a:pt x="128" y="63"/>
                    </a:lnTo>
                    <a:lnTo>
                      <a:pt x="122" y="59"/>
                    </a:lnTo>
                    <a:lnTo>
                      <a:pt x="116" y="55"/>
                    </a:lnTo>
                    <a:lnTo>
                      <a:pt x="109" y="54"/>
                    </a:lnTo>
                    <a:lnTo>
                      <a:pt x="101" y="50"/>
                    </a:lnTo>
                    <a:lnTo>
                      <a:pt x="95" y="48"/>
                    </a:lnTo>
                    <a:lnTo>
                      <a:pt x="86" y="46"/>
                    </a:lnTo>
                    <a:lnTo>
                      <a:pt x="80" y="44"/>
                    </a:lnTo>
                    <a:lnTo>
                      <a:pt x="71" y="42"/>
                    </a:lnTo>
                    <a:lnTo>
                      <a:pt x="63" y="42"/>
                    </a:lnTo>
                    <a:lnTo>
                      <a:pt x="0" y="42"/>
                    </a:lnTo>
                    <a:lnTo>
                      <a:pt x="19" y="27"/>
                    </a:lnTo>
                    <a:lnTo>
                      <a:pt x="19" y="27"/>
                    </a:lnTo>
                    <a:close/>
                  </a:path>
                </a:pathLst>
              </a:custGeom>
              <a:solidFill>
                <a:srgbClr val="667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01" name="Freeform 1153"/>
              <p:cNvSpPr>
                <a:spLocks/>
              </p:cNvSpPr>
              <p:nvPr/>
            </p:nvSpPr>
            <p:spPr bwMode="auto">
              <a:xfrm>
                <a:off x="4730" y="3080"/>
                <a:ext cx="150" cy="146"/>
              </a:xfrm>
              <a:custGeom>
                <a:avLst/>
                <a:gdLst>
                  <a:gd name="T0" fmla="*/ 301 w 301"/>
                  <a:gd name="T1" fmla="*/ 28 h 291"/>
                  <a:gd name="T2" fmla="*/ 14 w 301"/>
                  <a:gd name="T3" fmla="*/ 291 h 291"/>
                  <a:gd name="T4" fmla="*/ 8 w 301"/>
                  <a:gd name="T5" fmla="*/ 274 h 291"/>
                  <a:gd name="T6" fmla="*/ 0 w 301"/>
                  <a:gd name="T7" fmla="*/ 260 h 291"/>
                  <a:gd name="T8" fmla="*/ 291 w 301"/>
                  <a:gd name="T9" fmla="*/ 0 h 291"/>
                  <a:gd name="T10" fmla="*/ 301 w 301"/>
                  <a:gd name="T11" fmla="*/ 28 h 291"/>
                  <a:gd name="T12" fmla="*/ 301 w 301"/>
                  <a:gd name="T13" fmla="*/ 28 h 291"/>
                </a:gdLst>
                <a:ahLst/>
                <a:cxnLst>
                  <a:cxn ang="0">
                    <a:pos x="T0" y="T1"/>
                  </a:cxn>
                  <a:cxn ang="0">
                    <a:pos x="T2" y="T3"/>
                  </a:cxn>
                  <a:cxn ang="0">
                    <a:pos x="T4" y="T5"/>
                  </a:cxn>
                  <a:cxn ang="0">
                    <a:pos x="T6" y="T7"/>
                  </a:cxn>
                  <a:cxn ang="0">
                    <a:pos x="T8" y="T9"/>
                  </a:cxn>
                  <a:cxn ang="0">
                    <a:pos x="T10" y="T11"/>
                  </a:cxn>
                  <a:cxn ang="0">
                    <a:pos x="T12" y="T13"/>
                  </a:cxn>
                </a:cxnLst>
                <a:rect l="0" t="0" r="r" b="b"/>
                <a:pathLst>
                  <a:path w="301" h="291">
                    <a:moveTo>
                      <a:pt x="301" y="28"/>
                    </a:moveTo>
                    <a:lnTo>
                      <a:pt x="14" y="291"/>
                    </a:lnTo>
                    <a:lnTo>
                      <a:pt x="8" y="274"/>
                    </a:lnTo>
                    <a:lnTo>
                      <a:pt x="0" y="260"/>
                    </a:lnTo>
                    <a:lnTo>
                      <a:pt x="291" y="0"/>
                    </a:lnTo>
                    <a:lnTo>
                      <a:pt x="301" y="28"/>
                    </a:lnTo>
                    <a:lnTo>
                      <a:pt x="301" y="28"/>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02" name="Freeform 1154"/>
              <p:cNvSpPr>
                <a:spLocks/>
              </p:cNvSpPr>
              <p:nvPr/>
            </p:nvSpPr>
            <p:spPr bwMode="auto">
              <a:xfrm>
                <a:off x="4969" y="2895"/>
                <a:ext cx="120" cy="115"/>
              </a:xfrm>
              <a:custGeom>
                <a:avLst/>
                <a:gdLst>
                  <a:gd name="T0" fmla="*/ 0 w 239"/>
                  <a:gd name="T1" fmla="*/ 209 h 230"/>
                  <a:gd name="T2" fmla="*/ 235 w 239"/>
                  <a:gd name="T3" fmla="*/ 2 h 230"/>
                  <a:gd name="T4" fmla="*/ 237 w 239"/>
                  <a:gd name="T5" fmla="*/ 0 h 230"/>
                  <a:gd name="T6" fmla="*/ 239 w 239"/>
                  <a:gd name="T7" fmla="*/ 2 h 230"/>
                  <a:gd name="T8" fmla="*/ 239 w 239"/>
                  <a:gd name="T9" fmla="*/ 6 h 230"/>
                  <a:gd name="T10" fmla="*/ 239 w 239"/>
                  <a:gd name="T11" fmla="*/ 12 h 230"/>
                  <a:gd name="T12" fmla="*/ 239 w 239"/>
                  <a:gd name="T13" fmla="*/ 16 h 230"/>
                  <a:gd name="T14" fmla="*/ 239 w 239"/>
                  <a:gd name="T15" fmla="*/ 21 h 230"/>
                  <a:gd name="T16" fmla="*/ 237 w 239"/>
                  <a:gd name="T17" fmla="*/ 27 h 230"/>
                  <a:gd name="T18" fmla="*/ 235 w 239"/>
                  <a:gd name="T19" fmla="*/ 36 h 230"/>
                  <a:gd name="T20" fmla="*/ 15 w 239"/>
                  <a:gd name="T21" fmla="*/ 230 h 230"/>
                  <a:gd name="T22" fmla="*/ 0 w 239"/>
                  <a:gd name="T23" fmla="*/ 209 h 230"/>
                  <a:gd name="T24" fmla="*/ 0 w 239"/>
                  <a:gd name="T25" fmla="*/ 20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230">
                    <a:moveTo>
                      <a:pt x="0" y="209"/>
                    </a:moveTo>
                    <a:lnTo>
                      <a:pt x="235" y="2"/>
                    </a:lnTo>
                    <a:lnTo>
                      <a:pt x="237" y="0"/>
                    </a:lnTo>
                    <a:lnTo>
                      <a:pt x="239" y="2"/>
                    </a:lnTo>
                    <a:lnTo>
                      <a:pt x="239" y="6"/>
                    </a:lnTo>
                    <a:lnTo>
                      <a:pt x="239" y="12"/>
                    </a:lnTo>
                    <a:lnTo>
                      <a:pt x="239" y="16"/>
                    </a:lnTo>
                    <a:lnTo>
                      <a:pt x="239" y="21"/>
                    </a:lnTo>
                    <a:lnTo>
                      <a:pt x="237" y="27"/>
                    </a:lnTo>
                    <a:lnTo>
                      <a:pt x="235" y="36"/>
                    </a:lnTo>
                    <a:lnTo>
                      <a:pt x="15" y="230"/>
                    </a:lnTo>
                    <a:lnTo>
                      <a:pt x="0" y="209"/>
                    </a:lnTo>
                    <a:lnTo>
                      <a:pt x="0" y="20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03" name="Freeform 1155"/>
              <p:cNvSpPr>
                <a:spLocks/>
              </p:cNvSpPr>
              <p:nvPr/>
            </p:nvSpPr>
            <p:spPr bwMode="auto">
              <a:xfrm>
                <a:off x="4706" y="3052"/>
                <a:ext cx="156" cy="137"/>
              </a:xfrm>
              <a:custGeom>
                <a:avLst/>
                <a:gdLst>
                  <a:gd name="T0" fmla="*/ 312 w 312"/>
                  <a:gd name="T1" fmla="*/ 11 h 274"/>
                  <a:gd name="T2" fmla="*/ 17 w 312"/>
                  <a:gd name="T3" fmla="*/ 274 h 274"/>
                  <a:gd name="T4" fmla="*/ 13 w 312"/>
                  <a:gd name="T5" fmla="*/ 272 h 274"/>
                  <a:gd name="T6" fmla="*/ 7 w 312"/>
                  <a:gd name="T7" fmla="*/ 268 h 274"/>
                  <a:gd name="T8" fmla="*/ 2 w 312"/>
                  <a:gd name="T9" fmla="*/ 262 h 274"/>
                  <a:gd name="T10" fmla="*/ 0 w 312"/>
                  <a:gd name="T11" fmla="*/ 260 h 274"/>
                  <a:gd name="T12" fmla="*/ 55 w 312"/>
                  <a:gd name="T13" fmla="*/ 211 h 274"/>
                  <a:gd name="T14" fmla="*/ 298 w 312"/>
                  <a:gd name="T15" fmla="*/ 0 h 274"/>
                  <a:gd name="T16" fmla="*/ 312 w 312"/>
                  <a:gd name="T17" fmla="*/ 11 h 274"/>
                  <a:gd name="T18" fmla="*/ 312 w 312"/>
                  <a:gd name="T19" fmla="*/ 1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274">
                    <a:moveTo>
                      <a:pt x="312" y="11"/>
                    </a:moveTo>
                    <a:lnTo>
                      <a:pt x="17" y="274"/>
                    </a:lnTo>
                    <a:lnTo>
                      <a:pt x="13" y="272"/>
                    </a:lnTo>
                    <a:lnTo>
                      <a:pt x="7" y="268"/>
                    </a:lnTo>
                    <a:lnTo>
                      <a:pt x="2" y="262"/>
                    </a:lnTo>
                    <a:lnTo>
                      <a:pt x="0" y="260"/>
                    </a:lnTo>
                    <a:lnTo>
                      <a:pt x="55" y="211"/>
                    </a:lnTo>
                    <a:lnTo>
                      <a:pt x="298" y="0"/>
                    </a:lnTo>
                    <a:lnTo>
                      <a:pt x="312" y="11"/>
                    </a:lnTo>
                    <a:lnTo>
                      <a:pt x="312" y="11"/>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04" name="Freeform 1156"/>
              <p:cNvSpPr>
                <a:spLocks/>
              </p:cNvSpPr>
              <p:nvPr/>
            </p:nvSpPr>
            <p:spPr bwMode="auto">
              <a:xfrm>
                <a:off x="4936" y="2873"/>
                <a:ext cx="128" cy="113"/>
              </a:xfrm>
              <a:custGeom>
                <a:avLst/>
                <a:gdLst>
                  <a:gd name="T0" fmla="*/ 0 w 255"/>
                  <a:gd name="T1" fmla="*/ 209 h 226"/>
                  <a:gd name="T2" fmla="*/ 236 w 255"/>
                  <a:gd name="T3" fmla="*/ 2 h 226"/>
                  <a:gd name="T4" fmla="*/ 255 w 255"/>
                  <a:gd name="T5" fmla="*/ 0 h 226"/>
                  <a:gd name="T6" fmla="*/ 9 w 255"/>
                  <a:gd name="T7" fmla="*/ 226 h 226"/>
                  <a:gd name="T8" fmla="*/ 0 w 255"/>
                  <a:gd name="T9" fmla="*/ 209 h 226"/>
                  <a:gd name="T10" fmla="*/ 0 w 255"/>
                  <a:gd name="T11" fmla="*/ 209 h 226"/>
                </a:gdLst>
                <a:ahLst/>
                <a:cxnLst>
                  <a:cxn ang="0">
                    <a:pos x="T0" y="T1"/>
                  </a:cxn>
                  <a:cxn ang="0">
                    <a:pos x="T2" y="T3"/>
                  </a:cxn>
                  <a:cxn ang="0">
                    <a:pos x="T4" y="T5"/>
                  </a:cxn>
                  <a:cxn ang="0">
                    <a:pos x="T6" y="T7"/>
                  </a:cxn>
                  <a:cxn ang="0">
                    <a:pos x="T8" y="T9"/>
                  </a:cxn>
                  <a:cxn ang="0">
                    <a:pos x="T10" y="T11"/>
                  </a:cxn>
                </a:cxnLst>
                <a:rect l="0" t="0" r="r" b="b"/>
                <a:pathLst>
                  <a:path w="255" h="226">
                    <a:moveTo>
                      <a:pt x="0" y="209"/>
                    </a:moveTo>
                    <a:lnTo>
                      <a:pt x="236" y="2"/>
                    </a:lnTo>
                    <a:lnTo>
                      <a:pt x="255" y="0"/>
                    </a:lnTo>
                    <a:lnTo>
                      <a:pt x="9" y="226"/>
                    </a:lnTo>
                    <a:lnTo>
                      <a:pt x="0" y="209"/>
                    </a:lnTo>
                    <a:lnTo>
                      <a:pt x="0" y="20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05" name="Freeform 1157"/>
              <p:cNvSpPr>
                <a:spLocks/>
              </p:cNvSpPr>
              <p:nvPr/>
            </p:nvSpPr>
            <p:spPr bwMode="auto">
              <a:xfrm>
                <a:off x="5049" y="2847"/>
                <a:ext cx="57" cy="68"/>
              </a:xfrm>
              <a:custGeom>
                <a:avLst/>
                <a:gdLst>
                  <a:gd name="T0" fmla="*/ 2 w 114"/>
                  <a:gd name="T1" fmla="*/ 52 h 137"/>
                  <a:gd name="T2" fmla="*/ 0 w 114"/>
                  <a:gd name="T3" fmla="*/ 44 h 137"/>
                  <a:gd name="T4" fmla="*/ 0 w 114"/>
                  <a:gd name="T5" fmla="*/ 31 h 137"/>
                  <a:gd name="T6" fmla="*/ 4 w 114"/>
                  <a:gd name="T7" fmla="*/ 19 h 137"/>
                  <a:gd name="T8" fmla="*/ 10 w 114"/>
                  <a:gd name="T9" fmla="*/ 12 h 137"/>
                  <a:gd name="T10" fmla="*/ 21 w 114"/>
                  <a:gd name="T11" fmla="*/ 4 h 137"/>
                  <a:gd name="T12" fmla="*/ 33 w 114"/>
                  <a:gd name="T13" fmla="*/ 0 h 137"/>
                  <a:gd name="T14" fmla="*/ 50 w 114"/>
                  <a:gd name="T15" fmla="*/ 0 h 137"/>
                  <a:gd name="T16" fmla="*/ 65 w 114"/>
                  <a:gd name="T17" fmla="*/ 2 h 137"/>
                  <a:gd name="T18" fmla="*/ 82 w 114"/>
                  <a:gd name="T19" fmla="*/ 12 h 137"/>
                  <a:gd name="T20" fmla="*/ 93 w 114"/>
                  <a:gd name="T21" fmla="*/ 19 h 137"/>
                  <a:gd name="T22" fmla="*/ 99 w 114"/>
                  <a:gd name="T23" fmla="*/ 27 h 137"/>
                  <a:gd name="T24" fmla="*/ 105 w 114"/>
                  <a:gd name="T25" fmla="*/ 37 h 137"/>
                  <a:gd name="T26" fmla="*/ 109 w 114"/>
                  <a:gd name="T27" fmla="*/ 46 h 137"/>
                  <a:gd name="T28" fmla="*/ 112 w 114"/>
                  <a:gd name="T29" fmla="*/ 56 h 137"/>
                  <a:gd name="T30" fmla="*/ 114 w 114"/>
                  <a:gd name="T31" fmla="*/ 69 h 137"/>
                  <a:gd name="T32" fmla="*/ 114 w 114"/>
                  <a:gd name="T33" fmla="*/ 82 h 137"/>
                  <a:gd name="T34" fmla="*/ 112 w 114"/>
                  <a:gd name="T35" fmla="*/ 94 h 137"/>
                  <a:gd name="T36" fmla="*/ 112 w 114"/>
                  <a:gd name="T37" fmla="*/ 103 h 137"/>
                  <a:gd name="T38" fmla="*/ 111 w 114"/>
                  <a:gd name="T39" fmla="*/ 113 h 137"/>
                  <a:gd name="T40" fmla="*/ 107 w 114"/>
                  <a:gd name="T41" fmla="*/ 122 h 137"/>
                  <a:gd name="T42" fmla="*/ 101 w 114"/>
                  <a:gd name="T43" fmla="*/ 130 h 137"/>
                  <a:gd name="T44" fmla="*/ 92 w 114"/>
                  <a:gd name="T45" fmla="*/ 137 h 137"/>
                  <a:gd name="T46" fmla="*/ 82 w 114"/>
                  <a:gd name="T47" fmla="*/ 137 h 137"/>
                  <a:gd name="T48" fmla="*/ 82 w 114"/>
                  <a:gd name="T49" fmla="*/ 120 h 137"/>
                  <a:gd name="T50" fmla="*/ 86 w 114"/>
                  <a:gd name="T51" fmla="*/ 116 h 137"/>
                  <a:gd name="T52" fmla="*/ 93 w 114"/>
                  <a:gd name="T53" fmla="*/ 105 h 137"/>
                  <a:gd name="T54" fmla="*/ 99 w 114"/>
                  <a:gd name="T55" fmla="*/ 90 h 137"/>
                  <a:gd name="T56" fmla="*/ 97 w 114"/>
                  <a:gd name="T57" fmla="*/ 78 h 137"/>
                  <a:gd name="T58" fmla="*/ 93 w 114"/>
                  <a:gd name="T59" fmla="*/ 69 h 137"/>
                  <a:gd name="T60" fmla="*/ 86 w 114"/>
                  <a:gd name="T61" fmla="*/ 57 h 137"/>
                  <a:gd name="T62" fmla="*/ 76 w 114"/>
                  <a:gd name="T63" fmla="*/ 50 h 137"/>
                  <a:gd name="T64" fmla="*/ 65 w 114"/>
                  <a:gd name="T65" fmla="*/ 46 h 137"/>
                  <a:gd name="T66" fmla="*/ 55 w 114"/>
                  <a:gd name="T67" fmla="*/ 44 h 137"/>
                  <a:gd name="T68" fmla="*/ 44 w 114"/>
                  <a:gd name="T69" fmla="*/ 42 h 137"/>
                  <a:gd name="T70" fmla="*/ 33 w 114"/>
                  <a:gd name="T71" fmla="*/ 44 h 137"/>
                  <a:gd name="T72" fmla="*/ 23 w 114"/>
                  <a:gd name="T73" fmla="*/ 46 h 137"/>
                  <a:gd name="T74" fmla="*/ 15 w 114"/>
                  <a:gd name="T75" fmla="*/ 50 h 137"/>
                  <a:gd name="T76" fmla="*/ 4 w 114"/>
                  <a:gd name="T77" fmla="*/ 5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37">
                    <a:moveTo>
                      <a:pt x="4" y="54"/>
                    </a:moveTo>
                    <a:lnTo>
                      <a:pt x="2" y="52"/>
                    </a:lnTo>
                    <a:lnTo>
                      <a:pt x="2" y="48"/>
                    </a:lnTo>
                    <a:lnTo>
                      <a:pt x="0" y="44"/>
                    </a:lnTo>
                    <a:lnTo>
                      <a:pt x="0" y="38"/>
                    </a:lnTo>
                    <a:lnTo>
                      <a:pt x="0" y="31"/>
                    </a:lnTo>
                    <a:lnTo>
                      <a:pt x="2" y="23"/>
                    </a:lnTo>
                    <a:lnTo>
                      <a:pt x="4" y="19"/>
                    </a:lnTo>
                    <a:lnTo>
                      <a:pt x="6" y="16"/>
                    </a:lnTo>
                    <a:lnTo>
                      <a:pt x="10" y="12"/>
                    </a:lnTo>
                    <a:lnTo>
                      <a:pt x="15" y="8"/>
                    </a:lnTo>
                    <a:lnTo>
                      <a:pt x="21" y="4"/>
                    </a:lnTo>
                    <a:lnTo>
                      <a:pt x="27" y="2"/>
                    </a:lnTo>
                    <a:lnTo>
                      <a:pt x="33" y="0"/>
                    </a:lnTo>
                    <a:lnTo>
                      <a:pt x="42" y="0"/>
                    </a:lnTo>
                    <a:lnTo>
                      <a:pt x="50" y="0"/>
                    </a:lnTo>
                    <a:lnTo>
                      <a:pt x="57" y="0"/>
                    </a:lnTo>
                    <a:lnTo>
                      <a:pt x="65" y="2"/>
                    </a:lnTo>
                    <a:lnTo>
                      <a:pt x="74" y="6"/>
                    </a:lnTo>
                    <a:lnTo>
                      <a:pt x="82" y="12"/>
                    </a:lnTo>
                    <a:lnTo>
                      <a:pt x="90" y="18"/>
                    </a:lnTo>
                    <a:lnTo>
                      <a:pt x="93" y="19"/>
                    </a:lnTo>
                    <a:lnTo>
                      <a:pt x="97" y="23"/>
                    </a:lnTo>
                    <a:lnTo>
                      <a:pt x="99" y="27"/>
                    </a:lnTo>
                    <a:lnTo>
                      <a:pt x="103" y="33"/>
                    </a:lnTo>
                    <a:lnTo>
                      <a:pt x="105" y="37"/>
                    </a:lnTo>
                    <a:lnTo>
                      <a:pt x="107" y="40"/>
                    </a:lnTo>
                    <a:lnTo>
                      <a:pt x="109" y="46"/>
                    </a:lnTo>
                    <a:lnTo>
                      <a:pt x="111" y="52"/>
                    </a:lnTo>
                    <a:lnTo>
                      <a:pt x="112" y="56"/>
                    </a:lnTo>
                    <a:lnTo>
                      <a:pt x="112" y="63"/>
                    </a:lnTo>
                    <a:lnTo>
                      <a:pt x="114" y="69"/>
                    </a:lnTo>
                    <a:lnTo>
                      <a:pt x="114" y="76"/>
                    </a:lnTo>
                    <a:lnTo>
                      <a:pt x="114" y="82"/>
                    </a:lnTo>
                    <a:lnTo>
                      <a:pt x="114" y="88"/>
                    </a:lnTo>
                    <a:lnTo>
                      <a:pt x="112" y="94"/>
                    </a:lnTo>
                    <a:lnTo>
                      <a:pt x="112" y="99"/>
                    </a:lnTo>
                    <a:lnTo>
                      <a:pt x="112" y="103"/>
                    </a:lnTo>
                    <a:lnTo>
                      <a:pt x="112" y="107"/>
                    </a:lnTo>
                    <a:lnTo>
                      <a:pt x="111" y="113"/>
                    </a:lnTo>
                    <a:lnTo>
                      <a:pt x="111" y="116"/>
                    </a:lnTo>
                    <a:lnTo>
                      <a:pt x="107" y="122"/>
                    </a:lnTo>
                    <a:lnTo>
                      <a:pt x="105" y="128"/>
                    </a:lnTo>
                    <a:lnTo>
                      <a:pt x="101" y="130"/>
                    </a:lnTo>
                    <a:lnTo>
                      <a:pt x="99" y="133"/>
                    </a:lnTo>
                    <a:lnTo>
                      <a:pt x="92" y="137"/>
                    </a:lnTo>
                    <a:lnTo>
                      <a:pt x="86" y="137"/>
                    </a:lnTo>
                    <a:lnTo>
                      <a:pt x="82" y="137"/>
                    </a:lnTo>
                    <a:lnTo>
                      <a:pt x="82" y="137"/>
                    </a:lnTo>
                    <a:lnTo>
                      <a:pt x="82" y="120"/>
                    </a:lnTo>
                    <a:lnTo>
                      <a:pt x="82" y="118"/>
                    </a:lnTo>
                    <a:lnTo>
                      <a:pt x="86" y="116"/>
                    </a:lnTo>
                    <a:lnTo>
                      <a:pt x="90" y="111"/>
                    </a:lnTo>
                    <a:lnTo>
                      <a:pt x="93" y="105"/>
                    </a:lnTo>
                    <a:lnTo>
                      <a:pt x="97" y="97"/>
                    </a:lnTo>
                    <a:lnTo>
                      <a:pt x="99" y="90"/>
                    </a:lnTo>
                    <a:lnTo>
                      <a:pt x="97" y="84"/>
                    </a:lnTo>
                    <a:lnTo>
                      <a:pt x="97" y="78"/>
                    </a:lnTo>
                    <a:lnTo>
                      <a:pt x="95" y="73"/>
                    </a:lnTo>
                    <a:lnTo>
                      <a:pt x="93" y="69"/>
                    </a:lnTo>
                    <a:lnTo>
                      <a:pt x="90" y="61"/>
                    </a:lnTo>
                    <a:lnTo>
                      <a:pt x="86" y="57"/>
                    </a:lnTo>
                    <a:lnTo>
                      <a:pt x="80" y="54"/>
                    </a:lnTo>
                    <a:lnTo>
                      <a:pt x="76" y="50"/>
                    </a:lnTo>
                    <a:lnTo>
                      <a:pt x="71" y="48"/>
                    </a:lnTo>
                    <a:lnTo>
                      <a:pt x="65" y="46"/>
                    </a:lnTo>
                    <a:lnTo>
                      <a:pt x="59" y="44"/>
                    </a:lnTo>
                    <a:lnTo>
                      <a:pt x="55" y="44"/>
                    </a:lnTo>
                    <a:lnTo>
                      <a:pt x="50" y="42"/>
                    </a:lnTo>
                    <a:lnTo>
                      <a:pt x="44" y="42"/>
                    </a:lnTo>
                    <a:lnTo>
                      <a:pt x="38" y="42"/>
                    </a:lnTo>
                    <a:lnTo>
                      <a:pt x="33" y="44"/>
                    </a:lnTo>
                    <a:lnTo>
                      <a:pt x="27" y="44"/>
                    </a:lnTo>
                    <a:lnTo>
                      <a:pt x="23" y="46"/>
                    </a:lnTo>
                    <a:lnTo>
                      <a:pt x="17" y="48"/>
                    </a:lnTo>
                    <a:lnTo>
                      <a:pt x="15" y="50"/>
                    </a:lnTo>
                    <a:lnTo>
                      <a:pt x="4" y="54"/>
                    </a:lnTo>
                    <a:lnTo>
                      <a:pt x="4" y="54"/>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06" name="Freeform 1158"/>
              <p:cNvSpPr>
                <a:spLocks/>
              </p:cNvSpPr>
              <p:nvPr/>
            </p:nvSpPr>
            <p:spPr bwMode="auto">
              <a:xfrm>
                <a:off x="5016" y="2784"/>
                <a:ext cx="161" cy="171"/>
              </a:xfrm>
              <a:custGeom>
                <a:avLst/>
                <a:gdLst>
                  <a:gd name="T0" fmla="*/ 21 w 321"/>
                  <a:gd name="T1" fmla="*/ 188 h 342"/>
                  <a:gd name="T2" fmla="*/ 11 w 321"/>
                  <a:gd name="T3" fmla="*/ 169 h 342"/>
                  <a:gd name="T4" fmla="*/ 3 w 321"/>
                  <a:gd name="T5" fmla="*/ 143 h 342"/>
                  <a:gd name="T6" fmla="*/ 0 w 321"/>
                  <a:gd name="T7" fmla="*/ 122 h 342"/>
                  <a:gd name="T8" fmla="*/ 0 w 321"/>
                  <a:gd name="T9" fmla="*/ 99 h 342"/>
                  <a:gd name="T10" fmla="*/ 5 w 321"/>
                  <a:gd name="T11" fmla="*/ 74 h 342"/>
                  <a:gd name="T12" fmla="*/ 19 w 321"/>
                  <a:gd name="T13" fmla="*/ 48 h 342"/>
                  <a:gd name="T14" fmla="*/ 38 w 321"/>
                  <a:gd name="T15" fmla="*/ 25 h 342"/>
                  <a:gd name="T16" fmla="*/ 66 w 321"/>
                  <a:gd name="T17" fmla="*/ 8 h 342"/>
                  <a:gd name="T18" fmla="*/ 93 w 321"/>
                  <a:gd name="T19" fmla="*/ 2 h 342"/>
                  <a:gd name="T20" fmla="*/ 112 w 321"/>
                  <a:gd name="T21" fmla="*/ 0 h 342"/>
                  <a:gd name="T22" fmla="*/ 131 w 321"/>
                  <a:gd name="T23" fmla="*/ 0 h 342"/>
                  <a:gd name="T24" fmla="*/ 150 w 321"/>
                  <a:gd name="T25" fmla="*/ 4 h 342"/>
                  <a:gd name="T26" fmla="*/ 171 w 321"/>
                  <a:gd name="T27" fmla="*/ 10 h 342"/>
                  <a:gd name="T28" fmla="*/ 194 w 321"/>
                  <a:gd name="T29" fmla="*/ 19 h 342"/>
                  <a:gd name="T30" fmla="*/ 214 w 321"/>
                  <a:gd name="T31" fmla="*/ 34 h 342"/>
                  <a:gd name="T32" fmla="*/ 235 w 321"/>
                  <a:gd name="T33" fmla="*/ 51 h 342"/>
                  <a:gd name="T34" fmla="*/ 258 w 321"/>
                  <a:gd name="T35" fmla="*/ 72 h 342"/>
                  <a:gd name="T36" fmla="*/ 279 w 321"/>
                  <a:gd name="T37" fmla="*/ 99 h 342"/>
                  <a:gd name="T38" fmla="*/ 294 w 321"/>
                  <a:gd name="T39" fmla="*/ 120 h 342"/>
                  <a:gd name="T40" fmla="*/ 302 w 321"/>
                  <a:gd name="T41" fmla="*/ 141 h 342"/>
                  <a:gd name="T42" fmla="*/ 310 w 321"/>
                  <a:gd name="T43" fmla="*/ 169 h 342"/>
                  <a:gd name="T44" fmla="*/ 315 w 321"/>
                  <a:gd name="T45" fmla="*/ 194 h 342"/>
                  <a:gd name="T46" fmla="*/ 319 w 321"/>
                  <a:gd name="T47" fmla="*/ 211 h 342"/>
                  <a:gd name="T48" fmla="*/ 321 w 321"/>
                  <a:gd name="T49" fmla="*/ 230 h 342"/>
                  <a:gd name="T50" fmla="*/ 319 w 321"/>
                  <a:gd name="T51" fmla="*/ 249 h 342"/>
                  <a:gd name="T52" fmla="*/ 315 w 321"/>
                  <a:gd name="T53" fmla="*/ 266 h 342"/>
                  <a:gd name="T54" fmla="*/ 306 w 321"/>
                  <a:gd name="T55" fmla="*/ 293 h 342"/>
                  <a:gd name="T56" fmla="*/ 281 w 321"/>
                  <a:gd name="T57" fmla="*/ 321 h 342"/>
                  <a:gd name="T58" fmla="*/ 262 w 321"/>
                  <a:gd name="T59" fmla="*/ 333 h 342"/>
                  <a:gd name="T60" fmla="*/ 251 w 321"/>
                  <a:gd name="T61" fmla="*/ 336 h 342"/>
                  <a:gd name="T62" fmla="*/ 230 w 321"/>
                  <a:gd name="T63" fmla="*/ 340 h 342"/>
                  <a:gd name="T64" fmla="*/ 209 w 321"/>
                  <a:gd name="T65" fmla="*/ 342 h 342"/>
                  <a:gd name="T66" fmla="*/ 188 w 321"/>
                  <a:gd name="T67" fmla="*/ 340 h 342"/>
                  <a:gd name="T68" fmla="*/ 163 w 321"/>
                  <a:gd name="T69" fmla="*/ 333 h 342"/>
                  <a:gd name="T70" fmla="*/ 137 w 321"/>
                  <a:gd name="T71" fmla="*/ 319 h 342"/>
                  <a:gd name="T72" fmla="*/ 146 w 321"/>
                  <a:gd name="T73" fmla="*/ 296 h 342"/>
                  <a:gd name="T74" fmla="*/ 169 w 321"/>
                  <a:gd name="T75" fmla="*/ 302 h 342"/>
                  <a:gd name="T76" fmla="*/ 186 w 321"/>
                  <a:gd name="T77" fmla="*/ 306 h 342"/>
                  <a:gd name="T78" fmla="*/ 203 w 321"/>
                  <a:gd name="T79" fmla="*/ 302 h 342"/>
                  <a:gd name="T80" fmla="*/ 220 w 321"/>
                  <a:gd name="T81" fmla="*/ 296 h 342"/>
                  <a:gd name="T82" fmla="*/ 243 w 321"/>
                  <a:gd name="T83" fmla="*/ 276 h 342"/>
                  <a:gd name="T84" fmla="*/ 254 w 321"/>
                  <a:gd name="T85" fmla="*/ 251 h 342"/>
                  <a:gd name="T86" fmla="*/ 260 w 321"/>
                  <a:gd name="T87" fmla="*/ 222 h 342"/>
                  <a:gd name="T88" fmla="*/ 260 w 321"/>
                  <a:gd name="T89" fmla="*/ 190 h 342"/>
                  <a:gd name="T90" fmla="*/ 254 w 321"/>
                  <a:gd name="T91" fmla="*/ 158 h 342"/>
                  <a:gd name="T92" fmla="*/ 243 w 321"/>
                  <a:gd name="T93" fmla="*/ 125 h 342"/>
                  <a:gd name="T94" fmla="*/ 226 w 321"/>
                  <a:gd name="T95" fmla="*/ 95 h 342"/>
                  <a:gd name="T96" fmla="*/ 201 w 321"/>
                  <a:gd name="T97" fmla="*/ 70 h 342"/>
                  <a:gd name="T98" fmla="*/ 171 w 321"/>
                  <a:gd name="T99" fmla="*/ 53 h 342"/>
                  <a:gd name="T100" fmla="*/ 144 w 321"/>
                  <a:gd name="T101" fmla="*/ 44 h 342"/>
                  <a:gd name="T102" fmla="*/ 121 w 321"/>
                  <a:gd name="T103" fmla="*/ 40 h 342"/>
                  <a:gd name="T104" fmla="*/ 95 w 321"/>
                  <a:gd name="T105" fmla="*/ 40 h 342"/>
                  <a:gd name="T106" fmla="*/ 72 w 321"/>
                  <a:gd name="T107" fmla="*/ 46 h 342"/>
                  <a:gd name="T108" fmla="*/ 55 w 321"/>
                  <a:gd name="T109" fmla="*/ 53 h 342"/>
                  <a:gd name="T110" fmla="*/ 32 w 321"/>
                  <a:gd name="T111" fmla="*/ 72 h 342"/>
                  <a:gd name="T112" fmla="*/ 22 w 321"/>
                  <a:gd name="T113" fmla="*/ 87 h 342"/>
                  <a:gd name="T114" fmla="*/ 19 w 321"/>
                  <a:gd name="T115" fmla="*/ 103 h 342"/>
                  <a:gd name="T116" fmla="*/ 17 w 321"/>
                  <a:gd name="T117" fmla="*/ 125 h 342"/>
                  <a:gd name="T118" fmla="*/ 22 w 321"/>
                  <a:gd name="T119" fmla="*/ 15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1" h="342">
                    <a:moveTo>
                      <a:pt x="32" y="175"/>
                    </a:moveTo>
                    <a:lnTo>
                      <a:pt x="22" y="192"/>
                    </a:lnTo>
                    <a:lnTo>
                      <a:pt x="22" y="190"/>
                    </a:lnTo>
                    <a:lnTo>
                      <a:pt x="21" y="188"/>
                    </a:lnTo>
                    <a:lnTo>
                      <a:pt x="19" y="184"/>
                    </a:lnTo>
                    <a:lnTo>
                      <a:pt x="17" y="181"/>
                    </a:lnTo>
                    <a:lnTo>
                      <a:pt x="13" y="175"/>
                    </a:lnTo>
                    <a:lnTo>
                      <a:pt x="11" y="169"/>
                    </a:lnTo>
                    <a:lnTo>
                      <a:pt x="7" y="162"/>
                    </a:lnTo>
                    <a:lnTo>
                      <a:pt x="5" y="152"/>
                    </a:lnTo>
                    <a:lnTo>
                      <a:pt x="3" y="148"/>
                    </a:lnTo>
                    <a:lnTo>
                      <a:pt x="3" y="143"/>
                    </a:lnTo>
                    <a:lnTo>
                      <a:pt x="2" y="139"/>
                    </a:lnTo>
                    <a:lnTo>
                      <a:pt x="2" y="133"/>
                    </a:lnTo>
                    <a:lnTo>
                      <a:pt x="0" y="127"/>
                    </a:lnTo>
                    <a:lnTo>
                      <a:pt x="0" y="122"/>
                    </a:lnTo>
                    <a:lnTo>
                      <a:pt x="0" y="116"/>
                    </a:lnTo>
                    <a:lnTo>
                      <a:pt x="0" y="112"/>
                    </a:lnTo>
                    <a:lnTo>
                      <a:pt x="0" y="105"/>
                    </a:lnTo>
                    <a:lnTo>
                      <a:pt x="0" y="99"/>
                    </a:lnTo>
                    <a:lnTo>
                      <a:pt x="2" y="93"/>
                    </a:lnTo>
                    <a:lnTo>
                      <a:pt x="3" y="87"/>
                    </a:lnTo>
                    <a:lnTo>
                      <a:pt x="3" y="80"/>
                    </a:lnTo>
                    <a:lnTo>
                      <a:pt x="5" y="74"/>
                    </a:lnTo>
                    <a:lnTo>
                      <a:pt x="9" y="67"/>
                    </a:lnTo>
                    <a:lnTo>
                      <a:pt x="11" y="61"/>
                    </a:lnTo>
                    <a:lnTo>
                      <a:pt x="15" y="53"/>
                    </a:lnTo>
                    <a:lnTo>
                      <a:pt x="19" y="48"/>
                    </a:lnTo>
                    <a:lnTo>
                      <a:pt x="22" y="40"/>
                    </a:lnTo>
                    <a:lnTo>
                      <a:pt x="28" y="36"/>
                    </a:lnTo>
                    <a:lnTo>
                      <a:pt x="32" y="29"/>
                    </a:lnTo>
                    <a:lnTo>
                      <a:pt x="38" y="25"/>
                    </a:lnTo>
                    <a:lnTo>
                      <a:pt x="45" y="19"/>
                    </a:lnTo>
                    <a:lnTo>
                      <a:pt x="53" y="17"/>
                    </a:lnTo>
                    <a:lnTo>
                      <a:pt x="59" y="11"/>
                    </a:lnTo>
                    <a:lnTo>
                      <a:pt x="66" y="8"/>
                    </a:lnTo>
                    <a:lnTo>
                      <a:pt x="76" y="6"/>
                    </a:lnTo>
                    <a:lnTo>
                      <a:pt x="83" y="4"/>
                    </a:lnTo>
                    <a:lnTo>
                      <a:pt x="87" y="2"/>
                    </a:lnTo>
                    <a:lnTo>
                      <a:pt x="93" y="2"/>
                    </a:lnTo>
                    <a:lnTo>
                      <a:pt x="97" y="0"/>
                    </a:lnTo>
                    <a:lnTo>
                      <a:pt x="102" y="0"/>
                    </a:lnTo>
                    <a:lnTo>
                      <a:pt x="106" y="0"/>
                    </a:lnTo>
                    <a:lnTo>
                      <a:pt x="112" y="0"/>
                    </a:lnTo>
                    <a:lnTo>
                      <a:pt x="116" y="0"/>
                    </a:lnTo>
                    <a:lnTo>
                      <a:pt x="121" y="0"/>
                    </a:lnTo>
                    <a:lnTo>
                      <a:pt x="127" y="0"/>
                    </a:lnTo>
                    <a:lnTo>
                      <a:pt x="131" y="0"/>
                    </a:lnTo>
                    <a:lnTo>
                      <a:pt x="137" y="0"/>
                    </a:lnTo>
                    <a:lnTo>
                      <a:pt x="140" y="2"/>
                    </a:lnTo>
                    <a:lnTo>
                      <a:pt x="146" y="2"/>
                    </a:lnTo>
                    <a:lnTo>
                      <a:pt x="150" y="4"/>
                    </a:lnTo>
                    <a:lnTo>
                      <a:pt x="156" y="4"/>
                    </a:lnTo>
                    <a:lnTo>
                      <a:pt x="161" y="6"/>
                    </a:lnTo>
                    <a:lnTo>
                      <a:pt x="167" y="8"/>
                    </a:lnTo>
                    <a:lnTo>
                      <a:pt x="171" y="10"/>
                    </a:lnTo>
                    <a:lnTo>
                      <a:pt x="176" y="11"/>
                    </a:lnTo>
                    <a:lnTo>
                      <a:pt x="182" y="15"/>
                    </a:lnTo>
                    <a:lnTo>
                      <a:pt x="188" y="17"/>
                    </a:lnTo>
                    <a:lnTo>
                      <a:pt x="194" y="19"/>
                    </a:lnTo>
                    <a:lnTo>
                      <a:pt x="199" y="23"/>
                    </a:lnTo>
                    <a:lnTo>
                      <a:pt x="205" y="27"/>
                    </a:lnTo>
                    <a:lnTo>
                      <a:pt x="209" y="29"/>
                    </a:lnTo>
                    <a:lnTo>
                      <a:pt x="214" y="34"/>
                    </a:lnTo>
                    <a:lnTo>
                      <a:pt x="220" y="36"/>
                    </a:lnTo>
                    <a:lnTo>
                      <a:pt x="226" y="42"/>
                    </a:lnTo>
                    <a:lnTo>
                      <a:pt x="230" y="46"/>
                    </a:lnTo>
                    <a:lnTo>
                      <a:pt x="235" y="51"/>
                    </a:lnTo>
                    <a:lnTo>
                      <a:pt x="241" y="55"/>
                    </a:lnTo>
                    <a:lnTo>
                      <a:pt x="247" y="61"/>
                    </a:lnTo>
                    <a:lnTo>
                      <a:pt x="253" y="67"/>
                    </a:lnTo>
                    <a:lnTo>
                      <a:pt x="258" y="72"/>
                    </a:lnTo>
                    <a:lnTo>
                      <a:pt x="262" y="78"/>
                    </a:lnTo>
                    <a:lnTo>
                      <a:pt x="268" y="86"/>
                    </a:lnTo>
                    <a:lnTo>
                      <a:pt x="273" y="91"/>
                    </a:lnTo>
                    <a:lnTo>
                      <a:pt x="279" y="99"/>
                    </a:lnTo>
                    <a:lnTo>
                      <a:pt x="285" y="105"/>
                    </a:lnTo>
                    <a:lnTo>
                      <a:pt x="291" y="114"/>
                    </a:lnTo>
                    <a:lnTo>
                      <a:pt x="291" y="114"/>
                    </a:lnTo>
                    <a:lnTo>
                      <a:pt x="294" y="120"/>
                    </a:lnTo>
                    <a:lnTo>
                      <a:pt x="294" y="124"/>
                    </a:lnTo>
                    <a:lnTo>
                      <a:pt x="296" y="127"/>
                    </a:lnTo>
                    <a:lnTo>
                      <a:pt x="300" y="133"/>
                    </a:lnTo>
                    <a:lnTo>
                      <a:pt x="302" y="141"/>
                    </a:lnTo>
                    <a:lnTo>
                      <a:pt x="304" y="146"/>
                    </a:lnTo>
                    <a:lnTo>
                      <a:pt x="306" y="152"/>
                    </a:lnTo>
                    <a:lnTo>
                      <a:pt x="308" y="160"/>
                    </a:lnTo>
                    <a:lnTo>
                      <a:pt x="310" y="169"/>
                    </a:lnTo>
                    <a:lnTo>
                      <a:pt x="311" y="175"/>
                    </a:lnTo>
                    <a:lnTo>
                      <a:pt x="315" y="184"/>
                    </a:lnTo>
                    <a:lnTo>
                      <a:pt x="315" y="188"/>
                    </a:lnTo>
                    <a:lnTo>
                      <a:pt x="315" y="194"/>
                    </a:lnTo>
                    <a:lnTo>
                      <a:pt x="317" y="198"/>
                    </a:lnTo>
                    <a:lnTo>
                      <a:pt x="319" y="203"/>
                    </a:lnTo>
                    <a:lnTo>
                      <a:pt x="319" y="207"/>
                    </a:lnTo>
                    <a:lnTo>
                      <a:pt x="319" y="211"/>
                    </a:lnTo>
                    <a:lnTo>
                      <a:pt x="319" y="217"/>
                    </a:lnTo>
                    <a:lnTo>
                      <a:pt x="321" y="220"/>
                    </a:lnTo>
                    <a:lnTo>
                      <a:pt x="321" y="224"/>
                    </a:lnTo>
                    <a:lnTo>
                      <a:pt x="321" y="230"/>
                    </a:lnTo>
                    <a:lnTo>
                      <a:pt x="321" y="234"/>
                    </a:lnTo>
                    <a:lnTo>
                      <a:pt x="321" y="239"/>
                    </a:lnTo>
                    <a:lnTo>
                      <a:pt x="319" y="243"/>
                    </a:lnTo>
                    <a:lnTo>
                      <a:pt x="319" y="249"/>
                    </a:lnTo>
                    <a:lnTo>
                      <a:pt x="317" y="253"/>
                    </a:lnTo>
                    <a:lnTo>
                      <a:pt x="317" y="258"/>
                    </a:lnTo>
                    <a:lnTo>
                      <a:pt x="317" y="262"/>
                    </a:lnTo>
                    <a:lnTo>
                      <a:pt x="315" y="266"/>
                    </a:lnTo>
                    <a:lnTo>
                      <a:pt x="315" y="270"/>
                    </a:lnTo>
                    <a:lnTo>
                      <a:pt x="315" y="276"/>
                    </a:lnTo>
                    <a:lnTo>
                      <a:pt x="310" y="283"/>
                    </a:lnTo>
                    <a:lnTo>
                      <a:pt x="306" y="293"/>
                    </a:lnTo>
                    <a:lnTo>
                      <a:pt x="300" y="300"/>
                    </a:lnTo>
                    <a:lnTo>
                      <a:pt x="294" y="308"/>
                    </a:lnTo>
                    <a:lnTo>
                      <a:pt x="289" y="314"/>
                    </a:lnTo>
                    <a:lnTo>
                      <a:pt x="281" y="321"/>
                    </a:lnTo>
                    <a:lnTo>
                      <a:pt x="275" y="323"/>
                    </a:lnTo>
                    <a:lnTo>
                      <a:pt x="272" y="327"/>
                    </a:lnTo>
                    <a:lnTo>
                      <a:pt x="266" y="329"/>
                    </a:lnTo>
                    <a:lnTo>
                      <a:pt x="262" y="333"/>
                    </a:lnTo>
                    <a:lnTo>
                      <a:pt x="260" y="333"/>
                    </a:lnTo>
                    <a:lnTo>
                      <a:pt x="258" y="335"/>
                    </a:lnTo>
                    <a:lnTo>
                      <a:pt x="254" y="335"/>
                    </a:lnTo>
                    <a:lnTo>
                      <a:pt x="251" y="336"/>
                    </a:lnTo>
                    <a:lnTo>
                      <a:pt x="245" y="338"/>
                    </a:lnTo>
                    <a:lnTo>
                      <a:pt x="237" y="340"/>
                    </a:lnTo>
                    <a:lnTo>
                      <a:pt x="233" y="340"/>
                    </a:lnTo>
                    <a:lnTo>
                      <a:pt x="230" y="340"/>
                    </a:lnTo>
                    <a:lnTo>
                      <a:pt x="224" y="342"/>
                    </a:lnTo>
                    <a:lnTo>
                      <a:pt x="220" y="342"/>
                    </a:lnTo>
                    <a:lnTo>
                      <a:pt x="214" y="342"/>
                    </a:lnTo>
                    <a:lnTo>
                      <a:pt x="209" y="342"/>
                    </a:lnTo>
                    <a:lnTo>
                      <a:pt x="203" y="342"/>
                    </a:lnTo>
                    <a:lnTo>
                      <a:pt x="199" y="342"/>
                    </a:lnTo>
                    <a:lnTo>
                      <a:pt x="192" y="340"/>
                    </a:lnTo>
                    <a:lnTo>
                      <a:pt x="188" y="340"/>
                    </a:lnTo>
                    <a:lnTo>
                      <a:pt x="182" y="338"/>
                    </a:lnTo>
                    <a:lnTo>
                      <a:pt x="176" y="336"/>
                    </a:lnTo>
                    <a:lnTo>
                      <a:pt x="169" y="335"/>
                    </a:lnTo>
                    <a:lnTo>
                      <a:pt x="163" y="333"/>
                    </a:lnTo>
                    <a:lnTo>
                      <a:pt x="156" y="329"/>
                    </a:lnTo>
                    <a:lnTo>
                      <a:pt x="150" y="327"/>
                    </a:lnTo>
                    <a:lnTo>
                      <a:pt x="144" y="323"/>
                    </a:lnTo>
                    <a:lnTo>
                      <a:pt x="137" y="319"/>
                    </a:lnTo>
                    <a:lnTo>
                      <a:pt x="131" y="314"/>
                    </a:lnTo>
                    <a:lnTo>
                      <a:pt x="123" y="310"/>
                    </a:lnTo>
                    <a:lnTo>
                      <a:pt x="142" y="296"/>
                    </a:lnTo>
                    <a:lnTo>
                      <a:pt x="146" y="296"/>
                    </a:lnTo>
                    <a:lnTo>
                      <a:pt x="150" y="298"/>
                    </a:lnTo>
                    <a:lnTo>
                      <a:pt x="156" y="300"/>
                    </a:lnTo>
                    <a:lnTo>
                      <a:pt x="161" y="302"/>
                    </a:lnTo>
                    <a:lnTo>
                      <a:pt x="169" y="302"/>
                    </a:lnTo>
                    <a:lnTo>
                      <a:pt x="171" y="302"/>
                    </a:lnTo>
                    <a:lnTo>
                      <a:pt x="176" y="304"/>
                    </a:lnTo>
                    <a:lnTo>
                      <a:pt x="180" y="304"/>
                    </a:lnTo>
                    <a:lnTo>
                      <a:pt x="186" y="306"/>
                    </a:lnTo>
                    <a:lnTo>
                      <a:pt x="190" y="304"/>
                    </a:lnTo>
                    <a:lnTo>
                      <a:pt x="194" y="304"/>
                    </a:lnTo>
                    <a:lnTo>
                      <a:pt x="197" y="304"/>
                    </a:lnTo>
                    <a:lnTo>
                      <a:pt x="203" y="302"/>
                    </a:lnTo>
                    <a:lnTo>
                      <a:pt x="207" y="302"/>
                    </a:lnTo>
                    <a:lnTo>
                      <a:pt x="213" y="300"/>
                    </a:lnTo>
                    <a:lnTo>
                      <a:pt x="216" y="298"/>
                    </a:lnTo>
                    <a:lnTo>
                      <a:pt x="220" y="296"/>
                    </a:lnTo>
                    <a:lnTo>
                      <a:pt x="230" y="293"/>
                    </a:lnTo>
                    <a:lnTo>
                      <a:pt x="237" y="285"/>
                    </a:lnTo>
                    <a:lnTo>
                      <a:pt x="241" y="279"/>
                    </a:lnTo>
                    <a:lnTo>
                      <a:pt x="243" y="276"/>
                    </a:lnTo>
                    <a:lnTo>
                      <a:pt x="247" y="270"/>
                    </a:lnTo>
                    <a:lnTo>
                      <a:pt x="251" y="266"/>
                    </a:lnTo>
                    <a:lnTo>
                      <a:pt x="253" y="258"/>
                    </a:lnTo>
                    <a:lnTo>
                      <a:pt x="254" y="251"/>
                    </a:lnTo>
                    <a:lnTo>
                      <a:pt x="256" y="243"/>
                    </a:lnTo>
                    <a:lnTo>
                      <a:pt x="258" y="238"/>
                    </a:lnTo>
                    <a:lnTo>
                      <a:pt x="260" y="228"/>
                    </a:lnTo>
                    <a:lnTo>
                      <a:pt x="260" y="222"/>
                    </a:lnTo>
                    <a:lnTo>
                      <a:pt x="262" y="215"/>
                    </a:lnTo>
                    <a:lnTo>
                      <a:pt x="262" y="207"/>
                    </a:lnTo>
                    <a:lnTo>
                      <a:pt x="262" y="198"/>
                    </a:lnTo>
                    <a:lnTo>
                      <a:pt x="260" y="190"/>
                    </a:lnTo>
                    <a:lnTo>
                      <a:pt x="260" y="181"/>
                    </a:lnTo>
                    <a:lnTo>
                      <a:pt x="258" y="173"/>
                    </a:lnTo>
                    <a:lnTo>
                      <a:pt x="256" y="165"/>
                    </a:lnTo>
                    <a:lnTo>
                      <a:pt x="254" y="158"/>
                    </a:lnTo>
                    <a:lnTo>
                      <a:pt x="253" y="148"/>
                    </a:lnTo>
                    <a:lnTo>
                      <a:pt x="251" y="143"/>
                    </a:lnTo>
                    <a:lnTo>
                      <a:pt x="247" y="133"/>
                    </a:lnTo>
                    <a:lnTo>
                      <a:pt x="243" y="125"/>
                    </a:lnTo>
                    <a:lnTo>
                      <a:pt x="239" y="118"/>
                    </a:lnTo>
                    <a:lnTo>
                      <a:pt x="235" y="110"/>
                    </a:lnTo>
                    <a:lnTo>
                      <a:pt x="230" y="103"/>
                    </a:lnTo>
                    <a:lnTo>
                      <a:pt x="226" y="95"/>
                    </a:lnTo>
                    <a:lnTo>
                      <a:pt x="218" y="89"/>
                    </a:lnTo>
                    <a:lnTo>
                      <a:pt x="214" y="84"/>
                    </a:lnTo>
                    <a:lnTo>
                      <a:pt x="207" y="76"/>
                    </a:lnTo>
                    <a:lnTo>
                      <a:pt x="201" y="70"/>
                    </a:lnTo>
                    <a:lnTo>
                      <a:pt x="194" y="67"/>
                    </a:lnTo>
                    <a:lnTo>
                      <a:pt x="188" y="61"/>
                    </a:lnTo>
                    <a:lnTo>
                      <a:pt x="178" y="55"/>
                    </a:lnTo>
                    <a:lnTo>
                      <a:pt x="171" y="53"/>
                    </a:lnTo>
                    <a:lnTo>
                      <a:pt x="163" y="49"/>
                    </a:lnTo>
                    <a:lnTo>
                      <a:pt x="156" y="48"/>
                    </a:lnTo>
                    <a:lnTo>
                      <a:pt x="150" y="46"/>
                    </a:lnTo>
                    <a:lnTo>
                      <a:pt x="144" y="44"/>
                    </a:lnTo>
                    <a:lnTo>
                      <a:pt x="140" y="42"/>
                    </a:lnTo>
                    <a:lnTo>
                      <a:pt x="137" y="42"/>
                    </a:lnTo>
                    <a:lnTo>
                      <a:pt x="129" y="40"/>
                    </a:lnTo>
                    <a:lnTo>
                      <a:pt x="121" y="40"/>
                    </a:lnTo>
                    <a:lnTo>
                      <a:pt x="114" y="40"/>
                    </a:lnTo>
                    <a:lnTo>
                      <a:pt x="108" y="40"/>
                    </a:lnTo>
                    <a:lnTo>
                      <a:pt x="100" y="40"/>
                    </a:lnTo>
                    <a:lnTo>
                      <a:pt x="95" y="40"/>
                    </a:lnTo>
                    <a:lnTo>
                      <a:pt x="87" y="40"/>
                    </a:lnTo>
                    <a:lnTo>
                      <a:pt x="81" y="42"/>
                    </a:lnTo>
                    <a:lnTo>
                      <a:pt x="78" y="42"/>
                    </a:lnTo>
                    <a:lnTo>
                      <a:pt x="72" y="46"/>
                    </a:lnTo>
                    <a:lnTo>
                      <a:pt x="68" y="46"/>
                    </a:lnTo>
                    <a:lnTo>
                      <a:pt x="62" y="49"/>
                    </a:lnTo>
                    <a:lnTo>
                      <a:pt x="59" y="51"/>
                    </a:lnTo>
                    <a:lnTo>
                      <a:pt x="55" y="53"/>
                    </a:lnTo>
                    <a:lnTo>
                      <a:pt x="47" y="57"/>
                    </a:lnTo>
                    <a:lnTo>
                      <a:pt x="41" y="63"/>
                    </a:lnTo>
                    <a:lnTo>
                      <a:pt x="36" y="67"/>
                    </a:lnTo>
                    <a:lnTo>
                      <a:pt x="32" y="72"/>
                    </a:lnTo>
                    <a:lnTo>
                      <a:pt x="28" y="78"/>
                    </a:lnTo>
                    <a:lnTo>
                      <a:pt x="26" y="82"/>
                    </a:lnTo>
                    <a:lnTo>
                      <a:pt x="24" y="82"/>
                    </a:lnTo>
                    <a:lnTo>
                      <a:pt x="22" y="87"/>
                    </a:lnTo>
                    <a:lnTo>
                      <a:pt x="22" y="89"/>
                    </a:lnTo>
                    <a:lnTo>
                      <a:pt x="21" y="93"/>
                    </a:lnTo>
                    <a:lnTo>
                      <a:pt x="19" y="99"/>
                    </a:lnTo>
                    <a:lnTo>
                      <a:pt x="19" y="103"/>
                    </a:lnTo>
                    <a:lnTo>
                      <a:pt x="17" y="108"/>
                    </a:lnTo>
                    <a:lnTo>
                      <a:pt x="17" y="114"/>
                    </a:lnTo>
                    <a:lnTo>
                      <a:pt x="17" y="120"/>
                    </a:lnTo>
                    <a:lnTo>
                      <a:pt x="17" y="125"/>
                    </a:lnTo>
                    <a:lnTo>
                      <a:pt x="17" y="133"/>
                    </a:lnTo>
                    <a:lnTo>
                      <a:pt x="19" y="139"/>
                    </a:lnTo>
                    <a:lnTo>
                      <a:pt x="21" y="146"/>
                    </a:lnTo>
                    <a:lnTo>
                      <a:pt x="22" y="154"/>
                    </a:lnTo>
                    <a:lnTo>
                      <a:pt x="32" y="175"/>
                    </a:lnTo>
                    <a:lnTo>
                      <a:pt x="32" y="175"/>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07" name="Freeform 1159"/>
              <p:cNvSpPr>
                <a:spLocks/>
              </p:cNvSpPr>
              <p:nvPr/>
            </p:nvSpPr>
            <p:spPr bwMode="auto">
              <a:xfrm>
                <a:off x="4863" y="3048"/>
                <a:ext cx="28" cy="40"/>
              </a:xfrm>
              <a:custGeom>
                <a:avLst/>
                <a:gdLst>
                  <a:gd name="T0" fmla="*/ 0 w 56"/>
                  <a:gd name="T1" fmla="*/ 0 h 80"/>
                  <a:gd name="T2" fmla="*/ 2 w 56"/>
                  <a:gd name="T3" fmla="*/ 0 h 80"/>
                  <a:gd name="T4" fmla="*/ 8 w 56"/>
                  <a:gd name="T5" fmla="*/ 0 h 80"/>
                  <a:gd name="T6" fmla="*/ 14 w 56"/>
                  <a:gd name="T7" fmla="*/ 2 h 80"/>
                  <a:gd name="T8" fmla="*/ 19 w 56"/>
                  <a:gd name="T9" fmla="*/ 4 h 80"/>
                  <a:gd name="T10" fmla="*/ 25 w 56"/>
                  <a:gd name="T11" fmla="*/ 6 h 80"/>
                  <a:gd name="T12" fmla="*/ 33 w 56"/>
                  <a:gd name="T13" fmla="*/ 10 h 80"/>
                  <a:gd name="T14" fmla="*/ 40 w 56"/>
                  <a:gd name="T15" fmla="*/ 14 h 80"/>
                  <a:gd name="T16" fmla="*/ 42 w 56"/>
                  <a:gd name="T17" fmla="*/ 17 h 80"/>
                  <a:gd name="T18" fmla="*/ 46 w 56"/>
                  <a:gd name="T19" fmla="*/ 21 h 80"/>
                  <a:gd name="T20" fmla="*/ 50 w 56"/>
                  <a:gd name="T21" fmla="*/ 27 h 80"/>
                  <a:gd name="T22" fmla="*/ 54 w 56"/>
                  <a:gd name="T23" fmla="*/ 33 h 80"/>
                  <a:gd name="T24" fmla="*/ 56 w 56"/>
                  <a:gd name="T25" fmla="*/ 38 h 80"/>
                  <a:gd name="T26" fmla="*/ 56 w 56"/>
                  <a:gd name="T27" fmla="*/ 48 h 80"/>
                  <a:gd name="T28" fmla="*/ 56 w 56"/>
                  <a:gd name="T29" fmla="*/ 52 h 80"/>
                  <a:gd name="T30" fmla="*/ 56 w 56"/>
                  <a:gd name="T31" fmla="*/ 55 h 80"/>
                  <a:gd name="T32" fmla="*/ 56 w 56"/>
                  <a:gd name="T33" fmla="*/ 59 h 80"/>
                  <a:gd name="T34" fmla="*/ 56 w 56"/>
                  <a:gd name="T35" fmla="*/ 65 h 80"/>
                  <a:gd name="T36" fmla="*/ 42 w 56"/>
                  <a:gd name="T37" fmla="*/ 80 h 80"/>
                  <a:gd name="T38" fmla="*/ 42 w 56"/>
                  <a:gd name="T39" fmla="*/ 76 h 80"/>
                  <a:gd name="T40" fmla="*/ 42 w 56"/>
                  <a:gd name="T41" fmla="*/ 71 h 80"/>
                  <a:gd name="T42" fmla="*/ 42 w 56"/>
                  <a:gd name="T43" fmla="*/ 65 h 80"/>
                  <a:gd name="T44" fmla="*/ 42 w 56"/>
                  <a:gd name="T45" fmla="*/ 59 h 80"/>
                  <a:gd name="T46" fmla="*/ 40 w 56"/>
                  <a:gd name="T47" fmla="*/ 54 h 80"/>
                  <a:gd name="T48" fmla="*/ 40 w 56"/>
                  <a:gd name="T49" fmla="*/ 48 h 80"/>
                  <a:gd name="T50" fmla="*/ 38 w 56"/>
                  <a:gd name="T51" fmla="*/ 42 h 80"/>
                  <a:gd name="T52" fmla="*/ 37 w 56"/>
                  <a:gd name="T53" fmla="*/ 36 h 80"/>
                  <a:gd name="T54" fmla="*/ 33 w 56"/>
                  <a:gd name="T55" fmla="*/ 33 h 80"/>
                  <a:gd name="T56" fmla="*/ 29 w 56"/>
                  <a:gd name="T57" fmla="*/ 27 h 80"/>
                  <a:gd name="T58" fmla="*/ 23 w 56"/>
                  <a:gd name="T59" fmla="*/ 21 h 80"/>
                  <a:gd name="T60" fmla="*/ 19 w 56"/>
                  <a:gd name="T61" fmla="*/ 19 h 80"/>
                  <a:gd name="T62" fmla="*/ 12 w 56"/>
                  <a:gd name="T63" fmla="*/ 17 h 80"/>
                  <a:gd name="T64" fmla="*/ 4 w 56"/>
                  <a:gd name="T65" fmla="*/ 17 h 80"/>
                  <a:gd name="T66" fmla="*/ 0 w 56"/>
                  <a:gd name="T67" fmla="*/ 0 h 80"/>
                  <a:gd name="T68" fmla="*/ 0 w 56"/>
                  <a:gd name="T6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80">
                    <a:moveTo>
                      <a:pt x="0" y="0"/>
                    </a:moveTo>
                    <a:lnTo>
                      <a:pt x="2" y="0"/>
                    </a:lnTo>
                    <a:lnTo>
                      <a:pt x="8" y="0"/>
                    </a:lnTo>
                    <a:lnTo>
                      <a:pt x="14" y="2"/>
                    </a:lnTo>
                    <a:lnTo>
                      <a:pt x="19" y="4"/>
                    </a:lnTo>
                    <a:lnTo>
                      <a:pt x="25" y="6"/>
                    </a:lnTo>
                    <a:lnTo>
                      <a:pt x="33" y="10"/>
                    </a:lnTo>
                    <a:lnTo>
                      <a:pt x="40" y="14"/>
                    </a:lnTo>
                    <a:lnTo>
                      <a:pt x="42" y="17"/>
                    </a:lnTo>
                    <a:lnTo>
                      <a:pt x="46" y="21"/>
                    </a:lnTo>
                    <a:lnTo>
                      <a:pt x="50" y="27"/>
                    </a:lnTo>
                    <a:lnTo>
                      <a:pt x="54" y="33"/>
                    </a:lnTo>
                    <a:lnTo>
                      <a:pt x="56" y="38"/>
                    </a:lnTo>
                    <a:lnTo>
                      <a:pt x="56" y="48"/>
                    </a:lnTo>
                    <a:lnTo>
                      <a:pt x="56" y="52"/>
                    </a:lnTo>
                    <a:lnTo>
                      <a:pt x="56" y="55"/>
                    </a:lnTo>
                    <a:lnTo>
                      <a:pt x="56" y="59"/>
                    </a:lnTo>
                    <a:lnTo>
                      <a:pt x="56" y="65"/>
                    </a:lnTo>
                    <a:lnTo>
                      <a:pt x="42" y="80"/>
                    </a:lnTo>
                    <a:lnTo>
                      <a:pt x="42" y="76"/>
                    </a:lnTo>
                    <a:lnTo>
                      <a:pt x="42" y="71"/>
                    </a:lnTo>
                    <a:lnTo>
                      <a:pt x="42" y="65"/>
                    </a:lnTo>
                    <a:lnTo>
                      <a:pt x="42" y="59"/>
                    </a:lnTo>
                    <a:lnTo>
                      <a:pt x="40" y="54"/>
                    </a:lnTo>
                    <a:lnTo>
                      <a:pt x="40" y="48"/>
                    </a:lnTo>
                    <a:lnTo>
                      <a:pt x="38" y="42"/>
                    </a:lnTo>
                    <a:lnTo>
                      <a:pt x="37" y="36"/>
                    </a:lnTo>
                    <a:lnTo>
                      <a:pt x="33" y="33"/>
                    </a:lnTo>
                    <a:lnTo>
                      <a:pt x="29" y="27"/>
                    </a:lnTo>
                    <a:lnTo>
                      <a:pt x="23" y="21"/>
                    </a:lnTo>
                    <a:lnTo>
                      <a:pt x="19" y="19"/>
                    </a:lnTo>
                    <a:lnTo>
                      <a:pt x="12" y="17"/>
                    </a:lnTo>
                    <a:lnTo>
                      <a:pt x="4" y="17"/>
                    </a:lnTo>
                    <a:lnTo>
                      <a:pt x="0" y="0"/>
                    </a:lnTo>
                    <a:lnTo>
                      <a:pt x="0" y="0"/>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08" name="Freeform 1160"/>
              <p:cNvSpPr>
                <a:spLocks/>
              </p:cNvSpPr>
              <p:nvPr/>
            </p:nvSpPr>
            <p:spPr bwMode="auto">
              <a:xfrm>
                <a:off x="4787" y="3027"/>
                <a:ext cx="32" cy="67"/>
              </a:xfrm>
              <a:custGeom>
                <a:avLst/>
                <a:gdLst>
                  <a:gd name="T0" fmla="*/ 12 w 65"/>
                  <a:gd name="T1" fmla="*/ 26 h 133"/>
                  <a:gd name="T2" fmla="*/ 65 w 65"/>
                  <a:gd name="T3" fmla="*/ 0 h 133"/>
                  <a:gd name="T4" fmla="*/ 63 w 65"/>
                  <a:gd name="T5" fmla="*/ 3 h 133"/>
                  <a:gd name="T6" fmla="*/ 59 w 65"/>
                  <a:gd name="T7" fmla="*/ 9 h 133"/>
                  <a:gd name="T8" fmla="*/ 55 w 65"/>
                  <a:gd name="T9" fmla="*/ 15 h 133"/>
                  <a:gd name="T10" fmla="*/ 54 w 65"/>
                  <a:gd name="T11" fmla="*/ 22 h 133"/>
                  <a:gd name="T12" fmla="*/ 50 w 65"/>
                  <a:gd name="T13" fmla="*/ 26 h 133"/>
                  <a:gd name="T14" fmla="*/ 48 w 65"/>
                  <a:gd name="T15" fmla="*/ 32 h 133"/>
                  <a:gd name="T16" fmla="*/ 48 w 65"/>
                  <a:gd name="T17" fmla="*/ 36 h 133"/>
                  <a:gd name="T18" fmla="*/ 46 w 65"/>
                  <a:gd name="T19" fmla="*/ 41 h 133"/>
                  <a:gd name="T20" fmla="*/ 42 w 65"/>
                  <a:gd name="T21" fmla="*/ 47 h 133"/>
                  <a:gd name="T22" fmla="*/ 42 w 65"/>
                  <a:gd name="T23" fmla="*/ 51 h 133"/>
                  <a:gd name="T24" fmla="*/ 40 w 65"/>
                  <a:gd name="T25" fmla="*/ 57 h 133"/>
                  <a:gd name="T26" fmla="*/ 38 w 65"/>
                  <a:gd name="T27" fmla="*/ 60 h 133"/>
                  <a:gd name="T28" fmla="*/ 36 w 65"/>
                  <a:gd name="T29" fmla="*/ 66 h 133"/>
                  <a:gd name="T30" fmla="*/ 36 w 65"/>
                  <a:gd name="T31" fmla="*/ 72 h 133"/>
                  <a:gd name="T32" fmla="*/ 35 w 65"/>
                  <a:gd name="T33" fmla="*/ 76 h 133"/>
                  <a:gd name="T34" fmla="*/ 35 w 65"/>
                  <a:gd name="T35" fmla="*/ 81 h 133"/>
                  <a:gd name="T36" fmla="*/ 35 w 65"/>
                  <a:gd name="T37" fmla="*/ 87 h 133"/>
                  <a:gd name="T38" fmla="*/ 33 w 65"/>
                  <a:gd name="T39" fmla="*/ 91 h 133"/>
                  <a:gd name="T40" fmla="*/ 33 w 65"/>
                  <a:gd name="T41" fmla="*/ 96 h 133"/>
                  <a:gd name="T42" fmla="*/ 35 w 65"/>
                  <a:gd name="T43" fmla="*/ 100 h 133"/>
                  <a:gd name="T44" fmla="*/ 35 w 65"/>
                  <a:gd name="T45" fmla="*/ 106 h 133"/>
                  <a:gd name="T46" fmla="*/ 36 w 65"/>
                  <a:gd name="T47" fmla="*/ 110 h 133"/>
                  <a:gd name="T48" fmla="*/ 36 w 65"/>
                  <a:gd name="T49" fmla="*/ 114 h 133"/>
                  <a:gd name="T50" fmla="*/ 38 w 65"/>
                  <a:gd name="T51" fmla="*/ 119 h 133"/>
                  <a:gd name="T52" fmla="*/ 19 w 65"/>
                  <a:gd name="T53" fmla="*/ 133 h 133"/>
                  <a:gd name="T54" fmla="*/ 17 w 65"/>
                  <a:gd name="T55" fmla="*/ 131 h 133"/>
                  <a:gd name="T56" fmla="*/ 14 w 65"/>
                  <a:gd name="T57" fmla="*/ 127 h 133"/>
                  <a:gd name="T58" fmla="*/ 12 w 65"/>
                  <a:gd name="T59" fmla="*/ 123 h 133"/>
                  <a:gd name="T60" fmla="*/ 10 w 65"/>
                  <a:gd name="T61" fmla="*/ 119 h 133"/>
                  <a:gd name="T62" fmla="*/ 8 w 65"/>
                  <a:gd name="T63" fmla="*/ 114 h 133"/>
                  <a:gd name="T64" fmla="*/ 6 w 65"/>
                  <a:gd name="T65" fmla="*/ 110 h 133"/>
                  <a:gd name="T66" fmla="*/ 4 w 65"/>
                  <a:gd name="T67" fmla="*/ 102 h 133"/>
                  <a:gd name="T68" fmla="*/ 2 w 65"/>
                  <a:gd name="T69" fmla="*/ 95 h 133"/>
                  <a:gd name="T70" fmla="*/ 0 w 65"/>
                  <a:gd name="T71" fmla="*/ 87 h 133"/>
                  <a:gd name="T72" fmla="*/ 0 w 65"/>
                  <a:gd name="T73" fmla="*/ 79 h 133"/>
                  <a:gd name="T74" fmla="*/ 0 w 65"/>
                  <a:gd name="T75" fmla="*/ 74 h 133"/>
                  <a:gd name="T76" fmla="*/ 0 w 65"/>
                  <a:gd name="T77" fmla="*/ 68 h 133"/>
                  <a:gd name="T78" fmla="*/ 0 w 65"/>
                  <a:gd name="T79" fmla="*/ 62 h 133"/>
                  <a:gd name="T80" fmla="*/ 0 w 65"/>
                  <a:gd name="T81" fmla="*/ 58 h 133"/>
                  <a:gd name="T82" fmla="*/ 2 w 65"/>
                  <a:gd name="T83" fmla="*/ 53 h 133"/>
                  <a:gd name="T84" fmla="*/ 4 w 65"/>
                  <a:gd name="T85" fmla="*/ 47 h 133"/>
                  <a:gd name="T86" fmla="*/ 4 w 65"/>
                  <a:gd name="T87" fmla="*/ 41 h 133"/>
                  <a:gd name="T88" fmla="*/ 6 w 65"/>
                  <a:gd name="T89" fmla="*/ 36 h 133"/>
                  <a:gd name="T90" fmla="*/ 12 w 65"/>
                  <a:gd name="T91" fmla="*/ 26 h 133"/>
                  <a:gd name="T92" fmla="*/ 12 w 65"/>
                  <a:gd name="T93"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5" h="133">
                    <a:moveTo>
                      <a:pt x="12" y="26"/>
                    </a:moveTo>
                    <a:lnTo>
                      <a:pt x="65" y="0"/>
                    </a:lnTo>
                    <a:lnTo>
                      <a:pt x="63" y="3"/>
                    </a:lnTo>
                    <a:lnTo>
                      <a:pt x="59" y="9"/>
                    </a:lnTo>
                    <a:lnTo>
                      <a:pt x="55" y="15"/>
                    </a:lnTo>
                    <a:lnTo>
                      <a:pt x="54" y="22"/>
                    </a:lnTo>
                    <a:lnTo>
                      <a:pt x="50" y="26"/>
                    </a:lnTo>
                    <a:lnTo>
                      <a:pt x="48" y="32"/>
                    </a:lnTo>
                    <a:lnTo>
                      <a:pt x="48" y="36"/>
                    </a:lnTo>
                    <a:lnTo>
                      <a:pt x="46" y="41"/>
                    </a:lnTo>
                    <a:lnTo>
                      <a:pt x="42" y="47"/>
                    </a:lnTo>
                    <a:lnTo>
                      <a:pt x="42" y="51"/>
                    </a:lnTo>
                    <a:lnTo>
                      <a:pt x="40" y="57"/>
                    </a:lnTo>
                    <a:lnTo>
                      <a:pt x="38" y="60"/>
                    </a:lnTo>
                    <a:lnTo>
                      <a:pt x="36" y="66"/>
                    </a:lnTo>
                    <a:lnTo>
                      <a:pt x="36" y="72"/>
                    </a:lnTo>
                    <a:lnTo>
                      <a:pt x="35" y="76"/>
                    </a:lnTo>
                    <a:lnTo>
                      <a:pt x="35" y="81"/>
                    </a:lnTo>
                    <a:lnTo>
                      <a:pt x="35" y="87"/>
                    </a:lnTo>
                    <a:lnTo>
                      <a:pt x="33" y="91"/>
                    </a:lnTo>
                    <a:lnTo>
                      <a:pt x="33" y="96"/>
                    </a:lnTo>
                    <a:lnTo>
                      <a:pt x="35" y="100"/>
                    </a:lnTo>
                    <a:lnTo>
                      <a:pt x="35" y="106"/>
                    </a:lnTo>
                    <a:lnTo>
                      <a:pt x="36" y="110"/>
                    </a:lnTo>
                    <a:lnTo>
                      <a:pt x="36" y="114"/>
                    </a:lnTo>
                    <a:lnTo>
                      <a:pt x="38" y="119"/>
                    </a:lnTo>
                    <a:lnTo>
                      <a:pt x="19" y="133"/>
                    </a:lnTo>
                    <a:lnTo>
                      <a:pt x="17" y="131"/>
                    </a:lnTo>
                    <a:lnTo>
                      <a:pt x="14" y="127"/>
                    </a:lnTo>
                    <a:lnTo>
                      <a:pt x="12" y="123"/>
                    </a:lnTo>
                    <a:lnTo>
                      <a:pt x="10" y="119"/>
                    </a:lnTo>
                    <a:lnTo>
                      <a:pt x="8" y="114"/>
                    </a:lnTo>
                    <a:lnTo>
                      <a:pt x="6" y="110"/>
                    </a:lnTo>
                    <a:lnTo>
                      <a:pt x="4" y="102"/>
                    </a:lnTo>
                    <a:lnTo>
                      <a:pt x="2" y="95"/>
                    </a:lnTo>
                    <a:lnTo>
                      <a:pt x="0" y="87"/>
                    </a:lnTo>
                    <a:lnTo>
                      <a:pt x="0" y="79"/>
                    </a:lnTo>
                    <a:lnTo>
                      <a:pt x="0" y="74"/>
                    </a:lnTo>
                    <a:lnTo>
                      <a:pt x="0" y="68"/>
                    </a:lnTo>
                    <a:lnTo>
                      <a:pt x="0" y="62"/>
                    </a:lnTo>
                    <a:lnTo>
                      <a:pt x="0" y="58"/>
                    </a:lnTo>
                    <a:lnTo>
                      <a:pt x="2" y="53"/>
                    </a:lnTo>
                    <a:lnTo>
                      <a:pt x="4" y="47"/>
                    </a:lnTo>
                    <a:lnTo>
                      <a:pt x="4" y="41"/>
                    </a:lnTo>
                    <a:lnTo>
                      <a:pt x="6" y="36"/>
                    </a:lnTo>
                    <a:lnTo>
                      <a:pt x="12" y="26"/>
                    </a:lnTo>
                    <a:lnTo>
                      <a:pt x="12" y="26"/>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09" name="Freeform 1161"/>
              <p:cNvSpPr>
                <a:spLocks/>
              </p:cNvSpPr>
              <p:nvPr/>
            </p:nvSpPr>
            <p:spPr bwMode="auto">
              <a:xfrm>
                <a:off x="4826" y="3137"/>
                <a:ext cx="78" cy="51"/>
              </a:xfrm>
              <a:custGeom>
                <a:avLst/>
                <a:gdLst>
                  <a:gd name="T0" fmla="*/ 29 w 156"/>
                  <a:gd name="T1" fmla="*/ 0 h 103"/>
                  <a:gd name="T2" fmla="*/ 31 w 156"/>
                  <a:gd name="T3" fmla="*/ 2 h 103"/>
                  <a:gd name="T4" fmla="*/ 36 w 156"/>
                  <a:gd name="T5" fmla="*/ 10 h 103"/>
                  <a:gd name="T6" fmla="*/ 40 w 156"/>
                  <a:gd name="T7" fmla="*/ 12 h 103"/>
                  <a:gd name="T8" fmla="*/ 46 w 156"/>
                  <a:gd name="T9" fmla="*/ 17 h 103"/>
                  <a:gd name="T10" fmla="*/ 54 w 156"/>
                  <a:gd name="T11" fmla="*/ 23 h 103"/>
                  <a:gd name="T12" fmla="*/ 61 w 156"/>
                  <a:gd name="T13" fmla="*/ 27 h 103"/>
                  <a:gd name="T14" fmla="*/ 65 w 156"/>
                  <a:gd name="T15" fmla="*/ 29 h 103"/>
                  <a:gd name="T16" fmla="*/ 69 w 156"/>
                  <a:gd name="T17" fmla="*/ 31 h 103"/>
                  <a:gd name="T18" fmla="*/ 74 w 156"/>
                  <a:gd name="T19" fmla="*/ 32 h 103"/>
                  <a:gd name="T20" fmla="*/ 78 w 156"/>
                  <a:gd name="T21" fmla="*/ 34 h 103"/>
                  <a:gd name="T22" fmla="*/ 84 w 156"/>
                  <a:gd name="T23" fmla="*/ 36 h 103"/>
                  <a:gd name="T24" fmla="*/ 88 w 156"/>
                  <a:gd name="T25" fmla="*/ 38 h 103"/>
                  <a:gd name="T26" fmla="*/ 93 w 156"/>
                  <a:gd name="T27" fmla="*/ 38 h 103"/>
                  <a:gd name="T28" fmla="*/ 101 w 156"/>
                  <a:gd name="T29" fmla="*/ 40 h 103"/>
                  <a:gd name="T30" fmla="*/ 107 w 156"/>
                  <a:gd name="T31" fmla="*/ 40 h 103"/>
                  <a:gd name="T32" fmla="*/ 112 w 156"/>
                  <a:gd name="T33" fmla="*/ 40 h 103"/>
                  <a:gd name="T34" fmla="*/ 120 w 156"/>
                  <a:gd name="T35" fmla="*/ 40 h 103"/>
                  <a:gd name="T36" fmla="*/ 126 w 156"/>
                  <a:gd name="T37" fmla="*/ 40 h 103"/>
                  <a:gd name="T38" fmla="*/ 133 w 156"/>
                  <a:gd name="T39" fmla="*/ 38 h 103"/>
                  <a:gd name="T40" fmla="*/ 141 w 156"/>
                  <a:gd name="T41" fmla="*/ 38 h 103"/>
                  <a:gd name="T42" fmla="*/ 149 w 156"/>
                  <a:gd name="T43" fmla="*/ 36 h 103"/>
                  <a:gd name="T44" fmla="*/ 156 w 156"/>
                  <a:gd name="T45" fmla="*/ 34 h 103"/>
                  <a:gd name="T46" fmla="*/ 97 w 156"/>
                  <a:gd name="T47" fmla="*/ 103 h 103"/>
                  <a:gd name="T48" fmla="*/ 97 w 156"/>
                  <a:gd name="T49" fmla="*/ 103 h 103"/>
                  <a:gd name="T50" fmla="*/ 95 w 156"/>
                  <a:gd name="T51" fmla="*/ 103 h 103"/>
                  <a:gd name="T52" fmla="*/ 92 w 156"/>
                  <a:gd name="T53" fmla="*/ 101 h 103"/>
                  <a:gd name="T54" fmla="*/ 88 w 156"/>
                  <a:gd name="T55" fmla="*/ 99 h 103"/>
                  <a:gd name="T56" fmla="*/ 82 w 156"/>
                  <a:gd name="T57" fmla="*/ 97 h 103"/>
                  <a:gd name="T58" fmla="*/ 76 w 156"/>
                  <a:gd name="T59" fmla="*/ 95 h 103"/>
                  <a:gd name="T60" fmla="*/ 71 w 156"/>
                  <a:gd name="T61" fmla="*/ 91 h 103"/>
                  <a:gd name="T62" fmla="*/ 63 w 156"/>
                  <a:gd name="T63" fmla="*/ 89 h 103"/>
                  <a:gd name="T64" fmla="*/ 55 w 156"/>
                  <a:gd name="T65" fmla="*/ 84 h 103"/>
                  <a:gd name="T66" fmla="*/ 48 w 156"/>
                  <a:gd name="T67" fmla="*/ 80 h 103"/>
                  <a:gd name="T68" fmla="*/ 40 w 156"/>
                  <a:gd name="T69" fmla="*/ 74 h 103"/>
                  <a:gd name="T70" fmla="*/ 33 w 156"/>
                  <a:gd name="T71" fmla="*/ 67 h 103"/>
                  <a:gd name="T72" fmla="*/ 23 w 156"/>
                  <a:gd name="T73" fmla="*/ 59 h 103"/>
                  <a:gd name="T74" fmla="*/ 15 w 156"/>
                  <a:gd name="T75" fmla="*/ 51 h 103"/>
                  <a:gd name="T76" fmla="*/ 12 w 156"/>
                  <a:gd name="T77" fmla="*/ 48 h 103"/>
                  <a:gd name="T78" fmla="*/ 8 w 156"/>
                  <a:gd name="T79" fmla="*/ 42 h 103"/>
                  <a:gd name="T80" fmla="*/ 4 w 156"/>
                  <a:gd name="T81" fmla="*/ 38 h 103"/>
                  <a:gd name="T82" fmla="*/ 0 w 156"/>
                  <a:gd name="T83" fmla="*/ 34 h 103"/>
                  <a:gd name="T84" fmla="*/ 17 w 156"/>
                  <a:gd name="T85" fmla="*/ 13 h 103"/>
                  <a:gd name="T86" fmla="*/ 29 w 156"/>
                  <a:gd name="T87" fmla="*/ 0 h 103"/>
                  <a:gd name="T88" fmla="*/ 29 w 156"/>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6" h="103">
                    <a:moveTo>
                      <a:pt x="29" y="0"/>
                    </a:moveTo>
                    <a:lnTo>
                      <a:pt x="31" y="2"/>
                    </a:lnTo>
                    <a:lnTo>
                      <a:pt x="36" y="10"/>
                    </a:lnTo>
                    <a:lnTo>
                      <a:pt x="40" y="12"/>
                    </a:lnTo>
                    <a:lnTo>
                      <a:pt x="46" y="17"/>
                    </a:lnTo>
                    <a:lnTo>
                      <a:pt x="54" y="23"/>
                    </a:lnTo>
                    <a:lnTo>
                      <a:pt x="61" y="27"/>
                    </a:lnTo>
                    <a:lnTo>
                      <a:pt x="65" y="29"/>
                    </a:lnTo>
                    <a:lnTo>
                      <a:pt x="69" y="31"/>
                    </a:lnTo>
                    <a:lnTo>
                      <a:pt x="74" y="32"/>
                    </a:lnTo>
                    <a:lnTo>
                      <a:pt x="78" y="34"/>
                    </a:lnTo>
                    <a:lnTo>
                      <a:pt x="84" y="36"/>
                    </a:lnTo>
                    <a:lnTo>
                      <a:pt x="88" y="38"/>
                    </a:lnTo>
                    <a:lnTo>
                      <a:pt x="93" y="38"/>
                    </a:lnTo>
                    <a:lnTo>
                      <a:pt x="101" y="40"/>
                    </a:lnTo>
                    <a:lnTo>
                      <a:pt x="107" y="40"/>
                    </a:lnTo>
                    <a:lnTo>
                      <a:pt x="112" y="40"/>
                    </a:lnTo>
                    <a:lnTo>
                      <a:pt x="120" y="40"/>
                    </a:lnTo>
                    <a:lnTo>
                      <a:pt x="126" y="40"/>
                    </a:lnTo>
                    <a:lnTo>
                      <a:pt x="133" y="38"/>
                    </a:lnTo>
                    <a:lnTo>
                      <a:pt x="141" y="38"/>
                    </a:lnTo>
                    <a:lnTo>
                      <a:pt x="149" y="36"/>
                    </a:lnTo>
                    <a:lnTo>
                      <a:pt x="156" y="34"/>
                    </a:lnTo>
                    <a:lnTo>
                      <a:pt x="97" y="103"/>
                    </a:lnTo>
                    <a:lnTo>
                      <a:pt x="97" y="103"/>
                    </a:lnTo>
                    <a:lnTo>
                      <a:pt x="95" y="103"/>
                    </a:lnTo>
                    <a:lnTo>
                      <a:pt x="92" y="101"/>
                    </a:lnTo>
                    <a:lnTo>
                      <a:pt x="88" y="99"/>
                    </a:lnTo>
                    <a:lnTo>
                      <a:pt x="82" y="97"/>
                    </a:lnTo>
                    <a:lnTo>
                      <a:pt x="76" y="95"/>
                    </a:lnTo>
                    <a:lnTo>
                      <a:pt x="71" y="91"/>
                    </a:lnTo>
                    <a:lnTo>
                      <a:pt x="63" y="89"/>
                    </a:lnTo>
                    <a:lnTo>
                      <a:pt x="55" y="84"/>
                    </a:lnTo>
                    <a:lnTo>
                      <a:pt x="48" y="80"/>
                    </a:lnTo>
                    <a:lnTo>
                      <a:pt x="40" y="74"/>
                    </a:lnTo>
                    <a:lnTo>
                      <a:pt x="33" y="67"/>
                    </a:lnTo>
                    <a:lnTo>
                      <a:pt x="23" y="59"/>
                    </a:lnTo>
                    <a:lnTo>
                      <a:pt x="15" y="51"/>
                    </a:lnTo>
                    <a:lnTo>
                      <a:pt x="12" y="48"/>
                    </a:lnTo>
                    <a:lnTo>
                      <a:pt x="8" y="42"/>
                    </a:lnTo>
                    <a:lnTo>
                      <a:pt x="4" y="38"/>
                    </a:lnTo>
                    <a:lnTo>
                      <a:pt x="0" y="34"/>
                    </a:lnTo>
                    <a:lnTo>
                      <a:pt x="17" y="13"/>
                    </a:lnTo>
                    <a:lnTo>
                      <a:pt x="29" y="0"/>
                    </a:lnTo>
                    <a:lnTo>
                      <a:pt x="29" y="0"/>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10" name="Freeform 1162"/>
              <p:cNvSpPr>
                <a:spLocks/>
              </p:cNvSpPr>
              <p:nvPr/>
            </p:nvSpPr>
            <p:spPr bwMode="auto">
              <a:xfrm>
                <a:off x="4324" y="3468"/>
                <a:ext cx="70" cy="75"/>
              </a:xfrm>
              <a:custGeom>
                <a:avLst/>
                <a:gdLst>
                  <a:gd name="T0" fmla="*/ 31 w 139"/>
                  <a:gd name="T1" fmla="*/ 103 h 151"/>
                  <a:gd name="T2" fmla="*/ 21 w 139"/>
                  <a:gd name="T3" fmla="*/ 92 h 151"/>
                  <a:gd name="T4" fmla="*/ 14 w 139"/>
                  <a:gd name="T5" fmla="*/ 82 h 151"/>
                  <a:gd name="T6" fmla="*/ 6 w 139"/>
                  <a:gd name="T7" fmla="*/ 69 h 151"/>
                  <a:gd name="T8" fmla="*/ 0 w 139"/>
                  <a:gd name="T9" fmla="*/ 56 h 151"/>
                  <a:gd name="T10" fmla="*/ 0 w 139"/>
                  <a:gd name="T11" fmla="*/ 40 h 151"/>
                  <a:gd name="T12" fmla="*/ 4 w 139"/>
                  <a:gd name="T13" fmla="*/ 25 h 151"/>
                  <a:gd name="T14" fmla="*/ 17 w 139"/>
                  <a:gd name="T15" fmla="*/ 12 h 151"/>
                  <a:gd name="T16" fmla="*/ 31 w 139"/>
                  <a:gd name="T17" fmla="*/ 4 h 151"/>
                  <a:gd name="T18" fmla="*/ 46 w 139"/>
                  <a:gd name="T19" fmla="*/ 0 h 151"/>
                  <a:gd name="T20" fmla="*/ 61 w 139"/>
                  <a:gd name="T21" fmla="*/ 0 h 151"/>
                  <a:gd name="T22" fmla="*/ 74 w 139"/>
                  <a:gd name="T23" fmla="*/ 4 h 151"/>
                  <a:gd name="T24" fmla="*/ 88 w 139"/>
                  <a:gd name="T25" fmla="*/ 8 h 151"/>
                  <a:gd name="T26" fmla="*/ 99 w 139"/>
                  <a:gd name="T27" fmla="*/ 14 h 151"/>
                  <a:gd name="T28" fmla="*/ 105 w 139"/>
                  <a:gd name="T29" fmla="*/ 16 h 151"/>
                  <a:gd name="T30" fmla="*/ 112 w 139"/>
                  <a:gd name="T31" fmla="*/ 23 h 151"/>
                  <a:gd name="T32" fmla="*/ 120 w 139"/>
                  <a:gd name="T33" fmla="*/ 31 h 151"/>
                  <a:gd name="T34" fmla="*/ 128 w 139"/>
                  <a:gd name="T35" fmla="*/ 42 h 151"/>
                  <a:gd name="T36" fmla="*/ 131 w 139"/>
                  <a:gd name="T37" fmla="*/ 54 h 151"/>
                  <a:gd name="T38" fmla="*/ 135 w 139"/>
                  <a:gd name="T39" fmla="*/ 63 h 151"/>
                  <a:gd name="T40" fmla="*/ 137 w 139"/>
                  <a:gd name="T41" fmla="*/ 73 h 151"/>
                  <a:gd name="T42" fmla="*/ 137 w 139"/>
                  <a:gd name="T43" fmla="*/ 82 h 151"/>
                  <a:gd name="T44" fmla="*/ 137 w 139"/>
                  <a:gd name="T45" fmla="*/ 94 h 151"/>
                  <a:gd name="T46" fmla="*/ 137 w 139"/>
                  <a:gd name="T47" fmla="*/ 107 h 151"/>
                  <a:gd name="T48" fmla="*/ 133 w 139"/>
                  <a:gd name="T49" fmla="*/ 118 h 151"/>
                  <a:gd name="T50" fmla="*/ 131 w 139"/>
                  <a:gd name="T51" fmla="*/ 130 h 151"/>
                  <a:gd name="T52" fmla="*/ 124 w 139"/>
                  <a:gd name="T53" fmla="*/ 141 h 151"/>
                  <a:gd name="T54" fmla="*/ 114 w 139"/>
                  <a:gd name="T55" fmla="*/ 149 h 151"/>
                  <a:gd name="T56" fmla="*/ 105 w 139"/>
                  <a:gd name="T57" fmla="*/ 151 h 151"/>
                  <a:gd name="T58" fmla="*/ 93 w 139"/>
                  <a:gd name="T59" fmla="*/ 147 h 151"/>
                  <a:gd name="T60" fmla="*/ 82 w 139"/>
                  <a:gd name="T61" fmla="*/ 143 h 151"/>
                  <a:gd name="T62" fmla="*/ 74 w 139"/>
                  <a:gd name="T63" fmla="*/ 135 h 151"/>
                  <a:gd name="T64" fmla="*/ 93 w 139"/>
                  <a:gd name="T65" fmla="*/ 116 h 151"/>
                  <a:gd name="T66" fmla="*/ 92 w 139"/>
                  <a:gd name="T67" fmla="*/ 111 h 151"/>
                  <a:gd name="T68" fmla="*/ 86 w 139"/>
                  <a:gd name="T69" fmla="*/ 99 h 151"/>
                  <a:gd name="T70" fmla="*/ 76 w 139"/>
                  <a:gd name="T71" fmla="*/ 88 h 151"/>
                  <a:gd name="T72" fmla="*/ 69 w 139"/>
                  <a:gd name="T73" fmla="*/ 84 h 151"/>
                  <a:gd name="T74" fmla="*/ 61 w 139"/>
                  <a:gd name="T75" fmla="*/ 84 h 151"/>
                  <a:gd name="T76" fmla="*/ 34 w 139"/>
                  <a:gd name="T77" fmla="*/ 10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51">
                    <a:moveTo>
                      <a:pt x="34" y="105"/>
                    </a:moveTo>
                    <a:lnTo>
                      <a:pt x="31" y="103"/>
                    </a:lnTo>
                    <a:lnTo>
                      <a:pt x="25" y="95"/>
                    </a:lnTo>
                    <a:lnTo>
                      <a:pt x="21" y="92"/>
                    </a:lnTo>
                    <a:lnTo>
                      <a:pt x="17" y="88"/>
                    </a:lnTo>
                    <a:lnTo>
                      <a:pt x="14" y="82"/>
                    </a:lnTo>
                    <a:lnTo>
                      <a:pt x="10" y="76"/>
                    </a:lnTo>
                    <a:lnTo>
                      <a:pt x="6" y="69"/>
                    </a:lnTo>
                    <a:lnTo>
                      <a:pt x="4" y="63"/>
                    </a:lnTo>
                    <a:lnTo>
                      <a:pt x="0" y="56"/>
                    </a:lnTo>
                    <a:lnTo>
                      <a:pt x="0" y="48"/>
                    </a:lnTo>
                    <a:lnTo>
                      <a:pt x="0" y="40"/>
                    </a:lnTo>
                    <a:lnTo>
                      <a:pt x="2" y="33"/>
                    </a:lnTo>
                    <a:lnTo>
                      <a:pt x="4" y="25"/>
                    </a:lnTo>
                    <a:lnTo>
                      <a:pt x="12" y="19"/>
                    </a:lnTo>
                    <a:lnTo>
                      <a:pt x="17" y="12"/>
                    </a:lnTo>
                    <a:lnTo>
                      <a:pt x="25" y="8"/>
                    </a:lnTo>
                    <a:lnTo>
                      <a:pt x="31" y="4"/>
                    </a:lnTo>
                    <a:lnTo>
                      <a:pt x="38" y="2"/>
                    </a:lnTo>
                    <a:lnTo>
                      <a:pt x="46" y="0"/>
                    </a:lnTo>
                    <a:lnTo>
                      <a:pt x="53" y="0"/>
                    </a:lnTo>
                    <a:lnTo>
                      <a:pt x="61" y="0"/>
                    </a:lnTo>
                    <a:lnTo>
                      <a:pt x="69" y="2"/>
                    </a:lnTo>
                    <a:lnTo>
                      <a:pt x="74" y="4"/>
                    </a:lnTo>
                    <a:lnTo>
                      <a:pt x="82" y="6"/>
                    </a:lnTo>
                    <a:lnTo>
                      <a:pt x="88" y="8"/>
                    </a:lnTo>
                    <a:lnTo>
                      <a:pt x="93" y="10"/>
                    </a:lnTo>
                    <a:lnTo>
                      <a:pt x="99" y="14"/>
                    </a:lnTo>
                    <a:lnTo>
                      <a:pt x="103" y="16"/>
                    </a:lnTo>
                    <a:lnTo>
                      <a:pt x="105" y="16"/>
                    </a:lnTo>
                    <a:lnTo>
                      <a:pt x="111" y="21"/>
                    </a:lnTo>
                    <a:lnTo>
                      <a:pt x="112" y="23"/>
                    </a:lnTo>
                    <a:lnTo>
                      <a:pt x="116" y="27"/>
                    </a:lnTo>
                    <a:lnTo>
                      <a:pt x="120" y="31"/>
                    </a:lnTo>
                    <a:lnTo>
                      <a:pt x="126" y="37"/>
                    </a:lnTo>
                    <a:lnTo>
                      <a:pt x="128" y="42"/>
                    </a:lnTo>
                    <a:lnTo>
                      <a:pt x="131" y="50"/>
                    </a:lnTo>
                    <a:lnTo>
                      <a:pt x="131" y="54"/>
                    </a:lnTo>
                    <a:lnTo>
                      <a:pt x="133" y="57"/>
                    </a:lnTo>
                    <a:lnTo>
                      <a:pt x="135" y="63"/>
                    </a:lnTo>
                    <a:lnTo>
                      <a:pt x="137" y="67"/>
                    </a:lnTo>
                    <a:lnTo>
                      <a:pt x="137" y="73"/>
                    </a:lnTo>
                    <a:lnTo>
                      <a:pt x="137" y="76"/>
                    </a:lnTo>
                    <a:lnTo>
                      <a:pt x="137" y="82"/>
                    </a:lnTo>
                    <a:lnTo>
                      <a:pt x="139" y="88"/>
                    </a:lnTo>
                    <a:lnTo>
                      <a:pt x="137" y="94"/>
                    </a:lnTo>
                    <a:lnTo>
                      <a:pt x="137" y="99"/>
                    </a:lnTo>
                    <a:lnTo>
                      <a:pt x="137" y="107"/>
                    </a:lnTo>
                    <a:lnTo>
                      <a:pt x="137" y="113"/>
                    </a:lnTo>
                    <a:lnTo>
                      <a:pt x="133" y="118"/>
                    </a:lnTo>
                    <a:lnTo>
                      <a:pt x="131" y="124"/>
                    </a:lnTo>
                    <a:lnTo>
                      <a:pt x="131" y="130"/>
                    </a:lnTo>
                    <a:lnTo>
                      <a:pt x="130" y="133"/>
                    </a:lnTo>
                    <a:lnTo>
                      <a:pt x="124" y="141"/>
                    </a:lnTo>
                    <a:lnTo>
                      <a:pt x="120" y="145"/>
                    </a:lnTo>
                    <a:lnTo>
                      <a:pt x="114" y="149"/>
                    </a:lnTo>
                    <a:lnTo>
                      <a:pt x="109" y="151"/>
                    </a:lnTo>
                    <a:lnTo>
                      <a:pt x="105" y="151"/>
                    </a:lnTo>
                    <a:lnTo>
                      <a:pt x="99" y="151"/>
                    </a:lnTo>
                    <a:lnTo>
                      <a:pt x="93" y="147"/>
                    </a:lnTo>
                    <a:lnTo>
                      <a:pt x="88" y="145"/>
                    </a:lnTo>
                    <a:lnTo>
                      <a:pt x="82" y="143"/>
                    </a:lnTo>
                    <a:lnTo>
                      <a:pt x="80" y="139"/>
                    </a:lnTo>
                    <a:lnTo>
                      <a:pt x="74" y="135"/>
                    </a:lnTo>
                    <a:lnTo>
                      <a:pt x="73" y="133"/>
                    </a:lnTo>
                    <a:lnTo>
                      <a:pt x="93" y="116"/>
                    </a:lnTo>
                    <a:lnTo>
                      <a:pt x="92" y="114"/>
                    </a:lnTo>
                    <a:lnTo>
                      <a:pt x="92" y="111"/>
                    </a:lnTo>
                    <a:lnTo>
                      <a:pt x="88" y="105"/>
                    </a:lnTo>
                    <a:lnTo>
                      <a:pt x="86" y="99"/>
                    </a:lnTo>
                    <a:lnTo>
                      <a:pt x="82" y="94"/>
                    </a:lnTo>
                    <a:lnTo>
                      <a:pt x="76" y="88"/>
                    </a:lnTo>
                    <a:lnTo>
                      <a:pt x="73" y="86"/>
                    </a:lnTo>
                    <a:lnTo>
                      <a:pt x="69" y="84"/>
                    </a:lnTo>
                    <a:lnTo>
                      <a:pt x="65" y="84"/>
                    </a:lnTo>
                    <a:lnTo>
                      <a:pt x="61" y="84"/>
                    </a:lnTo>
                    <a:lnTo>
                      <a:pt x="34" y="105"/>
                    </a:lnTo>
                    <a:lnTo>
                      <a:pt x="34" y="105"/>
                    </a:lnTo>
                    <a:close/>
                  </a:path>
                </a:pathLst>
              </a:custGeom>
              <a:solidFill>
                <a:srgbClr val="C2D6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11" name="Freeform 1163"/>
              <p:cNvSpPr>
                <a:spLocks/>
              </p:cNvSpPr>
              <p:nvPr/>
            </p:nvSpPr>
            <p:spPr bwMode="auto">
              <a:xfrm>
                <a:off x="4343" y="3460"/>
                <a:ext cx="76" cy="97"/>
              </a:xfrm>
              <a:custGeom>
                <a:avLst/>
                <a:gdLst>
                  <a:gd name="T0" fmla="*/ 33 w 152"/>
                  <a:gd name="T1" fmla="*/ 0 h 194"/>
                  <a:gd name="T2" fmla="*/ 40 w 152"/>
                  <a:gd name="T3" fmla="*/ 0 h 194"/>
                  <a:gd name="T4" fmla="*/ 50 w 152"/>
                  <a:gd name="T5" fmla="*/ 0 h 194"/>
                  <a:gd name="T6" fmla="*/ 59 w 152"/>
                  <a:gd name="T7" fmla="*/ 0 h 194"/>
                  <a:gd name="T8" fmla="*/ 73 w 152"/>
                  <a:gd name="T9" fmla="*/ 2 h 194"/>
                  <a:gd name="T10" fmla="*/ 84 w 152"/>
                  <a:gd name="T11" fmla="*/ 6 h 194"/>
                  <a:gd name="T12" fmla="*/ 97 w 152"/>
                  <a:gd name="T13" fmla="*/ 12 h 194"/>
                  <a:gd name="T14" fmla="*/ 111 w 152"/>
                  <a:gd name="T15" fmla="*/ 17 h 194"/>
                  <a:gd name="T16" fmla="*/ 122 w 152"/>
                  <a:gd name="T17" fmla="*/ 27 h 194"/>
                  <a:gd name="T18" fmla="*/ 133 w 152"/>
                  <a:gd name="T19" fmla="*/ 38 h 194"/>
                  <a:gd name="T20" fmla="*/ 141 w 152"/>
                  <a:gd name="T21" fmla="*/ 52 h 194"/>
                  <a:gd name="T22" fmla="*/ 147 w 152"/>
                  <a:gd name="T23" fmla="*/ 65 h 194"/>
                  <a:gd name="T24" fmla="*/ 149 w 152"/>
                  <a:gd name="T25" fmla="*/ 73 h 194"/>
                  <a:gd name="T26" fmla="*/ 151 w 152"/>
                  <a:gd name="T27" fmla="*/ 82 h 194"/>
                  <a:gd name="T28" fmla="*/ 152 w 152"/>
                  <a:gd name="T29" fmla="*/ 93 h 194"/>
                  <a:gd name="T30" fmla="*/ 152 w 152"/>
                  <a:gd name="T31" fmla="*/ 105 h 194"/>
                  <a:gd name="T32" fmla="*/ 152 w 152"/>
                  <a:gd name="T33" fmla="*/ 118 h 194"/>
                  <a:gd name="T34" fmla="*/ 149 w 152"/>
                  <a:gd name="T35" fmla="*/ 131 h 194"/>
                  <a:gd name="T36" fmla="*/ 147 w 152"/>
                  <a:gd name="T37" fmla="*/ 147 h 194"/>
                  <a:gd name="T38" fmla="*/ 84 w 152"/>
                  <a:gd name="T39" fmla="*/ 194 h 194"/>
                  <a:gd name="T40" fmla="*/ 86 w 152"/>
                  <a:gd name="T41" fmla="*/ 188 h 194"/>
                  <a:gd name="T42" fmla="*/ 92 w 152"/>
                  <a:gd name="T43" fmla="*/ 177 h 194"/>
                  <a:gd name="T44" fmla="*/ 95 w 152"/>
                  <a:gd name="T45" fmla="*/ 168 h 194"/>
                  <a:gd name="T46" fmla="*/ 99 w 152"/>
                  <a:gd name="T47" fmla="*/ 158 h 194"/>
                  <a:gd name="T48" fmla="*/ 101 w 152"/>
                  <a:gd name="T49" fmla="*/ 149 h 194"/>
                  <a:gd name="T50" fmla="*/ 105 w 152"/>
                  <a:gd name="T51" fmla="*/ 139 h 194"/>
                  <a:gd name="T52" fmla="*/ 105 w 152"/>
                  <a:gd name="T53" fmla="*/ 128 h 194"/>
                  <a:gd name="T54" fmla="*/ 107 w 152"/>
                  <a:gd name="T55" fmla="*/ 116 h 194"/>
                  <a:gd name="T56" fmla="*/ 105 w 152"/>
                  <a:gd name="T57" fmla="*/ 105 h 194"/>
                  <a:gd name="T58" fmla="*/ 103 w 152"/>
                  <a:gd name="T59" fmla="*/ 95 h 194"/>
                  <a:gd name="T60" fmla="*/ 99 w 152"/>
                  <a:gd name="T61" fmla="*/ 86 h 194"/>
                  <a:gd name="T62" fmla="*/ 92 w 152"/>
                  <a:gd name="T63" fmla="*/ 76 h 194"/>
                  <a:gd name="T64" fmla="*/ 82 w 152"/>
                  <a:gd name="T65" fmla="*/ 69 h 194"/>
                  <a:gd name="T66" fmla="*/ 73 w 152"/>
                  <a:gd name="T67" fmla="*/ 65 h 194"/>
                  <a:gd name="T68" fmla="*/ 69 w 152"/>
                  <a:gd name="T69" fmla="*/ 63 h 194"/>
                  <a:gd name="T70" fmla="*/ 61 w 152"/>
                  <a:gd name="T71" fmla="*/ 59 h 194"/>
                  <a:gd name="T72" fmla="*/ 50 w 152"/>
                  <a:gd name="T73" fmla="*/ 55 h 194"/>
                  <a:gd name="T74" fmla="*/ 36 w 152"/>
                  <a:gd name="T75" fmla="*/ 54 h 194"/>
                  <a:gd name="T76" fmla="*/ 23 w 152"/>
                  <a:gd name="T77" fmla="*/ 50 h 194"/>
                  <a:gd name="T78" fmla="*/ 10 w 152"/>
                  <a:gd name="T79" fmla="*/ 50 h 194"/>
                  <a:gd name="T80" fmla="*/ 0 w 152"/>
                  <a:gd name="T81" fmla="*/ 54 h 194"/>
                  <a:gd name="T82" fmla="*/ 31 w 152"/>
                  <a:gd name="T8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94">
                    <a:moveTo>
                      <a:pt x="31" y="0"/>
                    </a:moveTo>
                    <a:lnTo>
                      <a:pt x="33" y="0"/>
                    </a:lnTo>
                    <a:lnTo>
                      <a:pt x="38" y="0"/>
                    </a:lnTo>
                    <a:lnTo>
                      <a:pt x="40" y="0"/>
                    </a:lnTo>
                    <a:lnTo>
                      <a:pt x="44" y="0"/>
                    </a:lnTo>
                    <a:lnTo>
                      <a:pt x="50" y="0"/>
                    </a:lnTo>
                    <a:lnTo>
                      <a:pt x="55" y="0"/>
                    </a:lnTo>
                    <a:lnTo>
                      <a:pt x="59" y="0"/>
                    </a:lnTo>
                    <a:lnTo>
                      <a:pt x="67" y="0"/>
                    </a:lnTo>
                    <a:lnTo>
                      <a:pt x="73" y="2"/>
                    </a:lnTo>
                    <a:lnTo>
                      <a:pt x="78" y="4"/>
                    </a:lnTo>
                    <a:lnTo>
                      <a:pt x="84" y="6"/>
                    </a:lnTo>
                    <a:lnTo>
                      <a:pt x="92" y="8"/>
                    </a:lnTo>
                    <a:lnTo>
                      <a:pt x="97" y="12"/>
                    </a:lnTo>
                    <a:lnTo>
                      <a:pt x="105" y="16"/>
                    </a:lnTo>
                    <a:lnTo>
                      <a:pt x="111" y="17"/>
                    </a:lnTo>
                    <a:lnTo>
                      <a:pt x="116" y="21"/>
                    </a:lnTo>
                    <a:lnTo>
                      <a:pt x="122" y="27"/>
                    </a:lnTo>
                    <a:lnTo>
                      <a:pt x="128" y="33"/>
                    </a:lnTo>
                    <a:lnTo>
                      <a:pt x="133" y="38"/>
                    </a:lnTo>
                    <a:lnTo>
                      <a:pt x="137" y="44"/>
                    </a:lnTo>
                    <a:lnTo>
                      <a:pt x="141" y="52"/>
                    </a:lnTo>
                    <a:lnTo>
                      <a:pt x="147" y="61"/>
                    </a:lnTo>
                    <a:lnTo>
                      <a:pt x="147" y="65"/>
                    </a:lnTo>
                    <a:lnTo>
                      <a:pt x="149" y="69"/>
                    </a:lnTo>
                    <a:lnTo>
                      <a:pt x="149" y="73"/>
                    </a:lnTo>
                    <a:lnTo>
                      <a:pt x="151" y="78"/>
                    </a:lnTo>
                    <a:lnTo>
                      <a:pt x="151" y="82"/>
                    </a:lnTo>
                    <a:lnTo>
                      <a:pt x="152" y="88"/>
                    </a:lnTo>
                    <a:lnTo>
                      <a:pt x="152" y="93"/>
                    </a:lnTo>
                    <a:lnTo>
                      <a:pt x="152" y="101"/>
                    </a:lnTo>
                    <a:lnTo>
                      <a:pt x="152" y="105"/>
                    </a:lnTo>
                    <a:lnTo>
                      <a:pt x="152" y="112"/>
                    </a:lnTo>
                    <a:lnTo>
                      <a:pt x="152" y="118"/>
                    </a:lnTo>
                    <a:lnTo>
                      <a:pt x="151" y="126"/>
                    </a:lnTo>
                    <a:lnTo>
                      <a:pt x="149" y="131"/>
                    </a:lnTo>
                    <a:lnTo>
                      <a:pt x="149" y="139"/>
                    </a:lnTo>
                    <a:lnTo>
                      <a:pt x="147" y="147"/>
                    </a:lnTo>
                    <a:lnTo>
                      <a:pt x="147" y="156"/>
                    </a:lnTo>
                    <a:lnTo>
                      <a:pt x="84" y="194"/>
                    </a:lnTo>
                    <a:lnTo>
                      <a:pt x="84" y="192"/>
                    </a:lnTo>
                    <a:lnTo>
                      <a:pt x="86" y="188"/>
                    </a:lnTo>
                    <a:lnTo>
                      <a:pt x="88" y="183"/>
                    </a:lnTo>
                    <a:lnTo>
                      <a:pt x="92" y="177"/>
                    </a:lnTo>
                    <a:lnTo>
                      <a:pt x="93" y="171"/>
                    </a:lnTo>
                    <a:lnTo>
                      <a:pt x="95" y="168"/>
                    </a:lnTo>
                    <a:lnTo>
                      <a:pt x="97" y="162"/>
                    </a:lnTo>
                    <a:lnTo>
                      <a:pt x="99" y="158"/>
                    </a:lnTo>
                    <a:lnTo>
                      <a:pt x="99" y="152"/>
                    </a:lnTo>
                    <a:lnTo>
                      <a:pt x="101" y="149"/>
                    </a:lnTo>
                    <a:lnTo>
                      <a:pt x="103" y="143"/>
                    </a:lnTo>
                    <a:lnTo>
                      <a:pt x="105" y="139"/>
                    </a:lnTo>
                    <a:lnTo>
                      <a:pt x="105" y="131"/>
                    </a:lnTo>
                    <a:lnTo>
                      <a:pt x="105" y="128"/>
                    </a:lnTo>
                    <a:lnTo>
                      <a:pt x="105" y="120"/>
                    </a:lnTo>
                    <a:lnTo>
                      <a:pt x="107" y="116"/>
                    </a:lnTo>
                    <a:lnTo>
                      <a:pt x="105" y="111"/>
                    </a:lnTo>
                    <a:lnTo>
                      <a:pt x="105" y="105"/>
                    </a:lnTo>
                    <a:lnTo>
                      <a:pt x="105" y="99"/>
                    </a:lnTo>
                    <a:lnTo>
                      <a:pt x="103" y="95"/>
                    </a:lnTo>
                    <a:lnTo>
                      <a:pt x="101" y="90"/>
                    </a:lnTo>
                    <a:lnTo>
                      <a:pt x="99" y="86"/>
                    </a:lnTo>
                    <a:lnTo>
                      <a:pt x="95" y="80"/>
                    </a:lnTo>
                    <a:lnTo>
                      <a:pt x="92" y="76"/>
                    </a:lnTo>
                    <a:lnTo>
                      <a:pt x="88" y="73"/>
                    </a:lnTo>
                    <a:lnTo>
                      <a:pt x="82" y="69"/>
                    </a:lnTo>
                    <a:lnTo>
                      <a:pt x="78" y="67"/>
                    </a:lnTo>
                    <a:lnTo>
                      <a:pt x="73" y="65"/>
                    </a:lnTo>
                    <a:lnTo>
                      <a:pt x="71" y="63"/>
                    </a:lnTo>
                    <a:lnTo>
                      <a:pt x="69" y="63"/>
                    </a:lnTo>
                    <a:lnTo>
                      <a:pt x="65" y="61"/>
                    </a:lnTo>
                    <a:lnTo>
                      <a:pt x="61" y="59"/>
                    </a:lnTo>
                    <a:lnTo>
                      <a:pt x="55" y="57"/>
                    </a:lnTo>
                    <a:lnTo>
                      <a:pt x="50" y="55"/>
                    </a:lnTo>
                    <a:lnTo>
                      <a:pt x="42" y="54"/>
                    </a:lnTo>
                    <a:lnTo>
                      <a:pt x="36" y="54"/>
                    </a:lnTo>
                    <a:lnTo>
                      <a:pt x="29" y="52"/>
                    </a:lnTo>
                    <a:lnTo>
                      <a:pt x="23" y="50"/>
                    </a:lnTo>
                    <a:lnTo>
                      <a:pt x="15" y="50"/>
                    </a:lnTo>
                    <a:lnTo>
                      <a:pt x="10" y="50"/>
                    </a:lnTo>
                    <a:lnTo>
                      <a:pt x="4" y="50"/>
                    </a:lnTo>
                    <a:lnTo>
                      <a:pt x="0" y="54"/>
                    </a:lnTo>
                    <a:lnTo>
                      <a:pt x="31" y="0"/>
                    </a:lnTo>
                    <a:lnTo>
                      <a:pt x="31" y="0"/>
                    </a:lnTo>
                    <a:close/>
                  </a:path>
                </a:pathLst>
              </a:custGeom>
              <a:solidFill>
                <a:srgbClr val="4047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12" name="Freeform 1164"/>
              <p:cNvSpPr>
                <a:spLocks/>
              </p:cNvSpPr>
              <p:nvPr/>
            </p:nvSpPr>
            <p:spPr bwMode="auto">
              <a:xfrm>
                <a:off x="4317" y="3251"/>
                <a:ext cx="307" cy="277"/>
              </a:xfrm>
              <a:custGeom>
                <a:avLst/>
                <a:gdLst>
                  <a:gd name="T0" fmla="*/ 0 w 307"/>
                  <a:gd name="T1" fmla="*/ 139 h 277"/>
                  <a:gd name="T2" fmla="*/ 14 w 307"/>
                  <a:gd name="T3" fmla="*/ 118 h 277"/>
                  <a:gd name="T4" fmla="*/ 32 w 307"/>
                  <a:gd name="T5" fmla="*/ 102 h 277"/>
                  <a:gd name="T6" fmla="*/ 45 w 307"/>
                  <a:gd name="T7" fmla="*/ 94 h 277"/>
                  <a:gd name="T8" fmla="*/ 62 w 307"/>
                  <a:gd name="T9" fmla="*/ 84 h 277"/>
                  <a:gd name="T10" fmla="*/ 74 w 307"/>
                  <a:gd name="T11" fmla="*/ 75 h 277"/>
                  <a:gd name="T12" fmla="*/ 86 w 307"/>
                  <a:gd name="T13" fmla="*/ 60 h 277"/>
                  <a:gd name="T14" fmla="*/ 99 w 307"/>
                  <a:gd name="T15" fmla="*/ 54 h 277"/>
                  <a:gd name="T16" fmla="*/ 113 w 307"/>
                  <a:gd name="T17" fmla="*/ 39 h 277"/>
                  <a:gd name="T18" fmla="*/ 131 w 307"/>
                  <a:gd name="T19" fmla="*/ 30 h 277"/>
                  <a:gd name="T20" fmla="*/ 141 w 307"/>
                  <a:gd name="T21" fmla="*/ 22 h 277"/>
                  <a:gd name="T22" fmla="*/ 155 w 307"/>
                  <a:gd name="T23" fmla="*/ 9 h 277"/>
                  <a:gd name="T24" fmla="*/ 221 w 307"/>
                  <a:gd name="T25" fmla="*/ 13 h 277"/>
                  <a:gd name="T26" fmla="*/ 242 w 307"/>
                  <a:gd name="T27" fmla="*/ 19 h 277"/>
                  <a:gd name="T28" fmla="*/ 260 w 307"/>
                  <a:gd name="T29" fmla="*/ 30 h 277"/>
                  <a:gd name="T30" fmla="*/ 288 w 307"/>
                  <a:gd name="T31" fmla="*/ 46 h 277"/>
                  <a:gd name="T32" fmla="*/ 296 w 307"/>
                  <a:gd name="T33" fmla="*/ 66 h 277"/>
                  <a:gd name="T34" fmla="*/ 302 w 307"/>
                  <a:gd name="T35" fmla="*/ 81 h 277"/>
                  <a:gd name="T36" fmla="*/ 300 w 307"/>
                  <a:gd name="T37" fmla="*/ 142 h 277"/>
                  <a:gd name="T38" fmla="*/ 294 w 307"/>
                  <a:gd name="T39" fmla="*/ 189 h 277"/>
                  <a:gd name="T40" fmla="*/ 240 w 307"/>
                  <a:gd name="T41" fmla="*/ 235 h 277"/>
                  <a:gd name="T42" fmla="*/ 215 w 307"/>
                  <a:gd name="T43" fmla="*/ 246 h 277"/>
                  <a:gd name="T44" fmla="*/ 177 w 307"/>
                  <a:gd name="T45" fmla="*/ 268 h 277"/>
                  <a:gd name="T46" fmla="*/ 162 w 307"/>
                  <a:gd name="T47" fmla="*/ 274 h 277"/>
                  <a:gd name="T48" fmla="*/ 153 w 307"/>
                  <a:gd name="T49" fmla="*/ 265 h 277"/>
                  <a:gd name="T50" fmla="*/ 141 w 307"/>
                  <a:gd name="T51" fmla="*/ 217 h 277"/>
                  <a:gd name="T52" fmla="*/ 104 w 307"/>
                  <a:gd name="T53" fmla="*/ 153 h 277"/>
                  <a:gd name="T54" fmla="*/ 81 w 307"/>
                  <a:gd name="T55" fmla="*/ 141 h 277"/>
                  <a:gd name="T56" fmla="*/ 66 w 307"/>
                  <a:gd name="T57" fmla="*/ 135 h 277"/>
                  <a:gd name="T58" fmla="*/ 42 w 307"/>
                  <a:gd name="T59" fmla="*/ 127 h 277"/>
                  <a:gd name="T60" fmla="*/ 6 w 307"/>
                  <a:gd name="T61" fmla="*/ 132 h 277"/>
                  <a:gd name="T62" fmla="*/ 0 w 307"/>
                  <a:gd name="T63" fmla="*/ 139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277">
                    <a:moveTo>
                      <a:pt x="0" y="139"/>
                    </a:moveTo>
                    <a:cubicBezTo>
                      <a:pt x="4" y="131"/>
                      <a:pt x="5" y="123"/>
                      <a:pt x="14" y="118"/>
                    </a:cubicBezTo>
                    <a:cubicBezTo>
                      <a:pt x="20" y="110"/>
                      <a:pt x="21" y="104"/>
                      <a:pt x="32" y="102"/>
                    </a:cubicBezTo>
                    <a:cubicBezTo>
                      <a:pt x="37" y="100"/>
                      <a:pt x="41" y="97"/>
                      <a:pt x="45" y="94"/>
                    </a:cubicBezTo>
                    <a:cubicBezTo>
                      <a:pt x="49" y="87"/>
                      <a:pt x="54" y="85"/>
                      <a:pt x="62" y="84"/>
                    </a:cubicBezTo>
                    <a:cubicBezTo>
                      <a:pt x="66" y="78"/>
                      <a:pt x="67" y="76"/>
                      <a:pt x="74" y="75"/>
                    </a:cubicBezTo>
                    <a:cubicBezTo>
                      <a:pt x="78" y="69"/>
                      <a:pt x="80" y="61"/>
                      <a:pt x="86" y="60"/>
                    </a:cubicBezTo>
                    <a:cubicBezTo>
                      <a:pt x="91" y="58"/>
                      <a:pt x="95" y="57"/>
                      <a:pt x="99" y="54"/>
                    </a:cubicBezTo>
                    <a:cubicBezTo>
                      <a:pt x="103" y="48"/>
                      <a:pt x="106" y="40"/>
                      <a:pt x="113" y="39"/>
                    </a:cubicBezTo>
                    <a:cubicBezTo>
                      <a:pt x="118" y="35"/>
                      <a:pt x="125" y="31"/>
                      <a:pt x="131" y="30"/>
                    </a:cubicBezTo>
                    <a:cubicBezTo>
                      <a:pt x="132" y="23"/>
                      <a:pt x="135" y="25"/>
                      <a:pt x="141" y="22"/>
                    </a:cubicBezTo>
                    <a:cubicBezTo>
                      <a:pt x="144" y="16"/>
                      <a:pt x="149" y="10"/>
                      <a:pt x="155" y="9"/>
                    </a:cubicBezTo>
                    <a:cubicBezTo>
                      <a:pt x="166" y="0"/>
                      <a:pt x="206" y="11"/>
                      <a:pt x="221" y="13"/>
                    </a:cubicBezTo>
                    <a:cubicBezTo>
                      <a:pt x="227" y="16"/>
                      <a:pt x="235" y="18"/>
                      <a:pt x="242" y="19"/>
                    </a:cubicBezTo>
                    <a:cubicBezTo>
                      <a:pt x="249" y="22"/>
                      <a:pt x="253" y="27"/>
                      <a:pt x="260" y="30"/>
                    </a:cubicBezTo>
                    <a:cubicBezTo>
                      <a:pt x="266" y="38"/>
                      <a:pt x="278" y="44"/>
                      <a:pt x="288" y="46"/>
                    </a:cubicBezTo>
                    <a:cubicBezTo>
                      <a:pt x="291" y="53"/>
                      <a:pt x="293" y="59"/>
                      <a:pt x="296" y="66"/>
                    </a:cubicBezTo>
                    <a:cubicBezTo>
                      <a:pt x="297" y="72"/>
                      <a:pt x="300" y="75"/>
                      <a:pt x="302" y="81"/>
                    </a:cubicBezTo>
                    <a:cubicBezTo>
                      <a:pt x="304" y="102"/>
                      <a:pt x="307" y="122"/>
                      <a:pt x="300" y="142"/>
                    </a:cubicBezTo>
                    <a:cubicBezTo>
                      <a:pt x="299" y="156"/>
                      <a:pt x="300" y="178"/>
                      <a:pt x="294" y="189"/>
                    </a:cubicBezTo>
                    <a:cubicBezTo>
                      <a:pt x="289" y="198"/>
                      <a:pt x="251" y="229"/>
                      <a:pt x="240" y="235"/>
                    </a:cubicBezTo>
                    <a:cubicBezTo>
                      <a:pt x="235" y="243"/>
                      <a:pt x="215" y="246"/>
                      <a:pt x="215" y="246"/>
                    </a:cubicBezTo>
                    <a:cubicBezTo>
                      <a:pt x="203" y="253"/>
                      <a:pt x="191" y="266"/>
                      <a:pt x="177" y="268"/>
                    </a:cubicBezTo>
                    <a:cubicBezTo>
                      <a:pt x="172" y="272"/>
                      <a:pt x="168" y="273"/>
                      <a:pt x="162" y="274"/>
                    </a:cubicBezTo>
                    <a:cubicBezTo>
                      <a:pt x="155" y="277"/>
                      <a:pt x="156" y="271"/>
                      <a:pt x="153" y="265"/>
                    </a:cubicBezTo>
                    <a:cubicBezTo>
                      <a:pt x="150" y="249"/>
                      <a:pt x="157" y="226"/>
                      <a:pt x="141" y="217"/>
                    </a:cubicBezTo>
                    <a:cubicBezTo>
                      <a:pt x="137" y="192"/>
                      <a:pt x="125" y="168"/>
                      <a:pt x="104" y="153"/>
                    </a:cubicBezTo>
                    <a:cubicBezTo>
                      <a:pt x="100" y="146"/>
                      <a:pt x="89" y="142"/>
                      <a:pt x="81" y="141"/>
                    </a:cubicBezTo>
                    <a:cubicBezTo>
                      <a:pt x="76" y="137"/>
                      <a:pt x="72" y="136"/>
                      <a:pt x="66" y="135"/>
                    </a:cubicBezTo>
                    <a:cubicBezTo>
                      <a:pt x="58" y="131"/>
                      <a:pt x="50" y="130"/>
                      <a:pt x="42" y="127"/>
                    </a:cubicBezTo>
                    <a:cubicBezTo>
                      <a:pt x="29" y="128"/>
                      <a:pt x="18" y="127"/>
                      <a:pt x="6" y="132"/>
                    </a:cubicBezTo>
                    <a:cubicBezTo>
                      <a:pt x="2" y="137"/>
                      <a:pt x="4" y="135"/>
                      <a:pt x="0" y="139"/>
                    </a:cubicBezTo>
                    <a:close/>
                  </a:path>
                </a:pathLst>
              </a:custGeom>
              <a:solidFill>
                <a:srgbClr val="800000"/>
              </a:solidFill>
              <a:ln w="12700" cap="flat" cmpd="sng">
                <a:solidFill>
                  <a:srgbClr val="800000"/>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05613" name="Freeform 1165"/>
              <p:cNvSpPr>
                <a:spLocks/>
              </p:cNvSpPr>
              <p:nvPr/>
            </p:nvSpPr>
            <p:spPr bwMode="auto">
              <a:xfrm>
                <a:off x="4502" y="2954"/>
                <a:ext cx="505" cy="605"/>
              </a:xfrm>
              <a:custGeom>
                <a:avLst/>
                <a:gdLst>
                  <a:gd name="T0" fmla="*/ 4 w 1010"/>
                  <a:gd name="T1" fmla="*/ 1201 h 1211"/>
                  <a:gd name="T2" fmla="*/ 11 w 1010"/>
                  <a:gd name="T3" fmla="*/ 1180 h 1211"/>
                  <a:gd name="T4" fmla="*/ 21 w 1010"/>
                  <a:gd name="T5" fmla="*/ 1161 h 1211"/>
                  <a:gd name="T6" fmla="*/ 30 w 1010"/>
                  <a:gd name="T7" fmla="*/ 1135 h 1211"/>
                  <a:gd name="T8" fmla="*/ 36 w 1010"/>
                  <a:gd name="T9" fmla="*/ 1106 h 1211"/>
                  <a:gd name="T10" fmla="*/ 44 w 1010"/>
                  <a:gd name="T11" fmla="*/ 1074 h 1211"/>
                  <a:gd name="T12" fmla="*/ 47 w 1010"/>
                  <a:gd name="T13" fmla="*/ 1042 h 1211"/>
                  <a:gd name="T14" fmla="*/ 55 w 1010"/>
                  <a:gd name="T15" fmla="*/ 1028 h 1211"/>
                  <a:gd name="T16" fmla="*/ 72 w 1010"/>
                  <a:gd name="T17" fmla="*/ 1017 h 1211"/>
                  <a:gd name="T18" fmla="*/ 99 w 1010"/>
                  <a:gd name="T19" fmla="*/ 1002 h 1211"/>
                  <a:gd name="T20" fmla="*/ 133 w 1010"/>
                  <a:gd name="T21" fmla="*/ 981 h 1211"/>
                  <a:gd name="T22" fmla="*/ 175 w 1010"/>
                  <a:gd name="T23" fmla="*/ 952 h 1211"/>
                  <a:gd name="T24" fmla="*/ 222 w 1010"/>
                  <a:gd name="T25" fmla="*/ 922 h 1211"/>
                  <a:gd name="T26" fmla="*/ 277 w 1010"/>
                  <a:gd name="T27" fmla="*/ 884 h 1211"/>
                  <a:gd name="T28" fmla="*/ 335 w 1010"/>
                  <a:gd name="T29" fmla="*/ 844 h 1211"/>
                  <a:gd name="T30" fmla="*/ 395 w 1010"/>
                  <a:gd name="T31" fmla="*/ 797 h 1211"/>
                  <a:gd name="T32" fmla="*/ 458 w 1010"/>
                  <a:gd name="T33" fmla="*/ 747 h 1211"/>
                  <a:gd name="T34" fmla="*/ 523 w 1010"/>
                  <a:gd name="T35" fmla="*/ 692 h 1211"/>
                  <a:gd name="T36" fmla="*/ 586 w 1010"/>
                  <a:gd name="T37" fmla="*/ 635 h 1211"/>
                  <a:gd name="T38" fmla="*/ 650 w 1010"/>
                  <a:gd name="T39" fmla="*/ 572 h 1211"/>
                  <a:gd name="T40" fmla="*/ 715 w 1010"/>
                  <a:gd name="T41" fmla="*/ 508 h 1211"/>
                  <a:gd name="T42" fmla="*/ 776 w 1010"/>
                  <a:gd name="T43" fmla="*/ 441 h 1211"/>
                  <a:gd name="T44" fmla="*/ 821 w 1010"/>
                  <a:gd name="T45" fmla="*/ 388 h 1211"/>
                  <a:gd name="T46" fmla="*/ 827 w 1010"/>
                  <a:gd name="T47" fmla="*/ 369 h 1211"/>
                  <a:gd name="T48" fmla="*/ 833 w 1010"/>
                  <a:gd name="T49" fmla="*/ 346 h 1211"/>
                  <a:gd name="T50" fmla="*/ 837 w 1010"/>
                  <a:gd name="T51" fmla="*/ 325 h 1211"/>
                  <a:gd name="T52" fmla="*/ 840 w 1010"/>
                  <a:gd name="T53" fmla="*/ 301 h 1211"/>
                  <a:gd name="T54" fmla="*/ 842 w 1010"/>
                  <a:gd name="T55" fmla="*/ 274 h 1211"/>
                  <a:gd name="T56" fmla="*/ 842 w 1010"/>
                  <a:gd name="T57" fmla="*/ 247 h 1211"/>
                  <a:gd name="T58" fmla="*/ 837 w 1010"/>
                  <a:gd name="T59" fmla="*/ 217 h 1211"/>
                  <a:gd name="T60" fmla="*/ 827 w 1010"/>
                  <a:gd name="T61" fmla="*/ 188 h 1211"/>
                  <a:gd name="T62" fmla="*/ 814 w 1010"/>
                  <a:gd name="T63" fmla="*/ 162 h 1211"/>
                  <a:gd name="T64" fmla="*/ 795 w 1010"/>
                  <a:gd name="T65" fmla="*/ 135 h 1211"/>
                  <a:gd name="T66" fmla="*/ 768 w 1010"/>
                  <a:gd name="T67" fmla="*/ 110 h 1211"/>
                  <a:gd name="T68" fmla="*/ 734 w 1010"/>
                  <a:gd name="T69" fmla="*/ 91 h 1211"/>
                  <a:gd name="T70" fmla="*/ 692 w 1010"/>
                  <a:gd name="T71" fmla="*/ 74 h 1211"/>
                  <a:gd name="T72" fmla="*/ 643 w 1010"/>
                  <a:gd name="T73" fmla="*/ 63 h 1211"/>
                  <a:gd name="T74" fmla="*/ 688 w 1010"/>
                  <a:gd name="T75" fmla="*/ 0 h 1211"/>
                  <a:gd name="T76" fmla="*/ 711 w 1010"/>
                  <a:gd name="T77" fmla="*/ 2 h 1211"/>
                  <a:gd name="T78" fmla="*/ 732 w 1010"/>
                  <a:gd name="T79" fmla="*/ 6 h 1211"/>
                  <a:gd name="T80" fmla="*/ 755 w 1010"/>
                  <a:gd name="T81" fmla="*/ 12 h 1211"/>
                  <a:gd name="T82" fmla="*/ 779 w 1010"/>
                  <a:gd name="T83" fmla="*/ 21 h 1211"/>
                  <a:gd name="T84" fmla="*/ 808 w 1010"/>
                  <a:gd name="T85" fmla="*/ 31 h 1211"/>
                  <a:gd name="T86" fmla="*/ 837 w 1010"/>
                  <a:gd name="T87" fmla="*/ 44 h 1211"/>
                  <a:gd name="T88" fmla="*/ 865 w 1010"/>
                  <a:gd name="T89" fmla="*/ 59 h 1211"/>
                  <a:gd name="T90" fmla="*/ 894 w 1010"/>
                  <a:gd name="T91" fmla="*/ 78 h 1211"/>
                  <a:gd name="T92" fmla="*/ 920 w 1010"/>
                  <a:gd name="T93" fmla="*/ 101 h 1211"/>
                  <a:gd name="T94" fmla="*/ 947 w 1010"/>
                  <a:gd name="T95" fmla="*/ 128 h 1211"/>
                  <a:gd name="T96" fmla="*/ 968 w 1010"/>
                  <a:gd name="T97" fmla="*/ 158 h 1211"/>
                  <a:gd name="T98" fmla="*/ 987 w 1010"/>
                  <a:gd name="T99" fmla="*/ 194 h 1211"/>
                  <a:gd name="T100" fmla="*/ 1000 w 1010"/>
                  <a:gd name="T101" fmla="*/ 234 h 1211"/>
                  <a:gd name="T102" fmla="*/ 1010 w 1010"/>
                  <a:gd name="T103" fmla="*/ 280 h 1211"/>
                  <a:gd name="T104" fmla="*/ 1008 w 1010"/>
                  <a:gd name="T105" fmla="*/ 293 h 1211"/>
                  <a:gd name="T106" fmla="*/ 1006 w 1010"/>
                  <a:gd name="T107" fmla="*/ 318 h 1211"/>
                  <a:gd name="T108" fmla="*/ 1002 w 1010"/>
                  <a:gd name="T109" fmla="*/ 337 h 1211"/>
                  <a:gd name="T110" fmla="*/ 998 w 1010"/>
                  <a:gd name="T111" fmla="*/ 359 h 1211"/>
                  <a:gd name="T112" fmla="*/ 992 w 1010"/>
                  <a:gd name="T113" fmla="*/ 380 h 1211"/>
                  <a:gd name="T114" fmla="*/ 985 w 1010"/>
                  <a:gd name="T115" fmla="*/ 401 h 1211"/>
                  <a:gd name="T116" fmla="*/ 0 w 1010"/>
                  <a:gd name="T117" fmla="*/ 1211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0" h="1211">
                    <a:moveTo>
                      <a:pt x="0" y="1211"/>
                    </a:moveTo>
                    <a:lnTo>
                      <a:pt x="0" y="1209"/>
                    </a:lnTo>
                    <a:lnTo>
                      <a:pt x="2" y="1205"/>
                    </a:lnTo>
                    <a:lnTo>
                      <a:pt x="4" y="1201"/>
                    </a:lnTo>
                    <a:lnTo>
                      <a:pt x="7" y="1194"/>
                    </a:lnTo>
                    <a:lnTo>
                      <a:pt x="9" y="1190"/>
                    </a:lnTo>
                    <a:lnTo>
                      <a:pt x="11" y="1186"/>
                    </a:lnTo>
                    <a:lnTo>
                      <a:pt x="11" y="1180"/>
                    </a:lnTo>
                    <a:lnTo>
                      <a:pt x="15" y="1177"/>
                    </a:lnTo>
                    <a:lnTo>
                      <a:pt x="17" y="1171"/>
                    </a:lnTo>
                    <a:lnTo>
                      <a:pt x="19" y="1167"/>
                    </a:lnTo>
                    <a:lnTo>
                      <a:pt x="21" y="1161"/>
                    </a:lnTo>
                    <a:lnTo>
                      <a:pt x="25" y="1156"/>
                    </a:lnTo>
                    <a:lnTo>
                      <a:pt x="26" y="1148"/>
                    </a:lnTo>
                    <a:lnTo>
                      <a:pt x="28" y="1142"/>
                    </a:lnTo>
                    <a:lnTo>
                      <a:pt x="30" y="1135"/>
                    </a:lnTo>
                    <a:lnTo>
                      <a:pt x="32" y="1129"/>
                    </a:lnTo>
                    <a:lnTo>
                      <a:pt x="34" y="1120"/>
                    </a:lnTo>
                    <a:lnTo>
                      <a:pt x="36" y="1114"/>
                    </a:lnTo>
                    <a:lnTo>
                      <a:pt x="36" y="1106"/>
                    </a:lnTo>
                    <a:lnTo>
                      <a:pt x="40" y="1099"/>
                    </a:lnTo>
                    <a:lnTo>
                      <a:pt x="40" y="1091"/>
                    </a:lnTo>
                    <a:lnTo>
                      <a:pt x="42" y="1082"/>
                    </a:lnTo>
                    <a:lnTo>
                      <a:pt x="44" y="1074"/>
                    </a:lnTo>
                    <a:lnTo>
                      <a:pt x="45" y="1066"/>
                    </a:lnTo>
                    <a:lnTo>
                      <a:pt x="45" y="1059"/>
                    </a:lnTo>
                    <a:lnTo>
                      <a:pt x="47" y="1051"/>
                    </a:lnTo>
                    <a:lnTo>
                      <a:pt x="47" y="1042"/>
                    </a:lnTo>
                    <a:lnTo>
                      <a:pt x="47" y="1034"/>
                    </a:lnTo>
                    <a:lnTo>
                      <a:pt x="47" y="1032"/>
                    </a:lnTo>
                    <a:lnTo>
                      <a:pt x="53" y="1030"/>
                    </a:lnTo>
                    <a:lnTo>
                      <a:pt x="55" y="1028"/>
                    </a:lnTo>
                    <a:lnTo>
                      <a:pt x="59" y="1027"/>
                    </a:lnTo>
                    <a:lnTo>
                      <a:pt x="63" y="1025"/>
                    </a:lnTo>
                    <a:lnTo>
                      <a:pt x="68" y="1023"/>
                    </a:lnTo>
                    <a:lnTo>
                      <a:pt x="72" y="1017"/>
                    </a:lnTo>
                    <a:lnTo>
                      <a:pt x="78" y="1015"/>
                    </a:lnTo>
                    <a:lnTo>
                      <a:pt x="85" y="1011"/>
                    </a:lnTo>
                    <a:lnTo>
                      <a:pt x="91" y="1006"/>
                    </a:lnTo>
                    <a:lnTo>
                      <a:pt x="99" y="1002"/>
                    </a:lnTo>
                    <a:lnTo>
                      <a:pt x="106" y="996"/>
                    </a:lnTo>
                    <a:lnTo>
                      <a:pt x="116" y="992"/>
                    </a:lnTo>
                    <a:lnTo>
                      <a:pt x="125" y="987"/>
                    </a:lnTo>
                    <a:lnTo>
                      <a:pt x="133" y="981"/>
                    </a:lnTo>
                    <a:lnTo>
                      <a:pt x="144" y="973"/>
                    </a:lnTo>
                    <a:lnTo>
                      <a:pt x="154" y="968"/>
                    </a:lnTo>
                    <a:lnTo>
                      <a:pt x="165" y="962"/>
                    </a:lnTo>
                    <a:lnTo>
                      <a:pt x="175" y="952"/>
                    </a:lnTo>
                    <a:lnTo>
                      <a:pt x="186" y="947"/>
                    </a:lnTo>
                    <a:lnTo>
                      <a:pt x="198" y="937"/>
                    </a:lnTo>
                    <a:lnTo>
                      <a:pt x="211" y="930"/>
                    </a:lnTo>
                    <a:lnTo>
                      <a:pt x="222" y="922"/>
                    </a:lnTo>
                    <a:lnTo>
                      <a:pt x="236" y="912"/>
                    </a:lnTo>
                    <a:lnTo>
                      <a:pt x="249" y="903"/>
                    </a:lnTo>
                    <a:lnTo>
                      <a:pt x="262" y="893"/>
                    </a:lnTo>
                    <a:lnTo>
                      <a:pt x="277" y="884"/>
                    </a:lnTo>
                    <a:lnTo>
                      <a:pt x="291" y="874"/>
                    </a:lnTo>
                    <a:lnTo>
                      <a:pt x="304" y="865"/>
                    </a:lnTo>
                    <a:lnTo>
                      <a:pt x="319" y="855"/>
                    </a:lnTo>
                    <a:lnTo>
                      <a:pt x="335" y="844"/>
                    </a:lnTo>
                    <a:lnTo>
                      <a:pt x="350" y="833"/>
                    </a:lnTo>
                    <a:lnTo>
                      <a:pt x="363" y="819"/>
                    </a:lnTo>
                    <a:lnTo>
                      <a:pt x="380" y="808"/>
                    </a:lnTo>
                    <a:lnTo>
                      <a:pt x="395" y="797"/>
                    </a:lnTo>
                    <a:lnTo>
                      <a:pt x="411" y="785"/>
                    </a:lnTo>
                    <a:lnTo>
                      <a:pt x="426" y="772"/>
                    </a:lnTo>
                    <a:lnTo>
                      <a:pt x="443" y="760"/>
                    </a:lnTo>
                    <a:lnTo>
                      <a:pt x="458" y="747"/>
                    </a:lnTo>
                    <a:lnTo>
                      <a:pt x="473" y="734"/>
                    </a:lnTo>
                    <a:lnTo>
                      <a:pt x="489" y="721"/>
                    </a:lnTo>
                    <a:lnTo>
                      <a:pt x="506" y="707"/>
                    </a:lnTo>
                    <a:lnTo>
                      <a:pt x="523" y="692"/>
                    </a:lnTo>
                    <a:lnTo>
                      <a:pt x="538" y="679"/>
                    </a:lnTo>
                    <a:lnTo>
                      <a:pt x="555" y="664"/>
                    </a:lnTo>
                    <a:lnTo>
                      <a:pt x="570" y="650"/>
                    </a:lnTo>
                    <a:lnTo>
                      <a:pt x="586" y="635"/>
                    </a:lnTo>
                    <a:lnTo>
                      <a:pt x="603" y="620"/>
                    </a:lnTo>
                    <a:lnTo>
                      <a:pt x="618" y="605"/>
                    </a:lnTo>
                    <a:lnTo>
                      <a:pt x="635" y="589"/>
                    </a:lnTo>
                    <a:lnTo>
                      <a:pt x="650" y="572"/>
                    </a:lnTo>
                    <a:lnTo>
                      <a:pt x="667" y="557"/>
                    </a:lnTo>
                    <a:lnTo>
                      <a:pt x="683" y="542"/>
                    </a:lnTo>
                    <a:lnTo>
                      <a:pt x="700" y="525"/>
                    </a:lnTo>
                    <a:lnTo>
                      <a:pt x="715" y="508"/>
                    </a:lnTo>
                    <a:lnTo>
                      <a:pt x="730" y="491"/>
                    </a:lnTo>
                    <a:lnTo>
                      <a:pt x="745" y="473"/>
                    </a:lnTo>
                    <a:lnTo>
                      <a:pt x="762" y="458"/>
                    </a:lnTo>
                    <a:lnTo>
                      <a:pt x="776" y="441"/>
                    </a:lnTo>
                    <a:lnTo>
                      <a:pt x="791" y="424"/>
                    </a:lnTo>
                    <a:lnTo>
                      <a:pt x="806" y="405"/>
                    </a:lnTo>
                    <a:lnTo>
                      <a:pt x="821" y="388"/>
                    </a:lnTo>
                    <a:lnTo>
                      <a:pt x="821" y="388"/>
                    </a:lnTo>
                    <a:lnTo>
                      <a:pt x="821" y="384"/>
                    </a:lnTo>
                    <a:lnTo>
                      <a:pt x="823" y="380"/>
                    </a:lnTo>
                    <a:lnTo>
                      <a:pt x="825" y="377"/>
                    </a:lnTo>
                    <a:lnTo>
                      <a:pt x="827" y="369"/>
                    </a:lnTo>
                    <a:lnTo>
                      <a:pt x="829" y="361"/>
                    </a:lnTo>
                    <a:lnTo>
                      <a:pt x="831" y="356"/>
                    </a:lnTo>
                    <a:lnTo>
                      <a:pt x="833" y="352"/>
                    </a:lnTo>
                    <a:lnTo>
                      <a:pt x="833" y="346"/>
                    </a:lnTo>
                    <a:lnTo>
                      <a:pt x="835" y="342"/>
                    </a:lnTo>
                    <a:lnTo>
                      <a:pt x="835" y="337"/>
                    </a:lnTo>
                    <a:lnTo>
                      <a:pt x="837" y="331"/>
                    </a:lnTo>
                    <a:lnTo>
                      <a:pt x="837" y="325"/>
                    </a:lnTo>
                    <a:lnTo>
                      <a:pt x="838" y="320"/>
                    </a:lnTo>
                    <a:lnTo>
                      <a:pt x="838" y="314"/>
                    </a:lnTo>
                    <a:lnTo>
                      <a:pt x="840" y="306"/>
                    </a:lnTo>
                    <a:lnTo>
                      <a:pt x="840" y="301"/>
                    </a:lnTo>
                    <a:lnTo>
                      <a:pt x="842" y="295"/>
                    </a:lnTo>
                    <a:lnTo>
                      <a:pt x="842" y="287"/>
                    </a:lnTo>
                    <a:lnTo>
                      <a:pt x="842" y="281"/>
                    </a:lnTo>
                    <a:lnTo>
                      <a:pt x="842" y="274"/>
                    </a:lnTo>
                    <a:lnTo>
                      <a:pt x="842" y="268"/>
                    </a:lnTo>
                    <a:lnTo>
                      <a:pt x="842" y="261"/>
                    </a:lnTo>
                    <a:lnTo>
                      <a:pt x="842" y="253"/>
                    </a:lnTo>
                    <a:lnTo>
                      <a:pt x="842" y="247"/>
                    </a:lnTo>
                    <a:lnTo>
                      <a:pt x="842" y="240"/>
                    </a:lnTo>
                    <a:lnTo>
                      <a:pt x="840" y="232"/>
                    </a:lnTo>
                    <a:lnTo>
                      <a:pt x="838" y="224"/>
                    </a:lnTo>
                    <a:lnTo>
                      <a:pt x="837" y="217"/>
                    </a:lnTo>
                    <a:lnTo>
                      <a:pt x="837" y="209"/>
                    </a:lnTo>
                    <a:lnTo>
                      <a:pt x="833" y="204"/>
                    </a:lnTo>
                    <a:lnTo>
                      <a:pt x="831" y="196"/>
                    </a:lnTo>
                    <a:lnTo>
                      <a:pt x="827" y="188"/>
                    </a:lnTo>
                    <a:lnTo>
                      <a:pt x="825" y="183"/>
                    </a:lnTo>
                    <a:lnTo>
                      <a:pt x="821" y="175"/>
                    </a:lnTo>
                    <a:lnTo>
                      <a:pt x="818" y="167"/>
                    </a:lnTo>
                    <a:lnTo>
                      <a:pt x="814" y="162"/>
                    </a:lnTo>
                    <a:lnTo>
                      <a:pt x="810" y="154"/>
                    </a:lnTo>
                    <a:lnTo>
                      <a:pt x="806" y="147"/>
                    </a:lnTo>
                    <a:lnTo>
                      <a:pt x="800" y="141"/>
                    </a:lnTo>
                    <a:lnTo>
                      <a:pt x="795" y="135"/>
                    </a:lnTo>
                    <a:lnTo>
                      <a:pt x="789" y="129"/>
                    </a:lnTo>
                    <a:lnTo>
                      <a:pt x="783" y="122"/>
                    </a:lnTo>
                    <a:lnTo>
                      <a:pt x="776" y="116"/>
                    </a:lnTo>
                    <a:lnTo>
                      <a:pt x="768" y="110"/>
                    </a:lnTo>
                    <a:lnTo>
                      <a:pt x="760" y="105"/>
                    </a:lnTo>
                    <a:lnTo>
                      <a:pt x="751" y="101"/>
                    </a:lnTo>
                    <a:lnTo>
                      <a:pt x="743" y="95"/>
                    </a:lnTo>
                    <a:lnTo>
                      <a:pt x="734" y="91"/>
                    </a:lnTo>
                    <a:lnTo>
                      <a:pt x="724" y="86"/>
                    </a:lnTo>
                    <a:lnTo>
                      <a:pt x="715" y="82"/>
                    </a:lnTo>
                    <a:lnTo>
                      <a:pt x="703" y="78"/>
                    </a:lnTo>
                    <a:lnTo>
                      <a:pt x="692" y="74"/>
                    </a:lnTo>
                    <a:lnTo>
                      <a:pt x="681" y="71"/>
                    </a:lnTo>
                    <a:lnTo>
                      <a:pt x="667" y="67"/>
                    </a:lnTo>
                    <a:lnTo>
                      <a:pt x="656" y="65"/>
                    </a:lnTo>
                    <a:lnTo>
                      <a:pt x="643" y="63"/>
                    </a:lnTo>
                    <a:lnTo>
                      <a:pt x="629" y="61"/>
                    </a:lnTo>
                    <a:lnTo>
                      <a:pt x="610" y="59"/>
                    </a:lnTo>
                    <a:lnTo>
                      <a:pt x="684" y="0"/>
                    </a:lnTo>
                    <a:lnTo>
                      <a:pt x="688" y="0"/>
                    </a:lnTo>
                    <a:lnTo>
                      <a:pt x="692" y="0"/>
                    </a:lnTo>
                    <a:lnTo>
                      <a:pt x="698" y="0"/>
                    </a:lnTo>
                    <a:lnTo>
                      <a:pt x="703" y="0"/>
                    </a:lnTo>
                    <a:lnTo>
                      <a:pt x="711" y="2"/>
                    </a:lnTo>
                    <a:lnTo>
                      <a:pt x="717" y="2"/>
                    </a:lnTo>
                    <a:lnTo>
                      <a:pt x="721" y="4"/>
                    </a:lnTo>
                    <a:lnTo>
                      <a:pt x="726" y="6"/>
                    </a:lnTo>
                    <a:lnTo>
                      <a:pt x="732" y="6"/>
                    </a:lnTo>
                    <a:lnTo>
                      <a:pt x="736" y="8"/>
                    </a:lnTo>
                    <a:lnTo>
                      <a:pt x="741" y="10"/>
                    </a:lnTo>
                    <a:lnTo>
                      <a:pt x="747" y="10"/>
                    </a:lnTo>
                    <a:lnTo>
                      <a:pt x="755" y="12"/>
                    </a:lnTo>
                    <a:lnTo>
                      <a:pt x="760" y="14"/>
                    </a:lnTo>
                    <a:lnTo>
                      <a:pt x="766" y="15"/>
                    </a:lnTo>
                    <a:lnTo>
                      <a:pt x="774" y="17"/>
                    </a:lnTo>
                    <a:lnTo>
                      <a:pt x="779" y="21"/>
                    </a:lnTo>
                    <a:lnTo>
                      <a:pt x="787" y="23"/>
                    </a:lnTo>
                    <a:lnTo>
                      <a:pt x="793" y="25"/>
                    </a:lnTo>
                    <a:lnTo>
                      <a:pt x="800" y="27"/>
                    </a:lnTo>
                    <a:lnTo>
                      <a:pt x="808" y="31"/>
                    </a:lnTo>
                    <a:lnTo>
                      <a:pt x="816" y="33"/>
                    </a:lnTo>
                    <a:lnTo>
                      <a:pt x="821" y="36"/>
                    </a:lnTo>
                    <a:lnTo>
                      <a:pt x="829" y="40"/>
                    </a:lnTo>
                    <a:lnTo>
                      <a:pt x="837" y="44"/>
                    </a:lnTo>
                    <a:lnTo>
                      <a:pt x="842" y="46"/>
                    </a:lnTo>
                    <a:lnTo>
                      <a:pt x="850" y="50"/>
                    </a:lnTo>
                    <a:lnTo>
                      <a:pt x="857" y="53"/>
                    </a:lnTo>
                    <a:lnTo>
                      <a:pt x="865" y="59"/>
                    </a:lnTo>
                    <a:lnTo>
                      <a:pt x="873" y="63"/>
                    </a:lnTo>
                    <a:lnTo>
                      <a:pt x="880" y="69"/>
                    </a:lnTo>
                    <a:lnTo>
                      <a:pt x="886" y="72"/>
                    </a:lnTo>
                    <a:lnTo>
                      <a:pt x="894" y="78"/>
                    </a:lnTo>
                    <a:lnTo>
                      <a:pt x="901" y="84"/>
                    </a:lnTo>
                    <a:lnTo>
                      <a:pt x="907" y="88"/>
                    </a:lnTo>
                    <a:lnTo>
                      <a:pt x="913" y="93"/>
                    </a:lnTo>
                    <a:lnTo>
                      <a:pt x="920" y="101"/>
                    </a:lnTo>
                    <a:lnTo>
                      <a:pt x="928" y="107"/>
                    </a:lnTo>
                    <a:lnTo>
                      <a:pt x="934" y="112"/>
                    </a:lnTo>
                    <a:lnTo>
                      <a:pt x="939" y="120"/>
                    </a:lnTo>
                    <a:lnTo>
                      <a:pt x="947" y="128"/>
                    </a:lnTo>
                    <a:lnTo>
                      <a:pt x="951" y="135"/>
                    </a:lnTo>
                    <a:lnTo>
                      <a:pt x="956" y="143"/>
                    </a:lnTo>
                    <a:lnTo>
                      <a:pt x="962" y="150"/>
                    </a:lnTo>
                    <a:lnTo>
                      <a:pt x="968" y="158"/>
                    </a:lnTo>
                    <a:lnTo>
                      <a:pt x="972" y="167"/>
                    </a:lnTo>
                    <a:lnTo>
                      <a:pt x="977" y="175"/>
                    </a:lnTo>
                    <a:lnTo>
                      <a:pt x="981" y="185"/>
                    </a:lnTo>
                    <a:lnTo>
                      <a:pt x="987" y="194"/>
                    </a:lnTo>
                    <a:lnTo>
                      <a:pt x="991" y="204"/>
                    </a:lnTo>
                    <a:lnTo>
                      <a:pt x="992" y="213"/>
                    </a:lnTo>
                    <a:lnTo>
                      <a:pt x="996" y="223"/>
                    </a:lnTo>
                    <a:lnTo>
                      <a:pt x="1000" y="234"/>
                    </a:lnTo>
                    <a:lnTo>
                      <a:pt x="1002" y="245"/>
                    </a:lnTo>
                    <a:lnTo>
                      <a:pt x="1004" y="257"/>
                    </a:lnTo>
                    <a:lnTo>
                      <a:pt x="1006" y="268"/>
                    </a:lnTo>
                    <a:lnTo>
                      <a:pt x="1010" y="280"/>
                    </a:lnTo>
                    <a:lnTo>
                      <a:pt x="1008" y="280"/>
                    </a:lnTo>
                    <a:lnTo>
                      <a:pt x="1008" y="283"/>
                    </a:lnTo>
                    <a:lnTo>
                      <a:pt x="1008" y="287"/>
                    </a:lnTo>
                    <a:lnTo>
                      <a:pt x="1008" y="293"/>
                    </a:lnTo>
                    <a:lnTo>
                      <a:pt x="1008" y="301"/>
                    </a:lnTo>
                    <a:lnTo>
                      <a:pt x="1006" y="308"/>
                    </a:lnTo>
                    <a:lnTo>
                      <a:pt x="1006" y="312"/>
                    </a:lnTo>
                    <a:lnTo>
                      <a:pt x="1006" y="318"/>
                    </a:lnTo>
                    <a:lnTo>
                      <a:pt x="1004" y="321"/>
                    </a:lnTo>
                    <a:lnTo>
                      <a:pt x="1004" y="327"/>
                    </a:lnTo>
                    <a:lnTo>
                      <a:pt x="1004" y="333"/>
                    </a:lnTo>
                    <a:lnTo>
                      <a:pt x="1002" y="337"/>
                    </a:lnTo>
                    <a:lnTo>
                      <a:pt x="1002" y="342"/>
                    </a:lnTo>
                    <a:lnTo>
                      <a:pt x="1000" y="348"/>
                    </a:lnTo>
                    <a:lnTo>
                      <a:pt x="998" y="352"/>
                    </a:lnTo>
                    <a:lnTo>
                      <a:pt x="998" y="359"/>
                    </a:lnTo>
                    <a:lnTo>
                      <a:pt x="996" y="363"/>
                    </a:lnTo>
                    <a:lnTo>
                      <a:pt x="996" y="371"/>
                    </a:lnTo>
                    <a:lnTo>
                      <a:pt x="994" y="375"/>
                    </a:lnTo>
                    <a:lnTo>
                      <a:pt x="992" y="380"/>
                    </a:lnTo>
                    <a:lnTo>
                      <a:pt x="991" y="386"/>
                    </a:lnTo>
                    <a:lnTo>
                      <a:pt x="989" y="392"/>
                    </a:lnTo>
                    <a:lnTo>
                      <a:pt x="987" y="396"/>
                    </a:lnTo>
                    <a:lnTo>
                      <a:pt x="985" y="401"/>
                    </a:lnTo>
                    <a:lnTo>
                      <a:pt x="983" y="407"/>
                    </a:lnTo>
                    <a:lnTo>
                      <a:pt x="981" y="413"/>
                    </a:lnTo>
                    <a:lnTo>
                      <a:pt x="0" y="1211"/>
                    </a:lnTo>
                    <a:lnTo>
                      <a:pt x="0" y="121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14" name="Freeform 1166"/>
              <p:cNvSpPr>
                <a:spLocks/>
              </p:cNvSpPr>
              <p:nvPr/>
            </p:nvSpPr>
            <p:spPr bwMode="auto">
              <a:xfrm>
                <a:off x="4310" y="2988"/>
                <a:ext cx="542" cy="383"/>
              </a:xfrm>
              <a:custGeom>
                <a:avLst/>
                <a:gdLst>
                  <a:gd name="T0" fmla="*/ 665 w 1084"/>
                  <a:gd name="T1" fmla="*/ 243 h 766"/>
                  <a:gd name="T2" fmla="*/ 973 w 1084"/>
                  <a:gd name="T3" fmla="*/ 0 h 766"/>
                  <a:gd name="T4" fmla="*/ 979 w 1084"/>
                  <a:gd name="T5" fmla="*/ 0 h 766"/>
                  <a:gd name="T6" fmla="*/ 989 w 1084"/>
                  <a:gd name="T7" fmla="*/ 0 h 766"/>
                  <a:gd name="T8" fmla="*/ 1002 w 1084"/>
                  <a:gd name="T9" fmla="*/ 0 h 766"/>
                  <a:gd name="T10" fmla="*/ 1019 w 1084"/>
                  <a:gd name="T11" fmla="*/ 2 h 766"/>
                  <a:gd name="T12" fmla="*/ 1034 w 1084"/>
                  <a:gd name="T13" fmla="*/ 2 h 766"/>
                  <a:gd name="T14" fmla="*/ 1044 w 1084"/>
                  <a:gd name="T15" fmla="*/ 3 h 766"/>
                  <a:gd name="T16" fmla="*/ 1051 w 1084"/>
                  <a:gd name="T17" fmla="*/ 5 h 766"/>
                  <a:gd name="T18" fmla="*/ 1061 w 1084"/>
                  <a:gd name="T19" fmla="*/ 7 h 766"/>
                  <a:gd name="T20" fmla="*/ 1070 w 1084"/>
                  <a:gd name="T21" fmla="*/ 11 h 766"/>
                  <a:gd name="T22" fmla="*/ 1080 w 1084"/>
                  <a:gd name="T23" fmla="*/ 17 h 766"/>
                  <a:gd name="T24" fmla="*/ 1082 w 1084"/>
                  <a:gd name="T25" fmla="*/ 19 h 766"/>
                  <a:gd name="T26" fmla="*/ 1074 w 1084"/>
                  <a:gd name="T27" fmla="*/ 22 h 766"/>
                  <a:gd name="T28" fmla="*/ 1065 w 1084"/>
                  <a:gd name="T29" fmla="*/ 28 h 766"/>
                  <a:gd name="T30" fmla="*/ 1053 w 1084"/>
                  <a:gd name="T31" fmla="*/ 36 h 766"/>
                  <a:gd name="T32" fmla="*/ 1038 w 1084"/>
                  <a:gd name="T33" fmla="*/ 43 h 766"/>
                  <a:gd name="T34" fmla="*/ 1021 w 1084"/>
                  <a:gd name="T35" fmla="*/ 55 h 766"/>
                  <a:gd name="T36" fmla="*/ 1002 w 1084"/>
                  <a:gd name="T37" fmla="*/ 66 h 766"/>
                  <a:gd name="T38" fmla="*/ 981 w 1084"/>
                  <a:gd name="T39" fmla="*/ 81 h 766"/>
                  <a:gd name="T40" fmla="*/ 958 w 1084"/>
                  <a:gd name="T41" fmla="*/ 95 h 766"/>
                  <a:gd name="T42" fmla="*/ 931 w 1084"/>
                  <a:gd name="T43" fmla="*/ 112 h 766"/>
                  <a:gd name="T44" fmla="*/ 905 w 1084"/>
                  <a:gd name="T45" fmla="*/ 129 h 766"/>
                  <a:gd name="T46" fmla="*/ 876 w 1084"/>
                  <a:gd name="T47" fmla="*/ 148 h 766"/>
                  <a:gd name="T48" fmla="*/ 846 w 1084"/>
                  <a:gd name="T49" fmla="*/ 169 h 766"/>
                  <a:gd name="T50" fmla="*/ 814 w 1084"/>
                  <a:gd name="T51" fmla="*/ 190 h 766"/>
                  <a:gd name="T52" fmla="*/ 779 w 1084"/>
                  <a:gd name="T53" fmla="*/ 214 h 766"/>
                  <a:gd name="T54" fmla="*/ 745 w 1084"/>
                  <a:gd name="T55" fmla="*/ 237 h 766"/>
                  <a:gd name="T56" fmla="*/ 709 w 1084"/>
                  <a:gd name="T57" fmla="*/ 262 h 766"/>
                  <a:gd name="T58" fmla="*/ 673 w 1084"/>
                  <a:gd name="T59" fmla="*/ 287 h 766"/>
                  <a:gd name="T60" fmla="*/ 635 w 1084"/>
                  <a:gd name="T61" fmla="*/ 313 h 766"/>
                  <a:gd name="T62" fmla="*/ 597 w 1084"/>
                  <a:gd name="T63" fmla="*/ 342 h 766"/>
                  <a:gd name="T64" fmla="*/ 559 w 1084"/>
                  <a:gd name="T65" fmla="*/ 370 h 766"/>
                  <a:gd name="T66" fmla="*/ 519 w 1084"/>
                  <a:gd name="T67" fmla="*/ 401 h 766"/>
                  <a:gd name="T68" fmla="*/ 481 w 1084"/>
                  <a:gd name="T69" fmla="*/ 431 h 766"/>
                  <a:gd name="T70" fmla="*/ 441 w 1084"/>
                  <a:gd name="T71" fmla="*/ 461 h 766"/>
                  <a:gd name="T72" fmla="*/ 401 w 1084"/>
                  <a:gd name="T73" fmla="*/ 494 h 766"/>
                  <a:gd name="T74" fmla="*/ 361 w 1084"/>
                  <a:gd name="T75" fmla="*/ 526 h 766"/>
                  <a:gd name="T76" fmla="*/ 321 w 1084"/>
                  <a:gd name="T77" fmla="*/ 560 h 766"/>
                  <a:gd name="T78" fmla="*/ 283 w 1084"/>
                  <a:gd name="T79" fmla="*/ 593 h 766"/>
                  <a:gd name="T80" fmla="*/ 245 w 1084"/>
                  <a:gd name="T81" fmla="*/ 627 h 766"/>
                  <a:gd name="T82" fmla="*/ 205 w 1084"/>
                  <a:gd name="T83" fmla="*/ 661 h 766"/>
                  <a:gd name="T84" fmla="*/ 169 w 1084"/>
                  <a:gd name="T85" fmla="*/ 697 h 766"/>
                  <a:gd name="T86" fmla="*/ 0 w 1084"/>
                  <a:gd name="T87" fmla="*/ 766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4" h="766">
                    <a:moveTo>
                      <a:pt x="0" y="766"/>
                    </a:moveTo>
                    <a:lnTo>
                      <a:pt x="665" y="243"/>
                    </a:lnTo>
                    <a:lnTo>
                      <a:pt x="973" y="2"/>
                    </a:lnTo>
                    <a:lnTo>
                      <a:pt x="973" y="0"/>
                    </a:lnTo>
                    <a:lnTo>
                      <a:pt x="975" y="0"/>
                    </a:lnTo>
                    <a:lnTo>
                      <a:pt x="979" y="0"/>
                    </a:lnTo>
                    <a:lnTo>
                      <a:pt x="983" y="0"/>
                    </a:lnTo>
                    <a:lnTo>
                      <a:pt x="989" y="0"/>
                    </a:lnTo>
                    <a:lnTo>
                      <a:pt x="996" y="0"/>
                    </a:lnTo>
                    <a:lnTo>
                      <a:pt x="1002" y="0"/>
                    </a:lnTo>
                    <a:lnTo>
                      <a:pt x="1011" y="2"/>
                    </a:lnTo>
                    <a:lnTo>
                      <a:pt x="1019" y="2"/>
                    </a:lnTo>
                    <a:lnTo>
                      <a:pt x="1028" y="2"/>
                    </a:lnTo>
                    <a:lnTo>
                      <a:pt x="1034" y="2"/>
                    </a:lnTo>
                    <a:lnTo>
                      <a:pt x="1038" y="3"/>
                    </a:lnTo>
                    <a:lnTo>
                      <a:pt x="1044" y="3"/>
                    </a:lnTo>
                    <a:lnTo>
                      <a:pt x="1047" y="5"/>
                    </a:lnTo>
                    <a:lnTo>
                      <a:pt x="1051" y="5"/>
                    </a:lnTo>
                    <a:lnTo>
                      <a:pt x="1057" y="7"/>
                    </a:lnTo>
                    <a:lnTo>
                      <a:pt x="1061" y="7"/>
                    </a:lnTo>
                    <a:lnTo>
                      <a:pt x="1067" y="11"/>
                    </a:lnTo>
                    <a:lnTo>
                      <a:pt x="1070" y="11"/>
                    </a:lnTo>
                    <a:lnTo>
                      <a:pt x="1076" y="13"/>
                    </a:lnTo>
                    <a:lnTo>
                      <a:pt x="1080" y="17"/>
                    </a:lnTo>
                    <a:lnTo>
                      <a:pt x="1084" y="19"/>
                    </a:lnTo>
                    <a:lnTo>
                      <a:pt x="1082" y="19"/>
                    </a:lnTo>
                    <a:lnTo>
                      <a:pt x="1078" y="22"/>
                    </a:lnTo>
                    <a:lnTo>
                      <a:pt x="1074" y="22"/>
                    </a:lnTo>
                    <a:lnTo>
                      <a:pt x="1070" y="26"/>
                    </a:lnTo>
                    <a:lnTo>
                      <a:pt x="1065" y="28"/>
                    </a:lnTo>
                    <a:lnTo>
                      <a:pt x="1061" y="32"/>
                    </a:lnTo>
                    <a:lnTo>
                      <a:pt x="1053" y="36"/>
                    </a:lnTo>
                    <a:lnTo>
                      <a:pt x="1046" y="40"/>
                    </a:lnTo>
                    <a:lnTo>
                      <a:pt x="1038" y="43"/>
                    </a:lnTo>
                    <a:lnTo>
                      <a:pt x="1030" y="49"/>
                    </a:lnTo>
                    <a:lnTo>
                      <a:pt x="1021" y="55"/>
                    </a:lnTo>
                    <a:lnTo>
                      <a:pt x="1013" y="60"/>
                    </a:lnTo>
                    <a:lnTo>
                      <a:pt x="1002" y="66"/>
                    </a:lnTo>
                    <a:lnTo>
                      <a:pt x="992" y="74"/>
                    </a:lnTo>
                    <a:lnTo>
                      <a:pt x="981" y="81"/>
                    </a:lnTo>
                    <a:lnTo>
                      <a:pt x="970" y="87"/>
                    </a:lnTo>
                    <a:lnTo>
                      <a:pt x="958" y="95"/>
                    </a:lnTo>
                    <a:lnTo>
                      <a:pt x="945" y="104"/>
                    </a:lnTo>
                    <a:lnTo>
                      <a:pt x="931" y="112"/>
                    </a:lnTo>
                    <a:lnTo>
                      <a:pt x="918" y="119"/>
                    </a:lnTo>
                    <a:lnTo>
                      <a:pt x="905" y="129"/>
                    </a:lnTo>
                    <a:lnTo>
                      <a:pt x="892" y="138"/>
                    </a:lnTo>
                    <a:lnTo>
                      <a:pt x="876" y="148"/>
                    </a:lnTo>
                    <a:lnTo>
                      <a:pt x="861" y="157"/>
                    </a:lnTo>
                    <a:lnTo>
                      <a:pt x="846" y="169"/>
                    </a:lnTo>
                    <a:lnTo>
                      <a:pt x="831" y="180"/>
                    </a:lnTo>
                    <a:lnTo>
                      <a:pt x="814" y="190"/>
                    </a:lnTo>
                    <a:lnTo>
                      <a:pt x="796" y="201"/>
                    </a:lnTo>
                    <a:lnTo>
                      <a:pt x="779" y="214"/>
                    </a:lnTo>
                    <a:lnTo>
                      <a:pt x="764" y="226"/>
                    </a:lnTo>
                    <a:lnTo>
                      <a:pt x="745" y="237"/>
                    </a:lnTo>
                    <a:lnTo>
                      <a:pt x="728" y="249"/>
                    </a:lnTo>
                    <a:lnTo>
                      <a:pt x="709" y="262"/>
                    </a:lnTo>
                    <a:lnTo>
                      <a:pt x="692" y="275"/>
                    </a:lnTo>
                    <a:lnTo>
                      <a:pt x="673" y="287"/>
                    </a:lnTo>
                    <a:lnTo>
                      <a:pt x="656" y="302"/>
                    </a:lnTo>
                    <a:lnTo>
                      <a:pt x="635" y="313"/>
                    </a:lnTo>
                    <a:lnTo>
                      <a:pt x="618" y="328"/>
                    </a:lnTo>
                    <a:lnTo>
                      <a:pt x="597" y="342"/>
                    </a:lnTo>
                    <a:lnTo>
                      <a:pt x="578" y="357"/>
                    </a:lnTo>
                    <a:lnTo>
                      <a:pt x="559" y="370"/>
                    </a:lnTo>
                    <a:lnTo>
                      <a:pt x="540" y="385"/>
                    </a:lnTo>
                    <a:lnTo>
                      <a:pt x="519" y="401"/>
                    </a:lnTo>
                    <a:lnTo>
                      <a:pt x="500" y="416"/>
                    </a:lnTo>
                    <a:lnTo>
                      <a:pt x="481" y="431"/>
                    </a:lnTo>
                    <a:lnTo>
                      <a:pt x="462" y="448"/>
                    </a:lnTo>
                    <a:lnTo>
                      <a:pt x="441" y="461"/>
                    </a:lnTo>
                    <a:lnTo>
                      <a:pt x="420" y="479"/>
                    </a:lnTo>
                    <a:lnTo>
                      <a:pt x="401" y="494"/>
                    </a:lnTo>
                    <a:lnTo>
                      <a:pt x="382" y="511"/>
                    </a:lnTo>
                    <a:lnTo>
                      <a:pt x="361" y="526"/>
                    </a:lnTo>
                    <a:lnTo>
                      <a:pt x="340" y="543"/>
                    </a:lnTo>
                    <a:lnTo>
                      <a:pt x="321" y="560"/>
                    </a:lnTo>
                    <a:lnTo>
                      <a:pt x="302" y="577"/>
                    </a:lnTo>
                    <a:lnTo>
                      <a:pt x="283" y="593"/>
                    </a:lnTo>
                    <a:lnTo>
                      <a:pt x="264" y="610"/>
                    </a:lnTo>
                    <a:lnTo>
                      <a:pt x="245" y="627"/>
                    </a:lnTo>
                    <a:lnTo>
                      <a:pt x="224" y="644"/>
                    </a:lnTo>
                    <a:lnTo>
                      <a:pt x="205" y="661"/>
                    </a:lnTo>
                    <a:lnTo>
                      <a:pt x="186" y="680"/>
                    </a:lnTo>
                    <a:lnTo>
                      <a:pt x="169" y="697"/>
                    </a:lnTo>
                    <a:lnTo>
                      <a:pt x="150" y="716"/>
                    </a:lnTo>
                    <a:lnTo>
                      <a:pt x="0" y="766"/>
                    </a:lnTo>
                    <a:lnTo>
                      <a:pt x="0" y="766"/>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15" name="Freeform 1167"/>
              <p:cNvSpPr>
                <a:spLocks/>
              </p:cNvSpPr>
              <p:nvPr/>
            </p:nvSpPr>
            <p:spPr bwMode="auto">
              <a:xfrm>
                <a:off x="4288" y="3378"/>
                <a:ext cx="210" cy="205"/>
              </a:xfrm>
              <a:custGeom>
                <a:avLst/>
                <a:gdLst>
                  <a:gd name="T0" fmla="*/ 80 w 420"/>
                  <a:gd name="T1" fmla="*/ 275 h 410"/>
                  <a:gd name="T2" fmla="*/ 59 w 420"/>
                  <a:gd name="T3" fmla="*/ 247 h 410"/>
                  <a:gd name="T4" fmla="*/ 38 w 420"/>
                  <a:gd name="T5" fmla="*/ 213 h 410"/>
                  <a:gd name="T6" fmla="*/ 21 w 420"/>
                  <a:gd name="T7" fmla="*/ 179 h 410"/>
                  <a:gd name="T8" fmla="*/ 9 w 420"/>
                  <a:gd name="T9" fmla="*/ 148 h 410"/>
                  <a:gd name="T10" fmla="*/ 4 w 420"/>
                  <a:gd name="T11" fmla="*/ 125 h 410"/>
                  <a:gd name="T12" fmla="*/ 0 w 420"/>
                  <a:gd name="T13" fmla="*/ 99 h 410"/>
                  <a:gd name="T14" fmla="*/ 2 w 420"/>
                  <a:gd name="T15" fmla="*/ 76 h 410"/>
                  <a:gd name="T16" fmla="*/ 8 w 420"/>
                  <a:gd name="T17" fmla="*/ 51 h 410"/>
                  <a:gd name="T18" fmla="*/ 27 w 420"/>
                  <a:gd name="T19" fmla="*/ 26 h 410"/>
                  <a:gd name="T20" fmla="*/ 48 w 420"/>
                  <a:gd name="T21" fmla="*/ 13 h 410"/>
                  <a:gd name="T22" fmla="*/ 72 w 420"/>
                  <a:gd name="T23" fmla="*/ 4 h 410"/>
                  <a:gd name="T24" fmla="*/ 101 w 420"/>
                  <a:gd name="T25" fmla="*/ 0 h 410"/>
                  <a:gd name="T26" fmla="*/ 131 w 420"/>
                  <a:gd name="T27" fmla="*/ 0 h 410"/>
                  <a:gd name="T28" fmla="*/ 162 w 420"/>
                  <a:gd name="T29" fmla="*/ 2 h 410"/>
                  <a:gd name="T30" fmla="*/ 194 w 420"/>
                  <a:gd name="T31" fmla="*/ 7 h 410"/>
                  <a:gd name="T32" fmla="*/ 224 w 420"/>
                  <a:gd name="T33" fmla="*/ 19 h 410"/>
                  <a:gd name="T34" fmla="*/ 257 w 420"/>
                  <a:gd name="T35" fmla="*/ 30 h 410"/>
                  <a:gd name="T36" fmla="*/ 283 w 420"/>
                  <a:gd name="T37" fmla="*/ 45 h 410"/>
                  <a:gd name="T38" fmla="*/ 308 w 420"/>
                  <a:gd name="T39" fmla="*/ 66 h 410"/>
                  <a:gd name="T40" fmla="*/ 337 w 420"/>
                  <a:gd name="T41" fmla="*/ 97 h 410"/>
                  <a:gd name="T42" fmla="*/ 356 w 420"/>
                  <a:gd name="T43" fmla="*/ 121 h 410"/>
                  <a:gd name="T44" fmla="*/ 373 w 420"/>
                  <a:gd name="T45" fmla="*/ 150 h 410"/>
                  <a:gd name="T46" fmla="*/ 390 w 420"/>
                  <a:gd name="T47" fmla="*/ 180 h 410"/>
                  <a:gd name="T48" fmla="*/ 401 w 420"/>
                  <a:gd name="T49" fmla="*/ 211 h 410"/>
                  <a:gd name="T50" fmla="*/ 411 w 420"/>
                  <a:gd name="T51" fmla="*/ 241 h 410"/>
                  <a:gd name="T52" fmla="*/ 418 w 420"/>
                  <a:gd name="T53" fmla="*/ 270 h 410"/>
                  <a:gd name="T54" fmla="*/ 420 w 420"/>
                  <a:gd name="T55" fmla="*/ 300 h 410"/>
                  <a:gd name="T56" fmla="*/ 416 w 420"/>
                  <a:gd name="T57" fmla="*/ 325 h 410"/>
                  <a:gd name="T58" fmla="*/ 409 w 420"/>
                  <a:gd name="T59" fmla="*/ 351 h 410"/>
                  <a:gd name="T60" fmla="*/ 388 w 420"/>
                  <a:gd name="T61" fmla="*/ 380 h 410"/>
                  <a:gd name="T62" fmla="*/ 365 w 420"/>
                  <a:gd name="T63" fmla="*/ 397 h 410"/>
                  <a:gd name="T64" fmla="*/ 348 w 420"/>
                  <a:gd name="T65" fmla="*/ 405 h 410"/>
                  <a:gd name="T66" fmla="*/ 323 w 420"/>
                  <a:gd name="T67" fmla="*/ 408 h 410"/>
                  <a:gd name="T68" fmla="*/ 299 w 420"/>
                  <a:gd name="T69" fmla="*/ 410 h 410"/>
                  <a:gd name="T70" fmla="*/ 268 w 420"/>
                  <a:gd name="T71" fmla="*/ 407 h 410"/>
                  <a:gd name="T72" fmla="*/ 234 w 420"/>
                  <a:gd name="T73" fmla="*/ 395 h 410"/>
                  <a:gd name="T74" fmla="*/ 245 w 420"/>
                  <a:gd name="T75" fmla="*/ 351 h 410"/>
                  <a:gd name="T76" fmla="*/ 278 w 420"/>
                  <a:gd name="T77" fmla="*/ 355 h 410"/>
                  <a:gd name="T78" fmla="*/ 318 w 420"/>
                  <a:gd name="T79" fmla="*/ 346 h 410"/>
                  <a:gd name="T80" fmla="*/ 335 w 420"/>
                  <a:gd name="T81" fmla="*/ 323 h 410"/>
                  <a:gd name="T82" fmla="*/ 340 w 420"/>
                  <a:gd name="T83" fmla="*/ 291 h 410"/>
                  <a:gd name="T84" fmla="*/ 338 w 420"/>
                  <a:gd name="T85" fmla="*/ 266 h 410"/>
                  <a:gd name="T86" fmla="*/ 337 w 420"/>
                  <a:gd name="T87" fmla="*/ 241 h 410"/>
                  <a:gd name="T88" fmla="*/ 333 w 420"/>
                  <a:gd name="T89" fmla="*/ 211 h 410"/>
                  <a:gd name="T90" fmla="*/ 327 w 420"/>
                  <a:gd name="T91" fmla="*/ 184 h 410"/>
                  <a:gd name="T92" fmla="*/ 316 w 420"/>
                  <a:gd name="T93" fmla="*/ 154 h 410"/>
                  <a:gd name="T94" fmla="*/ 302 w 420"/>
                  <a:gd name="T95" fmla="*/ 125 h 410"/>
                  <a:gd name="T96" fmla="*/ 283 w 420"/>
                  <a:gd name="T97" fmla="*/ 99 h 410"/>
                  <a:gd name="T98" fmla="*/ 262 w 420"/>
                  <a:gd name="T99" fmla="*/ 78 h 410"/>
                  <a:gd name="T100" fmla="*/ 232 w 420"/>
                  <a:gd name="T101" fmla="*/ 55 h 410"/>
                  <a:gd name="T102" fmla="*/ 200 w 420"/>
                  <a:gd name="T103" fmla="*/ 42 h 410"/>
                  <a:gd name="T104" fmla="*/ 164 w 420"/>
                  <a:gd name="T105" fmla="*/ 34 h 410"/>
                  <a:gd name="T106" fmla="*/ 124 w 420"/>
                  <a:gd name="T107" fmla="*/ 34 h 410"/>
                  <a:gd name="T108" fmla="*/ 93 w 420"/>
                  <a:gd name="T109" fmla="*/ 40 h 410"/>
                  <a:gd name="T110" fmla="*/ 67 w 420"/>
                  <a:gd name="T111" fmla="*/ 59 h 410"/>
                  <a:gd name="T112" fmla="*/ 53 w 420"/>
                  <a:gd name="T113" fmla="*/ 85 h 410"/>
                  <a:gd name="T114" fmla="*/ 51 w 420"/>
                  <a:gd name="T115" fmla="*/ 110 h 410"/>
                  <a:gd name="T116" fmla="*/ 53 w 420"/>
                  <a:gd name="T117" fmla="*/ 133 h 410"/>
                  <a:gd name="T118" fmla="*/ 57 w 420"/>
                  <a:gd name="T119" fmla="*/ 158 h 410"/>
                  <a:gd name="T120" fmla="*/ 68 w 420"/>
                  <a:gd name="T121" fmla="*/ 192 h 410"/>
                  <a:gd name="T122" fmla="*/ 82 w 420"/>
                  <a:gd name="T123" fmla="*/ 22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0" h="410">
                    <a:moveTo>
                      <a:pt x="86" y="234"/>
                    </a:moveTo>
                    <a:lnTo>
                      <a:pt x="91" y="285"/>
                    </a:lnTo>
                    <a:lnTo>
                      <a:pt x="89" y="283"/>
                    </a:lnTo>
                    <a:lnTo>
                      <a:pt x="86" y="281"/>
                    </a:lnTo>
                    <a:lnTo>
                      <a:pt x="80" y="275"/>
                    </a:lnTo>
                    <a:lnTo>
                      <a:pt x="74" y="268"/>
                    </a:lnTo>
                    <a:lnTo>
                      <a:pt x="70" y="262"/>
                    </a:lnTo>
                    <a:lnTo>
                      <a:pt x="67" y="258"/>
                    </a:lnTo>
                    <a:lnTo>
                      <a:pt x="63" y="253"/>
                    </a:lnTo>
                    <a:lnTo>
                      <a:pt x="59" y="247"/>
                    </a:lnTo>
                    <a:lnTo>
                      <a:pt x="55" y="239"/>
                    </a:lnTo>
                    <a:lnTo>
                      <a:pt x="49" y="234"/>
                    </a:lnTo>
                    <a:lnTo>
                      <a:pt x="46" y="228"/>
                    </a:lnTo>
                    <a:lnTo>
                      <a:pt x="42" y="220"/>
                    </a:lnTo>
                    <a:lnTo>
                      <a:pt x="38" y="213"/>
                    </a:lnTo>
                    <a:lnTo>
                      <a:pt x="32" y="205"/>
                    </a:lnTo>
                    <a:lnTo>
                      <a:pt x="29" y="196"/>
                    </a:lnTo>
                    <a:lnTo>
                      <a:pt x="25" y="188"/>
                    </a:lnTo>
                    <a:lnTo>
                      <a:pt x="21" y="184"/>
                    </a:lnTo>
                    <a:lnTo>
                      <a:pt x="21" y="179"/>
                    </a:lnTo>
                    <a:lnTo>
                      <a:pt x="19" y="175"/>
                    </a:lnTo>
                    <a:lnTo>
                      <a:pt x="17" y="171"/>
                    </a:lnTo>
                    <a:lnTo>
                      <a:pt x="13" y="161"/>
                    </a:lnTo>
                    <a:lnTo>
                      <a:pt x="11" y="154"/>
                    </a:lnTo>
                    <a:lnTo>
                      <a:pt x="9" y="148"/>
                    </a:lnTo>
                    <a:lnTo>
                      <a:pt x="8" y="144"/>
                    </a:lnTo>
                    <a:lnTo>
                      <a:pt x="6" y="139"/>
                    </a:lnTo>
                    <a:lnTo>
                      <a:pt x="6" y="135"/>
                    </a:lnTo>
                    <a:lnTo>
                      <a:pt x="4" y="129"/>
                    </a:lnTo>
                    <a:lnTo>
                      <a:pt x="4" y="125"/>
                    </a:lnTo>
                    <a:lnTo>
                      <a:pt x="2" y="120"/>
                    </a:lnTo>
                    <a:lnTo>
                      <a:pt x="2" y="116"/>
                    </a:lnTo>
                    <a:lnTo>
                      <a:pt x="2" y="110"/>
                    </a:lnTo>
                    <a:lnTo>
                      <a:pt x="0" y="104"/>
                    </a:lnTo>
                    <a:lnTo>
                      <a:pt x="0" y="99"/>
                    </a:lnTo>
                    <a:lnTo>
                      <a:pt x="0" y="95"/>
                    </a:lnTo>
                    <a:lnTo>
                      <a:pt x="0" y="89"/>
                    </a:lnTo>
                    <a:lnTo>
                      <a:pt x="0" y="85"/>
                    </a:lnTo>
                    <a:lnTo>
                      <a:pt x="2" y="80"/>
                    </a:lnTo>
                    <a:lnTo>
                      <a:pt x="2" y="76"/>
                    </a:lnTo>
                    <a:lnTo>
                      <a:pt x="2" y="70"/>
                    </a:lnTo>
                    <a:lnTo>
                      <a:pt x="4" y="64"/>
                    </a:lnTo>
                    <a:lnTo>
                      <a:pt x="4" y="61"/>
                    </a:lnTo>
                    <a:lnTo>
                      <a:pt x="6" y="55"/>
                    </a:lnTo>
                    <a:lnTo>
                      <a:pt x="8" y="51"/>
                    </a:lnTo>
                    <a:lnTo>
                      <a:pt x="9" y="47"/>
                    </a:lnTo>
                    <a:lnTo>
                      <a:pt x="11" y="44"/>
                    </a:lnTo>
                    <a:lnTo>
                      <a:pt x="15" y="40"/>
                    </a:lnTo>
                    <a:lnTo>
                      <a:pt x="21" y="32"/>
                    </a:lnTo>
                    <a:lnTo>
                      <a:pt x="27" y="26"/>
                    </a:lnTo>
                    <a:lnTo>
                      <a:pt x="30" y="23"/>
                    </a:lnTo>
                    <a:lnTo>
                      <a:pt x="34" y="21"/>
                    </a:lnTo>
                    <a:lnTo>
                      <a:pt x="40" y="19"/>
                    </a:lnTo>
                    <a:lnTo>
                      <a:pt x="44" y="15"/>
                    </a:lnTo>
                    <a:lnTo>
                      <a:pt x="48" y="13"/>
                    </a:lnTo>
                    <a:lnTo>
                      <a:pt x="53" y="11"/>
                    </a:lnTo>
                    <a:lnTo>
                      <a:pt x="57" y="7"/>
                    </a:lnTo>
                    <a:lnTo>
                      <a:pt x="63" y="7"/>
                    </a:lnTo>
                    <a:lnTo>
                      <a:pt x="68" y="6"/>
                    </a:lnTo>
                    <a:lnTo>
                      <a:pt x="72" y="4"/>
                    </a:lnTo>
                    <a:lnTo>
                      <a:pt x="78" y="2"/>
                    </a:lnTo>
                    <a:lnTo>
                      <a:pt x="84" y="2"/>
                    </a:lnTo>
                    <a:lnTo>
                      <a:pt x="89" y="2"/>
                    </a:lnTo>
                    <a:lnTo>
                      <a:pt x="95" y="0"/>
                    </a:lnTo>
                    <a:lnTo>
                      <a:pt x="101" y="0"/>
                    </a:lnTo>
                    <a:lnTo>
                      <a:pt x="106" y="0"/>
                    </a:lnTo>
                    <a:lnTo>
                      <a:pt x="112" y="0"/>
                    </a:lnTo>
                    <a:lnTo>
                      <a:pt x="118" y="0"/>
                    </a:lnTo>
                    <a:lnTo>
                      <a:pt x="124" y="0"/>
                    </a:lnTo>
                    <a:lnTo>
                      <a:pt x="131" y="0"/>
                    </a:lnTo>
                    <a:lnTo>
                      <a:pt x="137" y="0"/>
                    </a:lnTo>
                    <a:lnTo>
                      <a:pt x="145" y="0"/>
                    </a:lnTo>
                    <a:lnTo>
                      <a:pt x="150" y="0"/>
                    </a:lnTo>
                    <a:lnTo>
                      <a:pt x="156" y="2"/>
                    </a:lnTo>
                    <a:lnTo>
                      <a:pt x="162" y="2"/>
                    </a:lnTo>
                    <a:lnTo>
                      <a:pt x="169" y="4"/>
                    </a:lnTo>
                    <a:lnTo>
                      <a:pt x="175" y="4"/>
                    </a:lnTo>
                    <a:lnTo>
                      <a:pt x="183" y="6"/>
                    </a:lnTo>
                    <a:lnTo>
                      <a:pt x="188" y="7"/>
                    </a:lnTo>
                    <a:lnTo>
                      <a:pt x="194" y="7"/>
                    </a:lnTo>
                    <a:lnTo>
                      <a:pt x="200" y="9"/>
                    </a:lnTo>
                    <a:lnTo>
                      <a:pt x="207" y="11"/>
                    </a:lnTo>
                    <a:lnTo>
                      <a:pt x="213" y="13"/>
                    </a:lnTo>
                    <a:lnTo>
                      <a:pt x="219" y="15"/>
                    </a:lnTo>
                    <a:lnTo>
                      <a:pt x="224" y="19"/>
                    </a:lnTo>
                    <a:lnTo>
                      <a:pt x="232" y="21"/>
                    </a:lnTo>
                    <a:lnTo>
                      <a:pt x="238" y="23"/>
                    </a:lnTo>
                    <a:lnTo>
                      <a:pt x="243" y="25"/>
                    </a:lnTo>
                    <a:lnTo>
                      <a:pt x="249" y="28"/>
                    </a:lnTo>
                    <a:lnTo>
                      <a:pt x="257" y="30"/>
                    </a:lnTo>
                    <a:lnTo>
                      <a:pt x="261" y="34"/>
                    </a:lnTo>
                    <a:lnTo>
                      <a:pt x="266" y="36"/>
                    </a:lnTo>
                    <a:lnTo>
                      <a:pt x="272" y="40"/>
                    </a:lnTo>
                    <a:lnTo>
                      <a:pt x="278" y="44"/>
                    </a:lnTo>
                    <a:lnTo>
                      <a:pt x="283" y="45"/>
                    </a:lnTo>
                    <a:lnTo>
                      <a:pt x="289" y="51"/>
                    </a:lnTo>
                    <a:lnTo>
                      <a:pt x="293" y="53"/>
                    </a:lnTo>
                    <a:lnTo>
                      <a:pt x="299" y="59"/>
                    </a:lnTo>
                    <a:lnTo>
                      <a:pt x="302" y="61"/>
                    </a:lnTo>
                    <a:lnTo>
                      <a:pt x="308" y="66"/>
                    </a:lnTo>
                    <a:lnTo>
                      <a:pt x="312" y="70"/>
                    </a:lnTo>
                    <a:lnTo>
                      <a:pt x="318" y="76"/>
                    </a:lnTo>
                    <a:lnTo>
                      <a:pt x="325" y="83"/>
                    </a:lnTo>
                    <a:lnTo>
                      <a:pt x="333" y="93"/>
                    </a:lnTo>
                    <a:lnTo>
                      <a:pt x="337" y="97"/>
                    </a:lnTo>
                    <a:lnTo>
                      <a:pt x="340" y="102"/>
                    </a:lnTo>
                    <a:lnTo>
                      <a:pt x="344" y="106"/>
                    </a:lnTo>
                    <a:lnTo>
                      <a:pt x="348" y="112"/>
                    </a:lnTo>
                    <a:lnTo>
                      <a:pt x="352" y="118"/>
                    </a:lnTo>
                    <a:lnTo>
                      <a:pt x="356" y="121"/>
                    </a:lnTo>
                    <a:lnTo>
                      <a:pt x="357" y="127"/>
                    </a:lnTo>
                    <a:lnTo>
                      <a:pt x="363" y="133"/>
                    </a:lnTo>
                    <a:lnTo>
                      <a:pt x="365" y="139"/>
                    </a:lnTo>
                    <a:lnTo>
                      <a:pt x="369" y="144"/>
                    </a:lnTo>
                    <a:lnTo>
                      <a:pt x="373" y="150"/>
                    </a:lnTo>
                    <a:lnTo>
                      <a:pt x="376" y="158"/>
                    </a:lnTo>
                    <a:lnTo>
                      <a:pt x="378" y="161"/>
                    </a:lnTo>
                    <a:lnTo>
                      <a:pt x="382" y="169"/>
                    </a:lnTo>
                    <a:lnTo>
                      <a:pt x="386" y="175"/>
                    </a:lnTo>
                    <a:lnTo>
                      <a:pt x="390" y="180"/>
                    </a:lnTo>
                    <a:lnTo>
                      <a:pt x="392" y="186"/>
                    </a:lnTo>
                    <a:lnTo>
                      <a:pt x="394" y="192"/>
                    </a:lnTo>
                    <a:lnTo>
                      <a:pt x="396" y="198"/>
                    </a:lnTo>
                    <a:lnTo>
                      <a:pt x="399" y="205"/>
                    </a:lnTo>
                    <a:lnTo>
                      <a:pt x="401" y="211"/>
                    </a:lnTo>
                    <a:lnTo>
                      <a:pt x="403" y="217"/>
                    </a:lnTo>
                    <a:lnTo>
                      <a:pt x="405" y="222"/>
                    </a:lnTo>
                    <a:lnTo>
                      <a:pt x="409" y="228"/>
                    </a:lnTo>
                    <a:lnTo>
                      <a:pt x="411" y="234"/>
                    </a:lnTo>
                    <a:lnTo>
                      <a:pt x="411" y="241"/>
                    </a:lnTo>
                    <a:lnTo>
                      <a:pt x="413" y="247"/>
                    </a:lnTo>
                    <a:lnTo>
                      <a:pt x="416" y="255"/>
                    </a:lnTo>
                    <a:lnTo>
                      <a:pt x="416" y="258"/>
                    </a:lnTo>
                    <a:lnTo>
                      <a:pt x="416" y="266"/>
                    </a:lnTo>
                    <a:lnTo>
                      <a:pt x="418" y="270"/>
                    </a:lnTo>
                    <a:lnTo>
                      <a:pt x="418" y="275"/>
                    </a:lnTo>
                    <a:lnTo>
                      <a:pt x="418" y="281"/>
                    </a:lnTo>
                    <a:lnTo>
                      <a:pt x="420" y="287"/>
                    </a:lnTo>
                    <a:lnTo>
                      <a:pt x="420" y="293"/>
                    </a:lnTo>
                    <a:lnTo>
                      <a:pt x="420" y="300"/>
                    </a:lnTo>
                    <a:lnTo>
                      <a:pt x="420" y="304"/>
                    </a:lnTo>
                    <a:lnTo>
                      <a:pt x="420" y="310"/>
                    </a:lnTo>
                    <a:lnTo>
                      <a:pt x="418" y="315"/>
                    </a:lnTo>
                    <a:lnTo>
                      <a:pt x="418" y="321"/>
                    </a:lnTo>
                    <a:lnTo>
                      <a:pt x="416" y="325"/>
                    </a:lnTo>
                    <a:lnTo>
                      <a:pt x="416" y="331"/>
                    </a:lnTo>
                    <a:lnTo>
                      <a:pt x="415" y="336"/>
                    </a:lnTo>
                    <a:lnTo>
                      <a:pt x="415" y="342"/>
                    </a:lnTo>
                    <a:lnTo>
                      <a:pt x="411" y="346"/>
                    </a:lnTo>
                    <a:lnTo>
                      <a:pt x="409" y="351"/>
                    </a:lnTo>
                    <a:lnTo>
                      <a:pt x="407" y="355"/>
                    </a:lnTo>
                    <a:lnTo>
                      <a:pt x="405" y="361"/>
                    </a:lnTo>
                    <a:lnTo>
                      <a:pt x="399" y="369"/>
                    </a:lnTo>
                    <a:lnTo>
                      <a:pt x="392" y="378"/>
                    </a:lnTo>
                    <a:lnTo>
                      <a:pt x="388" y="380"/>
                    </a:lnTo>
                    <a:lnTo>
                      <a:pt x="384" y="384"/>
                    </a:lnTo>
                    <a:lnTo>
                      <a:pt x="378" y="388"/>
                    </a:lnTo>
                    <a:lnTo>
                      <a:pt x="375" y="391"/>
                    </a:lnTo>
                    <a:lnTo>
                      <a:pt x="369" y="395"/>
                    </a:lnTo>
                    <a:lnTo>
                      <a:pt x="365" y="397"/>
                    </a:lnTo>
                    <a:lnTo>
                      <a:pt x="359" y="401"/>
                    </a:lnTo>
                    <a:lnTo>
                      <a:pt x="354" y="403"/>
                    </a:lnTo>
                    <a:lnTo>
                      <a:pt x="352" y="403"/>
                    </a:lnTo>
                    <a:lnTo>
                      <a:pt x="352" y="405"/>
                    </a:lnTo>
                    <a:lnTo>
                      <a:pt x="348" y="405"/>
                    </a:lnTo>
                    <a:lnTo>
                      <a:pt x="344" y="407"/>
                    </a:lnTo>
                    <a:lnTo>
                      <a:pt x="337" y="407"/>
                    </a:lnTo>
                    <a:lnTo>
                      <a:pt x="331" y="408"/>
                    </a:lnTo>
                    <a:lnTo>
                      <a:pt x="327" y="408"/>
                    </a:lnTo>
                    <a:lnTo>
                      <a:pt x="323" y="408"/>
                    </a:lnTo>
                    <a:lnTo>
                      <a:pt x="318" y="410"/>
                    </a:lnTo>
                    <a:lnTo>
                      <a:pt x="314" y="410"/>
                    </a:lnTo>
                    <a:lnTo>
                      <a:pt x="308" y="410"/>
                    </a:lnTo>
                    <a:lnTo>
                      <a:pt x="304" y="410"/>
                    </a:lnTo>
                    <a:lnTo>
                      <a:pt x="299" y="410"/>
                    </a:lnTo>
                    <a:lnTo>
                      <a:pt x="293" y="410"/>
                    </a:lnTo>
                    <a:lnTo>
                      <a:pt x="285" y="408"/>
                    </a:lnTo>
                    <a:lnTo>
                      <a:pt x="280" y="408"/>
                    </a:lnTo>
                    <a:lnTo>
                      <a:pt x="274" y="407"/>
                    </a:lnTo>
                    <a:lnTo>
                      <a:pt x="268" y="407"/>
                    </a:lnTo>
                    <a:lnTo>
                      <a:pt x="262" y="405"/>
                    </a:lnTo>
                    <a:lnTo>
                      <a:pt x="255" y="403"/>
                    </a:lnTo>
                    <a:lnTo>
                      <a:pt x="247" y="401"/>
                    </a:lnTo>
                    <a:lnTo>
                      <a:pt x="241" y="399"/>
                    </a:lnTo>
                    <a:lnTo>
                      <a:pt x="234" y="395"/>
                    </a:lnTo>
                    <a:lnTo>
                      <a:pt x="226" y="393"/>
                    </a:lnTo>
                    <a:lnTo>
                      <a:pt x="219" y="389"/>
                    </a:lnTo>
                    <a:lnTo>
                      <a:pt x="211" y="386"/>
                    </a:lnTo>
                    <a:lnTo>
                      <a:pt x="243" y="351"/>
                    </a:lnTo>
                    <a:lnTo>
                      <a:pt x="245" y="351"/>
                    </a:lnTo>
                    <a:lnTo>
                      <a:pt x="251" y="351"/>
                    </a:lnTo>
                    <a:lnTo>
                      <a:pt x="257" y="353"/>
                    </a:lnTo>
                    <a:lnTo>
                      <a:pt x="262" y="353"/>
                    </a:lnTo>
                    <a:lnTo>
                      <a:pt x="268" y="355"/>
                    </a:lnTo>
                    <a:lnTo>
                      <a:pt x="278" y="355"/>
                    </a:lnTo>
                    <a:lnTo>
                      <a:pt x="285" y="355"/>
                    </a:lnTo>
                    <a:lnTo>
                      <a:pt x="293" y="353"/>
                    </a:lnTo>
                    <a:lnTo>
                      <a:pt x="300" y="351"/>
                    </a:lnTo>
                    <a:lnTo>
                      <a:pt x="310" y="350"/>
                    </a:lnTo>
                    <a:lnTo>
                      <a:pt x="318" y="346"/>
                    </a:lnTo>
                    <a:lnTo>
                      <a:pt x="323" y="342"/>
                    </a:lnTo>
                    <a:lnTo>
                      <a:pt x="329" y="334"/>
                    </a:lnTo>
                    <a:lnTo>
                      <a:pt x="331" y="331"/>
                    </a:lnTo>
                    <a:lnTo>
                      <a:pt x="333" y="327"/>
                    </a:lnTo>
                    <a:lnTo>
                      <a:pt x="335" y="323"/>
                    </a:lnTo>
                    <a:lnTo>
                      <a:pt x="337" y="319"/>
                    </a:lnTo>
                    <a:lnTo>
                      <a:pt x="337" y="312"/>
                    </a:lnTo>
                    <a:lnTo>
                      <a:pt x="338" y="306"/>
                    </a:lnTo>
                    <a:lnTo>
                      <a:pt x="338" y="298"/>
                    </a:lnTo>
                    <a:lnTo>
                      <a:pt x="340" y="291"/>
                    </a:lnTo>
                    <a:lnTo>
                      <a:pt x="338" y="285"/>
                    </a:lnTo>
                    <a:lnTo>
                      <a:pt x="338" y="281"/>
                    </a:lnTo>
                    <a:lnTo>
                      <a:pt x="338" y="275"/>
                    </a:lnTo>
                    <a:lnTo>
                      <a:pt x="338" y="272"/>
                    </a:lnTo>
                    <a:lnTo>
                      <a:pt x="338" y="266"/>
                    </a:lnTo>
                    <a:lnTo>
                      <a:pt x="338" y="262"/>
                    </a:lnTo>
                    <a:lnTo>
                      <a:pt x="338" y="256"/>
                    </a:lnTo>
                    <a:lnTo>
                      <a:pt x="338" y="253"/>
                    </a:lnTo>
                    <a:lnTo>
                      <a:pt x="338" y="245"/>
                    </a:lnTo>
                    <a:lnTo>
                      <a:pt x="337" y="241"/>
                    </a:lnTo>
                    <a:lnTo>
                      <a:pt x="337" y="234"/>
                    </a:lnTo>
                    <a:lnTo>
                      <a:pt x="337" y="230"/>
                    </a:lnTo>
                    <a:lnTo>
                      <a:pt x="335" y="222"/>
                    </a:lnTo>
                    <a:lnTo>
                      <a:pt x="335" y="218"/>
                    </a:lnTo>
                    <a:lnTo>
                      <a:pt x="333" y="211"/>
                    </a:lnTo>
                    <a:lnTo>
                      <a:pt x="333" y="207"/>
                    </a:lnTo>
                    <a:lnTo>
                      <a:pt x="331" y="201"/>
                    </a:lnTo>
                    <a:lnTo>
                      <a:pt x="329" y="196"/>
                    </a:lnTo>
                    <a:lnTo>
                      <a:pt x="327" y="190"/>
                    </a:lnTo>
                    <a:lnTo>
                      <a:pt x="327" y="184"/>
                    </a:lnTo>
                    <a:lnTo>
                      <a:pt x="323" y="177"/>
                    </a:lnTo>
                    <a:lnTo>
                      <a:pt x="321" y="173"/>
                    </a:lnTo>
                    <a:lnTo>
                      <a:pt x="321" y="165"/>
                    </a:lnTo>
                    <a:lnTo>
                      <a:pt x="319" y="161"/>
                    </a:lnTo>
                    <a:lnTo>
                      <a:pt x="316" y="154"/>
                    </a:lnTo>
                    <a:lnTo>
                      <a:pt x="314" y="148"/>
                    </a:lnTo>
                    <a:lnTo>
                      <a:pt x="310" y="142"/>
                    </a:lnTo>
                    <a:lnTo>
                      <a:pt x="308" y="137"/>
                    </a:lnTo>
                    <a:lnTo>
                      <a:pt x="304" y="131"/>
                    </a:lnTo>
                    <a:lnTo>
                      <a:pt x="302" y="125"/>
                    </a:lnTo>
                    <a:lnTo>
                      <a:pt x="299" y="120"/>
                    </a:lnTo>
                    <a:lnTo>
                      <a:pt x="295" y="116"/>
                    </a:lnTo>
                    <a:lnTo>
                      <a:pt x="291" y="110"/>
                    </a:lnTo>
                    <a:lnTo>
                      <a:pt x="287" y="104"/>
                    </a:lnTo>
                    <a:lnTo>
                      <a:pt x="283" y="99"/>
                    </a:lnTo>
                    <a:lnTo>
                      <a:pt x="280" y="95"/>
                    </a:lnTo>
                    <a:lnTo>
                      <a:pt x="274" y="89"/>
                    </a:lnTo>
                    <a:lnTo>
                      <a:pt x="270" y="85"/>
                    </a:lnTo>
                    <a:lnTo>
                      <a:pt x="266" y="82"/>
                    </a:lnTo>
                    <a:lnTo>
                      <a:pt x="262" y="78"/>
                    </a:lnTo>
                    <a:lnTo>
                      <a:pt x="257" y="72"/>
                    </a:lnTo>
                    <a:lnTo>
                      <a:pt x="251" y="66"/>
                    </a:lnTo>
                    <a:lnTo>
                      <a:pt x="245" y="63"/>
                    </a:lnTo>
                    <a:lnTo>
                      <a:pt x="240" y="61"/>
                    </a:lnTo>
                    <a:lnTo>
                      <a:pt x="232" y="55"/>
                    </a:lnTo>
                    <a:lnTo>
                      <a:pt x="226" y="53"/>
                    </a:lnTo>
                    <a:lnTo>
                      <a:pt x="221" y="51"/>
                    </a:lnTo>
                    <a:lnTo>
                      <a:pt x="215" y="47"/>
                    </a:lnTo>
                    <a:lnTo>
                      <a:pt x="207" y="45"/>
                    </a:lnTo>
                    <a:lnTo>
                      <a:pt x="200" y="42"/>
                    </a:lnTo>
                    <a:lnTo>
                      <a:pt x="192" y="40"/>
                    </a:lnTo>
                    <a:lnTo>
                      <a:pt x="186" y="38"/>
                    </a:lnTo>
                    <a:lnTo>
                      <a:pt x="179" y="36"/>
                    </a:lnTo>
                    <a:lnTo>
                      <a:pt x="171" y="36"/>
                    </a:lnTo>
                    <a:lnTo>
                      <a:pt x="164" y="34"/>
                    </a:lnTo>
                    <a:lnTo>
                      <a:pt x="154" y="34"/>
                    </a:lnTo>
                    <a:lnTo>
                      <a:pt x="146" y="32"/>
                    </a:lnTo>
                    <a:lnTo>
                      <a:pt x="139" y="32"/>
                    </a:lnTo>
                    <a:lnTo>
                      <a:pt x="131" y="32"/>
                    </a:lnTo>
                    <a:lnTo>
                      <a:pt x="124" y="34"/>
                    </a:lnTo>
                    <a:lnTo>
                      <a:pt x="116" y="34"/>
                    </a:lnTo>
                    <a:lnTo>
                      <a:pt x="110" y="34"/>
                    </a:lnTo>
                    <a:lnTo>
                      <a:pt x="105" y="36"/>
                    </a:lnTo>
                    <a:lnTo>
                      <a:pt x="99" y="38"/>
                    </a:lnTo>
                    <a:lnTo>
                      <a:pt x="93" y="40"/>
                    </a:lnTo>
                    <a:lnTo>
                      <a:pt x="89" y="42"/>
                    </a:lnTo>
                    <a:lnTo>
                      <a:pt x="84" y="44"/>
                    </a:lnTo>
                    <a:lnTo>
                      <a:pt x="80" y="45"/>
                    </a:lnTo>
                    <a:lnTo>
                      <a:pt x="72" y="51"/>
                    </a:lnTo>
                    <a:lnTo>
                      <a:pt x="67" y="59"/>
                    </a:lnTo>
                    <a:lnTo>
                      <a:pt x="61" y="66"/>
                    </a:lnTo>
                    <a:lnTo>
                      <a:pt x="57" y="74"/>
                    </a:lnTo>
                    <a:lnTo>
                      <a:pt x="55" y="78"/>
                    </a:lnTo>
                    <a:lnTo>
                      <a:pt x="55" y="82"/>
                    </a:lnTo>
                    <a:lnTo>
                      <a:pt x="53" y="85"/>
                    </a:lnTo>
                    <a:lnTo>
                      <a:pt x="53" y="91"/>
                    </a:lnTo>
                    <a:lnTo>
                      <a:pt x="51" y="95"/>
                    </a:lnTo>
                    <a:lnTo>
                      <a:pt x="51" y="99"/>
                    </a:lnTo>
                    <a:lnTo>
                      <a:pt x="51" y="104"/>
                    </a:lnTo>
                    <a:lnTo>
                      <a:pt x="51" y="110"/>
                    </a:lnTo>
                    <a:lnTo>
                      <a:pt x="51" y="114"/>
                    </a:lnTo>
                    <a:lnTo>
                      <a:pt x="51" y="120"/>
                    </a:lnTo>
                    <a:lnTo>
                      <a:pt x="51" y="123"/>
                    </a:lnTo>
                    <a:lnTo>
                      <a:pt x="53" y="129"/>
                    </a:lnTo>
                    <a:lnTo>
                      <a:pt x="53" y="133"/>
                    </a:lnTo>
                    <a:lnTo>
                      <a:pt x="53" y="137"/>
                    </a:lnTo>
                    <a:lnTo>
                      <a:pt x="53" y="142"/>
                    </a:lnTo>
                    <a:lnTo>
                      <a:pt x="55" y="148"/>
                    </a:lnTo>
                    <a:lnTo>
                      <a:pt x="55" y="152"/>
                    </a:lnTo>
                    <a:lnTo>
                      <a:pt x="57" y="158"/>
                    </a:lnTo>
                    <a:lnTo>
                      <a:pt x="59" y="161"/>
                    </a:lnTo>
                    <a:lnTo>
                      <a:pt x="59" y="167"/>
                    </a:lnTo>
                    <a:lnTo>
                      <a:pt x="63" y="175"/>
                    </a:lnTo>
                    <a:lnTo>
                      <a:pt x="65" y="184"/>
                    </a:lnTo>
                    <a:lnTo>
                      <a:pt x="68" y="192"/>
                    </a:lnTo>
                    <a:lnTo>
                      <a:pt x="70" y="201"/>
                    </a:lnTo>
                    <a:lnTo>
                      <a:pt x="74" y="207"/>
                    </a:lnTo>
                    <a:lnTo>
                      <a:pt x="76" y="213"/>
                    </a:lnTo>
                    <a:lnTo>
                      <a:pt x="78" y="218"/>
                    </a:lnTo>
                    <a:lnTo>
                      <a:pt x="82" y="224"/>
                    </a:lnTo>
                    <a:lnTo>
                      <a:pt x="86" y="230"/>
                    </a:lnTo>
                    <a:lnTo>
                      <a:pt x="86" y="234"/>
                    </a:lnTo>
                    <a:lnTo>
                      <a:pt x="86" y="23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105616" name="AutoShape 1168"/>
            <p:cNvSpPr>
              <a:spLocks noChangeArrowheads="1"/>
            </p:cNvSpPr>
            <p:nvPr/>
          </p:nvSpPr>
          <p:spPr bwMode="auto">
            <a:xfrm>
              <a:off x="1824" y="3072"/>
              <a:ext cx="133" cy="768"/>
            </a:xfrm>
            <a:prstGeom prst="flowChartCollate">
              <a:avLst/>
            </a:prstGeom>
            <a:solidFill>
              <a:srgbClr val="C0C0C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05617" name="AutoShape 1169"/>
            <p:cNvSpPr>
              <a:spLocks noChangeArrowheads="1"/>
            </p:cNvSpPr>
            <p:nvPr/>
          </p:nvSpPr>
          <p:spPr bwMode="auto">
            <a:xfrm>
              <a:off x="3552" y="2928"/>
              <a:ext cx="132" cy="768"/>
            </a:xfrm>
            <a:prstGeom prst="flowChartCollate">
              <a:avLst/>
            </a:prstGeom>
            <a:solidFill>
              <a:srgbClr val="C0C0C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nvGrpSpPr>
            <p:cNvPr id="105618" name="Group 1170"/>
            <p:cNvGrpSpPr>
              <a:grpSpLocks/>
            </p:cNvGrpSpPr>
            <p:nvPr/>
          </p:nvGrpSpPr>
          <p:grpSpPr bwMode="auto">
            <a:xfrm>
              <a:off x="3408" y="2304"/>
              <a:ext cx="1057" cy="1031"/>
              <a:chOff x="4127" y="1920"/>
              <a:chExt cx="1057" cy="1031"/>
            </a:xfrm>
          </p:grpSpPr>
          <p:sp>
            <p:nvSpPr>
              <p:cNvPr id="105619" name="Freeform 1171"/>
              <p:cNvSpPr>
                <a:spLocks/>
              </p:cNvSpPr>
              <p:nvPr/>
            </p:nvSpPr>
            <p:spPr bwMode="auto">
              <a:xfrm>
                <a:off x="4395" y="2107"/>
                <a:ext cx="579" cy="516"/>
              </a:xfrm>
              <a:custGeom>
                <a:avLst/>
                <a:gdLst>
                  <a:gd name="T0" fmla="*/ 381 w 1254"/>
                  <a:gd name="T1" fmla="*/ 504 h 1032"/>
                  <a:gd name="T2" fmla="*/ 428 w 1254"/>
                  <a:gd name="T3" fmla="*/ 470 h 1032"/>
                  <a:gd name="T4" fmla="*/ 491 w 1254"/>
                  <a:gd name="T5" fmla="*/ 419 h 1032"/>
                  <a:gd name="T6" fmla="*/ 571 w 1254"/>
                  <a:gd name="T7" fmla="*/ 360 h 1032"/>
                  <a:gd name="T8" fmla="*/ 658 w 1254"/>
                  <a:gd name="T9" fmla="*/ 293 h 1032"/>
                  <a:gd name="T10" fmla="*/ 750 w 1254"/>
                  <a:gd name="T11" fmla="*/ 227 h 1032"/>
                  <a:gd name="T12" fmla="*/ 841 w 1254"/>
                  <a:gd name="T13" fmla="*/ 160 h 1032"/>
                  <a:gd name="T14" fmla="*/ 928 w 1254"/>
                  <a:gd name="T15" fmla="*/ 101 h 1032"/>
                  <a:gd name="T16" fmla="*/ 995 w 1254"/>
                  <a:gd name="T17" fmla="*/ 59 h 1032"/>
                  <a:gd name="T18" fmla="*/ 1035 w 1254"/>
                  <a:gd name="T19" fmla="*/ 37 h 1032"/>
                  <a:gd name="T20" fmla="*/ 1071 w 1254"/>
                  <a:gd name="T21" fmla="*/ 16 h 1032"/>
                  <a:gd name="T22" fmla="*/ 1117 w 1254"/>
                  <a:gd name="T23" fmla="*/ 0 h 1032"/>
                  <a:gd name="T24" fmla="*/ 1155 w 1254"/>
                  <a:gd name="T25" fmla="*/ 14 h 1032"/>
                  <a:gd name="T26" fmla="*/ 1202 w 1254"/>
                  <a:gd name="T27" fmla="*/ 50 h 1032"/>
                  <a:gd name="T28" fmla="*/ 1227 w 1254"/>
                  <a:gd name="T29" fmla="*/ 82 h 1032"/>
                  <a:gd name="T30" fmla="*/ 1246 w 1254"/>
                  <a:gd name="T31" fmla="*/ 128 h 1032"/>
                  <a:gd name="T32" fmla="*/ 1252 w 1254"/>
                  <a:gd name="T33" fmla="*/ 187 h 1032"/>
                  <a:gd name="T34" fmla="*/ 1246 w 1254"/>
                  <a:gd name="T35" fmla="*/ 259 h 1032"/>
                  <a:gd name="T36" fmla="*/ 1223 w 1254"/>
                  <a:gd name="T37" fmla="*/ 339 h 1032"/>
                  <a:gd name="T38" fmla="*/ 1176 w 1254"/>
                  <a:gd name="T39" fmla="*/ 381 h 1032"/>
                  <a:gd name="T40" fmla="*/ 1139 w 1254"/>
                  <a:gd name="T41" fmla="*/ 411 h 1032"/>
                  <a:gd name="T42" fmla="*/ 1098 w 1254"/>
                  <a:gd name="T43" fmla="*/ 449 h 1032"/>
                  <a:gd name="T44" fmla="*/ 1048 w 1254"/>
                  <a:gd name="T45" fmla="*/ 491 h 1032"/>
                  <a:gd name="T46" fmla="*/ 997 w 1254"/>
                  <a:gd name="T47" fmla="*/ 534 h 1032"/>
                  <a:gd name="T48" fmla="*/ 942 w 1254"/>
                  <a:gd name="T49" fmla="*/ 578 h 1032"/>
                  <a:gd name="T50" fmla="*/ 887 w 1254"/>
                  <a:gd name="T51" fmla="*/ 622 h 1032"/>
                  <a:gd name="T52" fmla="*/ 864 w 1254"/>
                  <a:gd name="T53" fmla="*/ 616 h 1032"/>
                  <a:gd name="T54" fmla="*/ 864 w 1254"/>
                  <a:gd name="T55" fmla="*/ 582 h 1032"/>
                  <a:gd name="T56" fmla="*/ 858 w 1254"/>
                  <a:gd name="T57" fmla="*/ 534 h 1032"/>
                  <a:gd name="T58" fmla="*/ 845 w 1254"/>
                  <a:gd name="T59" fmla="*/ 487 h 1032"/>
                  <a:gd name="T60" fmla="*/ 1136 w 1254"/>
                  <a:gd name="T61" fmla="*/ 192 h 1032"/>
                  <a:gd name="T62" fmla="*/ 1139 w 1254"/>
                  <a:gd name="T63" fmla="*/ 145 h 1032"/>
                  <a:gd name="T64" fmla="*/ 1113 w 1254"/>
                  <a:gd name="T65" fmla="*/ 133 h 1032"/>
                  <a:gd name="T66" fmla="*/ 765 w 1254"/>
                  <a:gd name="T67" fmla="*/ 392 h 1032"/>
                  <a:gd name="T68" fmla="*/ 731 w 1254"/>
                  <a:gd name="T69" fmla="*/ 371 h 1032"/>
                  <a:gd name="T70" fmla="*/ 687 w 1254"/>
                  <a:gd name="T71" fmla="*/ 352 h 1032"/>
                  <a:gd name="T72" fmla="*/ 386 w 1254"/>
                  <a:gd name="T73" fmla="*/ 542 h 1032"/>
                  <a:gd name="T74" fmla="*/ 366 w 1254"/>
                  <a:gd name="T75" fmla="*/ 567 h 1032"/>
                  <a:gd name="T76" fmla="*/ 354 w 1254"/>
                  <a:gd name="T77" fmla="*/ 611 h 1032"/>
                  <a:gd name="T78" fmla="*/ 360 w 1254"/>
                  <a:gd name="T79" fmla="*/ 649 h 1032"/>
                  <a:gd name="T80" fmla="*/ 375 w 1254"/>
                  <a:gd name="T81" fmla="*/ 687 h 1032"/>
                  <a:gd name="T82" fmla="*/ 400 w 1254"/>
                  <a:gd name="T83" fmla="*/ 726 h 1032"/>
                  <a:gd name="T84" fmla="*/ 430 w 1254"/>
                  <a:gd name="T85" fmla="*/ 766 h 1032"/>
                  <a:gd name="T86" fmla="*/ 461 w 1254"/>
                  <a:gd name="T87" fmla="*/ 797 h 1032"/>
                  <a:gd name="T88" fmla="*/ 504 w 1254"/>
                  <a:gd name="T89" fmla="*/ 825 h 1032"/>
                  <a:gd name="T90" fmla="*/ 542 w 1254"/>
                  <a:gd name="T91" fmla="*/ 837 h 1032"/>
                  <a:gd name="T92" fmla="*/ 579 w 1254"/>
                  <a:gd name="T93" fmla="*/ 840 h 1032"/>
                  <a:gd name="T94" fmla="*/ 617 w 1254"/>
                  <a:gd name="T95" fmla="*/ 837 h 1032"/>
                  <a:gd name="T96" fmla="*/ 364 w 1254"/>
                  <a:gd name="T97" fmla="*/ 1013 h 1032"/>
                  <a:gd name="T98" fmla="*/ 347 w 1254"/>
                  <a:gd name="T99" fmla="*/ 962 h 1032"/>
                  <a:gd name="T100" fmla="*/ 329 w 1254"/>
                  <a:gd name="T101" fmla="*/ 930 h 1032"/>
                  <a:gd name="T102" fmla="*/ 305 w 1254"/>
                  <a:gd name="T103" fmla="*/ 894 h 1032"/>
                  <a:gd name="T104" fmla="*/ 274 w 1254"/>
                  <a:gd name="T105" fmla="*/ 861 h 1032"/>
                  <a:gd name="T106" fmla="*/ 234 w 1254"/>
                  <a:gd name="T107" fmla="*/ 833 h 1032"/>
                  <a:gd name="T108" fmla="*/ 187 w 1254"/>
                  <a:gd name="T109" fmla="*/ 812 h 1032"/>
                  <a:gd name="T110" fmla="*/ 143 w 1254"/>
                  <a:gd name="T111" fmla="*/ 801 h 1032"/>
                  <a:gd name="T112" fmla="*/ 109 w 1254"/>
                  <a:gd name="T113" fmla="*/ 797 h 1032"/>
                  <a:gd name="T114" fmla="*/ 67 w 1254"/>
                  <a:gd name="T115" fmla="*/ 801 h 1032"/>
                  <a:gd name="T116" fmla="*/ 0 w 1254"/>
                  <a:gd name="T117" fmla="*/ 80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54" h="1032">
                    <a:moveTo>
                      <a:pt x="0" y="808"/>
                    </a:moveTo>
                    <a:lnTo>
                      <a:pt x="358" y="525"/>
                    </a:lnTo>
                    <a:lnTo>
                      <a:pt x="360" y="523"/>
                    </a:lnTo>
                    <a:lnTo>
                      <a:pt x="364" y="519"/>
                    </a:lnTo>
                    <a:lnTo>
                      <a:pt x="369" y="515"/>
                    </a:lnTo>
                    <a:lnTo>
                      <a:pt x="377" y="510"/>
                    </a:lnTo>
                    <a:lnTo>
                      <a:pt x="381" y="504"/>
                    </a:lnTo>
                    <a:lnTo>
                      <a:pt x="386" y="500"/>
                    </a:lnTo>
                    <a:lnTo>
                      <a:pt x="392" y="496"/>
                    </a:lnTo>
                    <a:lnTo>
                      <a:pt x="398" y="493"/>
                    </a:lnTo>
                    <a:lnTo>
                      <a:pt x="404" y="487"/>
                    </a:lnTo>
                    <a:lnTo>
                      <a:pt x="411" y="481"/>
                    </a:lnTo>
                    <a:lnTo>
                      <a:pt x="419" y="476"/>
                    </a:lnTo>
                    <a:lnTo>
                      <a:pt x="428" y="470"/>
                    </a:lnTo>
                    <a:lnTo>
                      <a:pt x="434" y="462"/>
                    </a:lnTo>
                    <a:lnTo>
                      <a:pt x="444" y="457"/>
                    </a:lnTo>
                    <a:lnTo>
                      <a:pt x="451" y="449"/>
                    </a:lnTo>
                    <a:lnTo>
                      <a:pt x="461" y="443"/>
                    </a:lnTo>
                    <a:lnTo>
                      <a:pt x="470" y="434"/>
                    </a:lnTo>
                    <a:lnTo>
                      <a:pt x="482" y="428"/>
                    </a:lnTo>
                    <a:lnTo>
                      <a:pt x="491" y="419"/>
                    </a:lnTo>
                    <a:lnTo>
                      <a:pt x="502" y="413"/>
                    </a:lnTo>
                    <a:lnTo>
                      <a:pt x="512" y="403"/>
                    </a:lnTo>
                    <a:lnTo>
                      <a:pt x="523" y="394"/>
                    </a:lnTo>
                    <a:lnTo>
                      <a:pt x="535" y="386"/>
                    </a:lnTo>
                    <a:lnTo>
                      <a:pt x="546" y="377"/>
                    </a:lnTo>
                    <a:lnTo>
                      <a:pt x="558" y="369"/>
                    </a:lnTo>
                    <a:lnTo>
                      <a:pt x="571" y="360"/>
                    </a:lnTo>
                    <a:lnTo>
                      <a:pt x="582" y="350"/>
                    </a:lnTo>
                    <a:lnTo>
                      <a:pt x="596" y="343"/>
                    </a:lnTo>
                    <a:lnTo>
                      <a:pt x="607" y="331"/>
                    </a:lnTo>
                    <a:lnTo>
                      <a:pt x="620" y="322"/>
                    </a:lnTo>
                    <a:lnTo>
                      <a:pt x="632" y="312"/>
                    </a:lnTo>
                    <a:lnTo>
                      <a:pt x="645" y="303"/>
                    </a:lnTo>
                    <a:lnTo>
                      <a:pt x="658" y="293"/>
                    </a:lnTo>
                    <a:lnTo>
                      <a:pt x="670" y="284"/>
                    </a:lnTo>
                    <a:lnTo>
                      <a:pt x="683" y="274"/>
                    </a:lnTo>
                    <a:lnTo>
                      <a:pt x="696" y="265"/>
                    </a:lnTo>
                    <a:lnTo>
                      <a:pt x="710" y="255"/>
                    </a:lnTo>
                    <a:lnTo>
                      <a:pt x="723" y="246"/>
                    </a:lnTo>
                    <a:lnTo>
                      <a:pt x="736" y="236"/>
                    </a:lnTo>
                    <a:lnTo>
                      <a:pt x="750" y="227"/>
                    </a:lnTo>
                    <a:lnTo>
                      <a:pt x="763" y="217"/>
                    </a:lnTo>
                    <a:lnTo>
                      <a:pt x="776" y="208"/>
                    </a:lnTo>
                    <a:lnTo>
                      <a:pt x="790" y="198"/>
                    </a:lnTo>
                    <a:lnTo>
                      <a:pt x="803" y="189"/>
                    </a:lnTo>
                    <a:lnTo>
                      <a:pt x="816" y="179"/>
                    </a:lnTo>
                    <a:lnTo>
                      <a:pt x="830" y="170"/>
                    </a:lnTo>
                    <a:lnTo>
                      <a:pt x="841" y="160"/>
                    </a:lnTo>
                    <a:lnTo>
                      <a:pt x="854" y="152"/>
                    </a:lnTo>
                    <a:lnTo>
                      <a:pt x="868" y="143"/>
                    </a:lnTo>
                    <a:lnTo>
                      <a:pt x="879" y="133"/>
                    </a:lnTo>
                    <a:lnTo>
                      <a:pt x="892" y="126"/>
                    </a:lnTo>
                    <a:lnTo>
                      <a:pt x="904" y="118"/>
                    </a:lnTo>
                    <a:lnTo>
                      <a:pt x="915" y="109"/>
                    </a:lnTo>
                    <a:lnTo>
                      <a:pt x="928" y="101"/>
                    </a:lnTo>
                    <a:lnTo>
                      <a:pt x="940" y="94"/>
                    </a:lnTo>
                    <a:lnTo>
                      <a:pt x="951" y="86"/>
                    </a:lnTo>
                    <a:lnTo>
                      <a:pt x="963" y="78"/>
                    </a:lnTo>
                    <a:lnTo>
                      <a:pt x="972" y="73"/>
                    </a:lnTo>
                    <a:lnTo>
                      <a:pt x="984" y="67"/>
                    </a:lnTo>
                    <a:lnTo>
                      <a:pt x="995" y="61"/>
                    </a:lnTo>
                    <a:lnTo>
                      <a:pt x="995" y="59"/>
                    </a:lnTo>
                    <a:lnTo>
                      <a:pt x="999" y="57"/>
                    </a:lnTo>
                    <a:lnTo>
                      <a:pt x="1003" y="54"/>
                    </a:lnTo>
                    <a:lnTo>
                      <a:pt x="1010" y="52"/>
                    </a:lnTo>
                    <a:lnTo>
                      <a:pt x="1016" y="46"/>
                    </a:lnTo>
                    <a:lnTo>
                      <a:pt x="1025" y="42"/>
                    </a:lnTo>
                    <a:lnTo>
                      <a:pt x="1031" y="38"/>
                    </a:lnTo>
                    <a:lnTo>
                      <a:pt x="1035" y="37"/>
                    </a:lnTo>
                    <a:lnTo>
                      <a:pt x="1041" y="33"/>
                    </a:lnTo>
                    <a:lnTo>
                      <a:pt x="1046" y="31"/>
                    </a:lnTo>
                    <a:lnTo>
                      <a:pt x="1050" y="27"/>
                    </a:lnTo>
                    <a:lnTo>
                      <a:pt x="1056" y="25"/>
                    </a:lnTo>
                    <a:lnTo>
                      <a:pt x="1060" y="21"/>
                    </a:lnTo>
                    <a:lnTo>
                      <a:pt x="1065" y="19"/>
                    </a:lnTo>
                    <a:lnTo>
                      <a:pt x="1071" y="16"/>
                    </a:lnTo>
                    <a:lnTo>
                      <a:pt x="1075" y="14"/>
                    </a:lnTo>
                    <a:lnTo>
                      <a:pt x="1081" y="12"/>
                    </a:lnTo>
                    <a:lnTo>
                      <a:pt x="1086" y="10"/>
                    </a:lnTo>
                    <a:lnTo>
                      <a:pt x="1094" y="4"/>
                    </a:lnTo>
                    <a:lnTo>
                      <a:pt x="1103" y="2"/>
                    </a:lnTo>
                    <a:lnTo>
                      <a:pt x="1109" y="0"/>
                    </a:lnTo>
                    <a:lnTo>
                      <a:pt x="1117" y="0"/>
                    </a:lnTo>
                    <a:lnTo>
                      <a:pt x="1119" y="0"/>
                    </a:lnTo>
                    <a:lnTo>
                      <a:pt x="1124" y="2"/>
                    </a:lnTo>
                    <a:lnTo>
                      <a:pt x="1128" y="4"/>
                    </a:lnTo>
                    <a:lnTo>
                      <a:pt x="1134" y="6"/>
                    </a:lnTo>
                    <a:lnTo>
                      <a:pt x="1139" y="8"/>
                    </a:lnTo>
                    <a:lnTo>
                      <a:pt x="1147" y="12"/>
                    </a:lnTo>
                    <a:lnTo>
                      <a:pt x="1155" y="14"/>
                    </a:lnTo>
                    <a:lnTo>
                      <a:pt x="1160" y="19"/>
                    </a:lnTo>
                    <a:lnTo>
                      <a:pt x="1170" y="23"/>
                    </a:lnTo>
                    <a:lnTo>
                      <a:pt x="1178" y="29"/>
                    </a:lnTo>
                    <a:lnTo>
                      <a:pt x="1185" y="35"/>
                    </a:lnTo>
                    <a:lnTo>
                      <a:pt x="1193" y="42"/>
                    </a:lnTo>
                    <a:lnTo>
                      <a:pt x="1197" y="46"/>
                    </a:lnTo>
                    <a:lnTo>
                      <a:pt x="1202" y="50"/>
                    </a:lnTo>
                    <a:lnTo>
                      <a:pt x="1204" y="54"/>
                    </a:lnTo>
                    <a:lnTo>
                      <a:pt x="1210" y="59"/>
                    </a:lnTo>
                    <a:lnTo>
                      <a:pt x="1214" y="63"/>
                    </a:lnTo>
                    <a:lnTo>
                      <a:pt x="1216" y="69"/>
                    </a:lnTo>
                    <a:lnTo>
                      <a:pt x="1219" y="73"/>
                    </a:lnTo>
                    <a:lnTo>
                      <a:pt x="1223" y="78"/>
                    </a:lnTo>
                    <a:lnTo>
                      <a:pt x="1227" y="82"/>
                    </a:lnTo>
                    <a:lnTo>
                      <a:pt x="1229" y="90"/>
                    </a:lnTo>
                    <a:lnTo>
                      <a:pt x="1233" y="95"/>
                    </a:lnTo>
                    <a:lnTo>
                      <a:pt x="1236" y="101"/>
                    </a:lnTo>
                    <a:lnTo>
                      <a:pt x="1238" y="107"/>
                    </a:lnTo>
                    <a:lnTo>
                      <a:pt x="1240" y="114"/>
                    </a:lnTo>
                    <a:lnTo>
                      <a:pt x="1242" y="122"/>
                    </a:lnTo>
                    <a:lnTo>
                      <a:pt x="1246" y="128"/>
                    </a:lnTo>
                    <a:lnTo>
                      <a:pt x="1246" y="135"/>
                    </a:lnTo>
                    <a:lnTo>
                      <a:pt x="1248" y="145"/>
                    </a:lnTo>
                    <a:lnTo>
                      <a:pt x="1250" y="152"/>
                    </a:lnTo>
                    <a:lnTo>
                      <a:pt x="1252" y="160"/>
                    </a:lnTo>
                    <a:lnTo>
                      <a:pt x="1252" y="170"/>
                    </a:lnTo>
                    <a:lnTo>
                      <a:pt x="1252" y="177"/>
                    </a:lnTo>
                    <a:lnTo>
                      <a:pt x="1252" y="187"/>
                    </a:lnTo>
                    <a:lnTo>
                      <a:pt x="1254" y="196"/>
                    </a:lnTo>
                    <a:lnTo>
                      <a:pt x="1252" y="206"/>
                    </a:lnTo>
                    <a:lnTo>
                      <a:pt x="1252" y="215"/>
                    </a:lnTo>
                    <a:lnTo>
                      <a:pt x="1252" y="227"/>
                    </a:lnTo>
                    <a:lnTo>
                      <a:pt x="1250" y="238"/>
                    </a:lnTo>
                    <a:lnTo>
                      <a:pt x="1248" y="247"/>
                    </a:lnTo>
                    <a:lnTo>
                      <a:pt x="1246" y="259"/>
                    </a:lnTo>
                    <a:lnTo>
                      <a:pt x="1244" y="272"/>
                    </a:lnTo>
                    <a:lnTo>
                      <a:pt x="1240" y="284"/>
                    </a:lnTo>
                    <a:lnTo>
                      <a:pt x="1236" y="295"/>
                    </a:lnTo>
                    <a:lnTo>
                      <a:pt x="1235" y="308"/>
                    </a:lnTo>
                    <a:lnTo>
                      <a:pt x="1229" y="322"/>
                    </a:lnTo>
                    <a:lnTo>
                      <a:pt x="1225" y="337"/>
                    </a:lnTo>
                    <a:lnTo>
                      <a:pt x="1223" y="339"/>
                    </a:lnTo>
                    <a:lnTo>
                      <a:pt x="1217" y="343"/>
                    </a:lnTo>
                    <a:lnTo>
                      <a:pt x="1212" y="346"/>
                    </a:lnTo>
                    <a:lnTo>
                      <a:pt x="1206" y="352"/>
                    </a:lnTo>
                    <a:lnTo>
                      <a:pt x="1200" y="358"/>
                    </a:lnTo>
                    <a:lnTo>
                      <a:pt x="1193" y="365"/>
                    </a:lnTo>
                    <a:lnTo>
                      <a:pt x="1185" y="371"/>
                    </a:lnTo>
                    <a:lnTo>
                      <a:pt x="1176" y="381"/>
                    </a:lnTo>
                    <a:lnTo>
                      <a:pt x="1172" y="382"/>
                    </a:lnTo>
                    <a:lnTo>
                      <a:pt x="1166" y="386"/>
                    </a:lnTo>
                    <a:lnTo>
                      <a:pt x="1162" y="392"/>
                    </a:lnTo>
                    <a:lnTo>
                      <a:pt x="1157" y="396"/>
                    </a:lnTo>
                    <a:lnTo>
                      <a:pt x="1151" y="401"/>
                    </a:lnTo>
                    <a:lnTo>
                      <a:pt x="1145" y="407"/>
                    </a:lnTo>
                    <a:lnTo>
                      <a:pt x="1139" y="411"/>
                    </a:lnTo>
                    <a:lnTo>
                      <a:pt x="1136" y="417"/>
                    </a:lnTo>
                    <a:lnTo>
                      <a:pt x="1128" y="420"/>
                    </a:lnTo>
                    <a:lnTo>
                      <a:pt x="1122" y="426"/>
                    </a:lnTo>
                    <a:lnTo>
                      <a:pt x="1117" y="432"/>
                    </a:lnTo>
                    <a:lnTo>
                      <a:pt x="1111" y="439"/>
                    </a:lnTo>
                    <a:lnTo>
                      <a:pt x="1103" y="443"/>
                    </a:lnTo>
                    <a:lnTo>
                      <a:pt x="1098" y="449"/>
                    </a:lnTo>
                    <a:lnTo>
                      <a:pt x="1090" y="455"/>
                    </a:lnTo>
                    <a:lnTo>
                      <a:pt x="1084" y="460"/>
                    </a:lnTo>
                    <a:lnTo>
                      <a:pt x="1077" y="466"/>
                    </a:lnTo>
                    <a:lnTo>
                      <a:pt x="1069" y="472"/>
                    </a:lnTo>
                    <a:lnTo>
                      <a:pt x="1063" y="477"/>
                    </a:lnTo>
                    <a:lnTo>
                      <a:pt x="1056" y="485"/>
                    </a:lnTo>
                    <a:lnTo>
                      <a:pt x="1048" y="491"/>
                    </a:lnTo>
                    <a:lnTo>
                      <a:pt x="1041" y="496"/>
                    </a:lnTo>
                    <a:lnTo>
                      <a:pt x="1033" y="502"/>
                    </a:lnTo>
                    <a:lnTo>
                      <a:pt x="1027" y="510"/>
                    </a:lnTo>
                    <a:lnTo>
                      <a:pt x="1018" y="515"/>
                    </a:lnTo>
                    <a:lnTo>
                      <a:pt x="1010" y="521"/>
                    </a:lnTo>
                    <a:lnTo>
                      <a:pt x="1004" y="527"/>
                    </a:lnTo>
                    <a:lnTo>
                      <a:pt x="997" y="534"/>
                    </a:lnTo>
                    <a:lnTo>
                      <a:pt x="989" y="540"/>
                    </a:lnTo>
                    <a:lnTo>
                      <a:pt x="980" y="546"/>
                    </a:lnTo>
                    <a:lnTo>
                      <a:pt x="972" y="553"/>
                    </a:lnTo>
                    <a:lnTo>
                      <a:pt x="965" y="559"/>
                    </a:lnTo>
                    <a:lnTo>
                      <a:pt x="957" y="565"/>
                    </a:lnTo>
                    <a:lnTo>
                      <a:pt x="949" y="572"/>
                    </a:lnTo>
                    <a:lnTo>
                      <a:pt x="942" y="578"/>
                    </a:lnTo>
                    <a:lnTo>
                      <a:pt x="934" y="586"/>
                    </a:lnTo>
                    <a:lnTo>
                      <a:pt x="925" y="590"/>
                    </a:lnTo>
                    <a:lnTo>
                      <a:pt x="917" y="597"/>
                    </a:lnTo>
                    <a:lnTo>
                      <a:pt x="909" y="603"/>
                    </a:lnTo>
                    <a:lnTo>
                      <a:pt x="902" y="609"/>
                    </a:lnTo>
                    <a:lnTo>
                      <a:pt x="894" y="614"/>
                    </a:lnTo>
                    <a:lnTo>
                      <a:pt x="887" y="622"/>
                    </a:lnTo>
                    <a:lnTo>
                      <a:pt x="877" y="628"/>
                    </a:lnTo>
                    <a:lnTo>
                      <a:pt x="871" y="633"/>
                    </a:lnTo>
                    <a:lnTo>
                      <a:pt x="868" y="633"/>
                    </a:lnTo>
                    <a:lnTo>
                      <a:pt x="868" y="631"/>
                    </a:lnTo>
                    <a:lnTo>
                      <a:pt x="866" y="626"/>
                    </a:lnTo>
                    <a:lnTo>
                      <a:pt x="866" y="622"/>
                    </a:lnTo>
                    <a:lnTo>
                      <a:pt x="864" y="616"/>
                    </a:lnTo>
                    <a:lnTo>
                      <a:pt x="864" y="612"/>
                    </a:lnTo>
                    <a:lnTo>
                      <a:pt x="864" y="609"/>
                    </a:lnTo>
                    <a:lnTo>
                      <a:pt x="864" y="605"/>
                    </a:lnTo>
                    <a:lnTo>
                      <a:pt x="864" y="599"/>
                    </a:lnTo>
                    <a:lnTo>
                      <a:pt x="864" y="593"/>
                    </a:lnTo>
                    <a:lnTo>
                      <a:pt x="864" y="588"/>
                    </a:lnTo>
                    <a:lnTo>
                      <a:pt x="864" y="582"/>
                    </a:lnTo>
                    <a:lnTo>
                      <a:pt x="864" y="576"/>
                    </a:lnTo>
                    <a:lnTo>
                      <a:pt x="862" y="569"/>
                    </a:lnTo>
                    <a:lnTo>
                      <a:pt x="862" y="563"/>
                    </a:lnTo>
                    <a:lnTo>
                      <a:pt x="862" y="557"/>
                    </a:lnTo>
                    <a:lnTo>
                      <a:pt x="860" y="550"/>
                    </a:lnTo>
                    <a:lnTo>
                      <a:pt x="860" y="542"/>
                    </a:lnTo>
                    <a:lnTo>
                      <a:pt x="858" y="534"/>
                    </a:lnTo>
                    <a:lnTo>
                      <a:pt x="858" y="529"/>
                    </a:lnTo>
                    <a:lnTo>
                      <a:pt x="856" y="521"/>
                    </a:lnTo>
                    <a:lnTo>
                      <a:pt x="854" y="514"/>
                    </a:lnTo>
                    <a:lnTo>
                      <a:pt x="850" y="506"/>
                    </a:lnTo>
                    <a:lnTo>
                      <a:pt x="850" y="500"/>
                    </a:lnTo>
                    <a:lnTo>
                      <a:pt x="847" y="493"/>
                    </a:lnTo>
                    <a:lnTo>
                      <a:pt x="845" y="487"/>
                    </a:lnTo>
                    <a:lnTo>
                      <a:pt x="841" y="479"/>
                    </a:lnTo>
                    <a:lnTo>
                      <a:pt x="839" y="474"/>
                    </a:lnTo>
                    <a:lnTo>
                      <a:pt x="1132" y="206"/>
                    </a:lnTo>
                    <a:lnTo>
                      <a:pt x="1132" y="204"/>
                    </a:lnTo>
                    <a:lnTo>
                      <a:pt x="1132" y="202"/>
                    </a:lnTo>
                    <a:lnTo>
                      <a:pt x="1134" y="196"/>
                    </a:lnTo>
                    <a:lnTo>
                      <a:pt x="1136" y="192"/>
                    </a:lnTo>
                    <a:lnTo>
                      <a:pt x="1138" y="187"/>
                    </a:lnTo>
                    <a:lnTo>
                      <a:pt x="1139" y="179"/>
                    </a:lnTo>
                    <a:lnTo>
                      <a:pt x="1141" y="171"/>
                    </a:lnTo>
                    <a:lnTo>
                      <a:pt x="1143" y="166"/>
                    </a:lnTo>
                    <a:lnTo>
                      <a:pt x="1141" y="158"/>
                    </a:lnTo>
                    <a:lnTo>
                      <a:pt x="1141" y="152"/>
                    </a:lnTo>
                    <a:lnTo>
                      <a:pt x="1139" y="145"/>
                    </a:lnTo>
                    <a:lnTo>
                      <a:pt x="1139" y="141"/>
                    </a:lnTo>
                    <a:lnTo>
                      <a:pt x="1134" y="135"/>
                    </a:lnTo>
                    <a:lnTo>
                      <a:pt x="1128" y="133"/>
                    </a:lnTo>
                    <a:lnTo>
                      <a:pt x="1124" y="132"/>
                    </a:lnTo>
                    <a:lnTo>
                      <a:pt x="1122" y="132"/>
                    </a:lnTo>
                    <a:lnTo>
                      <a:pt x="1119" y="132"/>
                    </a:lnTo>
                    <a:lnTo>
                      <a:pt x="1113" y="133"/>
                    </a:lnTo>
                    <a:lnTo>
                      <a:pt x="792" y="415"/>
                    </a:lnTo>
                    <a:lnTo>
                      <a:pt x="792" y="413"/>
                    </a:lnTo>
                    <a:lnTo>
                      <a:pt x="788" y="411"/>
                    </a:lnTo>
                    <a:lnTo>
                      <a:pt x="784" y="407"/>
                    </a:lnTo>
                    <a:lnTo>
                      <a:pt x="780" y="403"/>
                    </a:lnTo>
                    <a:lnTo>
                      <a:pt x="772" y="398"/>
                    </a:lnTo>
                    <a:lnTo>
                      <a:pt x="765" y="392"/>
                    </a:lnTo>
                    <a:lnTo>
                      <a:pt x="761" y="390"/>
                    </a:lnTo>
                    <a:lnTo>
                      <a:pt x="757" y="386"/>
                    </a:lnTo>
                    <a:lnTo>
                      <a:pt x="752" y="384"/>
                    </a:lnTo>
                    <a:lnTo>
                      <a:pt x="748" y="381"/>
                    </a:lnTo>
                    <a:lnTo>
                      <a:pt x="742" y="377"/>
                    </a:lnTo>
                    <a:lnTo>
                      <a:pt x="736" y="375"/>
                    </a:lnTo>
                    <a:lnTo>
                      <a:pt x="731" y="371"/>
                    </a:lnTo>
                    <a:lnTo>
                      <a:pt x="725" y="367"/>
                    </a:lnTo>
                    <a:lnTo>
                      <a:pt x="719" y="365"/>
                    </a:lnTo>
                    <a:lnTo>
                      <a:pt x="714" y="362"/>
                    </a:lnTo>
                    <a:lnTo>
                      <a:pt x="706" y="360"/>
                    </a:lnTo>
                    <a:lnTo>
                      <a:pt x="700" y="358"/>
                    </a:lnTo>
                    <a:lnTo>
                      <a:pt x="695" y="354"/>
                    </a:lnTo>
                    <a:lnTo>
                      <a:pt x="687" y="352"/>
                    </a:lnTo>
                    <a:lnTo>
                      <a:pt x="681" y="348"/>
                    </a:lnTo>
                    <a:lnTo>
                      <a:pt x="674" y="348"/>
                    </a:lnTo>
                    <a:lnTo>
                      <a:pt x="668" y="344"/>
                    </a:lnTo>
                    <a:lnTo>
                      <a:pt x="660" y="344"/>
                    </a:lnTo>
                    <a:lnTo>
                      <a:pt x="653" y="343"/>
                    </a:lnTo>
                    <a:lnTo>
                      <a:pt x="647" y="343"/>
                    </a:lnTo>
                    <a:lnTo>
                      <a:pt x="386" y="542"/>
                    </a:lnTo>
                    <a:lnTo>
                      <a:pt x="386" y="542"/>
                    </a:lnTo>
                    <a:lnTo>
                      <a:pt x="383" y="544"/>
                    </a:lnTo>
                    <a:lnTo>
                      <a:pt x="379" y="548"/>
                    </a:lnTo>
                    <a:lnTo>
                      <a:pt x="375" y="555"/>
                    </a:lnTo>
                    <a:lnTo>
                      <a:pt x="371" y="557"/>
                    </a:lnTo>
                    <a:lnTo>
                      <a:pt x="369" y="563"/>
                    </a:lnTo>
                    <a:lnTo>
                      <a:pt x="366" y="567"/>
                    </a:lnTo>
                    <a:lnTo>
                      <a:pt x="366" y="572"/>
                    </a:lnTo>
                    <a:lnTo>
                      <a:pt x="362" y="576"/>
                    </a:lnTo>
                    <a:lnTo>
                      <a:pt x="360" y="584"/>
                    </a:lnTo>
                    <a:lnTo>
                      <a:pt x="358" y="590"/>
                    </a:lnTo>
                    <a:lnTo>
                      <a:pt x="358" y="597"/>
                    </a:lnTo>
                    <a:lnTo>
                      <a:pt x="356" y="603"/>
                    </a:lnTo>
                    <a:lnTo>
                      <a:pt x="354" y="611"/>
                    </a:lnTo>
                    <a:lnTo>
                      <a:pt x="354" y="618"/>
                    </a:lnTo>
                    <a:lnTo>
                      <a:pt x="356" y="628"/>
                    </a:lnTo>
                    <a:lnTo>
                      <a:pt x="356" y="631"/>
                    </a:lnTo>
                    <a:lnTo>
                      <a:pt x="356" y="635"/>
                    </a:lnTo>
                    <a:lnTo>
                      <a:pt x="358" y="639"/>
                    </a:lnTo>
                    <a:lnTo>
                      <a:pt x="358" y="645"/>
                    </a:lnTo>
                    <a:lnTo>
                      <a:pt x="360" y="649"/>
                    </a:lnTo>
                    <a:lnTo>
                      <a:pt x="362" y="654"/>
                    </a:lnTo>
                    <a:lnTo>
                      <a:pt x="364" y="660"/>
                    </a:lnTo>
                    <a:lnTo>
                      <a:pt x="366" y="666"/>
                    </a:lnTo>
                    <a:lnTo>
                      <a:pt x="367" y="669"/>
                    </a:lnTo>
                    <a:lnTo>
                      <a:pt x="369" y="675"/>
                    </a:lnTo>
                    <a:lnTo>
                      <a:pt x="371" y="681"/>
                    </a:lnTo>
                    <a:lnTo>
                      <a:pt x="375" y="687"/>
                    </a:lnTo>
                    <a:lnTo>
                      <a:pt x="377" y="690"/>
                    </a:lnTo>
                    <a:lnTo>
                      <a:pt x="381" y="698"/>
                    </a:lnTo>
                    <a:lnTo>
                      <a:pt x="383" y="704"/>
                    </a:lnTo>
                    <a:lnTo>
                      <a:pt x="386" y="709"/>
                    </a:lnTo>
                    <a:lnTo>
                      <a:pt x="390" y="715"/>
                    </a:lnTo>
                    <a:lnTo>
                      <a:pt x="394" y="721"/>
                    </a:lnTo>
                    <a:lnTo>
                      <a:pt x="400" y="726"/>
                    </a:lnTo>
                    <a:lnTo>
                      <a:pt x="405" y="734"/>
                    </a:lnTo>
                    <a:lnTo>
                      <a:pt x="409" y="742"/>
                    </a:lnTo>
                    <a:lnTo>
                      <a:pt x="415" y="747"/>
                    </a:lnTo>
                    <a:lnTo>
                      <a:pt x="421" y="755"/>
                    </a:lnTo>
                    <a:lnTo>
                      <a:pt x="428" y="763"/>
                    </a:lnTo>
                    <a:lnTo>
                      <a:pt x="428" y="763"/>
                    </a:lnTo>
                    <a:lnTo>
                      <a:pt x="430" y="766"/>
                    </a:lnTo>
                    <a:lnTo>
                      <a:pt x="434" y="770"/>
                    </a:lnTo>
                    <a:lnTo>
                      <a:pt x="440" y="778"/>
                    </a:lnTo>
                    <a:lnTo>
                      <a:pt x="442" y="780"/>
                    </a:lnTo>
                    <a:lnTo>
                      <a:pt x="445" y="783"/>
                    </a:lnTo>
                    <a:lnTo>
                      <a:pt x="449" y="787"/>
                    </a:lnTo>
                    <a:lnTo>
                      <a:pt x="455" y="793"/>
                    </a:lnTo>
                    <a:lnTo>
                      <a:pt x="461" y="797"/>
                    </a:lnTo>
                    <a:lnTo>
                      <a:pt x="464" y="801"/>
                    </a:lnTo>
                    <a:lnTo>
                      <a:pt x="470" y="806"/>
                    </a:lnTo>
                    <a:lnTo>
                      <a:pt x="476" y="810"/>
                    </a:lnTo>
                    <a:lnTo>
                      <a:pt x="483" y="814"/>
                    </a:lnTo>
                    <a:lnTo>
                      <a:pt x="489" y="818"/>
                    </a:lnTo>
                    <a:lnTo>
                      <a:pt x="497" y="821"/>
                    </a:lnTo>
                    <a:lnTo>
                      <a:pt x="504" y="825"/>
                    </a:lnTo>
                    <a:lnTo>
                      <a:pt x="512" y="827"/>
                    </a:lnTo>
                    <a:lnTo>
                      <a:pt x="520" y="831"/>
                    </a:lnTo>
                    <a:lnTo>
                      <a:pt x="525" y="833"/>
                    </a:lnTo>
                    <a:lnTo>
                      <a:pt x="529" y="833"/>
                    </a:lnTo>
                    <a:lnTo>
                      <a:pt x="533" y="835"/>
                    </a:lnTo>
                    <a:lnTo>
                      <a:pt x="539" y="837"/>
                    </a:lnTo>
                    <a:lnTo>
                      <a:pt x="542" y="837"/>
                    </a:lnTo>
                    <a:lnTo>
                      <a:pt x="546" y="837"/>
                    </a:lnTo>
                    <a:lnTo>
                      <a:pt x="552" y="839"/>
                    </a:lnTo>
                    <a:lnTo>
                      <a:pt x="558" y="839"/>
                    </a:lnTo>
                    <a:lnTo>
                      <a:pt x="561" y="839"/>
                    </a:lnTo>
                    <a:lnTo>
                      <a:pt x="567" y="839"/>
                    </a:lnTo>
                    <a:lnTo>
                      <a:pt x="573" y="839"/>
                    </a:lnTo>
                    <a:lnTo>
                      <a:pt x="579" y="840"/>
                    </a:lnTo>
                    <a:lnTo>
                      <a:pt x="582" y="839"/>
                    </a:lnTo>
                    <a:lnTo>
                      <a:pt x="588" y="839"/>
                    </a:lnTo>
                    <a:lnTo>
                      <a:pt x="594" y="839"/>
                    </a:lnTo>
                    <a:lnTo>
                      <a:pt x="599" y="839"/>
                    </a:lnTo>
                    <a:lnTo>
                      <a:pt x="605" y="839"/>
                    </a:lnTo>
                    <a:lnTo>
                      <a:pt x="611" y="837"/>
                    </a:lnTo>
                    <a:lnTo>
                      <a:pt x="617" y="837"/>
                    </a:lnTo>
                    <a:lnTo>
                      <a:pt x="624" y="835"/>
                    </a:lnTo>
                    <a:lnTo>
                      <a:pt x="656" y="842"/>
                    </a:lnTo>
                    <a:lnTo>
                      <a:pt x="369" y="1032"/>
                    </a:lnTo>
                    <a:lnTo>
                      <a:pt x="369" y="1031"/>
                    </a:lnTo>
                    <a:lnTo>
                      <a:pt x="367" y="1023"/>
                    </a:lnTo>
                    <a:lnTo>
                      <a:pt x="366" y="1017"/>
                    </a:lnTo>
                    <a:lnTo>
                      <a:pt x="364" y="1013"/>
                    </a:lnTo>
                    <a:lnTo>
                      <a:pt x="362" y="1006"/>
                    </a:lnTo>
                    <a:lnTo>
                      <a:pt x="360" y="1000"/>
                    </a:lnTo>
                    <a:lnTo>
                      <a:pt x="358" y="993"/>
                    </a:lnTo>
                    <a:lnTo>
                      <a:pt x="354" y="985"/>
                    </a:lnTo>
                    <a:lnTo>
                      <a:pt x="352" y="975"/>
                    </a:lnTo>
                    <a:lnTo>
                      <a:pt x="348" y="968"/>
                    </a:lnTo>
                    <a:lnTo>
                      <a:pt x="347" y="962"/>
                    </a:lnTo>
                    <a:lnTo>
                      <a:pt x="343" y="958"/>
                    </a:lnTo>
                    <a:lnTo>
                      <a:pt x="341" y="953"/>
                    </a:lnTo>
                    <a:lnTo>
                      <a:pt x="339" y="949"/>
                    </a:lnTo>
                    <a:lnTo>
                      <a:pt x="337" y="943"/>
                    </a:lnTo>
                    <a:lnTo>
                      <a:pt x="335" y="939"/>
                    </a:lnTo>
                    <a:lnTo>
                      <a:pt x="333" y="934"/>
                    </a:lnTo>
                    <a:lnTo>
                      <a:pt x="329" y="930"/>
                    </a:lnTo>
                    <a:lnTo>
                      <a:pt x="326" y="924"/>
                    </a:lnTo>
                    <a:lnTo>
                      <a:pt x="324" y="918"/>
                    </a:lnTo>
                    <a:lnTo>
                      <a:pt x="320" y="913"/>
                    </a:lnTo>
                    <a:lnTo>
                      <a:pt x="316" y="909"/>
                    </a:lnTo>
                    <a:lnTo>
                      <a:pt x="312" y="903"/>
                    </a:lnTo>
                    <a:lnTo>
                      <a:pt x="308" y="899"/>
                    </a:lnTo>
                    <a:lnTo>
                      <a:pt x="305" y="894"/>
                    </a:lnTo>
                    <a:lnTo>
                      <a:pt x="301" y="890"/>
                    </a:lnTo>
                    <a:lnTo>
                      <a:pt x="297" y="884"/>
                    </a:lnTo>
                    <a:lnTo>
                      <a:pt x="293" y="880"/>
                    </a:lnTo>
                    <a:lnTo>
                      <a:pt x="288" y="875"/>
                    </a:lnTo>
                    <a:lnTo>
                      <a:pt x="284" y="869"/>
                    </a:lnTo>
                    <a:lnTo>
                      <a:pt x="280" y="865"/>
                    </a:lnTo>
                    <a:lnTo>
                      <a:pt x="274" y="861"/>
                    </a:lnTo>
                    <a:lnTo>
                      <a:pt x="269" y="858"/>
                    </a:lnTo>
                    <a:lnTo>
                      <a:pt x="265" y="854"/>
                    </a:lnTo>
                    <a:lnTo>
                      <a:pt x="259" y="848"/>
                    </a:lnTo>
                    <a:lnTo>
                      <a:pt x="253" y="844"/>
                    </a:lnTo>
                    <a:lnTo>
                      <a:pt x="248" y="840"/>
                    </a:lnTo>
                    <a:lnTo>
                      <a:pt x="242" y="837"/>
                    </a:lnTo>
                    <a:lnTo>
                      <a:pt x="234" y="833"/>
                    </a:lnTo>
                    <a:lnTo>
                      <a:pt x="229" y="829"/>
                    </a:lnTo>
                    <a:lnTo>
                      <a:pt x="221" y="825"/>
                    </a:lnTo>
                    <a:lnTo>
                      <a:pt x="215" y="823"/>
                    </a:lnTo>
                    <a:lnTo>
                      <a:pt x="210" y="820"/>
                    </a:lnTo>
                    <a:lnTo>
                      <a:pt x="202" y="816"/>
                    </a:lnTo>
                    <a:lnTo>
                      <a:pt x="194" y="814"/>
                    </a:lnTo>
                    <a:lnTo>
                      <a:pt x="187" y="812"/>
                    </a:lnTo>
                    <a:lnTo>
                      <a:pt x="179" y="810"/>
                    </a:lnTo>
                    <a:lnTo>
                      <a:pt x="172" y="808"/>
                    </a:lnTo>
                    <a:lnTo>
                      <a:pt x="164" y="806"/>
                    </a:lnTo>
                    <a:lnTo>
                      <a:pt x="156" y="806"/>
                    </a:lnTo>
                    <a:lnTo>
                      <a:pt x="154" y="804"/>
                    </a:lnTo>
                    <a:lnTo>
                      <a:pt x="149" y="802"/>
                    </a:lnTo>
                    <a:lnTo>
                      <a:pt x="143" y="801"/>
                    </a:lnTo>
                    <a:lnTo>
                      <a:pt x="139" y="801"/>
                    </a:lnTo>
                    <a:lnTo>
                      <a:pt x="132" y="799"/>
                    </a:lnTo>
                    <a:lnTo>
                      <a:pt x="126" y="799"/>
                    </a:lnTo>
                    <a:lnTo>
                      <a:pt x="120" y="799"/>
                    </a:lnTo>
                    <a:lnTo>
                      <a:pt x="116" y="799"/>
                    </a:lnTo>
                    <a:lnTo>
                      <a:pt x="113" y="797"/>
                    </a:lnTo>
                    <a:lnTo>
                      <a:pt x="109" y="797"/>
                    </a:lnTo>
                    <a:lnTo>
                      <a:pt x="103" y="797"/>
                    </a:lnTo>
                    <a:lnTo>
                      <a:pt x="97" y="797"/>
                    </a:lnTo>
                    <a:lnTo>
                      <a:pt x="92" y="799"/>
                    </a:lnTo>
                    <a:lnTo>
                      <a:pt x="86" y="799"/>
                    </a:lnTo>
                    <a:lnTo>
                      <a:pt x="80" y="799"/>
                    </a:lnTo>
                    <a:lnTo>
                      <a:pt x="75" y="799"/>
                    </a:lnTo>
                    <a:lnTo>
                      <a:pt x="67" y="801"/>
                    </a:lnTo>
                    <a:lnTo>
                      <a:pt x="61" y="802"/>
                    </a:lnTo>
                    <a:lnTo>
                      <a:pt x="54" y="802"/>
                    </a:lnTo>
                    <a:lnTo>
                      <a:pt x="46" y="804"/>
                    </a:lnTo>
                    <a:lnTo>
                      <a:pt x="38" y="806"/>
                    </a:lnTo>
                    <a:lnTo>
                      <a:pt x="33" y="808"/>
                    </a:lnTo>
                    <a:lnTo>
                      <a:pt x="0" y="808"/>
                    </a:lnTo>
                    <a:lnTo>
                      <a:pt x="0" y="808"/>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20" name="Freeform 1172"/>
              <p:cNvSpPr>
                <a:spLocks/>
              </p:cNvSpPr>
              <p:nvPr/>
            </p:nvSpPr>
            <p:spPr bwMode="auto">
              <a:xfrm>
                <a:off x="4849" y="2131"/>
                <a:ext cx="127" cy="180"/>
              </a:xfrm>
              <a:custGeom>
                <a:avLst/>
                <a:gdLst>
                  <a:gd name="T0" fmla="*/ 173 w 275"/>
                  <a:gd name="T1" fmla="*/ 188 h 359"/>
                  <a:gd name="T2" fmla="*/ 173 w 275"/>
                  <a:gd name="T3" fmla="*/ 177 h 359"/>
                  <a:gd name="T4" fmla="*/ 165 w 275"/>
                  <a:gd name="T5" fmla="*/ 154 h 359"/>
                  <a:gd name="T6" fmla="*/ 154 w 275"/>
                  <a:gd name="T7" fmla="*/ 129 h 359"/>
                  <a:gd name="T8" fmla="*/ 135 w 275"/>
                  <a:gd name="T9" fmla="*/ 108 h 359"/>
                  <a:gd name="T10" fmla="*/ 117 w 275"/>
                  <a:gd name="T11" fmla="*/ 99 h 359"/>
                  <a:gd name="T12" fmla="*/ 98 w 275"/>
                  <a:gd name="T13" fmla="*/ 91 h 359"/>
                  <a:gd name="T14" fmla="*/ 85 w 275"/>
                  <a:gd name="T15" fmla="*/ 95 h 359"/>
                  <a:gd name="T16" fmla="*/ 74 w 275"/>
                  <a:gd name="T17" fmla="*/ 112 h 359"/>
                  <a:gd name="T18" fmla="*/ 64 w 275"/>
                  <a:gd name="T19" fmla="*/ 127 h 359"/>
                  <a:gd name="T20" fmla="*/ 53 w 275"/>
                  <a:gd name="T21" fmla="*/ 144 h 359"/>
                  <a:gd name="T22" fmla="*/ 43 w 275"/>
                  <a:gd name="T23" fmla="*/ 161 h 359"/>
                  <a:gd name="T24" fmla="*/ 36 w 275"/>
                  <a:gd name="T25" fmla="*/ 179 h 359"/>
                  <a:gd name="T26" fmla="*/ 28 w 275"/>
                  <a:gd name="T27" fmla="*/ 194 h 359"/>
                  <a:gd name="T28" fmla="*/ 19 w 275"/>
                  <a:gd name="T29" fmla="*/ 213 h 359"/>
                  <a:gd name="T30" fmla="*/ 17 w 275"/>
                  <a:gd name="T31" fmla="*/ 209 h 359"/>
                  <a:gd name="T32" fmla="*/ 9 w 275"/>
                  <a:gd name="T33" fmla="*/ 190 h 359"/>
                  <a:gd name="T34" fmla="*/ 5 w 275"/>
                  <a:gd name="T35" fmla="*/ 175 h 359"/>
                  <a:gd name="T36" fmla="*/ 1 w 275"/>
                  <a:gd name="T37" fmla="*/ 156 h 359"/>
                  <a:gd name="T38" fmla="*/ 0 w 275"/>
                  <a:gd name="T39" fmla="*/ 137 h 359"/>
                  <a:gd name="T40" fmla="*/ 0 w 275"/>
                  <a:gd name="T41" fmla="*/ 116 h 359"/>
                  <a:gd name="T42" fmla="*/ 5 w 275"/>
                  <a:gd name="T43" fmla="*/ 95 h 359"/>
                  <a:gd name="T44" fmla="*/ 11 w 275"/>
                  <a:gd name="T45" fmla="*/ 74 h 359"/>
                  <a:gd name="T46" fmla="*/ 22 w 275"/>
                  <a:gd name="T47" fmla="*/ 57 h 359"/>
                  <a:gd name="T48" fmla="*/ 39 w 275"/>
                  <a:gd name="T49" fmla="*/ 42 h 359"/>
                  <a:gd name="T50" fmla="*/ 55 w 275"/>
                  <a:gd name="T51" fmla="*/ 28 h 359"/>
                  <a:gd name="T52" fmla="*/ 68 w 275"/>
                  <a:gd name="T53" fmla="*/ 19 h 359"/>
                  <a:gd name="T54" fmla="*/ 87 w 275"/>
                  <a:gd name="T55" fmla="*/ 6 h 359"/>
                  <a:gd name="T56" fmla="*/ 108 w 275"/>
                  <a:gd name="T57" fmla="*/ 0 h 359"/>
                  <a:gd name="T58" fmla="*/ 121 w 275"/>
                  <a:gd name="T59" fmla="*/ 2 h 359"/>
                  <a:gd name="T60" fmla="*/ 136 w 275"/>
                  <a:gd name="T61" fmla="*/ 6 h 359"/>
                  <a:gd name="T62" fmla="*/ 152 w 275"/>
                  <a:gd name="T63" fmla="*/ 11 h 359"/>
                  <a:gd name="T64" fmla="*/ 171 w 275"/>
                  <a:gd name="T65" fmla="*/ 21 h 359"/>
                  <a:gd name="T66" fmla="*/ 190 w 275"/>
                  <a:gd name="T67" fmla="*/ 30 h 359"/>
                  <a:gd name="T68" fmla="*/ 209 w 275"/>
                  <a:gd name="T69" fmla="*/ 46 h 359"/>
                  <a:gd name="T70" fmla="*/ 228 w 275"/>
                  <a:gd name="T71" fmla="*/ 65 h 359"/>
                  <a:gd name="T72" fmla="*/ 245 w 275"/>
                  <a:gd name="T73" fmla="*/ 87 h 359"/>
                  <a:gd name="T74" fmla="*/ 252 w 275"/>
                  <a:gd name="T75" fmla="*/ 106 h 359"/>
                  <a:gd name="T76" fmla="*/ 260 w 275"/>
                  <a:gd name="T77" fmla="*/ 120 h 359"/>
                  <a:gd name="T78" fmla="*/ 266 w 275"/>
                  <a:gd name="T79" fmla="*/ 135 h 359"/>
                  <a:gd name="T80" fmla="*/ 268 w 275"/>
                  <a:gd name="T81" fmla="*/ 150 h 359"/>
                  <a:gd name="T82" fmla="*/ 271 w 275"/>
                  <a:gd name="T83" fmla="*/ 165 h 359"/>
                  <a:gd name="T84" fmla="*/ 273 w 275"/>
                  <a:gd name="T85" fmla="*/ 182 h 359"/>
                  <a:gd name="T86" fmla="*/ 275 w 275"/>
                  <a:gd name="T87" fmla="*/ 199 h 359"/>
                  <a:gd name="T88" fmla="*/ 273 w 275"/>
                  <a:gd name="T89" fmla="*/ 219 h 359"/>
                  <a:gd name="T90" fmla="*/ 271 w 275"/>
                  <a:gd name="T91" fmla="*/ 236 h 359"/>
                  <a:gd name="T92" fmla="*/ 268 w 275"/>
                  <a:gd name="T93" fmla="*/ 255 h 359"/>
                  <a:gd name="T94" fmla="*/ 264 w 275"/>
                  <a:gd name="T95" fmla="*/ 274 h 359"/>
                  <a:gd name="T96" fmla="*/ 256 w 275"/>
                  <a:gd name="T97" fmla="*/ 293 h 359"/>
                  <a:gd name="T98" fmla="*/ 247 w 275"/>
                  <a:gd name="T99" fmla="*/ 312 h 359"/>
                  <a:gd name="T100" fmla="*/ 239 w 275"/>
                  <a:gd name="T101" fmla="*/ 327 h 359"/>
                  <a:gd name="T102" fmla="*/ 224 w 275"/>
                  <a:gd name="T103" fmla="*/ 340 h 359"/>
                  <a:gd name="T104" fmla="*/ 205 w 275"/>
                  <a:gd name="T105" fmla="*/ 352 h 359"/>
                  <a:gd name="T106" fmla="*/ 186 w 275"/>
                  <a:gd name="T107" fmla="*/ 357 h 359"/>
                  <a:gd name="T108" fmla="*/ 173 w 275"/>
                  <a:gd name="T109" fmla="*/ 359 h 359"/>
                  <a:gd name="T110" fmla="*/ 155 w 275"/>
                  <a:gd name="T111" fmla="*/ 359 h 359"/>
                  <a:gd name="T112" fmla="*/ 138 w 275"/>
                  <a:gd name="T113" fmla="*/ 353 h 359"/>
                  <a:gd name="T114" fmla="*/ 119 w 275"/>
                  <a:gd name="T115" fmla="*/ 346 h 359"/>
                  <a:gd name="T116" fmla="*/ 104 w 275"/>
                  <a:gd name="T117" fmla="*/ 338 h 359"/>
                  <a:gd name="T118" fmla="*/ 93 w 275"/>
                  <a:gd name="T119" fmla="*/ 329 h 359"/>
                  <a:gd name="T120" fmla="*/ 74 w 275"/>
                  <a:gd name="T121" fmla="*/ 308 h 359"/>
                  <a:gd name="T122" fmla="*/ 64 w 275"/>
                  <a:gd name="T123" fmla="*/ 291 h 359"/>
                  <a:gd name="T124" fmla="*/ 60 w 275"/>
                  <a:gd name="T125" fmla="*/ 27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5" h="359">
                    <a:moveTo>
                      <a:pt x="60" y="274"/>
                    </a:moveTo>
                    <a:lnTo>
                      <a:pt x="175" y="188"/>
                    </a:lnTo>
                    <a:lnTo>
                      <a:pt x="173" y="188"/>
                    </a:lnTo>
                    <a:lnTo>
                      <a:pt x="173" y="184"/>
                    </a:lnTo>
                    <a:lnTo>
                      <a:pt x="173" y="180"/>
                    </a:lnTo>
                    <a:lnTo>
                      <a:pt x="173" y="177"/>
                    </a:lnTo>
                    <a:lnTo>
                      <a:pt x="171" y="169"/>
                    </a:lnTo>
                    <a:lnTo>
                      <a:pt x="169" y="161"/>
                    </a:lnTo>
                    <a:lnTo>
                      <a:pt x="165" y="154"/>
                    </a:lnTo>
                    <a:lnTo>
                      <a:pt x="163" y="146"/>
                    </a:lnTo>
                    <a:lnTo>
                      <a:pt x="157" y="137"/>
                    </a:lnTo>
                    <a:lnTo>
                      <a:pt x="154" y="129"/>
                    </a:lnTo>
                    <a:lnTo>
                      <a:pt x="146" y="120"/>
                    </a:lnTo>
                    <a:lnTo>
                      <a:pt x="138" y="112"/>
                    </a:lnTo>
                    <a:lnTo>
                      <a:pt x="135" y="108"/>
                    </a:lnTo>
                    <a:lnTo>
                      <a:pt x="129" y="106"/>
                    </a:lnTo>
                    <a:lnTo>
                      <a:pt x="123" y="101"/>
                    </a:lnTo>
                    <a:lnTo>
                      <a:pt x="117" y="99"/>
                    </a:lnTo>
                    <a:lnTo>
                      <a:pt x="112" y="97"/>
                    </a:lnTo>
                    <a:lnTo>
                      <a:pt x="106" y="93"/>
                    </a:lnTo>
                    <a:lnTo>
                      <a:pt x="98" y="91"/>
                    </a:lnTo>
                    <a:lnTo>
                      <a:pt x="93" y="91"/>
                    </a:lnTo>
                    <a:lnTo>
                      <a:pt x="89" y="91"/>
                    </a:lnTo>
                    <a:lnTo>
                      <a:pt x="85" y="95"/>
                    </a:lnTo>
                    <a:lnTo>
                      <a:pt x="81" y="101"/>
                    </a:lnTo>
                    <a:lnTo>
                      <a:pt x="76" y="108"/>
                    </a:lnTo>
                    <a:lnTo>
                      <a:pt x="74" y="112"/>
                    </a:lnTo>
                    <a:lnTo>
                      <a:pt x="70" y="118"/>
                    </a:lnTo>
                    <a:lnTo>
                      <a:pt x="66" y="123"/>
                    </a:lnTo>
                    <a:lnTo>
                      <a:pt x="64" y="127"/>
                    </a:lnTo>
                    <a:lnTo>
                      <a:pt x="60" y="133"/>
                    </a:lnTo>
                    <a:lnTo>
                      <a:pt x="59" y="139"/>
                    </a:lnTo>
                    <a:lnTo>
                      <a:pt x="53" y="144"/>
                    </a:lnTo>
                    <a:lnTo>
                      <a:pt x="51" y="150"/>
                    </a:lnTo>
                    <a:lnTo>
                      <a:pt x="47" y="156"/>
                    </a:lnTo>
                    <a:lnTo>
                      <a:pt x="43" y="161"/>
                    </a:lnTo>
                    <a:lnTo>
                      <a:pt x="41" y="167"/>
                    </a:lnTo>
                    <a:lnTo>
                      <a:pt x="38" y="173"/>
                    </a:lnTo>
                    <a:lnTo>
                      <a:pt x="36" y="179"/>
                    </a:lnTo>
                    <a:lnTo>
                      <a:pt x="32" y="184"/>
                    </a:lnTo>
                    <a:lnTo>
                      <a:pt x="30" y="188"/>
                    </a:lnTo>
                    <a:lnTo>
                      <a:pt x="28" y="194"/>
                    </a:lnTo>
                    <a:lnTo>
                      <a:pt x="22" y="201"/>
                    </a:lnTo>
                    <a:lnTo>
                      <a:pt x="20" y="209"/>
                    </a:lnTo>
                    <a:lnTo>
                      <a:pt x="19" y="213"/>
                    </a:lnTo>
                    <a:lnTo>
                      <a:pt x="19" y="215"/>
                    </a:lnTo>
                    <a:lnTo>
                      <a:pt x="17" y="213"/>
                    </a:lnTo>
                    <a:lnTo>
                      <a:pt x="17" y="209"/>
                    </a:lnTo>
                    <a:lnTo>
                      <a:pt x="13" y="203"/>
                    </a:lnTo>
                    <a:lnTo>
                      <a:pt x="11" y="196"/>
                    </a:lnTo>
                    <a:lnTo>
                      <a:pt x="9" y="190"/>
                    </a:lnTo>
                    <a:lnTo>
                      <a:pt x="7" y="184"/>
                    </a:lnTo>
                    <a:lnTo>
                      <a:pt x="5" y="179"/>
                    </a:lnTo>
                    <a:lnTo>
                      <a:pt x="5" y="175"/>
                    </a:lnTo>
                    <a:lnTo>
                      <a:pt x="3" y="167"/>
                    </a:lnTo>
                    <a:lnTo>
                      <a:pt x="3" y="161"/>
                    </a:lnTo>
                    <a:lnTo>
                      <a:pt x="1" y="156"/>
                    </a:lnTo>
                    <a:lnTo>
                      <a:pt x="1" y="150"/>
                    </a:lnTo>
                    <a:lnTo>
                      <a:pt x="0" y="142"/>
                    </a:lnTo>
                    <a:lnTo>
                      <a:pt x="0" y="137"/>
                    </a:lnTo>
                    <a:lnTo>
                      <a:pt x="0" y="129"/>
                    </a:lnTo>
                    <a:lnTo>
                      <a:pt x="0" y="123"/>
                    </a:lnTo>
                    <a:lnTo>
                      <a:pt x="0" y="116"/>
                    </a:lnTo>
                    <a:lnTo>
                      <a:pt x="1" y="108"/>
                    </a:lnTo>
                    <a:lnTo>
                      <a:pt x="1" y="101"/>
                    </a:lnTo>
                    <a:lnTo>
                      <a:pt x="5" y="95"/>
                    </a:lnTo>
                    <a:lnTo>
                      <a:pt x="5" y="87"/>
                    </a:lnTo>
                    <a:lnTo>
                      <a:pt x="7" y="82"/>
                    </a:lnTo>
                    <a:lnTo>
                      <a:pt x="11" y="74"/>
                    </a:lnTo>
                    <a:lnTo>
                      <a:pt x="15" y="68"/>
                    </a:lnTo>
                    <a:lnTo>
                      <a:pt x="19" y="63"/>
                    </a:lnTo>
                    <a:lnTo>
                      <a:pt x="22" y="57"/>
                    </a:lnTo>
                    <a:lnTo>
                      <a:pt x="28" y="53"/>
                    </a:lnTo>
                    <a:lnTo>
                      <a:pt x="34" y="47"/>
                    </a:lnTo>
                    <a:lnTo>
                      <a:pt x="39" y="42"/>
                    </a:lnTo>
                    <a:lnTo>
                      <a:pt x="45" y="36"/>
                    </a:lnTo>
                    <a:lnTo>
                      <a:pt x="49" y="32"/>
                    </a:lnTo>
                    <a:lnTo>
                      <a:pt x="55" y="28"/>
                    </a:lnTo>
                    <a:lnTo>
                      <a:pt x="59" y="25"/>
                    </a:lnTo>
                    <a:lnTo>
                      <a:pt x="64" y="21"/>
                    </a:lnTo>
                    <a:lnTo>
                      <a:pt x="68" y="19"/>
                    </a:lnTo>
                    <a:lnTo>
                      <a:pt x="72" y="15"/>
                    </a:lnTo>
                    <a:lnTo>
                      <a:pt x="79" y="9"/>
                    </a:lnTo>
                    <a:lnTo>
                      <a:pt x="87" y="6"/>
                    </a:lnTo>
                    <a:lnTo>
                      <a:pt x="95" y="4"/>
                    </a:lnTo>
                    <a:lnTo>
                      <a:pt x="100" y="2"/>
                    </a:lnTo>
                    <a:lnTo>
                      <a:pt x="108" y="0"/>
                    </a:lnTo>
                    <a:lnTo>
                      <a:pt x="116" y="2"/>
                    </a:lnTo>
                    <a:lnTo>
                      <a:pt x="117" y="2"/>
                    </a:lnTo>
                    <a:lnTo>
                      <a:pt x="121" y="2"/>
                    </a:lnTo>
                    <a:lnTo>
                      <a:pt x="127" y="4"/>
                    </a:lnTo>
                    <a:lnTo>
                      <a:pt x="133" y="4"/>
                    </a:lnTo>
                    <a:lnTo>
                      <a:pt x="136" y="6"/>
                    </a:lnTo>
                    <a:lnTo>
                      <a:pt x="140" y="8"/>
                    </a:lnTo>
                    <a:lnTo>
                      <a:pt x="146" y="9"/>
                    </a:lnTo>
                    <a:lnTo>
                      <a:pt x="152" y="11"/>
                    </a:lnTo>
                    <a:lnTo>
                      <a:pt x="157" y="15"/>
                    </a:lnTo>
                    <a:lnTo>
                      <a:pt x="163" y="17"/>
                    </a:lnTo>
                    <a:lnTo>
                      <a:pt x="171" y="21"/>
                    </a:lnTo>
                    <a:lnTo>
                      <a:pt x="176" y="25"/>
                    </a:lnTo>
                    <a:lnTo>
                      <a:pt x="184" y="27"/>
                    </a:lnTo>
                    <a:lnTo>
                      <a:pt x="190" y="30"/>
                    </a:lnTo>
                    <a:lnTo>
                      <a:pt x="197" y="36"/>
                    </a:lnTo>
                    <a:lnTo>
                      <a:pt x="203" y="40"/>
                    </a:lnTo>
                    <a:lnTo>
                      <a:pt x="209" y="46"/>
                    </a:lnTo>
                    <a:lnTo>
                      <a:pt x="214" y="51"/>
                    </a:lnTo>
                    <a:lnTo>
                      <a:pt x="222" y="57"/>
                    </a:lnTo>
                    <a:lnTo>
                      <a:pt x="228" y="65"/>
                    </a:lnTo>
                    <a:lnTo>
                      <a:pt x="233" y="72"/>
                    </a:lnTo>
                    <a:lnTo>
                      <a:pt x="239" y="80"/>
                    </a:lnTo>
                    <a:lnTo>
                      <a:pt x="245" y="87"/>
                    </a:lnTo>
                    <a:lnTo>
                      <a:pt x="249" y="97"/>
                    </a:lnTo>
                    <a:lnTo>
                      <a:pt x="251" y="101"/>
                    </a:lnTo>
                    <a:lnTo>
                      <a:pt x="252" y="106"/>
                    </a:lnTo>
                    <a:lnTo>
                      <a:pt x="256" y="110"/>
                    </a:lnTo>
                    <a:lnTo>
                      <a:pt x="258" y="114"/>
                    </a:lnTo>
                    <a:lnTo>
                      <a:pt x="260" y="120"/>
                    </a:lnTo>
                    <a:lnTo>
                      <a:pt x="262" y="123"/>
                    </a:lnTo>
                    <a:lnTo>
                      <a:pt x="262" y="129"/>
                    </a:lnTo>
                    <a:lnTo>
                      <a:pt x="266" y="135"/>
                    </a:lnTo>
                    <a:lnTo>
                      <a:pt x="266" y="139"/>
                    </a:lnTo>
                    <a:lnTo>
                      <a:pt x="268" y="144"/>
                    </a:lnTo>
                    <a:lnTo>
                      <a:pt x="268" y="150"/>
                    </a:lnTo>
                    <a:lnTo>
                      <a:pt x="270" y="154"/>
                    </a:lnTo>
                    <a:lnTo>
                      <a:pt x="270" y="160"/>
                    </a:lnTo>
                    <a:lnTo>
                      <a:pt x="271" y="165"/>
                    </a:lnTo>
                    <a:lnTo>
                      <a:pt x="271" y="171"/>
                    </a:lnTo>
                    <a:lnTo>
                      <a:pt x="273" y="177"/>
                    </a:lnTo>
                    <a:lnTo>
                      <a:pt x="273" y="182"/>
                    </a:lnTo>
                    <a:lnTo>
                      <a:pt x="273" y="188"/>
                    </a:lnTo>
                    <a:lnTo>
                      <a:pt x="273" y="194"/>
                    </a:lnTo>
                    <a:lnTo>
                      <a:pt x="275" y="199"/>
                    </a:lnTo>
                    <a:lnTo>
                      <a:pt x="273" y="205"/>
                    </a:lnTo>
                    <a:lnTo>
                      <a:pt x="273" y="213"/>
                    </a:lnTo>
                    <a:lnTo>
                      <a:pt x="273" y="219"/>
                    </a:lnTo>
                    <a:lnTo>
                      <a:pt x="273" y="224"/>
                    </a:lnTo>
                    <a:lnTo>
                      <a:pt x="273" y="230"/>
                    </a:lnTo>
                    <a:lnTo>
                      <a:pt x="271" y="236"/>
                    </a:lnTo>
                    <a:lnTo>
                      <a:pt x="271" y="241"/>
                    </a:lnTo>
                    <a:lnTo>
                      <a:pt x="270" y="249"/>
                    </a:lnTo>
                    <a:lnTo>
                      <a:pt x="268" y="255"/>
                    </a:lnTo>
                    <a:lnTo>
                      <a:pt x="268" y="260"/>
                    </a:lnTo>
                    <a:lnTo>
                      <a:pt x="264" y="266"/>
                    </a:lnTo>
                    <a:lnTo>
                      <a:pt x="264" y="274"/>
                    </a:lnTo>
                    <a:lnTo>
                      <a:pt x="262" y="279"/>
                    </a:lnTo>
                    <a:lnTo>
                      <a:pt x="258" y="285"/>
                    </a:lnTo>
                    <a:lnTo>
                      <a:pt x="256" y="293"/>
                    </a:lnTo>
                    <a:lnTo>
                      <a:pt x="254" y="300"/>
                    </a:lnTo>
                    <a:lnTo>
                      <a:pt x="251" y="306"/>
                    </a:lnTo>
                    <a:lnTo>
                      <a:pt x="247" y="312"/>
                    </a:lnTo>
                    <a:lnTo>
                      <a:pt x="245" y="319"/>
                    </a:lnTo>
                    <a:lnTo>
                      <a:pt x="241" y="327"/>
                    </a:lnTo>
                    <a:lnTo>
                      <a:pt x="239" y="327"/>
                    </a:lnTo>
                    <a:lnTo>
                      <a:pt x="233" y="333"/>
                    </a:lnTo>
                    <a:lnTo>
                      <a:pt x="230" y="336"/>
                    </a:lnTo>
                    <a:lnTo>
                      <a:pt x="224" y="340"/>
                    </a:lnTo>
                    <a:lnTo>
                      <a:pt x="218" y="344"/>
                    </a:lnTo>
                    <a:lnTo>
                      <a:pt x="213" y="348"/>
                    </a:lnTo>
                    <a:lnTo>
                      <a:pt x="205" y="352"/>
                    </a:lnTo>
                    <a:lnTo>
                      <a:pt x="197" y="355"/>
                    </a:lnTo>
                    <a:lnTo>
                      <a:pt x="192" y="355"/>
                    </a:lnTo>
                    <a:lnTo>
                      <a:pt x="186" y="357"/>
                    </a:lnTo>
                    <a:lnTo>
                      <a:pt x="182" y="357"/>
                    </a:lnTo>
                    <a:lnTo>
                      <a:pt x="178" y="359"/>
                    </a:lnTo>
                    <a:lnTo>
                      <a:pt x="173" y="359"/>
                    </a:lnTo>
                    <a:lnTo>
                      <a:pt x="167" y="359"/>
                    </a:lnTo>
                    <a:lnTo>
                      <a:pt x="161" y="359"/>
                    </a:lnTo>
                    <a:lnTo>
                      <a:pt x="155" y="359"/>
                    </a:lnTo>
                    <a:lnTo>
                      <a:pt x="150" y="357"/>
                    </a:lnTo>
                    <a:lnTo>
                      <a:pt x="144" y="355"/>
                    </a:lnTo>
                    <a:lnTo>
                      <a:pt x="138" y="353"/>
                    </a:lnTo>
                    <a:lnTo>
                      <a:pt x="133" y="353"/>
                    </a:lnTo>
                    <a:lnTo>
                      <a:pt x="125" y="350"/>
                    </a:lnTo>
                    <a:lnTo>
                      <a:pt x="119" y="346"/>
                    </a:lnTo>
                    <a:lnTo>
                      <a:pt x="116" y="344"/>
                    </a:lnTo>
                    <a:lnTo>
                      <a:pt x="110" y="340"/>
                    </a:lnTo>
                    <a:lnTo>
                      <a:pt x="104" y="338"/>
                    </a:lnTo>
                    <a:lnTo>
                      <a:pt x="100" y="334"/>
                    </a:lnTo>
                    <a:lnTo>
                      <a:pt x="97" y="331"/>
                    </a:lnTo>
                    <a:lnTo>
                      <a:pt x="93" y="329"/>
                    </a:lnTo>
                    <a:lnTo>
                      <a:pt x="85" y="321"/>
                    </a:lnTo>
                    <a:lnTo>
                      <a:pt x="79" y="315"/>
                    </a:lnTo>
                    <a:lnTo>
                      <a:pt x="74" y="308"/>
                    </a:lnTo>
                    <a:lnTo>
                      <a:pt x="72" y="302"/>
                    </a:lnTo>
                    <a:lnTo>
                      <a:pt x="68" y="296"/>
                    </a:lnTo>
                    <a:lnTo>
                      <a:pt x="64" y="291"/>
                    </a:lnTo>
                    <a:lnTo>
                      <a:pt x="62" y="285"/>
                    </a:lnTo>
                    <a:lnTo>
                      <a:pt x="62" y="281"/>
                    </a:lnTo>
                    <a:lnTo>
                      <a:pt x="60" y="276"/>
                    </a:lnTo>
                    <a:lnTo>
                      <a:pt x="60" y="274"/>
                    </a:lnTo>
                    <a:lnTo>
                      <a:pt x="60" y="274"/>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21" name="Freeform 1173"/>
              <p:cNvSpPr>
                <a:spLocks/>
              </p:cNvSpPr>
              <p:nvPr/>
            </p:nvSpPr>
            <p:spPr bwMode="auto">
              <a:xfrm>
                <a:off x="4127" y="2640"/>
                <a:ext cx="314" cy="296"/>
              </a:xfrm>
              <a:custGeom>
                <a:avLst/>
                <a:gdLst>
                  <a:gd name="T0" fmla="*/ 0 w 679"/>
                  <a:gd name="T1" fmla="*/ 591 h 591"/>
                  <a:gd name="T2" fmla="*/ 153 w 679"/>
                  <a:gd name="T3" fmla="*/ 450 h 591"/>
                  <a:gd name="T4" fmla="*/ 641 w 679"/>
                  <a:gd name="T5" fmla="*/ 2 h 591"/>
                  <a:gd name="T6" fmla="*/ 643 w 679"/>
                  <a:gd name="T7" fmla="*/ 0 h 591"/>
                  <a:gd name="T8" fmla="*/ 647 w 679"/>
                  <a:gd name="T9" fmla="*/ 0 h 591"/>
                  <a:gd name="T10" fmla="*/ 655 w 679"/>
                  <a:gd name="T11" fmla="*/ 0 h 591"/>
                  <a:gd name="T12" fmla="*/ 662 w 679"/>
                  <a:gd name="T13" fmla="*/ 2 h 591"/>
                  <a:gd name="T14" fmla="*/ 666 w 679"/>
                  <a:gd name="T15" fmla="*/ 3 h 591"/>
                  <a:gd name="T16" fmla="*/ 668 w 679"/>
                  <a:gd name="T17" fmla="*/ 7 h 591"/>
                  <a:gd name="T18" fmla="*/ 672 w 679"/>
                  <a:gd name="T19" fmla="*/ 11 h 591"/>
                  <a:gd name="T20" fmla="*/ 676 w 679"/>
                  <a:gd name="T21" fmla="*/ 17 h 591"/>
                  <a:gd name="T22" fmla="*/ 677 w 679"/>
                  <a:gd name="T23" fmla="*/ 22 h 591"/>
                  <a:gd name="T24" fmla="*/ 677 w 679"/>
                  <a:gd name="T25" fmla="*/ 28 h 591"/>
                  <a:gd name="T26" fmla="*/ 677 w 679"/>
                  <a:gd name="T27" fmla="*/ 34 h 591"/>
                  <a:gd name="T28" fmla="*/ 679 w 679"/>
                  <a:gd name="T29" fmla="*/ 38 h 591"/>
                  <a:gd name="T30" fmla="*/ 679 w 679"/>
                  <a:gd name="T31" fmla="*/ 43 h 591"/>
                  <a:gd name="T32" fmla="*/ 679 w 679"/>
                  <a:gd name="T33" fmla="*/ 49 h 591"/>
                  <a:gd name="T34" fmla="*/ 58 w 679"/>
                  <a:gd name="T35" fmla="*/ 566 h 591"/>
                  <a:gd name="T36" fmla="*/ 0 w 679"/>
                  <a:gd name="T37" fmla="*/ 591 h 591"/>
                  <a:gd name="T38" fmla="*/ 0 w 679"/>
                  <a:gd name="T39" fmla="*/ 59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591">
                    <a:moveTo>
                      <a:pt x="0" y="591"/>
                    </a:moveTo>
                    <a:lnTo>
                      <a:pt x="153" y="450"/>
                    </a:lnTo>
                    <a:lnTo>
                      <a:pt x="641" y="2"/>
                    </a:lnTo>
                    <a:lnTo>
                      <a:pt x="643" y="0"/>
                    </a:lnTo>
                    <a:lnTo>
                      <a:pt x="647" y="0"/>
                    </a:lnTo>
                    <a:lnTo>
                      <a:pt x="655" y="0"/>
                    </a:lnTo>
                    <a:lnTo>
                      <a:pt x="662" y="2"/>
                    </a:lnTo>
                    <a:lnTo>
                      <a:pt x="666" y="3"/>
                    </a:lnTo>
                    <a:lnTo>
                      <a:pt x="668" y="7"/>
                    </a:lnTo>
                    <a:lnTo>
                      <a:pt x="672" y="11"/>
                    </a:lnTo>
                    <a:lnTo>
                      <a:pt x="676" y="17"/>
                    </a:lnTo>
                    <a:lnTo>
                      <a:pt x="677" y="22"/>
                    </a:lnTo>
                    <a:lnTo>
                      <a:pt x="677" y="28"/>
                    </a:lnTo>
                    <a:lnTo>
                      <a:pt x="677" y="34"/>
                    </a:lnTo>
                    <a:lnTo>
                      <a:pt x="679" y="38"/>
                    </a:lnTo>
                    <a:lnTo>
                      <a:pt x="679" y="43"/>
                    </a:lnTo>
                    <a:lnTo>
                      <a:pt x="679" y="49"/>
                    </a:lnTo>
                    <a:lnTo>
                      <a:pt x="58" y="566"/>
                    </a:lnTo>
                    <a:lnTo>
                      <a:pt x="0" y="591"/>
                    </a:lnTo>
                    <a:lnTo>
                      <a:pt x="0" y="591"/>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22" name="Freeform 1174"/>
              <p:cNvSpPr>
                <a:spLocks/>
              </p:cNvSpPr>
              <p:nvPr/>
            </p:nvSpPr>
            <p:spPr bwMode="auto">
              <a:xfrm>
                <a:off x="5046" y="1923"/>
                <a:ext cx="121" cy="138"/>
              </a:xfrm>
              <a:custGeom>
                <a:avLst/>
                <a:gdLst>
                  <a:gd name="T0" fmla="*/ 37 w 263"/>
                  <a:gd name="T1" fmla="*/ 169 h 275"/>
                  <a:gd name="T2" fmla="*/ 27 w 263"/>
                  <a:gd name="T3" fmla="*/ 152 h 275"/>
                  <a:gd name="T4" fmla="*/ 14 w 263"/>
                  <a:gd name="T5" fmla="*/ 127 h 275"/>
                  <a:gd name="T6" fmla="*/ 6 w 263"/>
                  <a:gd name="T7" fmla="*/ 112 h 275"/>
                  <a:gd name="T8" fmla="*/ 2 w 263"/>
                  <a:gd name="T9" fmla="*/ 97 h 275"/>
                  <a:gd name="T10" fmla="*/ 0 w 263"/>
                  <a:gd name="T11" fmla="*/ 81 h 275"/>
                  <a:gd name="T12" fmla="*/ 0 w 263"/>
                  <a:gd name="T13" fmla="*/ 66 h 275"/>
                  <a:gd name="T14" fmla="*/ 14 w 263"/>
                  <a:gd name="T15" fmla="*/ 43 h 275"/>
                  <a:gd name="T16" fmla="*/ 31 w 263"/>
                  <a:gd name="T17" fmla="*/ 23 h 275"/>
                  <a:gd name="T18" fmla="*/ 52 w 263"/>
                  <a:gd name="T19" fmla="*/ 9 h 275"/>
                  <a:gd name="T20" fmla="*/ 67 w 263"/>
                  <a:gd name="T21" fmla="*/ 4 h 275"/>
                  <a:gd name="T22" fmla="*/ 80 w 263"/>
                  <a:gd name="T23" fmla="*/ 0 h 275"/>
                  <a:gd name="T24" fmla="*/ 95 w 263"/>
                  <a:gd name="T25" fmla="*/ 0 h 275"/>
                  <a:gd name="T26" fmla="*/ 113 w 263"/>
                  <a:gd name="T27" fmla="*/ 0 h 275"/>
                  <a:gd name="T28" fmla="*/ 132 w 263"/>
                  <a:gd name="T29" fmla="*/ 4 h 275"/>
                  <a:gd name="T30" fmla="*/ 153 w 263"/>
                  <a:gd name="T31" fmla="*/ 7 h 275"/>
                  <a:gd name="T32" fmla="*/ 172 w 263"/>
                  <a:gd name="T33" fmla="*/ 15 h 275"/>
                  <a:gd name="T34" fmla="*/ 191 w 263"/>
                  <a:gd name="T35" fmla="*/ 24 h 275"/>
                  <a:gd name="T36" fmla="*/ 208 w 263"/>
                  <a:gd name="T37" fmla="*/ 38 h 275"/>
                  <a:gd name="T38" fmla="*/ 223 w 263"/>
                  <a:gd name="T39" fmla="*/ 53 h 275"/>
                  <a:gd name="T40" fmla="*/ 236 w 263"/>
                  <a:gd name="T41" fmla="*/ 70 h 275"/>
                  <a:gd name="T42" fmla="*/ 246 w 263"/>
                  <a:gd name="T43" fmla="*/ 87 h 275"/>
                  <a:gd name="T44" fmla="*/ 255 w 263"/>
                  <a:gd name="T45" fmla="*/ 108 h 275"/>
                  <a:gd name="T46" fmla="*/ 261 w 263"/>
                  <a:gd name="T47" fmla="*/ 131 h 275"/>
                  <a:gd name="T48" fmla="*/ 263 w 263"/>
                  <a:gd name="T49" fmla="*/ 154 h 275"/>
                  <a:gd name="T50" fmla="*/ 263 w 263"/>
                  <a:gd name="T51" fmla="*/ 178 h 275"/>
                  <a:gd name="T52" fmla="*/ 261 w 263"/>
                  <a:gd name="T53" fmla="*/ 201 h 275"/>
                  <a:gd name="T54" fmla="*/ 255 w 263"/>
                  <a:gd name="T55" fmla="*/ 220 h 275"/>
                  <a:gd name="T56" fmla="*/ 248 w 263"/>
                  <a:gd name="T57" fmla="*/ 237 h 275"/>
                  <a:gd name="T58" fmla="*/ 231 w 263"/>
                  <a:gd name="T59" fmla="*/ 258 h 275"/>
                  <a:gd name="T60" fmla="*/ 213 w 263"/>
                  <a:gd name="T61" fmla="*/ 270 h 275"/>
                  <a:gd name="T62" fmla="*/ 196 w 263"/>
                  <a:gd name="T63" fmla="*/ 275 h 275"/>
                  <a:gd name="T64" fmla="*/ 192 w 263"/>
                  <a:gd name="T65" fmla="*/ 275 h 275"/>
                  <a:gd name="T66" fmla="*/ 175 w 263"/>
                  <a:gd name="T67" fmla="*/ 273 h 275"/>
                  <a:gd name="T68" fmla="*/ 154 w 263"/>
                  <a:gd name="T69" fmla="*/ 271 h 275"/>
                  <a:gd name="T70" fmla="*/ 139 w 263"/>
                  <a:gd name="T71" fmla="*/ 268 h 275"/>
                  <a:gd name="T72" fmla="*/ 118 w 263"/>
                  <a:gd name="T73" fmla="*/ 262 h 275"/>
                  <a:gd name="T74" fmla="*/ 95 w 263"/>
                  <a:gd name="T75" fmla="*/ 249 h 275"/>
                  <a:gd name="T76" fmla="*/ 160 w 263"/>
                  <a:gd name="T77" fmla="*/ 195 h 275"/>
                  <a:gd name="T78" fmla="*/ 166 w 263"/>
                  <a:gd name="T79" fmla="*/ 178 h 275"/>
                  <a:gd name="T80" fmla="*/ 164 w 263"/>
                  <a:gd name="T81" fmla="*/ 157 h 275"/>
                  <a:gd name="T82" fmla="*/ 154 w 263"/>
                  <a:gd name="T83" fmla="*/ 135 h 275"/>
                  <a:gd name="T84" fmla="*/ 141 w 263"/>
                  <a:gd name="T85" fmla="*/ 123 h 275"/>
                  <a:gd name="T86" fmla="*/ 124 w 263"/>
                  <a:gd name="T87" fmla="*/ 112 h 275"/>
                  <a:gd name="T88" fmla="*/ 109 w 263"/>
                  <a:gd name="T89" fmla="*/ 104 h 275"/>
                  <a:gd name="T90" fmla="*/ 95 w 263"/>
                  <a:gd name="T91" fmla="*/ 106 h 275"/>
                  <a:gd name="T92" fmla="*/ 80 w 263"/>
                  <a:gd name="T93" fmla="*/ 114 h 275"/>
                  <a:gd name="T94" fmla="*/ 73 w 263"/>
                  <a:gd name="T95" fmla="*/ 1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3" h="275">
                    <a:moveTo>
                      <a:pt x="40" y="173"/>
                    </a:moveTo>
                    <a:lnTo>
                      <a:pt x="38" y="171"/>
                    </a:lnTo>
                    <a:lnTo>
                      <a:pt x="37" y="169"/>
                    </a:lnTo>
                    <a:lnTo>
                      <a:pt x="35" y="163"/>
                    </a:lnTo>
                    <a:lnTo>
                      <a:pt x="31" y="159"/>
                    </a:lnTo>
                    <a:lnTo>
                      <a:pt x="27" y="152"/>
                    </a:lnTo>
                    <a:lnTo>
                      <a:pt x="21" y="144"/>
                    </a:lnTo>
                    <a:lnTo>
                      <a:pt x="18" y="135"/>
                    </a:lnTo>
                    <a:lnTo>
                      <a:pt x="14" y="127"/>
                    </a:lnTo>
                    <a:lnTo>
                      <a:pt x="10" y="121"/>
                    </a:lnTo>
                    <a:lnTo>
                      <a:pt x="8" y="116"/>
                    </a:lnTo>
                    <a:lnTo>
                      <a:pt x="6" y="112"/>
                    </a:lnTo>
                    <a:lnTo>
                      <a:pt x="6" y="106"/>
                    </a:lnTo>
                    <a:lnTo>
                      <a:pt x="4" y="100"/>
                    </a:lnTo>
                    <a:lnTo>
                      <a:pt x="2" y="97"/>
                    </a:lnTo>
                    <a:lnTo>
                      <a:pt x="0" y="91"/>
                    </a:lnTo>
                    <a:lnTo>
                      <a:pt x="0" y="87"/>
                    </a:lnTo>
                    <a:lnTo>
                      <a:pt x="0" y="81"/>
                    </a:lnTo>
                    <a:lnTo>
                      <a:pt x="0" y="76"/>
                    </a:lnTo>
                    <a:lnTo>
                      <a:pt x="0" y="72"/>
                    </a:lnTo>
                    <a:lnTo>
                      <a:pt x="0" y="66"/>
                    </a:lnTo>
                    <a:lnTo>
                      <a:pt x="4" y="59"/>
                    </a:lnTo>
                    <a:lnTo>
                      <a:pt x="10" y="51"/>
                    </a:lnTo>
                    <a:lnTo>
                      <a:pt x="14" y="43"/>
                    </a:lnTo>
                    <a:lnTo>
                      <a:pt x="19" y="36"/>
                    </a:lnTo>
                    <a:lnTo>
                      <a:pt x="25" y="28"/>
                    </a:lnTo>
                    <a:lnTo>
                      <a:pt x="31" y="23"/>
                    </a:lnTo>
                    <a:lnTo>
                      <a:pt x="37" y="17"/>
                    </a:lnTo>
                    <a:lnTo>
                      <a:pt x="44" y="13"/>
                    </a:lnTo>
                    <a:lnTo>
                      <a:pt x="52" y="9"/>
                    </a:lnTo>
                    <a:lnTo>
                      <a:pt x="59" y="5"/>
                    </a:lnTo>
                    <a:lnTo>
                      <a:pt x="63" y="4"/>
                    </a:lnTo>
                    <a:lnTo>
                      <a:pt x="67" y="4"/>
                    </a:lnTo>
                    <a:lnTo>
                      <a:pt x="71" y="2"/>
                    </a:lnTo>
                    <a:lnTo>
                      <a:pt x="76" y="2"/>
                    </a:lnTo>
                    <a:lnTo>
                      <a:pt x="80" y="0"/>
                    </a:lnTo>
                    <a:lnTo>
                      <a:pt x="86" y="0"/>
                    </a:lnTo>
                    <a:lnTo>
                      <a:pt x="92" y="0"/>
                    </a:lnTo>
                    <a:lnTo>
                      <a:pt x="95" y="0"/>
                    </a:lnTo>
                    <a:lnTo>
                      <a:pt x="101" y="0"/>
                    </a:lnTo>
                    <a:lnTo>
                      <a:pt x="107" y="0"/>
                    </a:lnTo>
                    <a:lnTo>
                      <a:pt x="113" y="0"/>
                    </a:lnTo>
                    <a:lnTo>
                      <a:pt x="118" y="0"/>
                    </a:lnTo>
                    <a:lnTo>
                      <a:pt x="124" y="2"/>
                    </a:lnTo>
                    <a:lnTo>
                      <a:pt x="132" y="4"/>
                    </a:lnTo>
                    <a:lnTo>
                      <a:pt x="139" y="4"/>
                    </a:lnTo>
                    <a:lnTo>
                      <a:pt x="145" y="5"/>
                    </a:lnTo>
                    <a:lnTo>
                      <a:pt x="153" y="7"/>
                    </a:lnTo>
                    <a:lnTo>
                      <a:pt x="158" y="9"/>
                    </a:lnTo>
                    <a:lnTo>
                      <a:pt x="166" y="13"/>
                    </a:lnTo>
                    <a:lnTo>
                      <a:pt x="172" y="15"/>
                    </a:lnTo>
                    <a:lnTo>
                      <a:pt x="177" y="17"/>
                    </a:lnTo>
                    <a:lnTo>
                      <a:pt x="185" y="21"/>
                    </a:lnTo>
                    <a:lnTo>
                      <a:pt x="191" y="24"/>
                    </a:lnTo>
                    <a:lnTo>
                      <a:pt x="196" y="28"/>
                    </a:lnTo>
                    <a:lnTo>
                      <a:pt x="202" y="34"/>
                    </a:lnTo>
                    <a:lnTo>
                      <a:pt x="208" y="38"/>
                    </a:lnTo>
                    <a:lnTo>
                      <a:pt x="213" y="42"/>
                    </a:lnTo>
                    <a:lnTo>
                      <a:pt x="219" y="47"/>
                    </a:lnTo>
                    <a:lnTo>
                      <a:pt x="223" y="53"/>
                    </a:lnTo>
                    <a:lnTo>
                      <a:pt x="229" y="59"/>
                    </a:lnTo>
                    <a:lnTo>
                      <a:pt x="232" y="64"/>
                    </a:lnTo>
                    <a:lnTo>
                      <a:pt x="236" y="70"/>
                    </a:lnTo>
                    <a:lnTo>
                      <a:pt x="240" y="76"/>
                    </a:lnTo>
                    <a:lnTo>
                      <a:pt x="244" y="81"/>
                    </a:lnTo>
                    <a:lnTo>
                      <a:pt x="246" y="87"/>
                    </a:lnTo>
                    <a:lnTo>
                      <a:pt x="250" y="95"/>
                    </a:lnTo>
                    <a:lnTo>
                      <a:pt x="251" y="102"/>
                    </a:lnTo>
                    <a:lnTo>
                      <a:pt x="255" y="108"/>
                    </a:lnTo>
                    <a:lnTo>
                      <a:pt x="257" y="116"/>
                    </a:lnTo>
                    <a:lnTo>
                      <a:pt x="259" y="123"/>
                    </a:lnTo>
                    <a:lnTo>
                      <a:pt x="261" y="131"/>
                    </a:lnTo>
                    <a:lnTo>
                      <a:pt x="261" y="138"/>
                    </a:lnTo>
                    <a:lnTo>
                      <a:pt x="263" y="146"/>
                    </a:lnTo>
                    <a:lnTo>
                      <a:pt x="263" y="154"/>
                    </a:lnTo>
                    <a:lnTo>
                      <a:pt x="263" y="161"/>
                    </a:lnTo>
                    <a:lnTo>
                      <a:pt x="263" y="171"/>
                    </a:lnTo>
                    <a:lnTo>
                      <a:pt x="263" y="178"/>
                    </a:lnTo>
                    <a:lnTo>
                      <a:pt x="263" y="188"/>
                    </a:lnTo>
                    <a:lnTo>
                      <a:pt x="261" y="194"/>
                    </a:lnTo>
                    <a:lnTo>
                      <a:pt x="261" y="201"/>
                    </a:lnTo>
                    <a:lnTo>
                      <a:pt x="259" y="209"/>
                    </a:lnTo>
                    <a:lnTo>
                      <a:pt x="257" y="216"/>
                    </a:lnTo>
                    <a:lnTo>
                      <a:pt x="255" y="220"/>
                    </a:lnTo>
                    <a:lnTo>
                      <a:pt x="251" y="226"/>
                    </a:lnTo>
                    <a:lnTo>
                      <a:pt x="250" y="232"/>
                    </a:lnTo>
                    <a:lnTo>
                      <a:pt x="248" y="237"/>
                    </a:lnTo>
                    <a:lnTo>
                      <a:pt x="242" y="245"/>
                    </a:lnTo>
                    <a:lnTo>
                      <a:pt x="236" y="252"/>
                    </a:lnTo>
                    <a:lnTo>
                      <a:pt x="231" y="258"/>
                    </a:lnTo>
                    <a:lnTo>
                      <a:pt x="225" y="264"/>
                    </a:lnTo>
                    <a:lnTo>
                      <a:pt x="219" y="268"/>
                    </a:lnTo>
                    <a:lnTo>
                      <a:pt x="213" y="270"/>
                    </a:lnTo>
                    <a:lnTo>
                      <a:pt x="208" y="271"/>
                    </a:lnTo>
                    <a:lnTo>
                      <a:pt x="204" y="273"/>
                    </a:lnTo>
                    <a:lnTo>
                      <a:pt x="196" y="275"/>
                    </a:lnTo>
                    <a:lnTo>
                      <a:pt x="196" y="275"/>
                    </a:lnTo>
                    <a:lnTo>
                      <a:pt x="194" y="275"/>
                    </a:lnTo>
                    <a:lnTo>
                      <a:pt x="192" y="275"/>
                    </a:lnTo>
                    <a:lnTo>
                      <a:pt x="187" y="275"/>
                    </a:lnTo>
                    <a:lnTo>
                      <a:pt x="183" y="275"/>
                    </a:lnTo>
                    <a:lnTo>
                      <a:pt x="175" y="273"/>
                    </a:lnTo>
                    <a:lnTo>
                      <a:pt x="170" y="273"/>
                    </a:lnTo>
                    <a:lnTo>
                      <a:pt x="160" y="271"/>
                    </a:lnTo>
                    <a:lnTo>
                      <a:pt x="154" y="271"/>
                    </a:lnTo>
                    <a:lnTo>
                      <a:pt x="149" y="270"/>
                    </a:lnTo>
                    <a:lnTo>
                      <a:pt x="145" y="270"/>
                    </a:lnTo>
                    <a:lnTo>
                      <a:pt x="139" y="268"/>
                    </a:lnTo>
                    <a:lnTo>
                      <a:pt x="135" y="266"/>
                    </a:lnTo>
                    <a:lnTo>
                      <a:pt x="128" y="264"/>
                    </a:lnTo>
                    <a:lnTo>
                      <a:pt x="118" y="262"/>
                    </a:lnTo>
                    <a:lnTo>
                      <a:pt x="111" y="258"/>
                    </a:lnTo>
                    <a:lnTo>
                      <a:pt x="103" y="254"/>
                    </a:lnTo>
                    <a:lnTo>
                      <a:pt x="95" y="249"/>
                    </a:lnTo>
                    <a:lnTo>
                      <a:pt x="92" y="243"/>
                    </a:lnTo>
                    <a:lnTo>
                      <a:pt x="158" y="199"/>
                    </a:lnTo>
                    <a:lnTo>
                      <a:pt x="160" y="195"/>
                    </a:lnTo>
                    <a:lnTo>
                      <a:pt x="162" y="190"/>
                    </a:lnTo>
                    <a:lnTo>
                      <a:pt x="164" y="184"/>
                    </a:lnTo>
                    <a:lnTo>
                      <a:pt x="166" y="178"/>
                    </a:lnTo>
                    <a:lnTo>
                      <a:pt x="166" y="173"/>
                    </a:lnTo>
                    <a:lnTo>
                      <a:pt x="166" y="165"/>
                    </a:lnTo>
                    <a:lnTo>
                      <a:pt x="164" y="157"/>
                    </a:lnTo>
                    <a:lnTo>
                      <a:pt x="162" y="150"/>
                    </a:lnTo>
                    <a:lnTo>
                      <a:pt x="158" y="142"/>
                    </a:lnTo>
                    <a:lnTo>
                      <a:pt x="154" y="135"/>
                    </a:lnTo>
                    <a:lnTo>
                      <a:pt x="149" y="131"/>
                    </a:lnTo>
                    <a:lnTo>
                      <a:pt x="145" y="127"/>
                    </a:lnTo>
                    <a:lnTo>
                      <a:pt x="141" y="123"/>
                    </a:lnTo>
                    <a:lnTo>
                      <a:pt x="137" y="119"/>
                    </a:lnTo>
                    <a:lnTo>
                      <a:pt x="130" y="116"/>
                    </a:lnTo>
                    <a:lnTo>
                      <a:pt x="124" y="112"/>
                    </a:lnTo>
                    <a:lnTo>
                      <a:pt x="118" y="108"/>
                    </a:lnTo>
                    <a:lnTo>
                      <a:pt x="111" y="106"/>
                    </a:lnTo>
                    <a:lnTo>
                      <a:pt x="109" y="104"/>
                    </a:lnTo>
                    <a:lnTo>
                      <a:pt x="107" y="104"/>
                    </a:lnTo>
                    <a:lnTo>
                      <a:pt x="101" y="104"/>
                    </a:lnTo>
                    <a:lnTo>
                      <a:pt x="95" y="106"/>
                    </a:lnTo>
                    <a:lnTo>
                      <a:pt x="90" y="108"/>
                    </a:lnTo>
                    <a:lnTo>
                      <a:pt x="82" y="112"/>
                    </a:lnTo>
                    <a:lnTo>
                      <a:pt x="80" y="114"/>
                    </a:lnTo>
                    <a:lnTo>
                      <a:pt x="76" y="119"/>
                    </a:lnTo>
                    <a:lnTo>
                      <a:pt x="75" y="123"/>
                    </a:lnTo>
                    <a:lnTo>
                      <a:pt x="73" y="129"/>
                    </a:lnTo>
                    <a:lnTo>
                      <a:pt x="40" y="173"/>
                    </a:lnTo>
                    <a:lnTo>
                      <a:pt x="40" y="173"/>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23" name="Freeform 1175"/>
              <p:cNvSpPr>
                <a:spLocks/>
              </p:cNvSpPr>
              <p:nvPr/>
            </p:nvSpPr>
            <p:spPr bwMode="auto">
              <a:xfrm>
                <a:off x="4950" y="1990"/>
                <a:ext cx="157" cy="149"/>
              </a:xfrm>
              <a:custGeom>
                <a:avLst/>
                <a:gdLst>
                  <a:gd name="T0" fmla="*/ 0 w 343"/>
                  <a:gd name="T1" fmla="*/ 237 h 296"/>
                  <a:gd name="T2" fmla="*/ 259 w 343"/>
                  <a:gd name="T3" fmla="*/ 3 h 296"/>
                  <a:gd name="T4" fmla="*/ 259 w 343"/>
                  <a:gd name="T5" fmla="*/ 3 h 296"/>
                  <a:gd name="T6" fmla="*/ 263 w 343"/>
                  <a:gd name="T7" fmla="*/ 2 h 296"/>
                  <a:gd name="T8" fmla="*/ 266 w 343"/>
                  <a:gd name="T9" fmla="*/ 2 h 296"/>
                  <a:gd name="T10" fmla="*/ 274 w 343"/>
                  <a:gd name="T11" fmla="*/ 2 h 296"/>
                  <a:gd name="T12" fmla="*/ 282 w 343"/>
                  <a:gd name="T13" fmla="*/ 0 h 296"/>
                  <a:gd name="T14" fmla="*/ 289 w 343"/>
                  <a:gd name="T15" fmla="*/ 0 h 296"/>
                  <a:gd name="T16" fmla="*/ 293 w 343"/>
                  <a:gd name="T17" fmla="*/ 0 h 296"/>
                  <a:gd name="T18" fmla="*/ 299 w 343"/>
                  <a:gd name="T19" fmla="*/ 0 h 296"/>
                  <a:gd name="T20" fmla="*/ 303 w 343"/>
                  <a:gd name="T21" fmla="*/ 2 h 296"/>
                  <a:gd name="T22" fmla="*/ 308 w 343"/>
                  <a:gd name="T23" fmla="*/ 2 h 296"/>
                  <a:gd name="T24" fmla="*/ 316 w 343"/>
                  <a:gd name="T25" fmla="*/ 3 h 296"/>
                  <a:gd name="T26" fmla="*/ 324 w 343"/>
                  <a:gd name="T27" fmla="*/ 7 h 296"/>
                  <a:gd name="T28" fmla="*/ 329 w 343"/>
                  <a:gd name="T29" fmla="*/ 11 h 296"/>
                  <a:gd name="T30" fmla="*/ 337 w 343"/>
                  <a:gd name="T31" fmla="*/ 19 h 296"/>
                  <a:gd name="T32" fmla="*/ 337 w 343"/>
                  <a:gd name="T33" fmla="*/ 22 h 296"/>
                  <a:gd name="T34" fmla="*/ 339 w 343"/>
                  <a:gd name="T35" fmla="*/ 26 h 296"/>
                  <a:gd name="T36" fmla="*/ 341 w 343"/>
                  <a:gd name="T37" fmla="*/ 30 h 296"/>
                  <a:gd name="T38" fmla="*/ 343 w 343"/>
                  <a:gd name="T39" fmla="*/ 36 h 296"/>
                  <a:gd name="T40" fmla="*/ 341 w 343"/>
                  <a:gd name="T41" fmla="*/ 41 h 296"/>
                  <a:gd name="T42" fmla="*/ 341 w 343"/>
                  <a:gd name="T43" fmla="*/ 49 h 296"/>
                  <a:gd name="T44" fmla="*/ 339 w 343"/>
                  <a:gd name="T45" fmla="*/ 55 h 296"/>
                  <a:gd name="T46" fmla="*/ 337 w 343"/>
                  <a:gd name="T47" fmla="*/ 64 h 296"/>
                  <a:gd name="T48" fmla="*/ 63 w 343"/>
                  <a:gd name="T49" fmla="*/ 296 h 296"/>
                  <a:gd name="T50" fmla="*/ 29 w 343"/>
                  <a:gd name="T51" fmla="*/ 264 h 296"/>
                  <a:gd name="T52" fmla="*/ 0 w 343"/>
                  <a:gd name="T53" fmla="*/ 237 h 296"/>
                  <a:gd name="T54" fmla="*/ 0 w 343"/>
                  <a:gd name="T55" fmla="*/ 23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3" h="296">
                    <a:moveTo>
                      <a:pt x="0" y="237"/>
                    </a:moveTo>
                    <a:lnTo>
                      <a:pt x="259" y="3"/>
                    </a:lnTo>
                    <a:lnTo>
                      <a:pt x="259" y="3"/>
                    </a:lnTo>
                    <a:lnTo>
                      <a:pt x="263" y="2"/>
                    </a:lnTo>
                    <a:lnTo>
                      <a:pt x="266" y="2"/>
                    </a:lnTo>
                    <a:lnTo>
                      <a:pt x="274" y="2"/>
                    </a:lnTo>
                    <a:lnTo>
                      <a:pt x="282" y="0"/>
                    </a:lnTo>
                    <a:lnTo>
                      <a:pt x="289" y="0"/>
                    </a:lnTo>
                    <a:lnTo>
                      <a:pt x="293" y="0"/>
                    </a:lnTo>
                    <a:lnTo>
                      <a:pt x="299" y="0"/>
                    </a:lnTo>
                    <a:lnTo>
                      <a:pt x="303" y="2"/>
                    </a:lnTo>
                    <a:lnTo>
                      <a:pt x="308" y="2"/>
                    </a:lnTo>
                    <a:lnTo>
                      <a:pt x="316" y="3"/>
                    </a:lnTo>
                    <a:lnTo>
                      <a:pt x="324" y="7"/>
                    </a:lnTo>
                    <a:lnTo>
                      <a:pt x="329" y="11"/>
                    </a:lnTo>
                    <a:lnTo>
                      <a:pt x="337" y="19"/>
                    </a:lnTo>
                    <a:lnTo>
                      <a:pt x="337" y="22"/>
                    </a:lnTo>
                    <a:lnTo>
                      <a:pt x="339" y="26"/>
                    </a:lnTo>
                    <a:lnTo>
                      <a:pt x="341" y="30"/>
                    </a:lnTo>
                    <a:lnTo>
                      <a:pt x="343" y="36"/>
                    </a:lnTo>
                    <a:lnTo>
                      <a:pt x="341" y="41"/>
                    </a:lnTo>
                    <a:lnTo>
                      <a:pt x="341" y="49"/>
                    </a:lnTo>
                    <a:lnTo>
                      <a:pt x="339" y="55"/>
                    </a:lnTo>
                    <a:lnTo>
                      <a:pt x="337" y="64"/>
                    </a:lnTo>
                    <a:lnTo>
                      <a:pt x="63" y="296"/>
                    </a:lnTo>
                    <a:lnTo>
                      <a:pt x="29" y="264"/>
                    </a:lnTo>
                    <a:lnTo>
                      <a:pt x="0" y="237"/>
                    </a:lnTo>
                    <a:lnTo>
                      <a:pt x="0" y="237"/>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24" name="Freeform 1176"/>
              <p:cNvSpPr>
                <a:spLocks/>
              </p:cNvSpPr>
              <p:nvPr/>
            </p:nvSpPr>
            <p:spPr bwMode="auto">
              <a:xfrm>
                <a:off x="4738" y="2174"/>
                <a:ext cx="175" cy="176"/>
              </a:xfrm>
              <a:custGeom>
                <a:avLst/>
                <a:gdLst>
                  <a:gd name="T0" fmla="*/ 0 w 378"/>
                  <a:gd name="T1" fmla="*/ 282 h 352"/>
                  <a:gd name="T2" fmla="*/ 329 w 378"/>
                  <a:gd name="T3" fmla="*/ 0 h 352"/>
                  <a:gd name="T4" fmla="*/ 331 w 378"/>
                  <a:gd name="T5" fmla="*/ 0 h 352"/>
                  <a:gd name="T6" fmla="*/ 338 w 378"/>
                  <a:gd name="T7" fmla="*/ 2 h 352"/>
                  <a:gd name="T8" fmla="*/ 340 w 378"/>
                  <a:gd name="T9" fmla="*/ 2 h 352"/>
                  <a:gd name="T10" fmla="*/ 346 w 378"/>
                  <a:gd name="T11" fmla="*/ 4 h 352"/>
                  <a:gd name="T12" fmla="*/ 352 w 378"/>
                  <a:gd name="T13" fmla="*/ 6 h 352"/>
                  <a:gd name="T14" fmla="*/ 357 w 378"/>
                  <a:gd name="T15" fmla="*/ 10 h 352"/>
                  <a:gd name="T16" fmla="*/ 361 w 378"/>
                  <a:gd name="T17" fmla="*/ 12 h 352"/>
                  <a:gd name="T18" fmla="*/ 367 w 378"/>
                  <a:gd name="T19" fmla="*/ 18 h 352"/>
                  <a:gd name="T20" fmla="*/ 371 w 378"/>
                  <a:gd name="T21" fmla="*/ 21 h 352"/>
                  <a:gd name="T22" fmla="*/ 375 w 378"/>
                  <a:gd name="T23" fmla="*/ 29 h 352"/>
                  <a:gd name="T24" fmla="*/ 376 w 378"/>
                  <a:gd name="T25" fmla="*/ 35 h 352"/>
                  <a:gd name="T26" fmla="*/ 378 w 378"/>
                  <a:gd name="T27" fmla="*/ 42 h 352"/>
                  <a:gd name="T28" fmla="*/ 378 w 378"/>
                  <a:gd name="T29" fmla="*/ 46 h 352"/>
                  <a:gd name="T30" fmla="*/ 378 w 378"/>
                  <a:gd name="T31" fmla="*/ 52 h 352"/>
                  <a:gd name="T32" fmla="*/ 378 w 378"/>
                  <a:gd name="T33" fmla="*/ 56 h 352"/>
                  <a:gd name="T34" fmla="*/ 378 w 378"/>
                  <a:gd name="T35" fmla="*/ 61 h 352"/>
                  <a:gd name="T36" fmla="*/ 51 w 378"/>
                  <a:gd name="T37" fmla="*/ 352 h 352"/>
                  <a:gd name="T38" fmla="*/ 30 w 378"/>
                  <a:gd name="T39" fmla="*/ 312 h 352"/>
                  <a:gd name="T40" fmla="*/ 0 w 378"/>
                  <a:gd name="T41" fmla="*/ 282 h 352"/>
                  <a:gd name="T42" fmla="*/ 0 w 378"/>
                  <a:gd name="T43" fmla="*/ 28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 h="352">
                    <a:moveTo>
                      <a:pt x="0" y="282"/>
                    </a:moveTo>
                    <a:lnTo>
                      <a:pt x="329" y="0"/>
                    </a:lnTo>
                    <a:lnTo>
                      <a:pt x="331" y="0"/>
                    </a:lnTo>
                    <a:lnTo>
                      <a:pt x="338" y="2"/>
                    </a:lnTo>
                    <a:lnTo>
                      <a:pt x="340" y="2"/>
                    </a:lnTo>
                    <a:lnTo>
                      <a:pt x="346" y="4"/>
                    </a:lnTo>
                    <a:lnTo>
                      <a:pt x="352" y="6"/>
                    </a:lnTo>
                    <a:lnTo>
                      <a:pt x="357" y="10"/>
                    </a:lnTo>
                    <a:lnTo>
                      <a:pt x="361" y="12"/>
                    </a:lnTo>
                    <a:lnTo>
                      <a:pt x="367" y="18"/>
                    </a:lnTo>
                    <a:lnTo>
                      <a:pt x="371" y="21"/>
                    </a:lnTo>
                    <a:lnTo>
                      <a:pt x="375" y="29"/>
                    </a:lnTo>
                    <a:lnTo>
                      <a:pt x="376" y="35"/>
                    </a:lnTo>
                    <a:lnTo>
                      <a:pt x="378" y="42"/>
                    </a:lnTo>
                    <a:lnTo>
                      <a:pt x="378" y="46"/>
                    </a:lnTo>
                    <a:lnTo>
                      <a:pt x="378" y="52"/>
                    </a:lnTo>
                    <a:lnTo>
                      <a:pt x="378" y="56"/>
                    </a:lnTo>
                    <a:lnTo>
                      <a:pt x="378" y="61"/>
                    </a:lnTo>
                    <a:lnTo>
                      <a:pt x="51" y="352"/>
                    </a:lnTo>
                    <a:lnTo>
                      <a:pt x="30" y="312"/>
                    </a:lnTo>
                    <a:lnTo>
                      <a:pt x="0" y="282"/>
                    </a:lnTo>
                    <a:lnTo>
                      <a:pt x="0" y="282"/>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25" name="Freeform 1177"/>
              <p:cNvSpPr>
                <a:spLocks/>
              </p:cNvSpPr>
              <p:nvPr/>
            </p:nvSpPr>
            <p:spPr bwMode="auto">
              <a:xfrm>
                <a:off x="4975" y="2230"/>
                <a:ext cx="131" cy="128"/>
              </a:xfrm>
              <a:custGeom>
                <a:avLst/>
                <a:gdLst>
                  <a:gd name="T0" fmla="*/ 101 w 284"/>
                  <a:gd name="T1" fmla="*/ 1 h 256"/>
                  <a:gd name="T2" fmla="*/ 109 w 284"/>
                  <a:gd name="T3" fmla="*/ 7 h 256"/>
                  <a:gd name="T4" fmla="*/ 118 w 284"/>
                  <a:gd name="T5" fmla="*/ 13 h 256"/>
                  <a:gd name="T6" fmla="*/ 130 w 284"/>
                  <a:gd name="T7" fmla="*/ 22 h 256"/>
                  <a:gd name="T8" fmla="*/ 143 w 284"/>
                  <a:gd name="T9" fmla="*/ 32 h 256"/>
                  <a:gd name="T10" fmla="*/ 158 w 284"/>
                  <a:gd name="T11" fmla="*/ 43 h 256"/>
                  <a:gd name="T12" fmla="*/ 173 w 284"/>
                  <a:gd name="T13" fmla="*/ 57 h 256"/>
                  <a:gd name="T14" fmla="*/ 189 w 284"/>
                  <a:gd name="T15" fmla="*/ 70 h 256"/>
                  <a:gd name="T16" fmla="*/ 204 w 284"/>
                  <a:gd name="T17" fmla="*/ 85 h 256"/>
                  <a:gd name="T18" fmla="*/ 219 w 284"/>
                  <a:gd name="T19" fmla="*/ 100 h 256"/>
                  <a:gd name="T20" fmla="*/ 234 w 284"/>
                  <a:gd name="T21" fmla="*/ 116 h 256"/>
                  <a:gd name="T22" fmla="*/ 249 w 284"/>
                  <a:gd name="T23" fmla="*/ 133 h 256"/>
                  <a:gd name="T24" fmla="*/ 261 w 284"/>
                  <a:gd name="T25" fmla="*/ 148 h 256"/>
                  <a:gd name="T26" fmla="*/ 272 w 284"/>
                  <a:gd name="T27" fmla="*/ 165 h 256"/>
                  <a:gd name="T28" fmla="*/ 280 w 284"/>
                  <a:gd name="T29" fmla="*/ 182 h 256"/>
                  <a:gd name="T30" fmla="*/ 282 w 284"/>
                  <a:gd name="T31" fmla="*/ 193 h 256"/>
                  <a:gd name="T32" fmla="*/ 274 w 284"/>
                  <a:gd name="T33" fmla="*/ 205 h 256"/>
                  <a:gd name="T34" fmla="*/ 267 w 284"/>
                  <a:gd name="T35" fmla="*/ 216 h 256"/>
                  <a:gd name="T36" fmla="*/ 255 w 284"/>
                  <a:gd name="T37" fmla="*/ 230 h 256"/>
                  <a:gd name="T38" fmla="*/ 244 w 284"/>
                  <a:gd name="T39" fmla="*/ 241 h 256"/>
                  <a:gd name="T40" fmla="*/ 229 w 284"/>
                  <a:gd name="T41" fmla="*/ 249 h 256"/>
                  <a:gd name="T42" fmla="*/ 211 w 284"/>
                  <a:gd name="T43" fmla="*/ 254 h 256"/>
                  <a:gd name="T44" fmla="*/ 202 w 284"/>
                  <a:gd name="T45" fmla="*/ 256 h 256"/>
                  <a:gd name="T46" fmla="*/ 194 w 284"/>
                  <a:gd name="T47" fmla="*/ 254 h 256"/>
                  <a:gd name="T48" fmla="*/ 183 w 284"/>
                  <a:gd name="T49" fmla="*/ 252 h 256"/>
                  <a:gd name="T50" fmla="*/ 175 w 284"/>
                  <a:gd name="T51" fmla="*/ 250 h 256"/>
                  <a:gd name="T52" fmla="*/ 164 w 284"/>
                  <a:gd name="T53" fmla="*/ 247 h 256"/>
                  <a:gd name="T54" fmla="*/ 153 w 284"/>
                  <a:gd name="T55" fmla="*/ 243 h 256"/>
                  <a:gd name="T56" fmla="*/ 139 w 284"/>
                  <a:gd name="T57" fmla="*/ 237 h 256"/>
                  <a:gd name="T58" fmla="*/ 124 w 284"/>
                  <a:gd name="T59" fmla="*/ 231 h 256"/>
                  <a:gd name="T60" fmla="*/ 107 w 284"/>
                  <a:gd name="T61" fmla="*/ 222 h 256"/>
                  <a:gd name="T62" fmla="*/ 90 w 284"/>
                  <a:gd name="T63" fmla="*/ 212 h 256"/>
                  <a:gd name="T64" fmla="*/ 78 w 284"/>
                  <a:gd name="T65" fmla="*/ 203 h 256"/>
                  <a:gd name="T66" fmla="*/ 69 w 284"/>
                  <a:gd name="T67" fmla="*/ 197 h 256"/>
                  <a:gd name="T68" fmla="*/ 57 w 284"/>
                  <a:gd name="T69" fmla="*/ 190 h 256"/>
                  <a:gd name="T70" fmla="*/ 48 w 284"/>
                  <a:gd name="T71" fmla="*/ 182 h 256"/>
                  <a:gd name="T72" fmla="*/ 38 w 284"/>
                  <a:gd name="T73" fmla="*/ 176 h 256"/>
                  <a:gd name="T74" fmla="*/ 27 w 284"/>
                  <a:gd name="T75" fmla="*/ 167 h 256"/>
                  <a:gd name="T76" fmla="*/ 16 w 284"/>
                  <a:gd name="T77" fmla="*/ 159 h 256"/>
                  <a:gd name="T78" fmla="*/ 6 w 284"/>
                  <a:gd name="T79" fmla="*/ 150 h 256"/>
                  <a:gd name="T80" fmla="*/ 75 w 284"/>
                  <a:gd name="T81" fmla="*/ 79 h 256"/>
                  <a:gd name="T82" fmla="*/ 78 w 284"/>
                  <a:gd name="T83" fmla="*/ 76 h 256"/>
                  <a:gd name="T84" fmla="*/ 84 w 284"/>
                  <a:gd name="T85" fmla="*/ 64 h 256"/>
                  <a:gd name="T86" fmla="*/ 88 w 284"/>
                  <a:gd name="T87" fmla="*/ 57 h 256"/>
                  <a:gd name="T88" fmla="*/ 92 w 284"/>
                  <a:gd name="T89" fmla="*/ 45 h 256"/>
                  <a:gd name="T90" fmla="*/ 95 w 284"/>
                  <a:gd name="T91" fmla="*/ 34 h 256"/>
                  <a:gd name="T92" fmla="*/ 99 w 284"/>
                  <a:gd name="T93" fmla="*/ 19 h 256"/>
                  <a:gd name="T94" fmla="*/ 99 w 284"/>
                  <a:gd name="T9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256">
                    <a:moveTo>
                      <a:pt x="99" y="0"/>
                    </a:moveTo>
                    <a:lnTo>
                      <a:pt x="101" y="1"/>
                    </a:lnTo>
                    <a:lnTo>
                      <a:pt x="107" y="5"/>
                    </a:lnTo>
                    <a:lnTo>
                      <a:pt x="109" y="7"/>
                    </a:lnTo>
                    <a:lnTo>
                      <a:pt x="114" y="11"/>
                    </a:lnTo>
                    <a:lnTo>
                      <a:pt x="118" y="13"/>
                    </a:lnTo>
                    <a:lnTo>
                      <a:pt x="124" y="19"/>
                    </a:lnTo>
                    <a:lnTo>
                      <a:pt x="130" y="22"/>
                    </a:lnTo>
                    <a:lnTo>
                      <a:pt x="135" y="26"/>
                    </a:lnTo>
                    <a:lnTo>
                      <a:pt x="143" y="32"/>
                    </a:lnTo>
                    <a:lnTo>
                      <a:pt x="151" y="38"/>
                    </a:lnTo>
                    <a:lnTo>
                      <a:pt x="158" y="43"/>
                    </a:lnTo>
                    <a:lnTo>
                      <a:pt x="164" y="49"/>
                    </a:lnTo>
                    <a:lnTo>
                      <a:pt x="173" y="57"/>
                    </a:lnTo>
                    <a:lnTo>
                      <a:pt x="181" y="64"/>
                    </a:lnTo>
                    <a:lnTo>
                      <a:pt x="189" y="70"/>
                    </a:lnTo>
                    <a:lnTo>
                      <a:pt x="196" y="78"/>
                    </a:lnTo>
                    <a:lnTo>
                      <a:pt x="204" y="85"/>
                    </a:lnTo>
                    <a:lnTo>
                      <a:pt x="211" y="93"/>
                    </a:lnTo>
                    <a:lnTo>
                      <a:pt x="219" y="100"/>
                    </a:lnTo>
                    <a:lnTo>
                      <a:pt x="229" y="108"/>
                    </a:lnTo>
                    <a:lnTo>
                      <a:pt x="234" y="116"/>
                    </a:lnTo>
                    <a:lnTo>
                      <a:pt x="244" y="125"/>
                    </a:lnTo>
                    <a:lnTo>
                      <a:pt x="249" y="133"/>
                    </a:lnTo>
                    <a:lnTo>
                      <a:pt x="255" y="140"/>
                    </a:lnTo>
                    <a:lnTo>
                      <a:pt x="261" y="148"/>
                    </a:lnTo>
                    <a:lnTo>
                      <a:pt x="267" y="157"/>
                    </a:lnTo>
                    <a:lnTo>
                      <a:pt x="272" y="165"/>
                    </a:lnTo>
                    <a:lnTo>
                      <a:pt x="276" y="173"/>
                    </a:lnTo>
                    <a:lnTo>
                      <a:pt x="280" y="182"/>
                    </a:lnTo>
                    <a:lnTo>
                      <a:pt x="284" y="190"/>
                    </a:lnTo>
                    <a:lnTo>
                      <a:pt x="282" y="193"/>
                    </a:lnTo>
                    <a:lnTo>
                      <a:pt x="278" y="199"/>
                    </a:lnTo>
                    <a:lnTo>
                      <a:pt x="274" y="205"/>
                    </a:lnTo>
                    <a:lnTo>
                      <a:pt x="272" y="211"/>
                    </a:lnTo>
                    <a:lnTo>
                      <a:pt x="267" y="216"/>
                    </a:lnTo>
                    <a:lnTo>
                      <a:pt x="263" y="224"/>
                    </a:lnTo>
                    <a:lnTo>
                      <a:pt x="255" y="230"/>
                    </a:lnTo>
                    <a:lnTo>
                      <a:pt x="249" y="235"/>
                    </a:lnTo>
                    <a:lnTo>
                      <a:pt x="244" y="241"/>
                    </a:lnTo>
                    <a:lnTo>
                      <a:pt x="236" y="247"/>
                    </a:lnTo>
                    <a:lnTo>
                      <a:pt x="229" y="249"/>
                    </a:lnTo>
                    <a:lnTo>
                      <a:pt x="221" y="252"/>
                    </a:lnTo>
                    <a:lnTo>
                      <a:pt x="211" y="254"/>
                    </a:lnTo>
                    <a:lnTo>
                      <a:pt x="204" y="256"/>
                    </a:lnTo>
                    <a:lnTo>
                      <a:pt x="202" y="256"/>
                    </a:lnTo>
                    <a:lnTo>
                      <a:pt x="200" y="256"/>
                    </a:lnTo>
                    <a:lnTo>
                      <a:pt x="194" y="254"/>
                    </a:lnTo>
                    <a:lnTo>
                      <a:pt x="189" y="254"/>
                    </a:lnTo>
                    <a:lnTo>
                      <a:pt x="183" y="252"/>
                    </a:lnTo>
                    <a:lnTo>
                      <a:pt x="179" y="252"/>
                    </a:lnTo>
                    <a:lnTo>
                      <a:pt x="175" y="250"/>
                    </a:lnTo>
                    <a:lnTo>
                      <a:pt x="170" y="249"/>
                    </a:lnTo>
                    <a:lnTo>
                      <a:pt x="164" y="247"/>
                    </a:lnTo>
                    <a:lnTo>
                      <a:pt x="160" y="245"/>
                    </a:lnTo>
                    <a:lnTo>
                      <a:pt x="153" y="243"/>
                    </a:lnTo>
                    <a:lnTo>
                      <a:pt x="147" y="241"/>
                    </a:lnTo>
                    <a:lnTo>
                      <a:pt x="139" y="237"/>
                    </a:lnTo>
                    <a:lnTo>
                      <a:pt x="132" y="235"/>
                    </a:lnTo>
                    <a:lnTo>
                      <a:pt x="124" y="231"/>
                    </a:lnTo>
                    <a:lnTo>
                      <a:pt x="116" y="228"/>
                    </a:lnTo>
                    <a:lnTo>
                      <a:pt x="107" y="222"/>
                    </a:lnTo>
                    <a:lnTo>
                      <a:pt x="99" y="218"/>
                    </a:lnTo>
                    <a:lnTo>
                      <a:pt x="90" y="212"/>
                    </a:lnTo>
                    <a:lnTo>
                      <a:pt x="82" y="207"/>
                    </a:lnTo>
                    <a:lnTo>
                      <a:pt x="78" y="203"/>
                    </a:lnTo>
                    <a:lnTo>
                      <a:pt x="73" y="201"/>
                    </a:lnTo>
                    <a:lnTo>
                      <a:pt x="69" y="197"/>
                    </a:lnTo>
                    <a:lnTo>
                      <a:pt x="63" y="193"/>
                    </a:lnTo>
                    <a:lnTo>
                      <a:pt x="57" y="190"/>
                    </a:lnTo>
                    <a:lnTo>
                      <a:pt x="54" y="188"/>
                    </a:lnTo>
                    <a:lnTo>
                      <a:pt x="48" y="182"/>
                    </a:lnTo>
                    <a:lnTo>
                      <a:pt x="44" y="180"/>
                    </a:lnTo>
                    <a:lnTo>
                      <a:pt x="38" y="176"/>
                    </a:lnTo>
                    <a:lnTo>
                      <a:pt x="33" y="173"/>
                    </a:lnTo>
                    <a:lnTo>
                      <a:pt x="27" y="167"/>
                    </a:lnTo>
                    <a:lnTo>
                      <a:pt x="21" y="163"/>
                    </a:lnTo>
                    <a:lnTo>
                      <a:pt x="16" y="159"/>
                    </a:lnTo>
                    <a:lnTo>
                      <a:pt x="12" y="154"/>
                    </a:lnTo>
                    <a:lnTo>
                      <a:pt x="6" y="150"/>
                    </a:lnTo>
                    <a:lnTo>
                      <a:pt x="0" y="146"/>
                    </a:lnTo>
                    <a:lnTo>
                      <a:pt x="75" y="79"/>
                    </a:lnTo>
                    <a:lnTo>
                      <a:pt x="75" y="78"/>
                    </a:lnTo>
                    <a:lnTo>
                      <a:pt x="78" y="76"/>
                    </a:lnTo>
                    <a:lnTo>
                      <a:pt x="80" y="70"/>
                    </a:lnTo>
                    <a:lnTo>
                      <a:pt x="84" y="64"/>
                    </a:lnTo>
                    <a:lnTo>
                      <a:pt x="86" y="60"/>
                    </a:lnTo>
                    <a:lnTo>
                      <a:pt x="88" y="57"/>
                    </a:lnTo>
                    <a:lnTo>
                      <a:pt x="90" y="51"/>
                    </a:lnTo>
                    <a:lnTo>
                      <a:pt x="92" y="45"/>
                    </a:lnTo>
                    <a:lnTo>
                      <a:pt x="94" y="40"/>
                    </a:lnTo>
                    <a:lnTo>
                      <a:pt x="95" y="34"/>
                    </a:lnTo>
                    <a:lnTo>
                      <a:pt x="97" y="26"/>
                    </a:lnTo>
                    <a:lnTo>
                      <a:pt x="99" y="19"/>
                    </a:lnTo>
                    <a:lnTo>
                      <a:pt x="99" y="0"/>
                    </a:lnTo>
                    <a:lnTo>
                      <a:pt x="99"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26" name="Freeform 1178"/>
              <p:cNvSpPr>
                <a:spLocks/>
              </p:cNvSpPr>
              <p:nvPr/>
            </p:nvSpPr>
            <p:spPr bwMode="auto">
              <a:xfrm>
                <a:off x="4734" y="2006"/>
                <a:ext cx="131" cy="145"/>
              </a:xfrm>
              <a:custGeom>
                <a:avLst/>
                <a:gdLst>
                  <a:gd name="T0" fmla="*/ 120 w 284"/>
                  <a:gd name="T1" fmla="*/ 287 h 291"/>
                  <a:gd name="T2" fmla="*/ 113 w 284"/>
                  <a:gd name="T3" fmla="*/ 278 h 291"/>
                  <a:gd name="T4" fmla="*/ 105 w 284"/>
                  <a:gd name="T5" fmla="*/ 270 h 291"/>
                  <a:gd name="T6" fmla="*/ 97 w 284"/>
                  <a:gd name="T7" fmla="*/ 257 h 291"/>
                  <a:gd name="T8" fmla="*/ 88 w 284"/>
                  <a:gd name="T9" fmla="*/ 243 h 291"/>
                  <a:gd name="T10" fmla="*/ 78 w 284"/>
                  <a:gd name="T11" fmla="*/ 228 h 291"/>
                  <a:gd name="T12" fmla="*/ 67 w 284"/>
                  <a:gd name="T13" fmla="*/ 213 h 291"/>
                  <a:gd name="T14" fmla="*/ 59 w 284"/>
                  <a:gd name="T15" fmla="*/ 200 h 291"/>
                  <a:gd name="T16" fmla="*/ 52 w 284"/>
                  <a:gd name="T17" fmla="*/ 192 h 291"/>
                  <a:gd name="T18" fmla="*/ 44 w 284"/>
                  <a:gd name="T19" fmla="*/ 179 h 291"/>
                  <a:gd name="T20" fmla="*/ 35 w 284"/>
                  <a:gd name="T21" fmla="*/ 162 h 291"/>
                  <a:gd name="T22" fmla="*/ 25 w 284"/>
                  <a:gd name="T23" fmla="*/ 145 h 291"/>
                  <a:gd name="T24" fmla="*/ 16 w 284"/>
                  <a:gd name="T25" fmla="*/ 129 h 291"/>
                  <a:gd name="T26" fmla="*/ 10 w 284"/>
                  <a:gd name="T27" fmla="*/ 114 h 291"/>
                  <a:gd name="T28" fmla="*/ 4 w 284"/>
                  <a:gd name="T29" fmla="*/ 103 h 291"/>
                  <a:gd name="T30" fmla="*/ 2 w 284"/>
                  <a:gd name="T31" fmla="*/ 91 h 291"/>
                  <a:gd name="T32" fmla="*/ 0 w 284"/>
                  <a:gd name="T33" fmla="*/ 80 h 291"/>
                  <a:gd name="T34" fmla="*/ 4 w 284"/>
                  <a:gd name="T35" fmla="*/ 63 h 291"/>
                  <a:gd name="T36" fmla="*/ 14 w 284"/>
                  <a:gd name="T37" fmla="*/ 48 h 291"/>
                  <a:gd name="T38" fmla="*/ 25 w 284"/>
                  <a:gd name="T39" fmla="*/ 32 h 291"/>
                  <a:gd name="T40" fmla="*/ 37 w 284"/>
                  <a:gd name="T41" fmla="*/ 21 h 291"/>
                  <a:gd name="T42" fmla="*/ 46 w 284"/>
                  <a:gd name="T43" fmla="*/ 11 h 291"/>
                  <a:gd name="T44" fmla="*/ 56 w 284"/>
                  <a:gd name="T45" fmla="*/ 4 h 291"/>
                  <a:gd name="T46" fmla="*/ 61 w 284"/>
                  <a:gd name="T47" fmla="*/ 0 h 291"/>
                  <a:gd name="T48" fmla="*/ 63 w 284"/>
                  <a:gd name="T49" fmla="*/ 0 h 291"/>
                  <a:gd name="T50" fmla="*/ 71 w 284"/>
                  <a:gd name="T51" fmla="*/ 4 h 291"/>
                  <a:gd name="T52" fmla="*/ 80 w 284"/>
                  <a:gd name="T53" fmla="*/ 8 h 291"/>
                  <a:gd name="T54" fmla="*/ 92 w 284"/>
                  <a:gd name="T55" fmla="*/ 13 h 291"/>
                  <a:gd name="T56" fmla="*/ 105 w 284"/>
                  <a:gd name="T57" fmla="*/ 19 h 291"/>
                  <a:gd name="T58" fmla="*/ 120 w 284"/>
                  <a:gd name="T59" fmla="*/ 27 h 291"/>
                  <a:gd name="T60" fmla="*/ 134 w 284"/>
                  <a:gd name="T61" fmla="*/ 34 h 291"/>
                  <a:gd name="T62" fmla="*/ 141 w 284"/>
                  <a:gd name="T63" fmla="*/ 38 h 291"/>
                  <a:gd name="T64" fmla="*/ 154 w 284"/>
                  <a:gd name="T65" fmla="*/ 46 h 291"/>
                  <a:gd name="T66" fmla="*/ 168 w 284"/>
                  <a:gd name="T67" fmla="*/ 55 h 291"/>
                  <a:gd name="T68" fmla="*/ 177 w 284"/>
                  <a:gd name="T69" fmla="*/ 61 h 291"/>
                  <a:gd name="T70" fmla="*/ 185 w 284"/>
                  <a:gd name="T71" fmla="*/ 67 h 291"/>
                  <a:gd name="T72" fmla="*/ 196 w 284"/>
                  <a:gd name="T73" fmla="*/ 72 h 291"/>
                  <a:gd name="T74" fmla="*/ 204 w 284"/>
                  <a:gd name="T75" fmla="*/ 80 h 291"/>
                  <a:gd name="T76" fmla="*/ 213 w 284"/>
                  <a:gd name="T77" fmla="*/ 87 h 291"/>
                  <a:gd name="T78" fmla="*/ 227 w 284"/>
                  <a:gd name="T79" fmla="*/ 99 h 291"/>
                  <a:gd name="T80" fmla="*/ 240 w 284"/>
                  <a:gd name="T81" fmla="*/ 110 h 291"/>
                  <a:gd name="T82" fmla="*/ 250 w 284"/>
                  <a:gd name="T83" fmla="*/ 120 h 291"/>
                  <a:gd name="T84" fmla="*/ 257 w 284"/>
                  <a:gd name="T85" fmla="*/ 127 h 291"/>
                  <a:gd name="T86" fmla="*/ 265 w 284"/>
                  <a:gd name="T87" fmla="*/ 137 h 291"/>
                  <a:gd name="T88" fmla="*/ 272 w 284"/>
                  <a:gd name="T89" fmla="*/ 146 h 291"/>
                  <a:gd name="T90" fmla="*/ 280 w 284"/>
                  <a:gd name="T91" fmla="*/ 156 h 291"/>
                  <a:gd name="T92" fmla="*/ 153 w 284"/>
                  <a:gd name="T93" fmla="*/ 266 h 291"/>
                  <a:gd name="T94" fmla="*/ 122 w 284"/>
                  <a:gd name="T95"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291">
                    <a:moveTo>
                      <a:pt x="122" y="291"/>
                    </a:moveTo>
                    <a:lnTo>
                      <a:pt x="120" y="287"/>
                    </a:lnTo>
                    <a:lnTo>
                      <a:pt x="116" y="283"/>
                    </a:lnTo>
                    <a:lnTo>
                      <a:pt x="113" y="278"/>
                    </a:lnTo>
                    <a:lnTo>
                      <a:pt x="111" y="274"/>
                    </a:lnTo>
                    <a:lnTo>
                      <a:pt x="105" y="270"/>
                    </a:lnTo>
                    <a:lnTo>
                      <a:pt x="103" y="264"/>
                    </a:lnTo>
                    <a:lnTo>
                      <a:pt x="97" y="257"/>
                    </a:lnTo>
                    <a:lnTo>
                      <a:pt x="94" y="251"/>
                    </a:lnTo>
                    <a:lnTo>
                      <a:pt x="88" y="243"/>
                    </a:lnTo>
                    <a:lnTo>
                      <a:pt x="84" y="238"/>
                    </a:lnTo>
                    <a:lnTo>
                      <a:pt x="78" y="228"/>
                    </a:lnTo>
                    <a:lnTo>
                      <a:pt x="73" y="221"/>
                    </a:lnTo>
                    <a:lnTo>
                      <a:pt x="67" y="213"/>
                    </a:lnTo>
                    <a:lnTo>
                      <a:pt x="63" y="205"/>
                    </a:lnTo>
                    <a:lnTo>
                      <a:pt x="59" y="200"/>
                    </a:lnTo>
                    <a:lnTo>
                      <a:pt x="56" y="196"/>
                    </a:lnTo>
                    <a:lnTo>
                      <a:pt x="52" y="192"/>
                    </a:lnTo>
                    <a:lnTo>
                      <a:pt x="50" y="186"/>
                    </a:lnTo>
                    <a:lnTo>
                      <a:pt x="44" y="179"/>
                    </a:lnTo>
                    <a:lnTo>
                      <a:pt x="40" y="169"/>
                    </a:lnTo>
                    <a:lnTo>
                      <a:pt x="35" y="162"/>
                    </a:lnTo>
                    <a:lnTo>
                      <a:pt x="31" y="152"/>
                    </a:lnTo>
                    <a:lnTo>
                      <a:pt x="25" y="145"/>
                    </a:lnTo>
                    <a:lnTo>
                      <a:pt x="21" y="137"/>
                    </a:lnTo>
                    <a:lnTo>
                      <a:pt x="16" y="129"/>
                    </a:lnTo>
                    <a:lnTo>
                      <a:pt x="14" y="122"/>
                    </a:lnTo>
                    <a:lnTo>
                      <a:pt x="10" y="114"/>
                    </a:lnTo>
                    <a:lnTo>
                      <a:pt x="6" y="108"/>
                    </a:lnTo>
                    <a:lnTo>
                      <a:pt x="4" y="103"/>
                    </a:lnTo>
                    <a:lnTo>
                      <a:pt x="2" y="97"/>
                    </a:lnTo>
                    <a:lnTo>
                      <a:pt x="2" y="91"/>
                    </a:lnTo>
                    <a:lnTo>
                      <a:pt x="2" y="89"/>
                    </a:lnTo>
                    <a:lnTo>
                      <a:pt x="0" y="80"/>
                    </a:lnTo>
                    <a:lnTo>
                      <a:pt x="4" y="72"/>
                    </a:lnTo>
                    <a:lnTo>
                      <a:pt x="4" y="63"/>
                    </a:lnTo>
                    <a:lnTo>
                      <a:pt x="10" y="55"/>
                    </a:lnTo>
                    <a:lnTo>
                      <a:pt x="14" y="48"/>
                    </a:lnTo>
                    <a:lnTo>
                      <a:pt x="19" y="40"/>
                    </a:lnTo>
                    <a:lnTo>
                      <a:pt x="25" y="32"/>
                    </a:lnTo>
                    <a:lnTo>
                      <a:pt x="31" y="27"/>
                    </a:lnTo>
                    <a:lnTo>
                      <a:pt x="37" y="21"/>
                    </a:lnTo>
                    <a:lnTo>
                      <a:pt x="42" y="15"/>
                    </a:lnTo>
                    <a:lnTo>
                      <a:pt x="46" y="11"/>
                    </a:lnTo>
                    <a:lnTo>
                      <a:pt x="52" y="8"/>
                    </a:lnTo>
                    <a:lnTo>
                      <a:pt x="56" y="4"/>
                    </a:lnTo>
                    <a:lnTo>
                      <a:pt x="59" y="2"/>
                    </a:lnTo>
                    <a:lnTo>
                      <a:pt x="61" y="0"/>
                    </a:lnTo>
                    <a:lnTo>
                      <a:pt x="63" y="0"/>
                    </a:lnTo>
                    <a:lnTo>
                      <a:pt x="63" y="0"/>
                    </a:lnTo>
                    <a:lnTo>
                      <a:pt x="69" y="2"/>
                    </a:lnTo>
                    <a:lnTo>
                      <a:pt x="71" y="4"/>
                    </a:lnTo>
                    <a:lnTo>
                      <a:pt x="77" y="6"/>
                    </a:lnTo>
                    <a:lnTo>
                      <a:pt x="80" y="8"/>
                    </a:lnTo>
                    <a:lnTo>
                      <a:pt x="86" y="10"/>
                    </a:lnTo>
                    <a:lnTo>
                      <a:pt x="92" y="13"/>
                    </a:lnTo>
                    <a:lnTo>
                      <a:pt x="99" y="15"/>
                    </a:lnTo>
                    <a:lnTo>
                      <a:pt x="105" y="19"/>
                    </a:lnTo>
                    <a:lnTo>
                      <a:pt x="113" y="23"/>
                    </a:lnTo>
                    <a:lnTo>
                      <a:pt x="120" y="27"/>
                    </a:lnTo>
                    <a:lnTo>
                      <a:pt x="128" y="30"/>
                    </a:lnTo>
                    <a:lnTo>
                      <a:pt x="134" y="34"/>
                    </a:lnTo>
                    <a:lnTo>
                      <a:pt x="137" y="36"/>
                    </a:lnTo>
                    <a:lnTo>
                      <a:pt x="141" y="38"/>
                    </a:lnTo>
                    <a:lnTo>
                      <a:pt x="147" y="42"/>
                    </a:lnTo>
                    <a:lnTo>
                      <a:pt x="154" y="46"/>
                    </a:lnTo>
                    <a:lnTo>
                      <a:pt x="164" y="51"/>
                    </a:lnTo>
                    <a:lnTo>
                      <a:pt x="168" y="55"/>
                    </a:lnTo>
                    <a:lnTo>
                      <a:pt x="172" y="57"/>
                    </a:lnTo>
                    <a:lnTo>
                      <a:pt x="177" y="61"/>
                    </a:lnTo>
                    <a:lnTo>
                      <a:pt x="181" y="65"/>
                    </a:lnTo>
                    <a:lnTo>
                      <a:pt x="185" y="67"/>
                    </a:lnTo>
                    <a:lnTo>
                      <a:pt x="191" y="70"/>
                    </a:lnTo>
                    <a:lnTo>
                      <a:pt x="196" y="72"/>
                    </a:lnTo>
                    <a:lnTo>
                      <a:pt x="200" y="78"/>
                    </a:lnTo>
                    <a:lnTo>
                      <a:pt x="204" y="80"/>
                    </a:lnTo>
                    <a:lnTo>
                      <a:pt x="210" y="84"/>
                    </a:lnTo>
                    <a:lnTo>
                      <a:pt x="213" y="87"/>
                    </a:lnTo>
                    <a:lnTo>
                      <a:pt x="219" y="91"/>
                    </a:lnTo>
                    <a:lnTo>
                      <a:pt x="227" y="99"/>
                    </a:lnTo>
                    <a:lnTo>
                      <a:pt x="236" y="106"/>
                    </a:lnTo>
                    <a:lnTo>
                      <a:pt x="240" y="110"/>
                    </a:lnTo>
                    <a:lnTo>
                      <a:pt x="244" y="116"/>
                    </a:lnTo>
                    <a:lnTo>
                      <a:pt x="250" y="120"/>
                    </a:lnTo>
                    <a:lnTo>
                      <a:pt x="253" y="124"/>
                    </a:lnTo>
                    <a:lnTo>
                      <a:pt x="257" y="127"/>
                    </a:lnTo>
                    <a:lnTo>
                      <a:pt x="261" y="133"/>
                    </a:lnTo>
                    <a:lnTo>
                      <a:pt x="265" y="137"/>
                    </a:lnTo>
                    <a:lnTo>
                      <a:pt x="270" y="143"/>
                    </a:lnTo>
                    <a:lnTo>
                      <a:pt x="272" y="146"/>
                    </a:lnTo>
                    <a:lnTo>
                      <a:pt x="276" y="152"/>
                    </a:lnTo>
                    <a:lnTo>
                      <a:pt x="280" y="156"/>
                    </a:lnTo>
                    <a:lnTo>
                      <a:pt x="284" y="162"/>
                    </a:lnTo>
                    <a:lnTo>
                      <a:pt x="153" y="266"/>
                    </a:lnTo>
                    <a:lnTo>
                      <a:pt x="122" y="291"/>
                    </a:lnTo>
                    <a:lnTo>
                      <a:pt x="122" y="291"/>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27" name="Freeform 1179"/>
              <p:cNvSpPr>
                <a:spLocks/>
              </p:cNvSpPr>
              <p:nvPr/>
            </p:nvSpPr>
            <p:spPr bwMode="auto">
              <a:xfrm>
                <a:off x="4560" y="2284"/>
                <a:ext cx="219" cy="255"/>
              </a:xfrm>
              <a:custGeom>
                <a:avLst/>
                <a:gdLst>
                  <a:gd name="T0" fmla="*/ 219 w 473"/>
                  <a:gd name="T1" fmla="*/ 0 h 509"/>
                  <a:gd name="T2" fmla="*/ 230 w 473"/>
                  <a:gd name="T3" fmla="*/ 0 h 509"/>
                  <a:gd name="T4" fmla="*/ 245 w 473"/>
                  <a:gd name="T5" fmla="*/ 0 h 509"/>
                  <a:gd name="T6" fmla="*/ 266 w 473"/>
                  <a:gd name="T7" fmla="*/ 4 h 509"/>
                  <a:gd name="T8" fmla="*/ 287 w 473"/>
                  <a:gd name="T9" fmla="*/ 8 h 509"/>
                  <a:gd name="T10" fmla="*/ 312 w 473"/>
                  <a:gd name="T11" fmla="*/ 15 h 509"/>
                  <a:gd name="T12" fmla="*/ 337 w 473"/>
                  <a:gd name="T13" fmla="*/ 25 h 509"/>
                  <a:gd name="T14" fmla="*/ 359 w 473"/>
                  <a:gd name="T15" fmla="*/ 38 h 509"/>
                  <a:gd name="T16" fmla="*/ 382 w 473"/>
                  <a:gd name="T17" fmla="*/ 55 h 509"/>
                  <a:gd name="T18" fmla="*/ 401 w 473"/>
                  <a:gd name="T19" fmla="*/ 78 h 509"/>
                  <a:gd name="T20" fmla="*/ 409 w 473"/>
                  <a:gd name="T21" fmla="*/ 91 h 509"/>
                  <a:gd name="T22" fmla="*/ 416 w 473"/>
                  <a:gd name="T23" fmla="*/ 104 h 509"/>
                  <a:gd name="T24" fmla="*/ 422 w 473"/>
                  <a:gd name="T25" fmla="*/ 118 h 509"/>
                  <a:gd name="T26" fmla="*/ 428 w 473"/>
                  <a:gd name="T27" fmla="*/ 133 h 509"/>
                  <a:gd name="T28" fmla="*/ 434 w 473"/>
                  <a:gd name="T29" fmla="*/ 146 h 509"/>
                  <a:gd name="T30" fmla="*/ 437 w 473"/>
                  <a:gd name="T31" fmla="*/ 161 h 509"/>
                  <a:gd name="T32" fmla="*/ 443 w 473"/>
                  <a:gd name="T33" fmla="*/ 177 h 509"/>
                  <a:gd name="T34" fmla="*/ 447 w 473"/>
                  <a:gd name="T35" fmla="*/ 192 h 509"/>
                  <a:gd name="T36" fmla="*/ 451 w 473"/>
                  <a:gd name="T37" fmla="*/ 205 h 509"/>
                  <a:gd name="T38" fmla="*/ 454 w 473"/>
                  <a:gd name="T39" fmla="*/ 220 h 509"/>
                  <a:gd name="T40" fmla="*/ 456 w 473"/>
                  <a:gd name="T41" fmla="*/ 234 h 509"/>
                  <a:gd name="T42" fmla="*/ 460 w 473"/>
                  <a:gd name="T43" fmla="*/ 247 h 509"/>
                  <a:gd name="T44" fmla="*/ 464 w 473"/>
                  <a:gd name="T45" fmla="*/ 270 h 509"/>
                  <a:gd name="T46" fmla="*/ 468 w 473"/>
                  <a:gd name="T47" fmla="*/ 291 h 509"/>
                  <a:gd name="T48" fmla="*/ 470 w 473"/>
                  <a:gd name="T49" fmla="*/ 308 h 509"/>
                  <a:gd name="T50" fmla="*/ 472 w 473"/>
                  <a:gd name="T51" fmla="*/ 319 h 509"/>
                  <a:gd name="T52" fmla="*/ 259 w 473"/>
                  <a:gd name="T53" fmla="*/ 500 h 509"/>
                  <a:gd name="T54" fmla="*/ 247 w 473"/>
                  <a:gd name="T55" fmla="*/ 502 h 509"/>
                  <a:gd name="T56" fmla="*/ 234 w 473"/>
                  <a:gd name="T57" fmla="*/ 505 h 509"/>
                  <a:gd name="T58" fmla="*/ 215 w 473"/>
                  <a:gd name="T59" fmla="*/ 507 h 509"/>
                  <a:gd name="T60" fmla="*/ 200 w 473"/>
                  <a:gd name="T61" fmla="*/ 509 h 509"/>
                  <a:gd name="T62" fmla="*/ 190 w 473"/>
                  <a:gd name="T63" fmla="*/ 505 h 509"/>
                  <a:gd name="T64" fmla="*/ 205 w 473"/>
                  <a:gd name="T65" fmla="*/ 500 h 509"/>
                  <a:gd name="T66" fmla="*/ 224 w 473"/>
                  <a:gd name="T67" fmla="*/ 486 h 509"/>
                  <a:gd name="T68" fmla="*/ 240 w 473"/>
                  <a:gd name="T69" fmla="*/ 475 h 509"/>
                  <a:gd name="T70" fmla="*/ 251 w 473"/>
                  <a:gd name="T71" fmla="*/ 460 h 509"/>
                  <a:gd name="T72" fmla="*/ 264 w 473"/>
                  <a:gd name="T73" fmla="*/ 441 h 509"/>
                  <a:gd name="T74" fmla="*/ 272 w 473"/>
                  <a:gd name="T75" fmla="*/ 418 h 509"/>
                  <a:gd name="T76" fmla="*/ 274 w 473"/>
                  <a:gd name="T77" fmla="*/ 399 h 509"/>
                  <a:gd name="T78" fmla="*/ 274 w 473"/>
                  <a:gd name="T79" fmla="*/ 384 h 509"/>
                  <a:gd name="T80" fmla="*/ 274 w 473"/>
                  <a:gd name="T81" fmla="*/ 369 h 509"/>
                  <a:gd name="T82" fmla="*/ 274 w 473"/>
                  <a:gd name="T83" fmla="*/ 352 h 509"/>
                  <a:gd name="T84" fmla="*/ 268 w 473"/>
                  <a:gd name="T85" fmla="*/ 334 h 509"/>
                  <a:gd name="T86" fmla="*/ 262 w 473"/>
                  <a:gd name="T87" fmla="*/ 317 h 509"/>
                  <a:gd name="T88" fmla="*/ 257 w 473"/>
                  <a:gd name="T89" fmla="*/ 300 h 509"/>
                  <a:gd name="T90" fmla="*/ 247 w 473"/>
                  <a:gd name="T91" fmla="*/ 285 h 509"/>
                  <a:gd name="T92" fmla="*/ 238 w 473"/>
                  <a:gd name="T93" fmla="*/ 272 h 509"/>
                  <a:gd name="T94" fmla="*/ 224 w 473"/>
                  <a:gd name="T95" fmla="*/ 257 h 509"/>
                  <a:gd name="T96" fmla="*/ 203 w 473"/>
                  <a:gd name="T97" fmla="*/ 236 h 509"/>
                  <a:gd name="T98" fmla="*/ 181 w 473"/>
                  <a:gd name="T99" fmla="*/ 217 h 509"/>
                  <a:gd name="T100" fmla="*/ 158 w 473"/>
                  <a:gd name="T101" fmla="*/ 203 h 509"/>
                  <a:gd name="T102" fmla="*/ 137 w 473"/>
                  <a:gd name="T103" fmla="*/ 192 h 509"/>
                  <a:gd name="T104" fmla="*/ 120 w 473"/>
                  <a:gd name="T105" fmla="*/ 184 h 509"/>
                  <a:gd name="T106" fmla="*/ 105 w 473"/>
                  <a:gd name="T107" fmla="*/ 179 h 509"/>
                  <a:gd name="T108" fmla="*/ 97 w 473"/>
                  <a:gd name="T109" fmla="*/ 177 h 509"/>
                  <a:gd name="T110" fmla="*/ 84 w 473"/>
                  <a:gd name="T111" fmla="*/ 173 h 509"/>
                  <a:gd name="T112" fmla="*/ 68 w 473"/>
                  <a:gd name="T113" fmla="*/ 171 h 509"/>
                  <a:gd name="T114" fmla="*/ 47 w 473"/>
                  <a:gd name="T115" fmla="*/ 169 h 509"/>
                  <a:gd name="T116" fmla="*/ 27 w 473"/>
                  <a:gd name="T117" fmla="*/ 169 h 509"/>
                  <a:gd name="T118" fmla="*/ 0 w 473"/>
                  <a:gd name="T119" fmla="*/ 171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3" h="509">
                    <a:moveTo>
                      <a:pt x="0" y="171"/>
                    </a:moveTo>
                    <a:lnTo>
                      <a:pt x="217" y="0"/>
                    </a:lnTo>
                    <a:lnTo>
                      <a:pt x="219" y="0"/>
                    </a:lnTo>
                    <a:lnTo>
                      <a:pt x="222" y="0"/>
                    </a:lnTo>
                    <a:lnTo>
                      <a:pt x="224" y="0"/>
                    </a:lnTo>
                    <a:lnTo>
                      <a:pt x="230" y="0"/>
                    </a:lnTo>
                    <a:lnTo>
                      <a:pt x="236" y="0"/>
                    </a:lnTo>
                    <a:lnTo>
                      <a:pt x="241" y="0"/>
                    </a:lnTo>
                    <a:lnTo>
                      <a:pt x="245" y="0"/>
                    </a:lnTo>
                    <a:lnTo>
                      <a:pt x="251" y="0"/>
                    </a:lnTo>
                    <a:lnTo>
                      <a:pt x="259" y="2"/>
                    </a:lnTo>
                    <a:lnTo>
                      <a:pt x="266" y="4"/>
                    </a:lnTo>
                    <a:lnTo>
                      <a:pt x="272" y="4"/>
                    </a:lnTo>
                    <a:lnTo>
                      <a:pt x="279" y="6"/>
                    </a:lnTo>
                    <a:lnTo>
                      <a:pt x="287" y="8"/>
                    </a:lnTo>
                    <a:lnTo>
                      <a:pt x="297" y="11"/>
                    </a:lnTo>
                    <a:lnTo>
                      <a:pt x="304" y="11"/>
                    </a:lnTo>
                    <a:lnTo>
                      <a:pt x="312" y="15"/>
                    </a:lnTo>
                    <a:lnTo>
                      <a:pt x="319" y="17"/>
                    </a:lnTo>
                    <a:lnTo>
                      <a:pt x="327" y="21"/>
                    </a:lnTo>
                    <a:lnTo>
                      <a:pt x="337" y="25"/>
                    </a:lnTo>
                    <a:lnTo>
                      <a:pt x="344" y="28"/>
                    </a:lnTo>
                    <a:lnTo>
                      <a:pt x="352" y="32"/>
                    </a:lnTo>
                    <a:lnTo>
                      <a:pt x="359" y="38"/>
                    </a:lnTo>
                    <a:lnTo>
                      <a:pt x="367" y="44"/>
                    </a:lnTo>
                    <a:lnTo>
                      <a:pt x="375" y="49"/>
                    </a:lnTo>
                    <a:lnTo>
                      <a:pt x="382" y="55"/>
                    </a:lnTo>
                    <a:lnTo>
                      <a:pt x="390" y="63"/>
                    </a:lnTo>
                    <a:lnTo>
                      <a:pt x="395" y="68"/>
                    </a:lnTo>
                    <a:lnTo>
                      <a:pt x="401" y="78"/>
                    </a:lnTo>
                    <a:lnTo>
                      <a:pt x="403" y="82"/>
                    </a:lnTo>
                    <a:lnTo>
                      <a:pt x="407" y="85"/>
                    </a:lnTo>
                    <a:lnTo>
                      <a:pt x="409" y="91"/>
                    </a:lnTo>
                    <a:lnTo>
                      <a:pt x="413" y="95"/>
                    </a:lnTo>
                    <a:lnTo>
                      <a:pt x="413" y="99"/>
                    </a:lnTo>
                    <a:lnTo>
                      <a:pt x="416" y="104"/>
                    </a:lnTo>
                    <a:lnTo>
                      <a:pt x="418" y="108"/>
                    </a:lnTo>
                    <a:lnTo>
                      <a:pt x="420" y="112"/>
                    </a:lnTo>
                    <a:lnTo>
                      <a:pt x="422" y="118"/>
                    </a:lnTo>
                    <a:lnTo>
                      <a:pt x="424" y="123"/>
                    </a:lnTo>
                    <a:lnTo>
                      <a:pt x="426" y="127"/>
                    </a:lnTo>
                    <a:lnTo>
                      <a:pt x="428" y="133"/>
                    </a:lnTo>
                    <a:lnTo>
                      <a:pt x="430" y="137"/>
                    </a:lnTo>
                    <a:lnTo>
                      <a:pt x="432" y="142"/>
                    </a:lnTo>
                    <a:lnTo>
                      <a:pt x="434" y="146"/>
                    </a:lnTo>
                    <a:lnTo>
                      <a:pt x="434" y="152"/>
                    </a:lnTo>
                    <a:lnTo>
                      <a:pt x="435" y="156"/>
                    </a:lnTo>
                    <a:lnTo>
                      <a:pt x="437" y="161"/>
                    </a:lnTo>
                    <a:lnTo>
                      <a:pt x="439" y="165"/>
                    </a:lnTo>
                    <a:lnTo>
                      <a:pt x="441" y="171"/>
                    </a:lnTo>
                    <a:lnTo>
                      <a:pt x="443" y="177"/>
                    </a:lnTo>
                    <a:lnTo>
                      <a:pt x="445" y="182"/>
                    </a:lnTo>
                    <a:lnTo>
                      <a:pt x="445" y="186"/>
                    </a:lnTo>
                    <a:lnTo>
                      <a:pt x="447" y="192"/>
                    </a:lnTo>
                    <a:lnTo>
                      <a:pt x="447" y="196"/>
                    </a:lnTo>
                    <a:lnTo>
                      <a:pt x="449" y="201"/>
                    </a:lnTo>
                    <a:lnTo>
                      <a:pt x="451" y="205"/>
                    </a:lnTo>
                    <a:lnTo>
                      <a:pt x="453" y="211"/>
                    </a:lnTo>
                    <a:lnTo>
                      <a:pt x="453" y="215"/>
                    </a:lnTo>
                    <a:lnTo>
                      <a:pt x="454" y="220"/>
                    </a:lnTo>
                    <a:lnTo>
                      <a:pt x="454" y="224"/>
                    </a:lnTo>
                    <a:lnTo>
                      <a:pt x="456" y="230"/>
                    </a:lnTo>
                    <a:lnTo>
                      <a:pt x="456" y="234"/>
                    </a:lnTo>
                    <a:lnTo>
                      <a:pt x="458" y="237"/>
                    </a:lnTo>
                    <a:lnTo>
                      <a:pt x="458" y="241"/>
                    </a:lnTo>
                    <a:lnTo>
                      <a:pt x="460" y="247"/>
                    </a:lnTo>
                    <a:lnTo>
                      <a:pt x="460" y="255"/>
                    </a:lnTo>
                    <a:lnTo>
                      <a:pt x="462" y="262"/>
                    </a:lnTo>
                    <a:lnTo>
                      <a:pt x="464" y="270"/>
                    </a:lnTo>
                    <a:lnTo>
                      <a:pt x="466" y="277"/>
                    </a:lnTo>
                    <a:lnTo>
                      <a:pt x="466" y="285"/>
                    </a:lnTo>
                    <a:lnTo>
                      <a:pt x="468" y="291"/>
                    </a:lnTo>
                    <a:lnTo>
                      <a:pt x="468" y="296"/>
                    </a:lnTo>
                    <a:lnTo>
                      <a:pt x="470" y="304"/>
                    </a:lnTo>
                    <a:lnTo>
                      <a:pt x="470" y="308"/>
                    </a:lnTo>
                    <a:lnTo>
                      <a:pt x="472" y="312"/>
                    </a:lnTo>
                    <a:lnTo>
                      <a:pt x="472" y="315"/>
                    </a:lnTo>
                    <a:lnTo>
                      <a:pt x="472" y="319"/>
                    </a:lnTo>
                    <a:lnTo>
                      <a:pt x="472" y="323"/>
                    </a:lnTo>
                    <a:lnTo>
                      <a:pt x="473" y="327"/>
                    </a:lnTo>
                    <a:lnTo>
                      <a:pt x="259" y="500"/>
                    </a:lnTo>
                    <a:lnTo>
                      <a:pt x="257" y="500"/>
                    </a:lnTo>
                    <a:lnTo>
                      <a:pt x="251" y="502"/>
                    </a:lnTo>
                    <a:lnTo>
                      <a:pt x="247" y="502"/>
                    </a:lnTo>
                    <a:lnTo>
                      <a:pt x="241" y="504"/>
                    </a:lnTo>
                    <a:lnTo>
                      <a:pt x="238" y="505"/>
                    </a:lnTo>
                    <a:lnTo>
                      <a:pt x="234" y="505"/>
                    </a:lnTo>
                    <a:lnTo>
                      <a:pt x="226" y="507"/>
                    </a:lnTo>
                    <a:lnTo>
                      <a:pt x="222" y="507"/>
                    </a:lnTo>
                    <a:lnTo>
                      <a:pt x="215" y="507"/>
                    </a:lnTo>
                    <a:lnTo>
                      <a:pt x="211" y="509"/>
                    </a:lnTo>
                    <a:lnTo>
                      <a:pt x="203" y="509"/>
                    </a:lnTo>
                    <a:lnTo>
                      <a:pt x="200" y="509"/>
                    </a:lnTo>
                    <a:lnTo>
                      <a:pt x="194" y="507"/>
                    </a:lnTo>
                    <a:lnTo>
                      <a:pt x="188" y="507"/>
                    </a:lnTo>
                    <a:lnTo>
                      <a:pt x="190" y="505"/>
                    </a:lnTo>
                    <a:lnTo>
                      <a:pt x="194" y="505"/>
                    </a:lnTo>
                    <a:lnTo>
                      <a:pt x="198" y="502"/>
                    </a:lnTo>
                    <a:lnTo>
                      <a:pt x="205" y="500"/>
                    </a:lnTo>
                    <a:lnTo>
                      <a:pt x="213" y="494"/>
                    </a:lnTo>
                    <a:lnTo>
                      <a:pt x="221" y="490"/>
                    </a:lnTo>
                    <a:lnTo>
                      <a:pt x="224" y="486"/>
                    </a:lnTo>
                    <a:lnTo>
                      <a:pt x="230" y="483"/>
                    </a:lnTo>
                    <a:lnTo>
                      <a:pt x="236" y="479"/>
                    </a:lnTo>
                    <a:lnTo>
                      <a:pt x="240" y="475"/>
                    </a:lnTo>
                    <a:lnTo>
                      <a:pt x="243" y="469"/>
                    </a:lnTo>
                    <a:lnTo>
                      <a:pt x="247" y="466"/>
                    </a:lnTo>
                    <a:lnTo>
                      <a:pt x="251" y="460"/>
                    </a:lnTo>
                    <a:lnTo>
                      <a:pt x="257" y="454"/>
                    </a:lnTo>
                    <a:lnTo>
                      <a:pt x="260" y="447"/>
                    </a:lnTo>
                    <a:lnTo>
                      <a:pt x="264" y="441"/>
                    </a:lnTo>
                    <a:lnTo>
                      <a:pt x="266" y="433"/>
                    </a:lnTo>
                    <a:lnTo>
                      <a:pt x="270" y="426"/>
                    </a:lnTo>
                    <a:lnTo>
                      <a:pt x="272" y="418"/>
                    </a:lnTo>
                    <a:lnTo>
                      <a:pt x="274" y="409"/>
                    </a:lnTo>
                    <a:lnTo>
                      <a:pt x="274" y="405"/>
                    </a:lnTo>
                    <a:lnTo>
                      <a:pt x="274" y="399"/>
                    </a:lnTo>
                    <a:lnTo>
                      <a:pt x="274" y="395"/>
                    </a:lnTo>
                    <a:lnTo>
                      <a:pt x="276" y="390"/>
                    </a:lnTo>
                    <a:lnTo>
                      <a:pt x="274" y="384"/>
                    </a:lnTo>
                    <a:lnTo>
                      <a:pt x="274" y="380"/>
                    </a:lnTo>
                    <a:lnTo>
                      <a:pt x="274" y="374"/>
                    </a:lnTo>
                    <a:lnTo>
                      <a:pt x="274" y="369"/>
                    </a:lnTo>
                    <a:lnTo>
                      <a:pt x="274" y="363"/>
                    </a:lnTo>
                    <a:lnTo>
                      <a:pt x="274" y="357"/>
                    </a:lnTo>
                    <a:lnTo>
                      <a:pt x="274" y="352"/>
                    </a:lnTo>
                    <a:lnTo>
                      <a:pt x="272" y="346"/>
                    </a:lnTo>
                    <a:lnTo>
                      <a:pt x="270" y="338"/>
                    </a:lnTo>
                    <a:lnTo>
                      <a:pt x="268" y="334"/>
                    </a:lnTo>
                    <a:lnTo>
                      <a:pt x="266" y="327"/>
                    </a:lnTo>
                    <a:lnTo>
                      <a:pt x="264" y="321"/>
                    </a:lnTo>
                    <a:lnTo>
                      <a:pt x="262" y="317"/>
                    </a:lnTo>
                    <a:lnTo>
                      <a:pt x="260" y="312"/>
                    </a:lnTo>
                    <a:lnTo>
                      <a:pt x="259" y="306"/>
                    </a:lnTo>
                    <a:lnTo>
                      <a:pt x="257" y="300"/>
                    </a:lnTo>
                    <a:lnTo>
                      <a:pt x="253" y="295"/>
                    </a:lnTo>
                    <a:lnTo>
                      <a:pt x="251" y="291"/>
                    </a:lnTo>
                    <a:lnTo>
                      <a:pt x="247" y="285"/>
                    </a:lnTo>
                    <a:lnTo>
                      <a:pt x="245" y="281"/>
                    </a:lnTo>
                    <a:lnTo>
                      <a:pt x="241" y="277"/>
                    </a:lnTo>
                    <a:lnTo>
                      <a:pt x="238" y="272"/>
                    </a:lnTo>
                    <a:lnTo>
                      <a:pt x="236" y="268"/>
                    </a:lnTo>
                    <a:lnTo>
                      <a:pt x="232" y="264"/>
                    </a:lnTo>
                    <a:lnTo>
                      <a:pt x="224" y="257"/>
                    </a:lnTo>
                    <a:lnTo>
                      <a:pt x="219" y="249"/>
                    </a:lnTo>
                    <a:lnTo>
                      <a:pt x="211" y="241"/>
                    </a:lnTo>
                    <a:lnTo>
                      <a:pt x="203" y="236"/>
                    </a:lnTo>
                    <a:lnTo>
                      <a:pt x="196" y="228"/>
                    </a:lnTo>
                    <a:lnTo>
                      <a:pt x="188" y="222"/>
                    </a:lnTo>
                    <a:lnTo>
                      <a:pt x="181" y="217"/>
                    </a:lnTo>
                    <a:lnTo>
                      <a:pt x="173" y="213"/>
                    </a:lnTo>
                    <a:lnTo>
                      <a:pt x="165" y="207"/>
                    </a:lnTo>
                    <a:lnTo>
                      <a:pt x="158" y="203"/>
                    </a:lnTo>
                    <a:lnTo>
                      <a:pt x="152" y="198"/>
                    </a:lnTo>
                    <a:lnTo>
                      <a:pt x="144" y="196"/>
                    </a:lnTo>
                    <a:lnTo>
                      <a:pt x="137" y="192"/>
                    </a:lnTo>
                    <a:lnTo>
                      <a:pt x="131" y="188"/>
                    </a:lnTo>
                    <a:lnTo>
                      <a:pt x="125" y="186"/>
                    </a:lnTo>
                    <a:lnTo>
                      <a:pt x="120" y="184"/>
                    </a:lnTo>
                    <a:lnTo>
                      <a:pt x="114" y="182"/>
                    </a:lnTo>
                    <a:lnTo>
                      <a:pt x="108" y="180"/>
                    </a:lnTo>
                    <a:lnTo>
                      <a:pt x="105" y="179"/>
                    </a:lnTo>
                    <a:lnTo>
                      <a:pt x="103" y="179"/>
                    </a:lnTo>
                    <a:lnTo>
                      <a:pt x="97" y="177"/>
                    </a:lnTo>
                    <a:lnTo>
                      <a:pt x="97" y="177"/>
                    </a:lnTo>
                    <a:lnTo>
                      <a:pt x="93" y="175"/>
                    </a:lnTo>
                    <a:lnTo>
                      <a:pt x="87" y="175"/>
                    </a:lnTo>
                    <a:lnTo>
                      <a:pt x="84" y="173"/>
                    </a:lnTo>
                    <a:lnTo>
                      <a:pt x="80" y="171"/>
                    </a:lnTo>
                    <a:lnTo>
                      <a:pt x="74" y="171"/>
                    </a:lnTo>
                    <a:lnTo>
                      <a:pt x="68" y="171"/>
                    </a:lnTo>
                    <a:lnTo>
                      <a:pt x="61" y="169"/>
                    </a:lnTo>
                    <a:lnTo>
                      <a:pt x="55" y="169"/>
                    </a:lnTo>
                    <a:lnTo>
                      <a:pt x="47" y="169"/>
                    </a:lnTo>
                    <a:lnTo>
                      <a:pt x="40" y="169"/>
                    </a:lnTo>
                    <a:lnTo>
                      <a:pt x="34" y="169"/>
                    </a:lnTo>
                    <a:lnTo>
                      <a:pt x="27" y="169"/>
                    </a:lnTo>
                    <a:lnTo>
                      <a:pt x="19" y="169"/>
                    </a:lnTo>
                    <a:lnTo>
                      <a:pt x="11" y="171"/>
                    </a:lnTo>
                    <a:lnTo>
                      <a:pt x="0" y="171"/>
                    </a:lnTo>
                    <a:lnTo>
                      <a:pt x="0" y="171"/>
                    </a:lnTo>
                    <a:close/>
                  </a:path>
                </a:pathLst>
              </a:custGeom>
              <a:solidFill>
                <a:srgbClr val="CCC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28" name="Freeform 1180"/>
              <p:cNvSpPr>
                <a:spLocks/>
              </p:cNvSpPr>
              <p:nvPr/>
            </p:nvSpPr>
            <p:spPr bwMode="auto">
              <a:xfrm>
                <a:off x="4535" y="2408"/>
                <a:ext cx="117" cy="141"/>
              </a:xfrm>
              <a:custGeom>
                <a:avLst/>
                <a:gdLst>
                  <a:gd name="T0" fmla="*/ 61 w 253"/>
                  <a:gd name="T1" fmla="*/ 196 h 281"/>
                  <a:gd name="T2" fmla="*/ 53 w 253"/>
                  <a:gd name="T3" fmla="*/ 186 h 281"/>
                  <a:gd name="T4" fmla="*/ 43 w 253"/>
                  <a:gd name="T5" fmla="*/ 175 h 281"/>
                  <a:gd name="T6" fmla="*/ 38 w 253"/>
                  <a:gd name="T7" fmla="*/ 165 h 281"/>
                  <a:gd name="T8" fmla="*/ 30 w 253"/>
                  <a:gd name="T9" fmla="*/ 156 h 281"/>
                  <a:gd name="T10" fmla="*/ 23 w 253"/>
                  <a:gd name="T11" fmla="*/ 144 h 281"/>
                  <a:gd name="T12" fmla="*/ 17 w 253"/>
                  <a:gd name="T13" fmla="*/ 133 h 281"/>
                  <a:gd name="T14" fmla="*/ 11 w 253"/>
                  <a:gd name="T15" fmla="*/ 120 h 281"/>
                  <a:gd name="T16" fmla="*/ 5 w 253"/>
                  <a:gd name="T17" fmla="*/ 106 h 281"/>
                  <a:gd name="T18" fmla="*/ 2 w 253"/>
                  <a:gd name="T19" fmla="*/ 93 h 281"/>
                  <a:gd name="T20" fmla="*/ 0 w 253"/>
                  <a:gd name="T21" fmla="*/ 80 h 281"/>
                  <a:gd name="T22" fmla="*/ 0 w 253"/>
                  <a:gd name="T23" fmla="*/ 66 h 281"/>
                  <a:gd name="T24" fmla="*/ 2 w 253"/>
                  <a:gd name="T25" fmla="*/ 51 h 281"/>
                  <a:gd name="T26" fmla="*/ 5 w 253"/>
                  <a:gd name="T27" fmla="*/ 40 h 281"/>
                  <a:gd name="T28" fmla="*/ 11 w 253"/>
                  <a:gd name="T29" fmla="*/ 28 h 281"/>
                  <a:gd name="T30" fmla="*/ 21 w 253"/>
                  <a:gd name="T31" fmla="*/ 17 h 281"/>
                  <a:gd name="T32" fmla="*/ 28 w 253"/>
                  <a:gd name="T33" fmla="*/ 9 h 281"/>
                  <a:gd name="T34" fmla="*/ 40 w 253"/>
                  <a:gd name="T35" fmla="*/ 4 h 281"/>
                  <a:gd name="T36" fmla="*/ 49 w 253"/>
                  <a:gd name="T37" fmla="*/ 0 h 281"/>
                  <a:gd name="T38" fmla="*/ 61 w 253"/>
                  <a:gd name="T39" fmla="*/ 0 h 281"/>
                  <a:gd name="T40" fmla="*/ 74 w 253"/>
                  <a:gd name="T41" fmla="*/ 0 h 281"/>
                  <a:gd name="T42" fmla="*/ 87 w 253"/>
                  <a:gd name="T43" fmla="*/ 4 h 281"/>
                  <a:gd name="T44" fmla="*/ 102 w 253"/>
                  <a:gd name="T45" fmla="*/ 9 h 281"/>
                  <a:gd name="T46" fmla="*/ 116 w 253"/>
                  <a:gd name="T47" fmla="*/ 15 h 281"/>
                  <a:gd name="T48" fmla="*/ 131 w 253"/>
                  <a:gd name="T49" fmla="*/ 25 h 281"/>
                  <a:gd name="T50" fmla="*/ 144 w 253"/>
                  <a:gd name="T51" fmla="*/ 36 h 281"/>
                  <a:gd name="T52" fmla="*/ 161 w 253"/>
                  <a:gd name="T53" fmla="*/ 49 h 281"/>
                  <a:gd name="T54" fmla="*/ 171 w 253"/>
                  <a:gd name="T55" fmla="*/ 61 h 281"/>
                  <a:gd name="T56" fmla="*/ 180 w 253"/>
                  <a:gd name="T57" fmla="*/ 70 h 281"/>
                  <a:gd name="T58" fmla="*/ 188 w 253"/>
                  <a:gd name="T59" fmla="*/ 78 h 281"/>
                  <a:gd name="T60" fmla="*/ 196 w 253"/>
                  <a:gd name="T61" fmla="*/ 89 h 281"/>
                  <a:gd name="T62" fmla="*/ 205 w 253"/>
                  <a:gd name="T63" fmla="*/ 99 h 281"/>
                  <a:gd name="T64" fmla="*/ 213 w 253"/>
                  <a:gd name="T65" fmla="*/ 108 h 281"/>
                  <a:gd name="T66" fmla="*/ 220 w 253"/>
                  <a:gd name="T67" fmla="*/ 120 h 281"/>
                  <a:gd name="T68" fmla="*/ 226 w 253"/>
                  <a:gd name="T69" fmla="*/ 129 h 281"/>
                  <a:gd name="T70" fmla="*/ 232 w 253"/>
                  <a:gd name="T71" fmla="*/ 141 h 281"/>
                  <a:gd name="T72" fmla="*/ 237 w 253"/>
                  <a:gd name="T73" fmla="*/ 150 h 281"/>
                  <a:gd name="T74" fmla="*/ 241 w 253"/>
                  <a:gd name="T75" fmla="*/ 160 h 281"/>
                  <a:gd name="T76" fmla="*/ 245 w 253"/>
                  <a:gd name="T77" fmla="*/ 167 h 281"/>
                  <a:gd name="T78" fmla="*/ 249 w 253"/>
                  <a:gd name="T79" fmla="*/ 180 h 281"/>
                  <a:gd name="T80" fmla="*/ 253 w 253"/>
                  <a:gd name="T81" fmla="*/ 196 h 281"/>
                  <a:gd name="T82" fmla="*/ 253 w 253"/>
                  <a:gd name="T83" fmla="*/ 211 h 281"/>
                  <a:gd name="T84" fmla="*/ 251 w 253"/>
                  <a:gd name="T85" fmla="*/ 224 h 281"/>
                  <a:gd name="T86" fmla="*/ 247 w 253"/>
                  <a:gd name="T87" fmla="*/ 236 h 281"/>
                  <a:gd name="T88" fmla="*/ 241 w 253"/>
                  <a:gd name="T89" fmla="*/ 245 h 281"/>
                  <a:gd name="T90" fmla="*/ 234 w 253"/>
                  <a:gd name="T91" fmla="*/ 253 h 281"/>
                  <a:gd name="T92" fmla="*/ 226 w 253"/>
                  <a:gd name="T93" fmla="*/ 260 h 281"/>
                  <a:gd name="T94" fmla="*/ 216 w 253"/>
                  <a:gd name="T95" fmla="*/ 266 h 281"/>
                  <a:gd name="T96" fmla="*/ 207 w 253"/>
                  <a:gd name="T97" fmla="*/ 272 h 281"/>
                  <a:gd name="T98" fmla="*/ 197 w 253"/>
                  <a:gd name="T99" fmla="*/ 275 h 281"/>
                  <a:gd name="T100" fmla="*/ 188 w 253"/>
                  <a:gd name="T101" fmla="*/ 277 h 281"/>
                  <a:gd name="T102" fmla="*/ 178 w 253"/>
                  <a:gd name="T103" fmla="*/ 281 h 281"/>
                  <a:gd name="T104" fmla="*/ 167 w 253"/>
                  <a:gd name="T105" fmla="*/ 281 h 281"/>
                  <a:gd name="T106" fmla="*/ 150 w 253"/>
                  <a:gd name="T107" fmla="*/ 275 h 281"/>
                  <a:gd name="T108" fmla="*/ 133 w 253"/>
                  <a:gd name="T109" fmla="*/ 268 h 281"/>
                  <a:gd name="T110" fmla="*/ 118 w 253"/>
                  <a:gd name="T111" fmla="*/ 256 h 281"/>
                  <a:gd name="T112" fmla="*/ 102 w 253"/>
                  <a:gd name="T113" fmla="*/ 245 h 281"/>
                  <a:gd name="T114" fmla="*/ 91 w 253"/>
                  <a:gd name="T115" fmla="*/ 234 h 281"/>
                  <a:gd name="T116" fmla="*/ 81 w 253"/>
                  <a:gd name="T117" fmla="*/ 222 h 281"/>
                  <a:gd name="T118" fmla="*/ 61 w 253"/>
                  <a:gd name="T119" fmla="*/ 19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3" h="281">
                    <a:moveTo>
                      <a:pt x="61" y="196"/>
                    </a:moveTo>
                    <a:lnTo>
                      <a:pt x="61" y="196"/>
                    </a:lnTo>
                    <a:lnTo>
                      <a:pt x="57" y="192"/>
                    </a:lnTo>
                    <a:lnTo>
                      <a:pt x="53" y="186"/>
                    </a:lnTo>
                    <a:lnTo>
                      <a:pt x="47" y="180"/>
                    </a:lnTo>
                    <a:lnTo>
                      <a:pt x="43" y="175"/>
                    </a:lnTo>
                    <a:lnTo>
                      <a:pt x="40" y="171"/>
                    </a:lnTo>
                    <a:lnTo>
                      <a:pt x="38" y="165"/>
                    </a:lnTo>
                    <a:lnTo>
                      <a:pt x="34" y="161"/>
                    </a:lnTo>
                    <a:lnTo>
                      <a:pt x="30" y="156"/>
                    </a:lnTo>
                    <a:lnTo>
                      <a:pt x="28" y="150"/>
                    </a:lnTo>
                    <a:lnTo>
                      <a:pt x="23" y="144"/>
                    </a:lnTo>
                    <a:lnTo>
                      <a:pt x="21" y="139"/>
                    </a:lnTo>
                    <a:lnTo>
                      <a:pt x="17" y="133"/>
                    </a:lnTo>
                    <a:lnTo>
                      <a:pt x="13" y="127"/>
                    </a:lnTo>
                    <a:lnTo>
                      <a:pt x="11" y="120"/>
                    </a:lnTo>
                    <a:lnTo>
                      <a:pt x="7" y="114"/>
                    </a:lnTo>
                    <a:lnTo>
                      <a:pt x="5" y="106"/>
                    </a:lnTo>
                    <a:lnTo>
                      <a:pt x="3" y="101"/>
                    </a:lnTo>
                    <a:lnTo>
                      <a:pt x="2" y="93"/>
                    </a:lnTo>
                    <a:lnTo>
                      <a:pt x="2" y="87"/>
                    </a:lnTo>
                    <a:lnTo>
                      <a:pt x="0" y="80"/>
                    </a:lnTo>
                    <a:lnTo>
                      <a:pt x="0" y="72"/>
                    </a:lnTo>
                    <a:lnTo>
                      <a:pt x="0" y="66"/>
                    </a:lnTo>
                    <a:lnTo>
                      <a:pt x="0" y="59"/>
                    </a:lnTo>
                    <a:lnTo>
                      <a:pt x="2" y="51"/>
                    </a:lnTo>
                    <a:lnTo>
                      <a:pt x="3" y="46"/>
                    </a:lnTo>
                    <a:lnTo>
                      <a:pt x="5" y="40"/>
                    </a:lnTo>
                    <a:lnTo>
                      <a:pt x="9" y="34"/>
                    </a:lnTo>
                    <a:lnTo>
                      <a:pt x="11" y="28"/>
                    </a:lnTo>
                    <a:lnTo>
                      <a:pt x="17" y="23"/>
                    </a:lnTo>
                    <a:lnTo>
                      <a:pt x="21" y="17"/>
                    </a:lnTo>
                    <a:lnTo>
                      <a:pt x="24" y="13"/>
                    </a:lnTo>
                    <a:lnTo>
                      <a:pt x="28" y="9"/>
                    </a:lnTo>
                    <a:lnTo>
                      <a:pt x="34" y="8"/>
                    </a:lnTo>
                    <a:lnTo>
                      <a:pt x="40" y="4"/>
                    </a:lnTo>
                    <a:lnTo>
                      <a:pt x="45" y="4"/>
                    </a:lnTo>
                    <a:lnTo>
                      <a:pt x="49" y="0"/>
                    </a:lnTo>
                    <a:lnTo>
                      <a:pt x="55" y="0"/>
                    </a:lnTo>
                    <a:lnTo>
                      <a:pt x="61" y="0"/>
                    </a:lnTo>
                    <a:lnTo>
                      <a:pt x="68" y="0"/>
                    </a:lnTo>
                    <a:lnTo>
                      <a:pt x="74" y="0"/>
                    </a:lnTo>
                    <a:lnTo>
                      <a:pt x="81" y="2"/>
                    </a:lnTo>
                    <a:lnTo>
                      <a:pt x="87" y="4"/>
                    </a:lnTo>
                    <a:lnTo>
                      <a:pt x="95" y="6"/>
                    </a:lnTo>
                    <a:lnTo>
                      <a:pt x="102" y="9"/>
                    </a:lnTo>
                    <a:lnTo>
                      <a:pt x="108" y="11"/>
                    </a:lnTo>
                    <a:lnTo>
                      <a:pt x="116" y="15"/>
                    </a:lnTo>
                    <a:lnTo>
                      <a:pt x="123" y="19"/>
                    </a:lnTo>
                    <a:lnTo>
                      <a:pt x="131" y="25"/>
                    </a:lnTo>
                    <a:lnTo>
                      <a:pt x="139" y="30"/>
                    </a:lnTo>
                    <a:lnTo>
                      <a:pt x="144" y="36"/>
                    </a:lnTo>
                    <a:lnTo>
                      <a:pt x="154" y="44"/>
                    </a:lnTo>
                    <a:lnTo>
                      <a:pt x="161" y="49"/>
                    </a:lnTo>
                    <a:lnTo>
                      <a:pt x="169" y="57"/>
                    </a:lnTo>
                    <a:lnTo>
                      <a:pt x="171" y="61"/>
                    </a:lnTo>
                    <a:lnTo>
                      <a:pt x="177" y="65"/>
                    </a:lnTo>
                    <a:lnTo>
                      <a:pt x="180" y="70"/>
                    </a:lnTo>
                    <a:lnTo>
                      <a:pt x="184" y="74"/>
                    </a:lnTo>
                    <a:lnTo>
                      <a:pt x="188" y="78"/>
                    </a:lnTo>
                    <a:lnTo>
                      <a:pt x="192" y="84"/>
                    </a:lnTo>
                    <a:lnTo>
                      <a:pt x="196" y="89"/>
                    </a:lnTo>
                    <a:lnTo>
                      <a:pt x="199" y="93"/>
                    </a:lnTo>
                    <a:lnTo>
                      <a:pt x="205" y="99"/>
                    </a:lnTo>
                    <a:lnTo>
                      <a:pt x="209" y="103"/>
                    </a:lnTo>
                    <a:lnTo>
                      <a:pt x="213" y="108"/>
                    </a:lnTo>
                    <a:lnTo>
                      <a:pt x="216" y="116"/>
                    </a:lnTo>
                    <a:lnTo>
                      <a:pt x="220" y="120"/>
                    </a:lnTo>
                    <a:lnTo>
                      <a:pt x="224" y="125"/>
                    </a:lnTo>
                    <a:lnTo>
                      <a:pt x="226" y="129"/>
                    </a:lnTo>
                    <a:lnTo>
                      <a:pt x="230" y="135"/>
                    </a:lnTo>
                    <a:lnTo>
                      <a:pt x="232" y="141"/>
                    </a:lnTo>
                    <a:lnTo>
                      <a:pt x="235" y="144"/>
                    </a:lnTo>
                    <a:lnTo>
                      <a:pt x="237" y="150"/>
                    </a:lnTo>
                    <a:lnTo>
                      <a:pt x="241" y="154"/>
                    </a:lnTo>
                    <a:lnTo>
                      <a:pt x="241" y="160"/>
                    </a:lnTo>
                    <a:lnTo>
                      <a:pt x="243" y="163"/>
                    </a:lnTo>
                    <a:lnTo>
                      <a:pt x="245" y="167"/>
                    </a:lnTo>
                    <a:lnTo>
                      <a:pt x="247" y="173"/>
                    </a:lnTo>
                    <a:lnTo>
                      <a:pt x="249" y="180"/>
                    </a:lnTo>
                    <a:lnTo>
                      <a:pt x="253" y="190"/>
                    </a:lnTo>
                    <a:lnTo>
                      <a:pt x="253" y="196"/>
                    </a:lnTo>
                    <a:lnTo>
                      <a:pt x="253" y="203"/>
                    </a:lnTo>
                    <a:lnTo>
                      <a:pt x="253" y="211"/>
                    </a:lnTo>
                    <a:lnTo>
                      <a:pt x="253" y="218"/>
                    </a:lnTo>
                    <a:lnTo>
                      <a:pt x="251" y="224"/>
                    </a:lnTo>
                    <a:lnTo>
                      <a:pt x="249" y="230"/>
                    </a:lnTo>
                    <a:lnTo>
                      <a:pt x="247" y="236"/>
                    </a:lnTo>
                    <a:lnTo>
                      <a:pt x="245" y="239"/>
                    </a:lnTo>
                    <a:lnTo>
                      <a:pt x="241" y="245"/>
                    </a:lnTo>
                    <a:lnTo>
                      <a:pt x="237" y="249"/>
                    </a:lnTo>
                    <a:lnTo>
                      <a:pt x="234" y="253"/>
                    </a:lnTo>
                    <a:lnTo>
                      <a:pt x="230" y="256"/>
                    </a:lnTo>
                    <a:lnTo>
                      <a:pt x="226" y="260"/>
                    </a:lnTo>
                    <a:lnTo>
                      <a:pt x="220" y="264"/>
                    </a:lnTo>
                    <a:lnTo>
                      <a:pt x="216" y="266"/>
                    </a:lnTo>
                    <a:lnTo>
                      <a:pt x="213" y="270"/>
                    </a:lnTo>
                    <a:lnTo>
                      <a:pt x="207" y="272"/>
                    </a:lnTo>
                    <a:lnTo>
                      <a:pt x="203" y="274"/>
                    </a:lnTo>
                    <a:lnTo>
                      <a:pt x="197" y="275"/>
                    </a:lnTo>
                    <a:lnTo>
                      <a:pt x="194" y="277"/>
                    </a:lnTo>
                    <a:lnTo>
                      <a:pt x="188" y="277"/>
                    </a:lnTo>
                    <a:lnTo>
                      <a:pt x="184" y="279"/>
                    </a:lnTo>
                    <a:lnTo>
                      <a:pt x="178" y="281"/>
                    </a:lnTo>
                    <a:lnTo>
                      <a:pt x="177" y="281"/>
                    </a:lnTo>
                    <a:lnTo>
                      <a:pt x="167" y="281"/>
                    </a:lnTo>
                    <a:lnTo>
                      <a:pt x="159" y="279"/>
                    </a:lnTo>
                    <a:lnTo>
                      <a:pt x="150" y="275"/>
                    </a:lnTo>
                    <a:lnTo>
                      <a:pt x="142" y="272"/>
                    </a:lnTo>
                    <a:lnTo>
                      <a:pt x="133" y="268"/>
                    </a:lnTo>
                    <a:lnTo>
                      <a:pt x="125" y="262"/>
                    </a:lnTo>
                    <a:lnTo>
                      <a:pt x="118" y="256"/>
                    </a:lnTo>
                    <a:lnTo>
                      <a:pt x="110" y="251"/>
                    </a:lnTo>
                    <a:lnTo>
                      <a:pt x="102" y="245"/>
                    </a:lnTo>
                    <a:lnTo>
                      <a:pt x="97" y="239"/>
                    </a:lnTo>
                    <a:lnTo>
                      <a:pt x="91" y="234"/>
                    </a:lnTo>
                    <a:lnTo>
                      <a:pt x="87" y="230"/>
                    </a:lnTo>
                    <a:lnTo>
                      <a:pt x="81" y="222"/>
                    </a:lnTo>
                    <a:lnTo>
                      <a:pt x="80" y="220"/>
                    </a:lnTo>
                    <a:lnTo>
                      <a:pt x="61" y="196"/>
                    </a:lnTo>
                    <a:lnTo>
                      <a:pt x="61" y="196"/>
                    </a:lnTo>
                    <a:close/>
                  </a:path>
                </a:pathLst>
              </a:custGeom>
              <a:solidFill>
                <a:srgbClr val="B0C2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29" name="Freeform 1181"/>
              <p:cNvSpPr>
                <a:spLocks/>
              </p:cNvSpPr>
              <p:nvPr/>
            </p:nvSpPr>
            <p:spPr bwMode="auto">
              <a:xfrm>
                <a:off x="4353" y="2506"/>
                <a:ext cx="162" cy="181"/>
              </a:xfrm>
              <a:custGeom>
                <a:avLst/>
                <a:gdLst>
                  <a:gd name="T0" fmla="*/ 38 w 350"/>
                  <a:gd name="T1" fmla="*/ 197 h 361"/>
                  <a:gd name="T2" fmla="*/ 29 w 350"/>
                  <a:gd name="T3" fmla="*/ 180 h 361"/>
                  <a:gd name="T4" fmla="*/ 17 w 350"/>
                  <a:gd name="T5" fmla="*/ 157 h 361"/>
                  <a:gd name="T6" fmla="*/ 8 w 350"/>
                  <a:gd name="T7" fmla="*/ 129 h 361"/>
                  <a:gd name="T8" fmla="*/ 0 w 350"/>
                  <a:gd name="T9" fmla="*/ 97 h 361"/>
                  <a:gd name="T10" fmla="*/ 2 w 350"/>
                  <a:gd name="T11" fmla="*/ 68 h 361"/>
                  <a:gd name="T12" fmla="*/ 13 w 350"/>
                  <a:gd name="T13" fmla="*/ 40 h 361"/>
                  <a:gd name="T14" fmla="*/ 36 w 350"/>
                  <a:gd name="T15" fmla="*/ 19 h 361"/>
                  <a:gd name="T16" fmla="*/ 65 w 350"/>
                  <a:gd name="T17" fmla="*/ 5 h 361"/>
                  <a:gd name="T18" fmla="*/ 99 w 350"/>
                  <a:gd name="T19" fmla="*/ 0 h 361"/>
                  <a:gd name="T20" fmla="*/ 131 w 350"/>
                  <a:gd name="T21" fmla="*/ 0 h 361"/>
                  <a:gd name="T22" fmla="*/ 162 w 350"/>
                  <a:gd name="T23" fmla="*/ 5 h 361"/>
                  <a:gd name="T24" fmla="*/ 190 w 350"/>
                  <a:gd name="T25" fmla="*/ 13 h 361"/>
                  <a:gd name="T26" fmla="*/ 213 w 350"/>
                  <a:gd name="T27" fmla="*/ 22 h 361"/>
                  <a:gd name="T28" fmla="*/ 232 w 350"/>
                  <a:gd name="T29" fmla="*/ 34 h 361"/>
                  <a:gd name="T30" fmla="*/ 251 w 350"/>
                  <a:gd name="T31" fmla="*/ 49 h 361"/>
                  <a:gd name="T32" fmla="*/ 272 w 350"/>
                  <a:gd name="T33" fmla="*/ 72 h 361"/>
                  <a:gd name="T34" fmla="*/ 291 w 350"/>
                  <a:gd name="T35" fmla="*/ 100 h 361"/>
                  <a:gd name="T36" fmla="*/ 304 w 350"/>
                  <a:gd name="T37" fmla="*/ 119 h 361"/>
                  <a:gd name="T38" fmla="*/ 316 w 350"/>
                  <a:gd name="T39" fmla="*/ 140 h 361"/>
                  <a:gd name="T40" fmla="*/ 327 w 350"/>
                  <a:gd name="T41" fmla="*/ 159 h 361"/>
                  <a:gd name="T42" fmla="*/ 335 w 350"/>
                  <a:gd name="T43" fmla="*/ 182 h 361"/>
                  <a:gd name="T44" fmla="*/ 342 w 350"/>
                  <a:gd name="T45" fmla="*/ 205 h 361"/>
                  <a:gd name="T46" fmla="*/ 348 w 350"/>
                  <a:gd name="T47" fmla="*/ 232 h 361"/>
                  <a:gd name="T48" fmla="*/ 350 w 350"/>
                  <a:gd name="T49" fmla="*/ 254 h 361"/>
                  <a:gd name="T50" fmla="*/ 350 w 350"/>
                  <a:gd name="T51" fmla="*/ 281 h 361"/>
                  <a:gd name="T52" fmla="*/ 344 w 350"/>
                  <a:gd name="T53" fmla="*/ 306 h 361"/>
                  <a:gd name="T54" fmla="*/ 339 w 350"/>
                  <a:gd name="T55" fmla="*/ 327 h 361"/>
                  <a:gd name="T56" fmla="*/ 325 w 350"/>
                  <a:gd name="T57" fmla="*/ 346 h 361"/>
                  <a:gd name="T58" fmla="*/ 310 w 350"/>
                  <a:gd name="T59" fmla="*/ 355 h 361"/>
                  <a:gd name="T60" fmla="*/ 289 w 350"/>
                  <a:gd name="T61" fmla="*/ 359 h 361"/>
                  <a:gd name="T62" fmla="*/ 264 w 350"/>
                  <a:gd name="T63" fmla="*/ 357 h 361"/>
                  <a:gd name="T64" fmla="*/ 236 w 350"/>
                  <a:gd name="T65" fmla="*/ 351 h 361"/>
                  <a:gd name="T66" fmla="*/ 173 w 350"/>
                  <a:gd name="T67" fmla="*/ 328 h 361"/>
                  <a:gd name="T68" fmla="*/ 221 w 350"/>
                  <a:gd name="T69" fmla="*/ 273 h 361"/>
                  <a:gd name="T70" fmla="*/ 223 w 350"/>
                  <a:gd name="T71" fmla="*/ 251 h 361"/>
                  <a:gd name="T72" fmla="*/ 221 w 350"/>
                  <a:gd name="T73" fmla="*/ 228 h 361"/>
                  <a:gd name="T74" fmla="*/ 213 w 350"/>
                  <a:gd name="T75" fmla="*/ 205 h 361"/>
                  <a:gd name="T76" fmla="*/ 198 w 350"/>
                  <a:gd name="T77" fmla="*/ 184 h 361"/>
                  <a:gd name="T78" fmla="*/ 171 w 350"/>
                  <a:gd name="T79" fmla="*/ 169 h 361"/>
                  <a:gd name="T80" fmla="*/ 150 w 350"/>
                  <a:gd name="T81" fmla="*/ 163 h 361"/>
                  <a:gd name="T82" fmla="*/ 129 w 350"/>
                  <a:gd name="T83" fmla="*/ 163 h 361"/>
                  <a:gd name="T84" fmla="*/ 110 w 350"/>
                  <a:gd name="T85" fmla="*/ 163 h 361"/>
                  <a:gd name="T86" fmla="*/ 99 w 350"/>
                  <a:gd name="T87" fmla="*/ 173 h 361"/>
                  <a:gd name="T88" fmla="*/ 88 w 350"/>
                  <a:gd name="T89" fmla="*/ 195 h 361"/>
                  <a:gd name="T90" fmla="*/ 88 w 350"/>
                  <a:gd name="T91" fmla="*/ 211 h 361"/>
                  <a:gd name="T92" fmla="*/ 84 w 350"/>
                  <a:gd name="T93" fmla="*/ 230 h 361"/>
                  <a:gd name="T94" fmla="*/ 90 w 350"/>
                  <a:gd name="T95" fmla="*/ 254 h 361"/>
                  <a:gd name="T96" fmla="*/ 91 w 350"/>
                  <a:gd name="T97" fmla="*/ 29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0" h="361">
                    <a:moveTo>
                      <a:pt x="44" y="207"/>
                    </a:moveTo>
                    <a:lnTo>
                      <a:pt x="44" y="205"/>
                    </a:lnTo>
                    <a:lnTo>
                      <a:pt x="40" y="201"/>
                    </a:lnTo>
                    <a:lnTo>
                      <a:pt x="38" y="197"/>
                    </a:lnTo>
                    <a:lnTo>
                      <a:pt x="36" y="194"/>
                    </a:lnTo>
                    <a:lnTo>
                      <a:pt x="34" y="190"/>
                    </a:lnTo>
                    <a:lnTo>
                      <a:pt x="32" y="186"/>
                    </a:lnTo>
                    <a:lnTo>
                      <a:pt x="29" y="180"/>
                    </a:lnTo>
                    <a:lnTo>
                      <a:pt x="25" y="175"/>
                    </a:lnTo>
                    <a:lnTo>
                      <a:pt x="23" y="169"/>
                    </a:lnTo>
                    <a:lnTo>
                      <a:pt x="19" y="163"/>
                    </a:lnTo>
                    <a:lnTo>
                      <a:pt x="17" y="157"/>
                    </a:lnTo>
                    <a:lnTo>
                      <a:pt x="13" y="150"/>
                    </a:lnTo>
                    <a:lnTo>
                      <a:pt x="12" y="142"/>
                    </a:lnTo>
                    <a:lnTo>
                      <a:pt x="10" y="136"/>
                    </a:lnTo>
                    <a:lnTo>
                      <a:pt x="8" y="129"/>
                    </a:lnTo>
                    <a:lnTo>
                      <a:pt x="4" y="121"/>
                    </a:lnTo>
                    <a:lnTo>
                      <a:pt x="2" y="114"/>
                    </a:lnTo>
                    <a:lnTo>
                      <a:pt x="2" y="106"/>
                    </a:lnTo>
                    <a:lnTo>
                      <a:pt x="0" y="97"/>
                    </a:lnTo>
                    <a:lnTo>
                      <a:pt x="0" y="91"/>
                    </a:lnTo>
                    <a:lnTo>
                      <a:pt x="0" y="83"/>
                    </a:lnTo>
                    <a:lnTo>
                      <a:pt x="2" y="76"/>
                    </a:lnTo>
                    <a:lnTo>
                      <a:pt x="2" y="68"/>
                    </a:lnTo>
                    <a:lnTo>
                      <a:pt x="4" y="60"/>
                    </a:lnTo>
                    <a:lnTo>
                      <a:pt x="6" y="55"/>
                    </a:lnTo>
                    <a:lnTo>
                      <a:pt x="10" y="47"/>
                    </a:lnTo>
                    <a:lnTo>
                      <a:pt x="13" y="40"/>
                    </a:lnTo>
                    <a:lnTo>
                      <a:pt x="17" y="34"/>
                    </a:lnTo>
                    <a:lnTo>
                      <a:pt x="23" y="28"/>
                    </a:lnTo>
                    <a:lnTo>
                      <a:pt x="31" y="24"/>
                    </a:lnTo>
                    <a:lnTo>
                      <a:pt x="36" y="19"/>
                    </a:lnTo>
                    <a:lnTo>
                      <a:pt x="44" y="15"/>
                    </a:lnTo>
                    <a:lnTo>
                      <a:pt x="52" y="11"/>
                    </a:lnTo>
                    <a:lnTo>
                      <a:pt x="59" y="7"/>
                    </a:lnTo>
                    <a:lnTo>
                      <a:pt x="65" y="5"/>
                    </a:lnTo>
                    <a:lnTo>
                      <a:pt x="74" y="3"/>
                    </a:lnTo>
                    <a:lnTo>
                      <a:pt x="82" y="0"/>
                    </a:lnTo>
                    <a:lnTo>
                      <a:pt x="91" y="0"/>
                    </a:lnTo>
                    <a:lnTo>
                      <a:pt x="99" y="0"/>
                    </a:lnTo>
                    <a:lnTo>
                      <a:pt x="107" y="0"/>
                    </a:lnTo>
                    <a:lnTo>
                      <a:pt x="114" y="0"/>
                    </a:lnTo>
                    <a:lnTo>
                      <a:pt x="124" y="0"/>
                    </a:lnTo>
                    <a:lnTo>
                      <a:pt x="131" y="0"/>
                    </a:lnTo>
                    <a:lnTo>
                      <a:pt x="139" y="2"/>
                    </a:lnTo>
                    <a:lnTo>
                      <a:pt x="147" y="2"/>
                    </a:lnTo>
                    <a:lnTo>
                      <a:pt x="156" y="5"/>
                    </a:lnTo>
                    <a:lnTo>
                      <a:pt x="162" y="5"/>
                    </a:lnTo>
                    <a:lnTo>
                      <a:pt x="169" y="7"/>
                    </a:lnTo>
                    <a:lnTo>
                      <a:pt x="177" y="9"/>
                    </a:lnTo>
                    <a:lnTo>
                      <a:pt x="183" y="11"/>
                    </a:lnTo>
                    <a:lnTo>
                      <a:pt x="190" y="13"/>
                    </a:lnTo>
                    <a:lnTo>
                      <a:pt x="196" y="17"/>
                    </a:lnTo>
                    <a:lnTo>
                      <a:pt x="202" y="19"/>
                    </a:lnTo>
                    <a:lnTo>
                      <a:pt x="209" y="21"/>
                    </a:lnTo>
                    <a:lnTo>
                      <a:pt x="213" y="22"/>
                    </a:lnTo>
                    <a:lnTo>
                      <a:pt x="219" y="24"/>
                    </a:lnTo>
                    <a:lnTo>
                      <a:pt x="223" y="26"/>
                    </a:lnTo>
                    <a:lnTo>
                      <a:pt x="226" y="28"/>
                    </a:lnTo>
                    <a:lnTo>
                      <a:pt x="232" y="34"/>
                    </a:lnTo>
                    <a:lnTo>
                      <a:pt x="238" y="36"/>
                    </a:lnTo>
                    <a:lnTo>
                      <a:pt x="242" y="40"/>
                    </a:lnTo>
                    <a:lnTo>
                      <a:pt x="247" y="45"/>
                    </a:lnTo>
                    <a:lnTo>
                      <a:pt x="251" y="49"/>
                    </a:lnTo>
                    <a:lnTo>
                      <a:pt x="257" y="55"/>
                    </a:lnTo>
                    <a:lnTo>
                      <a:pt x="261" y="60"/>
                    </a:lnTo>
                    <a:lnTo>
                      <a:pt x="266" y="66"/>
                    </a:lnTo>
                    <a:lnTo>
                      <a:pt x="272" y="72"/>
                    </a:lnTo>
                    <a:lnTo>
                      <a:pt x="278" y="81"/>
                    </a:lnTo>
                    <a:lnTo>
                      <a:pt x="284" y="87"/>
                    </a:lnTo>
                    <a:lnTo>
                      <a:pt x="289" y="97"/>
                    </a:lnTo>
                    <a:lnTo>
                      <a:pt x="291" y="100"/>
                    </a:lnTo>
                    <a:lnTo>
                      <a:pt x="295" y="104"/>
                    </a:lnTo>
                    <a:lnTo>
                      <a:pt x="299" y="110"/>
                    </a:lnTo>
                    <a:lnTo>
                      <a:pt x="301" y="114"/>
                    </a:lnTo>
                    <a:lnTo>
                      <a:pt x="304" y="119"/>
                    </a:lnTo>
                    <a:lnTo>
                      <a:pt x="306" y="125"/>
                    </a:lnTo>
                    <a:lnTo>
                      <a:pt x="310" y="129"/>
                    </a:lnTo>
                    <a:lnTo>
                      <a:pt x="314" y="135"/>
                    </a:lnTo>
                    <a:lnTo>
                      <a:pt x="316" y="140"/>
                    </a:lnTo>
                    <a:lnTo>
                      <a:pt x="318" y="144"/>
                    </a:lnTo>
                    <a:lnTo>
                      <a:pt x="322" y="150"/>
                    </a:lnTo>
                    <a:lnTo>
                      <a:pt x="323" y="156"/>
                    </a:lnTo>
                    <a:lnTo>
                      <a:pt x="327" y="159"/>
                    </a:lnTo>
                    <a:lnTo>
                      <a:pt x="329" y="165"/>
                    </a:lnTo>
                    <a:lnTo>
                      <a:pt x="331" y="171"/>
                    </a:lnTo>
                    <a:lnTo>
                      <a:pt x="333" y="178"/>
                    </a:lnTo>
                    <a:lnTo>
                      <a:pt x="335" y="182"/>
                    </a:lnTo>
                    <a:lnTo>
                      <a:pt x="337" y="188"/>
                    </a:lnTo>
                    <a:lnTo>
                      <a:pt x="339" y="194"/>
                    </a:lnTo>
                    <a:lnTo>
                      <a:pt x="341" y="199"/>
                    </a:lnTo>
                    <a:lnTo>
                      <a:pt x="342" y="205"/>
                    </a:lnTo>
                    <a:lnTo>
                      <a:pt x="344" y="213"/>
                    </a:lnTo>
                    <a:lnTo>
                      <a:pt x="346" y="218"/>
                    </a:lnTo>
                    <a:lnTo>
                      <a:pt x="348" y="226"/>
                    </a:lnTo>
                    <a:lnTo>
                      <a:pt x="348" y="232"/>
                    </a:lnTo>
                    <a:lnTo>
                      <a:pt x="348" y="237"/>
                    </a:lnTo>
                    <a:lnTo>
                      <a:pt x="350" y="243"/>
                    </a:lnTo>
                    <a:lnTo>
                      <a:pt x="350" y="249"/>
                    </a:lnTo>
                    <a:lnTo>
                      <a:pt x="350" y="254"/>
                    </a:lnTo>
                    <a:lnTo>
                      <a:pt x="350" y="262"/>
                    </a:lnTo>
                    <a:lnTo>
                      <a:pt x="350" y="268"/>
                    </a:lnTo>
                    <a:lnTo>
                      <a:pt x="350" y="275"/>
                    </a:lnTo>
                    <a:lnTo>
                      <a:pt x="350" y="281"/>
                    </a:lnTo>
                    <a:lnTo>
                      <a:pt x="348" y="287"/>
                    </a:lnTo>
                    <a:lnTo>
                      <a:pt x="346" y="292"/>
                    </a:lnTo>
                    <a:lnTo>
                      <a:pt x="346" y="300"/>
                    </a:lnTo>
                    <a:lnTo>
                      <a:pt x="344" y="306"/>
                    </a:lnTo>
                    <a:lnTo>
                      <a:pt x="342" y="313"/>
                    </a:lnTo>
                    <a:lnTo>
                      <a:pt x="341" y="317"/>
                    </a:lnTo>
                    <a:lnTo>
                      <a:pt x="339" y="325"/>
                    </a:lnTo>
                    <a:lnTo>
                      <a:pt x="339" y="327"/>
                    </a:lnTo>
                    <a:lnTo>
                      <a:pt x="335" y="334"/>
                    </a:lnTo>
                    <a:lnTo>
                      <a:pt x="333" y="336"/>
                    </a:lnTo>
                    <a:lnTo>
                      <a:pt x="329" y="342"/>
                    </a:lnTo>
                    <a:lnTo>
                      <a:pt x="325" y="346"/>
                    </a:lnTo>
                    <a:lnTo>
                      <a:pt x="322" y="349"/>
                    </a:lnTo>
                    <a:lnTo>
                      <a:pt x="316" y="351"/>
                    </a:lnTo>
                    <a:lnTo>
                      <a:pt x="314" y="353"/>
                    </a:lnTo>
                    <a:lnTo>
                      <a:pt x="310" y="355"/>
                    </a:lnTo>
                    <a:lnTo>
                      <a:pt x="306" y="357"/>
                    </a:lnTo>
                    <a:lnTo>
                      <a:pt x="301" y="357"/>
                    </a:lnTo>
                    <a:lnTo>
                      <a:pt x="295" y="359"/>
                    </a:lnTo>
                    <a:lnTo>
                      <a:pt x="289" y="359"/>
                    </a:lnTo>
                    <a:lnTo>
                      <a:pt x="285" y="361"/>
                    </a:lnTo>
                    <a:lnTo>
                      <a:pt x="278" y="359"/>
                    </a:lnTo>
                    <a:lnTo>
                      <a:pt x="272" y="359"/>
                    </a:lnTo>
                    <a:lnTo>
                      <a:pt x="264" y="357"/>
                    </a:lnTo>
                    <a:lnTo>
                      <a:pt x="257" y="357"/>
                    </a:lnTo>
                    <a:lnTo>
                      <a:pt x="247" y="355"/>
                    </a:lnTo>
                    <a:lnTo>
                      <a:pt x="240" y="353"/>
                    </a:lnTo>
                    <a:lnTo>
                      <a:pt x="236" y="351"/>
                    </a:lnTo>
                    <a:lnTo>
                      <a:pt x="230" y="349"/>
                    </a:lnTo>
                    <a:lnTo>
                      <a:pt x="226" y="349"/>
                    </a:lnTo>
                    <a:lnTo>
                      <a:pt x="221" y="347"/>
                    </a:lnTo>
                    <a:lnTo>
                      <a:pt x="173" y="328"/>
                    </a:lnTo>
                    <a:lnTo>
                      <a:pt x="221" y="285"/>
                    </a:lnTo>
                    <a:lnTo>
                      <a:pt x="221" y="283"/>
                    </a:lnTo>
                    <a:lnTo>
                      <a:pt x="221" y="279"/>
                    </a:lnTo>
                    <a:lnTo>
                      <a:pt x="221" y="273"/>
                    </a:lnTo>
                    <a:lnTo>
                      <a:pt x="223" y="266"/>
                    </a:lnTo>
                    <a:lnTo>
                      <a:pt x="223" y="260"/>
                    </a:lnTo>
                    <a:lnTo>
                      <a:pt x="223" y="256"/>
                    </a:lnTo>
                    <a:lnTo>
                      <a:pt x="223" y="251"/>
                    </a:lnTo>
                    <a:lnTo>
                      <a:pt x="225" y="245"/>
                    </a:lnTo>
                    <a:lnTo>
                      <a:pt x="223" y="239"/>
                    </a:lnTo>
                    <a:lnTo>
                      <a:pt x="223" y="233"/>
                    </a:lnTo>
                    <a:lnTo>
                      <a:pt x="221" y="228"/>
                    </a:lnTo>
                    <a:lnTo>
                      <a:pt x="221" y="224"/>
                    </a:lnTo>
                    <a:lnTo>
                      <a:pt x="219" y="216"/>
                    </a:lnTo>
                    <a:lnTo>
                      <a:pt x="215" y="211"/>
                    </a:lnTo>
                    <a:lnTo>
                      <a:pt x="213" y="205"/>
                    </a:lnTo>
                    <a:lnTo>
                      <a:pt x="211" y="201"/>
                    </a:lnTo>
                    <a:lnTo>
                      <a:pt x="207" y="195"/>
                    </a:lnTo>
                    <a:lnTo>
                      <a:pt x="204" y="190"/>
                    </a:lnTo>
                    <a:lnTo>
                      <a:pt x="198" y="184"/>
                    </a:lnTo>
                    <a:lnTo>
                      <a:pt x="194" y="180"/>
                    </a:lnTo>
                    <a:lnTo>
                      <a:pt x="187" y="176"/>
                    </a:lnTo>
                    <a:lnTo>
                      <a:pt x="179" y="173"/>
                    </a:lnTo>
                    <a:lnTo>
                      <a:pt x="171" y="169"/>
                    </a:lnTo>
                    <a:lnTo>
                      <a:pt x="164" y="167"/>
                    </a:lnTo>
                    <a:lnTo>
                      <a:pt x="160" y="165"/>
                    </a:lnTo>
                    <a:lnTo>
                      <a:pt x="154" y="165"/>
                    </a:lnTo>
                    <a:lnTo>
                      <a:pt x="150" y="163"/>
                    </a:lnTo>
                    <a:lnTo>
                      <a:pt x="145" y="163"/>
                    </a:lnTo>
                    <a:lnTo>
                      <a:pt x="139" y="163"/>
                    </a:lnTo>
                    <a:lnTo>
                      <a:pt x="135" y="163"/>
                    </a:lnTo>
                    <a:lnTo>
                      <a:pt x="129" y="163"/>
                    </a:lnTo>
                    <a:lnTo>
                      <a:pt x="124" y="163"/>
                    </a:lnTo>
                    <a:lnTo>
                      <a:pt x="118" y="163"/>
                    </a:lnTo>
                    <a:lnTo>
                      <a:pt x="114" y="163"/>
                    </a:lnTo>
                    <a:lnTo>
                      <a:pt x="110" y="163"/>
                    </a:lnTo>
                    <a:lnTo>
                      <a:pt x="109" y="165"/>
                    </a:lnTo>
                    <a:lnTo>
                      <a:pt x="105" y="167"/>
                    </a:lnTo>
                    <a:lnTo>
                      <a:pt x="103" y="169"/>
                    </a:lnTo>
                    <a:lnTo>
                      <a:pt x="99" y="173"/>
                    </a:lnTo>
                    <a:lnTo>
                      <a:pt x="95" y="178"/>
                    </a:lnTo>
                    <a:lnTo>
                      <a:pt x="91" y="186"/>
                    </a:lnTo>
                    <a:lnTo>
                      <a:pt x="88" y="192"/>
                    </a:lnTo>
                    <a:lnTo>
                      <a:pt x="88" y="195"/>
                    </a:lnTo>
                    <a:lnTo>
                      <a:pt x="88" y="199"/>
                    </a:lnTo>
                    <a:lnTo>
                      <a:pt x="88" y="203"/>
                    </a:lnTo>
                    <a:lnTo>
                      <a:pt x="88" y="207"/>
                    </a:lnTo>
                    <a:lnTo>
                      <a:pt x="88" y="211"/>
                    </a:lnTo>
                    <a:lnTo>
                      <a:pt x="88" y="218"/>
                    </a:lnTo>
                    <a:lnTo>
                      <a:pt x="88" y="220"/>
                    </a:lnTo>
                    <a:lnTo>
                      <a:pt x="86" y="226"/>
                    </a:lnTo>
                    <a:lnTo>
                      <a:pt x="84" y="230"/>
                    </a:lnTo>
                    <a:lnTo>
                      <a:pt x="86" y="235"/>
                    </a:lnTo>
                    <a:lnTo>
                      <a:pt x="86" y="243"/>
                    </a:lnTo>
                    <a:lnTo>
                      <a:pt x="88" y="251"/>
                    </a:lnTo>
                    <a:lnTo>
                      <a:pt x="90" y="254"/>
                    </a:lnTo>
                    <a:lnTo>
                      <a:pt x="93" y="260"/>
                    </a:lnTo>
                    <a:lnTo>
                      <a:pt x="95" y="264"/>
                    </a:lnTo>
                    <a:lnTo>
                      <a:pt x="99" y="270"/>
                    </a:lnTo>
                    <a:lnTo>
                      <a:pt x="91" y="290"/>
                    </a:lnTo>
                    <a:lnTo>
                      <a:pt x="44" y="207"/>
                    </a:lnTo>
                    <a:lnTo>
                      <a:pt x="44" y="207"/>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30" name="Freeform 1182"/>
              <p:cNvSpPr>
                <a:spLocks/>
              </p:cNvSpPr>
              <p:nvPr/>
            </p:nvSpPr>
            <p:spPr bwMode="auto">
              <a:xfrm>
                <a:off x="4132" y="2655"/>
                <a:ext cx="313" cy="296"/>
              </a:xfrm>
              <a:custGeom>
                <a:avLst/>
                <a:gdLst>
                  <a:gd name="T0" fmla="*/ 0 w 681"/>
                  <a:gd name="T1" fmla="*/ 593 h 593"/>
                  <a:gd name="T2" fmla="*/ 156 w 681"/>
                  <a:gd name="T3" fmla="*/ 452 h 593"/>
                  <a:gd name="T4" fmla="*/ 643 w 681"/>
                  <a:gd name="T5" fmla="*/ 2 h 593"/>
                  <a:gd name="T6" fmla="*/ 645 w 681"/>
                  <a:gd name="T7" fmla="*/ 2 h 593"/>
                  <a:gd name="T8" fmla="*/ 648 w 681"/>
                  <a:gd name="T9" fmla="*/ 0 h 593"/>
                  <a:gd name="T10" fmla="*/ 656 w 681"/>
                  <a:gd name="T11" fmla="*/ 0 h 593"/>
                  <a:gd name="T12" fmla="*/ 662 w 681"/>
                  <a:gd name="T13" fmla="*/ 4 h 593"/>
                  <a:gd name="T14" fmla="*/ 666 w 681"/>
                  <a:gd name="T15" fmla="*/ 6 h 593"/>
                  <a:gd name="T16" fmla="*/ 669 w 681"/>
                  <a:gd name="T17" fmla="*/ 8 h 593"/>
                  <a:gd name="T18" fmla="*/ 673 w 681"/>
                  <a:gd name="T19" fmla="*/ 12 h 593"/>
                  <a:gd name="T20" fmla="*/ 675 w 681"/>
                  <a:gd name="T21" fmla="*/ 17 h 593"/>
                  <a:gd name="T22" fmla="*/ 677 w 681"/>
                  <a:gd name="T23" fmla="*/ 23 h 593"/>
                  <a:gd name="T24" fmla="*/ 679 w 681"/>
                  <a:gd name="T25" fmla="*/ 31 h 593"/>
                  <a:gd name="T26" fmla="*/ 679 w 681"/>
                  <a:gd name="T27" fmla="*/ 34 h 593"/>
                  <a:gd name="T28" fmla="*/ 679 w 681"/>
                  <a:gd name="T29" fmla="*/ 38 h 593"/>
                  <a:gd name="T30" fmla="*/ 679 w 681"/>
                  <a:gd name="T31" fmla="*/ 44 h 593"/>
                  <a:gd name="T32" fmla="*/ 681 w 681"/>
                  <a:gd name="T33" fmla="*/ 50 h 593"/>
                  <a:gd name="T34" fmla="*/ 61 w 681"/>
                  <a:gd name="T35" fmla="*/ 565 h 593"/>
                  <a:gd name="T36" fmla="*/ 0 w 681"/>
                  <a:gd name="T37" fmla="*/ 593 h 593"/>
                  <a:gd name="T38" fmla="*/ 0 w 681"/>
                  <a:gd name="T39" fmla="*/ 593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1" h="593">
                    <a:moveTo>
                      <a:pt x="0" y="593"/>
                    </a:moveTo>
                    <a:lnTo>
                      <a:pt x="156" y="452"/>
                    </a:lnTo>
                    <a:lnTo>
                      <a:pt x="643" y="2"/>
                    </a:lnTo>
                    <a:lnTo>
                      <a:pt x="645" y="2"/>
                    </a:lnTo>
                    <a:lnTo>
                      <a:pt x="648" y="0"/>
                    </a:lnTo>
                    <a:lnTo>
                      <a:pt x="656" y="0"/>
                    </a:lnTo>
                    <a:lnTo>
                      <a:pt x="662" y="4"/>
                    </a:lnTo>
                    <a:lnTo>
                      <a:pt x="666" y="6"/>
                    </a:lnTo>
                    <a:lnTo>
                      <a:pt x="669" y="8"/>
                    </a:lnTo>
                    <a:lnTo>
                      <a:pt x="673" y="12"/>
                    </a:lnTo>
                    <a:lnTo>
                      <a:pt x="675" y="17"/>
                    </a:lnTo>
                    <a:lnTo>
                      <a:pt x="677" y="23"/>
                    </a:lnTo>
                    <a:lnTo>
                      <a:pt x="679" y="31"/>
                    </a:lnTo>
                    <a:lnTo>
                      <a:pt x="679" y="34"/>
                    </a:lnTo>
                    <a:lnTo>
                      <a:pt x="679" y="38"/>
                    </a:lnTo>
                    <a:lnTo>
                      <a:pt x="679" y="44"/>
                    </a:lnTo>
                    <a:lnTo>
                      <a:pt x="681" y="50"/>
                    </a:lnTo>
                    <a:lnTo>
                      <a:pt x="61" y="565"/>
                    </a:lnTo>
                    <a:lnTo>
                      <a:pt x="0" y="593"/>
                    </a:lnTo>
                    <a:lnTo>
                      <a:pt x="0" y="593"/>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31" name="Freeform 1183"/>
              <p:cNvSpPr>
                <a:spLocks/>
              </p:cNvSpPr>
              <p:nvPr/>
            </p:nvSpPr>
            <p:spPr bwMode="auto">
              <a:xfrm>
                <a:off x="4535" y="2383"/>
                <a:ext cx="158" cy="176"/>
              </a:xfrm>
              <a:custGeom>
                <a:avLst/>
                <a:gdLst>
                  <a:gd name="T0" fmla="*/ 99 w 342"/>
                  <a:gd name="T1" fmla="*/ 275 h 351"/>
                  <a:gd name="T2" fmla="*/ 85 w 342"/>
                  <a:gd name="T3" fmla="*/ 260 h 351"/>
                  <a:gd name="T4" fmla="*/ 64 w 342"/>
                  <a:gd name="T5" fmla="*/ 233 h 351"/>
                  <a:gd name="T6" fmla="*/ 42 w 342"/>
                  <a:gd name="T7" fmla="*/ 203 h 351"/>
                  <a:gd name="T8" fmla="*/ 30 w 342"/>
                  <a:gd name="T9" fmla="*/ 186 h 351"/>
                  <a:gd name="T10" fmla="*/ 21 w 342"/>
                  <a:gd name="T11" fmla="*/ 167 h 351"/>
                  <a:gd name="T12" fmla="*/ 11 w 342"/>
                  <a:gd name="T13" fmla="*/ 148 h 351"/>
                  <a:gd name="T14" fmla="*/ 5 w 342"/>
                  <a:gd name="T15" fmla="*/ 129 h 351"/>
                  <a:gd name="T16" fmla="*/ 2 w 342"/>
                  <a:gd name="T17" fmla="*/ 110 h 351"/>
                  <a:gd name="T18" fmla="*/ 0 w 342"/>
                  <a:gd name="T19" fmla="*/ 91 h 351"/>
                  <a:gd name="T20" fmla="*/ 2 w 342"/>
                  <a:gd name="T21" fmla="*/ 70 h 351"/>
                  <a:gd name="T22" fmla="*/ 9 w 342"/>
                  <a:gd name="T23" fmla="*/ 43 h 351"/>
                  <a:gd name="T24" fmla="*/ 24 w 342"/>
                  <a:gd name="T25" fmla="*/ 24 h 351"/>
                  <a:gd name="T26" fmla="*/ 53 w 342"/>
                  <a:gd name="T27" fmla="*/ 7 h 351"/>
                  <a:gd name="T28" fmla="*/ 76 w 342"/>
                  <a:gd name="T29" fmla="*/ 0 h 351"/>
                  <a:gd name="T30" fmla="*/ 95 w 342"/>
                  <a:gd name="T31" fmla="*/ 0 h 351"/>
                  <a:gd name="T32" fmla="*/ 114 w 342"/>
                  <a:gd name="T33" fmla="*/ 0 h 351"/>
                  <a:gd name="T34" fmla="*/ 135 w 342"/>
                  <a:gd name="T35" fmla="*/ 3 h 351"/>
                  <a:gd name="T36" fmla="*/ 154 w 342"/>
                  <a:gd name="T37" fmla="*/ 7 h 351"/>
                  <a:gd name="T38" fmla="*/ 173 w 342"/>
                  <a:gd name="T39" fmla="*/ 15 h 351"/>
                  <a:gd name="T40" fmla="*/ 194 w 342"/>
                  <a:gd name="T41" fmla="*/ 22 h 351"/>
                  <a:gd name="T42" fmla="*/ 213 w 342"/>
                  <a:gd name="T43" fmla="*/ 34 h 351"/>
                  <a:gd name="T44" fmla="*/ 232 w 342"/>
                  <a:gd name="T45" fmla="*/ 43 h 351"/>
                  <a:gd name="T46" fmla="*/ 251 w 342"/>
                  <a:gd name="T47" fmla="*/ 55 h 351"/>
                  <a:gd name="T48" fmla="*/ 268 w 342"/>
                  <a:gd name="T49" fmla="*/ 68 h 351"/>
                  <a:gd name="T50" fmla="*/ 291 w 342"/>
                  <a:gd name="T51" fmla="*/ 87 h 351"/>
                  <a:gd name="T52" fmla="*/ 310 w 342"/>
                  <a:gd name="T53" fmla="*/ 112 h 351"/>
                  <a:gd name="T54" fmla="*/ 321 w 342"/>
                  <a:gd name="T55" fmla="*/ 131 h 351"/>
                  <a:gd name="T56" fmla="*/ 329 w 342"/>
                  <a:gd name="T57" fmla="*/ 152 h 351"/>
                  <a:gd name="T58" fmla="*/ 334 w 342"/>
                  <a:gd name="T59" fmla="*/ 171 h 351"/>
                  <a:gd name="T60" fmla="*/ 338 w 342"/>
                  <a:gd name="T61" fmla="*/ 192 h 351"/>
                  <a:gd name="T62" fmla="*/ 340 w 342"/>
                  <a:gd name="T63" fmla="*/ 212 h 351"/>
                  <a:gd name="T64" fmla="*/ 340 w 342"/>
                  <a:gd name="T65" fmla="*/ 233 h 351"/>
                  <a:gd name="T66" fmla="*/ 336 w 342"/>
                  <a:gd name="T67" fmla="*/ 254 h 351"/>
                  <a:gd name="T68" fmla="*/ 329 w 342"/>
                  <a:gd name="T69" fmla="*/ 273 h 351"/>
                  <a:gd name="T70" fmla="*/ 321 w 342"/>
                  <a:gd name="T71" fmla="*/ 290 h 351"/>
                  <a:gd name="T72" fmla="*/ 300 w 342"/>
                  <a:gd name="T73" fmla="*/ 315 h 351"/>
                  <a:gd name="T74" fmla="*/ 274 w 342"/>
                  <a:gd name="T75" fmla="*/ 336 h 351"/>
                  <a:gd name="T76" fmla="*/ 253 w 342"/>
                  <a:gd name="T77" fmla="*/ 345 h 351"/>
                  <a:gd name="T78" fmla="*/ 235 w 342"/>
                  <a:gd name="T79" fmla="*/ 349 h 351"/>
                  <a:gd name="T80" fmla="*/ 218 w 342"/>
                  <a:gd name="T81" fmla="*/ 347 h 351"/>
                  <a:gd name="T82" fmla="*/ 194 w 342"/>
                  <a:gd name="T83" fmla="*/ 342 h 351"/>
                  <a:gd name="T84" fmla="*/ 171 w 342"/>
                  <a:gd name="T85" fmla="*/ 330 h 351"/>
                  <a:gd name="T86" fmla="*/ 194 w 342"/>
                  <a:gd name="T87" fmla="*/ 296 h 351"/>
                  <a:gd name="T88" fmla="*/ 220 w 342"/>
                  <a:gd name="T89" fmla="*/ 300 h 351"/>
                  <a:gd name="T90" fmla="*/ 249 w 342"/>
                  <a:gd name="T91" fmla="*/ 288 h 351"/>
                  <a:gd name="T92" fmla="*/ 258 w 342"/>
                  <a:gd name="T93" fmla="*/ 273 h 351"/>
                  <a:gd name="T94" fmla="*/ 266 w 342"/>
                  <a:gd name="T95" fmla="*/ 250 h 351"/>
                  <a:gd name="T96" fmla="*/ 262 w 342"/>
                  <a:gd name="T97" fmla="*/ 220 h 351"/>
                  <a:gd name="T98" fmla="*/ 251 w 342"/>
                  <a:gd name="T99" fmla="*/ 186 h 351"/>
                  <a:gd name="T100" fmla="*/ 230 w 342"/>
                  <a:gd name="T101" fmla="*/ 154 h 351"/>
                  <a:gd name="T102" fmla="*/ 207 w 342"/>
                  <a:gd name="T103" fmla="*/ 123 h 351"/>
                  <a:gd name="T104" fmla="*/ 178 w 342"/>
                  <a:gd name="T105" fmla="*/ 98 h 351"/>
                  <a:gd name="T106" fmla="*/ 150 w 342"/>
                  <a:gd name="T107" fmla="*/ 81 h 351"/>
                  <a:gd name="T108" fmla="*/ 119 w 342"/>
                  <a:gd name="T109" fmla="*/ 76 h 351"/>
                  <a:gd name="T110" fmla="*/ 95 w 342"/>
                  <a:gd name="T111" fmla="*/ 81 h 351"/>
                  <a:gd name="T112" fmla="*/ 76 w 342"/>
                  <a:gd name="T113" fmla="*/ 95 h 351"/>
                  <a:gd name="T114" fmla="*/ 68 w 342"/>
                  <a:gd name="T115" fmla="*/ 114 h 351"/>
                  <a:gd name="T116" fmla="*/ 68 w 342"/>
                  <a:gd name="T117" fmla="*/ 133 h 351"/>
                  <a:gd name="T118" fmla="*/ 74 w 342"/>
                  <a:gd name="T119" fmla="*/ 152 h 351"/>
                  <a:gd name="T120" fmla="*/ 81 w 342"/>
                  <a:gd name="T121" fmla="*/ 171 h 351"/>
                  <a:gd name="T122" fmla="*/ 99 w 342"/>
                  <a:gd name="T123" fmla="*/ 19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2" h="351">
                    <a:moveTo>
                      <a:pt x="102" y="199"/>
                    </a:moveTo>
                    <a:lnTo>
                      <a:pt x="106" y="283"/>
                    </a:lnTo>
                    <a:lnTo>
                      <a:pt x="102" y="281"/>
                    </a:lnTo>
                    <a:lnTo>
                      <a:pt x="99" y="275"/>
                    </a:lnTo>
                    <a:lnTo>
                      <a:pt x="97" y="271"/>
                    </a:lnTo>
                    <a:lnTo>
                      <a:pt x="93" y="269"/>
                    </a:lnTo>
                    <a:lnTo>
                      <a:pt x="89" y="264"/>
                    </a:lnTo>
                    <a:lnTo>
                      <a:pt x="85" y="260"/>
                    </a:lnTo>
                    <a:lnTo>
                      <a:pt x="80" y="254"/>
                    </a:lnTo>
                    <a:lnTo>
                      <a:pt x="74" y="247"/>
                    </a:lnTo>
                    <a:lnTo>
                      <a:pt x="68" y="241"/>
                    </a:lnTo>
                    <a:lnTo>
                      <a:pt x="64" y="233"/>
                    </a:lnTo>
                    <a:lnTo>
                      <a:pt x="59" y="226"/>
                    </a:lnTo>
                    <a:lnTo>
                      <a:pt x="53" y="220"/>
                    </a:lnTo>
                    <a:lnTo>
                      <a:pt x="47" y="211"/>
                    </a:lnTo>
                    <a:lnTo>
                      <a:pt x="42" y="203"/>
                    </a:lnTo>
                    <a:lnTo>
                      <a:pt x="38" y="199"/>
                    </a:lnTo>
                    <a:lnTo>
                      <a:pt x="36" y="193"/>
                    </a:lnTo>
                    <a:lnTo>
                      <a:pt x="32" y="190"/>
                    </a:lnTo>
                    <a:lnTo>
                      <a:pt x="30" y="186"/>
                    </a:lnTo>
                    <a:lnTo>
                      <a:pt x="28" y="180"/>
                    </a:lnTo>
                    <a:lnTo>
                      <a:pt x="24" y="176"/>
                    </a:lnTo>
                    <a:lnTo>
                      <a:pt x="23" y="171"/>
                    </a:lnTo>
                    <a:lnTo>
                      <a:pt x="21" y="167"/>
                    </a:lnTo>
                    <a:lnTo>
                      <a:pt x="17" y="163"/>
                    </a:lnTo>
                    <a:lnTo>
                      <a:pt x="15" y="157"/>
                    </a:lnTo>
                    <a:lnTo>
                      <a:pt x="13" y="152"/>
                    </a:lnTo>
                    <a:lnTo>
                      <a:pt x="11" y="148"/>
                    </a:lnTo>
                    <a:lnTo>
                      <a:pt x="9" y="142"/>
                    </a:lnTo>
                    <a:lnTo>
                      <a:pt x="7" y="138"/>
                    </a:lnTo>
                    <a:lnTo>
                      <a:pt x="5" y="133"/>
                    </a:lnTo>
                    <a:lnTo>
                      <a:pt x="5" y="129"/>
                    </a:lnTo>
                    <a:lnTo>
                      <a:pt x="3" y="123"/>
                    </a:lnTo>
                    <a:lnTo>
                      <a:pt x="2" y="119"/>
                    </a:lnTo>
                    <a:lnTo>
                      <a:pt x="2" y="114"/>
                    </a:lnTo>
                    <a:lnTo>
                      <a:pt x="2" y="110"/>
                    </a:lnTo>
                    <a:lnTo>
                      <a:pt x="0" y="104"/>
                    </a:lnTo>
                    <a:lnTo>
                      <a:pt x="0" y="100"/>
                    </a:lnTo>
                    <a:lnTo>
                      <a:pt x="0" y="95"/>
                    </a:lnTo>
                    <a:lnTo>
                      <a:pt x="0" y="91"/>
                    </a:lnTo>
                    <a:lnTo>
                      <a:pt x="0" y="85"/>
                    </a:lnTo>
                    <a:lnTo>
                      <a:pt x="0" y="81"/>
                    </a:lnTo>
                    <a:lnTo>
                      <a:pt x="0" y="76"/>
                    </a:lnTo>
                    <a:lnTo>
                      <a:pt x="2" y="70"/>
                    </a:lnTo>
                    <a:lnTo>
                      <a:pt x="2" y="62"/>
                    </a:lnTo>
                    <a:lnTo>
                      <a:pt x="5" y="55"/>
                    </a:lnTo>
                    <a:lnTo>
                      <a:pt x="7" y="49"/>
                    </a:lnTo>
                    <a:lnTo>
                      <a:pt x="9" y="43"/>
                    </a:lnTo>
                    <a:lnTo>
                      <a:pt x="11" y="39"/>
                    </a:lnTo>
                    <a:lnTo>
                      <a:pt x="15" y="38"/>
                    </a:lnTo>
                    <a:lnTo>
                      <a:pt x="19" y="30"/>
                    </a:lnTo>
                    <a:lnTo>
                      <a:pt x="24" y="24"/>
                    </a:lnTo>
                    <a:lnTo>
                      <a:pt x="30" y="19"/>
                    </a:lnTo>
                    <a:lnTo>
                      <a:pt x="38" y="15"/>
                    </a:lnTo>
                    <a:lnTo>
                      <a:pt x="45" y="9"/>
                    </a:lnTo>
                    <a:lnTo>
                      <a:pt x="53" y="7"/>
                    </a:lnTo>
                    <a:lnTo>
                      <a:pt x="61" y="3"/>
                    </a:lnTo>
                    <a:lnTo>
                      <a:pt x="68" y="1"/>
                    </a:lnTo>
                    <a:lnTo>
                      <a:pt x="72" y="0"/>
                    </a:lnTo>
                    <a:lnTo>
                      <a:pt x="76" y="0"/>
                    </a:lnTo>
                    <a:lnTo>
                      <a:pt x="81" y="0"/>
                    </a:lnTo>
                    <a:lnTo>
                      <a:pt x="87" y="0"/>
                    </a:lnTo>
                    <a:lnTo>
                      <a:pt x="91" y="0"/>
                    </a:lnTo>
                    <a:lnTo>
                      <a:pt x="95" y="0"/>
                    </a:lnTo>
                    <a:lnTo>
                      <a:pt x="100" y="0"/>
                    </a:lnTo>
                    <a:lnTo>
                      <a:pt x="104" y="0"/>
                    </a:lnTo>
                    <a:lnTo>
                      <a:pt x="110" y="0"/>
                    </a:lnTo>
                    <a:lnTo>
                      <a:pt x="114" y="0"/>
                    </a:lnTo>
                    <a:lnTo>
                      <a:pt x="119" y="0"/>
                    </a:lnTo>
                    <a:lnTo>
                      <a:pt x="123" y="1"/>
                    </a:lnTo>
                    <a:lnTo>
                      <a:pt x="129" y="1"/>
                    </a:lnTo>
                    <a:lnTo>
                      <a:pt x="135" y="3"/>
                    </a:lnTo>
                    <a:lnTo>
                      <a:pt x="139" y="3"/>
                    </a:lnTo>
                    <a:lnTo>
                      <a:pt x="144" y="5"/>
                    </a:lnTo>
                    <a:lnTo>
                      <a:pt x="148" y="5"/>
                    </a:lnTo>
                    <a:lnTo>
                      <a:pt x="154" y="7"/>
                    </a:lnTo>
                    <a:lnTo>
                      <a:pt x="158" y="9"/>
                    </a:lnTo>
                    <a:lnTo>
                      <a:pt x="163" y="11"/>
                    </a:lnTo>
                    <a:lnTo>
                      <a:pt x="169" y="13"/>
                    </a:lnTo>
                    <a:lnTo>
                      <a:pt x="173" y="15"/>
                    </a:lnTo>
                    <a:lnTo>
                      <a:pt x="178" y="17"/>
                    </a:lnTo>
                    <a:lnTo>
                      <a:pt x="182" y="19"/>
                    </a:lnTo>
                    <a:lnTo>
                      <a:pt x="188" y="20"/>
                    </a:lnTo>
                    <a:lnTo>
                      <a:pt x="194" y="22"/>
                    </a:lnTo>
                    <a:lnTo>
                      <a:pt x="199" y="26"/>
                    </a:lnTo>
                    <a:lnTo>
                      <a:pt x="205" y="28"/>
                    </a:lnTo>
                    <a:lnTo>
                      <a:pt x="209" y="30"/>
                    </a:lnTo>
                    <a:lnTo>
                      <a:pt x="213" y="34"/>
                    </a:lnTo>
                    <a:lnTo>
                      <a:pt x="218" y="36"/>
                    </a:lnTo>
                    <a:lnTo>
                      <a:pt x="222" y="38"/>
                    </a:lnTo>
                    <a:lnTo>
                      <a:pt x="226" y="39"/>
                    </a:lnTo>
                    <a:lnTo>
                      <a:pt x="232" y="43"/>
                    </a:lnTo>
                    <a:lnTo>
                      <a:pt x="235" y="45"/>
                    </a:lnTo>
                    <a:lnTo>
                      <a:pt x="241" y="49"/>
                    </a:lnTo>
                    <a:lnTo>
                      <a:pt x="245" y="51"/>
                    </a:lnTo>
                    <a:lnTo>
                      <a:pt x="251" y="55"/>
                    </a:lnTo>
                    <a:lnTo>
                      <a:pt x="255" y="59"/>
                    </a:lnTo>
                    <a:lnTo>
                      <a:pt x="258" y="60"/>
                    </a:lnTo>
                    <a:lnTo>
                      <a:pt x="262" y="64"/>
                    </a:lnTo>
                    <a:lnTo>
                      <a:pt x="268" y="68"/>
                    </a:lnTo>
                    <a:lnTo>
                      <a:pt x="272" y="70"/>
                    </a:lnTo>
                    <a:lnTo>
                      <a:pt x="277" y="76"/>
                    </a:lnTo>
                    <a:lnTo>
                      <a:pt x="283" y="81"/>
                    </a:lnTo>
                    <a:lnTo>
                      <a:pt x="291" y="87"/>
                    </a:lnTo>
                    <a:lnTo>
                      <a:pt x="298" y="97"/>
                    </a:lnTo>
                    <a:lnTo>
                      <a:pt x="304" y="104"/>
                    </a:lnTo>
                    <a:lnTo>
                      <a:pt x="306" y="108"/>
                    </a:lnTo>
                    <a:lnTo>
                      <a:pt x="310" y="112"/>
                    </a:lnTo>
                    <a:lnTo>
                      <a:pt x="312" y="117"/>
                    </a:lnTo>
                    <a:lnTo>
                      <a:pt x="315" y="121"/>
                    </a:lnTo>
                    <a:lnTo>
                      <a:pt x="317" y="127"/>
                    </a:lnTo>
                    <a:lnTo>
                      <a:pt x="321" y="131"/>
                    </a:lnTo>
                    <a:lnTo>
                      <a:pt x="323" y="136"/>
                    </a:lnTo>
                    <a:lnTo>
                      <a:pt x="325" y="140"/>
                    </a:lnTo>
                    <a:lnTo>
                      <a:pt x="327" y="146"/>
                    </a:lnTo>
                    <a:lnTo>
                      <a:pt x="329" y="152"/>
                    </a:lnTo>
                    <a:lnTo>
                      <a:pt x="331" y="155"/>
                    </a:lnTo>
                    <a:lnTo>
                      <a:pt x="332" y="161"/>
                    </a:lnTo>
                    <a:lnTo>
                      <a:pt x="332" y="165"/>
                    </a:lnTo>
                    <a:lnTo>
                      <a:pt x="334" y="171"/>
                    </a:lnTo>
                    <a:lnTo>
                      <a:pt x="336" y="176"/>
                    </a:lnTo>
                    <a:lnTo>
                      <a:pt x="338" y="182"/>
                    </a:lnTo>
                    <a:lnTo>
                      <a:pt x="338" y="186"/>
                    </a:lnTo>
                    <a:lnTo>
                      <a:pt x="338" y="192"/>
                    </a:lnTo>
                    <a:lnTo>
                      <a:pt x="340" y="197"/>
                    </a:lnTo>
                    <a:lnTo>
                      <a:pt x="340" y="203"/>
                    </a:lnTo>
                    <a:lnTo>
                      <a:pt x="340" y="207"/>
                    </a:lnTo>
                    <a:lnTo>
                      <a:pt x="340" y="212"/>
                    </a:lnTo>
                    <a:lnTo>
                      <a:pt x="340" y="218"/>
                    </a:lnTo>
                    <a:lnTo>
                      <a:pt x="342" y="224"/>
                    </a:lnTo>
                    <a:lnTo>
                      <a:pt x="340" y="230"/>
                    </a:lnTo>
                    <a:lnTo>
                      <a:pt x="340" y="233"/>
                    </a:lnTo>
                    <a:lnTo>
                      <a:pt x="338" y="239"/>
                    </a:lnTo>
                    <a:lnTo>
                      <a:pt x="338" y="243"/>
                    </a:lnTo>
                    <a:lnTo>
                      <a:pt x="336" y="249"/>
                    </a:lnTo>
                    <a:lnTo>
                      <a:pt x="336" y="254"/>
                    </a:lnTo>
                    <a:lnTo>
                      <a:pt x="334" y="258"/>
                    </a:lnTo>
                    <a:lnTo>
                      <a:pt x="332" y="264"/>
                    </a:lnTo>
                    <a:lnTo>
                      <a:pt x="331" y="268"/>
                    </a:lnTo>
                    <a:lnTo>
                      <a:pt x="329" y="273"/>
                    </a:lnTo>
                    <a:lnTo>
                      <a:pt x="327" y="277"/>
                    </a:lnTo>
                    <a:lnTo>
                      <a:pt x="325" y="283"/>
                    </a:lnTo>
                    <a:lnTo>
                      <a:pt x="323" y="287"/>
                    </a:lnTo>
                    <a:lnTo>
                      <a:pt x="321" y="290"/>
                    </a:lnTo>
                    <a:lnTo>
                      <a:pt x="317" y="296"/>
                    </a:lnTo>
                    <a:lnTo>
                      <a:pt x="315" y="300"/>
                    </a:lnTo>
                    <a:lnTo>
                      <a:pt x="308" y="307"/>
                    </a:lnTo>
                    <a:lnTo>
                      <a:pt x="300" y="315"/>
                    </a:lnTo>
                    <a:lnTo>
                      <a:pt x="293" y="323"/>
                    </a:lnTo>
                    <a:lnTo>
                      <a:pt x="285" y="330"/>
                    </a:lnTo>
                    <a:lnTo>
                      <a:pt x="279" y="332"/>
                    </a:lnTo>
                    <a:lnTo>
                      <a:pt x="274" y="336"/>
                    </a:lnTo>
                    <a:lnTo>
                      <a:pt x="270" y="338"/>
                    </a:lnTo>
                    <a:lnTo>
                      <a:pt x="264" y="342"/>
                    </a:lnTo>
                    <a:lnTo>
                      <a:pt x="258" y="344"/>
                    </a:lnTo>
                    <a:lnTo>
                      <a:pt x="253" y="345"/>
                    </a:lnTo>
                    <a:lnTo>
                      <a:pt x="247" y="349"/>
                    </a:lnTo>
                    <a:lnTo>
                      <a:pt x="241" y="351"/>
                    </a:lnTo>
                    <a:lnTo>
                      <a:pt x="239" y="349"/>
                    </a:lnTo>
                    <a:lnTo>
                      <a:pt x="235" y="349"/>
                    </a:lnTo>
                    <a:lnTo>
                      <a:pt x="230" y="349"/>
                    </a:lnTo>
                    <a:lnTo>
                      <a:pt x="226" y="349"/>
                    </a:lnTo>
                    <a:lnTo>
                      <a:pt x="222" y="347"/>
                    </a:lnTo>
                    <a:lnTo>
                      <a:pt x="218" y="347"/>
                    </a:lnTo>
                    <a:lnTo>
                      <a:pt x="211" y="345"/>
                    </a:lnTo>
                    <a:lnTo>
                      <a:pt x="205" y="344"/>
                    </a:lnTo>
                    <a:lnTo>
                      <a:pt x="199" y="344"/>
                    </a:lnTo>
                    <a:lnTo>
                      <a:pt x="194" y="342"/>
                    </a:lnTo>
                    <a:lnTo>
                      <a:pt x="188" y="338"/>
                    </a:lnTo>
                    <a:lnTo>
                      <a:pt x="182" y="336"/>
                    </a:lnTo>
                    <a:lnTo>
                      <a:pt x="177" y="334"/>
                    </a:lnTo>
                    <a:lnTo>
                      <a:pt x="171" y="330"/>
                    </a:lnTo>
                    <a:lnTo>
                      <a:pt x="182" y="292"/>
                    </a:lnTo>
                    <a:lnTo>
                      <a:pt x="184" y="294"/>
                    </a:lnTo>
                    <a:lnTo>
                      <a:pt x="188" y="294"/>
                    </a:lnTo>
                    <a:lnTo>
                      <a:pt x="194" y="296"/>
                    </a:lnTo>
                    <a:lnTo>
                      <a:pt x="199" y="296"/>
                    </a:lnTo>
                    <a:lnTo>
                      <a:pt x="205" y="298"/>
                    </a:lnTo>
                    <a:lnTo>
                      <a:pt x="213" y="300"/>
                    </a:lnTo>
                    <a:lnTo>
                      <a:pt x="220" y="300"/>
                    </a:lnTo>
                    <a:lnTo>
                      <a:pt x="228" y="298"/>
                    </a:lnTo>
                    <a:lnTo>
                      <a:pt x="235" y="296"/>
                    </a:lnTo>
                    <a:lnTo>
                      <a:pt x="241" y="294"/>
                    </a:lnTo>
                    <a:lnTo>
                      <a:pt x="249" y="288"/>
                    </a:lnTo>
                    <a:lnTo>
                      <a:pt x="251" y="285"/>
                    </a:lnTo>
                    <a:lnTo>
                      <a:pt x="253" y="281"/>
                    </a:lnTo>
                    <a:lnTo>
                      <a:pt x="256" y="277"/>
                    </a:lnTo>
                    <a:lnTo>
                      <a:pt x="258" y="273"/>
                    </a:lnTo>
                    <a:lnTo>
                      <a:pt x="260" y="268"/>
                    </a:lnTo>
                    <a:lnTo>
                      <a:pt x="262" y="264"/>
                    </a:lnTo>
                    <a:lnTo>
                      <a:pt x="264" y="256"/>
                    </a:lnTo>
                    <a:lnTo>
                      <a:pt x="266" y="250"/>
                    </a:lnTo>
                    <a:lnTo>
                      <a:pt x="264" y="243"/>
                    </a:lnTo>
                    <a:lnTo>
                      <a:pt x="264" y="235"/>
                    </a:lnTo>
                    <a:lnTo>
                      <a:pt x="262" y="228"/>
                    </a:lnTo>
                    <a:lnTo>
                      <a:pt x="262" y="220"/>
                    </a:lnTo>
                    <a:lnTo>
                      <a:pt x="258" y="211"/>
                    </a:lnTo>
                    <a:lnTo>
                      <a:pt x="256" y="203"/>
                    </a:lnTo>
                    <a:lnTo>
                      <a:pt x="253" y="193"/>
                    </a:lnTo>
                    <a:lnTo>
                      <a:pt x="251" y="186"/>
                    </a:lnTo>
                    <a:lnTo>
                      <a:pt x="245" y="178"/>
                    </a:lnTo>
                    <a:lnTo>
                      <a:pt x="241" y="169"/>
                    </a:lnTo>
                    <a:lnTo>
                      <a:pt x="235" y="161"/>
                    </a:lnTo>
                    <a:lnTo>
                      <a:pt x="230" y="154"/>
                    </a:lnTo>
                    <a:lnTo>
                      <a:pt x="224" y="146"/>
                    </a:lnTo>
                    <a:lnTo>
                      <a:pt x="218" y="136"/>
                    </a:lnTo>
                    <a:lnTo>
                      <a:pt x="213" y="129"/>
                    </a:lnTo>
                    <a:lnTo>
                      <a:pt x="207" y="123"/>
                    </a:lnTo>
                    <a:lnTo>
                      <a:pt x="199" y="116"/>
                    </a:lnTo>
                    <a:lnTo>
                      <a:pt x="192" y="110"/>
                    </a:lnTo>
                    <a:lnTo>
                      <a:pt x="184" y="102"/>
                    </a:lnTo>
                    <a:lnTo>
                      <a:pt x="178" y="98"/>
                    </a:lnTo>
                    <a:lnTo>
                      <a:pt x="171" y="93"/>
                    </a:lnTo>
                    <a:lnTo>
                      <a:pt x="163" y="89"/>
                    </a:lnTo>
                    <a:lnTo>
                      <a:pt x="156" y="83"/>
                    </a:lnTo>
                    <a:lnTo>
                      <a:pt x="150" y="81"/>
                    </a:lnTo>
                    <a:lnTo>
                      <a:pt x="142" y="78"/>
                    </a:lnTo>
                    <a:lnTo>
                      <a:pt x="135" y="76"/>
                    </a:lnTo>
                    <a:lnTo>
                      <a:pt x="127" y="76"/>
                    </a:lnTo>
                    <a:lnTo>
                      <a:pt x="119" y="76"/>
                    </a:lnTo>
                    <a:lnTo>
                      <a:pt x="114" y="76"/>
                    </a:lnTo>
                    <a:lnTo>
                      <a:pt x="106" y="76"/>
                    </a:lnTo>
                    <a:lnTo>
                      <a:pt x="100" y="78"/>
                    </a:lnTo>
                    <a:lnTo>
                      <a:pt x="95" y="81"/>
                    </a:lnTo>
                    <a:lnTo>
                      <a:pt x="87" y="83"/>
                    </a:lnTo>
                    <a:lnTo>
                      <a:pt x="83" y="87"/>
                    </a:lnTo>
                    <a:lnTo>
                      <a:pt x="78" y="91"/>
                    </a:lnTo>
                    <a:lnTo>
                      <a:pt x="76" y="95"/>
                    </a:lnTo>
                    <a:lnTo>
                      <a:pt x="72" y="98"/>
                    </a:lnTo>
                    <a:lnTo>
                      <a:pt x="70" y="102"/>
                    </a:lnTo>
                    <a:lnTo>
                      <a:pt x="68" y="108"/>
                    </a:lnTo>
                    <a:lnTo>
                      <a:pt x="68" y="114"/>
                    </a:lnTo>
                    <a:lnTo>
                      <a:pt x="66" y="117"/>
                    </a:lnTo>
                    <a:lnTo>
                      <a:pt x="66" y="123"/>
                    </a:lnTo>
                    <a:lnTo>
                      <a:pt x="66" y="127"/>
                    </a:lnTo>
                    <a:lnTo>
                      <a:pt x="68" y="133"/>
                    </a:lnTo>
                    <a:lnTo>
                      <a:pt x="68" y="136"/>
                    </a:lnTo>
                    <a:lnTo>
                      <a:pt x="70" y="142"/>
                    </a:lnTo>
                    <a:lnTo>
                      <a:pt x="70" y="146"/>
                    </a:lnTo>
                    <a:lnTo>
                      <a:pt x="74" y="152"/>
                    </a:lnTo>
                    <a:lnTo>
                      <a:pt x="76" y="157"/>
                    </a:lnTo>
                    <a:lnTo>
                      <a:pt x="76" y="161"/>
                    </a:lnTo>
                    <a:lnTo>
                      <a:pt x="80" y="165"/>
                    </a:lnTo>
                    <a:lnTo>
                      <a:pt x="81" y="171"/>
                    </a:lnTo>
                    <a:lnTo>
                      <a:pt x="87" y="178"/>
                    </a:lnTo>
                    <a:lnTo>
                      <a:pt x="91" y="186"/>
                    </a:lnTo>
                    <a:lnTo>
                      <a:pt x="95" y="192"/>
                    </a:lnTo>
                    <a:lnTo>
                      <a:pt x="99" y="195"/>
                    </a:lnTo>
                    <a:lnTo>
                      <a:pt x="100" y="199"/>
                    </a:lnTo>
                    <a:lnTo>
                      <a:pt x="102" y="199"/>
                    </a:lnTo>
                    <a:lnTo>
                      <a:pt x="102" y="199"/>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32" name="Freeform 1184"/>
              <p:cNvSpPr>
                <a:spLocks/>
              </p:cNvSpPr>
              <p:nvPr/>
            </p:nvSpPr>
            <p:spPr bwMode="auto">
              <a:xfrm>
                <a:off x="4726" y="2010"/>
                <a:ext cx="184" cy="149"/>
              </a:xfrm>
              <a:custGeom>
                <a:avLst/>
                <a:gdLst>
                  <a:gd name="T0" fmla="*/ 116 w 400"/>
                  <a:gd name="T1" fmla="*/ 294 h 296"/>
                  <a:gd name="T2" fmla="*/ 105 w 400"/>
                  <a:gd name="T3" fmla="*/ 277 h 296"/>
                  <a:gd name="T4" fmla="*/ 94 w 400"/>
                  <a:gd name="T5" fmla="*/ 262 h 296"/>
                  <a:gd name="T6" fmla="*/ 82 w 400"/>
                  <a:gd name="T7" fmla="*/ 245 h 296"/>
                  <a:gd name="T8" fmla="*/ 69 w 400"/>
                  <a:gd name="T9" fmla="*/ 224 h 296"/>
                  <a:gd name="T10" fmla="*/ 54 w 400"/>
                  <a:gd name="T11" fmla="*/ 203 h 296"/>
                  <a:gd name="T12" fmla="*/ 40 w 400"/>
                  <a:gd name="T13" fmla="*/ 178 h 296"/>
                  <a:gd name="T14" fmla="*/ 25 w 400"/>
                  <a:gd name="T15" fmla="*/ 154 h 296"/>
                  <a:gd name="T16" fmla="*/ 12 w 400"/>
                  <a:gd name="T17" fmla="*/ 131 h 296"/>
                  <a:gd name="T18" fmla="*/ 0 w 400"/>
                  <a:gd name="T19" fmla="*/ 108 h 296"/>
                  <a:gd name="T20" fmla="*/ 4 w 400"/>
                  <a:gd name="T21" fmla="*/ 98 h 296"/>
                  <a:gd name="T22" fmla="*/ 14 w 400"/>
                  <a:gd name="T23" fmla="*/ 77 h 296"/>
                  <a:gd name="T24" fmla="*/ 21 w 400"/>
                  <a:gd name="T25" fmla="*/ 64 h 296"/>
                  <a:gd name="T26" fmla="*/ 29 w 400"/>
                  <a:gd name="T27" fmla="*/ 51 h 296"/>
                  <a:gd name="T28" fmla="*/ 38 w 400"/>
                  <a:gd name="T29" fmla="*/ 38 h 296"/>
                  <a:gd name="T30" fmla="*/ 52 w 400"/>
                  <a:gd name="T31" fmla="*/ 24 h 296"/>
                  <a:gd name="T32" fmla="*/ 65 w 400"/>
                  <a:gd name="T33" fmla="*/ 13 h 296"/>
                  <a:gd name="T34" fmla="*/ 80 w 400"/>
                  <a:gd name="T35" fmla="*/ 3 h 296"/>
                  <a:gd name="T36" fmla="*/ 94 w 400"/>
                  <a:gd name="T37" fmla="*/ 0 h 296"/>
                  <a:gd name="T38" fmla="*/ 101 w 400"/>
                  <a:gd name="T39" fmla="*/ 1 h 296"/>
                  <a:gd name="T40" fmla="*/ 116 w 400"/>
                  <a:gd name="T41" fmla="*/ 5 h 296"/>
                  <a:gd name="T42" fmla="*/ 133 w 400"/>
                  <a:gd name="T43" fmla="*/ 13 h 296"/>
                  <a:gd name="T44" fmla="*/ 154 w 400"/>
                  <a:gd name="T45" fmla="*/ 20 h 296"/>
                  <a:gd name="T46" fmla="*/ 168 w 400"/>
                  <a:gd name="T47" fmla="*/ 28 h 296"/>
                  <a:gd name="T48" fmla="*/ 183 w 400"/>
                  <a:gd name="T49" fmla="*/ 34 h 296"/>
                  <a:gd name="T50" fmla="*/ 198 w 400"/>
                  <a:gd name="T51" fmla="*/ 41 h 296"/>
                  <a:gd name="T52" fmla="*/ 217 w 400"/>
                  <a:gd name="T53" fmla="*/ 49 h 296"/>
                  <a:gd name="T54" fmla="*/ 236 w 400"/>
                  <a:gd name="T55" fmla="*/ 58 h 296"/>
                  <a:gd name="T56" fmla="*/ 257 w 400"/>
                  <a:gd name="T57" fmla="*/ 70 h 296"/>
                  <a:gd name="T58" fmla="*/ 278 w 400"/>
                  <a:gd name="T59" fmla="*/ 81 h 296"/>
                  <a:gd name="T60" fmla="*/ 301 w 400"/>
                  <a:gd name="T61" fmla="*/ 95 h 296"/>
                  <a:gd name="T62" fmla="*/ 327 w 400"/>
                  <a:gd name="T63" fmla="*/ 110 h 296"/>
                  <a:gd name="T64" fmla="*/ 352 w 400"/>
                  <a:gd name="T65" fmla="*/ 125 h 296"/>
                  <a:gd name="T66" fmla="*/ 381 w 400"/>
                  <a:gd name="T67" fmla="*/ 142 h 296"/>
                  <a:gd name="T68" fmla="*/ 308 w 400"/>
                  <a:gd name="T69" fmla="*/ 144 h 296"/>
                  <a:gd name="T70" fmla="*/ 270 w 400"/>
                  <a:gd name="T71" fmla="*/ 174 h 296"/>
                  <a:gd name="T72" fmla="*/ 261 w 400"/>
                  <a:gd name="T73" fmla="*/ 165 h 296"/>
                  <a:gd name="T74" fmla="*/ 248 w 400"/>
                  <a:gd name="T75" fmla="*/ 148 h 296"/>
                  <a:gd name="T76" fmla="*/ 229 w 400"/>
                  <a:gd name="T77" fmla="*/ 131 h 296"/>
                  <a:gd name="T78" fmla="*/ 211 w 400"/>
                  <a:gd name="T79" fmla="*/ 112 h 296"/>
                  <a:gd name="T80" fmla="*/ 189 w 400"/>
                  <a:gd name="T81" fmla="*/ 93 h 296"/>
                  <a:gd name="T82" fmla="*/ 166 w 400"/>
                  <a:gd name="T83" fmla="*/ 74 h 296"/>
                  <a:gd name="T84" fmla="*/ 143 w 400"/>
                  <a:gd name="T85" fmla="*/ 58 h 296"/>
                  <a:gd name="T86" fmla="*/ 120 w 400"/>
                  <a:gd name="T87" fmla="*/ 47 h 296"/>
                  <a:gd name="T88" fmla="*/ 99 w 400"/>
                  <a:gd name="T89" fmla="*/ 41 h 296"/>
                  <a:gd name="T90" fmla="*/ 86 w 400"/>
                  <a:gd name="T91" fmla="*/ 45 h 296"/>
                  <a:gd name="T92" fmla="*/ 75 w 400"/>
                  <a:gd name="T93" fmla="*/ 53 h 296"/>
                  <a:gd name="T94" fmla="*/ 61 w 400"/>
                  <a:gd name="T95" fmla="*/ 68 h 296"/>
                  <a:gd name="T96" fmla="*/ 52 w 400"/>
                  <a:gd name="T97" fmla="*/ 89 h 296"/>
                  <a:gd name="T98" fmla="*/ 48 w 400"/>
                  <a:gd name="T99" fmla="*/ 106 h 296"/>
                  <a:gd name="T100" fmla="*/ 48 w 400"/>
                  <a:gd name="T101" fmla="*/ 117 h 296"/>
                  <a:gd name="T102" fmla="*/ 54 w 400"/>
                  <a:gd name="T103" fmla="*/ 133 h 296"/>
                  <a:gd name="T104" fmla="*/ 63 w 400"/>
                  <a:gd name="T105" fmla="*/ 154 h 296"/>
                  <a:gd name="T106" fmla="*/ 69 w 400"/>
                  <a:gd name="T107" fmla="*/ 171 h 296"/>
                  <a:gd name="T108" fmla="*/ 76 w 400"/>
                  <a:gd name="T109" fmla="*/ 186 h 296"/>
                  <a:gd name="T110" fmla="*/ 86 w 400"/>
                  <a:gd name="T111" fmla="*/ 205 h 296"/>
                  <a:gd name="T112" fmla="*/ 94 w 400"/>
                  <a:gd name="T113" fmla="*/ 224 h 296"/>
                  <a:gd name="T114" fmla="*/ 105 w 400"/>
                  <a:gd name="T115" fmla="*/ 239 h 296"/>
                  <a:gd name="T116" fmla="*/ 114 w 400"/>
                  <a:gd name="T117" fmla="*/ 254 h 296"/>
                  <a:gd name="T118" fmla="*/ 135 w 400"/>
                  <a:gd name="T119" fmla="*/ 27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296">
                    <a:moveTo>
                      <a:pt x="135" y="277"/>
                    </a:moveTo>
                    <a:lnTo>
                      <a:pt x="118" y="296"/>
                    </a:lnTo>
                    <a:lnTo>
                      <a:pt x="116" y="294"/>
                    </a:lnTo>
                    <a:lnTo>
                      <a:pt x="114" y="290"/>
                    </a:lnTo>
                    <a:lnTo>
                      <a:pt x="111" y="285"/>
                    </a:lnTo>
                    <a:lnTo>
                      <a:pt x="105" y="277"/>
                    </a:lnTo>
                    <a:lnTo>
                      <a:pt x="101" y="273"/>
                    </a:lnTo>
                    <a:lnTo>
                      <a:pt x="97" y="268"/>
                    </a:lnTo>
                    <a:lnTo>
                      <a:pt x="94" y="262"/>
                    </a:lnTo>
                    <a:lnTo>
                      <a:pt x="90" y="256"/>
                    </a:lnTo>
                    <a:lnTo>
                      <a:pt x="86" y="250"/>
                    </a:lnTo>
                    <a:lnTo>
                      <a:pt x="82" y="245"/>
                    </a:lnTo>
                    <a:lnTo>
                      <a:pt x="78" y="239"/>
                    </a:lnTo>
                    <a:lnTo>
                      <a:pt x="75" y="231"/>
                    </a:lnTo>
                    <a:lnTo>
                      <a:pt x="69" y="224"/>
                    </a:lnTo>
                    <a:lnTo>
                      <a:pt x="65" y="216"/>
                    </a:lnTo>
                    <a:lnTo>
                      <a:pt x="59" y="209"/>
                    </a:lnTo>
                    <a:lnTo>
                      <a:pt x="54" y="203"/>
                    </a:lnTo>
                    <a:lnTo>
                      <a:pt x="50" y="193"/>
                    </a:lnTo>
                    <a:lnTo>
                      <a:pt x="44" y="186"/>
                    </a:lnTo>
                    <a:lnTo>
                      <a:pt x="40" y="178"/>
                    </a:lnTo>
                    <a:lnTo>
                      <a:pt x="35" y="171"/>
                    </a:lnTo>
                    <a:lnTo>
                      <a:pt x="31" y="161"/>
                    </a:lnTo>
                    <a:lnTo>
                      <a:pt x="25" y="154"/>
                    </a:lnTo>
                    <a:lnTo>
                      <a:pt x="21" y="146"/>
                    </a:lnTo>
                    <a:lnTo>
                      <a:pt x="17" y="138"/>
                    </a:lnTo>
                    <a:lnTo>
                      <a:pt x="12" y="131"/>
                    </a:lnTo>
                    <a:lnTo>
                      <a:pt x="8" y="121"/>
                    </a:lnTo>
                    <a:lnTo>
                      <a:pt x="4" y="115"/>
                    </a:lnTo>
                    <a:lnTo>
                      <a:pt x="0" y="108"/>
                    </a:lnTo>
                    <a:lnTo>
                      <a:pt x="0" y="106"/>
                    </a:lnTo>
                    <a:lnTo>
                      <a:pt x="2" y="104"/>
                    </a:lnTo>
                    <a:lnTo>
                      <a:pt x="4" y="98"/>
                    </a:lnTo>
                    <a:lnTo>
                      <a:pt x="6" y="93"/>
                    </a:lnTo>
                    <a:lnTo>
                      <a:pt x="8" y="85"/>
                    </a:lnTo>
                    <a:lnTo>
                      <a:pt x="14" y="77"/>
                    </a:lnTo>
                    <a:lnTo>
                      <a:pt x="16" y="74"/>
                    </a:lnTo>
                    <a:lnTo>
                      <a:pt x="17" y="68"/>
                    </a:lnTo>
                    <a:lnTo>
                      <a:pt x="21" y="64"/>
                    </a:lnTo>
                    <a:lnTo>
                      <a:pt x="23" y="60"/>
                    </a:lnTo>
                    <a:lnTo>
                      <a:pt x="27" y="57"/>
                    </a:lnTo>
                    <a:lnTo>
                      <a:pt x="29" y="51"/>
                    </a:lnTo>
                    <a:lnTo>
                      <a:pt x="33" y="45"/>
                    </a:lnTo>
                    <a:lnTo>
                      <a:pt x="36" y="41"/>
                    </a:lnTo>
                    <a:lnTo>
                      <a:pt x="38" y="38"/>
                    </a:lnTo>
                    <a:lnTo>
                      <a:pt x="42" y="32"/>
                    </a:lnTo>
                    <a:lnTo>
                      <a:pt x="48" y="28"/>
                    </a:lnTo>
                    <a:lnTo>
                      <a:pt x="52" y="24"/>
                    </a:lnTo>
                    <a:lnTo>
                      <a:pt x="55" y="19"/>
                    </a:lnTo>
                    <a:lnTo>
                      <a:pt x="61" y="17"/>
                    </a:lnTo>
                    <a:lnTo>
                      <a:pt x="65" y="13"/>
                    </a:lnTo>
                    <a:lnTo>
                      <a:pt x="71" y="9"/>
                    </a:lnTo>
                    <a:lnTo>
                      <a:pt x="75" y="5"/>
                    </a:lnTo>
                    <a:lnTo>
                      <a:pt x="80" y="3"/>
                    </a:lnTo>
                    <a:lnTo>
                      <a:pt x="86" y="1"/>
                    </a:lnTo>
                    <a:lnTo>
                      <a:pt x="92" y="0"/>
                    </a:lnTo>
                    <a:lnTo>
                      <a:pt x="94" y="0"/>
                    </a:lnTo>
                    <a:lnTo>
                      <a:pt x="95" y="0"/>
                    </a:lnTo>
                    <a:lnTo>
                      <a:pt x="99" y="0"/>
                    </a:lnTo>
                    <a:lnTo>
                      <a:pt x="101" y="1"/>
                    </a:lnTo>
                    <a:lnTo>
                      <a:pt x="107" y="3"/>
                    </a:lnTo>
                    <a:lnTo>
                      <a:pt x="111" y="5"/>
                    </a:lnTo>
                    <a:lnTo>
                      <a:pt x="116" y="5"/>
                    </a:lnTo>
                    <a:lnTo>
                      <a:pt x="122" y="9"/>
                    </a:lnTo>
                    <a:lnTo>
                      <a:pt x="128" y="11"/>
                    </a:lnTo>
                    <a:lnTo>
                      <a:pt x="133" y="13"/>
                    </a:lnTo>
                    <a:lnTo>
                      <a:pt x="141" y="15"/>
                    </a:lnTo>
                    <a:lnTo>
                      <a:pt x="151" y="19"/>
                    </a:lnTo>
                    <a:lnTo>
                      <a:pt x="154" y="20"/>
                    </a:lnTo>
                    <a:lnTo>
                      <a:pt x="158" y="22"/>
                    </a:lnTo>
                    <a:lnTo>
                      <a:pt x="164" y="24"/>
                    </a:lnTo>
                    <a:lnTo>
                      <a:pt x="168" y="28"/>
                    </a:lnTo>
                    <a:lnTo>
                      <a:pt x="173" y="30"/>
                    </a:lnTo>
                    <a:lnTo>
                      <a:pt x="177" y="30"/>
                    </a:lnTo>
                    <a:lnTo>
                      <a:pt x="183" y="34"/>
                    </a:lnTo>
                    <a:lnTo>
                      <a:pt x="189" y="36"/>
                    </a:lnTo>
                    <a:lnTo>
                      <a:pt x="192" y="38"/>
                    </a:lnTo>
                    <a:lnTo>
                      <a:pt x="198" y="41"/>
                    </a:lnTo>
                    <a:lnTo>
                      <a:pt x="204" y="43"/>
                    </a:lnTo>
                    <a:lnTo>
                      <a:pt x="211" y="47"/>
                    </a:lnTo>
                    <a:lnTo>
                      <a:pt x="217" y="49"/>
                    </a:lnTo>
                    <a:lnTo>
                      <a:pt x="223" y="51"/>
                    </a:lnTo>
                    <a:lnTo>
                      <a:pt x="229" y="55"/>
                    </a:lnTo>
                    <a:lnTo>
                      <a:pt x="236" y="58"/>
                    </a:lnTo>
                    <a:lnTo>
                      <a:pt x="242" y="62"/>
                    </a:lnTo>
                    <a:lnTo>
                      <a:pt x="249" y="66"/>
                    </a:lnTo>
                    <a:lnTo>
                      <a:pt x="257" y="70"/>
                    </a:lnTo>
                    <a:lnTo>
                      <a:pt x="265" y="74"/>
                    </a:lnTo>
                    <a:lnTo>
                      <a:pt x="272" y="77"/>
                    </a:lnTo>
                    <a:lnTo>
                      <a:pt x="278" y="81"/>
                    </a:lnTo>
                    <a:lnTo>
                      <a:pt x="286" y="85"/>
                    </a:lnTo>
                    <a:lnTo>
                      <a:pt x="293" y="91"/>
                    </a:lnTo>
                    <a:lnTo>
                      <a:pt x="301" y="95"/>
                    </a:lnTo>
                    <a:lnTo>
                      <a:pt x="310" y="100"/>
                    </a:lnTo>
                    <a:lnTo>
                      <a:pt x="318" y="104"/>
                    </a:lnTo>
                    <a:lnTo>
                      <a:pt x="327" y="110"/>
                    </a:lnTo>
                    <a:lnTo>
                      <a:pt x="335" y="115"/>
                    </a:lnTo>
                    <a:lnTo>
                      <a:pt x="345" y="119"/>
                    </a:lnTo>
                    <a:lnTo>
                      <a:pt x="352" y="125"/>
                    </a:lnTo>
                    <a:lnTo>
                      <a:pt x="362" y="131"/>
                    </a:lnTo>
                    <a:lnTo>
                      <a:pt x="371" y="136"/>
                    </a:lnTo>
                    <a:lnTo>
                      <a:pt x="381" y="142"/>
                    </a:lnTo>
                    <a:lnTo>
                      <a:pt x="390" y="148"/>
                    </a:lnTo>
                    <a:lnTo>
                      <a:pt x="400" y="155"/>
                    </a:lnTo>
                    <a:lnTo>
                      <a:pt x="308" y="144"/>
                    </a:lnTo>
                    <a:lnTo>
                      <a:pt x="276" y="182"/>
                    </a:lnTo>
                    <a:lnTo>
                      <a:pt x="274" y="180"/>
                    </a:lnTo>
                    <a:lnTo>
                      <a:pt x="270" y="174"/>
                    </a:lnTo>
                    <a:lnTo>
                      <a:pt x="267" y="171"/>
                    </a:lnTo>
                    <a:lnTo>
                      <a:pt x="265" y="169"/>
                    </a:lnTo>
                    <a:lnTo>
                      <a:pt x="261" y="165"/>
                    </a:lnTo>
                    <a:lnTo>
                      <a:pt x="257" y="159"/>
                    </a:lnTo>
                    <a:lnTo>
                      <a:pt x="251" y="154"/>
                    </a:lnTo>
                    <a:lnTo>
                      <a:pt x="248" y="148"/>
                    </a:lnTo>
                    <a:lnTo>
                      <a:pt x="242" y="142"/>
                    </a:lnTo>
                    <a:lnTo>
                      <a:pt x="236" y="138"/>
                    </a:lnTo>
                    <a:lnTo>
                      <a:pt x="229" y="131"/>
                    </a:lnTo>
                    <a:lnTo>
                      <a:pt x="225" y="125"/>
                    </a:lnTo>
                    <a:lnTo>
                      <a:pt x="217" y="117"/>
                    </a:lnTo>
                    <a:lnTo>
                      <a:pt x="211" y="112"/>
                    </a:lnTo>
                    <a:lnTo>
                      <a:pt x="202" y="106"/>
                    </a:lnTo>
                    <a:lnTo>
                      <a:pt x="196" y="98"/>
                    </a:lnTo>
                    <a:lnTo>
                      <a:pt x="189" y="93"/>
                    </a:lnTo>
                    <a:lnTo>
                      <a:pt x="181" y="85"/>
                    </a:lnTo>
                    <a:lnTo>
                      <a:pt x="173" y="79"/>
                    </a:lnTo>
                    <a:lnTo>
                      <a:pt x="166" y="74"/>
                    </a:lnTo>
                    <a:lnTo>
                      <a:pt x="158" y="68"/>
                    </a:lnTo>
                    <a:lnTo>
                      <a:pt x="151" y="62"/>
                    </a:lnTo>
                    <a:lnTo>
                      <a:pt x="143" y="58"/>
                    </a:lnTo>
                    <a:lnTo>
                      <a:pt x="135" y="53"/>
                    </a:lnTo>
                    <a:lnTo>
                      <a:pt x="128" y="49"/>
                    </a:lnTo>
                    <a:lnTo>
                      <a:pt x="120" y="47"/>
                    </a:lnTo>
                    <a:lnTo>
                      <a:pt x="113" y="43"/>
                    </a:lnTo>
                    <a:lnTo>
                      <a:pt x="105" y="41"/>
                    </a:lnTo>
                    <a:lnTo>
                      <a:pt x="99" y="41"/>
                    </a:lnTo>
                    <a:lnTo>
                      <a:pt x="92" y="41"/>
                    </a:lnTo>
                    <a:lnTo>
                      <a:pt x="90" y="41"/>
                    </a:lnTo>
                    <a:lnTo>
                      <a:pt x="86" y="45"/>
                    </a:lnTo>
                    <a:lnTo>
                      <a:pt x="80" y="47"/>
                    </a:lnTo>
                    <a:lnTo>
                      <a:pt x="78" y="51"/>
                    </a:lnTo>
                    <a:lnTo>
                      <a:pt x="75" y="53"/>
                    </a:lnTo>
                    <a:lnTo>
                      <a:pt x="71" y="58"/>
                    </a:lnTo>
                    <a:lnTo>
                      <a:pt x="65" y="62"/>
                    </a:lnTo>
                    <a:lnTo>
                      <a:pt x="61" y="68"/>
                    </a:lnTo>
                    <a:lnTo>
                      <a:pt x="57" y="76"/>
                    </a:lnTo>
                    <a:lnTo>
                      <a:pt x="55" y="83"/>
                    </a:lnTo>
                    <a:lnTo>
                      <a:pt x="52" y="89"/>
                    </a:lnTo>
                    <a:lnTo>
                      <a:pt x="50" y="98"/>
                    </a:lnTo>
                    <a:lnTo>
                      <a:pt x="48" y="102"/>
                    </a:lnTo>
                    <a:lnTo>
                      <a:pt x="48" y="106"/>
                    </a:lnTo>
                    <a:lnTo>
                      <a:pt x="48" y="112"/>
                    </a:lnTo>
                    <a:lnTo>
                      <a:pt x="48" y="117"/>
                    </a:lnTo>
                    <a:lnTo>
                      <a:pt x="48" y="117"/>
                    </a:lnTo>
                    <a:lnTo>
                      <a:pt x="50" y="121"/>
                    </a:lnTo>
                    <a:lnTo>
                      <a:pt x="52" y="125"/>
                    </a:lnTo>
                    <a:lnTo>
                      <a:pt x="54" y="133"/>
                    </a:lnTo>
                    <a:lnTo>
                      <a:pt x="57" y="140"/>
                    </a:lnTo>
                    <a:lnTo>
                      <a:pt x="61" y="148"/>
                    </a:lnTo>
                    <a:lnTo>
                      <a:pt x="63" y="154"/>
                    </a:lnTo>
                    <a:lnTo>
                      <a:pt x="65" y="159"/>
                    </a:lnTo>
                    <a:lnTo>
                      <a:pt x="67" y="165"/>
                    </a:lnTo>
                    <a:lnTo>
                      <a:pt x="69" y="171"/>
                    </a:lnTo>
                    <a:lnTo>
                      <a:pt x="73" y="174"/>
                    </a:lnTo>
                    <a:lnTo>
                      <a:pt x="75" y="182"/>
                    </a:lnTo>
                    <a:lnTo>
                      <a:pt x="76" y="186"/>
                    </a:lnTo>
                    <a:lnTo>
                      <a:pt x="80" y="193"/>
                    </a:lnTo>
                    <a:lnTo>
                      <a:pt x="82" y="199"/>
                    </a:lnTo>
                    <a:lnTo>
                      <a:pt x="86" y="205"/>
                    </a:lnTo>
                    <a:lnTo>
                      <a:pt x="88" y="211"/>
                    </a:lnTo>
                    <a:lnTo>
                      <a:pt x="92" y="218"/>
                    </a:lnTo>
                    <a:lnTo>
                      <a:pt x="94" y="224"/>
                    </a:lnTo>
                    <a:lnTo>
                      <a:pt x="97" y="230"/>
                    </a:lnTo>
                    <a:lnTo>
                      <a:pt x="101" y="235"/>
                    </a:lnTo>
                    <a:lnTo>
                      <a:pt x="105" y="239"/>
                    </a:lnTo>
                    <a:lnTo>
                      <a:pt x="107" y="245"/>
                    </a:lnTo>
                    <a:lnTo>
                      <a:pt x="113" y="250"/>
                    </a:lnTo>
                    <a:lnTo>
                      <a:pt x="114" y="254"/>
                    </a:lnTo>
                    <a:lnTo>
                      <a:pt x="118" y="260"/>
                    </a:lnTo>
                    <a:lnTo>
                      <a:pt x="135" y="277"/>
                    </a:lnTo>
                    <a:lnTo>
                      <a:pt x="135" y="277"/>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33" name="Freeform 1185"/>
              <p:cNvSpPr>
                <a:spLocks/>
              </p:cNvSpPr>
              <p:nvPr/>
            </p:nvSpPr>
            <p:spPr bwMode="auto">
              <a:xfrm>
                <a:off x="4980" y="2226"/>
                <a:ext cx="138" cy="154"/>
              </a:xfrm>
              <a:custGeom>
                <a:avLst/>
                <a:gdLst>
                  <a:gd name="T0" fmla="*/ 129 w 296"/>
                  <a:gd name="T1" fmla="*/ 6 h 308"/>
                  <a:gd name="T2" fmla="*/ 139 w 296"/>
                  <a:gd name="T3" fmla="*/ 15 h 308"/>
                  <a:gd name="T4" fmla="*/ 154 w 296"/>
                  <a:gd name="T5" fmla="*/ 32 h 308"/>
                  <a:gd name="T6" fmla="*/ 173 w 296"/>
                  <a:gd name="T7" fmla="*/ 51 h 308"/>
                  <a:gd name="T8" fmla="*/ 196 w 296"/>
                  <a:gd name="T9" fmla="*/ 76 h 308"/>
                  <a:gd name="T10" fmla="*/ 215 w 296"/>
                  <a:gd name="T11" fmla="*/ 99 h 308"/>
                  <a:gd name="T12" fmla="*/ 226 w 296"/>
                  <a:gd name="T13" fmla="*/ 112 h 308"/>
                  <a:gd name="T14" fmla="*/ 236 w 296"/>
                  <a:gd name="T15" fmla="*/ 127 h 308"/>
                  <a:gd name="T16" fmla="*/ 247 w 296"/>
                  <a:gd name="T17" fmla="*/ 143 h 308"/>
                  <a:gd name="T18" fmla="*/ 257 w 296"/>
                  <a:gd name="T19" fmla="*/ 158 h 308"/>
                  <a:gd name="T20" fmla="*/ 266 w 296"/>
                  <a:gd name="T21" fmla="*/ 175 h 308"/>
                  <a:gd name="T22" fmla="*/ 276 w 296"/>
                  <a:gd name="T23" fmla="*/ 190 h 308"/>
                  <a:gd name="T24" fmla="*/ 283 w 296"/>
                  <a:gd name="T25" fmla="*/ 207 h 308"/>
                  <a:gd name="T26" fmla="*/ 291 w 296"/>
                  <a:gd name="T27" fmla="*/ 224 h 308"/>
                  <a:gd name="T28" fmla="*/ 296 w 296"/>
                  <a:gd name="T29" fmla="*/ 243 h 308"/>
                  <a:gd name="T30" fmla="*/ 281 w 296"/>
                  <a:gd name="T31" fmla="*/ 255 h 308"/>
                  <a:gd name="T32" fmla="*/ 264 w 296"/>
                  <a:gd name="T33" fmla="*/ 274 h 308"/>
                  <a:gd name="T34" fmla="*/ 241 w 296"/>
                  <a:gd name="T35" fmla="*/ 287 h 308"/>
                  <a:gd name="T36" fmla="*/ 228 w 296"/>
                  <a:gd name="T37" fmla="*/ 295 h 308"/>
                  <a:gd name="T38" fmla="*/ 215 w 296"/>
                  <a:gd name="T39" fmla="*/ 300 h 308"/>
                  <a:gd name="T40" fmla="*/ 199 w 296"/>
                  <a:gd name="T41" fmla="*/ 306 h 308"/>
                  <a:gd name="T42" fmla="*/ 188 w 296"/>
                  <a:gd name="T43" fmla="*/ 308 h 308"/>
                  <a:gd name="T44" fmla="*/ 179 w 296"/>
                  <a:gd name="T45" fmla="*/ 304 h 308"/>
                  <a:gd name="T46" fmla="*/ 160 w 296"/>
                  <a:gd name="T47" fmla="*/ 296 h 308"/>
                  <a:gd name="T48" fmla="*/ 146 w 296"/>
                  <a:gd name="T49" fmla="*/ 291 h 308"/>
                  <a:gd name="T50" fmla="*/ 125 w 296"/>
                  <a:gd name="T51" fmla="*/ 281 h 308"/>
                  <a:gd name="T52" fmla="*/ 102 w 296"/>
                  <a:gd name="T53" fmla="*/ 270 h 308"/>
                  <a:gd name="T54" fmla="*/ 82 w 296"/>
                  <a:gd name="T55" fmla="*/ 258 h 308"/>
                  <a:gd name="T56" fmla="*/ 66 w 296"/>
                  <a:gd name="T57" fmla="*/ 251 h 308"/>
                  <a:gd name="T58" fmla="*/ 51 w 296"/>
                  <a:gd name="T59" fmla="*/ 241 h 308"/>
                  <a:gd name="T60" fmla="*/ 36 w 296"/>
                  <a:gd name="T61" fmla="*/ 232 h 308"/>
                  <a:gd name="T62" fmla="*/ 17 w 296"/>
                  <a:gd name="T63" fmla="*/ 222 h 308"/>
                  <a:gd name="T64" fmla="*/ 0 w 296"/>
                  <a:gd name="T65" fmla="*/ 211 h 308"/>
                  <a:gd name="T66" fmla="*/ 32 w 296"/>
                  <a:gd name="T67" fmla="*/ 203 h 308"/>
                  <a:gd name="T68" fmla="*/ 45 w 296"/>
                  <a:gd name="T69" fmla="*/ 213 h 308"/>
                  <a:gd name="T70" fmla="*/ 61 w 296"/>
                  <a:gd name="T71" fmla="*/ 222 h 308"/>
                  <a:gd name="T72" fmla="*/ 78 w 296"/>
                  <a:gd name="T73" fmla="*/ 234 h 308"/>
                  <a:gd name="T74" fmla="*/ 95 w 296"/>
                  <a:gd name="T75" fmla="*/ 245 h 308"/>
                  <a:gd name="T76" fmla="*/ 116 w 296"/>
                  <a:gd name="T77" fmla="*/ 255 h 308"/>
                  <a:gd name="T78" fmla="*/ 135 w 296"/>
                  <a:gd name="T79" fmla="*/ 266 h 308"/>
                  <a:gd name="T80" fmla="*/ 156 w 296"/>
                  <a:gd name="T81" fmla="*/ 276 h 308"/>
                  <a:gd name="T82" fmla="*/ 175 w 296"/>
                  <a:gd name="T83" fmla="*/ 281 h 308"/>
                  <a:gd name="T84" fmla="*/ 190 w 296"/>
                  <a:gd name="T85" fmla="*/ 283 h 308"/>
                  <a:gd name="T86" fmla="*/ 199 w 296"/>
                  <a:gd name="T87" fmla="*/ 279 h 308"/>
                  <a:gd name="T88" fmla="*/ 217 w 296"/>
                  <a:gd name="T89" fmla="*/ 270 h 308"/>
                  <a:gd name="T90" fmla="*/ 234 w 296"/>
                  <a:gd name="T91" fmla="*/ 253 h 308"/>
                  <a:gd name="T92" fmla="*/ 247 w 296"/>
                  <a:gd name="T93" fmla="*/ 234 h 308"/>
                  <a:gd name="T94" fmla="*/ 251 w 296"/>
                  <a:gd name="T95" fmla="*/ 224 h 308"/>
                  <a:gd name="T96" fmla="*/ 241 w 296"/>
                  <a:gd name="T97" fmla="*/ 209 h 308"/>
                  <a:gd name="T98" fmla="*/ 232 w 296"/>
                  <a:gd name="T99" fmla="*/ 196 h 308"/>
                  <a:gd name="T100" fmla="*/ 220 w 296"/>
                  <a:gd name="T101" fmla="*/ 182 h 308"/>
                  <a:gd name="T102" fmla="*/ 207 w 296"/>
                  <a:gd name="T103" fmla="*/ 167 h 308"/>
                  <a:gd name="T104" fmla="*/ 190 w 296"/>
                  <a:gd name="T105" fmla="*/ 150 h 308"/>
                  <a:gd name="T106" fmla="*/ 173 w 296"/>
                  <a:gd name="T107" fmla="*/ 133 h 308"/>
                  <a:gd name="T108" fmla="*/ 154 w 296"/>
                  <a:gd name="T109" fmla="*/ 116 h 308"/>
                  <a:gd name="T110" fmla="*/ 133 w 296"/>
                  <a:gd name="T111" fmla="*/ 101 h 308"/>
                  <a:gd name="T112" fmla="*/ 112 w 296"/>
                  <a:gd name="T113" fmla="*/ 8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6" h="308">
                    <a:moveTo>
                      <a:pt x="123" y="0"/>
                    </a:moveTo>
                    <a:lnTo>
                      <a:pt x="123" y="2"/>
                    </a:lnTo>
                    <a:lnTo>
                      <a:pt x="129" y="6"/>
                    </a:lnTo>
                    <a:lnTo>
                      <a:pt x="131" y="8"/>
                    </a:lnTo>
                    <a:lnTo>
                      <a:pt x="135" y="11"/>
                    </a:lnTo>
                    <a:lnTo>
                      <a:pt x="139" y="15"/>
                    </a:lnTo>
                    <a:lnTo>
                      <a:pt x="144" y="21"/>
                    </a:lnTo>
                    <a:lnTo>
                      <a:pt x="150" y="27"/>
                    </a:lnTo>
                    <a:lnTo>
                      <a:pt x="154" y="32"/>
                    </a:lnTo>
                    <a:lnTo>
                      <a:pt x="160" y="38"/>
                    </a:lnTo>
                    <a:lnTo>
                      <a:pt x="167" y="46"/>
                    </a:lnTo>
                    <a:lnTo>
                      <a:pt x="173" y="51"/>
                    </a:lnTo>
                    <a:lnTo>
                      <a:pt x="180" y="59"/>
                    </a:lnTo>
                    <a:lnTo>
                      <a:pt x="188" y="67"/>
                    </a:lnTo>
                    <a:lnTo>
                      <a:pt x="196" y="76"/>
                    </a:lnTo>
                    <a:lnTo>
                      <a:pt x="203" y="84"/>
                    </a:lnTo>
                    <a:lnTo>
                      <a:pt x="211" y="93"/>
                    </a:lnTo>
                    <a:lnTo>
                      <a:pt x="215" y="99"/>
                    </a:lnTo>
                    <a:lnTo>
                      <a:pt x="218" y="103"/>
                    </a:lnTo>
                    <a:lnTo>
                      <a:pt x="222" y="108"/>
                    </a:lnTo>
                    <a:lnTo>
                      <a:pt x="226" y="112"/>
                    </a:lnTo>
                    <a:lnTo>
                      <a:pt x="228" y="118"/>
                    </a:lnTo>
                    <a:lnTo>
                      <a:pt x="232" y="122"/>
                    </a:lnTo>
                    <a:lnTo>
                      <a:pt x="236" y="127"/>
                    </a:lnTo>
                    <a:lnTo>
                      <a:pt x="239" y="131"/>
                    </a:lnTo>
                    <a:lnTo>
                      <a:pt x="243" y="137"/>
                    </a:lnTo>
                    <a:lnTo>
                      <a:pt x="247" y="143"/>
                    </a:lnTo>
                    <a:lnTo>
                      <a:pt x="249" y="148"/>
                    </a:lnTo>
                    <a:lnTo>
                      <a:pt x="255" y="154"/>
                    </a:lnTo>
                    <a:lnTo>
                      <a:pt x="257" y="158"/>
                    </a:lnTo>
                    <a:lnTo>
                      <a:pt x="260" y="163"/>
                    </a:lnTo>
                    <a:lnTo>
                      <a:pt x="262" y="169"/>
                    </a:lnTo>
                    <a:lnTo>
                      <a:pt x="266" y="175"/>
                    </a:lnTo>
                    <a:lnTo>
                      <a:pt x="270" y="181"/>
                    </a:lnTo>
                    <a:lnTo>
                      <a:pt x="272" y="184"/>
                    </a:lnTo>
                    <a:lnTo>
                      <a:pt x="276" y="190"/>
                    </a:lnTo>
                    <a:lnTo>
                      <a:pt x="279" y="198"/>
                    </a:lnTo>
                    <a:lnTo>
                      <a:pt x="281" y="201"/>
                    </a:lnTo>
                    <a:lnTo>
                      <a:pt x="283" y="207"/>
                    </a:lnTo>
                    <a:lnTo>
                      <a:pt x="287" y="213"/>
                    </a:lnTo>
                    <a:lnTo>
                      <a:pt x="289" y="219"/>
                    </a:lnTo>
                    <a:lnTo>
                      <a:pt x="291" y="224"/>
                    </a:lnTo>
                    <a:lnTo>
                      <a:pt x="293" y="230"/>
                    </a:lnTo>
                    <a:lnTo>
                      <a:pt x="295" y="236"/>
                    </a:lnTo>
                    <a:lnTo>
                      <a:pt x="296" y="243"/>
                    </a:lnTo>
                    <a:lnTo>
                      <a:pt x="295" y="245"/>
                    </a:lnTo>
                    <a:lnTo>
                      <a:pt x="287" y="251"/>
                    </a:lnTo>
                    <a:lnTo>
                      <a:pt x="281" y="255"/>
                    </a:lnTo>
                    <a:lnTo>
                      <a:pt x="276" y="260"/>
                    </a:lnTo>
                    <a:lnTo>
                      <a:pt x="270" y="266"/>
                    </a:lnTo>
                    <a:lnTo>
                      <a:pt x="264" y="274"/>
                    </a:lnTo>
                    <a:lnTo>
                      <a:pt x="255" y="277"/>
                    </a:lnTo>
                    <a:lnTo>
                      <a:pt x="247" y="283"/>
                    </a:lnTo>
                    <a:lnTo>
                      <a:pt x="241" y="287"/>
                    </a:lnTo>
                    <a:lnTo>
                      <a:pt x="237" y="289"/>
                    </a:lnTo>
                    <a:lnTo>
                      <a:pt x="234" y="293"/>
                    </a:lnTo>
                    <a:lnTo>
                      <a:pt x="228" y="295"/>
                    </a:lnTo>
                    <a:lnTo>
                      <a:pt x="224" y="296"/>
                    </a:lnTo>
                    <a:lnTo>
                      <a:pt x="218" y="298"/>
                    </a:lnTo>
                    <a:lnTo>
                      <a:pt x="215" y="300"/>
                    </a:lnTo>
                    <a:lnTo>
                      <a:pt x="209" y="304"/>
                    </a:lnTo>
                    <a:lnTo>
                      <a:pt x="205" y="304"/>
                    </a:lnTo>
                    <a:lnTo>
                      <a:pt x="199" y="306"/>
                    </a:lnTo>
                    <a:lnTo>
                      <a:pt x="196" y="308"/>
                    </a:lnTo>
                    <a:lnTo>
                      <a:pt x="190" y="308"/>
                    </a:lnTo>
                    <a:lnTo>
                      <a:pt x="188" y="308"/>
                    </a:lnTo>
                    <a:lnTo>
                      <a:pt x="186" y="308"/>
                    </a:lnTo>
                    <a:lnTo>
                      <a:pt x="182" y="306"/>
                    </a:lnTo>
                    <a:lnTo>
                      <a:pt x="179" y="304"/>
                    </a:lnTo>
                    <a:lnTo>
                      <a:pt x="173" y="302"/>
                    </a:lnTo>
                    <a:lnTo>
                      <a:pt x="165" y="298"/>
                    </a:lnTo>
                    <a:lnTo>
                      <a:pt x="160" y="296"/>
                    </a:lnTo>
                    <a:lnTo>
                      <a:pt x="156" y="295"/>
                    </a:lnTo>
                    <a:lnTo>
                      <a:pt x="150" y="293"/>
                    </a:lnTo>
                    <a:lnTo>
                      <a:pt x="146" y="291"/>
                    </a:lnTo>
                    <a:lnTo>
                      <a:pt x="139" y="287"/>
                    </a:lnTo>
                    <a:lnTo>
                      <a:pt x="133" y="285"/>
                    </a:lnTo>
                    <a:lnTo>
                      <a:pt x="125" y="281"/>
                    </a:lnTo>
                    <a:lnTo>
                      <a:pt x="120" y="277"/>
                    </a:lnTo>
                    <a:lnTo>
                      <a:pt x="110" y="274"/>
                    </a:lnTo>
                    <a:lnTo>
                      <a:pt x="102" y="270"/>
                    </a:lnTo>
                    <a:lnTo>
                      <a:pt x="95" y="266"/>
                    </a:lnTo>
                    <a:lnTo>
                      <a:pt x="85" y="260"/>
                    </a:lnTo>
                    <a:lnTo>
                      <a:pt x="82" y="258"/>
                    </a:lnTo>
                    <a:lnTo>
                      <a:pt x="76" y="255"/>
                    </a:lnTo>
                    <a:lnTo>
                      <a:pt x="72" y="253"/>
                    </a:lnTo>
                    <a:lnTo>
                      <a:pt x="66" y="251"/>
                    </a:lnTo>
                    <a:lnTo>
                      <a:pt x="61" y="247"/>
                    </a:lnTo>
                    <a:lnTo>
                      <a:pt x="57" y="245"/>
                    </a:lnTo>
                    <a:lnTo>
                      <a:pt x="51" y="241"/>
                    </a:lnTo>
                    <a:lnTo>
                      <a:pt x="45" y="239"/>
                    </a:lnTo>
                    <a:lnTo>
                      <a:pt x="40" y="234"/>
                    </a:lnTo>
                    <a:lnTo>
                      <a:pt x="36" y="232"/>
                    </a:lnTo>
                    <a:lnTo>
                      <a:pt x="28" y="228"/>
                    </a:lnTo>
                    <a:lnTo>
                      <a:pt x="25" y="226"/>
                    </a:lnTo>
                    <a:lnTo>
                      <a:pt x="17" y="222"/>
                    </a:lnTo>
                    <a:lnTo>
                      <a:pt x="11" y="219"/>
                    </a:lnTo>
                    <a:lnTo>
                      <a:pt x="6" y="215"/>
                    </a:lnTo>
                    <a:lnTo>
                      <a:pt x="0" y="211"/>
                    </a:lnTo>
                    <a:lnTo>
                      <a:pt x="25" y="198"/>
                    </a:lnTo>
                    <a:lnTo>
                      <a:pt x="26" y="201"/>
                    </a:lnTo>
                    <a:lnTo>
                      <a:pt x="32" y="203"/>
                    </a:lnTo>
                    <a:lnTo>
                      <a:pt x="38" y="209"/>
                    </a:lnTo>
                    <a:lnTo>
                      <a:pt x="42" y="211"/>
                    </a:lnTo>
                    <a:lnTo>
                      <a:pt x="45" y="213"/>
                    </a:lnTo>
                    <a:lnTo>
                      <a:pt x="51" y="217"/>
                    </a:lnTo>
                    <a:lnTo>
                      <a:pt x="55" y="220"/>
                    </a:lnTo>
                    <a:lnTo>
                      <a:pt x="61" y="222"/>
                    </a:lnTo>
                    <a:lnTo>
                      <a:pt x="66" y="226"/>
                    </a:lnTo>
                    <a:lnTo>
                      <a:pt x="72" y="230"/>
                    </a:lnTo>
                    <a:lnTo>
                      <a:pt x="78" y="234"/>
                    </a:lnTo>
                    <a:lnTo>
                      <a:pt x="83" y="238"/>
                    </a:lnTo>
                    <a:lnTo>
                      <a:pt x="89" y="241"/>
                    </a:lnTo>
                    <a:lnTo>
                      <a:pt x="95" y="245"/>
                    </a:lnTo>
                    <a:lnTo>
                      <a:pt x="102" y="249"/>
                    </a:lnTo>
                    <a:lnTo>
                      <a:pt x="108" y="251"/>
                    </a:lnTo>
                    <a:lnTo>
                      <a:pt x="116" y="255"/>
                    </a:lnTo>
                    <a:lnTo>
                      <a:pt x="122" y="258"/>
                    </a:lnTo>
                    <a:lnTo>
                      <a:pt x="129" y="262"/>
                    </a:lnTo>
                    <a:lnTo>
                      <a:pt x="135" y="266"/>
                    </a:lnTo>
                    <a:lnTo>
                      <a:pt x="142" y="268"/>
                    </a:lnTo>
                    <a:lnTo>
                      <a:pt x="148" y="272"/>
                    </a:lnTo>
                    <a:lnTo>
                      <a:pt x="156" y="276"/>
                    </a:lnTo>
                    <a:lnTo>
                      <a:pt x="163" y="277"/>
                    </a:lnTo>
                    <a:lnTo>
                      <a:pt x="169" y="279"/>
                    </a:lnTo>
                    <a:lnTo>
                      <a:pt x="175" y="281"/>
                    </a:lnTo>
                    <a:lnTo>
                      <a:pt x="182" y="285"/>
                    </a:lnTo>
                    <a:lnTo>
                      <a:pt x="184" y="283"/>
                    </a:lnTo>
                    <a:lnTo>
                      <a:pt x="190" y="283"/>
                    </a:lnTo>
                    <a:lnTo>
                      <a:pt x="192" y="281"/>
                    </a:lnTo>
                    <a:lnTo>
                      <a:pt x="196" y="281"/>
                    </a:lnTo>
                    <a:lnTo>
                      <a:pt x="199" y="279"/>
                    </a:lnTo>
                    <a:lnTo>
                      <a:pt x="205" y="277"/>
                    </a:lnTo>
                    <a:lnTo>
                      <a:pt x="211" y="274"/>
                    </a:lnTo>
                    <a:lnTo>
                      <a:pt x="217" y="270"/>
                    </a:lnTo>
                    <a:lnTo>
                      <a:pt x="222" y="266"/>
                    </a:lnTo>
                    <a:lnTo>
                      <a:pt x="228" y="260"/>
                    </a:lnTo>
                    <a:lnTo>
                      <a:pt x="234" y="253"/>
                    </a:lnTo>
                    <a:lnTo>
                      <a:pt x="241" y="245"/>
                    </a:lnTo>
                    <a:lnTo>
                      <a:pt x="243" y="239"/>
                    </a:lnTo>
                    <a:lnTo>
                      <a:pt x="247" y="234"/>
                    </a:lnTo>
                    <a:lnTo>
                      <a:pt x="249" y="230"/>
                    </a:lnTo>
                    <a:lnTo>
                      <a:pt x="253" y="224"/>
                    </a:lnTo>
                    <a:lnTo>
                      <a:pt x="251" y="224"/>
                    </a:lnTo>
                    <a:lnTo>
                      <a:pt x="249" y="220"/>
                    </a:lnTo>
                    <a:lnTo>
                      <a:pt x="245" y="215"/>
                    </a:lnTo>
                    <a:lnTo>
                      <a:pt x="241" y="209"/>
                    </a:lnTo>
                    <a:lnTo>
                      <a:pt x="237" y="205"/>
                    </a:lnTo>
                    <a:lnTo>
                      <a:pt x="236" y="201"/>
                    </a:lnTo>
                    <a:lnTo>
                      <a:pt x="232" y="196"/>
                    </a:lnTo>
                    <a:lnTo>
                      <a:pt x="228" y="192"/>
                    </a:lnTo>
                    <a:lnTo>
                      <a:pt x="224" y="188"/>
                    </a:lnTo>
                    <a:lnTo>
                      <a:pt x="220" y="182"/>
                    </a:lnTo>
                    <a:lnTo>
                      <a:pt x="217" y="179"/>
                    </a:lnTo>
                    <a:lnTo>
                      <a:pt x="213" y="173"/>
                    </a:lnTo>
                    <a:lnTo>
                      <a:pt x="207" y="167"/>
                    </a:lnTo>
                    <a:lnTo>
                      <a:pt x="201" y="162"/>
                    </a:lnTo>
                    <a:lnTo>
                      <a:pt x="196" y="156"/>
                    </a:lnTo>
                    <a:lnTo>
                      <a:pt x="190" y="150"/>
                    </a:lnTo>
                    <a:lnTo>
                      <a:pt x="184" y="144"/>
                    </a:lnTo>
                    <a:lnTo>
                      <a:pt x="179" y="139"/>
                    </a:lnTo>
                    <a:lnTo>
                      <a:pt x="173" y="133"/>
                    </a:lnTo>
                    <a:lnTo>
                      <a:pt x="167" y="127"/>
                    </a:lnTo>
                    <a:lnTo>
                      <a:pt x="160" y="122"/>
                    </a:lnTo>
                    <a:lnTo>
                      <a:pt x="154" y="116"/>
                    </a:lnTo>
                    <a:lnTo>
                      <a:pt x="148" y="110"/>
                    </a:lnTo>
                    <a:lnTo>
                      <a:pt x="141" y="106"/>
                    </a:lnTo>
                    <a:lnTo>
                      <a:pt x="133" y="101"/>
                    </a:lnTo>
                    <a:lnTo>
                      <a:pt x="125" y="97"/>
                    </a:lnTo>
                    <a:lnTo>
                      <a:pt x="120" y="91"/>
                    </a:lnTo>
                    <a:lnTo>
                      <a:pt x="112" y="87"/>
                    </a:lnTo>
                    <a:lnTo>
                      <a:pt x="123" y="0"/>
                    </a:lnTo>
                    <a:lnTo>
                      <a:pt x="123" y="0"/>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34" name="Freeform 1186"/>
              <p:cNvSpPr>
                <a:spLocks/>
              </p:cNvSpPr>
              <p:nvPr/>
            </p:nvSpPr>
            <p:spPr bwMode="auto">
              <a:xfrm>
                <a:off x="4590" y="2358"/>
                <a:ext cx="131" cy="149"/>
              </a:xfrm>
              <a:custGeom>
                <a:avLst/>
                <a:gdLst>
                  <a:gd name="T0" fmla="*/ 21 w 282"/>
                  <a:gd name="T1" fmla="*/ 0 h 299"/>
                  <a:gd name="T2" fmla="*/ 35 w 282"/>
                  <a:gd name="T3" fmla="*/ 0 h 299"/>
                  <a:gd name="T4" fmla="*/ 52 w 282"/>
                  <a:gd name="T5" fmla="*/ 0 h 299"/>
                  <a:gd name="T6" fmla="*/ 65 w 282"/>
                  <a:gd name="T7" fmla="*/ 2 h 299"/>
                  <a:gd name="T8" fmla="*/ 80 w 282"/>
                  <a:gd name="T9" fmla="*/ 4 h 299"/>
                  <a:gd name="T10" fmla="*/ 97 w 282"/>
                  <a:gd name="T11" fmla="*/ 8 h 299"/>
                  <a:gd name="T12" fmla="*/ 116 w 282"/>
                  <a:gd name="T13" fmla="*/ 12 h 299"/>
                  <a:gd name="T14" fmla="*/ 134 w 282"/>
                  <a:gd name="T15" fmla="*/ 19 h 299"/>
                  <a:gd name="T16" fmla="*/ 155 w 282"/>
                  <a:gd name="T17" fmla="*/ 29 h 299"/>
                  <a:gd name="T18" fmla="*/ 172 w 282"/>
                  <a:gd name="T19" fmla="*/ 36 h 299"/>
                  <a:gd name="T20" fmla="*/ 191 w 282"/>
                  <a:gd name="T21" fmla="*/ 50 h 299"/>
                  <a:gd name="T22" fmla="*/ 208 w 282"/>
                  <a:gd name="T23" fmla="*/ 65 h 299"/>
                  <a:gd name="T24" fmla="*/ 225 w 282"/>
                  <a:gd name="T25" fmla="*/ 82 h 299"/>
                  <a:gd name="T26" fmla="*/ 240 w 282"/>
                  <a:gd name="T27" fmla="*/ 103 h 299"/>
                  <a:gd name="T28" fmla="*/ 253 w 282"/>
                  <a:gd name="T29" fmla="*/ 126 h 299"/>
                  <a:gd name="T30" fmla="*/ 265 w 282"/>
                  <a:gd name="T31" fmla="*/ 152 h 299"/>
                  <a:gd name="T32" fmla="*/ 272 w 282"/>
                  <a:gd name="T33" fmla="*/ 183 h 299"/>
                  <a:gd name="T34" fmla="*/ 278 w 282"/>
                  <a:gd name="T35" fmla="*/ 217 h 299"/>
                  <a:gd name="T36" fmla="*/ 282 w 282"/>
                  <a:gd name="T37" fmla="*/ 253 h 299"/>
                  <a:gd name="T38" fmla="*/ 267 w 282"/>
                  <a:gd name="T39" fmla="*/ 299 h 299"/>
                  <a:gd name="T40" fmla="*/ 267 w 282"/>
                  <a:gd name="T41" fmla="*/ 287 h 299"/>
                  <a:gd name="T42" fmla="*/ 267 w 282"/>
                  <a:gd name="T43" fmla="*/ 272 h 299"/>
                  <a:gd name="T44" fmla="*/ 263 w 282"/>
                  <a:gd name="T45" fmla="*/ 249 h 299"/>
                  <a:gd name="T46" fmla="*/ 257 w 282"/>
                  <a:gd name="T47" fmla="*/ 224 h 299"/>
                  <a:gd name="T48" fmla="*/ 255 w 282"/>
                  <a:gd name="T49" fmla="*/ 211 h 299"/>
                  <a:gd name="T50" fmla="*/ 250 w 282"/>
                  <a:gd name="T51" fmla="*/ 198 h 299"/>
                  <a:gd name="T52" fmla="*/ 244 w 282"/>
                  <a:gd name="T53" fmla="*/ 183 h 299"/>
                  <a:gd name="T54" fmla="*/ 240 w 282"/>
                  <a:gd name="T55" fmla="*/ 169 h 299"/>
                  <a:gd name="T56" fmla="*/ 232 w 282"/>
                  <a:gd name="T57" fmla="*/ 152 h 299"/>
                  <a:gd name="T58" fmla="*/ 223 w 282"/>
                  <a:gd name="T59" fmla="*/ 139 h 299"/>
                  <a:gd name="T60" fmla="*/ 213 w 282"/>
                  <a:gd name="T61" fmla="*/ 126 h 299"/>
                  <a:gd name="T62" fmla="*/ 204 w 282"/>
                  <a:gd name="T63" fmla="*/ 110 h 299"/>
                  <a:gd name="T64" fmla="*/ 183 w 282"/>
                  <a:gd name="T65" fmla="*/ 88 h 299"/>
                  <a:gd name="T66" fmla="*/ 170 w 282"/>
                  <a:gd name="T67" fmla="*/ 78 h 299"/>
                  <a:gd name="T68" fmla="*/ 155 w 282"/>
                  <a:gd name="T69" fmla="*/ 67 h 299"/>
                  <a:gd name="T70" fmla="*/ 137 w 282"/>
                  <a:gd name="T71" fmla="*/ 57 h 299"/>
                  <a:gd name="T72" fmla="*/ 122 w 282"/>
                  <a:gd name="T73" fmla="*/ 50 h 299"/>
                  <a:gd name="T74" fmla="*/ 107 w 282"/>
                  <a:gd name="T75" fmla="*/ 42 h 299"/>
                  <a:gd name="T76" fmla="*/ 94 w 282"/>
                  <a:gd name="T77" fmla="*/ 36 h 299"/>
                  <a:gd name="T78" fmla="*/ 75 w 282"/>
                  <a:gd name="T79" fmla="*/ 29 h 299"/>
                  <a:gd name="T80" fmla="*/ 52 w 282"/>
                  <a:gd name="T81" fmla="*/ 19 h 299"/>
                  <a:gd name="T82" fmla="*/ 33 w 282"/>
                  <a:gd name="T83" fmla="*/ 15 h 299"/>
                  <a:gd name="T84" fmla="*/ 20 w 282"/>
                  <a:gd name="T85" fmla="*/ 13 h 299"/>
                  <a:gd name="T86" fmla="*/ 8 w 282"/>
                  <a:gd name="T87" fmla="*/ 12 h 299"/>
                  <a:gd name="T88" fmla="*/ 18 w 282"/>
                  <a:gd name="T89"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2" h="299">
                    <a:moveTo>
                      <a:pt x="18" y="0"/>
                    </a:moveTo>
                    <a:lnTo>
                      <a:pt x="18" y="0"/>
                    </a:lnTo>
                    <a:lnTo>
                      <a:pt x="21" y="0"/>
                    </a:lnTo>
                    <a:lnTo>
                      <a:pt x="23" y="0"/>
                    </a:lnTo>
                    <a:lnTo>
                      <a:pt x="29" y="0"/>
                    </a:lnTo>
                    <a:lnTo>
                      <a:pt x="35" y="0"/>
                    </a:lnTo>
                    <a:lnTo>
                      <a:pt x="42" y="0"/>
                    </a:lnTo>
                    <a:lnTo>
                      <a:pt x="46" y="0"/>
                    </a:lnTo>
                    <a:lnTo>
                      <a:pt x="52" y="0"/>
                    </a:lnTo>
                    <a:lnTo>
                      <a:pt x="56" y="2"/>
                    </a:lnTo>
                    <a:lnTo>
                      <a:pt x="61" y="2"/>
                    </a:lnTo>
                    <a:lnTo>
                      <a:pt x="65" y="2"/>
                    </a:lnTo>
                    <a:lnTo>
                      <a:pt x="69" y="2"/>
                    </a:lnTo>
                    <a:lnTo>
                      <a:pt x="75" y="2"/>
                    </a:lnTo>
                    <a:lnTo>
                      <a:pt x="80" y="4"/>
                    </a:lnTo>
                    <a:lnTo>
                      <a:pt x="86" y="4"/>
                    </a:lnTo>
                    <a:lnTo>
                      <a:pt x="92" y="6"/>
                    </a:lnTo>
                    <a:lnTo>
                      <a:pt x="97" y="8"/>
                    </a:lnTo>
                    <a:lnTo>
                      <a:pt x="103" y="10"/>
                    </a:lnTo>
                    <a:lnTo>
                      <a:pt x="109" y="10"/>
                    </a:lnTo>
                    <a:lnTo>
                      <a:pt x="116" y="12"/>
                    </a:lnTo>
                    <a:lnTo>
                      <a:pt x="122" y="13"/>
                    </a:lnTo>
                    <a:lnTo>
                      <a:pt x="128" y="17"/>
                    </a:lnTo>
                    <a:lnTo>
                      <a:pt x="134" y="19"/>
                    </a:lnTo>
                    <a:lnTo>
                      <a:pt x="141" y="21"/>
                    </a:lnTo>
                    <a:lnTo>
                      <a:pt x="147" y="25"/>
                    </a:lnTo>
                    <a:lnTo>
                      <a:pt x="155" y="29"/>
                    </a:lnTo>
                    <a:lnTo>
                      <a:pt x="160" y="31"/>
                    </a:lnTo>
                    <a:lnTo>
                      <a:pt x="166" y="34"/>
                    </a:lnTo>
                    <a:lnTo>
                      <a:pt x="172" y="36"/>
                    </a:lnTo>
                    <a:lnTo>
                      <a:pt x="179" y="42"/>
                    </a:lnTo>
                    <a:lnTo>
                      <a:pt x="185" y="44"/>
                    </a:lnTo>
                    <a:lnTo>
                      <a:pt x="191" y="50"/>
                    </a:lnTo>
                    <a:lnTo>
                      <a:pt x="196" y="55"/>
                    </a:lnTo>
                    <a:lnTo>
                      <a:pt x="202" y="59"/>
                    </a:lnTo>
                    <a:lnTo>
                      <a:pt x="208" y="65"/>
                    </a:lnTo>
                    <a:lnTo>
                      <a:pt x="213" y="70"/>
                    </a:lnTo>
                    <a:lnTo>
                      <a:pt x="219" y="76"/>
                    </a:lnTo>
                    <a:lnTo>
                      <a:pt x="225" y="82"/>
                    </a:lnTo>
                    <a:lnTo>
                      <a:pt x="229" y="88"/>
                    </a:lnTo>
                    <a:lnTo>
                      <a:pt x="234" y="95"/>
                    </a:lnTo>
                    <a:lnTo>
                      <a:pt x="240" y="103"/>
                    </a:lnTo>
                    <a:lnTo>
                      <a:pt x="246" y="110"/>
                    </a:lnTo>
                    <a:lnTo>
                      <a:pt x="250" y="118"/>
                    </a:lnTo>
                    <a:lnTo>
                      <a:pt x="253" y="126"/>
                    </a:lnTo>
                    <a:lnTo>
                      <a:pt x="257" y="133"/>
                    </a:lnTo>
                    <a:lnTo>
                      <a:pt x="261" y="143"/>
                    </a:lnTo>
                    <a:lnTo>
                      <a:pt x="265" y="152"/>
                    </a:lnTo>
                    <a:lnTo>
                      <a:pt x="267" y="162"/>
                    </a:lnTo>
                    <a:lnTo>
                      <a:pt x="271" y="171"/>
                    </a:lnTo>
                    <a:lnTo>
                      <a:pt x="272" y="183"/>
                    </a:lnTo>
                    <a:lnTo>
                      <a:pt x="274" y="192"/>
                    </a:lnTo>
                    <a:lnTo>
                      <a:pt x="276" y="204"/>
                    </a:lnTo>
                    <a:lnTo>
                      <a:pt x="278" y="217"/>
                    </a:lnTo>
                    <a:lnTo>
                      <a:pt x="280" y="228"/>
                    </a:lnTo>
                    <a:lnTo>
                      <a:pt x="280" y="240"/>
                    </a:lnTo>
                    <a:lnTo>
                      <a:pt x="282" y="253"/>
                    </a:lnTo>
                    <a:lnTo>
                      <a:pt x="282" y="266"/>
                    </a:lnTo>
                    <a:lnTo>
                      <a:pt x="282" y="281"/>
                    </a:lnTo>
                    <a:lnTo>
                      <a:pt x="267" y="299"/>
                    </a:lnTo>
                    <a:lnTo>
                      <a:pt x="267" y="297"/>
                    </a:lnTo>
                    <a:lnTo>
                      <a:pt x="267" y="291"/>
                    </a:lnTo>
                    <a:lnTo>
                      <a:pt x="267" y="287"/>
                    </a:lnTo>
                    <a:lnTo>
                      <a:pt x="267" y="281"/>
                    </a:lnTo>
                    <a:lnTo>
                      <a:pt x="267" y="276"/>
                    </a:lnTo>
                    <a:lnTo>
                      <a:pt x="267" y="272"/>
                    </a:lnTo>
                    <a:lnTo>
                      <a:pt x="265" y="264"/>
                    </a:lnTo>
                    <a:lnTo>
                      <a:pt x="263" y="257"/>
                    </a:lnTo>
                    <a:lnTo>
                      <a:pt x="263" y="249"/>
                    </a:lnTo>
                    <a:lnTo>
                      <a:pt x="261" y="242"/>
                    </a:lnTo>
                    <a:lnTo>
                      <a:pt x="259" y="234"/>
                    </a:lnTo>
                    <a:lnTo>
                      <a:pt x="257" y="224"/>
                    </a:lnTo>
                    <a:lnTo>
                      <a:pt x="255" y="221"/>
                    </a:lnTo>
                    <a:lnTo>
                      <a:pt x="255" y="217"/>
                    </a:lnTo>
                    <a:lnTo>
                      <a:pt x="255" y="211"/>
                    </a:lnTo>
                    <a:lnTo>
                      <a:pt x="253" y="207"/>
                    </a:lnTo>
                    <a:lnTo>
                      <a:pt x="252" y="202"/>
                    </a:lnTo>
                    <a:lnTo>
                      <a:pt x="250" y="198"/>
                    </a:lnTo>
                    <a:lnTo>
                      <a:pt x="248" y="192"/>
                    </a:lnTo>
                    <a:lnTo>
                      <a:pt x="246" y="188"/>
                    </a:lnTo>
                    <a:lnTo>
                      <a:pt x="244" y="183"/>
                    </a:lnTo>
                    <a:lnTo>
                      <a:pt x="242" y="179"/>
                    </a:lnTo>
                    <a:lnTo>
                      <a:pt x="240" y="173"/>
                    </a:lnTo>
                    <a:lnTo>
                      <a:pt x="240" y="169"/>
                    </a:lnTo>
                    <a:lnTo>
                      <a:pt x="236" y="164"/>
                    </a:lnTo>
                    <a:lnTo>
                      <a:pt x="234" y="158"/>
                    </a:lnTo>
                    <a:lnTo>
                      <a:pt x="232" y="152"/>
                    </a:lnTo>
                    <a:lnTo>
                      <a:pt x="229" y="148"/>
                    </a:lnTo>
                    <a:lnTo>
                      <a:pt x="227" y="143"/>
                    </a:lnTo>
                    <a:lnTo>
                      <a:pt x="223" y="139"/>
                    </a:lnTo>
                    <a:lnTo>
                      <a:pt x="221" y="133"/>
                    </a:lnTo>
                    <a:lnTo>
                      <a:pt x="219" y="129"/>
                    </a:lnTo>
                    <a:lnTo>
                      <a:pt x="213" y="126"/>
                    </a:lnTo>
                    <a:lnTo>
                      <a:pt x="212" y="120"/>
                    </a:lnTo>
                    <a:lnTo>
                      <a:pt x="208" y="114"/>
                    </a:lnTo>
                    <a:lnTo>
                      <a:pt x="204" y="110"/>
                    </a:lnTo>
                    <a:lnTo>
                      <a:pt x="196" y="101"/>
                    </a:lnTo>
                    <a:lnTo>
                      <a:pt x="189" y="93"/>
                    </a:lnTo>
                    <a:lnTo>
                      <a:pt x="183" y="88"/>
                    </a:lnTo>
                    <a:lnTo>
                      <a:pt x="179" y="86"/>
                    </a:lnTo>
                    <a:lnTo>
                      <a:pt x="174" y="82"/>
                    </a:lnTo>
                    <a:lnTo>
                      <a:pt x="170" y="78"/>
                    </a:lnTo>
                    <a:lnTo>
                      <a:pt x="164" y="74"/>
                    </a:lnTo>
                    <a:lnTo>
                      <a:pt x="158" y="70"/>
                    </a:lnTo>
                    <a:lnTo>
                      <a:pt x="155" y="67"/>
                    </a:lnTo>
                    <a:lnTo>
                      <a:pt x="149" y="65"/>
                    </a:lnTo>
                    <a:lnTo>
                      <a:pt x="143" y="61"/>
                    </a:lnTo>
                    <a:lnTo>
                      <a:pt x="137" y="57"/>
                    </a:lnTo>
                    <a:lnTo>
                      <a:pt x="132" y="55"/>
                    </a:lnTo>
                    <a:lnTo>
                      <a:pt x="128" y="51"/>
                    </a:lnTo>
                    <a:lnTo>
                      <a:pt x="122" y="50"/>
                    </a:lnTo>
                    <a:lnTo>
                      <a:pt x="116" y="48"/>
                    </a:lnTo>
                    <a:lnTo>
                      <a:pt x="113" y="44"/>
                    </a:lnTo>
                    <a:lnTo>
                      <a:pt x="107" y="42"/>
                    </a:lnTo>
                    <a:lnTo>
                      <a:pt x="103" y="40"/>
                    </a:lnTo>
                    <a:lnTo>
                      <a:pt x="97" y="38"/>
                    </a:lnTo>
                    <a:lnTo>
                      <a:pt x="94" y="36"/>
                    </a:lnTo>
                    <a:lnTo>
                      <a:pt x="90" y="34"/>
                    </a:lnTo>
                    <a:lnTo>
                      <a:pt x="80" y="31"/>
                    </a:lnTo>
                    <a:lnTo>
                      <a:pt x="75" y="29"/>
                    </a:lnTo>
                    <a:lnTo>
                      <a:pt x="65" y="25"/>
                    </a:lnTo>
                    <a:lnTo>
                      <a:pt x="59" y="23"/>
                    </a:lnTo>
                    <a:lnTo>
                      <a:pt x="52" y="19"/>
                    </a:lnTo>
                    <a:lnTo>
                      <a:pt x="46" y="17"/>
                    </a:lnTo>
                    <a:lnTo>
                      <a:pt x="39" y="15"/>
                    </a:lnTo>
                    <a:lnTo>
                      <a:pt x="33" y="15"/>
                    </a:lnTo>
                    <a:lnTo>
                      <a:pt x="29" y="13"/>
                    </a:lnTo>
                    <a:lnTo>
                      <a:pt x="25" y="13"/>
                    </a:lnTo>
                    <a:lnTo>
                      <a:pt x="20" y="13"/>
                    </a:lnTo>
                    <a:lnTo>
                      <a:pt x="16" y="12"/>
                    </a:lnTo>
                    <a:lnTo>
                      <a:pt x="10" y="12"/>
                    </a:lnTo>
                    <a:lnTo>
                      <a:pt x="8" y="12"/>
                    </a:lnTo>
                    <a:lnTo>
                      <a:pt x="0" y="12"/>
                    </a:lnTo>
                    <a:lnTo>
                      <a:pt x="18" y="0"/>
                    </a:lnTo>
                    <a:lnTo>
                      <a:pt x="18" y="0"/>
                    </a:lnTo>
                    <a:close/>
                  </a:path>
                </a:pathLst>
              </a:custGeom>
              <a:solidFill>
                <a:srgbClr val="667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35" name="Freeform 1187"/>
              <p:cNvSpPr>
                <a:spLocks/>
              </p:cNvSpPr>
              <p:nvPr/>
            </p:nvSpPr>
            <p:spPr bwMode="auto">
              <a:xfrm>
                <a:off x="4655" y="2290"/>
                <a:ext cx="127" cy="169"/>
              </a:xfrm>
              <a:custGeom>
                <a:avLst/>
                <a:gdLst>
                  <a:gd name="T0" fmla="*/ 50 w 278"/>
                  <a:gd name="T1" fmla="*/ 0 h 339"/>
                  <a:gd name="T2" fmla="*/ 55 w 278"/>
                  <a:gd name="T3" fmla="*/ 0 h 339"/>
                  <a:gd name="T4" fmla="*/ 67 w 278"/>
                  <a:gd name="T5" fmla="*/ 2 h 339"/>
                  <a:gd name="T6" fmla="*/ 76 w 278"/>
                  <a:gd name="T7" fmla="*/ 4 h 339"/>
                  <a:gd name="T8" fmla="*/ 86 w 278"/>
                  <a:gd name="T9" fmla="*/ 8 h 339"/>
                  <a:gd name="T10" fmla="*/ 95 w 278"/>
                  <a:gd name="T11" fmla="*/ 10 h 339"/>
                  <a:gd name="T12" fmla="*/ 103 w 278"/>
                  <a:gd name="T13" fmla="*/ 14 h 339"/>
                  <a:gd name="T14" fmla="*/ 114 w 278"/>
                  <a:gd name="T15" fmla="*/ 17 h 339"/>
                  <a:gd name="T16" fmla="*/ 124 w 278"/>
                  <a:gd name="T17" fmla="*/ 23 h 339"/>
                  <a:gd name="T18" fmla="*/ 135 w 278"/>
                  <a:gd name="T19" fmla="*/ 29 h 339"/>
                  <a:gd name="T20" fmla="*/ 147 w 278"/>
                  <a:gd name="T21" fmla="*/ 35 h 339"/>
                  <a:gd name="T22" fmla="*/ 158 w 278"/>
                  <a:gd name="T23" fmla="*/ 42 h 339"/>
                  <a:gd name="T24" fmla="*/ 171 w 278"/>
                  <a:gd name="T25" fmla="*/ 50 h 339"/>
                  <a:gd name="T26" fmla="*/ 181 w 278"/>
                  <a:gd name="T27" fmla="*/ 57 h 339"/>
                  <a:gd name="T28" fmla="*/ 192 w 278"/>
                  <a:gd name="T29" fmla="*/ 67 h 339"/>
                  <a:gd name="T30" fmla="*/ 204 w 278"/>
                  <a:gd name="T31" fmla="*/ 76 h 339"/>
                  <a:gd name="T32" fmla="*/ 215 w 278"/>
                  <a:gd name="T33" fmla="*/ 88 h 339"/>
                  <a:gd name="T34" fmla="*/ 225 w 278"/>
                  <a:gd name="T35" fmla="*/ 99 h 339"/>
                  <a:gd name="T36" fmla="*/ 234 w 278"/>
                  <a:gd name="T37" fmla="*/ 112 h 339"/>
                  <a:gd name="T38" fmla="*/ 244 w 278"/>
                  <a:gd name="T39" fmla="*/ 128 h 339"/>
                  <a:gd name="T40" fmla="*/ 251 w 278"/>
                  <a:gd name="T41" fmla="*/ 141 h 339"/>
                  <a:gd name="T42" fmla="*/ 259 w 278"/>
                  <a:gd name="T43" fmla="*/ 158 h 339"/>
                  <a:gd name="T44" fmla="*/ 265 w 278"/>
                  <a:gd name="T45" fmla="*/ 175 h 339"/>
                  <a:gd name="T46" fmla="*/ 268 w 278"/>
                  <a:gd name="T47" fmla="*/ 192 h 339"/>
                  <a:gd name="T48" fmla="*/ 272 w 278"/>
                  <a:gd name="T49" fmla="*/ 213 h 339"/>
                  <a:gd name="T50" fmla="*/ 276 w 278"/>
                  <a:gd name="T51" fmla="*/ 234 h 339"/>
                  <a:gd name="T52" fmla="*/ 276 w 278"/>
                  <a:gd name="T53" fmla="*/ 255 h 339"/>
                  <a:gd name="T54" fmla="*/ 276 w 278"/>
                  <a:gd name="T55" fmla="*/ 280 h 339"/>
                  <a:gd name="T56" fmla="*/ 276 w 278"/>
                  <a:gd name="T57" fmla="*/ 304 h 339"/>
                  <a:gd name="T58" fmla="*/ 255 w 278"/>
                  <a:gd name="T59" fmla="*/ 339 h 339"/>
                  <a:gd name="T60" fmla="*/ 253 w 278"/>
                  <a:gd name="T61" fmla="*/ 335 h 339"/>
                  <a:gd name="T62" fmla="*/ 253 w 278"/>
                  <a:gd name="T63" fmla="*/ 325 h 339"/>
                  <a:gd name="T64" fmla="*/ 251 w 278"/>
                  <a:gd name="T65" fmla="*/ 312 h 339"/>
                  <a:gd name="T66" fmla="*/ 249 w 278"/>
                  <a:gd name="T67" fmla="*/ 303 h 339"/>
                  <a:gd name="T68" fmla="*/ 249 w 278"/>
                  <a:gd name="T69" fmla="*/ 295 h 339"/>
                  <a:gd name="T70" fmla="*/ 248 w 278"/>
                  <a:gd name="T71" fmla="*/ 284 h 339"/>
                  <a:gd name="T72" fmla="*/ 246 w 278"/>
                  <a:gd name="T73" fmla="*/ 272 h 339"/>
                  <a:gd name="T74" fmla="*/ 244 w 278"/>
                  <a:gd name="T75" fmla="*/ 261 h 339"/>
                  <a:gd name="T76" fmla="*/ 240 w 278"/>
                  <a:gd name="T77" fmla="*/ 249 h 339"/>
                  <a:gd name="T78" fmla="*/ 236 w 278"/>
                  <a:gd name="T79" fmla="*/ 236 h 339"/>
                  <a:gd name="T80" fmla="*/ 234 w 278"/>
                  <a:gd name="T81" fmla="*/ 223 h 339"/>
                  <a:gd name="T82" fmla="*/ 229 w 278"/>
                  <a:gd name="T83" fmla="*/ 209 h 339"/>
                  <a:gd name="T84" fmla="*/ 227 w 278"/>
                  <a:gd name="T85" fmla="*/ 198 h 339"/>
                  <a:gd name="T86" fmla="*/ 221 w 278"/>
                  <a:gd name="T87" fmla="*/ 183 h 339"/>
                  <a:gd name="T88" fmla="*/ 215 w 278"/>
                  <a:gd name="T89" fmla="*/ 169 h 339"/>
                  <a:gd name="T90" fmla="*/ 208 w 278"/>
                  <a:gd name="T91" fmla="*/ 156 h 339"/>
                  <a:gd name="T92" fmla="*/ 202 w 278"/>
                  <a:gd name="T93" fmla="*/ 143 h 339"/>
                  <a:gd name="T94" fmla="*/ 194 w 278"/>
                  <a:gd name="T95" fmla="*/ 130 h 339"/>
                  <a:gd name="T96" fmla="*/ 187 w 278"/>
                  <a:gd name="T97" fmla="*/ 118 h 339"/>
                  <a:gd name="T98" fmla="*/ 177 w 278"/>
                  <a:gd name="T99" fmla="*/ 107 h 339"/>
                  <a:gd name="T100" fmla="*/ 170 w 278"/>
                  <a:gd name="T101" fmla="*/ 97 h 339"/>
                  <a:gd name="T102" fmla="*/ 158 w 278"/>
                  <a:gd name="T103" fmla="*/ 84 h 339"/>
                  <a:gd name="T104" fmla="*/ 147 w 278"/>
                  <a:gd name="T105" fmla="*/ 76 h 339"/>
                  <a:gd name="T106" fmla="*/ 135 w 278"/>
                  <a:gd name="T107" fmla="*/ 67 h 339"/>
                  <a:gd name="T108" fmla="*/ 122 w 278"/>
                  <a:gd name="T109" fmla="*/ 59 h 339"/>
                  <a:gd name="T110" fmla="*/ 109 w 278"/>
                  <a:gd name="T111" fmla="*/ 54 h 339"/>
                  <a:gd name="T112" fmla="*/ 95 w 278"/>
                  <a:gd name="T113" fmla="*/ 48 h 339"/>
                  <a:gd name="T114" fmla="*/ 80 w 278"/>
                  <a:gd name="T115" fmla="*/ 44 h 339"/>
                  <a:gd name="T116" fmla="*/ 63 w 278"/>
                  <a:gd name="T117" fmla="*/ 42 h 339"/>
                  <a:gd name="T118" fmla="*/ 19 w 278"/>
                  <a:gd name="T119" fmla="*/ 27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8" h="339">
                    <a:moveTo>
                      <a:pt x="19" y="27"/>
                    </a:moveTo>
                    <a:lnTo>
                      <a:pt x="50" y="0"/>
                    </a:lnTo>
                    <a:lnTo>
                      <a:pt x="54" y="0"/>
                    </a:lnTo>
                    <a:lnTo>
                      <a:pt x="55" y="0"/>
                    </a:lnTo>
                    <a:lnTo>
                      <a:pt x="61" y="0"/>
                    </a:lnTo>
                    <a:lnTo>
                      <a:pt x="67" y="2"/>
                    </a:lnTo>
                    <a:lnTo>
                      <a:pt x="74" y="4"/>
                    </a:lnTo>
                    <a:lnTo>
                      <a:pt x="76" y="4"/>
                    </a:lnTo>
                    <a:lnTo>
                      <a:pt x="80" y="6"/>
                    </a:lnTo>
                    <a:lnTo>
                      <a:pt x="86" y="8"/>
                    </a:lnTo>
                    <a:lnTo>
                      <a:pt x="90" y="10"/>
                    </a:lnTo>
                    <a:lnTo>
                      <a:pt x="95" y="10"/>
                    </a:lnTo>
                    <a:lnTo>
                      <a:pt x="99" y="12"/>
                    </a:lnTo>
                    <a:lnTo>
                      <a:pt x="103" y="14"/>
                    </a:lnTo>
                    <a:lnTo>
                      <a:pt x="109" y="16"/>
                    </a:lnTo>
                    <a:lnTo>
                      <a:pt x="114" y="17"/>
                    </a:lnTo>
                    <a:lnTo>
                      <a:pt x="118" y="21"/>
                    </a:lnTo>
                    <a:lnTo>
                      <a:pt x="124" y="23"/>
                    </a:lnTo>
                    <a:lnTo>
                      <a:pt x="132" y="27"/>
                    </a:lnTo>
                    <a:lnTo>
                      <a:pt x="135" y="29"/>
                    </a:lnTo>
                    <a:lnTo>
                      <a:pt x="141" y="31"/>
                    </a:lnTo>
                    <a:lnTo>
                      <a:pt x="147" y="35"/>
                    </a:lnTo>
                    <a:lnTo>
                      <a:pt x="154" y="38"/>
                    </a:lnTo>
                    <a:lnTo>
                      <a:pt x="158" y="42"/>
                    </a:lnTo>
                    <a:lnTo>
                      <a:pt x="164" y="46"/>
                    </a:lnTo>
                    <a:lnTo>
                      <a:pt x="171" y="50"/>
                    </a:lnTo>
                    <a:lnTo>
                      <a:pt x="177" y="54"/>
                    </a:lnTo>
                    <a:lnTo>
                      <a:pt x="181" y="57"/>
                    </a:lnTo>
                    <a:lnTo>
                      <a:pt x="187" y="63"/>
                    </a:lnTo>
                    <a:lnTo>
                      <a:pt x="192" y="67"/>
                    </a:lnTo>
                    <a:lnTo>
                      <a:pt x="198" y="73"/>
                    </a:lnTo>
                    <a:lnTo>
                      <a:pt x="204" y="76"/>
                    </a:lnTo>
                    <a:lnTo>
                      <a:pt x="209" y="82"/>
                    </a:lnTo>
                    <a:lnTo>
                      <a:pt x="215" y="88"/>
                    </a:lnTo>
                    <a:lnTo>
                      <a:pt x="221" y="93"/>
                    </a:lnTo>
                    <a:lnTo>
                      <a:pt x="225" y="99"/>
                    </a:lnTo>
                    <a:lnTo>
                      <a:pt x="229" y="107"/>
                    </a:lnTo>
                    <a:lnTo>
                      <a:pt x="234" y="112"/>
                    </a:lnTo>
                    <a:lnTo>
                      <a:pt x="240" y="120"/>
                    </a:lnTo>
                    <a:lnTo>
                      <a:pt x="244" y="128"/>
                    </a:lnTo>
                    <a:lnTo>
                      <a:pt x="248" y="133"/>
                    </a:lnTo>
                    <a:lnTo>
                      <a:pt x="251" y="141"/>
                    </a:lnTo>
                    <a:lnTo>
                      <a:pt x="255" y="150"/>
                    </a:lnTo>
                    <a:lnTo>
                      <a:pt x="259" y="158"/>
                    </a:lnTo>
                    <a:lnTo>
                      <a:pt x="261" y="166"/>
                    </a:lnTo>
                    <a:lnTo>
                      <a:pt x="265" y="175"/>
                    </a:lnTo>
                    <a:lnTo>
                      <a:pt x="267" y="185"/>
                    </a:lnTo>
                    <a:lnTo>
                      <a:pt x="268" y="192"/>
                    </a:lnTo>
                    <a:lnTo>
                      <a:pt x="270" y="204"/>
                    </a:lnTo>
                    <a:lnTo>
                      <a:pt x="272" y="213"/>
                    </a:lnTo>
                    <a:lnTo>
                      <a:pt x="276" y="225"/>
                    </a:lnTo>
                    <a:lnTo>
                      <a:pt x="276" y="234"/>
                    </a:lnTo>
                    <a:lnTo>
                      <a:pt x="276" y="246"/>
                    </a:lnTo>
                    <a:lnTo>
                      <a:pt x="276" y="255"/>
                    </a:lnTo>
                    <a:lnTo>
                      <a:pt x="278" y="268"/>
                    </a:lnTo>
                    <a:lnTo>
                      <a:pt x="276" y="280"/>
                    </a:lnTo>
                    <a:lnTo>
                      <a:pt x="276" y="291"/>
                    </a:lnTo>
                    <a:lnTo>
                      <a:pt x="276" y="304"/>
                    </a:lnTo>
                    <a:lnTo>
                      <a:pt x="274" y="318"/>
                    </a:lnTo>
                    <a:lnTo>
                      <a:pt x="255" y="339"/>
                    </a:lnTo>
                    <a:lnTo>
                      <a:pt x="253" y="337"/>
                    </a:lnTo>
                    <a:lnTo>
                      <a:pt x="253" y="335"/>
                    </a:lnTo>
                    <a:lnTo>
                      <a:pt x="253" y="331"/>
                    </a:lnTo>
                    <a:lnTo>
                      <a:pt x="253" y="325"/>
                    </a:lnTo>
                    <a:lnTo>
                      <a:pt x="251" y="318"/>
                    </a:lnTo>
                    <a:lnTo>
                      <a:pt x="251" y="312"/>
                    </a:lnTo>
                    <a:lnTo>
                      <a:pt x="249" y="306"/>
                    </a:lnTo>
                    <a:lnTo>
                      <a:pt x="249" y="303"/>
                    </a:lnTo>
                    <a:lnTo>
                      <a:pt x="249" y="299"/>
                    </a:lnTo>
                    <a:lnTo>
                      <a:pt x="249" y="295"/>
                    </a:lnTo>
                    <a:lnTo>
                      <a:pt x="248" y="289"/>
                    </a:lnTo>
                    <a:lnTo>
                      <a:pt x="248" y="284"/>
                    </a:lnTo>
                    <a:lnTo>
                      <a:pt x="246" y="278"/>
                    </a:lnTo>
                    <a:lnTo>
                      <a:pt x="246" y="272"/>
                    </a:lnTo>
                    <a:lnTo>
                      <a:pt x="244" y="266"/>
                    </a:lnTo>
                    <a:lnTo>
                      <a:pt x="244" y="261"/>
                    </a:lnTo>
                    <a:lnTo>
                      <a:pt x="242" y="255"/>
                    </a:lnTo>
                    <a:lnTo>
                      <a:pt x="240" y="249"/>
                    </a:lnTo>
                    <a:lnTo>
                      <a:pt x="238" y="242"/>
                    </a:lnTo>
                    <a:lnTo>
                      <a:pt x="236" y="236"/>
                    </a:lnTo>
                    <a:lnTo>
                      <a:pt x="234" y="230"/>
                    </a:lnTo>
                    <a:lnTo>
                      <a:pt x="234" y="223"/>
                    </a:lnTo>
                    <a:lnTo>
                      <a:pt x="230" y="217"/>
                    </a:lnTo>
                    <a:lnTo>
                      <a:pt x="229" y="209"/>
                    </a:lnTo>
                    <a:lnTo>
                      <a:pt x="229" y="204"/>
                    </a:lnTo>
                    <a:lnTo>
                      <a:pt x="227" y="198"/>
                    </a:lnTo>
                    <a:lnTo>
                      <a:pt x="223" y="190"/>
                    </a:lnTo>
                    <a:lnTo>
                      <a:pt x="221" y="183"/>
                    </a:lnTo>
                    <a:lnTo>
                      <a:pt x="217" y="177"/>
                    </a:lnTo>
                    <a:lnTo>
                      <a:pt x="215" y="169"/>
                    </a:lnTo>
                    <a:lnTo>
                      <a:pt x="211" y="162"/>
                    </a:lnTo>
                    <a:lnTo>
                      <a:pt x="208" y="156"/>
                    </a:lnTo>
                    <a:lnTo>
                      <a:pt x="206" y="150"/>
                    </a:lnTo>
                    <a:lnTo>
                      <a:pt x="202" y="143"/>
                    </a:lnTo>
                    <a:lnTo>
                      <a:pt x="198" y="135"/>
                    </a:lnTo>
                    <a:lnTo>
                      <a:pt x="194" y="130"/>
                    </a:lnTo>
                    <a:lnTo>
                      <a:pt x="190" y="124"/>
                    </a:lnTo>
                    <a:lnTo>
                      <a:pt x="187" y="118"/>
                    </a:lnTo>
                    <a:lnTo>
                      <a:pt x="181" y="112"/>
                    </a:lnTo>
                    <a:lnTo>
                      <a:pt x="177" y="107"/>
                    </a:lnTo>
                    <a:lnTo>
                      <a:pt x="173" y="101"/>
                    </a:lnTo>
                    <a:lnTo>
                      <a:pt x="170" y="97"/>
                    </a:lnTo>
                    <a:lnTo>
                      <a:pt x="164" y="92"/>
                    </a:lnTo>
                    <a:lnTo>
                      <a:pt x="158" y="84"/>
                    </a:lnTo>
                    <a:lnTo>
                      <a:pt x="152" y="80"/>
                    </a:lnTo>
                    <a:lnTo>
                      <a:pt x="147" y="76"/>
                    </a:lnTo>
                    <a:lnTo>
                      <a:pt x="141" y="71"/>
                    </a:lnTo>
                    <a:lnTo>
                      <a:pt x="135" y="67"/>
                    </a:lnTo>
                    <a:lnTo>
                      <a:pt x="128" y="63"/>
                    </a:lnTo>
                    <a:lnTo>
                      <a:pt x="122" y="59"/>
                    </a:lnTo>
                    <a:lnTo>
                      <a:pt x="116" y="55"/>
                    </a:lnTo>
                    <a:lnTo>
                      <a:pt x="109" y="54"/>
                    </a:lnTo>
                    <a:lnTo>
                      <a:pt x="101" y="50"/>
                    </a:lnTo>
                    <a:lnTo>
                      <a:pt x="95" y="48"/>
                    </a:lnTo>
                    <a:lnTo>
                      <a:pt x="86" y="46"/>
                    </a:lnTo>
                    <a:lnTo>
                      <a:pt x="80" y="44"/>
                    </a:lnTo>
                    <a:lnTo>
                      <a:pt x="71" y="42"/>
                    </a:lnTo>
                    <a:lnTo>
                      <a:pt x="63" y="42"/>
                    </a:lnTo>
                    <a:lnTo>
                      <a:pt x="0" y="42"/>
                    </a:lnTo>
                    <a:lnTo>
                      <a:pt x="19" y="27"/>
                    </a:lnTo>
                    <a:lnTo>
                      <a:pt x="19" y="27"/>
                    </a:lnTo>
                    <a:close/>
                  </a:path>
                </a:pathLst>
              </a:custGeom>
              <a:solidFill>
                <a:srgbClr val="667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36" name="Freeform 1188"/>
              <p:cNvSpPr>
                <a:spLocks/>
              </p:cNvSpPr>
              <p:nvPr/>
            </p:nvSpPr>
            <p:spPr bwMode="auto">
              <a:xfrm>
                <a:off x="4771" y="2216"/>
                <a:ext cx="139" cy="146"/>
              </a:xfrm>
              <a:custGeom>
                <a:avLst/>
                <a:gdLst>
                  <a:gd name="T0" fmla="*/ 301 w 301"/>
                  <a:gd name="T1" fmla="*/ 28 h 291"/>
                  <a:gd name="T2" fmla="*/ 14 w 301"/>
                  <a:gd name="T3" fmla="*/ 291 h 291"/>
                  <a:gd name="T4" fmla="*/ 8 w 301"/>
                  <a:gd name="T5" fmla="*/ 274 h 291"/>
                  <a:gd name="T6" fmla="*/ 0 w 301"/>
                  <a:gd name="T7" fmla="*/ 260 h 291"/>
                  <a:gd name="T8" fmla="*/ 291 w 301"/>
                  <a:gd name="T9" fmla="*/ 0 h 291"/>
                  <a:gd name="T10" fmla="*/ 301 w 301"/>
                  <a:gd name="T11" fmla="*/ 28 h 291"/>
                  <a:gd name="T12" fmla="*/ 301 w 301"/>
                  <a:gd name="T13" fmla="*/ 28 h 291"/>
                </a:gdLst>
                <a:ahLst/>
                <a:cxnLst>
                  <a:cxn ang="0">
                    <a:pos x="T0" y="T1"/>
                  </a:cxn>
                  <a:cxn ang="0">
                    <a:pos x="T2" y="T3"/>
                  </a:cxn>
                  <a:cxn ang="0">
                    <a:pos x="T4" y="T5"/>
                  </a:cxn>
                  <a:cxn ang="0">
                    <a:pos x="T6" y="T7"/>
                  </a:cxn>
                  <a:cxn ang="0">
                    <a:pos x="T8" y="T9"/>
                  </a:cxn>
                  <a:cxn ang="0">
                    <a:pos x="T10" y="T11"/>
                  </a:cxn>
                  <a:cxn ang="0">
                    <a:pos x="T12" y="T13"/>
                  </a:cxn>
                </a:cxnLst>
                <a:rect l="0" t="0" r="r" b="b"/>
                <a:pathLst>
                  <a:path w="301" h="291">
                    <a:moveTo>
                      <a:pt x="301" y="28"/>
                    </a:moveTo>
                    <a:lnTo>
                      <a:pt x="14" y="291"/>
                    </a:lnTo>
                    <a:lnTo>
                      <a:pt x="8" y="274"/>
                    </a:lnTo>
                    <a:lnTo>
                      <a:pt x="0" y="260"/>
                    </a:lnTo>
                    <a:lnTo>
                      <a:pt x="291" y="0"/>
                    </a:lnTo>
                    <a:lnTo>
                      <a:pt x="301" y="28"/>
                    </a:lnTo>
                    <a:lnTo>
                      <a:pt x="301" y="28"/>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37" name="Freeform 1189"/>
              <p:cNvSpPr>
                <a:spLocks/>
              </p:cNvSpPr>
              <p:nvPr/>
            </p:nvSpPr>
            <p:spPr bwMode="auto">
              <a:xfrm>
                <a:off x="4992" y="2031"/>
                <a:ext cx="111" cy="115"/>
              </a:xfrm>
              <a:custGeom>
                <a:avLst/>
                <a:gdLst>
                  <a:gd name="T0" fmla="*/ 0 w 239"/>
                  <a:gd name="T1" fmla="*/ 209 h 230"/>
                  <a:gd name="T2" fmla="*/ 235 w 239"/>
                  <a:gd name="T3" fmla="*/ 2 h 230"/>
                  <a:gd name="T4" fmla="*/ 237 w 239"/>
                  <a:gd name="T5" fmla="*/ 0 h 230"/>
                  <a:gd name="T6" fmla="*/ 239 w 239"/>
                  <a:gd name="T7" fmla="*/ 2 h 230"/>
                  <a:gd name="T8" fmla="*/ 239 w 239"/>
                  <a:gd name="T9" fmla="*/ 6 h 230"/>
                  <a:gd name="T10" fmla="*/ 239 w 239"/>
                  <a:gd name="T11" fmla="*/ 12 h 230"/>
                  <a:gd name="T12" fmla="*/ 239 w 239"/>
                  <a:gd name="T13" fmla="*/ 16 h 230"/>
                  <a:gd name="T14" fmla="*/ 239 w 239"/>
                  <a:gd name="T15" fmla="*/ 21 h 230"/>
                  <a:gd name="T16" fmla="*/ 237 w 239"/>
                  <a:gd name="T17" fmla="*/ 27 h 230"/>
                  <a:gd name="T18" fmla="*/ 235 w 239"/>
                  <a:gd name="T19" fmla="*/ 36 h 230"/>
                  <a:gd name="T20" fmla="*/ 15 w 239"/>
                  <a:gd name="T21" fmla="*/ 230 h 230"/>
                  <a:gd name="T22" fmla="*/ 0 w 239"/>
                  <a:gd name="T23" fmla="*/ 209 h 230"/>
                  <a:gd name="T24" fmla="*/ 0 w 239"/>
                  <a:gd name="T25" fmla="*/ 20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230">
                    <a:moveTo>
                      <a:pt x="0" y="209"/>
                    </a:moveTo>
                    <a:lnTo>
                      <a:pt x="235" y="2"/>
                    </a:lnTo>
                    <a:lnTo>
                      <a:pt x="237" y="0"/>
                    </a:lnTo>
                    <a:lnTo>
                      <a:pt x="239" y="2"/>
                    </a:lnTo>
                    <a:lnTo>
                      <a:pt x="239" y="6"/>
                    </a:lnTo>
                    <a:lnTo>
                      <a:pt x="239" y="12"/>
                    </a:lnTo>
                    <a:lnTo>
                      <a:pt x="239" y="16"/>
                    </a:lnTo>
                    <a:lnTo>
                      <a:pt x="239" y="21"/>
                    </a:lnTo>
                    <a:lnTo>
                      <a:pt x="237" y="27"/>
                    </a:lnTo>
                    <a:lnTo>
                      <a:pt x="235" y="36"/>
                    </a:lnTo>
                    <a:lnTo>
                      <a:pt x="15" y="230"/>
                    </a:lnTo>
                    <a:lnTo>
                      <a:pt x="0" y="209"/>
                    </a:lnTo>
                    <a:lnTo>
                      <a:pt x="0" y="20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38" name="Freeform 1190"/>
              <p:cNvSpPr>
                <a:spLocks/>
              </p:cNvSpPr>
              <p:nvPr/>
            </p:nvSpPr>
            <p:spPr bwMode="auto">
              <a:xfrm>
                <a:off x="4749" y="2188"/>
                <a:ext cx="144" cy="137"/>
              </a:xfrm>
              <a:custGeom>
                <a:avLst/>
                <a:gdLst>
                  <a:gd name="T0" fmla="*/ 312 w 312"/>
                  <a:gd name="T1" fmla="*/ 11 h 274"/>
                  <a:gd name="T2" fmla="*/ 17 w 312"/>
                  <a:gd name="T3" fmla="*/ 274 h 274"/>
                  <a:gd name="T4" fmla="*/ 13 w 312"/>
                  <a:gd name="T5" fmla="*/ 272 h 274"/>
                  <a:gd name="T6" fmla="*/ 7 w 312"/>
                  <a:gd name="T7" fmla="*/ 268 h 274"/>
                  <a:gd name="T8" fmla="*/ 2 w 312"/>
                  <a:gd name="T9" fmla="*/ 262 h 274"/>
                  <a:gd name="T10" fmla="*/ 0 w 312"/>
                  <a:gd name="T11" fmla="*/ 260 h 274"/>
                  <a:gd name="T12" fmla="*/ 55 w 312"/>
                  <a:gd name="T13" fmla="*/ 211 h 274"/>
                  <a:gd name="T14" fmla="*/ 298 w 312"/>
                  <a:gd name="T15" fmla="*/ 0 h 274"/>
                  <a:gd name="T16" fmla="*/ 312 w 312"/>
                  <a:gd name="T17" fmla="*/ 11 h 274"/>
                  <a:gd name="T18" fmla="*/ 312 w 312"/>
                  <a:gd name="T19" fmla="*/ 1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274">
                    <a:moveTo>
                      <a:pt x="312" y="11"/>
                    </a:moveTo>
                    <a:lnTo>
                      <a:pt x="17" y="274"/>
                    </a:lnTo>
                    <a:lnTo>
                      <a:pt x="13" y="272"/>
                    </a:lnTo>
                    <a:lnTo>
                      <a:pt x="7" y="268"/>
                    </a:lnTo>
                    <a:lnTo>
                      <a:pt x="2" y="262"/>
                    </a:lnTo>
                    <a:lnTo>
                      <a:pt x="0" y="260"/>
                    </a:lnTo>
                    <a:lnTo>
                      <a:pt x="55" y="211"/>
                    </a:lnTo>
                    <a:lnTo>
                      <a:pt x="298" y="0"/>
                    </a:lnTo>
                    <a:lnTo>
                      <a:pt x="312" y="11"/>
                    </a:lnTo>
                    <a:lnTo>
                      <a:pt x="312" y="11"/>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39" name="Freeform 1191"/>
              <p:cNvSpPr>
                <a:spLocks/>
              </p:cNvSpPr>
              <p:nvPr/>
            </p:nvSpPr>
            <p:spPr bwMode="auto">
              <a:xfrm>
                <a:off x="4962" y="2009"/>
                <a:ext cx="118" cy="113"/>
              </a:xfrm>
              <a:custGeom>
                <a:avLst/>
                <a:gdLst>
                  <a:gd name="T0" fmla="*/ 0 w 255"/>
                  <a:gd name="T1" fmla="*/ 209 h 226"/>
                  <a:gd name="T2" fmla="*/ 236 w 255"/>
                  <a:gd name="T3" fmla="*/ 2 h 226"/>
                  <a:gd name="T4" fmla="*/ 255 w 255"/>
                  <a:gd name="T5" fmla="*/ 0 h 226"/>
                  <a:gd name="T6" fmla="*/ 9 w 255"/>
                  <a:gd name="T7" fmla="*/ 226 h 226"/>
                  <a:gd name="T8" fmla="*/ 0 w 255"/>
                  <a:gd name="T9" fmla="*/ 209 h 226"/>
                  <a:gd name="T10" fmla="*/ 0 w 255"/>
                  <a:gd name="T11" fmla="*/ 209 h 226"/>
                </a:gdLst>
                <a:ahLst/>
                <a:cxnLst>
                  <a:cxn ang="0">
                    <a:pos x="T0" y="T1"/>
                  </a:cxn>
                  <a:cxn ang="0">
                    <a:pos x="T2" y="T3"/>
                  </a:cxn>
                  <a:cxn ang="0">
                    <a:pos x="T4" y="T5"/>
                  </a:cxn>
                  <a:cxn ang="0">
                    <a:pos x="T6" y="T7"/>
                  </a:cxn>
                  <a:cxn ang="0">
                    <a:pos x="T8" y="T9"/>
                  </a:cxn>
                  <a:cxn ang="0">
                    <a:pos x="T10" y="T11"/>
                  </a:cxn>
                </a:cxnLst>
                <a:rect l="0" t="0" r="r" b="b"/>
                <a:pathLst>
                  <a:path w="255" h="226">
                    <a:moveTo>
                      <a:pt x="0" y="209"/>
                    </a:moveTo>
                    <a:lnTo>
                      <a:pt x="236" y="2"/>
                    </a:lnTo>
                    <a:lnTo>
                      <a:pt x="255" y="0"/>
                    </a:lnTo>
                    <a:lnTo>
                      <a:pt x="9" y="226"/>
                    </a:lnTo>
                    <a:lnTo>
                      <a:pt x="0" y="209"/>
                    </a:lnTo>
                    <a:lnTo>
                      <a:pt x="0" y="20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40" name="Freeform 1192"/>
              <p:cNvSpPr>
                <a:spLocks/>
              </p:cNvSpPr>
              <p:nvPr/>
            </p:nvSpPr>
            <p:spPr bwMode="auto">
              <a:xfrm>
                <a:off x="5066" y="1983"/>
                <a:ext cx="52" cy="68"/>
              </a:xfrm>
              <a:custGeom>
                <a:avLst/>
                <a:gdLst>
                  <a:gd name="T0" fmla="*/ 2 w 114"/>
                  <a:gd name="T1" fmla="*/ 52 h 137"/>
                  <a:gd name="T2" fmla="*/ 0 w 114"/>
                  <a:gd name="T3" fmla="*/ 44 h 137"/>
                  <a:gd name="T4" fmla="*/ 0 w 114"/>
                  <a:gd name="T5" fmla="*/ 31 h 137"/>
                  <a:gd name="T6" fmla="*/ 4 w 114"/>
                  <a:gd name="T7" fmla="*/ 19 h 137"/>
                  <a:gd name="T8" fmla="*/ 10 w 114"/>
                  <a:gd name="T9" fmla="*/ 12 h 137"/>
                  <a:gd name="T10" fmla="*/ 21 w 114"/>
                  <a:gd name="T11" fmla="*/ 4 h 137"/>
                  <a:gd name="T12" fmla="*/ 33 w 114"/>
                  <a:gd name="T13" fmla="*/ 0 h 137"/>
                  <a:gd name="T14" fmla="*/ 50 w 114"/>
                  <a:gd name="T15" fmla="*/ 0 h 137"/>
                  <a:gd name="T16" fmla="*/ 65 w 114"/>
                  <a:gd name="T17" fmla="*/ 2 h 137"/>
                  <a:gd name="T18" fmla="*/ 82 w 114"/>
                  <a:gd name="T19" fmla="*/ 12 h 137"/>
                  <a:gd name="T20" fmla="*/ 93 w 114"/>
                  <a:gd name="T21" fmla="*/ 19 h 137"/>
                  <a:gd name="T22" fmla="*/ 99 w 114"/>
                  <a:gd name="T23" fmla="*/ 27 h 137"/>
                  <a:gd name="T24" fmla="*/ 105 w 114"/>
                  <a:gd name="T25" fmla="*/ 37 h 137"/>
                  <a:gd name="T26" fmla="*/ 109 w 114"/>
                  <a:gd name="T27" fmla="*/ 46 h 137"/>
                  <a:gd name="T28" fmla="*/ 112 w 114"/>
                  <a:gd name="T29" fmla="*/ 56 h 137"/>
                  <a:gd name="T30" fmla="*/ 114 w 114"/>
                  <a:gd name="T31" fmla="*/ 69 h 137"/>
                  <a:gd name="T32" fmla="*/ 114 w 114"/>
                  <a:gd name="T33" fmla="*/ 82 h 137"/>
                  <a:gd name="T34" fmla="*/ 112 w 114"/>
                  <a:gd name="T35" fmla="*/ 94 h 137"/>
                  <a:gd name="T36" fmla="*/ 112 w 114"/>
                  <a:gd name="T37" fmla="*/ 103 h 137"/>
                  <a:gd name="T38" fmla="*/ 111 w 114"/>
                  <a:gd name="T39" fmla="*/ 113 h 137"/>
                  <a:gd name="T40" fmla="*/ 107 w 114"/>
                  <a:gd name="T41" fmla="*/ 122 h 137"/>
                  <a:gd name="T42" fmla="*/ 101 w 114"/>
                  <a:gd name="T43" fmla="*/ 130 h 137"/>
                  <a:gd name="T44" fmla="*/ 92 w 114"/>
                  <a:gd name="T45" fmla="*/ 137 h 137"/>
                  <a:gd name="T46" fmla="*/ 82 w 114"/>
                  <a:gd name="T47" fmla="*/ 137 h 137"/>
                  <a:gd name="T48" fmla="*/ 82 w 114"/>
                  <a:gd name="T49" fmla="*/ 120 h 137"/>
                  <a:gd name="T50" fmla="*/ 86 w 114"/>
                  <a:gd name="T51" fmla="*/ 116 h 137"/>
                  <a:gd name="T52" fmla="*/ 93 w 114"/>
                  <a:gd name="T53" fmla="*/ 105 h 137"/>
                  <a:gd name="T54" fmla="*/ 99 w 114"/>
                  <a:gd name="T55" fmla="*/ 90 h 137"/>
                  <a:gd name="T56" fmla="*/ 97 w 114"/>
                  <a:gd name="T57" fmla="*/ 78 h 137"/>
                  <a:gd name="T58" fmla="*/ 93 w 114"/>
                  <a:gd name="T59" fmla="*/ 69 h 137"/>
                  <a:gd name="T60" fmla="*/ 86 w 114"/>
                  <a:gd name="T61" fmla="*/ 57 h 137"/>
                  <a:gd name="T62" fmla="*/ 76 w 114"/>
                  <a:gd name="T63" fmla="*/ 50 h 137"/>
                  <a:gd name="T64" fmla="*/ 65 w 114"/>
                  <a:gd name="T65" fmla="*/ 46 h 137"/>
                  <a:gd name="T66" fmla="*/ 55 w 114"/>
                  <a:gd name="T67" fmla="*/ 44 h 137"/>
                  <a:gd name="T68" fmla="*/ 44 w 114"/>
                  <a:gd name="T69" fmla="*/ 42 h 137"/>
                  <a:gd name="T70" fmla="*/ 33 w 114"/>
                  <a:gd name="T71" fmla="*/ 44 h 137"/>
                  <a:gd name="T72" fmla="*/ 23 w 114"/>
                  <a:gd name="T73" fmla="*/ 46 h 137"/>
                  <a:gd name="T74" fmla="*/ 15 w 114"/>
                  <a:gd name="T75" fmla="*/ 50 h 137"/>
                  <a:gd name="T76" fmla="*/ 4 w 114"/>
                  <a:gd name="T77" fmla="*/ 5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37">
                    <a:moveTo>
                      <a:pt x="4" y="54"/>
                    </a:moveTo>
                    <a:lnTo>
                      <a:pt x="2" y="52"/>
                    </a:lnTo>
                    <a:lnTo>
                      <a:pt x="2" y="48"/>
                    </a:lnTo>
                    <a:lnTo>
                      <a:pt x="0" y="44"/>
                    </a:lnTo>
                    <a:lnTo>
                      <a:pt x="0" y="38"/>
                    </a:lnTo>
                    <a:lnTo>
                      <a:pt x="0" y="31"/>
                    </a:lnTo>
                    <a:lnTo>
                      <a:pt x="2" y="23"/>
                    </a:lnTo>
                    <a:lnTo>
                      <a:pt x="4" y="19"/>
                    </a:lnTo>
                    <a:lnTo>
                      <a:pt x="6" y="16"/>
                    </a:lnTo>
                    <a:lnTo>
                      <a:pt x="10" y="12"/>
                    </a:lnTo>
                    <a:lnTo>
                      <a:pt x="15" y="8"/>
                    </a:lnTo>
                    <a:lnTo>
                      <a:pt x="21" y="4"/>
                    </a:lnTo>
                    <a:lnTo>
                      <a:pt x="27" y="2"/>
                    </a:lnTo>
                    <a:lnTo>
                      <a:pt x="33" y="0"/>
                    </a:lnTo>
                    <a:lnTo>
                      <a:pt x="42" y="0"/>
                    </a:lnTo>
                    <a:lnTo>
                      <a:pt x="50" y="0"/>
                    </a:lnTo>
                    <a:lnTo>
                      <a:pt x="57" y="0"/>
                    </a:lnTo>
                    <a:lnTo>
                      <a:pt x="65" y="2"/>
                    </a:lnTo>
                    <a:lnTo>
                      <a:pt x="74" y="6"/>
                    </a:lnTo>
                    <a:lnTo>
                      <a:pt x="82" y="12"/>
                    </a:lnTo>
                    <a:lnTo>
                      <a:pt x="90" y="18"/>
                    </a:lnTo>
                    <a:lnTo>
                      <a:pt x="93" y="19"/>
                    </a:lnTo>
                    <a:lnTo>
                      <a:pt x="97" y="23"/>
                    </a:lnTo>
                    <a:lnTo>
                      <a:pt x="99" y="27"/>
                    </a:lnTo>
                    <a:lnTo>
                      <a:pt x="103" y="33"/>
                    </a:lnTo>
                    <a:lnTo>
                      <a:pt x="105" y="37"/>
                    </a:lnTo>
                    <a:lnTo>
                      <a:pt x="107" y="40"/>
                    </a:lnTo>
                    <a:lnTo>
                      <a:pt x="109" y="46"/>
                    </a:lnTo>
                    <a:lnTo>
                      <a:pt x="111" y="52"/>
                    </a:lnTo>
                    <a:lnTo>
                      <a:pt x="112" y="56"/>
                    </a:lnTo>
                    <a:lnTo>
                      <a:pt x="112" y="63"/>
                    </a:lnTo>
                    <a:lnTo>
                      <a:pt x="114" y="69"/>
                    </a:lnTo>
                    <a:lnTo>
                      <a:pt x="114" y="76"/>
                    </a:lnTo>
                    <a:lnTo>
                      <a:pt x="114" y="82"/>
                    </a:lnTo>
                    <a:lnTo>
                      <a:pt x="114" y="88"/>
                    </a:lnTo>
                    <a:lnTo>
                      <a:pt x="112" y="94"/>
                    </a:lnTo>
                    <a:lnTo>
                      <a:pt x="112" y="99"/>
                    </a:lnTo>
                    <a:lnTo>
                      <a:pt x="112" y="103"/>
                    </a:lnTo>
                    <a:lnTo>
                      <a:pt x="112" y="107"/>
                    </a:lnTo>
                    <a:lnTo>
                      <a:pt x="111" y="113"/>
                    </a:lnTo>
                    <a:lnTo>
                      <a:pt x="111" y="116"/>
                    </a:lnTo>
                    <a:lnTo>
                      <a:pt x="107" y="122"/>
                    </a:lnTo>
                    <a:lnTo>
                      <a:pt x="105" y="128"/>
                    </a:lnTo>
                    <a:lnTo>
                      <a:pt x="101" y="130"/>
                    </a:lnTo>
                    <a:lnTo>
                      <a:pt x="99" y="133"/>
                    </a:lnTo>
                    <a:lnTo>
                      <a:pt x="92" y="137"/>
                    </a:lnTo>
                    <a:lnTo>
                      <a:pt x="86" y="137"/>
                    </a:lnTo>
                    <a:lnTo>
                      <a:pt x="82" y="137"/>
                    </a:lnTo>
                    <a:lnTo>
                      <a:pt x="82" y="137"/>
                    </a:lnTo>
                    <a:lnTo>
                      <a:pt x="82" y="120"/>
                    </a:lnTo>
                    <a:lnTo>
                      <a:pt x="82" y="118"/>
                    </a:lnTo>
                    <a:lnTo>
                      <a:pt x="86" y="116"/>
                    </a:lnTo>
                    <a:lnTo>
                      <a:pt x="90" y="111"/>
                    </a:lnTo>
                    <a:lnTo>
                      <a:pt x="93" y="105"/>
                    </a:lnTo>
                    <a:lnTo>
                      <a:pt x="97" y="97"/>
                    </a:lnTo>
                    <a:lnTo>
                      <a:pt x="99" y="90"/>
                    </a:lnTo>
                    <a:lnTo>
                      <a:pt x="97" y="84"/>
                    </a:lnTo>
                    <a:lnTo>
                      <a:pt x="97" y="78"/>
                    </a:lnTo>
                    <a:lnTo>
                      <a:pt x="95" y="73"/>
                    </a:lnTo>
                    <a:lnTo>
                      <a:pt x="93" y="69"/>
                    </a:lnTo>
                    <a:lnTo>
                      <a:pt x="90" y="61"/>
                    </a:lnTo>
                    <a:lnTo>
                      <a:pt x="86" y="57"/>
                    </a:lnTo>
                    <a:lnTo>
                      <a:pt x="80" y="54"/>
                    </a:lnTo>
                    <a:lnTo>
                      <a:pt x="76" y="50"/>
                    </a:lnTo>
                    <a:lnTo>
                      <a:pt x="71" y="48"/>
                    </a:lnTo>
                    <a:lnTo>
                      <a:pt x="65" y="46"/>
                    </a:lnTo>
                    <a:lnTo>
                      <a:pt x="59" y="44"/>
                    </a:lnTo>
                    <a:lnTo>
                      <a:pt x="55" y="44"/>
                    </a:lnTo>
                    <a:lnTo>
                      <a:pt x="50" y="42"/>
                    </a:lnTo>
                    <a:lnTo>
                      <a:pt x="44" y="42"/>
                    </a:lnTo>
                    <a:lnTo>
                      <a:pt x="38" y="42"/>
                    </a:lnTo>
                    <a:lnTo>
                      <a:pt x="33" y="44"/>
                    </a:lnTo>
                    <a:lnTo>
                      <a:pt x="27" y="44"/>
                    </a:lnTo>
                    <a:lnTo>
                      <a:pt x="23" y="46"/>
                    </a:lnTo>
                    <a:lnTo>
                      <a:pt x="17" y="48"/>
                    </a:lnTo>
                    <a:lnTo>
                      <a:pt x="15" y="50"/>
                    </a:lnTo>
                    <a:lnTo>
                      <a:pt x="4" y="54"/>
                    </a:lnTo>
                    <a:lnTo>
                      <a:pt x="4" y="54"/>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41" name="Freeform 1193"/>
              <p:cNvSpPr>
                <a:spLocks/>
              </p:cNvSpPr>
              <p:nvPr/>
            </p:nvSpPr>
            <p:spPr bwMode="auto">
              <a:xfrm>
                <a:off x="5035" y="1920"/>
                <a:ext cx="149" cy="171"/>
              </a:xfrm>
              <a:custGeom>
                <a:avLst/>
                <a:gdLst>
                  <a:gd name="T0" fmla="*/ 21 w 321"/>
                  <a:gd name="T1" fmla="*/ 188 h 342"/>
                  <a:gd name="T2" fmla="*/ 11 w 321"/>
                  <a:gd name="T3" fmla="*/ 169 h 342"/>
                  <a:gd name="T4" fmla="*/ 3 w 321"/>
                  <a:gd name="T5" fmla="*/ 143 h 342"/>
                  <a:gd name="T6" fmla="*/ 0 w 321"/>
                  <a:gd name="T7" fmla="*/ 122 h 342"/>
                  <a:gd name="T8" fmla="*/ 0 w 321"/>
                  <a:gd name="T9" fmla="*/ 99 h 342"/>
                  <a:gd name="T10" fmla="*/ 5 w 321"/>
                  <a:gd name="T11" fmla="*/ 74 h 342"/>
                  <a:gd name="T12" fmla="*/ 19 w 321"/>
                  <a:gd name="T13" fmla="*/ 48 h 342"/>
                  <a:gd name="T14" fmla="*/ 38 w 321"/>
                  <a:gd name="T15" fmla="*/ 25 h 342"/>
                  <a:gd name="T16" fmla="*/ 66 w 321"/>
                  <a:gd name="T17" fmla="*/ 8 h 342"/>
                  <a:gd name="T18" fmla="*/ 93 w 321"/>
                  <a:gd name="T19" fmla="*/ 2 h 342"/>
                  <a:gd name="T20" fmla="*/ 112 w 321"/>
                  <a:gd name="T21" fmla="*/ 0 h 342"/>
                  <a:gd name="T22" fmla="*/ 131 w 321"/>
                  <a:gd name="T23" fmla="*/ 0 h 342"/>
                  <a:gd name="T24" fmla="*/ 150 w 321"/>
                  <a:gd name="T25" fmla="*/ 4 h 342"/>
                  <a:gd name="T26" fmla="*/ 171 w 321"/>
                  <a:gd name="T27" fmla="*/ 10 h 342"/>
                  <a:gd name="T28" fmla="*/ 194 w 321"/>
                  <a:gd name="T29" fmla="*/ 19 h 342"/>
                  <a:gd name="T30" fmla="*/ 214 w 321"/>
                  <a:gd name="T31" fmla="*/ 34 h 342"/>
                  <a:gd name="T32" fmla="*/ 235 w 321"/>
                  <a:gd name="T33" fmla="*/ 51 h 342"/>
                  <a:gd name="T34" fmla="*/ 258 w 321"/>
                  <a:gd name="T35" fmla="*/ 72 h 342"/>
                  <a:gd name="T36" fmla="*/ 279 w 321"/>
                  <a:gd name="T37" fmla="*/ 99 h 342"/>
                  <a:gd name="T38" fmla="*/ 294 w 321"/>
                  <a:gd name="T39" fmla="*/ 120 h 342"/>
                  <a:gd name="T40" fmla="*/ 302 w 321"/>
                  <a:gd name="T41" fmla="*/ 141 h 342"/>
                  <a:gd name="T42" fmla="*/ 310 w 321"/>
                  <a:gd name="T43" fmla="*/ 169 h 342"/>
                  <a:gd name="T44" fmla="*/ 315 w 321"/>
                  <a:gd name="T45" fmla="*/ 194 h 342"/>
                  <a:gd name="T46" fmla="*/ 319 w 321"/>
                  <a:gd name="T47" fmla="*/ 211 h 342"/>
                  <a:gd name="T48" fmla="*/ 321 w 321"/>
                  <a:gd name="T49" fmla="*/ 230 h 342"/>
                  <a:gd name="T50" fmla="*/ 319 w 321"/>
                  <a:gd name="T51" fmla="*/ 249 h 342"/>
                  <a:gd name="T52" fmla="*/ 315 w 321"/>
                  <a:gd name="T53" fmla="*/ 266 h 342"/>
                  <a:gd name="T54" fmla="*/ 306 w 321"/>
                  <a:gd name="T55" fmla="*/ 293 h 342"/>
                  <a:gd name="T56" fmla="*/ 281 w 321"/>
                  <a:gd name="T57" fmla="*/ 321 h 342"/>
                  <a:gd name="T58" fmla="*/ 262 w 321"/>
                  <a:gd name="T59" fmla="*/ 333 h 342"/>
                  <a:gd name="T60" fmla="*/ 251 w 321"/>
                  <a:gd name="T61" fmla="*/ 336 h 342"/>
                  <a:gd name="T62" fmla="*/ 230 w 321"/>
                  <a:gd name="T63" fmla="*/ 340 h 342"/>
                  <a:gd name="T64" fmla="*/ 209 w 321"/>
                  <a:gd name="T65" fmla="*/ 342 h 342"/>
                  <a:gd name="T66" fmla="*/ 188 w 321"/>
                  <a:gd name="T67" fmla="*/ 340 h 342"/>
                  <a:gd name="T68" fmla="*/ 163 w 321"/>
                  <a:gd name="T69" fmla="*/ 333 h 342"/>
                  <a:gd name="T70" fmla="*/ 137 w 321"/>
                  <a:gd name="T71" fmla="*/ 319 h 342"/>
                  <a:gd name="T72" fmla="*/ 146 w 321"/>
                  <a:gd name="T73" fmla="*/ 296 h 342"/>
                  <a:gd name="T74" fmla="*/ 169 w 321"/>
                  <a:gd name="T75" fmla="*/ 302 h 342"/>
                  <a:gd name="T76" fmla="*/ 186 w 321"/>
                  <a:gd name="T77" fmla="*/ 306 h 342"/>
                  <a:gd name="T78" fmla="*/ 203 w 321"/>
                  <a:gd name="T79" fmla="*/ 302 h 342"/>
                  <a:gd name="T80" fmla="*/ 220 w 321"/>
                  <a:gd name="T81" fmla="*/ 296 h 342"/>
                  <a:gd name="T82" fmla="*/ 243 w 321"/>
                  <a:gd name="T83" fmla="*/ 276 h 342"/>
                  <a:gd name="T84" fmla="*/ 254 w 321"/>
                  <a:gd name="T85" fmla="*/ 251 h 342"/>
                  <a:gd name="T86" fmla="*/ 260 w 321"/>
                  <a:gd name="T87" fmla="*/ 222 h 342"/>
                  <a:gd name="T88" fmla="*/ 260 w 321"/>
                  <a:gd name="T89" fmla="*/ 190 h 342"/>
                  <a:gd name="T90" fmla="*/ 254 w 321"/>
                  <a:gd name="T91" fmla="*/ 158 h 342"/>
                  <a:gd name="T92" fmla="*/ 243 w 321"/>
                  <a:gd name="T93" fmla="*/ 125 h 342"/>
                  <a:gd name="T94" fmla="*/ 226 w 321"/>
                  <a:gd name="T95" fmla="*/ 95 h 342"/>
                  <a:gd name="T96" fmla="*/ 201 w 321"/>
                  <a:gd name="T97" fmla="*/ 70 h 342"/>
                  <a:gd name="T98" fmla="*/ 171 w 321"/>
                  <a:gd name="T99" fmla="*/ 53 h 342"/>
                  <a:gd name="T100" fmla="*/ 144 w 321"/>
                  <a:gd name="T101" fmla="*/ 44 h 342"/>
                  <a:gd name="T102" fmla="*/ 121 w 321"/>
                  <a:gd name="T103" fmla="*/ 40 h 342"/>
                  <a:gd name="T104" fmla="*/ 95 w 321"/>
                  <a:gd name="T105" fmla="*/ 40 h 342"/>
                  <a:gd name="T106" fmla="*/ 72 w 321"/>
                  <a:gd name="T107" fmla="*/ 46 h 342"/>
                  <a:gd name="T108" fmla="*/ 55 w 321"/>
                  <a:gd name="T109" fmla="*/ 53 h 342"/>
                  <a:gd name="T110" fmla="*/ 32 w 321"/>
                  <a:gd name="T111" fmla="*/ 72 h 342"/>
                  <a:gd name="T112" fmla="*/ 22 w 321"/>
                  <a:gd name="T113" fmla="*/ 87 h 342"/>
                  <a:gd name="T114" fmla="*/ 19 w 321"/>
                  <a:gd name="T115" fmla="*/ 103 h 342"/>
                  <a:gd name="T116" fmla="*/ 17 w 321"/>
                  <a:gd name="T117" fmla="*/ 125 h 342"/>
                  <a:gd name="T118" fmla="*/ 22 w 321"/>
                  <a:gd name="T119" fmla="*/ 15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1" h="342">
                    <a:moveTo>
                      <a:pt x="32" y="175"/>
                    </a:moveTo>
                    <a:lnTo>
                      <a:pt x="22" y="192"/>
                    </a:lnTo>
                    <a:lnTo>
                      <a:pt x="22" y="190"/>
                    </a:lnTo>
                    <a:lnTo>
                      <a:pt x="21" y="188"/>
                    </a:lnTo>
                    <a:lnTo>
                      <a:pt x="19" y="184"/>
                    </a:lnTo>
                    <a:lnTo>
                      <a:pt x="17" y="181"/>
                    </a:lnTo>
                    <a:lnTo>
                      <a:pt x="13" y="175"/>
                    </a:lnTo>
                    <a:lnTo>
                      <a:pt x="11" y="169"/>
                    </a:lnTo>
                    <a:lnTo>
                      <a:pt x="7" y="162"/>
                    </a:lnTo>
                    <a:lnTo>
                      <a:pt x="5" y="152"/>
                    </a:lnTo>
                    <a:lnTo>
                      <a:pt x="3" y="148"/>
                    </a:lnTo>
                    <a:lnTo>
                      <a:pt x="3" y="143"/>
                    </a:lnTo>
                    <a:lnTo>
                      <a:pt x="2" y="139"/>
                    </a:lnTo>
                    <a:lnTo>
                      <a:pt x="2" y="133"/>
                    </a:lnTo>
                    <a:lnTo>
                      <a:pt x="0" y="127"/>
                    </a:lnTo>
                    <a:lnTo>
                      <a:pt x="0" y="122"/>
                    </a:lnTo>
                    <a:lnTo>
                      <a:pt x="0" y="116"/>
                    </a:lnTo>
                    <a:lnTo>
                      <a:pt x="0" y="112"/>
                    </a:lnTo>
                    <a:lnTo>
                      <a:pt x="0" y="105"/>
                    </a:lnTo>
                    <a:lnTo>
                      <a:pt x="0" y="99"/>
                    </a:lnTo>
                    <a:lnTo>
                      <a:pt x="2" y="93"/>
                    </a:lnTo>
                    <a:lnTo>
                      <a:pt x="3" y="87"/>
                    </a:lnTo>
                    <a:lnTo>
                      <a:pt x="3" y="80"/>
                    </a:lnTo>
                    <a:lnTo>
                      <a:pt x="5" y="74"/>
                    </a:lnTo>
                    <a:lnTo>
                      <a:pt x="9" y="67"/>
                    </a:lnTo>
                    <a:lnTo>
                      <a:pt x="11" y="61"/>
                    </a:lnTo>
                    <a:lnTo>
                      <a:pt x="15" y="53"/>
                    </a:lnTo>
                    <a:lnTo>
                      <a:pt x="19" y="48"/>
                    </a:lnTo>
                    <a:lnTo>
                      <a:pt x="22" y="40"/>
                    </a:lnTo>
                    <a:lnTo>
                      <a:pt x="28" y="36"/>
                    </a:lnTo>
                    <a:lnTo>
                      <a:pt x="32" y="29"/>
                    </a:lnTo>
                    <a:lnTo>
                      <a:pt x="38" y="25"/>
                    </a:lnTo>
                    <a:lnTo>
                      <a:pt x="45" y="19"/>
                    </a:lnTo>
                    <a:lnTo>
                      <a:pt x="53" y="17"/>
                    </a:lnTo>
                    <a:lnTo>
                      <a:pt x="59" y="11"/>
                    </a:lnTo>
                    <a:lnTo>
                      <a:pt x="66" y="8"/>
                    </a:lnTo>
                    <a:lnTo>
                      <a:pt x="76" y="6"/>
                    </a:lnTo>
                    <a:lnTo>
                      <a:pt x="83" y="4"/>
                    </a:lnTo>
                    <a:lnTo>
                      <a:pt x="87" y="2"/>
                    </a:lnTo>
                    <a:lnTo>
                      <a:pt x="93" y="2"/>
                    </a:lnTo>
                    <a:lnTo>
                      <a:pt x="97" y="0"/>
                    </a:lnTo>
                    <a:lnTo>
                      <a:pt x="102" y="0"/>
                    </a:lnTo>
                    <a:lnTo>
                      <a:pt x="106" y="0"/>
                    </a:lnTo>
                    <a:lnTo>
                      <a:pt x="112" y="0"/>
                    </a:lnTo>
                    <a:lnTo>
                      <a:pt x="116" y="0"/>
                    </a:lnTo>
                    <a:lnTo>
                      <a:pt x="121" y="0"/>
                    </a:lnTo>
                    <a:lnTo>
                      <a:pt x="127" y="0"/>
                    </a:lnTo>
                    <a:lnTo>
                      <a:pt x="131" y="0"/>
                    </a:lnTo>
                    <a:lnTo>
                      <a:pt x="137" y="0"/>
                    </a:lnTo>
                    <a:lnTo>
                      <a:pt x="140" y="2"/>
                    </a:lnTo>
                    <a:lnTo>
                      <a:pt x="146" y="2"/>
                    </a:lnTo>
                    <a:lnTo>
                      <a:pt x="150" y="4"/>
                    </a:lnTo>
                    <a:lnTo>
                      <a:pt x="156" y="4"/>
                    </a:lnTo>
                    <a:lnTo>
                      <a:pt x="161" y="6"/>
                    </a:lnTo>
                    <a:lnTo>
                      <a:pt x="167" y="8"/>
                    </a:lnTo>
                    <a:lnTo>
                      <a:pt x="171" y="10"/>
                    </a:lnTo>
                    <a:lnTo>
                      <a:pt x="176" y="11"/>
                    </a:lnTo>
                    <a:lnTo>
                      <a:pt x="182" y="15"/>
                    </a:lnTo>
                    <a:lnTo>
                      <a:pt x="188" y="17"/>
                    </a:lnTo>
                    <a:lnTo>
                      <a:pt x="194" y="19"/>
                    </a:lnTo>
                    <a:lnTo>
                      <a:pt x="199" y="23"/>
                    </a:lnTo>
                    <a:lnTo>
                      <a:pt x="205" y="27"/>
                    </a:lnTo>
                    <a:lnTo>
                      <a:pt x="209" y="29"/>
                    </a:lnTo>
                    <a:lnTo>
                      <a:pt x="214" y="34"/>
                    </a:lnTo>
                    <a:lnTo>
                      <a:pt x="220" y="36"/>
                    </a:lnTo>
                    <a:lnTo>
                      <a:pt x="226" y="42"/>
                    </a:lnTo>
                    <a:lnTo>
                      <a:pt x="230" y="46"/>
                    </a:lnTo>
                    <a:lnTo>
                      <a:pt x="235" y="51"/>
                    </a:lnTo>
                    <a:lnTo>
                      <a:pt x="241" y="55"/>
                    </a:lnTo>
                    <a:lnTo>
                      <a:pt x="247" y="61"/>
                    </a:lnTo>
                    <a:lnTo>
                      <a:pt x="253" y="67"/>
                    </a:lnTo>
                    <a:lnTo>
                      <a:pt x="258" y="72"/>
                    </a:lnTo>
                    <a:lnTo>
                      <a:pt x="262" y="78"/>
                    </a:lnTo>
                    <a:lnTo>
                      <a:pt x="268" y="86"/>
                    </a:lnTo>
                    <a:lnTo>
                      <a:pt x="273" y="91"/>
                    </a:lnTo>
                    <a:lnTo>
                      <a:pt x="279" y="99"/>
                    </a:lnTo>
                    <a:lnTo>
                      <a:pt x="285" y="105"/>
                    </a:lnTo>
                    <a:lnTo>
                      <a:pt x="291" y="114"/>
                    </a:lnTo>
                    <a:lnTo>
                      <a:pt x="291" y="114"/>
                    </a:lnTo>
                    <a:lnTo>
                      <a:pt x="294" y="120"/>
                    </a:lnTo>
                    <a:lnTo>
                      <a:pt x="294" y="124"/>
                    </a:lnTo>
                    <a:lnTo>
                      <a:pt x="296" y="127"/>
                    </a:lnTo>
                    <a:lnTo>
                      <a:pt x="300" y="133"/>
                    </a:lnTo>
                    <a:lnTo>
                      <a:pt x="302" y="141"/>
                    </a:lnTo>
                    <a:lnTo>
                      <a:pt x="304" y="146"/>
                    </a:lnTo>
                    <a:lnTo>
                      <a:pt x="306" y="152"/>
                    </a:lnTo>
                    <a:lnTo>
                      <a:pt x="308" y="160"/>
                    </a:lnTo>
                    <a:lnTo>
                      <a:pt x="310" y="169"/>
                    </a:lnTo>
                    <a:lnTo>
                      <a:pt x="311" y="175"/>
                    </a:lnTo>
                    <a:lnTo>
                      <a:pt x="315" y="184"/>
                    </a:lnTo>
                    <a:lnTo>
                      <a:pt x="315" y="188"/>
                    </a:lnTo>
                    <a:lnTo>
                      <a:pt x="315" y="194"/>
                    </a:lnTo>
                    <a:lnTo>
                      <a:pt x="317" y="198"/>
                    </a:lnTo>
                    <a:lnTo>
                      <a:pt x="319" y="203"/>
                    </a:lnTo>
                    <a:lnTo>
                      <a:pt x="319" y="207"/>
                    </a:lnTo>
                    <a:lnTo>
                      <a:pt x="319" y="211"/>
                    </a:lnTo>
                    <a:lnTo>
                      <a:pt x="319" y="217"/>
                    </a:lnTo>
                    <a:lnTo>
                      <a:pt x="321" y="220"/>
                    </a:lnTo>
                    <a:lnTo>
                      <a:pt x="321" y="224"/>
                    </a:lnTo>
                    <a:lnTo>
                      <a:pt x="321" y="230"/>
                    </a:lnTo>
                    <a:lnTo>
                      <a:pt x="321" y="234"/>
                    </a:lnTo>
                    <a:lnTo>
                      <a:pt x="321" y="239"/>
                    </a:lnTo>
                    <a:lnTo>
                      <a:pt x="319" y="243"/>
                    </a:lnTo>
                    <a:lnTo>
                      <a:pt x="319" y="249"/>
                    </a:lnTo>
                    <a:lnTo>
                      <a:pt x="317" y="253"/>
                    </a:lnTo>
                    <a:lnTo>
                      <a:pt x="317" y="258"/>
                    </a:lnTo>
                    <a:lnTo>
                      <a:pt x="317" y="262"/>
                    </a:lnTo>
                    <a:lnTo>
                      <a:pt x="315" y="266"/>
                    </a:lnTo>
                    <a:lnTo>
                      <a:pt x="315" y="270"/>
                    </a:lnTo>
                    <a:lnTo>
                      <a:pt x="315" y="276"/>
                    </a:lnTo>
                    <a:lnTo>
                      <a:pt x="310" y="283"/>
                    </a:lnTo>
                    <a:lnTo>
                      <a:pt x="306" y="293"/>
                    </a:lnTo>
                    <a:lnTo>
                      <a:pt x="300" y="300"/>
                    </a:lnTo>
                    <a:lnTo>
                      <a:pt x="294" y="308"/>
                    </a:lnTo>
                    <a:lnTo>
                      <a:pt x="289" y="314"/>
                    </a:lnTo>
                    <a:lnTo>
                      <a:pt x="281" y="321"/>
                    </a:lnTo>
                    <a:lnTo>
                      <a:pt x="275" y="323"/>
                    </a:lnTo>
                    <a:lnTo>
                      <a:pt x="272" y="327"/>
                    </a:lnTo>
                    <a:lnTo>
                      <a:pt x="266" y="329"/>
                    </a:lnTo>
                    <a:lnTo>
                      <a:pt x="262" y="333"/>
                    </a:lnTo>
                    <a:lnTo>
                      <a:pt x="260" y="333"/>
                    </a:lnTo>
                    <a:lnTo>
                      <a:pt x="258" y="335"/>
                    </a:lnTo>
                    <a:lnTo>
                      <a:pt x="254" y="335"/>
                    </a:lnTo>
                    <a:lnTo>
                      <a:pt x="251" y="336"/>
                    </a:lnTo>
                    <a:lnTo>
                      <a:pt x="245" y="338"/>
                    </a:lnTo>
                    <a:lnTo>
                      <a:pt x="237" y="340"/>
                    </a:lnTo>
                    <a:lnTo>
                      <a:pt x="233" y="340"/>
                    </a:lnTo>
                    <a:lnTo>
                      <a:pt x="230" y="340"/>
                    </a:lnTo>
                    <a:lnTo>
                      <a:pt x="224" y="342"/>
                    </a:lnTo>
                    <a:lnTo>
                      <a:pt x="220" y="342"/>
                    </a:lnTo>
                    <a:lnTo>
                      <a:pt x="214" y="342"/>
                    </a:lnTo>
                    <a:lnTo>
                      <a:pt x="209" y="342"/>
                    </a:lnTo>
                    <a:lnTo>
                      <a:pt x="203" y="342"/>
                    </a:lnTo>
                    <a:lnTo>
                      <a:pt x="199" y="342"/>
                    </a:lnTo>
                    <a:lnTo>
                      <a:pt x="192" y="340"/>
                    </a:lnTo>
                    <a:lnTo>
                      <a:pt x="188" y="340"/>
                    </a:lnTo>
                    <a:lnTo>
                      <a:pt x="182" y="338"/>
                    </a:lnTo>
                    <a:lnTo>
                      <a:pt x="176" y="336"/>
                    </a:lnTo>
                    <a:lnTo>
                      <a:pt x="169" y="335"/>
                    </a:lnTo>
                    <a:lnTo>
                      <a:pt x="163" y="333"/>
                    </a:lnTo>
                    <a:lnTo>
                      <a:pt x="156" y="329"/>
                    </a:lnTo>
                    <a:lnTo>
                      <a:pt x="150" y="327"/>
                    </a:lnTo>
                    <a:lnTo>
                      <a:pt x="144" y="323"/>
                    </a:lnTo>
                    <a:lnTo>
                      <a:pt x="137" y="319"/>
                    </a:lnTo>
                    <a:lnTo>
                      <a:pt x="131" y="314"/>
                    </a:lnTo>
                    <a:lnTo>
                      <a:pt x="123" y="310"/>
                    </a:lnTo>
                    <a:lnTo>
                      <a:pt x="142" y="296"/>
                    </a:lnTo>
                    <a:lnTo>
                      <a:pt x="146" y="296"/>
                    </a:lnTo>
                    <a:lnTo>
                      <a:pt x="150" y="298"/>
                    </a:lnTo>
                    <a:lnTo>
                      <a:pt x="156" y="300"/>
                    </a:lnTo>
                    <a:lnTo>
                      <a:pt x="161" y="302"/>
                    </a:lnTo>
                    <a:lnTo>
                      <a:pt x="169" y="302"/>
                    </a:lnTo>
                    <a:lnTo>
                      <a:pt x="171" y="302"/>
                    </a:lnTo>
                    <a:lnTo>
                      <a:pt x="176" y="304"/>
                    </a:lnTo>
                    <a:lnTo>
                      <a:pt x="180" y="304"/>
                    </a:lnTo>
                    <a:lnTo>
                      <a:pt x="186" y="306"/>
                    </a:lnTo>
                    <a:lnTo>
                      <a:pt x="190" y="304"/>
                    </a:lnTo>
                    <a:lnTo>
                      <a:pt x="194" y="304"/>
                    </a:lnTo>
                    <a:lnTo>
                      <a:pt x="197" y="304"/>
                    </a:lnTo>
                    <a:lnTo>
                      <a:pt x="203" y="302"/>
                    </a:lnTo>
                    <a:lnTo>
                      <a:pt x="207" y="302"/>
                    </a:lnTo>
                    <a:lnTo>
                      <a:pt x="213" y="300"/>
                    </a:lnTo>
                    <a:lnTo>
                      <a:pt x="216" y="298"/>
                    </a:lnTo>
                    <a:lnTo>
                      <a:pt x="220" y="296"/>
                    </a:lnTo>
                    <a:lnTo>
                      <a:pt x="230" y="293"/>
                    </a:lnTo>
                    <a:lnTo>
                      <a:pt x="237" y="285"/>
                    </a:lnTo>
                    <a:lnTo>
                      <a:pt x="241" y="279"/>
                    </a:lnTo>
                    <a:lnTo>
                      <a:pt x="243" y="276"/>
                    </a:lnTo>
                    <a:lnTo>
                      <a:pt x="247" y="270"/>
                    </a:lnTo>
                    <a:lnTo>
                      <a:pt x="251" y="266"/>
                    </a:lnTo>
                    <a:lnTo>
                      <a:pt x="253" y="258"/>
                    </a:lnTo>
                    <a:lnTo>
                      <a:pt x="254" y="251"/>
                    </a:lnTo>
                    <a:lnTo>
                      <a:pt x="256" y="243"/>
                    </a:lnTo>
                    <a:lnTo>
                      <a:pt x="258" y="238"/>
                    </a:lnTo>
                    <a:lnTo>
                      <a:pt x="260" y="228"/>
                    </a:lnTo>
                    <a:lnTo>
                      <a:pt x="260" y="222"/>
                    </a:lnTo>
                    <a:lnTo>
                      <a:pt x="262" y="215"/>
                    </a:lnTo>
                    <a:lnTo>
                      <a:pt x="262" y="207"/>
                    </a:lnTo>
                    <a:lnTo>
                      <a:pt x="262" y="198"/>
                    </a:lnTo>
                    <a:lnTo>
                      <a:pt x="260" y="190"/>
                    </a:lnTo>
                    <a:lnTo>
                      <a:pt x="260" y="181"/>
                    </a:lnTo>
                    <a:lnTo>
                      <a:pt x="258" y="173"/>
                    </a:lnTo>
                    <a:lnTo>
                      <a:pt x="256" y="165"/>
                    </a:lnTo>
                    <a:lnTo>
                      <a:pt x="254" y="158"/>
                    </a:lnTo>
                    <a:lnTo>
                      <a:pt x="253" y="148"/>
                    </a:lnTo>
                    <a:lnTo>
                      <a:pt x="251" y="143"/>
                    </a:lnTo>
                    <a:lnTo>
                      <a:pt x="247" y="133"/>
                    </a:lnTo>
                    <a:lnTo>
                      <a:pt x="243" y="125"/>
                    </a:lnTo>
                    <a:lnTo>
                      <a:pt x="239" y="118"/>
                    </a:lnTo>
                    <a:lnTo>
                      <a:pt x="235" y="110"/>
                    </a:lnTo>
                    <a:lnTo>
                      <a:pt x="230" y="103"/>
                    </a:lnTo>
                    <a:lnTo>
                      <a:pt x="226" y="95"/>
                    </a:lnTo>
                    <a:lnTo>
                      <a:pt x="218" y="89"/>
                    </a:lnTo>
                    <a:lnTo>
                      <a:pt x="214" y="84"/>
                    </a:lnTo>
                    <a:lnTo>
                      <a:pt x="207" y="76"/>
                    </a:lnTo>
                    <a:lnTo>
                      <a:pt x="201" y="70"/>
                    </a:lnTo>
                    <a:lnTo>
                      <a:pt x="194" y="67"/>
                    </a:lnTo>
                    <a:lnTo>
                      <a:pt x="188" y="61"/>
                    </a:lnTo>
                    <a:lnTo>
                      <a:pt x="178" y="55"/>
                    </a:lnTo>
                    <a:lnTo>
                      <a:pt x="171" y="53"/>
                    </a:lnTo>
                    <a:lnTo>
                      <a:pt x="163" y="49"/>
                    </a:lnTo>
                    <a:lnTo>
                      <a:pt x="156" y="48"/>
                    </a:lnTo>
                    <a:lnTo>
                      <a:pt x="150" y="46"/>
                    </a:lnTo>
                    <a:lnTo>
                      <a:pt x="144" y="44"/>
                    </a:lnTo>
                    <a:lnTo>
                      <a:pt x="140" y="42"/>
                    </a:lnTo>
                    <a:lnTo>
                      <a:pt x="137" y="42"/>
                    </a:lnTo>
                    <a:lnTo>
                      <a:pt x="129" y="40"/>
                    </a:lnTo>
                    <a:lnTo>
                      <a:pt x="121" y="40"/>
                    </a:lnTo>
                    <a:lnTo>
                      <a:pt x="114" y="40"/>
                    </a:lnTo>
                    <a:lnTo>
                      <a:pt x="108" y="40"/>
                    </a:lnTo>
                    <a:lnTo>
                      <a:pt x="100" y="40"/>
                    </a:lnTo>
                    <a:lnTo>
                      <a:pt x="95" y="40"/>
                    </a:lnTo>
                    <a:lnTo>
                      <a:pt x="87" y="40"/>
                    </a:lnTo>
                    <a:lnTo>
                      <a:pt x="81" y="42"/>
                    </a:lnTo>
                    <a:lnTo>
                      <a:pt x="78" y="42"/>
                    </a:lnTo>
                    <a:lnTo>
                      <a:pt x="72" y="46"/>
                    </a:lnTo>
                    <a:lnTo>
                      <a:pt x="68" y="46"/>
                    </a:lnTo>
                    <a:lnTo>
                      <a:pt x="62" y="49"/>
                    </a:lnTo>
                    <a:lnTo>
                      <a:pt x="59" y="51"/>
                    </a:lnTo>
                    <a:lnTo>
                      <a:pt x="55" y="53"/>
                    </a:lnTo>
                    <a:lnTo>
                      <a:pt x="47" y="57"/>
                    </a:lnTo>
                    <a:lnTo>
                      <a:pt x="41" y="63"/>
                    </a:lnTo>
                    <a:lnTo>
                      <a:pt x="36" y="67"/>
                    </a:lnTo>
                    <a:lnTo>
                      <a:pt x="32" y="72"/>
                    </a:lnTo>
                    <a:lnTo>
                      <a:pt x="28" y="78"/>
                    </a:lnTo>
                    <a:lnTo>
                      <a:pt x="26" y="82"/>
                    </a:lnTo>
                    <a:lnTo>
                      <a:pt x="24" y="82"/>
                    </a:lnTo>
                    <a:lnTo>
                      <a:pt x="22" y="87"/>
                    </a:lnTo>
                    <a:lnTo>
                      <a:pt x="22" y="89"/>
                    </a:lnTo>
                    <a:lnTo>
                      <a:pt x="21" y="93"/>
                    </a:lnTo>
                    <a:lnTo>
                      <a:pt x="19" y="99"/>
                    </a:lnTo>
                    <a:lnTo>
                      <a:pt x="19" y="103"/>
                    </a:lnTo>
                    <a:lnTo>
                      <a:pt x="17" y="108"/>
                    </a:lnTo>
                    <a:lnTo>
                      <a:pt x="17" y="114"/>
                    </a:lnTo>
                    <a:lnTo>
                      <a:pt x="17" y="120"/>
                    </a:lnTo>
                    <a:lnTo>
                      <a:pt x="17" y="125"/>
                    </a:lnTo>
                    <a:lnTo>
                      <a:pt x="17" y="133"/>
                    </a:lnTo>
                    <a:lnTo>
                      <a:pt x="19" y="139"/>
                    </a:lnTo>
                    <a:lnTo>
                      <a:pt x="21" y="146"/>
                    </a:lnTo>
                    <a:lnTo>
                      <a:pt x="22" y="154"/>
                    </a:lnTo>
                    <a:lnTo>
                      <a:pt x="32" y="175"/>
                    </a:lnTo>
                    <a:lnTo>
                      <a:pt x="32" y="175"/>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42" name="Freeform 1194"/>
              <p:cNvSpPr>
                <a:spLocks/>
              </p:cNvSpPr>
              <p:nvPr/>
            </p:nvSpPr>
            <p:spPr bwMode="auto">
              <a:xfrm>
                <a:off x="4894" y="2184"/>
                <a:ext cx="26" cy="40"/>
              </a:xfrm>
              <a:custGeom>
                <a:avLst/>
                <a:gdLst>
                  <a:gd name="T0" fmla="*/ 0 w 56"/>
                  <a:gd name="T1" fmla="*/ 0 h 80"/>
                  <a:gd name="T2" fmla="*/ 2 w 56"/>
                  <a:gd name="T3" fmla="*/ 0 h 80"/>
                  <a:gd name="T4" fmla="*/ 8 w 56"/>
                  <a:gd name="T5" fmla="*/ 0 h 80"/>
                  <a:gd name="T6" fmla="*/ 14 w 56"/>
                  <a:gd name="T7" fmla="*/ 2 h 80"/>
                  <a:gd name="T8" fmla="*/ 19 w 56"/>
                  <a:gd name="T9" fmla="*/ 4 h 80"/>
                  <a:gd name="T10" fmla="*/ 25 w 56"/>
                  <a:gd name="T11" fmla="*/ 6 h 80"/>
                  <a:gd name="T12" fmla="*/ 33 w 56"/>
                  <a:gd name="T13" fmla="*/ 10 h 80"/>
                  <a:gd name="T14" fmla="*/ 40 w 56"/>
                  <a:gd name="T15" fmla="*/ 14 h 80"/>
                  <a:gd name="T16" fmla="*/ 42 w 56"/>
                  <a:gd name="T17" fmla="*/ 17 h 80"/>
                  <a:gd name="T18" fmla="*/ 46 w 56"/>
                  <a:gd name="T19" fmla="*/ 21 h 80"/>
                  <a:gd name="T20" fmla="*/ 50 w 56"/>
                  <a:gd name="T21" fmla="*/ 27 h 80"/>
                  <a:gd name="T22" fmla="*/ 54 w 56"/>
                  <a:gd name="T23" fmla="*/ 33 h 80"/>
                  <a:gd name="T24" fmla="*/ 56 w 56"/>
                  <a:gd name="T25" fmla="*/ 38 h 80"/>
                  <a:gd name="T26" fmla="*/ 56 w 56"/>
                  <a:gd name="T27" fmla="*/ 48 h 80"/>
                  <a:gd name="T28" fmla="*/ 56 w 56"/>
                  <a:gd name="T29" fmla="*/ 52 h 80"/>
                  <a:gd name="T30" fmla="*/ 56 w 56"/>
                  <a:gd name="T31" fmla="*/ 55 h 80"/>
                  <a:gd name="T32" fmla="*/ 56 w 56"/>
                  <a:gd name="T33" fmla="*/ 59 h 80"/>
                  <a:gd name="T34" fmla="*/ 56 w 56"/>
                  <a:gd name="T35" fmla="*/ 65 h 80"/>
                  <a:gd name="T36" fmla="*/ 42 w 56"/>
                  <a:gd name="T37" fmla="*/ 80 h 80"/>
                  <a:gd name="T38" fmla="*/ 42 w 56"/>
                  <a:gd name="T39" fmla="*/ 76 h 80"/>
                  <a:gd name="T40" fmla="*/ 42 w 56"/>
                  <a:gd name="T41" fmla="*/ 71 h 80"/>
                  <a:gd name="T42" fmla="*/ 42 w 56"/>
                  <a:gd name="T43" fmla="*/ 65 h 80"/>
                  <a:gd name="T44" fmla="*/ 42 w 56"/>
                  <a:gd name="T45" fmla="*/ 59 h 80"/>
                  <a:gd name="T46" fmla="*/ 40 w 56"/>
                  <a:gd name="T47" fmla="*/ 54 h 80"/>
                  <a:gd name="T48" fmla="*/ 40 w 56"/>
                  <a:gd name="T49" fmla="*/ 48 h 80"/>
                  <a:gd name="T50" fmla="*/ 38 w 56"/>
                  <a:gd name="T51" fmla="*/ 42 h 80"/>
                  <a:gd name="T52" fmla="*/ 37 w 56"/>
                  <a:gd name="T53" fmla="*/ 36 h 80"/>
                  <a:gd name="T54" fmla="*/ 33 w 56"/>
                  <a:gd name="T55" fmla="*/ 33 h 80"/>
                  <a:gd name="T56" fmla="*/ 29 w 56"/>
                  <a:gd name="T57" fmla="*/ 27 h 80"/>
                  <a:gd name="T58" fmla="*/ 23 w 56"/>
                  <a:gd name="T59" fmla="*/ 21 h 80"/>
                  <a:gd name="T60" fmla="*/ 19 w 56"/>
                  <a:gd name="T61" fmla="*/ 19 h 80"/>
                  <a:gd name="T62" fmla="*/ 12 w 56"/>
                  <a:gd name="T63" fmla="*/ 17 h 80"/>
                  <a:gd name="T64" fmla="*/ 4 w 56"/>
                  <a:gd name="T65" fmla="*/ 17 h 80"/>
                  <a:gd name="T66" fmla="*/ 0 w 56"/>
                  <a:gd name="T67" fmla="*/ 0 h 80"/>
                  <a:gd name="T68" fmla="*/ 0 w 56"/>
                  <a:gd name="T6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80">
                    <a:moveTo>
                      <a:pt x="0" y="0"/>
                    </a:moveTo>
                    <a:lnTo>
                      <a:pt x="2" y="0"/>
                    </a:lnTo>
                    <a:lnTo>
                      <a:pt x="8" y="0"/>
                    </a:lnTo>
                    <a:lnTo>
                      <a:pt x="14" y="2"/>
                    </a:lnTo>
                    <a:lnTo>
                      <a:pt x="19" y="4"/>
                    </a:lnTo>
                    <a:lnTo>
                      <a:pt x="25" y="6"/>
                    </a:lnTo>
                    <a:lnTo>
                      <a:pt x="33" y="10"/>
                    </a:lnTo>
                    <a:lnTo>
                      <a:pt x="40" y="14"/>
                    </a:lnTo>
                    <a:lnTo>
                      <a:pt x="42" y="17"/>
                    </a:lnTo>
                    <a:lnTo>
                      <a:pt x="46" y="21"/>
                    </a:lnTo>
                    <a:lnTo>
                      <a:pt x="50" y="27"/>
                    </a:lnTo>
                    <a:lnTo>
                      <a:pt x="54" y="33"/>
                    </a:lnTo>
                    <a:lnTo>
                      <a:pt x="56" y="38"/>
                    </a:lnTo>
                    <a:lnTo>
                      <a:pt x="56" y="48"/>
                    </a:lnTo>
                    <a:lnTo>
                      <a:pt x="56" y="52"/>
                    </a:lnTo>
                    <a:lnTo>
                      <a:pt x="56" y="55"/>
                    </a:lnTo>
                    <a:lnTo>
                      <a:pt x="56" y="59"/>
                    </a:lnTo>
                    <a:lnTo>
                      <a:pt x="56" y="65"/>
                    </a:lnTo>
                    <a:lnTo>
                      <a:pt x="42" y="80"/>
                    </a:lnTo>
                    <a:lnTo>
                      <a:pt x="42" y="76"/>
                    </a:lnTo>
                    <a:lnTo>
                      <a:pt x="42" y="71"/>
                    </a:lnTo>
                    <a:lnTo>
                      <a:pt x="42" y="65"/>
                    </a:lnTo>
                    <a:lnTo>
                      <a:pt x="42" y="59"/>
                    </a:lnTo>
                    <a:lnTo>
                      <a:pt x="40" y="54"/>
                    </a:lnTo>
                    <a:lnTo>
                      <a:pt x="40" y="48"/>
                    </a:lnTo>
                    <a:lnTo>
                      <a:pt x="38" y="42"/>
                    </a:lnTo>
                    <a:lnTo>
                      <a:pt x="37" y="36"/>
                    </a:lnTo>
                    <a:lnTo>
                      <a:pt x="33" y="33"/>
                    </a:lnTo>
                    <a:lnTo>
                      <a:pt x="29" y="27"/>
                    </a:lnTo>
                    <a:lnTo>
                      <a:pt x="23" y="21"/>
                    </a:lnTo>
                    <a:lnTo>
                      <a:pt x="19" y="19"/>
                    </a:lnTo>
                    <a:lnTo>
                      <a:pt x="12" y="17"/>
                    </a:lnTo>
                    <a:lnTo>
                      <a:pt x="4" y="17"/>
                    </a:lnTo>
                    <a:lnTo>
                      <a:pt x="0" y="0"/>
                    </a:lnTo>
                    <a:lnTo>
                      <a:pt x="0" y="0"/>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43" name="Freeform 1195"/>
              <p:cNvSpPr>
                <a:spLocks/>
              </p:cNvSpPr>
              <p:nvPr/>
            </p:nvSpPr>
            <p:spPr bwMode="auto">
              <a:xfrm>
                <a:off x="4824" y="2163"/>
                <a:ext cx="30" cy="67"/>
              </a:xfrm>
              <a:custGeom>
                <a:avLst/>
                <a:gdLst>
                  <a:gd name="T0" fmla="*/ 12 w 65"/>
                  <a:gd name="T1" fmla="*/ 26 h 133"/>
                  <a:gd name="T2" fmla="*/ 65 w 65"/>
                  <a:gd name="T3" fmla="*/ 0 h 133"/>
                  <a:gd name="T4" fmla="*/ 63 w 65"/>
                  <a:gd name="T5" fmla="*/ 3 h 133"/>
                  <a:gd name="T6" fmla="*/ 59 w 65"/>
                  <a:gd name="T7" fmla="*/ 9 h 133"/>
                  <a:gd name="T8" fmla="*/ 55 w 65"/>
                  <a:gd name="T9" fmla="*/ 15 h 133"/>
                  <a:gd name="T10" fmla="*/ 54 w 65"/>
                  <a:gd name="T11" fmla="*/ 22 h 133"/>
                  <a:gd name="T12" fmla="*/ 50 w 65"/>
                  <a:gd name="T13" fmla="*/ 26 h 133"/>
                  <a:gd name="T14" fmla="*/ 48 w 65"/>
                  <a:gd name="T15" fmla="*/ 32 h 133"/>
                  <a:gd name="T16" fmla="*/ 48 w 65"/>
                  <a:gd name="T17" fmla="*/ 36 h 133"/>
                  <a:gd name="T18" fmla="*/ 46 w 65"/>
                  <a:gd name="T19" fmla="*/ 41 h 133"/>
                  <a:gd name="T20" fmla="*/ 42 w 65"/>
                  <a:gd name="T21" fmla="*/ 47 h 133"/>
                  <a:gd name="T22" fmla="*/ 42 w 65"/>
                  <a:gd name="T23" fmla="*/ 51 h 133"/>
                  <a:gd name="T24" fmla="*/ 40 w 65"/>
                  <a:gd name="T25" fmla="*/ 57 h 133"/>
                  <a:gd name="T26" fmla="*/ 38 w 65"/>
                  <a:gd name="T27" fmla="*/ 60 h 133"/>
                  <a:gd name="T28" fmla="*/ 36 w 65"/>
                  <a:gd name="T29" fmla="*/ 66 h 133"/>
                  <a:gd name="T30" fmla="*/ 36 w 65"/>
                  <a:gd name="T31" fmla="*/ 72 h 133"/>
                  <a:gd name="T32" fmla="*/ 35 w 65"/>
                  <a:gd name="T33" fmla="*/ 76 h 133"/>
                  <a:gd name="T34" fmla="*/ 35 w 65"/>
                  <a:gd name="T35" fmla="*/ 81 h 133"/>
                  <a:gd name="T36" fmla="*/ 35 w 65"/>
                  <a:gd name="T37" fmla="*/ 87 h 133"/>
                  <a:gd name="T38" fmla="*/ 33 w 65"/>
                  <a:gd name="T39" fmla="*/ 91 h 133"/>
                  <a:gd name="T40" fmla="*/ 33 w 65"/>
                  <a:gd name="T41" fmla="*/ 96 h 133"/>
                  <a:gd name="T42" fmla="*/ 35 w 65"/>
                  <a:gd name="T43" fmla="*/ 100 h 133"/>
                  <a:gd name="T44" fmla="*/ 35 w 65"/>
                  <a:gd name="T45" fmla="*/ 106 h 133"/>
                  <a:gd name="T46" fmla="*/ 36 w 65"/>
                  <a:gd name="T47" fmla="*/ 110 h 133"/>
                  <a:gd name="T48" fmla="*/ 36 w 65"/>
                  <a:gd name="T49" fmla="*/ 114 h 133"/>
                  <a:gd name="T50" fmla="*/ 38 w 65"/>
                  <a:gd name="T51" fmla="*/ 119 h 133"/>
                  <a:gd name="T52" fmla="*/ 19 w 65"/>
                  <a:gd name="T53" fmla="*/ 133 h 133"/>
                  <a:gd name="T54" fmla="*/ 17 w 65"/>
                  <a:gd name="T55" fmla="*/ 131 h 133"/>
                  <a:gd name="T56" fmla="*/ 14 w 65"/>
                  <a:gd name="T57" fmla="*/ 127 h 133"/>
                  <a:gd name="T58" fmla="*/ 12 w 65"/>
                  <a:gd name="T59" fmla="*/ 123 h 133"/>
                  <a:gd name="T60" fmla="*/ 10 w 65"/>
                  <a:gd name="T61" fmla="*/ 119 h 133"/>
                  <a:gd name="T62" fmla="*/ 8 w 65"/>
                  <a:gd name="T63" fmla="*/ 114 h 133"/>
                  <a:gd name="T64" fmla="*/ 6 w 65"/>
                  <a:gd name="T65" fmla="*/ 110 h 133"/>
                  <a:gd name="T66" fmla="*/ 4 w 65"/>
                  <a:gd name="T67" fmla="*/ 102 h 133"/>
                  <a:gd name="T68" fmla="*/ 2 w 65"/>
                  <a:gd name="T69" fmla="*/ 95 h 133"/>
                  <a:gd name="T70" fmla="*/ 0 w 65"/>
                  <a:gd name="T71" fmla="*/ 87 h 133"/>
                  <a:gd name="T72" fmla="*/ 0 w 65"/>
                  <a:gd name="T73" fmla="*/ 79 h 133"/>
                  <a:gd name="T74" fmla="*/ 0 w 65"/>
                  <a:gd name="T75" fmla="*/ 74 h 133"/>
                  <a:gd name="T76" fmla="*/ 0 w 65"/>
                  <a:gd name="T77" fmla="*/ 68 h 133"/>
                  <a:gd name="T78" fmla="*/ 0 w 65"/>
                  <a:gd name="T79" fmla="*/ 62 h 133"/>
                  <a:gd name="T80" fmla="*/ 0 w 65"/>
                  <a:gd name="T81" fmla="*/ 58 h 133"/>
                  <a:gd name="T82" fmla="*/ 2 w 65"/>
                  <a:gd name="T83" fmla="*/ 53 h 133"/>
                  <a:gd name="T84" fmla="*/ 4 w 65"/>
                  <a:gd name="T85" fmla="*/ 47 h 133"/>
                  <a:gd name="T86" fmla="*/ 4 w 65"/>
                  <a:gd name="T87" fmla="*/ 41 h 133"/>
                  <a:gd name="T88" fmla="*/ 6 w 65"/>
                  <a:gd name="T89" fmla="*/ 36 h 133"/>
                  <a:gd name="T90" fmla="*/ 12 w 65"/>
                  <a:gd name="T91" fmla="*/ 26 h 133"/>
                  <a:gd name="T92" fmla="*/ 12 w 65"/>
                  <a:gd name="T93"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5" h="133">
                    <a:moveTo>
                      <a:pt x="12" y="26"/>
                    </a:moveTo>
                    <a:lnTo>
                      <a:pt x="65" y="0"/>
                    </a:lnTo>
                    <a:lnTo>
                      <a:pt x="63" y="3"/>
                    </a:lnTo>
                    <a:lnTo>
                      <a:pt x="59" y="9"/>
                    </a:lnTo>
                    <a:lnTo>
                      <a:pt x="55" y="15"/>
                    </a:lnTo>
                    <a:lnTo>
                      <a:pt x="54" y="22"/>
                    </a:lnTo>
                    <a:lnTo>
                      <a:pt x="50" y="26"/>
                    </a:lnTo>
                    <a:lnTo>
                      <a:pt x="48" y="32"/>
                    </a:lnTo>
                    <a:lnTo>
                      <a:pt x="48" y="36"/>
                    </a:lnTo>
                    <a:lnTo>
                      <a:pt x="46" y="41"/>
                    </a:lnTo>
                    <a:lnTo>
                      <a:pt x="42" y="47"/>
                    </a:lnTo>
                    <a:lnTo>
                      <a:pt x="42" y="51"/>
                    </a:lnTo>
                    <a:lnTo>
                      <a:pt x="40" y="57"/>
                    </a:lnTo>
                    <a:lnTo>
                      <a:pt x="38" y="60"/>
                    </a:lnTo>
                    <a:lnTo>
                      <a:pt x="36" y="66"/>
                    </a:lnTo>
                    <a:lnTo>
                      <a:pt x="36" y="72"/>
                    </a:lnTo>
                    <a:lnTo>
                      <a:pt x="35" y="76"/>
                    </a:lnTo>
                    <a:lnTo>
                      <a:pt x="35" y="81"/>
                    </a:lnTo>
                    <a:lnTo>
                      <a:pt x="35" y="87"/>
                    </a:lnTo>
                    <a:lnTo>
                      <a:pt x="33" y="91"/>
                    </a:lnTo>
                    <a:lnTo>
                      <a:pt x="33" y="96"/>
                    </a:lnTo>
                    <a:lnTo>
                      <a:pt x="35" y="100"/>
                    </a:lnTo>
                    <a:lnTo>
                      <a:pt x="35" y="106"/>
                    </a:lnTo>
                    <a:lnTo>
                      <a:pt x="36" y="110"/>
                    </a:lnTo>
                    <a:lnTo>
                      <a:pt x="36" y="114"/>
                    </a:lnTo>
                    <a:lnTo>
                      <a:pt x="38" y="119"/>
                    </a:lnTo>
                    <a:lnTo>
                      <a:pt x="19" y="133"/>
                    </a:lnTo>
                    <a:lnTo>
                      <a:pt x="17" y="131"/>
                    </a:lnTo>
                    <a:lnTo>
                      <a:pt x="14" y="127"/>
                    </a:lnTo>
                    <a:lnTo>
                      <a:pt x="12" y="123"/>
                    </a:lnTo>
                    <a:lnTo>
                      <a:pt x="10" y="119"/>
                    </a:lnTo>
                    <a:lnTo>
                      <a:pt x="8" y="114"/>
                    </a:lnTo>
                    <a:lnTo>
                      <a:pt x="6" y="110"/>
                    </a:lnTo>
                    <a:lnTo>
                      <a:pt x="4" y="102"/>
                    </a:lnTo>
                    <a:lnTo>
                      <a:pt x="2" y="95"/>
                    </a:lnTo>
                    <a:lnTo>
                      <a:pt x="0" y="87"/>
                    </a:lnTo>
                    <a:lnTo>
                      <a:pt x="0" y="79"/>
                    </a:lnTo>
                    <a:lnTo>
                      <a:pt x="0" y="74"/>
                    </a:lnTo>
                    <a:lnTo>
                      <a:pt x="0" y="68"/>
                    </a:lnTo>
                    <a:lnTo>
                      <a:pt x="0" y="62"/>
                    </a:lnTo>
                    <a:lnTo>
                      <a:pt x="0" y="58"/>
                    </a:lnTo>
                    <a:lnTo>
                      <a:pt x="2" y="53"/>
                    </a:lnTo>
                    <a:lnTo>
                      <a:pt x="4" y="47"/>
                    </a:lnTo>
                    <a:lnTo>
                      <a:pt x="4" y="41"/>
                    </a:lnTo>
                    <a:lnTo>
                      <a:pt x="6" y="36"/>
                    </a:lnTo>
                    <a:lnTo>
                      <a:pt x="12" y="26"/>
                    </a:lnTo>
                    <a:lnTo>
                      <a:pt x="12" y="26"/>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44" name="Freeform 1196"/>
              <p:cNvSpPr>
                <a:spLocks/>
              </p:cNvSpPr>
              <p:nvPr/>
            </p:nvSpPr>
            <p:spPr bwMode="auto">
              <a:xfrm>
                <a:off x="4860" y="2273"/>
                <a:ext cx="72" cy="51"/>
              </a:xfrm>
              <a:custGeom>
                <a:avLst/>
                <a:gdLst>
                  <a:gd name="T0" fmla="*/ 29 w 156"/>
                  <a:gd name="T1" fmla="*/ 0 h 103"/>
                  <a:gd name="T2" fmla="*/ 31 w 156"/>
                  <a:gd name="T3" fmla="*/ 2 h 103"/>
                  <a:gd name="T4" fmla="*/ 36 w 156"/>
                  <a:gd name="T5" fmla="*/ 10 h 103"/>
                  <a:gd name="T6" fmla="*/ 40 w 156"/>
                  <a:gd name="T7" fmla="*/ 12 h 103"/>
                  <a:gd name="T8" fmla="*/ 46 w 156"/>
                  <a:gd name="T9" fmla="*/ 17 h 103"/>
                  <a:gd name="T10" fmla="*/ 54 w 156"/>
                  <a:gd name="T11" fmla="*/ 23 h 103"/>
                  <a:gd name="T12" fmla="*/ 61 w 156"/>
                  <a:gd name="T13" fmla="*/ 27 h 103"/>
                  <a:gd name="T14" fmla="*/ 65 w 156"/>
                  <a:gd name="T15" fmla="*/ 29 h 103"/>
                  <a:gd name="T16" fmla="*/ 69 w 156"/>
                  <a:gd name="T17" fmla="*/ 31 h 103"/>
                  <a:gd name="T18" fmla="*/ 74 w 156"/>
                  <a:gd name="T19" fmla="*/ 32 h 103"/>
                  <a:gd name="T20" fmla="*/ 78 w 156"/>
                  <a:gd name="T21" fmla="*/ 34 h 103"/>
                  <a:gd name="T22" fmla="*/ 84 w 156"/>
                  <a:gd name="T23" fmla="*/ 36 h 103"/>
                  <a:gd name="T24" fmla="*/ 88 w 156"/>
                  <a:gd name="T25" fmla="*/ 38 h 103"/>
                  <a:gd name="T26" fmla="*/ 93 w 156"/>
                  <a:gd name="T27" fmla="*/ 38 h 103"/>
                  <a:gd name="T28" fmla="*/ 101 w 156"/>
                  <a:gd name="T29" fmla="*/ 40 h 103"/>
                  <a:gd name="T30" fmla="*/ 107 w 156"/>
                  <a:gd name="T31" fmla="*/ 40 h 103"/>
                  <a:gd name="T32" fmla="*/ 112 w 156"/>
                  <a:gd name="T33" fmla="*/ 40 h 103"/>
                  <a:gd name="T34" fmla="*/ 120 w 156"/>
                  <a:gd name="T35" fmla="*/ 40 h 103"/>
                  <a:gd name="T36" fmla="*/ 126 w 156"/>
                  <a:gd name="T37" fmla="*/ 40 h 103"/>
                  <a:gd name="T38" fmla="*/ 133 w 156"/>
                  <a:gd name="T39" fmla="*/ 38 h 103"/>
                  <a:gd name="T40" fmla="*/ 141 w 156"/>
                  <a:gd name="T41" fmla="*/ 38 h 103"/>
                  <a:gd name="T42" fmla="*/ 149 w 156"/>
                  <a:gd name="T43" fmla="*/ 36 h 103"/>
                  <a:gd name="T44" fmla="*/ 156 w 156"/>
                  <a:gd name="T45" fmla="*/ 34 h 103"/>
                  <a:gd name="T46" fmla="*/ 97 w 156"/>
                  <a:gd name="T47" fmla="*/ 103 h 103"/>
                  <a:gd name="T48" fmla="*/ 97 w 156"/>
                  <a:gd name="T49" fmla="*/ 103 h 103"/>
                  <a:gd name="T50" fmla="*/ 95 w 156"/>
                  <a:gd name="T51" fmla="*/ 103 h 103"/>
                  <a:gd name="T52" fmla="*/ 92 w 156"/>
                  <a:gd name="T53" fmla="*/ 101 h 103"/>
                  <a:gd name="T54" fmla="*/ 88 w 156"/>
                  <a:gd name="T55" fmla="*/ 99 h 103"/>
                  <a:gd name="T56" fmla="*/ 82 w 156"/>
                  <a:gd name="T57" fmla="*/ 97 h 103"/>
                  <a:gd name="T58" fmla="*/ 76 w 156"/>
                  <a:gd name="T59" fmla="*/ 95 h 103"/>
                  <a:gd name="T60" fmla="*/ 71 w 156"/>
                  <a:gd name="T61" fmla="*/ 91 h 103"/>
                  <a:gd name="T62" fmla="*/ 63 w 156"/>
                  <a:gd name="T63" fmla="*/ 89 h 103"/>
                  <a:gd name="T64" fmla="*/ 55 w 156"/>
                  <a:gd name="T65" fmla="*/ 84 h 103"/>
                  <a:gd name="T66" fmla="*/ 48 w 156"/>
                  <a:gd name="T67" fmla="*/ 80 h 103"/>
                  <a:gd name="T68" fmla="*/ 40 w 156"/>
                  <a:gd name="T69" fmla="*/ 74 h 103"/>
                  <a:gd name="T70" fmla="*/ 33 w 156"/>
                  <a:gd name="T71" fmla="*/ 67 h 103"/>
                  <a:gd name="T72" fmla="*/ 23 w 156"/>
                  <a:gd name="T73" fmla="*/ 59 h 103"/>
                  <a:gd name="T74" fmla="*/ 15 w 156"/>
                  <a:gd name="T75" fmla="*/ 51 h 103"/>
                  <a:gd name="T76" fmla="*/ 12 w 156"/>
                  <a:gd name="T77" fmla="*/ 48 h 103"/>
                  <a:gd name="T78" fmla="*/ 8 w 156"/>
                  <a:gd name="T79" fmla="*/ 42 h 103"/>
                  <a:gd name="T80" fmla="*/ 4 w 156"/>
                  <a:gd name="T81" fmla="*/ 38 h 103"/>
                  <a:gd name="T82" fmla="*/ 0 w 156"/>
                  <a:gd name="T83" fmla="*/ 34 h 103"/>
                  <a:gd name="T84" fmla="*/ 17 w 156"/>
                  <a:gd name="T85" fmla="*/ 13 h 103"/>
                  <a:gd name="T86" fmla="*/ 29 w 156"/>
                  <a:gd name="T87" fmla="*/ 0 h 103"/>
                  <a:gd name="T88" fmla="*/ 29 w 156"/>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6" h="103">
                    <a:moveTo>
                      <a:pt x="29" y="0"/>
                    </a:moveTo>
                    <a:lnTo>
                      <a:pt x="31" y="2"/>
                    </a:lnTo>
                    <a:lnTo>
                      <a:pt x="36" y="10"/>
                    </a:lnTo>
                    <a:lnTo>
                      <a:pt x="40" y="12"/>
                    </a:lnTo>
                    <a:lnTo>
                      <a:pt x="46" y="17"/>
                    </a:lnTo>
                    <a:lnTo>
                      <a:pt x="54" y="23"/>
                    </a:lnTo>
                    <a:lnTo>
                      <a:pt x="61" y="27"/>
                    </a:lnTo>
                    <a:lnTo>
                      <a:pt x="65" y="29"/>
                    </a:lnTo>
                    <a:lnTo>
                      <a:pt x="69" y="31"/>
                    </a:lnTo>
                    <a:lnTo>
                      <a:pt x="74" y="32"/>
                    </a:lnTo>
                    <a:lnTo>
                      <a:pt x="78" y="34"/>
                    </a:lnTo>
                    <a:lnTo>
                      <a:pt x="84" y="36"/>
                    </a:lnTo>
                    <a:lnTo>
                      <a:pt x="88" y="38"/>
                    </a:lnTo>
                    <a:lnTo>
                      <a:pt x="93" y="38"/>
                    </a:lnTo>
                    <a:lnTo>
                      <a:pt x="101" y="40"/>
                    </a:lnTo>
                    <a:lnTo>
                      <a:pt x="107" y="40"/>
                    </a:lnTo>
                    <a:lnTo>
                      <a:pt x="112" y="40"/>
                    </a:lnTo>
                    <a:lnTo>
                      <a:pt x="120" y="40"/>
                    </a:lnTo>
                    <a:lnTo>
                      <a:pt x="126" y="40"/>
                    </a:lnTo>
                    <a:lnTo>
                      <a:pt x="133" y="38"/>
                    </a:lnTo>
                    <a:lnTo>
                      <a:pt x="141" y="38"/>
                    </a:lnTo>
                    <a:lnTo>
                      <a:pt x="149" y="36"/>
                    </a:lnTo>
                    <a:lnTo>
                      <a:pt x="156" y="34"/>
                    </a:lnTo>
                    <a:lnTo>
                      <a:pt x="97" y="103"/>
                    </a:lnTo>
                    <a:lnTo>
                      <a:pt x="97" y="103"/>
                    </a:lnTo>
                    <a:lnTo>
                      <a:pt x="95" y="103"/>
                    </a:lnTo>
                    <a:lnTo>
                      <a:pt x="92" y="101"/>
                    </a:lnTo>
                    <a:lnTo>
                      <a:pt x="88" y="99"/>
                    </a:lnTo>
                    <a:lnTo>
                      <a:pt x="82" y="97"/>
                    </a:lnTo>
                    <a:lnTo>
                      <a:pt x="76" y="95"/>
                    </a:lnTo>
                    <a:lnTo>
                      <a:pt x="71" y="91"/>
                    </a:lnTo>
                    <a:lnTo>
                      <a:pt x="63" y="89"/>
                    </a:lnTo>
                    <a:lnTo>
                      <a:pt x="55" y="84"/>
                    </a:lnTo>
                    <a:lnTo>
                      <a:pt x="48" y="80"/>
                    </a:lnTo>
                    <a:lnTo>
                      <a:pt x="40" y="74"/>
                    </a:lnTo>
                    <a:lnTo>
                      <a:pt x="33" y="67"/>
                    </a:lnTo>
                    <a:lnTo>
                      <a:pt x="23" y="59"/>
                    </a:lnTo>
                    <a:lnTo>
                      <a:pt x="15" y="51"/>
                    </a:lnTo>
                    <a:lnTo>
                      <a:pt x="12" y="48"/>
                    </a:lnTo>
                    <a:lnTo>
                      <a:pt x="8" y="42"/>
                    </a:lnTo>
                    <a:lnTo>
                      <a:pt x="4" y="38"/>
                    </a:lnTo>
                    <a:lnTo>
                      <a:pt x="0" y="34"/>
                    </a:lnTo>
                    <a:lnTo>
                      <a:pt x="17" y="13"/>
                    </a:lnTo>
                    <a:lnTo>
                      <a:pt x="29" y="0"/>
                    </a:lnTo>
                    <a:lnTo>
                      <a:pt x="29" y="0"/>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45" name="Freeform 1197"/>
              <p:cNvSpPr>
                <a:spLocks/>
              </p:cNvSpPr>
              <p:nvPr/>
            </p:nvSpPr>
            <p:spPr bwMode="auto">
              <a:xfrm>
                <a:off x="4397" y="2604"/>
                <a:ext cx="64" cy="75"/>
              </a:xfrm>
              <a:custGeom>
                <a:avLst/>
                <a:gdLst>
                  <a:gd name="T0" fmla="*/ 31 w 139"/>
                  <a:gd name="T1" fmla="*/ 103 h 151"/>
                  <a:gd name="T2" fmla="*/ 21 w 139"/>
                  <a:gd name="T3" fmla="*/ 92 h 151"/>
                  <a:gd name="T4" fmla="*/ 14 w 139"/>
                  <a:gd name="T5" fmla="*/ 82 h 151"/>
                  <a:gd name="T6" fmla="*/ 6 w 139"/>
                  <a:gd name="T7" fmla="*/ 69 h 151"/>
                  <a:gd name="T8" fmla="*/ 0 w 139"/>
                  <a:gd name="T9" fmla="*/ 56 h 151"/>
                  <a:gd name="T10" fmla="*/ 0 w 139"/>
                  <a:gd name="T11" fmla="*/ 40 h 151"/>
                  <a:gd name="T12" fmla="*/ 4 w 139"/>
                  <a:gd name="T13" fmla="*/ 25 h 151"/>
                  <a:gd name="T14" fmla="*/ 17 w 139"/>
                  <a:gd name="T15" fmla="*/ 12 h 151"/>
                  <a:gd name="T16" fmla="*/ 31 w 139"/>
                  <a:gd name="T17" fmla="*/ 4 h 151"/>
                  <a:gd name="T18" fmla="*/ 46 w 139"/>
                  <a:gd name="T19" fmla="*/ 0 h 151"/>
                  <a:gd name="T20" fmla="*/ 61 w 139"/>
                  <a:gd name="T21" fmla="*/ 0 h 151"/>
                  <a:gd name="T22" fmla="*/ 74 w 139"/>
                  <a:gd name="T23" fmla="*/ 4 h 151"/>
                  <a:gd name="T24" fmla="*/ 88 w 139"/>
                  <a:gd name="T25" fmla="*/ 8 h 151"/>
                  <a:gd name="T26" fmla="*/ 99 w 139"/>
                  <a:gd name="T27" fmla="*/ 14 h 151"/>
                  <a:gd name="T28" fmla="*/ 105 w 139"/>
                  <a:gd name="T29" fmla="*/ 16 h 151"/>
                  <a:gd name="T30" fmla="*/ 112 w 139"/>
                  <a:gd name="T31" fmla="*/ 23 h 151"/>
                  <a:gd name="T32" fmla="*/ 120 w 139"/>
                  <a:gd name="T33" fmla="*/ 31 h 151"/>
                  <a:gd name="T34" fmla="*/ 128 w 139"/>
                  <a:gd name="T35" fmla="*/ 42 h 151"/>
                  <a:gd name="T36" fmla="*/ 131 w 139"/>
                  <a:gd name="T37" fmla="*/ 54 h 151"/>
                  <a:gd name="T38" fmla="*/ 135 w 139"/>
                  <a:gd name="T39" fmla="*/ 63 h 151"/>
                  <a:gd name="T40" fmla="*/ 137 w 139"/>
                  <a:gd name="T41" fmla="*/ 73 h 151"/>
                  <a:gd name="T42" fmla="*/ 137 w 139"/>
                  <a:gd name="T43" fmla="*/ 82 h 151"/>
                  <a:gd name="T44" fmla="*/ 137 w 139"/>
                  <a:gd name="T45" fmla="*/ 94 h 151"/>
                  <a:gd name="T46" fmla="*/ 137 w 139"/>
                  <a:gd name="T47" fmla="*/ 107 h 151"/>
                  <a:gd name="T48" fmla="*/ 133 w 139"/>
                  <a:gd name="T49" fmla="*/ 118 h 151"/>
                  <a:gd name="T50" fmla="*/ 131 w 139"/>
                  <a:gd name="T51" fmla="*/ 130 h 151"/>
                  <a:gd name="T52" fmla="*/ 124 w 139"/>
                  <a:gd name="T53" fmla="*/ 141 h 151"/>
                  <a:gd name="T54" fmla="*/ 114 w 139"/>
                  <a:gd name="T55" fmla="*/ 149 h 151"/>
                  <a:gd name="T56" fmla="*/ 105 w 139"/>
                  <a:gd name="T57" fmla="*/ 151 h 151"/>
                  <a:gd name="T58" fmla="*/ 93 w 139"/>
                  <a:gd name="T59" fmla="*/ 147 h 151"/>
                  <a:gd name="T60" fmla="*/ 82 w 139"/>
                  <a:gd name="T61" fmla="*/ 143 h 151"/>
                  <a:gd name="T62" fmla="*/ 74 w 139"/>
                  <a:gd name="T63" fmla="*/ 135 h 151"/>
                  <a:gd name="T64" fmla="*/ 93 w 139"/>
                  <a:gd name="T65" fmla="*/ 116 h 151"/>
                  <a:gd name="T66" fmla="*/ 92 w 139"/>
                  <a:gd name="T67" fmla="*/ 111 h 151"/>
                  <a:gd name="T68" fmla="*/ 86 w 139"/>
                  <a:gd name="T69" fmla="*/ 99 h 151"/>
                  <a:gd name="T70" fmla="*/ 76 w 139"/>
                  <a:gd name="T71" fmla="*/ 88 h 151"/>
                  <a:gd name="T72" fmla="*/ 69 w 139"/>
                  <a:gd name="T73" fmla="*/ 84 h 151"/>
                  <a:gd name="T74" fmla="*/ 61 w 139"/>
                  <a:gd name="T75" fmla="*/ 84 h 151"/>
                  <a:gd name="T76" fmla="*/ 34 w 139"/>
                  <a:gd name="T77" fmla="*/ 10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51">
                    <a:moveTo>
                      <a:pt x="34" y="105"/>
                    </a:moveTo>
                    <a:lnTo>
                      <a:pt x="31" y="103"/>
                    </a:lnTo>
                    <a:lnTo>
                      <a:pt x="25" y="95"/>
                    </a:lnTo>
                    <a:lnTo>
                      <a:pt x="21" y="92"/>
                    </a:lnTo>
                    <a:lnTo>
                      <a:pt x="17" y="88"/>
                    </a:lnTo>
                    <a:lnTo>
                      <a:pt x="14" y="82"/>
                    </a:lnTo>
                    <a:lnTo>
                      <a:pt x="10" y="76"/>
                    </a:lnTo>
                    <a:lnTo>
                      <a:pt x="6" y="69"/>
                    </a:lnTo>
                    <a:lnTo>
                      <a:pt x="4" y="63"/>
                    </a:lnTo>
                    <a:lnTo>
                      <a:pt x="0" y="56"/>
                    </a:lnTo>
                    <a:lnTo>
                      <a:pt x="0" y="48"/>
                    </a:lnTo>
                    <a:lnTo>
                      <a:pt x="0" y="40"/>
                    </a:lnTo>
                    <a:lnTo>
                      <a:pt x="2" y="33"/>
                    </a:lnTo>
                    <a:lnTo>
                      <a:pt x="4" y="25"/>
                    </a:lnTo>
                    <a:lnTo>
                      <a:pt x="12" y="19"/>
                    </a:lnTo>
                    <a:lnTo>
                      <a:pt x="17" y="12"/>
                    </a:lnTo>
                    <a:lnTo>
                      <a:pt x="25" y="8"/>
                    </a:lnTo>
                    <a:lnTo>
                      <a:pt x="31" y="4"/>
                    </a:lnTo>
                    <a:lnTo>
                      <a:pt x="38" y="2"/>
                    </a:lnTo>
                    <a:lnTo>
                      <a:pt x="46" y="0"/>
                    </a:lnTo>
                    <a:lnTo>
                      <a:pt x="53" y="0"/>
                    </a:lnTo>
                    <a:lnTo>
                      <a:pt x="61" y="0"/>
                    </a:lnTo>
                    <a:lnTo>
                      <a:pt x="69" y="2"/>
                    </a:lnTo>
                    <a:lnTo>
                      <a:pt x="74" y="4"/>
                    </a:lnTo>
                    <a:lnTo>
                      <a:pt x="82" y="6"/>
                    </a:lnTo>
                    <a:lnTo>
                      <a:pt x="88" y="8"/>
                    </a:lnTo>
                    <a:lnTo>
                      <a:pt x="93" y="10"/>
                    </a:lnTo>
                    <a:lnTo>
                      <a:pt x="99" y="14"/>
                    </a:lnTo>
                    <a:lnTo>
                      <a:pt x="103" y="16"/>
                    </a:lnTo>
                    <a:lnTo>
                      <a:pt x="105" y="16"/>
                    </a:lnTo>
                    <a:lnTo>
                      <a:pt x="111" y="21"/>
                    </a:lnTo>
                    <a:lnTo>
                      <a:pt x="112" y="23"/>
                    </a:lnTo>
                    <a:lnTo>
                      <a:pt x="116" y="27"/>
                    </a:lnTo>
                    <a:lnTo>
                      <a:pt x="120" y="31"/>
                    </a:lnTo>
                    <a:lnTo>
                      <a:pt x="126" y="37"/>
                    </a:lnTo>
                    <a:lnTo>
                      <a:pt x="128" y="42"/>
                    </a:lnTo>
                    <a:lnTo>
                      <a:pt x="131" y="50"/>
                    </a:lnTo>
                    <a:lnTo>
                      <a:pt x="131" y="54"/>
                    </a:lnTo>
                    <a:lnTo>
                      <a:pt x="133" y="57"/>
                    </a:lnTo>
                    <a:lnTo>
                      <a:pt x="135" y="63"/>
                    </a:lnTo>
                    <a:lnTo>
                      <a:pt x="137" y="67"/>
                    </a:lnTo>
                    <a:lnTo>
                      <a:pt x="137" y="73"/>
                    </a:lnTo>
                    <a:lnTo>
                      <a:pt x="137" y="76"/>
                    </a:lnTo>
                    <a:lnTo>
                      <a:pt x="137" y="82"/>
                    </a:lnTo>
                    <a:lnTo>
                      <a:pt x="139" y="88"/>
                    </a:lnTo>
                    <a:lnTo>
                      <a:pt x="137" y="94"/>
                    </a:lnTo>
                    <a:lnTo>
                      <a:pt x="137" y="99"/>
                    </a:lnTo>
                    <a:lnTo>
                      <a:pt x="137" y="107"/>
                    </a:lnTo>
                    <a:lnTo>
                      <a:pt x="137" y="113"/>
                    </a:lnTo>
                    <a:lnTo>
                      <a:pt x="133" y="118"/>
                    </a:lnTo>
                    <a:lnTo>
                      <a:pt x="131" y="124"/>
                    </a:lnTo>
                    <a:lnTo>
                      <a:pt x="131" y="130"/>
                    </a:lnTo>
                    <a:lnTo>
                      <a:pt x="130" y="133"/>
                    </a:lnTo>
                    <a:lnTo>
                      <a:pt x="124" y="141"/>
                    </a:lnTo>
                    <a:lnTo>
                      <a:pt x="120" y="145"/>
                    </a:lnTo>
                    <a:lnTo>
                      <a:pt x="114" y="149"/>
                    </a:lnTo>
                    <a:lnTo>
                      <a:pt x="109" y="151"/>
                    </a:lnTo>
                    <a:lnTo>
                      <a:pt x="105" y="151"/>
                    </a:lnTo>
                    <a:lnTo>
                      <a:pt x="99" y="151"/>
                    </a:lnTo>
                    <a:lnTo>
                      <a:pt x="93" y="147"/>
                    </a:lnTo>
                    <a:lnTo>
                      <a:pt x="88" y="145"/>
                    </a:lnTo>
                    <a:lnTo>
                      <a:pt x="82" y="143"/>
                    </a:lnTo>
                    <a:lnTo>
                      <a:pt x="80" y="139"/>
                    </a:lnTo>
                    <a:lnTo>
                      <a:pt x="74" y="135"/>
                    </a:lnTo>
                    <a:lnTo>
                      <a:pt x="73" y="133"/>
                    </a:lnTo>
                    <a:lnTo>
                      <a:pt x="93" y="116"/>
                    </a:lnTo>
                    <a:lnTo>
                      <a:pt x="92" y="114"/>
                    </a:lnTo>
                    <a:lnTo>
                      <a:pt x="92" y="111"/>
                    </a:lnTo>
                    <a:lnTo>
                      <a:pt x="88" y="105"/>
                    </a:lnTo>
                    <a:lnTo>
                      <a:pt x="86" y="99"/>
                    </a:lnTo>
                    <a:lnTo>
                      <a:pt x="82" y="94"/>
                    </a:lnTo>
                    <a:lnTo>
                      <a:pt x="76" y="88"/>
                    </a:lnTo>
                    <a:lnTo>
                      <a:pt x="73" y="86"/>
                    </a:lnTo>
                    <a:lnTo>
                      <a:pt x="69" y="84"/>
                    </a:lnTo>
                    <a:lnTo>
                      <a:pt x="65" y="84"/>
                    </a:lnTo>
                    <a:lnTo>
                      <a:pt x="61" y="84"/>
                    </a:lnTo>
                    <a:lnTo>
                      <a:pt x="34" y="105"/>
                    </a:lnTo>
                    <a:lnTo>
                      <a:pt x="34" y="105"/>
                    </a:lnTo>
                    <a:close/>
                  </a:path>
                </a:pathLst>
              </a:custGeom>
              <a:solidFill>
                <a:srgbClr val="C2D6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46" name="Freeform 1198"/>
              <p:cNvSpPr>
                <a:spLocks/>
              </p:cNvSpPr>
              <p:nvPr/>
            </p:nvSpPr>
            <p:spPr bwMode="auto">
              <a:xfrm>
                <a:off x="4414" y="2596"/>
                <a:ext cx="70" cy="97"/>
              </a:xfrm>
              <a:custGeom>
                <a:avLst/>
                <a:gdLst>
                  <a:gd name="T0" fmla="*/ 33 w 152"/>
                  <a:gd name="T1" fmla="*/ 0 h 194"/>
                  <a:gd name="T2" fmla="*/ 40 w 152"/>
                  <a:gd name="T3" fmla="*/ 0 h 194"/>
                  <a:gd name="T4" fmla="*/ 50 w 152"/>
                  <a:gd name="T5" fmla="*/ 0 h 194"/>
                  <a:gd name="T6" fmla="*/ 59 w 152"/>
                  <a:gd name="T7" fmla="*/ 0 h 194"/>
                  <a:gd name="T8" fmla="*/ 73 w 152"/>
                  <a:gd name="T9" fmla="*/ 2 h 194"/>
                  <a:gd name="T10" fmla="*/ 84 w 152"/>
                  <a:gd name="T11" fmla="*/ 6 h 194"/>
                  <a:gd name="T12" fmla="*/ 97 w 152"/>
                  <a:gd name="T13" fmla="*/ 12 h 194"/>
                  <a:gd name="T14" fmla="*/ 111 w 152"/>
                  <a:gd name="T15" fmla="*/ 17 h 194"/>
                  <a:gd name="T16" fmla="*/ 122 w 152"/>
                  <a:gd name="T17" fmla="*/ 27 h 194"/>
                  <a:gd name="T18" fmla="*/ 133 w 152"/>
                  <a:gd name="T19" fmla="*/ 38 h 194"/>
                  <a:gd name="T20" fmla="*/ 141 w 152"/>
                  <a:gd name="T21" fmla="*/ 52 h 194"/>
                  <a:gd name="T22" fmla="*/ 147 w 152"/>
                  <a:gd name="T23" fmla="*/ 65 h 194"/>
                  <a:gd name="T24" fmla="*/ 149 w 152"/>
                  <a:gd name="T25" fmla="*/ 73 h 194"/>
                  <a:gd name="T26" fmla="*/ 151 w 152"/>
                  <a:gd name="T27" fmla="*/ 82 h 194"/>
                  <a:gd name="T28" fmla="*/ 152 w 152"/>
                  <a:gd name="T29" fmla="*/ 93 h 194"/>
                  <a:gd name="T30" fmla="*/ 152 w 152"/>
                  <a:gd name="T31" fmla="*/ 105 h 194"/>
                  <a:gd name="T32" fmla="*/ 152 w 152"/>
                  <a:gd name="T33" fmla="*/ 118 h 194"/>
                  <a:gd name="T34" fmla="*/ 149 w 152"/>
                  <a:gd name="T35" fmla="*/ 131 h 194"/>
                  <a:gd name="T36" fmla="*/ 147 w 152"/>
                  <a:gd name="T37" fmla="*/ 147 h 194"/>
                  <a:gd name="T38" fmla="*/ 84 w 152"/>
                  <a:gd name="T39" fmla="*/ 194 h 194"/>
                  <a:gd name="T40" fmla="*/ 86 w 152"/>
                  <a:gd name="T41" fmla="*/ 188 h 194"/>
                  <a:gd name="T42" fmla="*/ 92 w 152"/>
                  <a:gd name="T43" fmla="*/ 177 h 194"/>
                  <a:gd name="T44" fmla="*/ 95 w 152"/>
                  <a:gd name="T45" fmla="*/ 168 h 194"/>
                  <a:gd name="T46" fmla="*/ 99 w 152"/>
                  <a:gd name="T47" fmla="*/ 158 h 194"/>
                  <a:gd name="T48" fmla="*/ 101 w 152"/>
                  <a:gd name="T49" fmla="*/ 149 h 194"/>
                  <a:gd name="T50" fmla="*/ 105 w 152"/>
                  <a:gd name="T51" fmla="*/ 139 h 194"/>
                  <a:gd name="T52" fmla="*/ 105 w 152"/>
                  <a:gd name="T53" fmla="*/ 128 h 194"/>
                  <a:gd name="T54" fmla="*/ 107 w 152"/>
                  <a:gd name="T55" fmla="*/ 116 h 194"/>
                  <a:gd name="T56" fmla="*/ 105 w 152"/>
                  <a:gd name="T57" fmla="*/ 105 h 194"/>
                  <a:gd name="T58" fmla="*/ 103 w 152"/>
                  <a:gd name="T59" fmla="*/ 95 h 194"/>
                  <a:gd name="T60" fmla="*/ 99 w 152"/>
                  <a:gd name="T61" fmla="*/ 86 h 194"/>
                  <a:gd name="T62" fmla="*/ 92 w 152"/>
                  <a:gd name="T63" fmla="*/ 76 h 194"/>
                  <a:gd name="T64" fmla="*/ 82 w 152"/>
                  <a:gd name="T65" fmla="*/ 69 h 194"/>
                  <a:gd name="T66" fmla="*/ 73 w 152"/>
                  <a:gd name="T67" fmla="*/ 65 h 194"/>
                  <a:gd name="T68" fmla="*/ 69 w 152"/>
                  <a:gd name="T69" fmla="*/ 63 h 194"/>
                  <a:gd name="T70" fmla="*/ 61 w 152"/>
                  <a:gd name="T71" fmla="*/ 59 h 194"/>
                  <a:gd name="T72" fmla="*/ 50 w 152"/>
                  <a:gd name="T73" fmla="*/ 55 h 194"/>
                  <a:gd name="T74" fmla="*/ 36 w 152"/>
                  <a:gd name="T75" fmla="*/ 54 h 194"/>
                  <a:gd name="T76" fmla="*/ 23 w 152"/>
                  <a:gd name="T77" fmla="*/ 50 h 194"/>
                  <a:gd name="T78" fmla="*/ 10 w 152"/>
                  <a:gd name="T79" fmla="*/ 50 h 194"/>
                  <a:gd name="T80" fmla="*/ 0 w 152"/>
                  <a:gd name="T81" fmla="*/ 54 h 194"/>
                  <a:gd name="T82" fmla="*/ 31 w 152"/>
                  <a:gd name="T8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94">
                    <a:moveTo>
                      <a:pt x="31" y="0"/>
                    </a:moveTo>
                    <a:lnTo>
                      <a:pt x="33" y="0"/>
                    </a:lnTo>
                    <a:lnTo>
                      <a:pt x="38" y="0"/>
                    </a:lnTo>
                    <a:lnTo>
                      <a:pt x="40" y="0"/>
                    </a:lnTo>
                    <a:lnTo>
                      <a:pt x="44" y="0"/>
                    </a:lnTo>
                    <a:lnTo>
                      <a:pt x="50" y="0"/>
                    </a:lnTo>
                    <a:lnTo>
                      <a:pt x="55" y="0"/>
                    </a:lnTo>
                    <a:lnTo>
                      <a:pt x="59" y="0"/>
                    </a:lnTo>
                    <a:lnTo>
                      <a:pt x="67" y="0"/>
                    </a:lnTo>
                    <a:lnTo>
                      <a:pt x="73" y="2"/>
                    </a:lnTo>
                    <a:lnTo>
                      <a:pt x="78" y="4"/>
                    </a:lnTo>
                    <a:lnTo>
                      <a:pt x="84" y="6"/>
                    </a:lnTo>
                    <a:lnTo>
                      <a:pt x="92" y="8"/>
                    </a:lnTo>
                    <a:lnTo>
                      <a:pt x="97" y="12"/>
                    </a:lnTo>
                    <a:lnTo>
                      <a:pt x="105" y="16"/>
                    </a:lnTo>
                    <a:lnTo>
                      <a:pt x="111" y="17"/>
                    </a:lnTo>
                    <a:lnTo>
                      <a:pt x="116" y="21"/>
                    </a:lnTo>
                    <a:lnTo>
                      <a:pt x="122" y="27"/>
                    </a:lnTo>
                    <a:lnTo>
                      <a:pt x="128" y="33"/>
                    </a:lnTo>
                    <a:lnTo>
                      <a:pt x="133" y="38"/>
                    </a:lnTo>
                    <a:lnTo>
                      <a:pt x="137" y="44"/>
                    </a:lnTo>
                    <a:lnTo>
                      <a:pt x="141" y="52"/>
                    </a:lnTo>
                    <a:lnTo>
                      <a:pt x="147" y="61"/>
                    </a:lnTo>
                    <a:lnTo>
                      <a:pt x="147" y="65"/>
                    </a:lnTo>
                    <a:lnTo>
                      <a:pt x="149" y="69"/>
                    </a:lnTo>
                    <a:lnTo>
                      <a:pt x="149" y="73"/>
                    </a:lnTo>
                    <a:lnTo>
                      <a:pt x="151" y="78"/>
                    </a:lnTo>
                    <a:lnTo>
                      <a:pt x="151" y="82"/>
                    </a:lnTo>
                    <a:lnTo>
                      <a:pt x="152" y="88"/>
                    </a:lnTo>
                    <a:lnTo>
                      <a:pt x="152" y="93"/>
                    </a:lnTo>
                    <a:lnTo>
                      <a:pt x="152" y="101"/>
                    </a:lnTo>
                    <a:lnTo>
                      <a:pt x="152" y="105"/>
                    </a:lnTo>
                    <a:lnTo>
                      <a:pt x="152" y="112"/>
                    </a:lnTo>
                    <a:lnTo>
                      <a:pt x="152" y="118"/>
                    </a:lnTo>
                    <a:lnTo>
                      <a:pt x="151" y="126"/>
                    </a:lnTo>
                    <a:lnTo>
                      <a:pt x="149" y="131"/>
                    </a:lnTo>
                    <a:lnTo>
                      <a:pt x="149" y="139"/>
                    </a:lnTo>
                    <a:lnTo>
                      <a:pt x="147" y="147"/>
                    </a:lnTo>
                    <a:lnTo>
                      <a:pt x="147" y="156"/>
                    </a:lnTo>
                    <a:lnTo>
                      <a:pt x="84" y="194"/>
                    </a:lnTo>
                    <a:lnTo>
                      <a:pt x="84" y="192"/>
                    </a:lnTo>
                    <a:lnTo>
                      <a:pt x="86" y="188"/>
                    </a:lnTo>
                    <a:lnTo>
                      <a:pt x="88" y="183"/>
                    </a:lnTo>
                    <a:lnTo>
                      <a:pt x="92" y="177"/>
                    </a:lnTo>
                    <a:lnTo>
                      <a:pt x="93" y="171"/>
                    </a:lnTo>
                    <a:lnTo>
                      <a:pt x="95" y="168"/>
                    </a:lnTo>
                    <a:lnTo>
                      <a:pt x="97" y="162"/>
                    </a:lnTo>
                    <a:lnTo>
                      <a:pt x="99" y="158"/>
                    </a:lnTo>
                    <a:lnTo>
                      <a:pt x="99" y="152"/>
                    </a:lnTo>
                    <a:lnTo>
                      <a:pt x="101" y="149"/>
                    </a:lnTo>
                    <a:lnTo>
                      <a:pt x="103" y="143"/>
                    </a:lnTo>
                    <a:lnTo>
                      <a:pt x="105" y="139"/>
                    </a:lnTo>
                    <a:lnTo>
                      <a:pt x="105" y="131"/>
                    </a:lnTo>
                    <a:lnTo>
                      <a:pt x="105" y="128"/>
                    </a:lnTo>
                    <a:lnTo>
                      <a:pt x="105" y="120"/>
                    </a:lnTo>
                    <a:lnTo>
                      <a:pt x="107" y="116"/>
                    </a:lnTo>
                    <a:lnTo>
                      <a:pt x="105" y="111"/>
                    </a:lnTo>
                    <a:lnTo>
                      <a:pt x="105" y="105"/>
                    </a:lnTo>
                    <a:lnTo>
                      <a:pt x="105" y="99"/>
                    </a:lnTo>
                    <a:lnTo>
                      <a:pt x="103" y="95"/>
                    </a:lnTo>
                    <a:lnTo>
                      <a:pt x="101" y="90"/>
                    </a:lnTo>
                    <a:lnTo>
                      <a:pt x="99" y="86"/>
                    </a:lnTo>
                    <a:lnTo>
                      <a:pt x="95" y="80"/>
                    </a:lnTo>
                    <a:lnTo>
                      <a:pt x="92" y="76"/>
                    </a:lnTo>
                    <a:lnTo>
                      <a:pt x="88" y="73"/>
                    </a:lnTo>
                    <a:lnTo>
                      <a:pt x="82" y="69"/>
                    </a:lnTo>
                    <a:lnTo>
                      <a:pt x="78" y="67"/>
                    </a:lnTo>
                    <a:lnTo>
                      <a:pt x="73" y="65"/>
                    </a:lnTo>
                    <a:lnTo>
                      <a:pt x="71" y="63"/>
                    </a:lnTo>
                    <a:lnTo>
                      <a:pt x="69" y="63"/>
                    </a:lnTo>
                    <a:lnTo>
                      <a:pt x="65" y="61"/>
                    </a:lnTo>
                    <a:lnTo>
                      <a:pt x="61" y="59"/>
                    </a:lnTo>
                    <a:lnTo>
                      <a:pt x="55" y="57"/>
                    </a:lnTo>
                    <a:lnTo>
                      <a:pt x="50" y="55"/>
                    </a:lnTo>
                    <a:lnTo>
                      <a:pt x="42" y="54"/>
                    </a:lnTo>
                    <a:lnTo>
                      <a:pt x="36" y="54"/>
                    </a:lnTo>
                    <a:lnTo>
                      <a:pt x="29" y="52"/>
                    </a:lnTo>
                    <a:lnTo>
                      <a:pt x="23" y="50"/>
                    </a:lnTo>
                    <a:lnTo>
                      <a:pt x="15" y="50"/>
                    </a:lnTo>
                    <a:lnTo>
                      <a:pt x="10" y="50"/>
                    </a:lnTo>
                    <a:lnTo>
                      <a:pt x="4" y="50"/>
                    </a:lnTo>
                    <a:lnTo>
                      <a:pt x="0" y="54"/>
                    </a:lnTo>
                    <a:lnTo>
                      <a:pt x="31" y="0"/>
                    </a:lnTo>
                    <a:lnTo>
                      <a:pt x="31" y="0"/>
                    </a:lnTo>
                    <a:close/>
                  </a:path>
                </a:pathLst>
              </a:custGeom>
              <a:solidFill>
                <a:srgbClr val="4047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47" name="Freeform 1199"/>
              <p:cNvSpPr>
                <a:spLocks/>
              </p:cNvSpPr>
              <p:nvPr/>
            </p:nvSpPr>
            <p:spPr bwMode="auto">
              <a:xfrm>
                <a:off x="4390" y="2387"/>
                <a:ext cx="284" cy="277"/>
              </a:xfrm>
              <a:custGeom>
                <a:avLst/>
                <a:gdLst>
                  <a:gd name="T0" fmla="*/ 0 w 307"/>
                  <a:gd name="T1" fmla="*/ 139 h 277"/>
                  <a:gd name="T2" fmla="*/ 14 w 307"/>
                  <a:gd name="T3" fmla="*/ 118 h 277"/>
                  <a:gd name="T4" fmla="*/ 32 w 307"/>
                  <a:gd name="T5" fmla="*/ 102 h 277"/>
                  <a:gd name="T6" fmla="*/ 45 w 307"/>
                  <a:gd name="T7" fmla="*/ 94 h 277"/>
                  <a:gd name="T8" fmla="*/ 62 w 307"/>
                  <a:gd name="T9" fmla="*/ 84 h 277"/>
                  <a:gd name="T10" fmla="*/ 74 w 307"/>
                  <a:gd name="T11" fmla="*/ 75 h 277"/>
                  <a:gd name="T12" fmla="*/ 86 w 307"/>
                  <a:gd name="T13" fmla="*/ 60 h 277"/>
                  <a:gd name="T14" fmla="*/ 99 w 307"/>
                  <a:gd name="T15" fmla="*/ 54 h 277"/>
                  <a:gd name="T16" fmla="*/ 113 w 307"/>
                  <a:gd name="T17" fmla="*/ 39 h 277"/>
                  <a:gd name="T18" fmla="*/ 131 w 307"/>
                  <a:gd name="T19" fmla="*/ 30 h 277"/>
                  <a:gd name="T20" fmla="*/ 141 w 307"/>
                  <a:gd name="T21" fmla="*/ 22 h 277"/>
                  <a:gd name="T22" fmla="*/ 155 w 307"/>
                  <a:gd name="T23" fmla="*/ 9 h 277"/>
                  <a:gd name="T24" fmla="*/ 221 w 307"/>
                  <a:gd name="T25" fmla="*/ 13 h 277"/>
                  <a:gd name="T26" fmla="*/ 242 w 307"/>
                  <a:gd name="T27" fmla="*/ 19 h 277"/>
                  <a:gd name="T28" fmla="*/ 260 w 307"/>
                  <a:gd name="T29" fmla="*/ 30 h 277"/>
                  <a:gd name="T30" fmla="*/ 288 w 307"/>
                  <a:gd name="T31" fmla="*/ 46 h 277"/>
                  <a:gd name="T32" fmla="*/ 296 w 307"/>
                  <a:gd name="T33" fmla="*/ 66 h 277"/>
                  <a:gd name="T34" fmla="*/ 302 w 307"/>
                  <a:gd name="T35" fmla="*/ 81 h 277"/>
                  <a:gd name="T36" fmla="*/ 300 w 307"/>
                  <a:gd name="T37" fmla="*/ 142 h 277"/>
                  <a:gd name="T38" fmla="*/ 294 w 307"/>
                  <a:gd name="T39" fmla="*/ 189 h 277"/>
                  <a:gd name="T40" fmla="*/ 240 w 307"/>
                  <a:gd name="T41" fmla="*/ 235 h 277"/>
                  <a:gd name="T42" fmla="*/ 215 w 307"/>
                  <a:gd name="T43" fmla="*/ 246 h 277"/>
                  <a:gd name="T44" fmla="*/ 177 w 307"/>
                  <a:gd name="T45" fmla="*/ 268 h 277"/>
                  <a:gd name="T46" fmla="*/ 162 w 307"/>
                  <a:gd name="T47" fmla="*/ 274 h 277"/>
                  <a:gd name="T48" fmla="*/ 153 w 307"/>
                  <a:gd name="T49" fmla="*/ 265 h 277"/>
                  <a:gd name="T50" fmla="*/ 141 w 307"/>
                  <a:gd name="T51" fmla="*/ 217 h 277"/>
                  <a:gd name="T52" fmla="*/ 104 w 307"/>
                  <a:gd name="T53" fmla="*/ 153 h 277"/>
                  <a:gd name="T54" fmla="*/ 81 w 307"/>
                  <a:gd name="T55" fmla="*/ 141 h 277"/>
                  <a:gd name="T56" fmla="*/ 66 w 307"/>
                  <a:gd name="T57" fmla="*/ 135 h 277"/>
                  <a:gd name="T58" fmla="*/ 42 w 307"/>
                  <a:gd name="T59" fmla="*/ 127 h 277"/>
                  <a:gd name="T60" fmla="*/ 6 w 307"/>
                  <a:gd name="T61" fmla="*/ 132 h 277"/>
                  <a:gd name="T62" fmla="*/ 0 w 307"/>
                  <a:gd name="T63" fmla="*/ 139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277">
                    <a:moveTo>
                      <a:pt x="0" y="139"/>
                    </a:moveTo>
                    <a:cubicBezTo>
                      <a:pt x="4" y="131"/>
                      <a:pt x="5" y="123"/>
                      <a:pt x="14" y="118"/>
                    </a:cubicBezTo>
                    <a:cubicBezTo>
                      <a:pt x="20" y="110"/>
                      <a:pt x="21" y="104"/>
                      <a:pt x="32" y="102"/>
                    </a:cubicBezTo>
                    <a:cubicBezTo>
                      <a:pt x="37" y="100"/>
                      <a:pt x="41" y="97"/>
                      <a:pt x="45" y="94"/>
                    </a:cubicBezTo>
                    <a:cubicBezTo>
                      <a:pt x="49" y="87"/>
                      <a:pt x="54" y="85"/>
                      <a:pt x="62" y="84"/>
                    </a:cubicBezTo>
                    <a:cubicBezTo>
                      <a:pt x="66" y="78"/>
                      <a:pt x="67" y="76"/>
                      <a:pt x="74" y="75"/>
                    </a:cubicBezTo>
                    <a:cubicBezTo>
                      <a:pt x="78" y="69"/>
                      <a:pt x="80" y="61"/>
                      <a:pt x="86" y="60"/>
                    </a:cubicBezTo>
                    <a:cubicBezTo>
                      <a:pt x="91" y="58"/>
                      <a:pt x="95" y="57"/>
                      <a:pt x="99" y="54"/>
                    </a:cubicBezTo>
                    <a:cubicBezTo>
                      <a:pt x="103" y="48"/>
                      <a:pt x="106" y="40"/>
                      <a:pt x="113" y="39"/>
                    </a:cubicBezTo>
                    <a:cubicBezTo>
                      <a:pt x="118" y="35"/>
                      <a:pt x="125" y="31"/>
                      <a:pt x="131" y="30"/>
                    </a:cubicBezTo>
                    <a:cubicBezTo>
                      <a:pt x="132" y="23"/>
                      <a:pt x="135" y="25"/>
                      <a:pt x="141" y="22"/>
                    </a:cubicBezTo>
                    <a:cubicBezTo>
                      <a:pt x="144" y="16"/>
                      <a:pt x="149" y="10"/>
                      <a:pt x="155" y="9"/>
                    </a:cubicBezTo>
                    <a:cubicBezTo>
                      <a:pt x="166" y="0"/>
                      <a:pt x="206" y="11"/>
                      <a:pt x="221" y="13"/>
                    </a:cubicBezTo>
                    <a:cubicBezTo>
                      <a:pt x="227" y="16"/>
                      <a:pt x="235" y="18"/>
                      <a:pt x="242" y="19"/>
                    </a:cubicBezTo>
                    <a:cubicBezTo>
                      <a:pt x="249" y="22"/>
                      <a:pt x="253" y="27"/>
                      <a:pt x="260" y="30"/>
                    </a:cubicBezTo>
                    <a:cubicBezTo>
                      <a:pt x="266" y="38"/>
                      <a:pt x="278" y="44"/>
                      <a:pt x="288" y="46"/>
                    </a:cubicBezTo>
                    <a:cubicBezTo>
                      <a:pt x="291" y="53"/>
                      <a:pt x="293" y="59"/>
                      <a:pt x="296" y="66"/>
                    </a:cubicBezTo>
                    <a:cubicBezTo>
                      <a:pt x="297" y="72"/>
                      <a:pt x="300" y="75"/>
                      <a:pt x="302" y="81"/>
                    </a:cubicBezTo>
                    <a:cubicBezTo>
                      <a:pt x="304" y="102"/>
                      <a:pt x="307" y="122"/>
                      <a:pt x="300" y="142"/>
                    </a:cubicBezTo>
                    <a:cubicBezTo>
                      <a:pt x="299" y="156"/>
                      <a:pt x="300" y="178"/>
                      <a:pt x="294" y="189"/>
                    </a:cubicBezTo>
                    <a:cubicBezTo>
                      <a:pt x="289" y="198"/>
                      <a:pt x="251" y="229"/>
                      <a:pt x="240" y="235"/>
                    </a:cubicBezTo>
                    <a:cubicBezTo>
                      <a:pt x="235" y="243"/>
                      <a:pt x="215" y="246"/>
                      <a:pt x="215" y="246"/>
                    </a:cubicBezTo>
                    <a:cubicBezTo>
                      <a:pt x="203" y="253"/>
                      <a:pt x="191" y="266"/>
                      <a:pt x="177" y="268"/>
                    </a:cubicBezTo>
                    <a:cubicBezTo>
                      <a:pt x="172" y="272"/>
                      <a:pt x="168" y="273"/>
                      <a:pt x="162" y="274"/>
                    </a:cubicBezTo>
                    <a:cubicBezTo>
                      <a:pt x="155" y="277"/>
                      <a:pt x="156" y="271"/>
                      <a:pt x="153" y="265"/>
                    </a:cubicBezTo>
                    <a:cubicBezTo>
                      <a:pt x="150" y="249"/>
                      <a:pt x="157" y="226"/>
                      <a:pt x="141" y="217"/>
                    </a:cubicBezTo>
                    <a:cubicBezTo>
                      <a:pt x="137" y="192"/>
                      <a:pt x="125" y="168"/>
                      <a:pt x="104" y="153"/>
                    </a:cubicBezTo>
                    <a:cubicBezTo>
                      <a:pt x="100" y="146"/>
                      <a:pt x="89" y="142"/>
                      <a:pt x="81" y="141"/>
                    </a:cubicBezTo>
                    <a:cubicBezTo>
                      <a:pt x="76" y="137"/>
                      <a:pt x="72" y="136"/>
                      <a:pt x="66" y="135"/>
                    </a:cubicBezTo>
                    <a:cubicBezTo>
                      <a:pt x="58" y="131"/>
                      <a:pt x="50" y="130"/>
                      <a:pt x="42" y="127"/>
                    </a:cubicBezTo>
                    <a:cubicBezTo>
                      <a:pt x="29" y="128"/>
                      <a:pt x="18" y="127"/>
                      <a:pt x="6" y="132"/>
                    </a:cubicBezTo>
                    <a:cubicBezTo>
                      <a:pt x="2" y="137"/>
                      <a:pt x="4" y="135"/>
                      <a:pt x="0" y="139"/>
                    </a:cubicBezTo>
                    <a:close/>
                  </a:path>
                </a:pathLst>
              </a:custGeom>
              <a:solidFill>
                <a:srgbClr val="FF0000"/>
              </a:solidFill>
              <a:ln w="12700" cap="flat" cmpd="sng">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05648" name="Freeform 1200"/>
              <p:cNvSpPr>
                <a:spLocks/>
              </p:cNvSpPr>
              <p:nvPr/>
            </p:nvSpPr>
            <p:spPr bwMode="auto">
              <a:xfrm>
                <a:off x="4561" y="2090"/>
                <a:ext cx="466" cy="605"/>
              </a:xfrm>
              <a:custGeom>
                <a:avLst/>
                <a:gdLst>
                  <a:gd name="T0" fmla="*/ 4 w 1010"/>
                  <a:gd name="T1" fmla="*/ 1201 h 1211"/>
                  <a:gd name="T2" fmla="*/ 11 w 1010"/>
                  <a:gd name="T3" fmla="*/ 1180 h 1211"/>
                  <a:gd name="T4" fmla="*/ 21 w 1010"/>
                  <a:gd name="T5" fmla="*/ 1161 h 1211"/>
                  <a:gd name="T6" fmla="*/ 30 w 1010"/>
                  <a:gd name="T7" fmla="*/ 1135 h 1211"/>
                  <a:gd name="T8" fmla="*/ 36 w 1010"/>
                  <a:gd name="T9" fmla="*/ 1106 h 1211"/>
                  <a:gd name="T10" fmla="*/ 44 w 1010"/>
                  <a:gd name="T11" fmla="*/ 1074 h 1211"/>
                  <a:gd name="T12" fmla="*/ 47 w 1010"/>
                  <a:gd name="T13" fmla="*/ 1042 h 1211"/>
                  <a:gd name="T14" fmla="*/ 55 w 1010"/>
                  <a:gd name="T15" fmla="*/ 1028 h 1211"/>
                  <a:gd name="T16" fmla="*/ 72 w 1010"/>
                  <a:gd name="T17" fmla="*/ 1017 h 1211"/>
                  <a:gd name="T18" fmla="*/ 99 w 1010"/>
                  <a:gd name="T19" fmla="*/ 1002 h 1211"/>
                  <a:gd name="T20" fmla="*/ 133 w 1010"/>
                  <a:gd name="T21" fmla="*/ 981 h 1211"/>
                  <a:gd name="T22" fmla="*/ 175 w 1010"/>
                  <a:gd name="T23" fmla="*/ 952 h 1211"/>
                  <a:gd name="T24" fmla="*/ 222 w 1010"/>
                  <a:gd name="T25" fmla="*/ 922 h 1211"/>
                  <a:gd name="T26" fmla="*/ 277 w 1010"/>
                  <a:gd name="T27" fmla="*/ 884 h 1211"/>
                  <a:gd name="T28" fmla="*/ 335 w 1010"/>
                  <a:gd name="T29" fmla="*/ 844 h 1211"/>
                  <a:gd name="T30" fmla="*/ 395 w 1010"/>
                  <a:gd name="T31" fmla="*/ 797 h 1211"/>
                  <a:gd name="T32" fmla="*/ 458 w 1010"/>
                  <a:gd name="T33" fmla="*/ 747 h 1211"/>
                  <a:gd name="T34" fmla="*/ 523 w 1010"/>
                  <a:gd name="T35" fmla="*/ 692 h 1211"/>
                  <a:gd name="T36" fmla="*/ 586 w 1010"/>
                  <a:gd name="T37" fmla="*/ 635 h 1211"/>
                  <a:gd name="T38" fmla="*/ 650 w 1010"/>
                  <a:gd name="T39" fmla="*/ 572 h 1211"/>
                  <a:gd name="T40" fmla="*/ 715 w 1010"/>
                  <a:gd name="T41" fmla="*/ 508 h 1211"/>
                  <a:gd name="T42" fmla="*/ 776 w 1010"/>
                  <a:gd name="T43" fmla="*/ 441 h 1211"/>
                  <a:gd name="T44" fmla="*/ 821 w 1010"/>
                  <a:gd name="T45" fmla="*/ 388 h 1211"/>
                  <a:gd name="T46" fmla="*/ 827 w 1010"/>
                  <a:gd name="T47" fmla="*/ 369 h 1211"/>
                  <a:gd name="T48" fmla="*/ 833 w 1010"/>
                  <a:gd name="T49" fmla="*/ 346 h 1211"/>
                  <a:gd name="T50" fmla="*/ 837 w 1010"/>
                  <a:gd name="T51" fmla="*/ 325 h 1211"/>
                  <a:gd name="T52" fmla="*/ 840 w 1010"/>
                  <a:gd name="T53" fmla="*/ 301 h 1211"/>
                  <a:gd name="T54" fmla="*/ 842 w 1010"/>
                  <a:gd name="T55" fmla="*/ 274 h 1211"/>
                  <a:gd name="T56" fmla="*/ 842 w 1010"/>
                  <a:gd name="T57" fmla="*/ 247 h 1211"/>
                  <a:gd name="T58" fmla="*/ 837 w 1010"/>
                  <a:gd name="T59" fmla="*/ 217 h 1211"/>
                  <a:gd name="T60" fmla="*/ 827 w 1010"/>
                  <a:gd name="T61" fmla="*/ 188 h 1211"/>
                  <a:gd name="T62" fmla="*/ 814 w 1010"/>
                  <a:gd name="T63" fmla="*/ 162 h 1211"/>
                  <a:gd name="T64" fmla="*/ 795 w 1010"/>
                  <a:gd name="T65" fmla="*/ 135 h 1211"/>
                  <a:gd name="T66" fmla="*/ 768 w 1010"/>
                  <a:gd name="T67" fmla="*/ 110 h 1211"/>
                  <a:gd name="T68" fmla="*/ 734 w 1010"/>
                  <a:gd name="T69" fmla="*/ 91 h 1211"/>
                  <a:gd name="T70" fmla="*/ 692 w 1010"/>
                  <a:gd name="T71" fmla="*/ 74 h 1211"/>
                  <a:gd name="T72" fmla="*/ 643 w 1010"/>
                  <a:gd name="T73" fmla="*/ 63 h 1211"/>
                  <a:gd name="T74" fmla="*/ 688 w 1010"/>
                  <a:gd name="T75" fmla="*/ 0 h 1211"/>
                  <a:gd name="T76" fmla="*/ 711 w 1010"/>
                  <a:gd name="T77" fmla="*/ 2 h 1211"/>
                  <a:gd name="T78" fmla="*/ 732 w 1010"/>
                  <a:gd name="T79" fmla="*/ 6 h 1211"/>
                  <a:gd name="T80" fmla="*/ 755 w 1010"/>
                  <a:gd name="T81" fmla="*/ 12 h 1211"/>
                  <a:gd name="T82" fmla="*/ 779 w 1010"/>
                  <a:gd name="T83" fmla="*/ 21 h 1211"/>
                  <a:gd name="T84" fmla="*/ 808 w 1010"/>
                  <a:gd name="T85" fmla="*/ 31 h 1211"/>
                  <a:gd name="T86" fmla="*/ 837 w 1010"/>
                  <a:gd name="T87" fmla="*/ 44 h 1211"/>
                  <a:gd name="T88" fmla="*/ 865 w 1010"/>
                  <a:gd name="T89" fmla="*/ 59 h 1211"/>
                  <a:gd name="T90" fmla="*/ 894 w 1010"/>
                  <a:gd name="T91" fmla="*/ 78 h 1211"/>
                  <a:gd name="T92" fmla="*/ 920 w 1010"/>
                  <a:gd name="T93" fmla="*/ 101 h 1211"/>
                  <a:gd name="T94" fmla="*/ 947 w 1010"/>
                  <a:gd name="T95" fmla="*/ 128 h 1211"/>
                  <a:gd name="T96" fmla="*/ 968 w 1010"/>
                  <a:gd name="T97" fmla="*/ 158 h 1211"/>
                  <a:gd name="T98" fmla="*/ 987 w 1010"/>
                  <a:gd name="T99" fmla="*/ 194 h 1211"/>
                  <a:gd name="T100" fmla="*/ 1000 w 1010"/>
                  <a:gd name="T101" fmla="*/ 234 h 1211"/>
                  <a:gd name="T102" fmla="*/ 1010 w 1010"/>
                  <a:gd name="T103" fmla="*/ 280 h 1211"/>
                  <a:gd name="T104" fmla="*/ 1008 w 1010"/>
                  <a:gd name="T105" fmla="*/ 293 h 1211"/>
                  <a:gd name="T106" fmla="*/ 1006 w 1010"/>
                  <a:gd name="T107" fmla="*/ 318 h 1211"/>
                  <a:gd name="T108" fmla="*/ 1002 w 1010"/>
                  <a:gd name="T109" fmla="*/ 337 h 1211"/>
                  <a:gd name="T110" fmla="*/ 998 w 1010"/>
                  <a:gd name="T111" fmla="*/ 359 h 1211"/>
                  <a:gd name="T112" fmla="*/ 992 w 1010"/>
                  <a:gd name="T113" fmla="*/ 380 h 1211"/>
                  <a:gd name="T114" fmla="*/ 985 w 1010"/>
                  <a:gd name="T115" fmla="*/ 401 h 1211"/>
                  <a:gd name="T116" fmla="*/ 0 w 1010"/>
                  <a:gd name="T117" fmla="*/ 1211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0" h="1211">
                    <a:moveTo>
                      <a:pt x="0" y="1211"/>
                    </a:moveTo>
                    <a:lnTo>
                      <a:pt x="0" y="1209"/>
                    </a:lnTo>
                    <a:lnTo>
                      <a:pt x="2" y="1205"/>
                    </a:lnTo>
                    <a:lnTo>
                      <a:pt x="4" y="1201"/>
                    </a:lnTo>
                    <a:lnTo>
                      <a:pt x="7" y="1194"/>
                    </a:lnTo>
                    <a:lnTo>
                      <a:pt x="9" y="1190"/>
                    </a:lnTo>
                    <a:lnTo>
                      <a:pt x="11" y="1186"/>
                    </a:lnTo>
                    <a:lnTo>
                      <a:pt x="11" y="1180"/>
                    </a:lnTo>
                    <a:lnTo>
                      <a:pt x="15" y="1177"/>
                    </a:lnTo>
                    <a:lnTo>
                      <a:pt x="17" y="1171"/>
                    </a:lnTo>
                    <a:lnTo>
                      <a:pt x="19" y="1167"/>
                    </a:lnTo>
                    <a:lnTo>
                      <a:pt x="21" y="1161"/>
                    </a:lnTo>
                    <a:lnTo>
                      <a:pt x="25" y="1156"/>
                    </a:lnTo>
                    <a:lnTo>
                      <a:pt x="26" y="1148"/>
                    </a:lnTo>
                    <a:lnTo>
                      <a:pt x="28" y="1142"/>
                    </a:lnTo>
                    <a:lnTo>
                      <a:pt x="30" y="1135"/>
                    </a:lnTo>
                    <a:lnTo>
                      <a:pt x="32" y="1129"/>
                    </a:lnTo>
                    <a:lnTo>
                      <a:pt x="34" y="1120"/>
                    </a:lnTo>
                    <a:lnTo>
                      <a:pt x="36" y="1114"/>
                    </a:lnTo>
                    <a:lnTo>
                      <a:pt x="36" y="1106"/>
                    </a:lnTo>
                    <a:lnTo>
                      <a:pt x="40" y="1099"/>
                    </a:lnTo>
                    <a:lnTo>
                      <a:pt x="40" y="1091"/>
                    </a:lnTo>
                    <a:lnTo>
                      <a:pt x="42" y="1082"/>
                    </a:lnTo>
                    <a:lnTo>
                      <a:pt x="44" y="1074"/>
                    </a:lnTo>
                    <a:lnTo>
                      <a:pt x="45" y="1066"/>
                    </a:lnTo>
                    <a:lnTo>
                      <a:pt x="45" y="1059"/>
                    </a:lnTo>
                    <a:lnTo>
                      <a:pt x="47" y="1051"/>
                    </a:lnTo>
                    <a:lnTo>
                      <a:pt x="47" y="1042"/>
                    </a:lnTo>
                    <a:lnTo>
                      <a:pt x="47" y="1034"/>
                    </a:lnTo>
                    <a:lnTo>
                      <a:pt x="47" y="1032"/>
                    </a:lnTo>
                    <a:lnTo>
                      <a:pt x="53" y="1030"/>
                    </a:lnTo>
                    <a:lnTo>
                      <a:pt x="55" y="1028"/>
                    </a:lnTo>
                    <a:lnTo>
                      <a:pt x="59" y="1027"/>
                    </a:lnTo>
                    <a:lnTo>
                      <a:pt x="63" y="1025"/>
                    </a:lnTo>
                    <a:lnTo>
                      <a:pt x="68" y="1023"/>
                    </a:lnTo>
                    <a:lnTo>
                      <a:pt x="72" y="1017"/>
                    </a:lnTo>
                    <a:lnTo>
                      <a:pt x="78" y="1015"/>
                    </a:lnTo>
                    <a:lnTo>
                      <a:pt x="85" y="1011"/>
                    </a:lnTo>
                    <a:lnTo>
                      <a:pt x="91" y="1006"/>
                    </a:lnTo>
                    <a:lnTo>
                      <a:pt x="99" y="1002"/>
                    </a:lnTo>
                    <a:lnTo>
                      <a:pt x="106" y="996"/>
                    </a:lnTo>
                    <a:lnTo>
                      <a:pt x="116" y="992"/>
                    </a:lnTo>
                    <a:lnTo>
                      <a:pt x="125" y="987"/>
                    </a:lnTo>
                    <a:lnTo>
                      <a:pt x="133" y="981"/>
                    </a:lnTo>
                    <a:lnTo>
                      <a:pt x="144" y="973"/>
                    </a:lnTo>
                    <a:lnTo>
                      <a:pt x="154" y="968"/>
                    </a:lnTo>
                    <a:lnTo>
                      <a:pt x="165" y="962"/>
                    </a:lnTo>
                    <a:lnTo>
                      <a:pt x="175" y="952"/>
                    </a:lnTo>
                    <a:lnTo>
                      <a:pt x="186" y="947"/>
                    </a:lnTo>
                    <a:lnTo>
                      <a:pt x="198" y="937"/>
                    </a:lnTo>
                    <a:lnTo>
                      <a:pt x="211" y="930"/>
                    </a:lnTo>
                    <a:lnTo>
                      <a:pt x="222" y="922"/>
                    </a:lnTo>
                    <a:lnTo>
                      <a:pt x="236" y="912"/>
                    </a:lnTo>
                    <a:lnTo>
                      <a:pt x="249" y="903"/>
                    </a:lnTo>
                    <a:lnTo>
                      <a:pt x="262" y="893"/>
                    </a:lnTo>
                    <a:lnTo>
                      <a:pt x="277" y="884"/>
                    </a:lnTo>
                    <a:lnTo>
                      <a:pt x="291" y="874"/>
                    </a:lnTo>
                    <a:lnTo>
                      <a:pt x="304" y="865"/>
                    </a:lnTo>
                    <a:lnTo>
                      <a:pt x="319" y="855"/>
                    </a:lnTo>
                    <a:lnTo>
                      <a:pt x="335" y="844"/>
                    </a:lnTo>
                    <a:lnTo>
                      <a:pt x="350" y="833"/>
                    </a:lnTo>
                    <a:lnTo>
                      <a:pt x="363" y="819"/>
                    </a:lnTo>
                    <a:lnTo>
                      <a:pt x="380" y="808"/>
                    </a:lnTo>
                    <a:lnTo>
                      <a:pt x="395" y="797"/>
                    </a:lnTo>
                    <a:lnTo>
                      <a:pt x="411" y="785"/>
                    </a:lnTo>
                    <a:lnTo>
                      <a:pt x="426" y="772"/>
                    </a:lnTo>
                    <a:lnTo>
                      <a:pt x="443" y="760"/>
                    </a:lnTo>
                    <a:lnTo>
                      <a:pt x="458" y="747"/>
                    </a:lnTo>
                    <a:lnTo>
                      <a:pt x="473" y="734"/>
                    </a:lnTo>
                    <a:lnTo>
                      <a:pt x="489" y="721"/>
                    </a:lnTo>
                    <a:lnTo>
                      <a:pt x="506" y="707"/>
                    </a:lnTo>
                    <a:lnTo>
                      <a:pt x="523" y="692"/>
                    </a:lnTo>
                    <a:lnTo>
                      <a:pt x="538" y="679"/>
                    </a:lnTo>
                    <a:lnTo>
                      <a:pt x="555" y="664"/>
                    </a:lnTo>
                    <a:lnTo>
                      <a:pt x="570" y="650"/>
                    </a:lnTo>
                    <a:lnTo>
                      <a:pt x="586" y="635"/>
                    </a:lnTo>
                    <a:lnTo>
                      <a:pt x="603" y="620"/>
                    </a:lnTo>
                    <a:lnTo>
                      <a:pt x="618" y="605"/>
                    </a:lnTo>
                    <a:lnTo>
                      <a:pt x="635" y="589"/>
                    </a:lnTo>
                    <a:lnTo>
                      <a:pt x="650" y="572"/>
                    </a:lnTo>
                    <a:lnTo>
                      <a:pt x="667" y="557"/>
                    </a:lnTo>
                    <a:lnTo>
                      <a:pt x="683" y="542"/>
                    </a:lnTo>
                    <a:lnTo>
                      <a:pt x="700" y="525"/>
                    </a:lnTo>
                    <a:lnTo>
                      <a:pt x="715" y="508"/>
                    </a:lnTo>
                    <a:lnTo>
                      <a:pt x="730" y="491"/>
                    </a:lnTo>
                    <a:lnTo>
                      <a:pt x="745" y="473"/>
                    </a:lnTo>
                    <a:lnTo>
                      <a:pt x="762" y="458"/>
                    </a:lnTo>
                    <a:lnTo>
                      <a:pt x="776" y="441"/>
                    </a:lnTo>
                    <a:lnTo>
                      <a:pt x="791" y="424"/>
                    </a:lnTo>
                    <a:lnTo>
                      <a:pt x="806" y="405"/>
                    </a:lnTo>
                    <a:lnTo>
                      <a:pt x="821" y="388"/>
                    </a:lnTo>
                    <a:lnTo>
                      <a:pt x="821" y="388"/>
                    </a:lnTo>
                    <a:lnTo>
                      <a:pt x="821" y="384"/>
                    </a:lnTo>
                    <a:lnTo>
                      <a:pt x="823" y="380"/>
                    </a:lnTo>
                    <a:lnTo>
                      <a:pt x="825" y="377"/>
                    </a:lnTo>
                    <a:lnTo>
                      <a:pt x="827" y="369"/>
                    </a:lnTo>
                    <a:lnTo>
                      <a:pt x="829" y="361"/>
                    </a:lnTo>
                    <a:lnTo>
                      <a:pt x="831" y="356"/>
                    </a:lnTo>
                    <a:lnTo>
                      <a:pt x="833" y="352"/>
                    </a:lnTo>
                    <a:lnTo>
                      <a:pt x="833" y="346"/>
                    </a:lnTo>
                    <a:lnTo>
                      <a:pt x="835" y="342"/>
                    </a:lnTo>
                    <a:lnTo>
                      <a:pt x="835" y="337"/>
                    </a:lnTo>
                    <a:lnTo>
                      <a:pt x="837" y="331"/>
                    </a:lnTo>
                    <a:lnTo>
                      <a:pt x="837" y="325"/>
                    </a:lnTo>
                    <a:lnTo>
                      <a:pt x="838" y="320"/>
                    </a:lnTo>
                    <a:lnTo>
                      <a:pt x="838" y="314"/>
                    </a:lnTo>
                    <a:lnTo>
                      <a:pt x="840" y="306"/>
                    </a:lnTo>
                    <a:lnTo>
                      <a:pt x="840" y="301"/>
                    </a:lnTo>
                    <a:lnTo>
                      <a:pt x="842" y="295"/>
                    </a:lnTo>
                    <a:lnTo>
                      <a:pt x="842" y="287"/>
                    </a:lnTo>
                    <a:lnTo>
                      <a:pt x="842" y="281"/>
                    </a:lnTo>
                    <a:lnTo>
                      <a:pt x="842" y="274"/>
                    </a:lnTo>
                    <a:lnTo>
                      <a:pt x="842" y="268"/>
                    </a:lnTo>
                    <a:lnTo>
                      <a:pt x="842" y="261"/>
                    </a:lnTo>
                    <a:lnTo>
                      <a:pt x="842" y="253"/>
                    </a:lnTo>
                    <a:lnTo>
                      <a:pt x="842" y="247"/>
                    </a:lnTo>
                    <a:lnTo>
                      <a:pt x="842" y="240"/>
                    </a:lnTo>
                    <a:lnTo>
                      <a:pt x="840" y="232"/>
                    </a:lnTo>
                    <a:lnTo>
                      <a:pt x="838" y="224"/>
                    </a:lnTo>
                    <a:lnTo>
                      <a:pt x="837" y="217"/>
                    </a:lnTo>
                    <a:lnTo>
                      <a:pt x="837" y="209"/>
                    </a:lnTo>
                    <a:lnTo>
                      <a:pt x="833" y="204"/>
                    </a:lnTo>
                    <a:lnTo>
                      <a:pt x="831" y="196"/>
                    </a:lnTo>
                    <a:lnTo>
                      <a:pt x="827" y="188"/>
                    </a:lnTo>
                    <a:lnTo>
                      <a:pt x="825" y="183"/>
                    </a:lnTo>
                    <a:lnTo>
                      <a:pt x="821" y="175"/>
                    </a:lnTo>
                    <a:lnTo>
                      <a:pt x="818" y="167"/>
                    </a:lnTo>
                    <a:lnTo>
                      <a:pt x="814" y="162"/>
                    </a:lnTo>
                    <a:lnTo>
                      <a:pt x="810" y="154"/>
                    </a:lnTo>
                    <a:lnTo>
                      <a:pt x="806" y="147"/>
                    </a:lnTo>
                    <a:lnTo>
                      <a:pt x="800" y="141"/>
                    </a:lnTo>
                    <a:lnTo>
                      <a:pt x="795" y="135"/>
                    </a:lnTo>
                    <a:lnTo>
                      <a:pt x="789" y="129"/>
                    </a:lnTo>
                    <a:lnTo>
                      <a:pt x="783" y="122"/>
                    </a:lnTo>
                    <a:lnTo>
                      <a:pt x="776" y="116"/>
                    </a:lnTo>
                    <a:lnTo>
                      <a:pt x="768" y="110"/>
                    </a:lnTo>
                    <a:lnTo>
                      <a:pt x="760" y="105"/>
                    </a:lnTo>
                    <a:lnTo>
                      <a:pt x="751" y="101"/>
                    </a:lnTo>
                    <a:lnTo>
                      <a:pt x="743" y="95"/>
                    </a:lnTo>
                    <a:lnTo>
                      <a:pt x="734" y="91"/>
                    </a:lnTo>
                    <a:lnTo>
                      <a:pt x="724" y="86"/>
                    </a:lnTo>
                    <a:lnTo>
                      <a:pt x="715" y="82"/>
                    </a:lnTo>
                    <a:lnTo>
                      <a:pt x="703" y="78"/>
                    </a:lnTo>
                    <a:lnTo>
                      <a:pt x="692" y="74"/>
                    </a:lnTo>
                    <a:lnTo>
                      <a:pt x="681" y="71"/>
                    </a:lnTo>
                    <a:lnTo>
                      <a:pt x="667" y="67"/>
                    </a:lnTo>
                    <a:lnTo>
                      <a:pt x="656" y="65"/>
                    </a:lnTo>
                    <a:lnTo>
                      <a:pt x="643" y="63"/>
                    </a:lnTo>
                    <a:lnTo>
                      <a:pt x="629" y="61"/>
                    </a:lnTo>
                    <a:lnTo>
                      <a:pt x="610" y="59"/>
                    </a:lnTo>
                    <a:lnTo>
                      <a:pt x="684" y="0"/>
                    </a:lnTo>
                    <a:lnTo>
                      <a:pt x="688" y="0"/>
                    </a:lnTo>
                    <a:lnTo>
                      <a:pt x="692" y="0"/>
                    </a:lnTo>
                    <a:lnTo>
                      <a:pt x="698" y="0"/>
                    </a:lnTo>
                    <a:lnTo>
                      <a:pt x="703" y="0"/>
                    </a:lnTo>
                    <a:lnTo>
                      <a:pt x="711" y="2"/>
                    </a:lnTo>
                    <a:lnTo>
                      <a:pt x="717" y="2"/>
                    </a:lnTo>
                    <a:lnTo>
                      <a:pt x="721" y="4"/>
                    </a:lnTo>
                    <a:lnTo>
                      <a:pt x="726" y="6"/>
                    </a:lnTo>
                    <a:lnTo>
                      <a:pt x="732" y="6"/>
                    </a:lnTo>
                    <a:lnTo>
                      <a:pt x="736" y="8"/>
                    </a:lnTo>
                    <a:lnTo>
                      <a:pt x="741" y="10"/>
                    </a:lnTo>
                    <a:lnTo>
                      <a:pt x="747" y="10"/>
                    </a:lnTo>
                    <a:lnTo>
                      <a:pt x="755" y="12"/>
                    </a:lnTo>
                    <a:lnTo>
                      <a:pt x="760" y="14"/>
                    </a:lnTo>
                    <a:lnTo>
                      <a:pt x="766" y="15"/>
                    </a:lnTo>
                    <a:lnTo>
                      <a:pt x="774" y="17"/>
                    </a:lnTo>
                    <a:lnTo>
                      <a:pt x="779" y="21"/>
                    </a:lnTo>
                    <a:lnTo>
                      <a:pt x="787" y="23"/>
                    </a:lnTo>
                    <a:lnTo>
                      <a:pt x="793" y="25"/>
                    </a:lnTo>
                    <a:lnTo>
                      <a:pt x="800" y="27"/>
                    </a:lnTo>
                    <a:lnTo>
                      <a:pt x="808" y="31"/>
                    </a:lnTo>
                    <a:lnTo>
                      <a:pt x="816" y="33"/>
                    </a:lnTo>
                    <a:lnTo>
                      <a:pt x="821" y="36"/>
                    </a:lnTo>
                    <a:lnTo>
                      <a:pt x="829" y="40"/>
                    </a:lnTo>
                    <a:lnTo>
                      <a:pt x="837" y="44"/>
                    </a:lnTo>
                    <a:lnTo>
                      <a:pt x="842" y="46"/>
                    </a:lnTo>
                    <a:lnTo>
                      <a:pt x="850" y="50"/>
                    </a:lnTo>
                    <a:lnTo>
                      <a:pt x="857" y="53"/>
                    </a:lnTo>
                    <a:lnTo>
                      <a:pt x="865" y="59"/>
                    </a:lnTo>
                    <a:lnTo>
                      <a:pt x="873" y="63"/>
                    </a:lnTo>
                    <a:lnTo>
                      <a:pt x="880" y="69"/>
                    </a:lnTo>
                    <a:lnTo>
                      <a:pt x="886" y="72"/>
                    </a:lnTo>
                    <a:lnTo>
                      <a:pt x="894" y="78"/>
                    </a:lnTo>
                    <a:lnTo>
                      <a:pt x="901" y="84"/>
                    </a:lnTo>
                    <a:lnTo>
                      <a:pt x="907" y="88"/>
                    </a:lnTo>
                    <a:lnTo>
                      <a:pt x="913" y="93"/>
                    </a:lnTo>
                    <a:lnTo>
                      <a:pt x="920" y="101"/>
                    </a:lnTo>
                    <a:lnTo>
                      <a:pt x="928" y="107"/>
                    </a:lnTo>
                    <a:lnTo>
                      <a:pt x="934" y="112"/>
                    </a:lnTo>
                    <a:lnTo>
                      <a:pt x="939" y="120"/>
                    </a:lnTo>
                    <a:lnTo>
                      <a:pt x="947" y="128"/>
                    </a:lnTo>
                    <a:lnTo>
                      <a:pt x="951" y="135"/>
                    </a:lnTo>
                    <a:lnTo>
                      <a:pt x="956" y="143"/>
                    </a:lnTo>
                    <a:lnTo>
                      <a:pt x="962" y="150"/>
                    </a:lnTo>
                    <a:lnTo>
                      <a:pt x="968" y="158"/>
                    </a:lnTo>
                    <a:lnTo>
                      <a:pt x="972" y="167"/>
                    </a:lnTo>
                    <a:lnTo>
                      <a:pt x="977" y="175"/>
                    </a:lnTo>
                    <a:lnTo>
                      <a:pt x="981" y="185"/>
                    </a:lnTo>
                    <a:lnTo>
                      <a:pt x="987" y="194"/>
                    </a:lnTo>
                    <a:lnTo>
                      <a:pt x="991" y="204"/>
                    </a:lnTo>
                    <a:lnTo>
                      <a:pt x="992" y="213"/>
                    </a:lnTo>
                    <a:lnTo>
                      <a:pt x="996" y="223"/>
                    </a:lnTo>
                    <a:lnTo>
                      <a:pt x="1000" y="234"/>
                    </a:lnTo>
                    <a:lnTo>
                      <a:pt x="1002" y="245"/>
                    </a:lnTo>
                    <a:lnTo>
                      <a:pt x="1004" y="257"/>
                    </a:lnTo>
                    <a:lnTo>
                      <a:pt x="1006" y="268"/>
                    </a:lnTo>
                    <a:lnTo>
                      <a:pt x="1010" y="280"/>
                    </a:lnTo>
                    <a:lnTo>
                      <a:pt x="1008" y="280"/>
                    </a:lnTo>
                    <a:lnTo>
                      <a:pt x="1008" y="283"/>
                    </a:lnTo>
                    <a:lnTo>
                      <a:pt x="1008" y="287"/>
                    </a:lnTo>
                    <a:lnTo>
                      <a:pt x="1008" y="293"/>
                    </a:lnTo>
                    <a:lnTo>
                      <a:pt x="1008" y="301"/>
                    </a:lnTo>
                    <a:lnTo>
                      <a:pt x="1006" y="308"/>
                    </a:lnTo>
                    <a:lnTo>
                      <a:pt x="1006" y="312"/>
                    </a:lnTo>
                    <a:lnTo>
                      <a:pt x="1006" y="318"/>
                    </a:lnTo>
                    <a:lnTo>
                      <a:pt x="1004" y="321"/>
                    </a:lnTo>
                    <a:lnTo>
                      <a:pt x="1004" y="327"/>
                    </a:lnTo>
                    <a:lnTo>
                      <a:pt x="1004" y="333"/>
                    </a:lnTo>
                    <a:lnTo>
                      <a:pt x="1002" y="337"/>
                    </a:lnTo>
                    <a:lnTo>
                      <a:pt x="1002" y="342"/>
                    </a:lnTo>
                    <a:lnTo>
                      <a:pt x="1000" y="348"/>
                    </a:lnTo>
                    <a:lnTo>
                      <a:pt x="998" y="352"/>
                    </a:lnTo>
                    <a:lnTo>
                      <a:pt x="998" y="359"/>
                    </a:lnTo>
                    <a:lnTo>
                      <a:pt x="996" y="363"/>
                    </a:lnTo>
                    <a:lnTo>
                      <a:pt x="996" y="371"/>
                    </a:lnTo>
                    <a:lnTo>
                      <a:pt x="994" y="375"/>
                    </a:lnTo>
                    <a:lnTo>
                      <a:pt x="992" y="380"/>
                    </a:lnTo>
                    <a:lnTo>
                      <a:pt x="991" y="386"/>
                    </a:lnTo>
                    <a:lnTo>
                      <a:pt x="989" y="392"/>
                    </a:lnTo>
                    <a:lnTo>
                      <a:pt x="987" y="396"/>
                    </a:lnTo>
                    <a:lnTo>
                      <a:pt x="985" y="401"/>
                    </a:lnTo>
                    <a:lnTo>
                      <a:pt x="983" y="407"/>
                    </a:lnTo>
                    <a:lnTo>
                      <a:pt x="981" y="413"/>
                    </a:lnTo>
                    <a:lnTo>
                      <a:pt x="0" y="1211"/>
                    </a:lnTo>
                    <a:lnTo>
                      <a:pt x="0" y="121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49" name="Freeform 1201"/>
              <p:cNvSpPr>
                <a:spLocks/>
              </p:cNvSpPr>
              <p:nvPr/>
            </p:nvSpPr>
            <p:spPr bwMode="auto">
              <a:xfrm>
                <a:off x="4384" y="2124"/>
                <a:ext cx="500" cy="383"/>
              </a:xfrm>
              <a:custGeom>
                <a:avLst/>
                <a:gdLst>
                  <a:gd name="T0" fmla="*/ 665 w 1084"/>
                  <a:gd name="T1" fmla="*/ 243 h 766"/>
                  <a:gd name="T2" fmla="*/ 973 w 1084"/>
                  <a:gd name="T3" fmla="*/ 0 h 766"/>
                  <a:gd name="T4" fmla="*/ 979 w 1084"/>
                  <a:gd name="T5" fmla="*/ 0 h 766"/>
                  <a:gd name="T6" fmla="*/ 989 w 1084"/>
                  <a:gd name="T7" fmla="*/ 0 h 766"/>
                  <a:gd name="T8" fmla="*/ 1002 w 1084"/>
                  <a:gd name="T9" fmla="*/ 0 h 766"/>
                  <a:gd name="T10" fmla="*/ 1019 w 1084"/>
                  <a:gd name="T11" fmla="*/ 2 h 766"/>
                  <a:gd name="T12" fmla="*/ 1034 w 1084"/>
                  <a:gd name="T13" fmla="*/ 2 h 766"/>
                  <a:gd name="T14" fmla="*/ 1044 w 1084"/>
                  <a:gd name="T15" fmla="*/ 3 h 766"/>
                  <a:gd name="T16" fmla="*/ 1051 w 1084"/>
                  <a:gd name="T17" fmla="*/ 5 h 766"/>
                  <a:gd name="T18" fmla="*/ 1061 w 1084"/>
                  <a:gd name="T19" fmla="*/ 7 h 766"/>
                  <a:gd name="T20" fmla="*/ 1070 w 1084"/>
                  <a:gd name="T21" fmla="*/ 11 h 766"/>
                  <a:gd name="T22" fmla="*/ 1080 w 1084"/>
                  <a:gd name="T23" fmla="*/ 17 h 766"/>
                  <a:gd name="T24" fmla="*/ 1082 w 1084"/>
                  <a:gd name="T25" fmla="*/ 19 h 766"/>
                  <a:gd name="T26" fmla="*/ 1074 w 1084"/>
                  <a:gd name="T27" fmla="*/ 22 h 766"/>
                  <a:gd name="T28" fmla="*/ 1065 w 1084"/>
                  <a:gd name="T29" fmla="*/ 28 h 766"/>
                  <a:gd name="T30" fmla="*/ 1053 w 1084"/>
                  <a:gd name="T31" fmla="*/ 36 h 766"/>
                  <a:gd name="T32" fmla="*/ 1038 w 1084"/>
                  <a:gd name="T33" fmla="*/ 43 h 766"/>
                  <a:gd name="T34" fmla="*/ 1021 w 1084"/>
                  <a:gd name="T35" fmla="*/ 55 h 766"/>
                  <a:gd name="T36" fmla="*/ 1002 w 1084"/>
                  <a:gd name="T37" fmla="*/ 66 h 766"/>
                  <a:gd name="T38" fmla="*/ 981 w 1084"/>
                  <a:gd name="T39" fmla="*/ 81 h 766"/>
                  <a:gd name="T40" fmla="*/ 958 w 1084"/>
                  <a:gd name="T41" fmla="*/ 95 h 766"/>
                  <a:gd name="T42" fmla="*/ 931 w 1084"/>
                  <a:gd name="T43" fmla="*/ 112 h 766"/>
                  <a:gd name="T44" fmla="*/ 905 w 1084"/>
                  <a:gd name="T45" fmla="*/ 129 h 766"/>
                  <a:gd name="T46" fmla="*/ 876 w 1084"/>
                  <a:gd name="T47" fmla="*/ 148 h 766"/>
                  <a:gd name="T48" fmla="*/ 846 w 1084"/>
                  <a:gd name="T49" fmla="*/ 169 h 766"/>
                  <a:gd name="T50" fmla="*/ 814 w 1084"/>
                  <a:gd name="T51" fmla="*/ 190 h 766"/>
                  <a:gd name="T52" fmla="*/ 779 w 1084"/>
                  <a:gd name="T53" fmla="*/ 214 h 766"/>
                  <a:gd name="T54" fmla="*/ 745 w 1084"/>
                  <a:gd name="T55" fmla="*/ 237 h 766"/>
                  <a:gd name="T56" fmla="*/ 709 w 1084"/>
                  <a:gd name="T57" fmla="*/ 262 h 766"/>
                  <a:gd name="T58" fmla="*/ 673 w 1084"/>
                  <a:gd name="T59" fmla="*/ 287 h 766"/>
                  <a:gd name="T60" fmla="*/ 635 w 1084"/>
                  <a:gd name="T61" fmla="*/ 313 h 766"/>
                  <a:gd name="T62" fmla="*/ 597 w 1084"/>
                  <a:gd name="T63" fmla="*/ 342 h 766"/>
                  <a:gd name="T64" fmla="*/ 559 w 1084"/>
                  <a:gd name="T65" fmla="*/ 370 h 766"/>
                  <a:gd name="T66" fmla="*/ 519 w 1084"/>
                  <a:gd name="T67" fmla="*/ 401 h 766"/>
                  <a:gd name="T68" fmla="*/ 481 w 1084"/>
                  <a:gd name="T69" fmla="*/ 431 h 766"/>
                  <a:gd name="T70" fmla="*/ 441 w 1084"/>
                  <a:gd name="T71" fmla="*/ 461 h 766"/>
                  <a:gd name="T72" fmla="*/ 401 w 1084"/>
                  <a:gd name="T73" fmla="*/ 494 h 766"/>
                  <a:gd name="T74" fmla="*/ 361 w 1084"/>
                  <a:gd name="T75" fmla="*/ 526 h 766"/>
                  <a:gd name="T76" fmla="*/ 321 w 1084"/>
                  <a:gd name="T77" fmla="*/ 560 h 766"/>
                  <a:gd name="T78" fmla="*/ 283 w 1084"/>
                  <a:gd name="T79" fmla="*/ 593 h 766"/>
                  <a:gd name="T80" fmla="*/ 245 w 1084"/>
                  <a:gd name="T81" fmla="*/ 627 h 766"/>
                  <a:gd name="T82" fmla="*/ 205 w 1084"/>
                  <a:gd name="T83" fmla="*/ 661 h 766"/>
                  <a:gd name="T84" fmla="*/ 169 w 1084"/>
                  <a:gd name="T85" fmla="*/ 697 h 766"/>
                  <a:gd name="T86" fmla="*/ 0 w 1084"/>
                  <a:gd name="T87" fmla="*/ 766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4" h="766">
                    <a:moveTo>
                      <a:pt x="0" y="766"/>
                    </a:moveTo>
                    <a:lnTo>
                      <a:pt x="665" y="243"/>
                    </a:lnTo>
                    <a:lnTo>
                      <a:pt x="973" y="2"/>
                    </a:lnTo>
                    <a:lnTo>
                      <a:pt x="973" y="0"/>
                    </a:lnTo>
                    <a:lnTo>
                      <a:pt x="975" y="0"/>
                    </a:lnTo>
                    <a:lnTo>
                      <a:pt x="979" y="0"/>
                    </a:lnTo>
                    <a:lnTo>
                      <a:pt x="983" y="0"/>
                    </a:lnTo>
                    <a:lnTo>
                      <a:pt x="989" y="0"/>
                    </a:lnTo>
                    <a:lnTo>
                      <a:pt x="996" y="0"/>
                    </a:lnTo>
                    <a:lnTo>
                      <a:pt x="1002" y="0"/>
                    </a:lnTo>
                    <a:lnTo>
                      <a:pt x="1011" y="2"/>
                    </a:lnTo>
                    <a:lnTo>
                      <a:pt x="1019" y="2"/>
                    </a:lnTo>
                    <a:lnTo>
                      <a:pt x="1028" y="2"/>
                    </a:lnTo>
                    <a:lnTo>
                      <a:pt x="1034" y="2"/>
                    </a:lnTo>
                    <a:lnTo>
                      <a:pt x="1038" y="3"/>
                    </a:lnTo>
                    <a:lnTo>
                      <a:pt x="1044" y="3"/>
                    </a:lnTo>
                    <a:lnTo>
                      <a:pt x="1047" y="5"/>
                    </a:lnTo>
                    <a:lnTo>
                      <a:pt x="1051" y="5"/>
                    </a:lnTo>
                    <a:lnTo>
                      <a:pt x="1057" y="7"/>
                    </a:lnTo>
                    <a:lnTo>
                      <a:pt x="1061" y="7"/>
                    </a:lnTo>
                    <a:lnTo>
                      <a:pt x="1067" y="11"/>
                    </a:lnTo>
                    <a:lnTo>
                      <a:pt x="1070" y="11"/>
                    </a:lnTo>
                    <a:lnTo>
                      <a:pt x="1076" y="13"/>
                    </a:lnTo>
                    <a:lnTo>
                      <a:pt x="1080" y="17"/>
                    </a:lnTo>
                    <a:lnTo>
                      <a:pt x="1084" y="19"/>
                    </a:lnTo>
                    <a:lnTo>
                      <a:pt x="1082" y="19"/>
                    </a:lnTo>
                    <a:lnTo>
                      <a:pt x="1078" y="22"/>
                    </a:lnTo>
                    <a:lnTo>
                      <a:pt x="1074" y="22"/>
                    </a:lnTo>
                    <a:lnTo>
                      <a:pt x="1070" y="26"/>
                    </a:lnTo>
                    <a:lnTo>
                      <a:pt x="1065" y="28"/>
                    </a:lnTo>
                    <a:lnTo>
                      <a:pt x="1061" y="32"/>
                    </a:lnTo>
                    <a:lnTo>
                      <a:pt x="1053" y="36"/>
                    </a:lnTo>
                    <a:lnTo>
                      <a:pt x="1046" y="40"/>
                    </a:lnTo>
                    <a:lnTo>
                      <a:pt x="1038" y="43"/>
                    </a:lnTo>
                    <a:lnTo>
                      <a:pt x="1030" y="49"/>
                    </a:lnTo>
                    <a:lnTo>
                      <a:pt x="1021" y="55"/>
                    </a:lnTo>
                    <a:lnTo>
                      <a:pt x="1013" y="60"/>
                    </a:lnTo>
                    <a:lnTo>
                      <a:pt x="1002" y="66"/>
                    </a:lnTo>
                    <a:lnTo>
                      <a:pt x="992" y="74"/>
                    </a:lnTo>
                    <a:lnTo>
                      <a:pt x="981" y="81"/>
                    </a:lnTo>
                    <a:lnTo>
                      <a:pt x="970" y="87"/>
                    </a:lnTo>
                    <a:lnTo>
                      <a:pt x="958" y="95"/>
                    </a:lnTo>
                    <a:lnTo>
                      <a:pt x="945" y="104"/>
                    </a:lnTo>
                    <a:lnTo>
                      <a:pt x="931" y="112"/>
                    </a:lnTo>
                    <a:lnTo>
                      <a:pt x="918" y="119"/>
                    </a:lnTo>
                    <a:lnTo>
                      <a:pt x="905" y="129"/>
                    </a:lnTo>
                    <a:lnTo>
                      <a:pt x="892" y="138"/>
                    </a:lnTo>
                    <a:lnTo>
                      <a:pt x="876" y="148"/>
                    </a:lnTo>
                    <a:lnTo>
                      <a:pt x="861" y="157"/>
                    </a:lnTo>
                    <a:lnTo>
                      <a:pt x="846" y="169"/>
                    </a:lnTo>
                    <a:lnTo>
                      <a:pt x="831" y="180"/>
                    </a:lnTo>
                    <a:lnTo>
                      <a:pt x="814" y="190"/>
                    </a:lnTo>
                    <a:lnTo>
                      <a:pt x="796" y="201"/>
                    </a:lnTo>
                    <a:lnTo>
                      <a:pt x="779" y="214"/>
                    </a:lnTo>
                    <a:lnTo>
                      <a:pt x="764" y="226"/>
                    </a:lnTo>
                    <a:lnTo>
                      <a:pt x="745" y="237"/>
                    </a:lnTo>
                    <a:lnTo>
                      <a:pt x="728" y="249"/>
                    </a:lnTo>
                    <a:lnTo>
                      <a:pt x="709" y="262"/>
                    </a:lnTo>
                    <a:lnTo>
                      <a:pt x="692" y="275"/>
                    </a:lnTo>
                    <a:lnTo>
                      <a:pt x="673" y="287"/>
                    </a:lnTo>
                    <a:lnTo>
                      <a:pt x="656" y="302"/>
                    </a:lnTo>
                    <a:lnTo>
                      <a:pt x="635" y="313"/>
                    </a:lnTo>
                    <a:lnTo>
                      <a:pt x="618" y="328"/>
                    </a:lnTo>
                    <a:lnTo>
                      <a:pt x="597" y="342"/>
                    </a:lnTo>
                    <a:lnTo>
                      <a:pt x="578" y="357"/>
                    </a:lnTo>
                    <a:lnTo>
                      <a:pt x="559" y="370"/>
                    </a:lnTo>
                    <a:lnTo>
                      <a:pt x="540" y="385"/>
                    </a:lnTo>
                    <a:lnTo>
                      <a:pt x="519" y="401"/>
                    </a:lnTo>
                    <a:lnTo>
                      <a:pt x="500" y="416"/>
                    </a:lnTo>
                    <a:lnTo>
                      <a:pt x="481" y="431"/>
                    </a:lnTo>
                    <a:lnTo>
                      <a:pt x="462" y="448"/>
                    </a:lnTo>
                    <a:lnTo>
                      <a:pt x="441" y="461"/>
                    </a:lnTo>
                    <a:lnTo>
                      <a:pt x="420" y="479"/>
                    </a:lnTo>
                    <a:lnTo>
                      <a:pt x="401" y="494"/>
                    </a:lnTo>
                    <a:lnTo>
                      <a:pt x="382" y="511"/>
                    </a:lnTo>
                    <a:lnTo>
                      <a:pt x="361" y="526"/>
                    </a:lnTo>
                    <a:lnTo>
                      <a:pt x="340" y="543"/>
                    </a:lnTo>
                    <a:lnTo>
                      <a:pt x="321" y="560"/>
                    </a:lnTo>
                    <a:lnTo>
                      <a:pt x="302" y="577"/>
                    </a:lnTo>
                    <a:lnTo>
                      <a:pt x="283" y="593"/>
                    </a:lnTo>
                    <a:lnTo>
                      <a:pt x="264" y="610"/>
                    </a:lnTo>
                    <a:lnTo>
                      <a:pt x="245" y="627"/>
                    </a:lnTo>
                    <a:lnTo>
                      <a:pt x="224" y="644"/>
                    </a:lnTo>
                    <a:lnTo>
                      <a:pt x="205" y="661"/>
                    </a:lnTo>
                    <a:lnTo>
                      <a:pt x="186" y="680"/>
                    </a:lnTo>
                    <a:lnTo>
                      <a:pt x="169" y="697"/>
                    </a:lnTo>
                    <a:lnTo>
                      <a:pt x="150" y="716"/>
                    </a:lnTo>
                    <a:lnTo>
                      <a:pt x="0" y="766"/>
                    </a:lnTo>
                    <a:lnTo>
                      <a:pt x="0" y="766"/>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650" name="Freeform 1202"/>
              <p:cNvSpPr>
                <a:spLocks/>
              </p:cNvSpPr>
              <p:nvPr/>
            </p:nvSpPr>
            <p:spPr bwMode="auto">
              <a:xfrm>
                <a:off x="4363" y="2514"/>
                <a:ext cx="194" cy="205"/>
              </a:xfrm>
              <a:custGeom>
                <a:avLst/>
                <a:gdLst>
                  <a:gd name="T0" fmla="*/ 80 w 420"/>
                  <a:gd name="T1" fmla="*/ 275 h 410"/>
                  <a:gd name="T2" fmla="*/ 59 w 420"/>
                  <a:gd name="T3" fmla="*/ 247 h 410"/>
                  <a:gd name="T4" fmla="*/ 38 w 420"/>
                  <a:gd name="T5" fmla="*/ 213 h 410"/>
                  <a:gd name="T6" fmla="*/ 21 w 420"/>
                  <a:gd name="T7" fmla="*/ 179 h 410"/>
                  <a:gd name="T8" fmla="*/ 9 w 420"/>
                  <a:gd name="T9" fmla="*/ 148 h 410"/>
                  <a:gd name="T10" fmla="*/ 4 w 420"/>
                  <a:gd name="T11" fmla="*/ 125 h 410"/>
                  <a:gd name="T12" fmla="*/ 0 w 420"/>
                  <a:gd name="T13" fmla="*/ 99 h 410"/>
                  <a:gd name="T14" fmla="*/ 2 w 420"/>
                  <a:gd name="T15" fmla="*/ 76 h 410"/>
                  <a:gd name="T16" fmla="*/ 8 w 420"/>
                  <a:gd name="T17" fmla="*/ 51 h 410"/>
                  <a:gd name="T18" fmla="*/ 27 w 420"/>
                  <a:gd name="T19" fmla="*/ 26 h 410"/>
                  <a:gd name="T20" fmla="*/ 48 w 420"/>
                  <a:gd name="T21" fmla="*/ 13 h 410"/>
                  <a:gd name="T22" fmla="*/ 72 w 420"/>
                  <a:gd name="T23" fmla="*/ 4 h 410"/>
                  <a:gd name="T24" fmla="*/ 101 w 420"/>
                  <a:gd name="T25" fmla="*/ 0 h 410"/>
                  <a:gd name="T26" fmla="*/ 131 w 420"/>
                  <a:gd name="T27" fmla="*/ 0 h 410"/>
                  <a:gd name="T28" fmla="*/ 162 w 420"/>
                  <a:gd name="T29" fmla="*/ 2 h 410"/>
                  <a:gd name="T30" fmla="*/ 194 w 420"/>
                  <a:gd name="T31" fmla="*/ 7 h 410"/>
                  <a:gd name="T32" fmla="*/ 224 w 420"/>
                  <a:gd name="T33" fmla="*/ 19 h 410"/>
                  <a:gd name="T34" fmla="*/ 257 w 420"/>
                  <a:gd name="T35" fmla="*/ 30 h 410"/>
                  <a:gd name="T36" fmla="*/ 283 w 420"/>
                  <a:gd name="T37" fmla="*/ 45 h 410"/>
                  <a:gd name="T38" fmla="*/ 308 w 420"/>
                  <a:gd name="T39" fmla="*/ 66 h 410"/>
                  <a:gd name="T40" fmla="*/ 337 w 420"/>
                  <a:gd name="T41" fmla="*/ 97 h 410"/>
                  <a:gd name="T42" fmla="*/ 356 w 420"/>
                  <a:gd name="T43" fmla="*/ 121 h 410"/>
                  <a:gd name="T44" fmla="*/ 373 w 420"/>
                  <a:gd name="T45" fmla="*/ 150 h 410"/>
                  <a:gd name="T46" fmla="*/ 390 w 420"/>
                  <a:gd name="T47" fmla="*/ 180 h 410"/>
                  <a:gd name="T48" fmla="*/ 401 w 420"/>
                  <a:gd name="T49" fmla="*/ 211 h 410"/>
                  <a:gd name="T50" fmla="*/ 411 w 420"/>
                  <a:gd name="T51" fmla="*/ 241 h 410"/>
                  <a:gd name="T52" fmla="*/ 418 w 420"/>
                  <a:gd name="T53" fmla="*/ 270 h 410"/>
                  <a:gd name="T54" fmla="*/ 420 w 420"/>
                  <a:gd name="T55" fmla="*/ 300 h 410"/>
                  <a:gd name="T56" fmla="*/ 416 w 420"/>
                  <a:gd name="T57" fmla="*/ 325 h 410"/>
                  <a:gd name="T58" fmla="*/ 409 w 420"/>
                  <a:gd name="T59" fmla="*/ 351 h 410"/>
                  <a:gd name="T60" fmla="*/ 388 w 420"/>
                  <a:gd name="T61" fmla="*/ 380 h 410"/>
                  <a:gd name="T62" fmla="*/ 365 w 420"/>
                  <a:gd name="T63" fmla="*/ 397 h 410"/>
                  <a:gd name="T64" fmla="*/ 348 w 420"/>
                  <a:gd name="T65" fmla="*/ 405 h 410"/>
                  <a:gd name="T66" fmla="*/ 323 w 420"/>
                  <a:gd name="T67" fmla="*/ 408 h 410"/>
                  <a:gd name="T68" fmla="*/ 299 w 420"/>
                  <a:gd name="T69" fmla="*/ 410 h 410"/>
                  <a:gd name="T70" fmla="*/ 268 w 420"/>
                  <a:gd name="T71" fmla="*/ 407 h 410"/>
                  <a:gd name="T72" fmla="*/ 234 w 420"/>
                  <a:gd name="T73" fmla="*/ 395 h 410"/>
                  <a:gd name="T74" fmla="*/ 245 w 420"/>
                  <a:gd name="T75" fmla="*/ 351 h 410"/>
                  <a:gd name="T76" fmla="*/ 278 w 420"/>
                  <a:gd name="T77" fmla="*/ 355 h 410"/>
                  <a:gd name="T78" fmla="*/ 318 w 420"/>
                  <a:gd name="T79" fmla="*/ 346 h 410"/>
                  <a:gd name="T80" fmla="*/ 335 w 420"/>
                  <a:gd name="T81" fmla="*/ 323 h 410"/>
                  <a:gd name="T82" fmla="*/ 340 w 420"/>
                  <a:gd name="T83" fmla="*/ 291 h 410"/>
                  <a:gd name="T84" fmla="*/ 338 w 420"/>
                  <a:gd name="T85" fmla="*/ 266 h 410"/>
                  <a:gd name="T86" fmla="*/ 337 w 420"/>
                  <a:gd name="T87" fmla="*/ 241 h 410"/>
                  <a:gd name="T88" fmla="*/ 333 w 420"/>
                  <a:gd name="T89" fmla="*/ 211 h 410"/>
                  <a:gd name="T90" fmla="*/ 327 w 420"/>
                  <a:gd name="T91" fmla="*/ 184 h 410"/>
                  <a:gd name="T92" fmla="*/ 316 w 420"/>
                  <a:gd name="T93" fmla="*/ 154 h 410"/>
                  <a:gd name="T94" fmla="*/ 302 w 420"/>
                  <a:gd name="T95" fmla="*/ 125 h 410"/>
                  <a:gd name="T96" fmla="*/ 283 w 420"/>
                  <a:gd name="T97" fmla="*/ 99 h 410"/>
                  <a:gd name="T98" fmla="*/ 262 w 420"/>
                  <a:gd name="T99" fmla="*/ 78 h 410"/>
                  <a:gd name="T100" fmla="*/ 232 w 420"/>
                  <a:gd name="T101" fmla="*/ 55 h 410"/>
                  <a:gd name="T102" fmla="*/ 200 w 420"/>
                  <a:gd name="T103" fmla="*/ 42 h 410"/>
                  <a:gd name="T104" fmla="*/ 164 w 420"/>
                  <a:gd name="T105" fmla="*/ 34 h 410"/>
                  <a:gd name="T106" fmla="*/ 124 w 420"/>
                  <a:gd name="T107" fmla="*/ 34 h 410"/>
                  <a:gd name="T108" fmla="*/ 93 w 420"/>
                  <a:gd name="T109" fmla="*/ 40 h 410"/>
                  <a:gd name="T110" fmla="*/ 67 w 420"/>
                  <a:gd name="T111" fmla="*/ 59 h 410"/>
                  <a:gd name="T112" fmla="*/ 53 w 420"/>
                  <a:gd name="T113" fmla="*/ 85 h 410"/>
                  <a:gd name="T114" fmla="*/ 51 w 420"/>
                  <a:gd name="T115" fmla="*/ 110 h 410"/>
                  <a:gd name="T116" fmla="*/ 53 w 420"/>
                  <a:gd name="T117" fmla="*/ 133 h 410"/>
                  <a:gd name="T118" fmla="*/ 57 w 420"/>
                  <a:gd name="T119" fmla="*/ 158 h 410"/>
                  <a:gd name="T120" fmla="*/ 68 w 420"/>
                  <a:gd name="T121" fmla="*/ 192 h 410"/>
                  <a:gd name="T122" fmla="*/ 82 w 420"/>
                  <a:gd name="T123" fmla="*/ 22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0" h="410">
                    <a:moveTo>
                      <a:pt x="86" y="234"/>
                    </a:moveTo>
                    <a:lnTo>
                      <a:pt x="91" y="285"/>
                    </a:lnTo>
                    <a:lnTo>
                      <a:pt x="89" y="283"/>
                    </a:lnTo>
                    <a:lnTo>
                      <a:pt x="86" y="281"/>
                    </a:lnTo>
                    <a:lnTo>
                      <a:pt x="80" y="275"/>
                    </a:lnTo>
                    <a:lnTo>
                      <a:pt x="74" y="268"/>
                    </a:lnTo>
                    <a:lnTo>
                      <a:pt x="70" y="262"/>
                    </a:lnTo>
                    <a:lnTo>
                      <a:pt x="67" y="258"/>
                    </a:lnTo>
                    <a:lnTo>
                      <a:pt x="63" y="253"/>
                    </a:lnTo>
                    <a:lnTo>
                      <a:pt x="59" y="247"/>
                    </a:lnTo>
                    <a:lnTo>
                      <a:pt x="55" y="239"/>
                    </a:lnTo>
                    <a:lnTo>
                      <a:pt x="49" y="234"/>
                    </a:lnTo>
                    <a:lnTo>
                      <a:pt x="46" y="228"/>
                    </a:lnTo>
                    <a:lnTo>
                      <a:pt x="42" y="220"/>
                    </a:lnTo>
                    <a:lnTo>
                      <a:pt x="38" y="213"/>
                    </a:lnTo>
                    <a:lnTo>
                      <a:pt x="32" y="205"/>
                    </a:lnTo>
                    <a:lnTo>
                      <a:pt x="29" y="196"/>
                    </a:lnTo>
                    <a:lnTo>
                      <a:pt x="25" y="188"/>
                    </a:lnTo>
                    <a:lnTo>
                      <a:pt x="21" y="184"/>
                    </a:lnTo>
                    <a:lnTo>
                      <a:pt x="21" y="179"/>
                    </a:lnTo>
                    <a:lnTo>
                      <a:pt x="19" y="175"/>
                    </a:lnTo>
                    <a:lnTo>
                      <a:pt x="17" y="171"/>
                    </a:lnTo>
                    <a:lnTo>
                      <a:pt x="13" y="161"/>
                    </a:lnTo>
                    <a:lnTo>
                      <a:pt x="11" y="154"/>
                    </a:lnTo>
                    <a:lnTo>
                      <a:pt x="9" y="148"/>
                    </a:lnTo>
                    <a:lnTo>
                      <a:pt x="8" y="144"/>
                    </a:lnTo>
                    <a:lnTo>
                      <a:pt x="6" y="139"/>
                    </a:lnTo>
                    <a:lnTo>
                      <a:pt x="6" y="135"/>
                    </a:lnTo>
                    <a:lnTo>
                      <a:pt x="4" y="129"/>
                    </a:lnTo>
                    <a:lnTo>
                      <a:pt x="4" y="125"/>
                    </a:lnTo>
                    <a:lnTo>
                      <a:pt x="2" y="120"/>
                    </a:lnTo>
                    <a:lnTo>
                      <a:pt x="2" y="116"/>
                    </a:lnTo>
                    <a:lnTo>
                      <a:pt x="2" y="110"/>
                    </a:lnTo>
                    <a:lnTo>
                      <a:pt x="0" y="104"/>
                    </a:lnTo>
                    <a:lnTo>
                      <a:pt x="0" y="99"/>
                    </a:lnTo>
                    <a:lnTo>
                      <a:pt x="0" y="95"/>
                    </a:lnTo>
                    <a:lnTo>
                      <a:pt x="0" y="89"/>
                    </a:lnTo>
                    <a:lnTo>
                      <a:pt x="0" y="85"/>
                    </a:lnTo>
                    <a:lnTo>
                      <a:pt x="2" y="80"/>
                    </a:lnTo>
                    <a:lnTo>
                      <a:pt x="2" y="76"/>
                    </a:lnTo>
                    <a:lnTo>
                      <a:pt x="2" y="70"/>
                    </a:lnTo>
                    <a:lnTo>
                      <a:pt x="4" y="64"/>
                    </a:lnTo>
                    <a:lnTo>
                      <a:pt x="4" y="61"/>
                    </a:lnTo>
                    <a:lnTo>
                      <a:pt x="6" y="55"/>
                    </a:lnTo>
                    <a:lnTo>
                      <a:pt x="8" y="51"/>
                    </a:lnTo>
                    <a:lnTo>
                      <a:pt x="9" y="47"/>
                    </a:lnTo>
                    <a:lnTo>
                      <a:pt x="11" y="44"/>
                    </a:lnTo>
                    <a:lnTo>
                      <a:pt x="15" y="40"/>
                    </a:lnTo>
                    <a:lnTo>
                      <a:pt x="21" y="32"/>
                    </a:lnTo>
                    <a:lnTo>
                      <a:pt x="27" y="26"/>
                    </a:lnTo>
                    <a:lnTo>
                      <a:pt x="30" y="23"/>
                    </a:lnTo>
                    <a:lnTo>
                      <a:pt x="34" y="21"/>
                    </a:lnTo>
                    <a:lnTo>
                      <a:pt x="40" y="19"/>
                    </a:lnTo>
                    <a:lnTo>
                      <a:pt x="44" y="15"/>
                    </a:lnTo>
                    <a:lnTo>
                      <a:pt x="48" y="13"/>
                    </a:lnTo>
                    <a:lnTo>
                      <a:pt x="53" y="11"/>
                    </a:lnTo>
                    <a:lnTo>
                      <a:pt x="57" y="7"/>
                    </a:lnTo>
                    <a:lnTo>
                      <a:pt x="63" y="7"/>
                    </a:lnTo>
                    <a:lnTo>
                      <a:pt x="68" y="6"/>
                    </a:lnTo>
                    <a:lnTo>
                      <a:pt x="72" y="4"/>
                    </a:lnTo>
                    <a:lnTo>
                      <a:pt x="78" y="2"/>
                    </a:lnTo>
                    <a:lnTo>
                      <a:pt x="84" y="2"/>
                    </a:lnTo>
                    <a:lnTo>
                      <a:pt x="89" y="2"/>
                    </a:lnTo>
                    <a:lnTo>
                      <a:pt x="95" y="0"/>
                    </a:lnTo>
                    <a:lnTo>
                      <a:pt x="101" y="0"/>
                    </a:lnTo>
                    <a:lnTo>
                      <a:pt x="106" y="0"/>
                    </a:lnTo>
                    <a:lnTo>
                      <a:pt x="112" y="0"/>
                    </a:lnTo>
                    <a:lnTo>
                      <a:pt x="118" y="0"/>
                    </a:lnTo>
                    <a:lnTo>
                      <a:pt x="124" y="0"/>
                    </a:lnTo>
                    <a:lnTo>
                      <a:pt x="131" y="0"/>
                    </a:lnTo>
                    <a:lnTo>
                      <a:pt x="137" y="0"/>
                    </a:lnTo>
                    <a:lnTo>
                      <a:pt x="145" y="0"/>
                    </a:lnTo>
                    <a:lnTo>
                      <a:pt x="150" y="0"/>
                    </a:lnTo>
                    <a:lnTo>
                      <a:pt x="156" y="2"/>
                    </a:lnTo>
                    <a:lnTo>
                      <a:pt x="162" y="2"/>
                    </a:lnTo>
                    <a:lnTo>
                      <a:pt x="169" y="4"/>
                    </a:lnTo>
                    <a:lnTo>
                      <a:pt x="175" y="4"/>
                    </a:lnTo>
                    <a:lnTo>
                      <a:pt x="183" y="6"/>
                    </a:lnTo>
                    <a:lnTo>
                      <a:pt x="188" y="7"/>
                    </a:lnTo>
                    <a:lnTo>
                      <a:pt x="194" y="7"/>
                    </a:lnTo>
                    <a:lnTo>
                      <a:pt x="200" y="9"/>
                    </a:lnTo>
                    <a:lnTo>
                      <a:pt x="207" y="11"/>
                    </a:lnTo>
                    <a:lnTo>
                      <a:pt x="213" y="13"/>
                    </a:lnTo>
                    <a:lnTo>
                      <a:pt x="219" y="15"/>
                    </a:lnTo>
                    <a:lnTo>
                      <a:pt x="224" y="19"/>
                    </a:lnTo>
                    <a:lnTo>
                      <a:pt x="232" y="21"/>
                    </a:lnTo>
                    <a:lnTo>
                      <a:pt x="238" y="23"/>
                    </a:lnTo>
                    <a:lnTo>
                      <a:pt x="243" y="25"/>
                    </a:lnTo>
                    <a:lnTo>
                      <a:pt x="249" y="28"/>
                    </a:lnTo>
                    <a:lnTo>
                      <a:pt x="257" y="30"/>
                    </a:lnTo>
                    <a:lnTo>
                      <a:pt x="261" y="34"/>
                    </a:lnTo>
                    <a:lnTo>
                      <a:pt x="266" y="36"/>
                    </a:lnTo>
                    <a:lnTo>
                      <a:pt x="272" y="40"/>
                    </a:lnTo>
                    <a:lnTo>
                      <a:pt x="278" y="44"/>
                    </a:lnTo>
                    <a:lnTo>
                      <a:pt x="283" y="45"/>
                    </a:lnTo>
                    <a:lnTo>
                      <a:pt x="289" y="51"/>
                    </a:lnTo>
                    <a:lnTo>
                      <a:pt x="293" y="53"/>
                    </a:lnTo>
                    <a:lnTo>
                      <a:pt x="299" y="59"/>
                    </a:lnTo>
                    <a:lnTo>
                      <a:pt x="302" y="61"/>
                    </a:lnTo>
                    <a:lnTo>
                      <a:pt x="308" y="66"/>
                    </a:lnTo>
                    <a:lnTo>
                      <a:pt x="312" y="70"/>
                    </a:lnTo>
                    <a:lnTo>
                      <a:pt x="318" y="76"/>
                    </a:lnTo>
                    <a:lnTo>
                      <a:pt x="325" y="83"/>
                    </a:lnTo>
                    <a:lnTo>
                      <a:pt x="333" y="93"/>
                    </a:lnTo>
                    <a:lnTo>
                      <a:pt x="337" y="97"/>
                    </a:lnTo>
                    <a:lnTo>
                      <a:pt x="340" y="102"/>
                    </a:lnTo>
                    <a:lnTo>
                      <a:pt x="344" y="106"/>
                    </a:lnTo>
                    <a:lnTo>
                      <a:pt x="348" y="112"/>
                    </a:lnTo>
                    <a:lnTo>
                      <a:pt x="352" y="118"/>
                    </a:lnTo>
                    <a:lnTo>
                      <a:pt x="356" y="121"/>
                    </a:lnTo>
                    <a:lnTo>
                      <a:pt x="357" y="127"/>
                    </a:lnTo>
                    <a:lnTo>
                      <a:pt x="363" y="133"/>
                    </a:lnTo>
                    <a:lnTo>
                      <a:pt x="365" y="139"/>
                    </a:lnTo>
                    <a:lnTo>
                      <a:pt x="369" y="144"/>
                    </a:lnTo>
                    <a:lnTo>
                      <a:pt x="373" y="150"/>
                    </a:lnTo>
                    <a:lnTo>
                      <a:pt x="376" y="158"/>
                    </a:lnTo>
                    <a:lnTo>
                      <a:pt x="378" y="161"/>
                    </a:lnTo>
                    <a:lnTo>
                      <a:pt x="382" y="169"/>
                    </a:lnTo>
                    <a:lnTo>
                      <a:pt x="386" y="175"/>
                    </a:lnTo>
                    <a:lnTo>
                      <a:pt x="390" y="180"/>
                    </a:lnTo>
                    <a:lnTo>
                      <a:pt x="392" y="186"/>
                    </a:lnTo>
                    <a:lnTo>
                      <a:pt x="394" y="192"/>
                    </a:lnTo>
                    <a:lnTo>
                      <a:pt x="396" y="198"/>
                    </a:lnTo>
                    <a:lnTo>
                      <a:pt x="399" y="205"/>
                    </a:lnTo>
                    <a:lnTo>
                      <a:pt x="401" y="211"/>
                    </a:lnTo>
                    <a:lnTo>
                      <a:pt x="403" y="217"/>
                    </a:lnTo>
                    <a:lnTo>
                      <a:pt x="405" y="222"/>
                    </a:lnTo>
                    <a:lnTo>
                      <a:pt x="409" y="228"/>
                    </a:lnTo>
                    <a:lnTo>
                      <a:pt x="411" y="234"/>
                    </a:lnTo>
                    <a:lnTo>
                      <a:pt x="411" y="241"/>
                    </a:lnTo>
                    <a:lnTo>
                      <a:pt x="413" y="247"/>
                    </a:lnTo>
                    <a:lnTo>
                      <a:pt x="416" y="255"/>
                    </a:lnTo>
                    <a:lnTo>
                      <a:pt x="416" y="258"/>
                    </a:lnTo>
                    <a:lnTo>
                      <a:pt x="416" y="266"/>
                    </a:lnTo>
                    <a:lnTo>
                      <a:pt x="418" y="270"/>
                    </a:lnTo>
                    <a:lnTo>
                      <a:pt x="418" y="275"/>
                    </a:lnTo>
                    <a:lnTo>
                      <a:pt x="418" y="281"/>
                    </a:lnTo>
                    <a:lnTo>
                      <a:pt x="420" y="287"/>
                    </a:lnTo>
                    <a:lnTo>
                      <a:pt x="420" y="293"/>
                    </a:lnTo>
                    <a:lnTo>
                      <a:pt x="420" y="300"/>
                    </a:lnTo>
                    <a:lnTo>
                      <a:pt x="420" y="304"/>
                    </a:lnTo>
                    <a:lnTo>
                      <a:pt x="420" y="310"/>
                    </a:lnTo>
                    <a:lnTo>
                      <a:pt x="418" y="315"/>
                    </a:lnTo>
                    <a:lnTo>
                      <a:pt x="418" y="321"/>
                    </a:lnTo>
                    <a:lnTo>
                      <a:pt x="416" y="325"/>
                    </a:lnTo>
                    <a:lnTo>
                      <a:pt x="416" y="331"/>
                    </a:lnTo>
                    <a:lnTo>
                      <a:pt x="415" y="336"/>
                    </a:lnTo>
                    <a:lnTo>
                      <a:pt x="415" y="342"/>
                    </a:lnTo>
                    <a:lnTo>
                      <a:pt x="411" y="346"/>
                    </a:lnTo>
                    <a:lnTo>
                      <a:pt x="409" y="351"/>
                    </a:lnTo>
                    <a:lnTo>
                      <a:pt x="407" y="355"/>
                    </a:lnTo>
                    <a:lnTo>
                      <a:pt x="405" y="361"/>
                    </a:lnTo>
                    <a:lnTo>
                      <a:pt x="399" y="369"/>
                    </a:lnTo>
                    <a:lnTo>
                      <a:pt x="392" y="378"/>
                    </a:lnTo>
                    <a:lnTo>
                      <a:pt x="388" y="380"/>
                    </a:lnTo>
                    <a:lnTo>
                      <a:pt x="384" y="384"/>
                    </a:lnTo>
                    <a:lnTo>
                      <a:pt x="378" y="388"/>
                    </a:lnTo>
                    <a:lnTo>
                      <a:pt x="375" y="391"/>
                    </a:lnTo>
                    <a:lnTo>
                      <a:pt x="369" y="395"/>
                    </a:lnTo>
                    <a:lnTo>
                      <a:pt x="365" y="397"/>
                    </a:lnTo>
                    <a:lnTo>
                      <a:pt x="359" y="401"/>
                    </a:lnTo>
                    <a:lnTo>
                      <a:pt x="354" y="403"/>
                    </a:lnTo>
                    <a:lnTo>
                      <a:pt x="352" y="403"/>
                    </a:lnTo>
                    <a:lnTo>
                      <a:pt x="352" y="405"/>
                    </a:lnTo>
                    <a:lnTo>
                      <a:pt x="348" y="405"/>
                    </a:lnTo>
                    <a:lnTo>
                      <a:pt x="344" y="407"/>
                    </a:lnTo>
                    <a:lnTo>
                      <a:pt x="337" y="407"/>
                    </a:lnTo>
                    <a:lnTo>
                      <a:pt x="331" y="408"/>
                    </a:lnTo>
                    <a:lnTo>
                      <a:pt x="327" y="408"/>
                    </a:lnTo>
                    <a:lnTo>
                      <a:pt x="323" y="408"/>
                    </a:lnTo>
                    <a:lnTo>
                      <a:pt x="318" y="410"/>
                    </a:lnTo>
                    <a:lnTo>
                      <a:pt x="314" y="410"/>
                    </a:lnTo>
                    <a:lnTo>
                      <a:pt x="308" y="410"/>
                    </a:lnTo>
                    <a:lnTo>
                      <a:pt x="304" y="410"/>
                    </a:lnTo>
                    <a:lnTo>
                      <a:pt x="299" y="410"/>
                    </a:lnTo>
                    <a:lnTo>
                      <a:pt x="293" y="410"/>
                    </a:lnTo>
                    <a:lnTo>
                      <a:pt x="285" y="408"/>
                    </a:lnTo>
                    <a:lnTo>
                      <a:pt x="280" y="408"/>
                    </a:lnTo>
                    <a:lnTo>
                      <a:pt x="274" y="407"/>
                    </a:lnTo>
                    <a:lnTo>
                      <a:pt x="268" y="407"/>
                    </a:lnTo>
                    <a:lnTo>
                      <a:pt x="262" y="405"/>
                    </a:lnTo>
                    <a:lnTo>
                      <a:pt x="255" y="403"/>
                    </a:lnTo>
                    <a:lnTo>
                      <a:pt x="247" y="401"/>
                    </a:lnTo>
                    <a:lnTo>
                      <a:pt x="241" y="399"/>
                    </a:lnTo>
                    <a:lnTo>
                      <a:pt x="234" y="395"/>
                    </a:lnTo>
                    <a:lnTo>
                      <a:pt x="226" y="393"/>
                    </a:lnTo>
                    <a:lnTo>
                      <a:pt x="219" y="389"/>
                    </a:lnTo>
                    <a:lnTo>
                      <a:pt x="211" y="386"/>
                    </a:lnTo>
                    <a:lnTo>
                      <a:pt x="243" y="351"/>
                    </a:lnTo>
                    <a:lnTo>
                      <a:pt x="245" y="351"/>
                    </a:lnTo>
                    <a:lnTo>
                      <a:pt x="251" y="351"/>
                    </a:lnTo>
                    <a:lnTo>
                      <a:pt x="257" y="353"/>
                    </a:lnTo>
                    <a:lnTo>
                      <a:pt x="262" y="353"/>
                    </a:lnTo>
                    <a:lnTo>
                      <a:pt x="268" y="355"/>
                    </a:lnTo>
                    <a:lnTo>
                      <a:pt x="278" y="355"/>
                    </a:lnTo>
                    <a:lnTo>
                      <a:pt x="285" y="355"/>
                    </a:lnTo>
                    <a:lnTo>
                      <a:pt x="293" y="353"/>
                    </a:lnTo>
                    <a:lnTo>
                      <a:pt x="300" y="351"/>
                    </a:lnTo>
                    <a:lnTo>
                      <a:pt x="310" y="350"/>
                    </a:lnTo>
                    <a:lnTo>
                      <a:pt x="318" y="346"/>
                    </a:lnTo>
                    <a:lnTo>
                      <a:pt x="323" y="342"/>
                    </a:lnTo>
                    <a:lnTo>
                      <a:pt x="329" y="334"/>
                    </a:lnTo>
                    <a:lnTo>
                      <a:pt x="331" y="331"/>
                    </a:lnTo>
                    <a:lnTo>
                      <a:pt x="333" y="327"/>
                    </a:lnTo>
                    <a:lnTo>
                      <a:pt x="335" y="323"/>
                    </a:lnTo>
                    <a:lnTo>
                      <a:pt x="337" y="319"/>
                    </a:lnTo>
                    <a:lnTo>
                      <a:pt x="337" y="312"/>
                    </a:lnTo>
                    <a:lnTo>
                      <a:pt x="338" y="306"/>
                    </a:lnTo>
                    <a:lnTo>
                      <a:pt x="338" y="298"/>
                    </a:lnTo>
                    <a:lnTo>
                      <a:pt x="340" y="291"/>
                    </a:lnTo>
                    <a:lnTo>
                      <a:pt x="338" y="285"/>
                    </a:lnTo>
                    <a:lnTo>
                      <a:pt x="338" y="281"/>
                    </a:lnTo>
                    <a:lnTo>
                      <a:pt x="338" y="275"/>
                    </a:lnTo>
                    <a:lnTo>
                      <a:pt x="338" y="272"/>
                    </a:lnTo>
                    <a:lnTo>
                      <a:pt x="338" y="266"/>
                    </a:lnTo>
                    <a:lnTo>
                      <a:pt x="338" y="262"/>
                    </a:lnTo>
                    <a:lnTo>
                      <a:pt x="338" y="256"/>
                    </a:lnTo>
                    <a:lnTo>
                      <a:pt x="338" y="253"/>
                    </a:lnTo>
                    <a:lnTo>
                      <a:pt x="338" y="245"/>
                    </a:lnTo>
                    <a:lnTo>
                      <a:pt x="337" y="241"/>
                    </a:lnTo>
                    <a:lnTo>
                      <a:pt x="337" y="234"/>
                    </a:lnTo>
                    <a:lnTo>
                      <a:pt x="337" y="230"/>
                    </a:lnTo>
                    <a:lnTo>
                      <a:pt x="335" y="222"/>
                    </a:lnTo>
                    <a:lnTo>
                      <a:pt x="335" y="218"/>
                    </a:lnTo>
                    <a:lnTo>
                      <a:pt x="333" y="211"/>
                    </a:lnTo>
                    <a:lnTo>
                      <a:pt x="333" y="207"/>
                    </a:lnTo>
                    <a:lnTo>
                      <a:pt x="331" y="201"/>
                    </a:lnTo>
                    <a:lnTo>
                      <a:pt x="329" y="196"/>
                    </a:lnTo>
                    <a:lnTo>
                      <a:pt x="327" y="190"/>
                    </a:lnTo>
                    <a:lnTo>
                      <a:pt x="327" y="184"/>
                    </a:lnTo>
                    <a:lnTo>
                      <a:pt x="323" y="177"/>
                    </a:lnTo>
                    <a:lnTo>
                      <a:pt x="321" y="173"/>
                    </a:lnTo>
                    <a:lnTo>
                      <a:pt x="321" y="165"/>
                    </a:lnTo>
                    <a:lnTo>
                      <a:pt x="319" y="161"/>
                    </a:lnTo>
                    <a:lnTo>
                      <a:pt x="316" y="154"/>
                    </a:lnTo>
                    <a:lnTo>
                      <a:pt x="314" y="148"/>
                    </a:lnTo>
                    <a:lnTo>
                      <a:pt x="310" y="142"/>
                    </a:lnTo>
                    <a:lnTo>
                      <a:pt x="308" y="137"/>
                    </a:lnTo>
                    <a:lnTo>
                      <a:pt x="304" y="131"/>
                    </a:lnTo>
                    <a:lnTo>
                      <a:pt x="302" y="125"/>
                    </a:lnTo>
                    <a:lnTo>
                      <a:pt x="299" y="120"/>
                    </a:lnTo>
                    <a:lnTo>
                      <a:pt x="295" y="116"/>
                    </a:lnTo>
                    <a:lnTo>
                      <a:pt x="291" y="110"/>
                    </a:lnTo>
                    <a:lnTo>
                      <a:pt x="287" y="104"/>
                    </a:lnTo>
                    <a:lnTo>
                      <a:pt x="283" y="99"/>
                    </a:lnTo>
                    <a:lnTo>
                      <a:pt x="280" y="95"/>
                    </a:lnTo>
                    <a:lnTo>
                      <a:pt x="274" y="89"/>
                    </a:lnTo>
                    <a:lnTo>
                      <a:pt x="270" y="85"/>
                    </a:lnTo>
                    <a:lnTo>
                      <a:pt x="266" y="82"/>
                    </a:lnTo>
                    <a:lnTo>
                      <a:pt x="262" y="78"/>
                    </a:lnTo>
                    <a:lnTo>
                      <a:pt x="257" y="72"/>
                    </a:lnTo>
                    <a:lnTo>
                      <a:pt x="251" y="66"/>
                    </a:lnTo>
                    <a:lnTo>
                      <a:pt x="245" y="63"/>
                    </a:lnTo>
                    <a:lnTo>
                      <a:pt x="240" y="61"/>
                    </a:lnTo>
                    <a:lnTo>
                      <a:pt x="232" y="55"/>
                    </a:lnTo>
                    <a:lnTo>
                      <a:pt x="226" y="53"/>
                    </a:lnTo>
                    <a:lnTo>
                      <a:pt x="221" y="51"/>
                    </a:lnTo>
                    <a:lnTo>
                      <a:pt x="215" y="47"/>
                    </a:lnTo>
                    <a:lnTo>
                      <a:pt x="207" y="45"/>
                    </a:lnTo>
                    <a:lnTo>
                      <a:pt x="200" y="42"/>
                    </a:lnTo>
                    <a:lnTo>
                      <a:pt x="192" y="40"/>
                    </a:lnTo>
                    <a:lnTo>
                      <a:pt x="186" y="38"/>
                    </a:lnTo>
                    <a:lnTo>
                      <a:pt x="179" y="36"/>
                    </a:lnTo>
                    <a:lnTo>
                      <a:pt x="171" y="36"/>
                    </a:lnTo>
                    <a:lnTo>
                      <a:pt x="164" y="34"/>
                    </a:lnTo>
                    <a:lnTo>
                      <a:pt x="154" y="34"/>
                    </a:lnTo>
                    <a:lnTo>
                      <a:pt x="146" y="32"/>
                    </a:lnTo>
                    <a:lnTo>
                      <a:pt x="139" y="32"/>
                    </a:lnTo>
                    <a:lnTo>
                      <a:pt x="131" y="32"/>
                    </a:lnTo>
                    <a:lnTo>
                      <a:pt x="124" y="34"/>
                    </a:lnTo>
                    <a:lnTo>
                      <a:pt x="116" y="34"/>
                    </a:lnTo>
                    <a:lnTo>
                      <a:pt x="110" y="34"/>
                    </a:lnTo>
                    <a:lnTo>
                      <a:pt x="105" y="36"/>
                    </a:lnTo>
                    <a:lnTo>
                      <a:pt x="99" y="38"/>
                    </a:lnTo>
                    <a:lnTo>
                      <a:pt x="93" y="40"/>
                    </a:lnTo>
                    <a:lnTo>
                      <a:pt x="89" y="42"/>
                    </a:lnTo>
                    <a:lnTo>
                      <a:pt x="84" y="44"/>
                    </a:lnTo>
                    <a:lnTo>
                      <a:pt x="80" y="45"/>
                    </a:lnTo>
                    <a:lnTo>
                      <a:pt x="72" y="51"/>
                    </a:lnTo>
                    <a:lnTo>
                      <a:pt x="67" y="59"/>
                    </a:lnTo>
                    <a:lnTo>
                      <a:pt x="61" y="66"/>
                    </a:lnTo>
                    <a:lnTo>
                      <a:pt x="57" y="74"/>
                    </a:lnTo>
                    <a:lnTo>
                      <a:pt x="55" y="78"/>
                    </a:lnTo>
                    <a:lnTo>
                      <a:pt x="55" y="82"/>
                    </a:lnTo>
                    <a:lnTo>
                      <a:pt x="53" y="85"/>
                    </a:lnTo>
                    <a:lnTo>
                      <a:pt x="53" y="91"/>
                    </a:lnTo>
                    <a:lnTo>
                      <a:pt x="51" y="95"/>
                    </a:lnTo>
                    <a:lnTo>
                      <a:pt x="51" y="99"/>
                    </a:lnTo>
                    <a:lnTo>
                      <a:pt x="51" y="104"/>
                    </a:lnTo>
                    <a:lnTo>
                      <a:pt x="51" y="110"/>
                    </a:lnTo>
                    <a:lnTo>
                      <a:pt x="51" y="114"/>
                    </a:lnTo>
                    <a:lnTo>
                      <a:pt x="51" y="120"/>
                    </a:lnTo>
                    <a:lnTo>
                      <a:pt x="51" y="123"/>
                    </a:lnTo>
                    <a:lnTo>
                      <a:pt x="53" y="129"/>
                    </a:lnTo>
                    <a:lnTo>
                      <a:pt x="53" y="133"/>
                    </a:lnTo>
                    <a:lnTo>
                      <a:pt x="53" y="137"/>
                    </a:lnTo>
                    <a:lnTo>
                      <a:pt x="53" y="142"/>
                    </a:lnTo>
                    <a:lnTo>
                      <a:pt x="55" y="148"/>
                    </a:lnTo>
                    <a:lnTo>
                      <a:pt x="55" y="152"/>
                    </a:lnTo>
                    <a:lnTo>
                      <a:pt x="57" y="158"/>
                    </a:lnTo>
                    <a:lnTo>
                      <a:pt x="59" y="161"/>
                    </a:lnTo>
                    <a:lnTo>
                      <a:pt x="59" y="167"/>
                    </a:lnTo>
                    <a:lnTo>
                      <a:pt x="63" y="175"/>
                    </a:lnTo>
                    <a:lnTo>
                      <a:pt x="65" y="184"/>
                    </a:lnTo>
                    <a:lnTo>
                      <a:pt x="68" y="192"/>
                    </a:lnTo>
                    <a:lnTo>
                      <a:pt x="70" y="201"/>
                    </a:lnTo>
                    <a:lnTo>
                      <a:pt x="74" y="207"/>
                    </a:lnTo>
                    <a:lnTo>
                      <a:pt x="76" y="213"/>
                    </a:lnTo>
                    <a:lnTo>
                      <a:pt x="78" y="218"/>
                    </a:lnTo>
                    <a:lnTo>
                      <a:pt x="82" y="224"/>
                    </a:lnTo>
                    <a:lnTo>
                      <a:pt x="86" y="230"/>
                    </a:lnTo>
                    <a:lnTo>
                      <a:pt x="86" y="234"/>
                    </a:lnTo>
                    <a:lnTo>
                      <a:pt x="86" y="23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spTree>
    <p:extLst>
      <p:ext uri="{BB962C8B-B14F-4D97-AF65-F5344CB8AC3E}">
        <p14:creationId xmlns:p14="http://schemas.microsoft.com/office/powerpoint/2010/main" val="21651694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GB"/>
              <a:t>Umbilical Acid-Base Analysis</a:t>
            </a:r>
          </a:p>
        </p:txBody>
      </p:sp>
      <p:sp>
        <p:nvSpPr>
          <p:cNvPr id="110595" name="Rectangle 3"/>
          <p:cNvSpPr>
            <a:spLocks noGrp="1" noChangeArrowheads="1"/>
          </p:cNvSpPr>
          <p:nvPr>
            <p:ph type="body" idx="1"/>
          </p:nvPr>
        </p:nvSpPr>
        <p:spPr/>
        <p:txBody>
          <a:bodyPr/>
          <a:lstStyle/>
          <a:p>
            <a:pPr>
              <a:spcBef>
                <a:spcPct val="30000"/>
              </a:spcBef>
            </a:pPr>
            <a:r>
              <a:rPr lang="en-GB" sz="2800"/>
              <a:t>Need evidence of oxygen lack during labour</a:t>
            </a:r>
          </a:p>
          <a:p>
            <a:pPr>
              <a:spcBef>
                <a:spcPct val="30000"/>
              </a:spcBef>
            </a:pPr>
            <a:r>
              <a:rPr lang="en-GB" sz="2800"/>
              <a:t>Clamp the umbilical cord immediately</a:t>
            </a:r>
          </a:p>
          <a:p>
            <a:pPr lvl="1">
              <a:spcBef>
                <a:spcPct val="30000"/>
              </a:spcBef>
            </a:pPr>
            <a:r>
              <a:rPr lang="en-GB" sz="2400"/>
              <a:t>sample arterial and venous blood</a:t>
            </a:r>
          </a:p>
          <a:p>
            <a:pPr>
              <a:spcBef>
                <a:spcPct val="30000"/>
              </a:spcBef>
            </a:pPr>
            <a:r>
              <a:rPr lang="en-GB" sz="2800"/>
              <a:t>Use blood gas analysis machine to measure</a:t>
            </a:r>
          </a:p>
          <a:p>
            <a:pPr lvl="1">
              <a:spcBef>
                <a:spcPct val="30000"/>
              </a:spcBef>
            </a:pPr>
            <a:r>
              <a:rPr lang="en-GB" sz="2400"/>
              <a:t>pH, </a:t>
            </a:r>
            <a:r>
              <a:rPr lang="en-GB" sz="2400" i="1"/>
              <a:t>p</a:t>
            </a:r>
            <a:r>
              <a:rPr lang="en-GB" sz="2400"/>
              <a:t>CO</a:t>
            </a:r>
            <a:r>
              <a:rPr lang="en-GB" sz="2400" baseline="-25000"/>
              <a:t>2</a:t>
            </a:r>
            <a:r>
              <a:rPr lang="en-GB" sz="2400"/>
              <a:t>, </a:t>
            </a:r>
            <a:r>
              <a:rPr lang="en-GB" sz="2400" i="1"/>
              <a:t>p</a:t>
            </a:r>
            <a:r>
              <a:rPr lang="en-GB" sz="2400"/>
              <a:t>O</a:t>
            </a:r>
            <a:r>
              <a:rPr lang="en-GB" sz="2400" baseline="-25000"/>
              <a:t>2</a:t>
            </a:r>
            <a:endParaRPr lang="en-GB" sz="2400"/>
          </a:p>
          <a:p>
            <a:pPr lvl="1">
              <a:spcBef>
                <a:spcPct val="30000"/>
              </a:spcBef>
            </a:pPr>
            <a:r>
              <a:rPr lang="en-GB" sz="2400"/>
              <a:t>derive </a:t>
            </a:r>
            <a:r>
              <a:rPr lang="en-GB" sz="2400" i="1"/>
              <a:t>base deficit</a:t>
            </a:r>
            <a:r>
              <a:rPr lang="en-GB" sz="2400"/>
              <a:t> (</a:t>
            </a:r>
            <a:r>
              <a:rPr lang="en-GB" sz="2400" i="1"/>
              <a:t>extracellular fluid</a:t>
            </a:r>
            <a:r>
              <a:rPr lang="en-GB" sz="2400"/>
              <a:t>)</a:t>
            </a:r>
          </a:p>
          <a:p>
            <a:pPr>
              <a:spcBef>
                <a:spcPct val="30000"/>
              </a:spcBef>
            </a:pPr>
            <a:r>
              <a:rPr lang="en-GB" sz="2800"/>
              <a:t>Analysis of all these parameters in combination provides information on the severity and duration of lack of oxygen during labour</a:t>
            </a:r>
          </a:p>
          <a:p>
            <a:pPr lvl="1">
              <a:spcBef>
                <a:spcPct val="30000"/>
              </a:spcBef>
            </a:pPr>
            <a:r>
              <a:rPr lang="en-GB" sz="2400"/>
              <a:t>umbilical acid-base (UAB) analysis</a:t>
            </a:r>
          </a:p>
        </p:txBody>
      </p:sp>
    </p:spTree>
    <p:extLst>
      <p:ext uri="{BB962C8B-B14F-4D97-AF65-F5344CB8AC3E}">
        <p14:creationId xmlns:p14="http://schemas.microsoft.com/office/powerpoint/2010/main" val="30107306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6796" name="Group 60"/>
          <p:cNvGrpSpPr>
            <a:grpSpLocks/>
          </p:cNvGrpSpPr>
          <p:nvPr/>
        </p:nvGrpSpPr>
        <p:grpSpPr bwMode="auto">
          <a:xfrm>
            <a:off x="581025" y="1517650"/>
            <a:ext cx="2819400" cy="4541838"/>
            <a:chOff x="366" y="956"/>
            <a:chExt cx="1776" cy="2861"/>
          </a:xfrm>
        </p:grpSpPr>
        <p:sp>
          <p:nvSpPr>
            <p:cNvPr id="116738" name="Rectangle 2"/>
            <p:cNvSpPr>
              <a:spLocks noChangeArrowheads="1"/>
            </p:cNvSpPr>
            <p:nvPr/>
          </p:nvSpPr>
          <p:spPr bwMode="auto">
            <a:xfrm>
              <a:off x="1095" y="1696"/>
              <a:ext cx="326" cy="823"/>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nvGrpSpPr>
            <p:cNvPr id="116739" name="Group 3"/>
            <p:cNvGrpSpPr>
              <a:grpSpLocks/>
            </p:cNvGrpSpPr>
            <p:nvPr/>
          </p:nvGrpSpPr>
          <p:grpSpPr bwMode="auto">
            <a:xfrm>
              <a:off x="1099" y="1390"/>
              <a:ext cx="311" cy="90"/>
              <a:chOff x="1191" y="1390"/>
              <a:chExt cx="336" cy="90"/>
            </a:xfrm>
          </p:grpSpPr>
          <p:sp>
            <p:nvSpPr>
              <p:cNvPr id="116740" name="Freeform 4"/>
              <p:cNvSpPr>
                <a:spLocks/>
              </p:cNvSpPr>
              <p:nvPr/>
            </p:nvSpPr>
            <p:spPr bwMode="auto">
              <a:xfrm>
                <a:off x="1496" y="1390"/>
                <a:ext cx="31" cy="90"/>
              </a:xfrm>
              <a:custGeom>
                <a:avLst/>
                <a:gdLst>
                  <a:gd name="T0" fmla="*/ 1 w 31"/>
                  <a:gd name="T1" fmla="*/ 6 h 90"/>
                  <a:gd name="T2" fmla="*/ 13 w 31"/>
                  <a:gd name="T3" fmla="*/ 1 h 90"/>
                  <a:gd name="T4" fmla="*/ 17 w 31"/>
                  <a:gd name="T5" fmla="*/ 0 h 90"/>
                  <a:gd name="T6" fmla="*/ 22 w 31"/>
                  <a:gd name="T7" fmla="*/ 0 h 90"/>
                  <a:gd name="T8" fmla="*/ 24 w 31"/>
                  <a:gd name="T9" fmla="*/ 1 h 90"/>
                  <a:gd name="T10" fmla="*/ 27 w 31"/>
                  <a:gd name="T11" fmla="*/ 3 h 90"/>
                  <a:gd name="T12" fmla="*/ 29 w 31"/>
                  <a:gd name="T13" fmla="*/ 8 h 90"/>
                  <a:gd name="T14" fmla="*/ 30 w 31"/>
                  <a:gd name="T15" fmla="*/ 13 h 90"/>
                  <a:gd name="T16" fmla="*/ 29 w 31"/>
                  <a:gd name="T17" fmla="*/ 19 h 90"/>
                  <a:gd name="T18" fmla="*/ 28 w 31"/>
                  <a:gd name="T19" fmla="*/ 24 h 90"/>
                  <a:gd name="T20" fmla="*/ 25 w 31"/>
                  <a:gd name="T21" fmla="*/ 30 h 90"/>
                  <a:gd name="T22" fmla="*/ 22 w 31"/>
                  <a:gd name="T23" fmla="*/ 34 h 90"/>
                  <a:gd name="T24" fmla="*/ 19 w 31"/>
                  <a:gd name="T25" fmla="*/ 39 h 90"/>
                  <a:gd name="T26" fmla="*/ 17 w 31"/>
                  <a:gd name="T27" fmla="*/ 44 h 90"/>
                  <a:gd name="T28" fmla="*/ 17 w 31"/>
                  <a:gd name="T29" fmla="*/ 49 h 90"/>
                  <a:gd name="T30" fmla="*/ 17 w 31"/>
                  <a:gd name="T31" fmla="*/ 57 h 90"/>
                  <a:gd name="T32" fmla="*/ 17 w 31"/>
                  <a:gd name="T33" fmla="*/ 64 h 90"/>
                  <a:gd name="T34" fmla="*/ 18 w 31"/>
                  <a:gd name="T35" fmla="*/ 69 h 90"/>
                  <a:gd name="T36" fmla="*/ 17 w 31"/>
                  <a:gd name="T37" fmla="*/ 74 h 90"/>
                  <a:gd name="T38" fmla="*/ 15 w 31"/>
                  <a:gd name="T39" fmla="*/ 80 h 90"/>
                  <a:gd name="T40" fmla="*/ 13 w 31"/>
                  <a:gd name="T41" fmla="*/ 84 h 90"/>
                  <a:gd name="T42" fmla="*/ 8 w 31"/>
                  <a:gd name="T43" fmla="*/ 87 h 90"/>
                  <a:gd name="T44" fmla="*/ 0 w 31"/>
                  <a:gd name="T45" fmla="*/ 89 h 90"/>
                  <a:gd name="T46" fmla="*/ 1 w 31"/>
                  <a:gd name="T47" fmla="*/ 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90">
                    <a:moveTo>
                      <a:pt x="1" y="6"/>
                    </a:moveTo>
                    <a:lnTo>
                      <a:pt x="13" y="1"/>
                    </a:lnTo>
                    <a:lnTo>
                      <a:pt x="17" y="0"/>
                    </a:lnTo>
                    <a:lnTo>
                      <a:pt x="22" y="0"/>
                    </a:lnTo>
                    <a:lnTo>
                      <a:pt x="24" y="1"/>
                    </a:lnTo>
                    <a:lnTo>
                      <a:pt x="27" y="3"/>
                    </a:lnTo>
                    <a:lnTo>
                      <a:pt x="29" y="8"/>
                    </a:lnTo>
                    <a:lnTo>
                      <a:pt x="30" y="13"/>
                    </a:lnTo>
                    <a:lnTo>
                      <a:pt x="29" y="19"/>
                    </a:lnTo>
                    <a:lnTo>
                      <a:pt x="28" y="24"/>
                    </a:lnTo>
                    <a:lnTo>
                      <a:pt x="25" y="30"/>
                    </a:lnTo>
                    <a:lnTo>
                      <a:pt x="22" y="34"/>
                    </a:lnTo>
                    <a:lnTo>
                      <a:pt x="19" y="39"/>
                    </a:lnTo>
                    <a:lnTo>
                      <a:pt x="17" y="44"/>
                    </a:lnTo>
                    <a:lnTo>
                      <a:pt x="17" y="49"/>
                    </a:lnTo>
                    <a:lnTo>
                      <a:pt x="17" y="57"/>
                    </a:lnTo>
                    <a:lnTo>
                      <a:pt x="17" y="64"/>
                    </a:lnTo>
                    <a:lnTo>
                      <a:pt x="18" y="69"/>
                    </a:lnTo>
                    <a:lnTo>
                      <a:pt x="17" y="74"/>
                    </a:lnTo>
                    <a:lnTo>
                      <a:pt x="15" y="80"/>
                    </a:lnTo>
                    <a:lnTo>
                      <a:pt x="13" y="84"/>
                    </a:lnTo>
                    <a:lnTo>
                      <a:pt x="8" y="87"/>
                    </a:lnTo>
                    <a:lnTo>
                      <a:pt x="0" y="89"/>
                    </a:lnTo>
                    <a:lnTo>
                      <a:pt x="1" y="6"/>
                    </a:lnTo>
                  </a:path>
                </a:pathLst>
              </a:custGeom>
              <a:solidFill>
                <a:srgbClr val="FFC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41" name="Freeform 5"/>
              <p:cNvSpPr>
                <a:spLocks/>
              </p:cNvSpPr>
              <p:nvPr/>
            </p:nvSpPr>
            <p:spPr bwMode="auto">
              <a:xfrm>
                <a:off x="1191" y="1390"/>
                <a:ext cx="30" cy="90"/>
              </a:xfrm>
              <a:custGeom>
                <a:avLst/>
                <a:gdLst>
                  <a:gd name="T0" fmla="*/ 29 w 30"/>
                  <a:gd name="T1" fmla="*/ 6 h 90"/>
                  <a:gd name="T2" fmla="*/ 16 w 30"/>
                  <a:gd name="T3" fmla="*/ 1 h 90"/>
                  <a:gd name="T4" fmla="*/ 12 w 30"/>
                  <a:gd name="T5" fmla="*/ 0 h 90"/>
                  <a:gd name="T6" fmla="*/ 7 w 30"/>
                  <a:gd name="T7" fmla="*/ 0 h 90"/>
                  <a:gd name="T8" fmla="*/ 5 w 30"/>
                  <a:gd name="T9" fmla="*/ 1 h 90"/>
                  <a:gd name="T10" fmla="*/ 2 w 30"/>
                  <a:gd name="T11" fmla="*/ 3 h 90"/>
                  <a:gd name="T12" fmla="*/ 0 w 30"/>
                  <a:gd name="T13" fmla="*/ 8 h 90"/>
                  <a:gd name="T14" fmla="*/ 0 w 30"/>
                  <a:gd name="T15" fmla="*/ 13 h 90"/>
                  <a:gd name="T16" fmla="*/ 0 w 30"/>
                  <a:gd name="T17" fmla="*/ 19 h 90"/>
                  <a:gd name="T18" fmla="*/ 0 w 30"/>
                  <a:gd name="T19" fmla="*/ 24 h 90"/>
                  <a:gd name="T20" fmla="*/ 4 w 30"/>
                  <a:gd name="T21" fmla="*/ 30 h 90"/>
                  <a:gd name="T22" fmla="*/ 7 w 30"/>
                  <a:gd name="T23" fmla="*/ 34 h 90"/>
                  <a:gd name="T24" fmla="*/ 10 w 30"/>
                  <a:gd name="T25" fmla="*/ 39 h 90"/>
                  <a:gd name="T26" fmla="*/ 11 w 30"/>
                  <a:gd name="T27" fmla="*/ 44 h 90"/>
                  <a:gd name="T28" fmla="*/ 12 w 30"/>
                  <a:gd name="T29" fmla="*/ 49 h 90"/>
                  <a:gd name="T30" fmla="*/ 11 w 30"/>
                  <a:gd name="T31" fmla="*/ 57 h 90"/>
                  <a:gd name="T32" fmla="*/ 11 w 30"/>
                  <a:gd name="T33" fmla="*/ 64 h 90"/>
                  <a:gd name="T34" fmla="*/ 10 w 30"/>
                  <a:gd name="T35" fmla="*/ 69 h 90"/>
                  <a:gd name="T36" fmla="*/ 11 w 30"/>
                  <a:gd name="T37" fmla="*/ 74 h 90"/>
                  <a:gd name="T38" fmla="*/ 14 w 30"/>
                  <a:gd name="T39" fmla="*/ 80 h 90"/>
                  <a:gd name="T40" fmla="*/ 16 w 30"/>
                  <a:gd name="T41" fmla="*/ 84 h 90"/>
                  <a:gd name="T42" fmla="*/ 21 w 30"/>
                  <a:gd name="T43" fmla="*/ 87 h 90"/>
                  <a:gd name="T44" fmla="*/ 29 w 30"/>
                  <a:gd name="T45" fmla="*/ 89 h 90"/>
                  <a:gd name="T46" fmla="*/ 29 w 30"/>
                  <a:gd name="T47" fmla="*/ 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90">
                    <a:moveTo>
                      <a:pt x="29" y="6"/>
                    </a:moveTo>
                    <a:lnTo>
                      <a:pt x="16" y="1"/>
                    </a:lnTo>
                    <a:lnTo>
                      <a:pt x="12" y="0"/>
                    </a:lnTo>
                    <a:lnTo>
                      <a:pt x="7" y="0"/>
                    </a:lnTo>
                    <a:lnTo>
                      <a:pt x="5" y="1"/>
                    </a:lnTo>
                    <a:lnTo>
                      <a:pt x="2" y="3"/>
                    </a:lnTo>
                    <a:lnTo>
                      <a:pt x="0" y="8"/>
                    </a:lnTo>
                    <a:lnTo>
                      <a:pt x="0" y="13"/>
                    </a:lnTo>
                    <a:lnTo>
                      <a:pt x="0" y="19"/>
                    </a:lnTo>
                    <a:lnTo>
                      <a:pt x="0" y="24"/>
                    </a:lnTo>
                    <a:lnTo>
                      <a:pt x="4" y="30"/>
                    </a:lnTo>
                    <a:lnTo>
                      <a:pt x="7" y="34"/>
                    </a:lnTo>
                    <a:lnTo>
                      <a:pt x="10" y="39"/>
                    </a:lnTo>
                    <a:lnTo>
                      <a:pt x="11" y="44"/>
                    </a:lnTo>
                    <a:lnTo>
                      <a:pt x="12" y="49"/>
                    </a:lnTo>
                    <a:lnTo>
                      <a:pt x="11" y="57"/>
                    </a:lnTo>
                    <a:lnTo>
                      <a:pt x="11" y="64"/>
                    </a:lnTo>
                    <a:lnTo>
                      <a:pt x="10" y="69"/>
                    </a:lnTo>
                    <a:lnTo>
                      <a:pt x="11" y="74"/>
                    </a:lnTo>
                    <a:lnTo>
                      <a:pt x="14" y="80"/>
                    </a:lnTo>
                    <a:lnTo>
                      <a:pt x="16" y="84"/>
                    </a:lnTo>
                    <a:lnTo>
                      <a:pt x="21" y="87"/>
                    </a:lnTo>
                    <a:lnTo>
                      <a:pt x="29" y="89"/>
                    </a:lnTo>
                    <a:lnTo>
                      <a:pt x="29" y="6"/>
                    </a:lnTo>
                  </a:path>
                </a:pathLst>
              </a:custGeom>
              <a:solidFill>
                <a:srgbClr val="FFC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16742" name="Rectangle 6"/>
            <p:cNvSpPr>
              <a:spLocks noChangeArrowheads="1"/>
            </p:cNvSpPr>
            <p:nvPr/>
          </p:nvSpPr>
          <p:spPr bwMode="auto">
            <a:xfrm>
              <a:off x="1180" y="1645"/>
              <a:ext cx="139" cy="88"/>
            </a:xfrm>
            <a:prstGeom prst="rect">
              <a:avLst/>
            </a:prstGeom>
            <a:solidFill>
              <a:srgbClr val="FFC080"/>
            </a:solidFill>
            <a:ln w="127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16743" name="Freeform 7"/>
            <p:cNvSpPr>
              <a:spLocks/>
            </p:cNvSpPr>
            <p:nvPr/>
          </p:nvSpPr>
          <p:spPr bwMode="auto">
            <a:xfrm>
              <a:off x="1119" y="1236"/>
              <a:ext cx="271" cy="448"/>
            </a:xfrm>
            <a:custGeom>
              <a:avLst/>
              <a:gdLst>
                <a:gd name="T0" fmla="*/ 19 w 294"/>
                <a:gd name="T1" fmla="*/ 91 h 448"/>
                <a:gd name="T2" fmla="*/ 7 w 294"/>
                <a:gd name="T3" fmla="*/ 130 h 448"/>
                <a:gd name="T4" fmla="*/ 1 w 294"/>
                <a:gd name="T5" fmla="*/ 181 h 448"/>
                <a:gd name="T6" fmla="*/ 0 w 294"/>
                <a:gd name="T7" fmla="*/ 229 h 448"/>
                <a:gd name="T8" fmla="*/ 1 w 294"/>
                <a:gd name="T9" fmla="*/ 284 h 448"/>
                <a:gd name="T10" fmla="*/ 9 w 294"/>
                <a:gd name="T11" fmla="*/ 325 h 448"/>
                <a:gd name="T12" fmla="*/ 26 w 294"/>
                <a:gd name="T13" fmla="*/ 363 h 448"/>
                <a:gd name="T14" fmla="*/ 48 w 294"/>
                <a:gd name="T15" fmla="*/ 394 h 448"/>
                <a:gd name="T16" fmla="*/ 79 w 294"/>
                <a:gd name="T17" fmla="*/ 422 h 448"/>
                <a:gd name="T18" fmla="*/ 114 w 294"/>
                <a:gd name="T19" fmla="*/ 439 h 448"/>
                <a:gd name="T20" fmla="*/ 132 w 294"/>
                <a:gd name="T21" fmla="*/ 446 h 448"/>
                <a:gd name="T22" fmla="*/ 153 w 294"/>
                <a:gd name="T23" fmla="*/ 446 h 448"/>
                <a:gd name="T24" fmla="*/ 179 w 294"/>
                <a:gd name="T25" fmla="*/ 440 h 448"/>
                <a:gd name="T26" fmla="*/ 202 w 294"/>
                <a:gd name="T27" fmla="*/ 429 h 448"/>
                <a:gd name="T28" fmla="*/ 226 w 294"/>
                <a:gd name="T29" fmla="*/ 412 h 448"/>
                <a:gd name="T30" fmla="*/ 245 w 294"/>
                <a:gd name="T31" fmla="*/ 392 h 448"/>
                <a:gd name="T32" fmla="*/ 262 w 294"/>
                <a:gd name="T33" fmla="*/ 370 h 448"/>
                <a:gd name="T34" fmla="*/ 275 w 294"/>
                <a:gd name="T35" fmla="*/ 349 h 448"/>
                <a:gd name="T36" fmla="*/ 281 w 294"/>
                <a:gd name="T37" fmla="*/ 332 h 448"/>
                <a:gd name="T38" fmla="*/ 288 w 294"/>
                <a:gd name="T39" fmla="*/ 306 h 448"/>
                <a:gd name="T40" fmla="*/ 292 w 294"/>
                <a:gd name="T41" fmla="*/ 273 h 448"/>
                <a:gd name="T42" fmla="*/ 293 w 294"/>
                <a:gd name="T43" fmla="*/ 239 h 448"/>
                <a:gd name="T44" fmla="*/ 291 w 294"/>
                <a:gd name="T45" fmla="*/ 199 h 448"/>
                <a:gd name="T46" fmla="*/ 289 w 294"/>
                <a:gd name="T47" fmla="*/ 163 h 448"/>
                <a:gd name="T48" fmla="*/ 285 w 294"/>
                <a:gd name="T49" fmla="*/ 133 h 448"/>
                <a:gd name="T50" fmla="*/ 280 w 294"/>
                <a:gd name="T51" fmla="*/ 107 h 448"/>
                <a:gd name="T52" fmla="*/ 271 w 294"/>
                <a:gd name="T53" fmla="*/ 87 h 448"/>
                <a:gd name="T54" fmla="*/ 260 w 294"/>
                <a:gd name="T55" fmla="*/ 67 h 448"/>
                <a:gd name="T56" fmla="*/ 248 w 294"/>
                <a:gd name="T57" fmla="*/ 51 h 448"/>
                <a:gd name="T58" fmla="*/ 232 w 294"/>
                <a:gd name="T59" fmla="*/ 36 h 448"/>
                <a:gd name="T60" fmla="*/ 214 w 294"/>
                <a:gd name="T61" fmla="*/ 22 h 448"/>
                <a:gd name="T62" fmla="*/ 191 w 294"/>
                <a:gd name="T63" fmla="*/ 10 h 448"/>
                <a:gd name="T64" fmla="*/ 162 w 294"/>
                <a:gd name="T65" fmla="*/ 2 h 448"/>
                <a:gd name="T66" fmla="*/ 124 w 294"/>
                <a:gd name="T67" fmla="*/ 2 h 448"/>
                <a:gd name="T68" fmla="*/ 87 w 294"/>
                <a:gd name="T69" fmla="*/ 16 h 448"/>
                <a:gd name="T70" fmla="*/ 55 w 294"/>
                <a:gd name="T71" fmla="*/ 38 h 448"/>
                <a:gd name="T72" fmla="*/ 29 w 294"/>
                <a:gd name="T73" fmla="*/ 72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4" h="448">
                  <a:moveTo>
                    <a:pt x="29" y="72"/>
                  </a:moveTo>
                  <a:lnTo>
                    <a:pt x="19" y="91"/>
                  </a:lnTo>
                  <a:lnTo>
                    <a:pt x="12" y="111"/>
                  </a:lnTo>
                  <a:lnTo>
                    <a:pt x="7" y="130"/>
                  </a:lnTo>
                  <a:lnTo>
                    <a:pt x="4" y="154"/>
                  </a:lnTo>
                  <a:lnTo>
                    <a:pt x="1" y="181"/>
                  </a:lnTo>
                  <a:lnTo>
                    <a:pt x="1" y="205"/>
                  </a:lnTo>
                  <a:lnTo>
                    <a:pt x="0" y="229"/>
                  </a:lnTo>
                  <a:lnTo>
                    <a:pt x="0" y="260"/>
                  </a:lnTo>
                  <a:lnTo>
                    <a:pt x="1" y="284"/>
                  </a:lnTo>
                  <a:lnTo>
                    <a:pt x="5" y="308"/>
                  </a:lnTo>
                  <a:lnTo>
                    <a:pt x="9" y="325"/>
                  </a:lnTo>
                  <a:lnTo>
                    <a:pt x="15" y="346"/>
                  </a:lnTo>
                  <a:lnTo>
                    <a:pt x="26" y="363"/>
                  </a:lnTo>
                  <a:lnTo>
                    <a:pt x="35" y="377"/>
                  </a:lnTo>
                  <a:lnTo>
                    <a:pt x="48" y="394"/>
                  </a:lnTo>
                  <a:lnTo>
                    <a:pt x="63" y="408"/>
                  </a:lnTo>
                  <a:lnTo>
                    <a:pt x="79" y="422"/>
                  </a:lnTo>
                  <a:lnTo>
                    <a:pt x="96" y="432"/>
                  </a:lnTo>
                  <a:lnTo>
                    <a:pt x="114" y="439"/>
                  </a:lnTo>
                  <a:lnTo>
                    <a:pt x="121" y="442"/>
                  </a:lnTo>
                  <a:lnTo>
                    <a:pt x="132" y="446"/>
                  </a:lnTo>
                  <a:lnTo>
                    <a:pt x="146" y="447"/>
                  </a:lnTo>
                  <a:lnTo>
                    <a:pt x="153" y="446"/>
                  </a:lnTo>
                  <a:lnTo>
                    <a:pt x="166" y="444"/>
                  </a:lnTo>
                  <a:lnTo>
                    <a:pt x="179" y="440"/>
                  </a:lnTo>
                  <a:lnTo>
                    <a:pt x="191" y="436"/>
                  </a:lnTo>
                  <a:lnTo>
                    <a:pt x="202" y="429"/>
                  </a:lnTo>
                  <a:lnTo>
                    <a:pt x="215" y="421"/>
                  </a:lnTo>
                  <a:lnTo>
                    <a:pt x="226" y="412"/>
                  </a:lnTo>
                  <a:lnTo>
                    <a:pt x="236" y="402"/>
                  </a:lnTo>
                  <a:lnTo>
                    <a:pt x="245" y="392"/>
                  </a:lnTo>
                  <a:lnTo>
                    <a:pt x="252" y="382"/>
                  </a:lnTo>
                  <a:lnTo>
                    <a:pt x="262" y="370"/>
                  </a:lnTo>
                  <a:lnTo>
                    <a:pt x="269" y="360"/>
                  </a:lnTo>
                  <a:lnTo>
                    <a:pt x="275" y="349"/>
                  </a:lnTo>
                  <a:lnTo>
                    <a:pt x="279" y="341"/>
                  </a:lnTo>
                  <a:lnTo>
                    <a:pt x="281" y="332"/>
                  </a:lnTo>
                  <a:lnTo>
                    <a:pt x="285" y="320"/>
                  </a:lnTo>
                  <a:lnTo>
                    <a:pt x="288" y="306"/>
                  </a:lnTo>
                  <a:lnTo>
                    <a:pt x="290" y="288"/>
                  </a:lnTo>
                  <a:lnTo>
                    <a:pt x="292" y="273"/>
                  </a:lnTo>
                  <a:lnTo>
                    <a:pt x="293" y="256"/>
                  </a:lnTo>
                  <a:lnTo>
                    <a:pt x="293" y="239"/>
                  </a:lnTo>
                  <a:lnTo>
                    <a:pt x="292" y="216"/>
                  </a:lnTo>
                  <a:lnTo>
                    <a:pt x="291" y="199"/>
                  </a:lnTo>
                  <a:lnTo>
                    <a:pt x="290" y="182"/>
                  </a:lnTo>
                  <a:lnTo>
                    <a:pt x="289" y="163"/>
                  </a:lnTo>
                  <a:lnTo>
                    <a:pt x="288" y="148"/>
                  </a:lnTo>
                  <a:lnTo>
                    <a:pt x="285" y="133"/>
                  </a:lnTo>
                  <a:lnTo>
                    <a:pt x="283" y="120"/>
                  </a:lnTo>
                  <a:lnTo>
                    <a:pt x="280" y="107"/>
                  </a:lnTo>
                  <a:lnTo>
                    <a:pt x="275" y="96"/>
                  </a:lnTo>
                  <a:lnTo>
                    <a:pt x="271" y="87"/>
                  </a:lnTo>
                  <a:lnTo>
                    <a:pt x="267" y="80"/>
                  </a:lnTo>
                  <a:lnTo>
                    <a:pt x="260" y="67"/>
                  </a:lnTo>
                  <a:lnTo>
                    <a:pt x="254" y="58"/>
                  </a:lnTo>
                  <a:lnTo>
                    <a:pt x="248" y="51"/>
                  </a:lnTo>
                  <a:lnTo>
                    <a:pt x="240" y="42"/>
                  </a:lnTo>
                  <a:lnTo>
                    <a:pt x="232" y="36"/>
                  </a:lnTo>
                  <a:lnTo>
                    <a:pt x="225" y="29"/>
                  </a:lnTo>
                  <a:lnTo>
                    <a:pt x="214" y="22"/>
                  </a:lnTo>
                  <a:lnTo>
                    <a:pt x="203" y="16"/>
                  </a:lnTo>
                  <a:lnTo>
                    <a:pt x="191" y="10"/>
                  </a:lnTo>
                  <a:lnTo>
                    <a:pt x="177" y="6"/>
                  </a:lnTo>
                  <a:lnTo>
                    <a:pt x="162" y="2"/>
                  </a:lnTo>
                  <a:lnTo>
                    <a:pt x="147" y="0"/>
                  </a:lnTo>
                  <a:lnTo>
                    <a:pt x="124" y="2"/>
                  </a:lnTo>
                  <a:lnTo>
                    <a:pt x="106" y="8"/>
                  </a:lnTo>
                  <a:lnTo>
                    <a:pt x="87" y="16"/>
                  </a:lnTo>
                  <a:lnTo>
                    <a:pt x="70" y="27"/>
                  </a:lnTo>
                  <a:lnTo>
                    <a:pt x="55" y="38"/>
                  </a:lnTo>
                  <a:lnTo>
                    <a:pt x="40" y="54"/>
                  </a:lnTo>
                  <a:lnTo>
                    <a:pt x="29" y="72"/>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44" name="Freeform 8"/>
            <p:cNvSpPr>
              <a:spLocks/>
            </p:cNvSpPr>
            <p:nvPr/>
          </p:nvSpPr>
          <p:spPr bwMode="auto">
            <a:xfrm>
              <a:off x="1196" y="1572"/>
              <a:ext cx="112" cy="28"/>
            </a:xfrm>
            <a:custGeom>
              <a:avLst/>
              <a:gdLst>
                <a:gd name="T0" fmla="*/ 0 w 121"/>
                <a:gd name="T1" fmla="*/ 19 h 28"/>
                <a:gd name="T2" fmla="*/ 4 w 121"/>
                <a:gd name="T3" fmla="*/ 15 h 28"/>
                <a:gd name="T4" fmla="*/ 10 w 121"/>
                <a:gd name="T5" fmla="*/ 10 h 28"/>
                <a:gd name="T6" fmla="*/ 20 w 121"/>
                <a:gd name="T7" fmla="*/ 5 h 28"/>
                <a:gd name="T8" fmla="*/ 32 w 121"/>
                <a:gd name="T9" fmla="*/ 2 h 28"/>
                <a:gd name="T10" fmla="*/ 45 w 121"/>
                <a:gd name="T11" fmla="*/ 0 h 28"/>
                <a:gd name="T12" fmla="*/ 55 w 121"/>
                <a:gd name="T13" fmla="*/ 0 h 28"/>
                <a:gd name="T14" fmla="*/ 62 w 121"/>
                <a:gd name="T15" fmla="*/ 1 h 28"/>
                <a:gd name="T16" fmla="*/ 68 w 121"/>
                <a:gd name="T17" fmla="*/ 0 h 28"/>
                <a:gd name="T18" fmla="*/ 74 w 121"/>
                <a:gd name="T19" fmla="*/ 0 h 28"/>
                <a:gd name="T20" fmla="*/ 81 w 121"/>
                <a:gd name="T21" fmla="*/ 1 h 28"/>
                <a:gd name="T22" fmla="*/ 90 w 121"/>
                <a:gd name="T23" fmla="*/ 3 h 28"/>
                <a:gd name="T24" fmla="*/ 98 w 121"/>
                <a:gd name="T25" fmla="*/ 5 h 28"/>
                <a:gd name="T26" fmla="*/ 107 w 121"/>
                <a:gd name="T27" fmla="*/ 9 h 28"/>
                <a:gd name="T28" fmla="*/ 112 w 121"/>
                <a:gd name="T29" fmla="*/ 12 h 28"/>
                <a:gd name="T30" fmla="*/ 116 w 121"/>
                <a:gd name="T31" fmla="*/ 15 h 28"/>
                <a:gd name="T32" fmla="*/ 120 w 121"/>
                <a:gd name="T33" fmla="*/ 20 h 28"/>
                <a:gd name="T34" fmla="*/ 119 w 121"/>
                <a:gd name="T35" fmla="*/ 22 h 28"/>
                <a:gd name="T36" fmla="*/ 107 w 121"/>
                <a:gd name="T37" fmla="*/ 25 h 28"/>
                <a:gd name="T38" fmla="*/ 88 w 121"/>
                <a:gd name="T39" fmla="*/ 27 h 28"/>
                <a:gd name="T40" fmla="*/ 70 w 121"/>
                <a:gd name="T41" fmla="*/ 27 h 28"/>
                <a:gd name="T42" fmla="*/ 50 w 121"/>
                <a:gd name="T43" fmla="*/ 27 h 28"/>
                <a:gd name="T44" fmla="*/ 24 w 121"/>
                <a:gd name="T45" fmla="*/ 25 h 28"/>
                <a:gd name="T46" fmla="*/ 8 w 121"/>
                <a:gd name="T47" fmla="*/ 24 h 28"/>
                <a:gd name="T48" fmla="*/ 3 w 121"/>
                <a:gd name="T49" fmla="*/ 22 h 28"/>
                <a:gd name="T50" fmla="*/ 0 w 121"/>
                <a:gd name="T51"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1" h="28">
                  <a:moveTo>
                    <a:pt x="0" y="19"/>
                  </a:moveTo>
                  <a:lnTo>
                    <a:pt x="4" y="15"/>
                  </a:lnTo>
                  <a:lnTo>
                    <a:pt x="10" y="10"/>
                  </a:lnTo>
                  <a:lnTo>
                    <a:pt x="20" y="5"/>
                  </a:lnTo>
                  <a:lnTo>
                    <a:pt x="32" y="2"/>
                  </a:lnTo>
                  <a:lnTo>
                    <a:pt x="45" y="0"/>
                  </a:lnTo>
                  <a:lnTo>
                    <a:pt x="55" y="0"/>
                  </a:lnTo>
                  <a:lnTo>
                    <a:pt x="62" y="1"/>
                  </a:lnTo>
                  <a:lnTo>
                    <a:pt x="68" y="0"/>
                  </a:lnTo>
                  <a:lnTo>
                    <a:pt x="74" y="0"/>
                  </a:lnTo>
                  <a:lnTo>
                    <a:pt x="81" y="1"/>
                  </a:lnTo>
                  <a:lnTo>
                    <a:pt x="90" y="3"/>
                  </a:lnTo>
                  <a:lnTo>
                    <a:pt x="98" y="5"/>
                  </a:lnTo>
                  <a:lnTo>
                    <a:pt x="107" y="9"/>
                  </a:lnTo>
                  <a:lnTo>
                    <a:pt x="112" y="12"/>
                  </a:lnTo>
                  <a:lnTo>
                    <a:pt x="116" y="15"/>
                  </a:lnTo>
                  <a:lnTo>
                    <a:pt x="120" y="20"/>
                  </a:lnTo>
                  <a:lnTo>
                    <a:pt x="119" y="22"/>
                  </a:lnTo>
                  <a:lnTo>
                    <a:pt x="107" y="25"/>
                  </a:lnTo>
                  <a:lnTo>
                    <a:pt x="88" y="27"/>
                  </a:lnTo>
                  <a:lnTo>
                    <a:pt x="70" y="27"/>
                  </a:lnTo>
                  <a:lnTo>
                    <a:pt x="50" y="27"/>
                  </a:lnTo>
                  <a:lnTo>
                    <a:pt x="24" y="25"/>
                  </a:lnTo>
                  <a:lnTo>
                    <a:pt x="8" y="24"/>
                  </a:lnTo>
                  <a:lnTo>
                    <a:pt x="3" y="22"/>
                  </a:lnTo>
                  <a:lnTo>
                    <a:pt x="0" y="19"/>
                  </a:lnTo>
                </a:path>
              </a:pathLst>
            </a:custGeom>
            <a:solidFill>
              <a:srgbClr val="FFE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45" name="Freeform 9"/>
            <p:cNvSpPr>
              <a:spLocks/>
            </p:cNvSpPr>
            <p:nvPr/>
          </p:nvSpPr>
          <p:spPr bwMode="auto">
            <a:xfrm>
              <a:off x="1105" y="1205"/>
              <a:ext cx="313" cy="242"/>
            </a:xfrm>
            <a:custGeom>
              <a:avLst/>
              <a:gdLst>
                <a:gd name="T0" fmla="*/ 10 w 339"/>
                <a:gd name="T1" fmla="*/ 229 h 242"/>
                <a:gd name="T2" fmla="*/ 9 w 339"/>
                <a:gd name="T3" fmla="*/ 211 h 242"/>
                <a:gd name="T4" fmla="*/ 12 w 339"/>
                <a:gd name="T5" fmla="*/ 199 h 242"/>
                <a:gd name="T6" fmla="*/ 10 w 339"/>
                <a:gd name="T7" fmla="*/ 182 h 242"/>
                <a:gd name="T8" fmla="*/ 9 w 339"/>
                <a:gd name="T9" fmla="*/ 169 h 242"/>
                <a:gd name="T10" fmla="*/ 8 w 339"/>
                <a:gd name="T11" fmla="*/ 160 h 242"/>
                <a:gd name="T12" fmla="*/ 14 w 339"/>
                <a:gd name="T13" fmla="*/ 151 h 242"/>
                <a:gd name="T14" fmla="*/ 10 w 339"/>
                <a:gd name="T15" fmla="*/ 129 h 242"/>
                <a:gd name="T16" fmla="*/ 16 w 339"/>
                <a:gd name="T17" fmla="*/ 125 h 242"/>
                <a:gd name="T18" fmla="*/ 25 w 339"/>
                <a:gd name="T19" fmla="*/ 119 h 242"/>
                <a:gd name="T20" fmla="*/ 24 w 339"/>
                <a:gd name="T21" fmla="*/ 106 h 242"/>
                <a:gd name="T22" fmla="*/ 31 w 339"/>
                <a:gd name="T23" fmla="*/ 100 h 242"/>
                <a:gd name="T24" fmla="*/ 29 w 339"/>
                <a:gd name="T25" fmla="*/ 84 h 242"/>
                <a:gd name="T26" fmla="*/ 30 w 339"/>
                <a:gd name="T27" fmla="*/ 74 h 242"/>
                <a:gd name="T28" fmla="*/ 38 w 339"/>
                <a:gd name="T29" fmla="*/ 58 h 242"/>
                <a:gd name="T30" fmla="*/ 41 w 339"/>
                <a:gd name="T31" fmla="*/ 46 h 242"/>
                <a:gd name="T32" fmla="*/ 59 w 339"/>
                <a:gd name="T33" fmla="*/ 53 h 242"/>
                <a:gd name="T34" fmla="*/ 64 w 339"/>
                <a:gd name="T35" fmla="*/ 31 h 242"/>
                <a:gd name="T36" fmla="*/ 74 w 339"/>
                <a:gd name="T37" fmla="*/ 43 h 242"/>
                <a:gd name="T38" fmla="*/ 89 w 339"/>
                <a:gd name="T39" fmla="*/ 26 h 242"/>
                <a:gd name="T40" fmla="*/ 113 w 339"/>
                <a:gd name="T41" fmla="*/ 12 h 242"/>
                <a:gd name="T42" fmla="*/ 156 w 339"/>
                <a:gd name="T43" fmla="*/ 2 h 242"/>
                <a:gd name="T44" fmla="*/ 187 w 339"/>
                <a:gd name="T45" fmla="*/ 0 h 242"/>
                <a:gd name="T46" fmla="*/ 196 w 339"/>
                <a:gd name="T47" fmla="*/ 9 h 242"/>
                <a:gd name="T48" fmla="*/ 213 w 339"/>
                <a:gd name="T49" fmla="*/ 15 h 242"/>
                <a:gd name="T50" fmla="*/ 239 w 339"/>
                <a:gd name="T51" fmla="*/ 12 h 242"/>
                <a:gd name="T52" fmla="*/ 236 w 339"/>
                <a:gd name="T53" fmla="*/ 22 h 242"/>
                <a:gd name="T54" fmla="*/ 259 w 339"/>
                <a:gd name="T55" fmla="*/ 23 h 242"/>
                <a:gd name="T56" fmla="*/ 258 w 339"/>
                <a:gd name="T57" fmla="*/ 31 h 242"/>
                <a:gd name="T58" fmla="*/ 272 w 339"/>
                <a:gd name="T59" fmla="*/ 37 h 242"/>
                <a:gd name="T60" fmla="*/ 295 w 339"/>
                <a:gd name="T61" fmla="*/ 46 h 242"/>
                <a:gd name="T62" fmla="*/ 294 w 339"/>
                <a:gd name="T63" fmla="*/ 57 h 242"/>
                <a:gd name="T64" fmla="*/ 295 w 339"/>
                <a:gd name="T65" fmla="*/ 65 h 242"/>
                <a:gd name="T66" fmla="*/ 318 w 339"/>
                <a:gd name="T67" fmla="*/ 74 h 242"/>
                <a:gd name="T68" fmla="*/ 318 w 339"/>
                <a:gd name="T69" fmla="*/ 89 h 242"/>
                <a:gd name="T70" fmla="*/ 325 w 339"/>
                <a:gd name="T71" fmla="*/ 112 h 242"/>
                <a:gd name="T72" fmla="*/ 322 w 339"/>
                <a:gd name="T73" fmla="*/ 135 h 242"/>
                <a:gd name="T74" fmla="*/ 322 w 339"/>
                <a:gd name="T75" fmla="*/ 162 h 242"/>
                <a:gd name="T76" fmla="*/ 322 w 339"/>
                <a:gd name="T77" fmla="*/ 190 h 242"/>
                <a:gd name="T78" fmla="*/ 306 w 339"/>
                <a:gd name="T79" fmla="*/ 239 h 242"/>
                <a:gd name="T80" fmla="*/ 277 w 339"/>
                <a:gd name="T81" fmla="*/ 118 h 242"/>
                <a:gd name="T82" fmla="*/ 222 w 339"/>
                <a:gd name="T83" fmla="*/ 99 h 242"/>
                <a:gd name="T84" fmla="*/ 156 w 339"/>
                <a:gd name="T85" fmla="*/ 82 h 242"/>
                <a:gd name="T86" fmla="*/ 89 w 339"/>
                <a:gd name="T87" fmla="*/ 84 h 242"/>
                <a:gd name="T88" fmla="*/ 71 w 339"/>
                <a:gd name="T89" fmla="*/ 93 h 242"/>
                <a:gd name="T90" fmla="*/ 54 w 339"/>
                <a:gd name="T91" fmla="*/ 117 h 242"/>
                <a:gd name="T92" fmla="*/ 42 w 339"/>
                <a:gd name="T93" fmla="*/ 154 h 242"/>
                <a:gd name="T94" fmla="*/ 29 w 339"/>
                <a:gd name="T95" fmla="*/ 18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9" h="242">
                  <a:moveTo>
                    <a:pt x="19" y="241"/>
                  </a:moveTo>
                  <a:lnTo>
                    <a:pt x="16" y="236"/>
                  </a:lnTo>
                  <a:lnTo>
                    <a:pt x="10" y="229"/>
                  </a:lnTo>
                  <a:lnTo>
                    <a:pt x="16" y="226"/>
                  </a:lnTo>
                  <a:lnTo>
                    <a:pt x="13" y="219"/>
                  </a:lnTo>
                  <a:lnTo>
                    <a:pt x="9" y="211"/>
                  </a:lnTo>
                  <a:lnTo>
                    <a:pt x="5" y="206"/>
                  </a:lnTo>
                  <a:lnTo>
                    <a:pt x="14" y="206"/>
                  </a:lnTo>
                  <a:lnTo>
                    <a:pt x="12" y="199"/>
                  </a:lnTo>
                  <a:lnTo>
                    <a:pt x="7" y="190"/>
                  </a:lnTo>
                  <a:lnTo>
                    <a:pt x="0" y="183"/>
                  </a:lnTo>
                  <a:lnTo>
                    <a:pt x="10" y="182"/>
                  </a:lnTo>
                  <a:lnTo>
                    <a:pt x="7" y="175"/>
                  </a:lnTo>
                  <a:lnTo>
                    <a:pt x="3" y="167"/>
                  </a:lnTo>
                  <a:lnTo>
                    <a:pt x="9" y="169"/>
                  </a:lnTo>
                  <a:lnTo>
                    <a:pt x="13" y="170"/>
                  </a:lnTo>
                  <a:lnTo>
                    <a:pt x="12" y="165"/>
                  </a:lnTo>
                  <a:lnTo>
                    <a:pt x="8" y="160"/>
                  </a:lnTo>
                  <a:lnTo>
                    <a:pt x="13" y="160"/>
                  </a:lnTo>
                  <a:lnTo>
                    <a:pt x="10" y="150"/>
                  </a:lnTo>
                  <a:lnTo>
                    <a:pt x="14" y="151"/>
                  </a:lnTo>
                  <a:lnTo>
                    <a:pt x="14" y="145"/>
                  </a:lnTo>
                  <a:lnTo>
                    <a:pt x="13" y="139"/>
                  </a:lnTo>
                  <a:lnTo>
                    <a:pt x="10" y="129"/>
                  </a:lnTo>
                  <a:lnTo>
                    <a:pt x="14" y="130"/>
                  </a:lnTo>
                  <a:lnTo>
                    <a:pt x="20" y="132"/>
                  </a:lnTo>
                  <a:lnTo>
                    <a:pt x="16" y="125"/>
                  </a:lnTo>
                  <a:lnTo>
                    <a:pt x="24" y="126"/>
                  </a:lnTo>
                  <a:lnTo>
                    <a:pt x="31" y="127"/>
                  </a:lnTo>
                  <a:lnTo>
                    <a:pt x="25" y="119"/>
                  </a:lnTo>
                  <a:lnTo>
                    <a:pt x="22" y="114"/>
                  </a:lnTo>
                  <a:lnTo>
                    <a:pt x="17" y="107"/>
                  </a:lnTo>
                  <a:lnTo>
                    <a:pt x="24" y="106"/>
                  </a:lnTo>
                  <a:lnTo>
                    <a:pt x="30" y="106"/>
                  </a:lnTo>
                  <a:lnTo>
                    <a:pt x="36" y="105"/>
                  </a:lnTo>
                  <a:lnTo>
                    <a:pt x="31" y="100"/>
                  </a:lnTo>
                  <a:lnTo>
                    <a:pt x="25" y="95"/>
                  </a:lnTo>
                  <a:lnTo>
                    <a:pt x="32" y="93"/>
                  </a:lnTo>
                  <a:lnTo>
                    <a:pt x="29" y="84"/>
                  </a:lnTo>
                  <a:lnTo>
                    <a:pt x="25" y="79"/>
                  </a:lnTo>
                  <a:lnTo>
                    <a:pt x="23" y="74"/>
                  </a:lnTo>
                  <a:lnTo>
                    <a:pt x="30" y="74"/>
                  </a:lnTo>
                  <a:lnTo>
                    <a:pt x="37" y="76"/>
                  </a:lnTo>
                  <a:lnTo>
                    <a:pt x="39" y="68"/>
                  </a:lnTo>
                  <a:lnTo>
                    <a:pt x="38" y="58"/>
                  </a:lnTo>
                  <a:lnTo>
                    <a:pt x="36" y="50"/>
                  </a:lnTo>
                  <a:lnTo>
                    <a:pt x="30" y="40"/>
                  </a:lnTo>
                  <a:lnTo>
                    <a:pt x="41" y="46"/>
                  </a:lnTo>
                  <a:lnTo>
                    <a:pt x="46" y="48"/>
                  </a:lnTo>
                  <a:lnTo>
                    <a:pt x="52" y="53"/>
                  </a:lnTo>
                  <a:lnTo>
                    <a:pt x="59" y="53"/>
                  </a:lnTo>
                  <a:lnTo>
                    <a:pt x="59" y="46"/>
                  </a:lnTo>
                  <a:lnTo>
                    <a:pt x="60" y="39"/>
                  </a:lnTo>
                  <a:lnTo>
                    <a:pt x="64" y="31"/>
                  </a:lnTo>
                  <a:lnTo>
                    <a:pt x="67" y="37"/>
                  </a:lnTo>
                  <a:lnTo>
                    <a:pt x="69" y="40"/>
                  </a:lnTo>
                  <a:lnTo>
                    <a:pt x="74" y="43"/>
                  </a:lnTo>
                  <a:lnTo>
                    <a:pt x="78" y="38"/>
                  </a:lnTo>
                  <a:lnTo>
                    <a:pt x="82" y="32"/>
                  </a:lnTo>
                  <a:lnTo>
                    <a:pt x="89" y="26"/>
                  </a:lnTo>
                  <a:lnTo>
                    <a:pt x="95" y="19"/>
                  </a:lnTo>
                  <a:lnTo>
                    <a:pt x="103" y="14"/>
                  </a:lnTo>
                  <a:lnTo>
                    <a:pt x="113" y="12"/>
                  </a:lnTo>
                  <a:lnTo>
                    <a:pt x="126" y="9"/>
                  </a:lnTo>
                  <a:lnTo>
                    <a:pt x="144" y="4"/>
                  </a:lnTo>
                  <a:lnTo>
                    <a:pt x="156" y="2"/>
                  </a:lnTo>
                  <a:lnTo>
                    <a:pt x="167" y="1"/>
                  </a:lnTo>
                  <a:lnTo>
                    <a:pt x="175" y="0"/>
                  </a:lnTo>
                  <a:lnTo>
                    <a:pt x="187" y="0"/>
                  </a:lnTo>
                  <a:lnTo>
                    <a:pt x="210" y="1"/>
                  </a:lnTo>
                  <a:lnTo>
                    <a:pt x="201" y="4"/>
                  </a:lnTo>
                  <a:lnTo>
                    <a:pt x="196" y="9"/>
                  </a:lnTo>
                  <a:lnTo>
                    <a:pt x="195" y="12"/>
                  </a:lnTo>
                  <a:lnTo>
                    <a:pt x="203" y="14"/>
                  </a:lnTo>
                  <a:lnTo>
                    <a:pt x="213" y="15"/>
                  </a:lnTo>
                  <a:lnTo>
                    <a:pt x="222" y="14"/>
                  </a:lnTo>
                  <a:lnTo>
                    <a:pt x="231" y="13"/>
                  </a:lnTo>
                  <a:lnTo>
                    <a:pt x="239" y="12"/>
                  </a:lnTo>
                  <a:lnTo>
                    <a:pt x="252" y="13"/>
                  </a:lnTo>
                  <a:lnTo>
                    <a:pt x="244" y="16"/>
                  </a:lnTo>
                  <a:lnTo>
                    <a:pt x="236" y="22"/>
                  </a:lnTo>
                  <a:lnTo>
                    <a:pt x="244" y="23"/>
                  </a:lnTo>
                  <a:lnTo>
                    <a:pt x="249" y="22"/>
                  </a:lnTo>
                  <a:lnTo>
                    <a:pt x="259" y="23"/>
                  </a:lnTo>
                  <a:lnTo>
                    <a:pt x="274" y="28"/>
                  </a:lnTo>
                  <a:lnTo>
                    <a:pt x="266" y="29"/>
                  </a:lnTo>
                  <a:lnTo>
                    <a:pt x="258" y="31"/>
                  </a:lnTo>
                  <a:lnTo>
                    <a:pt x="253" y="33"/>
                  </a:lnTo>
                  <a:lnTo>
                    <a:pt x="264" y="35"/>
                  </a:lnTo>
                  <a:lnTo>
                    <a:pt x="272" y="37"/>
                  </a:lnTo>
                  <a:lnTo>
                    <a:pt x="277" y="38"/>
                  </a:lnTo>
                  <a:lnTo>
                    <a:pt x="285" y="41"/>
                  </a:lnTo>
                  <a:lnTo>
                    <a:pt x="295" y="46"/>
                  </a:lnTo>
                  <a:lnTo>
                    <a:pt x="309" y="51"/>
                  </a:lnTo>
                  <a:lnTo>
                    <a:pt x="300" y="53"/>
                  </a:lnTo>
                  <a:lnTo>
                    <a:pt x="294" y="57"/>
                  </a:lnTo>
                  <a:lnTo>
                    <a:pt x="289" y="60"/>
                  </a:lnTo>
                  <a:lnTo>
                    <a:pt x="288" y="64"/>
                  </a:lnTo>
                  <a:lnTo>
                    <a:pt x="295" y="65"/>
                  </a:lnTo>
                  <a:lnTo>
                    <a:pt x="301" y="68"/>
                  </a:lnTo>
                  <a:lnTo>
                    <a:pt x="308" y="71"/>
                  </a:lnTo>
                  <a:lnTo>
                    <a:pt x="318" y="74"/>
                  </a:lnTo>
                  <a:lnTo>
                    <a:pt x="325" y="73"/>
                  </a:lnTo>
                  <a:lnTo>
                    <a:pt x="319" y="79"/>
                  </a:lnTo>
                  <a:lnTo>
                    <a:pt x="318" y="89"/>
                  </a:lnTo>
                  <a:lnTo>
                    <a:pt x="321" y="98"/>
                  </a:lnTo>
                  <a:lnTo>
                    <a:pt x="323" y="105"/>
                  </a:lnTo>
                  <a:lnTo>
                    <a:pt x="325" y="112"/>
                  </a:lnTo>
                  <a:lnTo>
                    <a:pt x="319" y="124"/>
                  </a:lnTo>
                  <a:lnTo>
                    <a:pt x="338" y="124"/>
                  </a:lnTo>
                  <a:lnTo>
                    <a:pt x="322" y="135"/>
                  </a:lnTo>
                  <a:lnTo>
                    <a:pt x="316" y="143"/>
                  </a:lnTo>
                  <a:lnTo>
                    <a:pt x="313" y="156"/>
                  </a:lnTo>
                  <a:lnTo>
                    <a:pt x="322" y="162"/>
                  </a:lnTo>
                  <a:lnTo>
                    <a:pt x="318" y="170"/>
                  </a:lnTo>
                  <a:lnTo>
                    <a:pt x="316" y="181"/>
                  </a:lnTo>
                  <a:lnTo>
                    <a:pt x="322" y="190"/>
                  </a:lnTo>
                  <a:lnTo>
                    <a:pt x="313" y="204"/>
                  </a:lnTo>
                  <a:lnTo>
                    <a:pt x="310" y="212"/>
                  </a:lnTo>
                  <a:lnTo>
                    <a:pt x="306" y="239"/>
                  </a:lnTo>
                  <a:lnTo>
                    <a:pt x="299" y="176"/>
                  </a:lnTo>
                  <a:lnTo>
                    <a:pt x="293" y="153"/>
                  </a:lnTo>
                  <a:lnTo>
                    <a:pt x="277" y="118"/>
                  </a:lnTo>
                  <a:lnTo>
                    <a:pt x="264" y="106"/>
                  </a:lnTo>
                  <a:lnTo>
                    <a:pt x="245" y="100"/>
                  </a:lnTo>
                  <a:lnTo>
                    <a:pt x="222" y="99"/>
                  </a:lnTo>
                  <a:lnTo>
                    <a:pt x="199" y="93"/>
                  </a:lnTo>
                  <a:lnTo>
                    <a:pt x="179" y="88"/>
                  </a:lnTo>
                  <a:lnTo>
                    <a:pt x="156" y="82"/>
                  </a:lnTo>
                  <a:lnTo>
                    <a:pt x="134" y="80"/>
                  </a:lnTo>
                  <a:lnTo>
                    <a:pt x="93" y="79"/>
                  </a:lnTo>
                  <a:lnTo>
                    <a:pt x="89" y="84"/>
                  </a:lnTo>
                  <a:lnTo>
                    <a:pt x="83" y="89"/>
                  </a:lnTo>
                  <a:lnTo>
                    <a:pt x="76" y="93"/>
                  </a:lnTo>
                  <a:lnTo>
                    <a:pt x="71" y="93"/>
                  </a:lnTo>
                  <a:lnTo>
                    <a:pt x="65" y="95"/>
                  </a:lnTo>
                  <a:lnTo>
                    <a:pt x="60" y="106"/>
                  </a:lnTo>
                  <a:lnTo>
                    <a:pt x="54" y="117"/>
                  </a:lnTo>
                  <a:lnTo>
                    <a:pt x="52" y="132"/>
                  </a:lnTo>
                  <a:lnTo>
                    <a:pt x="47" y="142"/>
                  </a:lnTo>
                  <a:lnTo>
                    <a:pt x="42" y="154"/>
                  </a:lnTo>
                  <a:lnTo>
                    <a:pt x="37" y="162"/>
                  </a:lnTo>
                  <a:lnTo>
                    <a:pt x="32" y="171"/>
                  </a:lnTo>
                  <a:lnTo>
                    <a:pt x="29" y="182"/>
                  </a:lnTo>
                  <a:lnTo>
                    <a:pt x="26" y="195"/>
                  </a:lnTo>
                  <a:lnTo>
                    <a:pt x="19" y="241"/>
                  </a:lnTo>
                </a:path>
              </a:pathLst>
            </a:custGeom>
            <a:solidFill>
              <a:srgbClr val="6633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46" name="Oval 10"/>
            <p:cNvSpPr>
              <a:spLocks noChangeArrowheads="1"/>
            </p:cNvSpPr>
            <p:nvPr/>
          </p:nvSpPr>
          <p:spPr bwMode="auto">
            <a:xfrm>
              <a:off x="1185" y="1408"/>
              <a:ext cx="15" cy="32"/>
            </a:xfrm>
            <a:prstGeom prst="ellipse">
              <a:avLst/>
            </a:prstGeom>
            <a:solidFill>
              <a:srgbClr val="000080"/>
            </a:solidFill>
            <a:ln w="12700">
              <a:solidFill>
                <a:srgbClr val="00008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16747" name="Oval 11"/>
            <p:cNvSpPr>
              <a:spLocks noChangeArrowheads="1"/>
            </p:cNvSpPr>
            <p:nvPr/>
          </p:nvSpPr>
          <p:spPr bwMode="auto">
            <a:xfrm>
              <a:off x="1304" y="1408"/>
              <a:ext cx="14" cy="32"/>
            </a:xfrm>
            <a:prstGeom prst="ellipse">
              <a:avLst/>
            </a:prstGeom>
            <a:solidFill>
              <a:srgbClr val="000080"/>
            </a:solidFill>
            <a:ln w="12700">
              <a:solidFill>
                <a:srgbClr val="00008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16748" name="Arc 12"/>
            <p:cNvSpPr>
              <a:spLocks/>
            </p:cNvSpPr>
            <p:nvPr/>
          </p:nvSpPr>
          <p:spPr bwMode="auto">
            <a:xfrm>
              <a:off x="1221" y="1506"/>
              <a:ext cx="52" cy="30"/>
            </a:xfrm>
            <a:custGeom>
              <a:avLst/>
              <a:gdLst>
                <a:gd name="G0" fmla="+- 21600 0 0"/>
                <a:gd name="G1" fmla="+- 0 0 0"/>
                <a:gd name="G2" fmla="+- 21600 0 0"/>
                <a:gd name="T0" fmla="*/ 43200 w 43200"/>
                <a:gd name="T1" fmla="*/ 0 h 21600"/>
                <a:gd name="T2" fmla="*/ 0 w 43200"/>
                <a:gd name="T3" fmla="*/ 0 h 21600"/>
                <a:gd name="T4" fmla="*/ 21600 w 43200"/>
                <a:gd name="T5" fmla="*/ 0 h 21600"/>
              </a:gdLst>
              <a:ahLst/>
              <a:cxnLst>
                <a:cxn ang="0">
                  <a:pos x="T0" y="T1"/>
                </a:cxn>
                <a:cxn ang="0">
                  <a:pos x="T2" y="T3"/>
                </a:cxn>
                <a:cxn ang="0">
                  <a:pos x="T4" y="T5"/>
                </a:cxn>
              </a:cxnLst>
              <a:rect l="0" t="0" r="r" b="b"/>
              <a:pathLst>
                <a:path w="43200" h="21600" fill="none" extrusionOk="0">
                  <a:moveTo>
                    <a:pt x="43200" y="0"/>
                  </a:moveTo>
                  <a:cubicBezTo>
                    <a:pt x="43200" y="11929"/>
                    <a:pt x="33529" y="21600"/>
                    <a:pt x="21600" y="21600"/>
                  </a:cubicBezTo>
                  <a:cubicBezTo>
                    <a:pt x="9670" y="21599"/>
                    <a:pt x="-1" y="11929"/>
                    <a:pt x="-1" y="-1"/>
                  </a:cubicBezTo>
                </a:path>
                <a:path w="43200" h="21600" stroke="0" extrusionOk="0">
                  <a:moveTo>
                    <a:pt x="43200" y="0"/>
                  </a:moveTo>
                  <a:cubicBezTo>
                    <a:pt x="43200" y="11929"/>
                    <a:pt x="33529" y="21600"/>
                    <a:pt x="21600" y="21600"/>
                  </a:cubicBezTo>
                  <a:cubicBezTo>
                    <a:pt x="9670" y="21599"/>
                    <a:pt x="-1" y="11929"/>
                    <a:pt x="-1" y="-1"/>
                  </a:cubicBezTo>
                  <a:lnTo>
                    <a:pt x="21600"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16749" name="Freeform 13"/>
            <p:cNvSpPr>
              <a:spLocks/>
            </p:cNvSpPr>
            <p:nvPr/>
          </p:nvSpPr>
          <p:spPr bwMode="auto">
            <a:xfrm>
              <a:off x="1136" y="1335"/>
              <a:ext cx="102" cy="76"/>
            </a:xfrm>
            <a:custGeom>
              <a:avLst/>
              <a:gdLst>
                <a:gd name="T0" fmla="*/ 94 w 110"/>
                <a:gd name="T1" fmla="*/ 7 h 76"/>
                <a:gd name="T2" fmla="*/ 82 w 110"/>
                <a:gd name="T3" fmla="*/ 10 h 76"/>
                <a:gd name="T4" fmla="*/ 70 w 110"/>
                <a:gd name="T5" fmla="*/ 14 h 76"/>
                <a:gd name="T6" fmla="*/ 62 w 110"/>
                <a:gd name="T7" fmla="*/ 19 h 76"/>
                <a:gd name="T8" fmla="*/ 55 w 110"/>
                <a:gd name="T9" fmla="*/ 23 h 76"/>
                <a:gd name="T10" fmla="*/ 49 w 110"/>
                <a:gd name="T11" fmla="*/ 33 h 76"/>
                <a:gd name="T12" fmla="*/ 42 w 110"/>
                <a:gd name="T13" fmla="*/ 42 h 76"/>
                <a:gd name="T14" fmla="*/ 35 w 110"/>
                <a:gd name="T15" fmla="*/ 50 h 76"/>
                <a:gd name="T16" fmla="*/ 30 w 110"/>
                <a:gd name="T17" fmla="*/ 56 h 76"/>
                <a:gd name="T18" fmla="*/ 23 w 110"/>
                <a:gd name="T19" fmla="*/ 63 h 76"/>
                <a:gd name="T20" fmla="*/ 0 w 110"/>
                <a:gd name="T21" fmla="*/ 75 h 76"/>
                <a:gd name="T22" fmla="*/ 15 w 110"/>
                <a:gd name="T23" fmla="*/ 72 h 76"/>
                <a:gd name="T24" fmla="*/ 25 w 110"/>
                <a:gd name="T25" fmla="*/ 70 h 76"/>
                <a:gd name="T26" fmla="*/ 34 w 110"/>
                <a:gd name="T27" fmla="*/ 65 h 76"/>
                <a:gd name="T28" fmla="*/ 45 w 110"/>
                <a:gd name="T29" fmla="*/ 57 h 76"/>
                <a:gd name="T30" fmla="*/ 50 w 110"/>
                <a:gd name="T31" fmla="*/ 52 h 76"/>
                <a:gd name="T32" fmla="*/ 59 w 110"/>
                <a:gd name="T33" fmla="*/ 42 h 76"/>
                <a:gd name="T34" fmla="*/ 64 w 110"/>
                <a:gd name="T35" fmla="*/ 34 h 76"/>
                <a:gd name="T36" fmla="*/ 69 w 110"/>
                <a:gd name="T37" fmla="*/ 27 h 76"/>
                <a:gd name="T38" fmla="*/ 77 w 110"/>
                <a:gd name="T39" fmla="*/ 20 h 76"/>
                <a:gd name="T40" fmla="*/ 84 w 110"/>
                <a:gd name="T41" fmla="*/ 16 h 76"/>
                <a:gd name="T42" fmla="*/ 94 w 110"/>
                <a:gd name="T43" fmla="*/ 12 h 76"/>
                <a:gd name="T44" fmla="*/ 102 w 110"/>
                <a:gd name="T45" fmla="*/ 8 h 76"/>
                <a:gd name="T46" fmla="*/ 109 w 110"/>
                <a:gd name="T47" fmla="*/ 0 h 76"/>
                <a:gd name="T48" fmla="*/ 94 w 110"/>
                <a:gd name="T49"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 h="76">
                  <a:moveTo>
                    <a:pt x="94" y="7"/>
                  </a:moveTo>
                  <a:lnTo>
                    <a:pt x="82" y="10"/>
                  </a:lnTo>
                  <a:lnTo>
                    <a:pt x="70" y="14"/>
                  </a:lnTo>
                  <a:lnTo>
                    <a:pt x="62" y="19"/>
                  </a:lnTo>
                  <a:lnTo>
                    <a:pt x="55" y="23"/>
                  </a:lnTo>
                  <a:lnTo>
                    <a:pt x="49" y="33"/>
                  </a:lnTo>
                  <a:lnTo>
                    <a:pt x="42" y="42"/>
                  </a:lnTo>
                  <a:lnTo>
                    <a:pt x="35" y="50"/>
                  </a:lnTo>
                  <a:lnTo>
                    <a:pt x="30" y="56"/>
                  </a:lnTo>
                  <a:lnTo>
                    <a:pt x="23" y="63"/>
                  </a:lnTo>
                  <a:lnTo>
                    <a:pt x="0" y="75"/>
                  </a:lnTo>
                  <a:lnTo>
                    <a:pt x="15" y="72"/>
                  </a:lnTo>
                  <a:lnTo>
                    <a:pt x="25" y="70"/>
                  </a:lnTo>
                  <a:lnTo>
                    <a:pt x="34" y="65"/>
                  </a:lnTo>
                  <a:lnTo>
                    <a:pt x="45" y="57"/>
                  </a:lnTo>
                  <a:lnTo>
                    <a:pt x="50" y="52"/>
                  </a:lnTo>
                  <a:lnTo>
                    <a:pt x="59" y="42"/>
                  </a:lnTo>
                  <a:lnTo>
                    <a:pt x="64" y="34"/>
                  </a:lnTo>
                  <a:lnTo>
                    <a:pt x="69" y="27"/>
                  </a:lnTo>
                  <a:lnTo>
                    <a:pt x="77" y="20"/>
                  </a:lnTo>
                  <a:lnTo>
                    <a:pt x="84" y="16"/>
                  </a:lnTo>
                  <a:lnTo>
                    <a:pt x="94" y="12"/>
                  </a:lnTo>
                  <a:lnTo>
                    <a:pt x="102" y="8"/>
                  </a:lnTo>
                  <a:lnTo>
                    <a:pt x="109" y="0"/>
                  </a:lnTo>
                  <a:lnTo>
                    <a:pt x="94"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50" name="Freeform 14"/>
            <p:cNvSpPr>
              <a:spLocks/>
            </p:cNvSpPr>
            <p:nvPr/>
          </p:nvSpPr>
          <p:spPr bwMode="auto">
            <a:xfrm>
              <a:off x="1278" y="1338"/>
              <a:ext cx="94" cy="85"/>
            </a:xfrm>
            <a:custGeom>
              <a:avLst/>
              <a:gdLst>
                <a:gd name="T0" fmla="*/ 15 w 102"/>
                <a:gd name="T1" fmla="*/ 6 h 85"/>
                <a:gd name="T2" fmla="*/ 26 w 102"/>
                <a:gd name="T3" fmla="*/ 9 h 85"/>
                <a:gd name="T4" fmla="*/ 35 w 102"/>
                <a:gd name="T5" fmla="*/ 14 h 85"/>
                <a:gd name="T6" fmla="*/ 43 w 102"/>
                <a:gd name="T7" fmla="*/ 18 h 85"/>
                <a:gd name="T8" fmla="*/ 49 w 102"/>
                <a:gd name="T9" fmla="*/ 24 h 85"/>
                <a:gd name="T10" fmla="*/ 55 w 102"/>
                <a:gd name="T11" fmla="*/ 35 h 85"/>
                <a:gd name="T12" fmla="*/ 63 w 102"/>
                <a:gd name="T13" fmla="*/ 46 h 85"/>
                <a:gd name="T14" fmla="*/ 67 w 102"/>
                <a:gd name="T15" fmla="*/ 55 h 85"/>
                <a:gd name="T16" fmla="*/ 72 w 102"/>
                <a:gd name="T17" fmla="*/ 61 h 85"/>
                <a:gd name="T18" fmla="*/ 78 w 102"/>
                <a:gd name="T19" fmla="*/ 69 h 85"/>
                <a:gd name="T20" fmla="*/ 101 w 102"/>
                <a:gd name="T21" fmla="*/ 84 h 85"/>
                <a:gd name="T22" fmla="*/ 86 w 102"/>
                <a:gd name="T23" fmla="*/ 79 h 85"/>
                <a:gd name="T24" fmla="*/ 78 w 102"/>
                <a:gd name="T25" fmla="*/ 76 h 85"/>
                <a:gd name="T26" fmla="*/ 69 w 102"/>
                <a:gd name="T27" fmla="*/ 70 h 85"/>
                <a:gd name="T28" fmla="*/ 58 w 102"/>
                <a:gd name="T29" fmla="*/ 63 h 85"/>
                <a:gd name="T30" fmla="*/ 54 w 102"/>
                <a:gd name="T31" fmla="*/ 57 h 85"/>
                <a:gd name="T32" fmla="*/ 46 w 102"/>
                <a:gd name="T33" fmla="*/ 46 h 85"/>
                <a:gd name="T34" fmla="*/ 41 w 102"/>
                <a:gd name="T35" fmla="*/ 38 h 85"/>
                <a:gd name="T36" fmla="*/ 37 w 102"/>
                <a:gd name="T37" fmla="*/ 31 h 85"/>
                <a:gd name="T38" fmla="*/ 31 w 102"/>
                <a:gd name="T39" fmla="*/ 21 h 85"/>
                <a:gd name="T40" fmla="*/ 23 w 102"/>
                <a:gd name="T41" fmla="*/ 17 h 85"/>
                <a:gd name="T42" fmla="*/ 14 w 102"/>
                <a:gd name="T43" fmla="*/ 12 h 85"/>
                <a:gd name="T44" fmla="*/ 6 w 102"/>
                <a:gd name="T45" fmla="*/ 8 h 85"/>
                <a:gd name="T46" fmla="*/ 0 w 102"/>
                <a:gd name="T47" fmla="*/ 0 h 85"/>
                <a:gd name="T48" fmla="*/ 15 w 102"/>
                <a:gd name="T4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2" h="85">
                  <a:moveTo>
                    <a:pt x="15" y="6"/>
                  </a:moveTo>
                  <a:lnTo>
                    <a:pt x="26" y="9"/>
                  </a:lnTo>
                  <a:lnTo>
                    <a:pt x="35" y="14"/>
                  </a:lnTo>
                  <a:lnTo>
                    <a:pt x="43" y="18"/>
                  </a:lnTo>
                  <a:lnTo>
                    <a:pt x="49" y="24"/>
                  </a:lnTo>
                  <a:lnTo>
                    <a:pt x="55" y="35"/>
                  </a:lnTo>
                  <a:lnTo>
                    <a:pt x="63" y="46"/>
                  </a:lnTo>
                  <a:lnTo>
                    <a:pt x="67" y="55"/>
                  </a:lnTo>
                  <a:lnTo>
                    <a:pt x="72" y="61"/>
                  </a:lnTo>
                  <a:lnTo>
                    <a:pt x="78" y="69"/>
                  </a:lnTo>
                  <a:lnTo>
                    <a:pt x="101" y="84"/>
                  </a:lnTo>
                  <a:lnTo>
                    <a:pt x="86" y="79"/>
                  </a:lnTo>
                  <a:lnTo>
                    <a:pt x="78" y="76"/>
                  </a:lnTo>
                  <a:lnTo>
                    <a:pt x="69" y="70"/>
                  </a:lnTo>
                  <a:lnTo>
                    <a:pt x="58" y="63"/>
                  </a:lnTo>
                  <a:lnTo>
                    <a:pt x="54" y="57"/>
                  </a:lnTo>
                  <a:lnTo>
                    <a:pt x="46" y="46"/>
                  </a:lnTo>
                  <a:lnTo>
                    <a:pt x="41" y="38"/>
                  </a:lnTo>
                  <a:lnTo>
                    <a:pt x="37" y="31"/>
                  </a:lnTo>
                  <a:lnTo>
                    <a:pt x="31" y="21"/>
                  </a:lnTo>
                  <a:lnTo>
                    <a:pt x="23" y="17"/>
                  </a:lnTo>
                  <a:lnTo>
                    <a:pt x="14" y="12"/>
                  </a:lnTo>
                  <a:lnTo>
                    <a:pt x="6" y="8"/>
                  </a:lnTo>
                  <a:lnTo>
                    <a:pt x="0" y="0"/>
                  </a:lnTo>
                  <a:lnTo>
                    <a:pt x="15"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51" name="Freeform 15"/>
            <p:cNvSpPr>
              <a:spLocks/>
            </p:cNvSpPr>
            <p:nvPr/>
          </p:nvSpPr>
          <p:spPr bwMode="auto">
            <a:xfrm>
              <a:off x="1243" y="1621"/>
              <a:ext cx="18" cy="3"/>
            </a:xfrm>
            <a:custGeom>
              <a:avLst/>
              <a:gdLst>
                <a:gd name="T0" fmla="*/ 0 w 19"/>
                <a:gd name="T1" fmla="*/ 1 h 3"/>
                <a:gd name="T2" fmla="*/ 7 w 19"/>
                <a:gd name="T3" fmla="*/ 0 h 3"/>
                <a:gd name="T4" fmla="*/ 13 w 19"/>
                <a:gd name="T5" fmla="*/ 1 h 3"/>
                <a:gd name="T6" fmla="*/ 18 w 19"/>
                <a:gd name="T7" fmla="*/ 2 h 3"/>
              </a:gdLst>
              <a:ahLst/>
              <a:cxnLst>
                <a:cxn ang="0">
                  <a:pos x="T0" y="T1"/>
                </a:cxn>
                <a:cxn ang="0">
                  <a:pos x="T2" y="T3"/>
                </a:cxn>
                <a:cxn ang="0">
                  <a:pos x="T4" y="T5"/>
                </a:cxn>
                <a:cxn ang="0">
                  <a:pos x="T6" y="T7"/>
                </a:cxn>
              </a:cxnLst>
              <a:rect l="0" t="0" r="r" b="b"/>
              <a:pathLst>
                <a:path w="19" h="3">
                  <a:moveTo>
                    <a:pt x="0" y="1"/>
                  </a:moveTo>
                  <a:lnTo>
                    <a:pt x="7" y="0"/>
                  </a:lnTo>
                  <a:lnTo>
                    <a:pt x="13" y="1"/>
                  </a:lnTo>
                  <a:lnTo>
                    <a:pt x="18" y="2"/>
                  </a:lnTo>
                </a:path>
              </a:pathLst>
            </a:custGeom>
            <a:noFill/>
            <a:ln w="12700" cap="rnd"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52" name="Freeform 16"/>
            <p:cNvSpPr>
              <a:spLocks/>
            </p:cNvSpPr>
            <p:nvPr/>
          </p:nvSpPr>
          <p:spPr bwMode="auto">
            <a:xfrm>
              <a:off x="1428" y="3603"/>
              <a:ext cx="315" cy="214"/>
            </a:xfrm>
            <a:custGeom>
              <a:avLst/>
              <a:gdLst>
                <a:gd name="T0" fmla="*/ 1 w 341"/>
                <a:gd name="T1" fmla="*/ 27 h 214"/>
                <a:gd name="T2" fmla="*/ 0 w 341"/>
                <a:gd name="T3" fmla="*/ 53 h 214"/>
                <a:gd name="T4" fmla="*/ 1 w 341"/>
                <a:gd name="T5" fmla="*/ 72 h 214"/>
                <a:gd name="T6" fmla="*/ 2 w 341"/>
                <a:gd name="T7" fmla="*/ 89 h 214"/>
                <a:gd name="T8" fmla="*/ 10 w 341"/>
                <a:gd name="T9" fmla="*/ 113 h 214"/>
                <a:gd name="T10" fmla="*/ 46 w 341"/>
                <a:gd name="T11" fmla="*/ 133 h 214"/>
                <a:gd name="T12" fmla="*/ 65 w 341"/>
                <a:gd name="T13" fmla="*/ 132 h 214"/>
                <a:gd name="T14" fmla="*/ 69 w 341"/>
                <a:gd name="T15" fmla="*/ 149 h 214"/>
                <a:gd name="T16" fmla="*/ 80 w 341"/>
                <a:gd name="T17" fmla="*/ 159 h 214"/>
                <a:gd name="T18" fmla="*/ 97 w 341"/>
                <a:gd name="T19" fmla="*/ 170 h 214"/>
                <a:gd name="T20" fmla="*/ 121 w 341"/>
                <a:gd name="T21" fmla="*/ 182 h 214"/>
                <a:gd name="T22" fmla="*/ 190 w 341"/>
                <a:gd name="T23" fmla="*/ 201 h 214"/>
                <a:gd name="T24" fmla="*/ 223 w 341"/>
                <a:gd name="T25" fmla="*/ 209 h 214"/>
                <a:gd name="T26" fmla="*/ 260 w 341"/>
                <a:gd name="T27" fmla="*/ 213 h 214"/>
                <a:gd name="T28" fmla="*/ 294 w 341"/>
                <a:gd name="T29" fmla="*/ 211 h 214"/>
                <a:gd name="T30" fmla="*/ 312 w 341"/>
                <a:gd name="T31" fmla="*/ 205 h 214"/>
                <a:gd name="T32" fmla="*/ 328 w 341"/>
                <a:gd name="T33" fmla="*/ 194 h 214"/>
                <a:gd name="T34" fmla="*/ 336 w 341"/>
                <a:gd name="T35" fmla="*/ 179 h 214"/>
                <a:gd name="T36" fmla="*/ 339 w 341"/>
                <a:gd name="T37" fmla="*/ 163 h 214"/>
                <a:gd name="T38" fmla="*/ 340 w 341"/>
                <a:gd name="T39" fmla="*/ 154 h 214"/>
                <a:gd name="T40" fmla="*/ 339 w 341"/>
                <a:gd name="T41" fmla="*/ 146 h 214"/>
                <a:gd name="T42" fmla="*/ 335 w 341"/>
                <a:gd name="T43" fmla="*/ 138 h 214"/>
                <a:gd name="T44" fmla="*/ 331 w 341"/>
                <a:gd name="T45" fmla="*/ 130 h 214"/>
                <a:gd name="T46" fmla="*/ 290 w 341"/>
                <a:gd name="T47" fmla="*/ 108 h 214"/>
                <a:gd name="T48" fmla="*/ 255 w 341"/>
                <a:gd name="T49" fmla="*/ 84 h 214"/>
                <a:gd name="T50" fmla="*/ 182 w 341"/>
                <a:gd name="T51" fmla="*/ 0 h 214"/>
                <a:gd name="T52" fmla="*/ 1 w 341"/>
                <a:gd name="T53" fmla="*/ 2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1" h="214">
                  <a:moveTo>
                    <a:pt x="1" y="27"/>
                  </a:moveTo>
                  <a:lnTo>
                    <a:pt x="0" y="53"/>
                  </a:lnTo>
                  <a:lnTo>
                    <a:pt x="1" y="72"/>
                  </a:lnTo>
                  <a:lnTo>
                    <a:pt x="2" y="89"/>
                  </a:lnTo>
                  <a:lnTo>
                    <a:pt x="10" y="113"/>
                  </a:lnTo>
                  <a:lnTo>
                    <a:pt x="46" y="133"/>
                  </a:lnTo>
                  <a:lnTo>
                    <a:pt x="65" y="132"/>
                  </a:lnTo>
                  <a:lnTo>
                    <a:pt x="69" y="149"/>
                  </a:lnTo>
                  <a:lnTo>
                    <a:pt x="80" y="159"/>
                  </a:lnTo>
                  <a:lnTo>
                    <a:pt x="97" y="170"/>
                  </a:lnTo>
                  <a:lnTo>
                    <a:pt x="121" y="182"/>
                  </a:lnTo>
                  <a:lnTo>
                    <a:pt x="190" y="201"/>
                  </a:lnTo>
                  <a:lnTo>
                    <a:pt x="223" y="209"/>
                  </a:lnTo>
                  <a:lnTo>
                    <a:pt x="260" y="213"/>
                  </a:lnTo>
                  <a:lnTo>
                    <a:pt x="294" y="211"/>
                  </a:lnTo>
                  <a:lnTo>
                    <a:pt x="312" y="205"/>
                  </a:lnTo>
                  <a:lnTo>
                    <a:pt x="328" y="194"/>
                  </a:lnTo>
                  <a:lnTo>
                    <a:pt x="336" y="179"/>
                  </a:lnTo>
                  <a:lnTo>
                    <a:pt x="339" y="163"/>
                  </a:lnTo>
                  <a:lnTo>
                    <a:pt x="340" y="154"/>
                  </a:lnTo>
                  <a:lnTo>
                    <a:pt x="339" y="146"/>
                  </a:lnTo>
                  <a:lnTo>
                    <a:pt x="335" y="138"/>
                  </a:lnTo>
                  <a:lnTo>
                    <a:pt x="331" y="130"/>
                  </a:lnTo>
                  <a:lnTo>
                    <a:pt x="290" y="108"/>
                  </a:lnTo>
                  <a:lnTo>
                    <a:pt x="255" y="84"/>
                  </a:lnTo>
                  <a:lnTo>
                    <a:pt x="182" y="0"/>
                  </a:lnTo>
                  <a:lnTo>
                    <a:pt x="1" y="27"/>
                  </a:lnTo>
                </a:path>
              </a:pathLst>
            </a:custGeom>
            <a:solidFill>
              <a:srgbClr val="6633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53" name="Freeform 17"/>
            <p:cNvSpPr>
              <a:spLocks/>
            </p:cNvSpPr>
            <p:nvPr/>
          </p:nvSpPr>
          <p:spPr bwMode="auto">
            <a:xfrm>
              <a:off x="850" y="3557"/>
              <a:ext cx="369" cy="169"/>
            </a:xfrm>
            <a:custGeom>
              <a:avLst/>
              <a:gdLst>
                <a:gd name="T0" fmla="*/ 197 w 400"/>
                <a:gd name="T1" fmla="*/ 0 h 169"/>
                <a:gd name="T2" fmla="*/ 158 w 400"/>
                <a:gd name="T3" fmla="*/ 33 h 169"/>
                <a:gd name="T4" fmla="*/ 115 w 400"/>
                <a:gd name="T5" fmla="*/ 58 h 169"/>
                <a:gd name="T6" fmla="*/ 78 w 400"/>
                <a:gd name="T7" fmla="*/ 71 h 169"/>
                <a:gd name="T8" fmla="*/ 17 w 400"/>
                <a:gd name="T9" fmla="*/ 91 h 169"/>
                <a:gd name="T10" fmla="*/ 8 w 400"/>
                <a:gd name="T11" fmla="*/ 95 h 169"/>
                <a:gd name="T12" fmla="*/ 3 w 400"/>
                <a:gd name="T13" fmla="*/ 102 h 169"/>
                <a:gd name="T14" fmla="*/ 0 w 400"/>
                <a:gd name="T15" fmla="*/ 112 h 169"/>
                <a:gd name="T16" fmla="*/ 0 w 400"/>
                <a:gd name="T17" fmla="*/ 123 h 169"/>
                <a:gd name="T18" fmla="*/ 3 w 400"/>
                <a:gd name="T19" fmla="*/ 139 h 169"/>
                <a:gd name="T20" fmla="*/ 7 w 400"/>
                <a:gd name="T21" fmla="*/ 151 h 169"/>
                <a:gd name="T22" fmla="*/ 17 w 400"/>
                <a:gd name="T23" fmla="*/ 158 h 169"/>
                <a:gd name="T24" fmla="*/ 34 w 400"/>
                <a:gd name="T25" fmla="*/ 163 h 169"/>
                <a:gd name="T26" fmla="*/ 59 w 400"/>
                <a:gd name="T27" fmla="*/ 165 h 169"/>
                <a:gd name="T28" fmla="*/ 90 w 400"/>
                <a:gd name="T29" fmla="*/ 167 h 169"/>
                <a:gd name="T30" fmla="*/ 116 w 400"/>
                <a:gd name="T31" fmla="*/ 168 h 169"/>
                <a:gd name="T32" fmla="*/ 145 w 400"/>
                <a:gd name="T33" fmla="*/ 167 h 169"/>
                <a:gd name="T34" fmla="*/ 172 w 400"/>
                <a:gd name="T35" fmla="*/ 165 h 169"/>
                <a:gd name="T36" fmla="*/ 198 w 400"/>
                <a:gd name="T37" fmla="*/ 160 h 169"/>
                <a:gd name="T38" fmla="*/ 219 w 400"/>
                <a:gd name="T39" fmla="*/ 154 h 169"/>
                <a:gd name="T40" fmla="*/ 239 w 400"/>
                <a:gd name="T41" fmla="*/ 146 h 169"/>
                <a:gd name="T42" fmla="*/ 265 w 400"/>
                <a:gd name="T43" fmla="*/ 139 h 169"/>
                <a:gd name="T44" fmla="*/ 268 w 400"/>
                <a:gd name="T45" fmla="*/ 149 h 169"/>
                <a:gd name="T46" fmla="*/ 287 w 400"/>
                <a:gd name="T47" fmla="*/ 150 h 169"/>
                <a:gd name="T48" fmla="*/ 305 w 400"/>
                <a:gd name="T49" fmla="*/ 150 h 169"/>
                <a:gd name="T50" fmla="*/ 324 w 400"/>
                <a:gd name="T51" fmla="*/ 149 h 169"/>
                <a:gd name="T52" fmla="*/ 340 w 400"/>
                <a:gd name="T53" fmla="*/ 148 h 169"/>
                <a:gd name="T54" fmla="*/ 355 w 400"/>
                <a:gd name="T55" fmla="*/ 145 h 169"/>
                <a:gd name="T56" fmla="*/ 374 w 400"/>
                <a:gd name="T57" fmla="*/ 139 h 169"/>
                <a:gd name="T58" fmla="*/ 391 w 400"/>
                <a:gd name="T59" fmla="*/ 132 h 169"/>
                <a:gd name="T60" fmla="*/ 391 w 400"/>
                <a:gd name="T61" fmla="*/ 112 h 169"/>
                <a:gd name="T62" fmla="*/ 394 w 400"/>
                <a:gd name="T63" fmla="*/ 105 h 169"/>
                <a:gd name="T64" fmla="*/ 396 w 400"/>
                <a:gd name="T65" fmla="*/ 98 h 169"/>
                <a:gd name="T66" fmla="*/ 397 w 400"/>
                <a:gd name="T67" fmla="*/ 59 h 169"/>
                <a:gd name="T68" fmla="*/ 399 w 400"/>
                <a:gd name="T69" fmla="*/ 20 h 169"/>
                <a:gd name="T70" fmla="*/ 309 w 400"/>
                <a:gd name="T71" fmla="*/ 29 h 169"/>
                <a:gd name="T72" fmla="*/ 197 w 400"/>
                <a:gd name="T7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0" h="169">
                  <a:moveTo>
                    <a:pt x="197" y="0"/>
                  </a:moveTo>
                  <a:lnTo>
                    <a:pt x="158" y="33"/>
                  </a:lnTo>
                  <a:lnTo>
                    <a:pt x="115" y="58"/>
                  </a:lnTo>
                  <a:lnTo>
                    <a:pt x="78" y="71"/>
                  </a:lnTo>
                  <a:lnTo>
                    <a:pt x="17" y="91"/>
                  </a:lnTo>
                  <a:lnTo>
                    <a:pt x="8" y="95"/>
                  </a:lnTo>
                  <a:lnTo>
                    <a:pt x="3" y="102"/>
                  </a:lnTo>
                  <a:lnTo>
                    <a:pt x="0" y="112"/>
                  </a:lnTo>
                  <a:lnTo>
                    <a:pt x="0" y="123"/>
                  </a:lnTo>
                  <a:lnTo>
                    <a:pt x="3" y="139"/>
                  </a:lnTo>
                  <a:lnTo>
                    <a:pt x="7" y="151"/>
                  </a:lnTo>
                  <a:lnTo>
                    <a:pt x="17" y="158"/>
                  </a:lnTo>
                  <a:lnTo>
                    <a:pt x="34" y="163"/>
                  </a:lnTo>
                  <a:lnTo>
                    <a:pt x="59" y="165"/>
                  </a:lnTo>
                  <a:lnTo>
                    <a:pt x="90" y="167"/>
                  </a:lnTo>
                  <a:lnTo>
                    <a:pt x="116" y="168"/>
                  </a:lnTo>
                  <a:lnTo>
                    <a:pt x="145" y="167"/>
                  </a:lnTo>
                  <a:lnTo>
                    <a:pt x="172" y="165"/>
                  </a:lnTo>
                  <a:lnTo>
                    <a:pt x="198" y="160"/>
                  </a:lnTo>
                  <a:lnTo>
                    <a:pt x="219" y="154"/>
                  </a:lnTo>
                  <a:lnTo>
                    <a:pt x="239" y="146"/>
                  </a:lnTo>
                  <a:lnTo>
                    <a:pt x="265" y="139"/>
                  </a:lnTo>
                  <a:lnTo>
                    <a:pt x="268" y="149"/>
                  </a:lnTo>
                  <a:lnTo>
                    <a:pt x="287" y="150"/>
                  </a:lnTo>
                  <a:lnTo>
                    <a:pt x="305" y="150"/>
                  </a:lnTo>
                  <a:lnTo>
                    <a:pt x="324" y="149"/>
                  </a:lnTo>
                  <a:lnTo>
                    <a:pt x="340" y="148"/>
                  </a:lnTo>
                  <a:lnTo>
                    <a:pt x="355" y="145"/>
                  </a:lnTo>
                  <a:lnTo>
                    <a:pt x="374" y="139"/>
                  </a:lnTo>
                  <a:lnTo>
                    <a:pt x="391" y="132"/>
                  </a:lnTo>
                  <a:lnTo>
                    <a:pt x="391" y="112"/>
                  </a:lnTo>
                  <a:lnTo>
                    <a:pt x="394" y="105"/>
                  </a:lnTo>
                  <a:lnTo>
                    <a:pt x="396" y="98"/>
                  </a:lnTo>
                  <a:lnTo>
                    <a:pt x="397" y="59"/>
                  </a:lnTo>
                  <a:lnTo>
                    <a:pt x="399" y="20"/>
                  </a:lnTo>
                  <a:lnTo>
                    <a:pt x="309" y="29"/>
                  </a:lnTo>
                  <a:lnTo>
                    <a:pt x="197" y="0"/>
                  </a:lnTo>
                </a:path>
              </a:pathLst>
            </a:custGeom>
            <a:solidFill>
              <a:srgbClr val="6633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54" name="Freeform 18"/>
            <p:cNvSpPr>
              <a:spLocks/>
            </p:cNvSpPr>
            <p:nvPr/>
          </p:nvSpPr>
          <p:spPr bwMode="auto">
            <a:xfrm>
              <a:off x="1036" y="2476"/>
              <a:ext cx="588" cy="1181"/>
            </a:xfrm>
            <a:custGeom>
              <a:avLst/>
              <a:gdLst>
                <a:gd name="T0" fmla="*/ 24 w 637"/>
                <a:gd name="T1" fmla="*/ 0 h 1181"/>
                <a:gd name="T2" fmla="*/ 5 w 637"/>
                <a:gd name="T3" fmla="*/ 355 h 1181"/>
                <a:gd name="T4" fmla="*/ 10 w 637"/>
                <a:gd name="T5" fmla="*/ 639 h 1181"/>
                <a:gd name="T6" fmla="*/ 19 w 637"/>
                <a:gd name="T7" fmla="*/ 750 h 1181"/>
                <a:gd name="T8" fmla="*/ 34 w 637"/>
                <a:gd name="T9" fmla="*/ 870 h 1181"/>
                <a:gd name="T10" fmla="*/ 24 w 637"/>
                <a:gd name="T11" fmla="*/ 985 h 1181"/>
                <a:gd name="T12" fmla="*/ 0 w 637"/>
                <a:gd name="T13" fmla="*/ 1080 h 1181"/>
                <a:gd name="T14" fmla="*/ 13 w 637"/>
                <a:gd name="T15" fmla="*/ 1095 h 1181"/>
                <a:gd name="T16" fmla="*/ 25 w 637"/>
                <a:gd name="T17" fmla="*/ 1105 h 1181"/>
                <a:gd name="T18" fmla="*/ 44 w 637"/>
                <a:gd name="T19" fmla="*/ 1115 h 1181"/>
                <a:gd name="T20" fmla="*/ 63 w 637"/>
                <a:gd name="T21" fmla="*/ 1123 h 1181"/>
                <a:gd name="T22" fmla="*/ 86 w 637"/>
                <a:gd name="T23" fmla="*/ 1131 h 1181"/>
                <a:gd name="T24" fmla="*/ 111 w 637"/>
                <a:gd name="T25" fmla="*/ 1137 h 1181"/>
                <a:gd name="T26" fmla="*/ 129 w 637"/>
                <a:gd name="T27" fmla="*/ 1141 h 1181"/>
                <a:gd name="T28" fmla="*/ 152 w 637"/>
                <a:gd name="T29" fmla="*/ 1145 h 1181"/>
                <a:gd name="T30" fmla="*/ 182 w 637"/>
                <a:gd name="T31" fmla="*/ 1151 h 1181"/>
                <a:gd name="T32" fmla="*/ 213 w 637"/>
                <a:gd name="T33" fmla="*/ 1158 h 1181"/>
                <a:gd name="T34" fmla="*/ 225 w 637"/>
                <a:gd name="T35" fmla="*/ 1161 h 1181"/>
                <a:gd name="T36" fmla="*/ 230 w 637"/>
                <a:gd name="T37" fmla="*/ 1146 h 1181"/>
                <a:gd name="T38" fmla="*/ 239 w 637"/>
                <a:gd name="T39" fmla="*/ 1117 h 1181"/>
                <a:gd name="T40" fmla="*/ 245 w 637"/>
                <a:gd name="T41" fmla="*/ 1095 h 1181"/>
                <a:gd name="T42" fmla="*/ 252 w 637"/>
                <a:gd name="T43" fmla="*/ 1066 h 1181"/>
                <a:gd name="T44" fmla="*/ 255 w 637"/>
                <a:gd name="T45" fmla="*/ 855 h 1181"/>
                <a:gd name="T46" fmla="*/ 255 w 637"/>
                <a:gd name="T47" fmla="*/ 665 h 1181"/>
                <a:gd name="T48" fmla="*/ 241 w 637"/>
                <a:gd name="T49" fmla="*/ 450 h 1181"/>
                <a:gd name="T50" fmla="*/ 245 w 637"/>
                <a:gd name="T51" fmla="*/ 315 h 1181"/>
                <a:gd name="T52" fmla="*/ 250 w 637"/>
                <a:gd name="T53" fmla="*/ 272 h 1181"/>
                <a:gd name="T54" fmla="*/ 298 w 637"/>
                <a:gd name="T55" fmla="*/ 475 h 1181"/>
                <a:gd name="T56" fmla="*/ 342 w 637"/>
                <a:gd name="T57" fmla="*/ 695 h 1181"/>
                <a:gd name="T58" fmla="*/ 370 w 637"/>
                <a:gd name="T59" fmla="*/ 820 h 1181"/>
                <a:gd name="T60" fmla="*/ 390 w 637"/>
                <a:gd name="T61" fmla="*/ 1040 h 1181"/>
                <a:gd name="T62" fmla="*/ 417 w 637"/>
                <a:gd name="T63" fmla="*/ 1166 h 1181"/>
                <a:gd name="T64" fmla="*/ 445 w 637"/>
                <a:gd name="T65" fmla="*/ 1167 h 1181"/>
                <a:gd name="T66" fmla="*/ 471 w 637"/>
                <a:gd name="T67" fmla="*/ 1170 h 1181"/>
                <a:gd name="T68" fmla="*/ 498 w 637"/>
                <a:gd name="T69" fmla="*/ 1174 h 1181"/>
                <a:gd name="T70" fmla="*/ 535 w 637"/>
                <a:gd name="T71" fmla="*/ 1178 h 1181"/>
                <a:gd name="T72" fmla="*/ 560 w 637"/>
                <a:gd name="T73" fmla="*/ 1180 h 1181"/>
                <a:gd name="T74" fmla="*/ 585 w 637"/>
                <a:gd name="T75" fmla="*/ 1175 h 1181"/>
                <a:gd name="T76" fmla="*/ 609 w 637"/>
                <a:gd name="T77" fmla="*/ 1165 h 1181"/>
                <a:gd name="T78" fmla="*/ 618 w 637"/>
                <a:gd name="T79" fmla="*/ 1157 h 1181"/>
                <a:gd name="T80" fmla="*/ 627 w 637"/>
                <a:gd name="T81" fmla="*/ 1151 h 1181"/>
                <a:gd name="T82" fmla="*/ 636 w 637"/>
                <a:gd name="T83" fmla="*/ 1142 h 1181"/>
                <a:gd name="T84" fmla="*/ 622 w 637"/>
                <a:gd name="T85" fmla="*/ 993 h 1181"/>
                <a:gd name="T86" fmla="*/ 587 w 637"/>
                <a:gd name="T87" fmla="*/ 786 h 1181"/>
                <a:gd name="T88" fmla="*/ 568 w 637"/>
                <a:gd name="T89" fmla="*/ 626 h 1181"/>
                <a:gd name="T90" fmla="*/ 500 w 637"/>
                <a:gd name="T91" fmla="*/ 265 h 1181"/>
                <a:gd name="T92" fmla="*/ 471 w 637"/>
                <a:gd name="T93" fmla="*/ 0 h 1181"/>
                <a:gd name="T94" fmla="*/ 356 w 637"/>
                <a:gd name="T95" fmla="*/ 21 h 1181"/>
                <a:gd name="T96" fmla="*/ 246 w 637"/>
                <a:gd name="T97" fmla="*/ 28 h 1181"/>
                <a:gd name="T98" fmla="*/ 118 w 637"/>
                <a:gd name="T99" fmla="*/ 21 h 1181"/>
                <a:gd name="T100" fmla="*/ 24 w 637"/>
                <a:gd name="T101" fmla="*/ 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1181">
                  <a:moveTo>
                    <a:pt x="24" y="0"/>
                  </a:moveTo>
                  <a:lnTo>
                    <a:pt x="5" y="355"/>
                  </a:lnTo>
                  <a:lnTo>
                    <a:pt x="10" y="639"/>
                  </a:lnTo>
                  <a:lnTo>
                    <a:pt x="19" y="750"/>
                  </a:lnTo>
                  <a:lnTo>
                    <a:pt x="34" y="870"/>
                  </a:lnTo>
                  <a:lnTo>
                    <a:pt x="24" y="985"/>
                  </a:lnTo>
                  <a:lnTo>
                    <a:pt x="0" y="1080"/>
                  </a:lnTo>
                  <a:lnTo>
                    <a:pt x="13" y="1095"/>
                  </a:lnTo>
                  <a:lnTo>
                    <a:pt x="25" y="1105"/>
                  </a:lnTo>
                  <a:lnTo>
                    <a:pt x="44" y="1115"/>
                  </a:lnTo>
                  <a:lnTo>
                    <a:pt x="63" y="1123"/>
                  </a:lnTo>
                  <a:lnTo>
                    <a:pt x="86" y="1131"/>
                  </a:lnTo>
                  <a:lnTo>
                    <a:pt x="111" y="1137"/>
                  </a:lnTo>
                  <a:lnTo>
                    <a:pt x="129" y="1141"/>
                  </a:lnTo>
                  <a:lnTo>
                    <a:pt x="152" y="1145"/>
                  </a:lnTo>
                  <a:lnTo>
                    <a:pt x="182" y="1151"/>
                  </a:lnTo>
                  <a:lnTo>
                    <a:pt x="213" y="1158"/>
                  </a:lnTo>
                  <a:lnTo>
                    <a:pt x="225" y="1161"/>
                  </a:lnTo>
                  <a:lnTo>
                    <a:pt x="230" y="1146"/>
                  </a:lnTo>
                  <a:lnTo>
                    <a:pt x="239" y="1117"/>
                  </a:lnTo>
                  <a:lnTo>
                    <a:pt x="245" y="1095"/>
                  </a:lnTo>
                  <a:lnTo>
                    <a:pt x="252" y="1066"/>
                  </a:lnTo>
                  <a:lnTo>
                    <a:pt x="255" y="855"/>
                  </a:lnTo>
                  <a:lnTo>
                    <a:pt x="255" y="665"/>
                  </a:lnTo>
                  <a:lnTo>
                    <a:pt x="241" y="450"/>
                  </a:lnTo>
                  <a:lnTo>
                    <a:pt x="245" y="315"/>
                  </a:lnTo>
                  <a:lnTo>
                    <a:pt x="250" y="272"/>
                  </a:lnTo>
                  <a:lnTo>
                    <a:pt x="298" y="475"/>
                  </a:lnTo>
                  <a:lnTo>
                    <a:pt x="342" y="695"/>
                  </a:lnTo>
                  <a:lnTo>
                    <a:pt x="370" y="820"/>
                  </a:lnTo>
                  <a:lnTo>
                    <a:pt x="390" y="1040"/>
                  </a:lnTo>
                  <a:lnTo>
                    <a:pt x="417" y="1166"/>
                  </a:lnTo>
                  <a:lnTo>
                    <a:pt x="445" y="1167"/>
                  </a:lnTo>
                  <a:lnTo>
                    <a:pt x="471" y="1170"/>
                  </a:lnTo>
                  <a:lnTo>
                    <a:pt x="498" y="1174"/>
                  </a:lnTo>
                  <a:lnTo>
                    <a:pt x="535" y="1178"/>
                  </a:lnTo>
                  <a:lnTo>
                    <a:pt x="560" y="1180"/>
                  </a:lnTo>
                  <a:lnTo>
                    <a:pt x="585" y="1175"/>
                  </a:lnTo>
                  <a:lnTo>
                    <a:pt x="609" y="1165"/>
                  </a:lnTo>
                  <a:lnTo>
                    <a:pt x="618" y="1157"/>
                  </a:lnTo>
                  <a:lnTo>
                    <a:pt x="627" y="1151"/>
                  </a:lnTo>
                  <a:lnTo>
                    <a:pt x="636" y="1142"/>
                  </a:lnTo>
                  <a:lnTo>
                    <a:pt x="622" y="993"/>
                  </a:lnTo>
                  <a:lnTo>
                    <a:pt x="587" y="786"/>
                  </a:lnTo>
                  <a:lnTo>
                    <a:pt x="568" y="626"/>
                  </a:lnTo>
                  <a:lnTo>
                    <a:pt x="500" y="265"/>
                  </a:lnTo>
                  <a:lnTo>
                    <a:pt x="471" y="0"/>
                  </a:lnTo>
                  <a:lnTo>
                    <a:pt x="356" y="21"/>
                  </a:lnTo>
                  <a:lnTo>
                    <a:pt x="246" y="28"/>
                  </a:lnTo>
                  <a:lnTo>
                    <a:pt x="118" y="21"/>
                  </a:lnTo>
                  <a:lnTo>
                    <a:pt x="24" y="0"/>
                  </a:lnTo>
                </a:path>
              </a:pathLst>
            </a:custGeom>
            <a:solidFill>
              <a:srgbClr val="CECECE"/>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nvGrpSpPr>
            <p:cNvPr id="116755" name="Group 19"/>
            <p:cNvGrpSpPr>
              <a:grpSpLocks/>
            </p:cNvGrpSpPr>
            <p:nvPr/>
          </p:nvGrpSpPr>
          <p:grpSpPr bwMode="auto">
            <a:xfrm>
              <a:off x="635" y="1654"/>
              <a:ext cx="575" cy="1006"/>
              <a:chOff x="688" y="1654"/>
              <a:chExt cx="623" cy="1006"/>
            </a:xfrm>
          </p:grpSpPr>
          <p:grpSp>
            <p:nvGrpSpPr>
              <p:cNvPr id="116756" name="Group 20"/>
              <p:cNvGrpSpPr>
                <a:grpSpLocks/>
              </p:cNvGrpSpPr>
              <p:nvPr/>
            </p:nvGrpSpPr>
            <p:grpSpPr bwMode="auto">
              <a:xfrm>
                <a:off x="688" y="1654"/>
                <a:ext cx="623" cy="1006"/>
                <a:chOff x="688" y="1654"/>
                <a:chExt cx="623" cy="1006"/>
              </a:xfrm>
            </p:grpSpPr>
            <p:sp>
              <p:nvSpPr>
                <p:cNvPr id="116757" name="Freeform 21"/>
                <p:cNvSpPr>
                  <a:spLocks/>
                </p:cNvSpPr>
                <p:nvPr/>
              </p:nvSpPr>
              <p:spPr bwMode="auto">
                <a:xfrm>
                  <a:off x="688" y="1654"/>
                  <a:ext cx="623" cy="1006"/>
                </a:xfrm>
                <a:custGeom>
                  <a:avLst/>
                  <a:gdLst>
                    <a:gd name="T0" fmla="*/ 239 w 623"/>
                    <a:gd name="T1" fmla="*/ 375 h 1006"/>
                    <a:gd name="T2" fmla="*/ 169 w 623"/>
                    <a:gd name="T3" fmla="*/ 352 h 1006"/>
                    <a:gd name="T4" fmla="*/ 59 w 623"/>
                    <a:gd name="T5" fmla="*/ 320 h 1006"/>
                    <a:gd name="T6" fmla="*/ 31 w 623"/>
                    <a:gd name="T7" fmla="*/ 335 h 1006"/>
                    <a:gd name="T8" fmla="*/ 13 w 623"/>
                    <a:gd name="T9" fmla="*/ 360 h 1006"/>
                    <a:gd name="T10" fmla="*/ 2 w 623"/>
                    <a:gd name="T11" fmla="*/ 399 h 1006"/>
                    <a:gd name="T12" fmla="*/ 0 w 623"/>
                    <a:gd name="T13" fmla="*/ 437 h 1006"/>
                    <a:gd name="T14" fmla="*/ 3 w 623"/>
                    <a:gd name="T15" fmla="*/ 480 h 1006"/>
                    <a:gd name="T16" fmla="*/ 83 w 623"/>
                    <a:gd name="T17" fmla="*/ 522 h 1006"/>
                    <a:gd name="T18" fmla="*/ 137 w 623"/>
                    <a:gd name="T19" fmla="*/ 550 h 1006"/>
                    <a:gd name="T20" fmla="*/ 169 w 623"/>
                    <a:gd name="T21" fmla="*/ 567 h 1006"/>
                    <a:gd name="T22" fmla="*/ 237 w 623"/>
                    <a:gd name="T23" fmla="*/ 587 h 1006"/>
                    <a:gd name="T24" fmla="*/ 368 w 623"/>
                    <a:gd name="T25" fmla="*/ 615 h 1006"/>
                    <a:gd name="T26" fmla="*/ 391 w 623"/>
                    <a:gd name="T27" fmla="*/ 600 h 1006"/>
                    <a:gd name="T28" fmla="*/ 415 w 623"/>
                    <a:gd name="T29" fmla="*/ 545 h 1006"/>
                    <a:gd name="T30" fmla="*/ 423 w 623"/>
                    <a:gd name="T31" fmla="*/ 634 h 1006"/>
                    <a:gd name="T32" fmla="*/ 415 w 623"/>
                    <a:gd name="T33" fmla="*/ 710 h 1006"/>
                    <a:gd name="T34" fmla="*/ 414 w 623"/>
                    <a:gd name="T35" fmla="*/ 764 h 1006"/>
                    <a:gd name="T36" fmla="*/ 404 w 623"/>
                    <a:gd name="T37" fmla="*/ 827 h 1006"/>
                    <a:gd name="T38" fmla="*/ 399 w 623"/>
                    <a:gd name="T39" fmla="*/ 930 h 1006"/>
                    <a:gd name="T40" fmla="*/ 440 w 623"/>
                    <a:gd name="T41" fmla="*/ 952 h 1006"/>
                    <a:gd name="T42" fmla="*/ 487 w 623"/>
                    <a:gd name="T43" fmla="*/ 965 h 1006"/>
                    <a:gd name="T44" fmla="*/ 531 w 623"/>
                    <a:gd name="T45" fmla="*/ 982 h 1006"/>
                    <a:gd name="T46" fmla="*/ 584 w 623"/>
                    <a:gd name="T47" fmla="*/ 999 h 1006"/>
                    <a:gd name="T48" fmla="*/ 605 w 623"/>
                    <a:gd name="T49" fmla="*/ 888 h 1006"/>
                    <a:gd name="T50" fmla="*/ 595 w 623"/>
                    <a:gd name="T51" fmla="*/ 828 h 1006"/>
                    <a:gd name="T52" fmla="*/ 591 w 623"/>
                    <a:gd name="T53" fmla="*/ 749 h 1006"/>
                    <a:gd name="T54" fmla="*/ 606 w 623"/>
                    <a:gd name="T55" fmla="*/ 485 h 1006"/>
                    <a:gd name="T56" fmla="*/ 570 w 623"/>
                    <a:gd name="T57" fmla="*/ 28 h 1006"/>
                    <a:gd name="T58" fmla="*/ 471 w 623"/>
                    <a:gd name="T59" fmla="*/ 8 h 1006"/>
                    <a:gd name="T60" fmla="*/ 442 w 623"/>
                    <a:gd name="T61" fmla="*/ 0 h 1006"/>
                    <a:gd name="T62" fmla="*/ 417 w 623"/>
                    <a:gd name="T63" fmla="*/ 2 h 1006"/>
                    <a:gd name="T64" fmla="*/ 394 w 623"/>
                    <a:gd name="T65" fmla="*/ 11 h 1006"/>
                    <a:gd name="T66" fmla="*/ 371 w 623"/>
                    <a:gd name="T67" fmla="*/ 34 h 1006"/>
                    <a:gd name="T68" fmla="*/ 360 w 623"/>
                    <a:gd name="T69" fmla="*/ 64 h 1006"/>
                    <a:gd name="T70" fmla="*/ 356 w 623"/>
                    <a:gd name="T71" fmla="*/ 119 h 1006"/>
                    <a:gd name="T72" fmla="*/ 304 w 623"/>
                    <a:gd name="T73" fmla="*/ 351 h 1006"/>
                    <a:gd name="T74" fmla="*/ 281 w 623"/>
                    <a:gd name="T75" fmla="*/ 376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3" h="1006">
                      <a:moveTo>
                        <a:pt x="257" y="376"/>
                      </a:moveTo>
                      <a:lnTo>
                        <a:pt x="239" y="375"/>
                      </a:lnTo>
                      <a:lnTo>
                        <a:pt x="213" y="371"/>
                      </a:lnTo>
                      <a:lnTo>
                        <a:pt x="169" y="352"/>
                      </a:lnTo>
                      <a:lnTo>
                        <a:pt x="73" y="317"/>
                      </a:lnTo>
                      <a:lnTo>
                        <a:pt x="59" y="320"/>
                      </a:lnTo>
                      <a:lnTo>
                        <a:pt x="45" y="326"/>
                      </a:lnTo>
                      <a:lnTo>
                        <a:pt x="31" y="335"/>
                      </a:lnTo>
                      <a:lnTo>
                        <a:pt x="21" y="345"/>
                      </a:lnTo>
                      <a:lnTo>
                        <a:pt x="13" y="360"/>
                      </a:lnTo>
                      <a:lnTo>
                        <a:pt x="7" y="377"/>
                      </a:lnTo>
                      <a:lnTo>
                        <a:pt x="2" y="399"/>
                      </a:lnTo>
                      <a:lnTo>
                        <a:pt x="0" y="418"/>
                      </a:lnTo>
                      <a:lnTo>
                        <a:pt x="0" y="437"/>
                      </a:lnTo>
                      <a:lnTo>
                        <a:pt x="0" y="459"/>
                      </a:lnTo>
                      <a:lnTo>
                        <a:pt x="3" y="480"/>
                      </a:lnTo>
                      <a:lnTo>
                        <a:pt x="7" y="498"/>
                      </a:lnTo>
                      <a:lnTo>
                        <a:pt x="83" y="522"/>
                      </a:lnTo>
                      <a:lnTo>
                        <a:pt x="116" y="538"/>
                      </a:lnTo>
                      <a:lnTo>
                        <a:pt x="137" y="550"/>
                      </a:lnTo>
                      <a:lnTo>
                        <a:pt x="154" y="560"/>
                      </a:lnTo>
                      <a:lnTo>
                        <a:pt x="169" y="567"/>
                      </a:lnTo>
                      <a:lnTo>
                        <a:pt x="192" y="574"/>
                      </a:lnTo>
                      <a:lnTo>
                        <a:pt x="237" y="587"/>
                      </a:lnTo>
                      <a:lnTo>
                        <a:pt x="313" y="605"/>
                      </a:lnTo>
                      <a:lnTo>
                        <a:pt x="368" y="615"/>
                      </a:lnTo>
                      <a:lnTo>
                        <a:pt x="381" y="610"/>
                      </a:lnTo>
                      <a:lnTo>
                        <a:pt x="391" y="600"/>
                      </a:lnTo>
                      <a:lnTo>
                        <a:pt x="397" y="585"/>
                      </a:lnTo>
                      <a:lnTo>
                        <a:pt x="415" y="545"/>
                      </a:lnTo>
                      <a:lnTo>
                        <a:pt x="419" y="570"/>
                      </a:lnTo>
                      <a:lnTo>
                        <a:pt x="423" y="634"/>
                      </a:lnTo>
                      <a:lnTo>
                        <a:pt x="421" y="684"/>
                      </a:lnTo>
                      <a:lnTo>
                        <a:pt x="415" y="710"/>
                      </a:lnTo>
                      <a:lnTo>
                        <a:pt x="414" y="737"/>
                      </a:lnTo>
                      <a:lnTo>
                        <a:pt x="414" y="764"/>
                      </a:lnTo>
                      <a:lnTo>
                        <a:pt x="410" y="797"/>
                      </a:lnTo>
                      <a:lnTo>
                        <a:pt x="404" y="827"/>
                      </a:lnTo>
                      <a:lnTo>
                        <a:pt x="386" y="915"/>
                      </a:lnTo>
                      <a:lnTo>
                        <a:pt x="399" y="930"/>
                      </a:lnTo>
                      <a:lnTo>
                        <a:pt x="416" y="942"/>
                      </a:lnTo>
                      <a:lnTo>
                        <a:pt x="440" y="952"/>
                      </a:lnTo>
                      <a:lnTo>
                        <a:pt x="466" y="958"/>
                      </a:lnTo>
                      <a:lnTo>
                        <a:pt x="487" y="965"/>
                      </a:lnTo>
                      <a:lnTo>
                        <a:pt x="510" y="974"/>
                      </a:lnTo>
                      <a:lnTo>
                        <a:pt x="531" y="982"/>
                      </a:lnTo>
                      <a:lnTo>
                        <a:pt x="555" y="990"/>
                      </a:lnTo>
                      <a:lnTo>
                        <a:pt x="584" y="999"/>
                      </a:lnTo>
                      <a:lnTo>
                        <a:pt x="622" y="1005"/>
                      </a:lnTo>
                      <a:lnTo>
                        <a:pt x="605" y="888"/>
                      </a:lnTo>
                      <a:lnTo>
                        <a:pt x="598" y="850"/>
                      </a:lnTo>
                      <a:lnTo>
                        <a:pt x="595" y="828"/>
                      </a:lnTo>
                      <a:lnTo>
                        <a:pt x="594" y="803"/>
                      </a:lnTo>
                      <a:lnTo>
                        <a:pt x="591" y="749"/>
                      </a:lnTo>
                      <a:lnTo>
                        <a:pt x="593" y="675"/>
                      </a:lnTo>
                      <a:lnTo>
                        <a:pt x="606" y="485"/>
                      </a:lnTo>
                      <a:lnTo>
                        <a:pt x="598" y="190"/>
                      </a:lnTo>
                      <a:lnTo>
                        <a:pt x="570" y="28"/>
                      </a:lnTo>
                      <a:lnTo>
                        <a:pt x="497" y="14"/>
                      </a:lnTo>
                      <a:lnTo>
                        <a:pt x="471" y="8"/>
                      </a:lnTo>
                      <a:lnTo>
                        <a:pt x="454" y="3"/>
                      </a:lnTo>
                      <a:lnTo>
                        <a:pt x="442" y="0"/>
                      </a:lnTo>
                      <a:lnTo>
                        <a:pt x="428" y="0"/>
                      </a:lnTo>
                      <a:lnTo>
                        <a:pt x="417" y="2"/>
                      </a:lnTo>
                      <a:lnTo>
                        <a:pt x="405" y="5"/>
                      </a:lnTo>
                      <a:lnTo>
                        <a:pt x="394" y="11"/>
                      </a:lnTo>
                      <a:lnTo>
                        <a:pt x="381" y="21"/>
                      </a:lnTo>
                      <a:lnTo>
                        <a:pt x="371" y="34"/>
                      </a:lnTo>
                      <a:lnTo>
                        <a:pt x="364" y="47"/>
                      </a:lnTo>
                      <a:lnTo>
                        <a:pt x="360" y="64"/>
                      </a:lnTo>
                      <a:lnTo>
                        <a:pt x="360" y="88"/>
                      </a:lnTo>
                      <a:lnTo>
                        <a:pt x="356" y="119"/>
                      </a:lnTo>
                      <a:lnTo>
                        <a:pt x="343" y="185"/>
                      </a:lnTo>
                      <a:lnTo>
                        <a:pt x="304" y="351"/>
                      </a:lnTo>
                      <a:lnTo>
                        <a:pt x="298" y="373"/>
                      </a:lnTo>
                      <a:lnTo>
                        <a:pt x="281" y="376"/>
                      </a:lnTo>
                      <a:lnTo>
                        <a:pt x="257" y="376"/>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58" name="Freeform 22"/>
                <p:cNvSpPr>
                  <a:spLocks/>
                </p:cNvSpPr>
                <p:nvPr/>
              </p:nvSpPr>
              <p:spPr bwMode="auto">
                <a:xfrm>
                  <a:off x="1107" y="1923"/>
                  <a:ext cx="69" cy="271"/>
                </a:xfrm>
                <a:custGeom>
                  <a:avLst/>
                  <a:gdLst>
                    <a:gd name="T0" fmla="*/ 0 w 69"/>
                    <a:gd name="T1" fmla="*/ 270 h 271"/>
                    <a:gd name="T2" fmla="*/ 24 w 69"/>
                    <a:gd name="T3" fmla="*/ 180 h 271"/>
                    <a:gd name="T4" fmla="*/ 49 w 69"/>
                    <a:gd name="T5" fmla="*/ 90 h 271"/>
                    <a:gd name="T6" fmla="*/ 44 w 69"/>
                    <a:gd name="T7" fmla="*/ 15 h 271"/>
                    <a:gd name="T8" fmla="*/ 68 w 69"/>
                    <a:gd name="T9" fmla="*/ 0 h 271"/>
                  </a:gdLst>
                  <a:ahLst/>
                  <a:cxnLst>
                    <a:cxn ang="0">
                      <a:pos x="T0" y="T1"/>
                    </a:cxn>
                    <a:cxn ang="0">
                      <a:pos x="T2" y="T3"/>
                    </a:cxn>
                    <a:cxn ang="0">
                      <a:pos x="T4" y="T5"/>
                    </a:cxn>
                    <a:cxn ang="0">
                      <a:pos x="T6" y="T7"/>
                    </a:cxn>
                    <a:cxn ang="0">
                      <a:pos x="T8" y="T9"/>
                    </a:cxn>
                  </a:cxnLst>
                  <a:rect l="0" t="0" r="r" b="b"/>
                  <a:pathLst>
                    <a:path w="69" h="271">
                      <a:moveTo>
                        <a:pt x="0" y="270"/>
                      </a:moveTo>
                      <a:lnTo>
                        <a:pt x="24" y="180"/>
                      </a:lnTo>
                      <a:lnTo>
                        <a:pt x="49" y="90"/>
                      </a:lnTo>
                      <a:lnTo>
                        <a:pt x="44" y="15"/>
                      </a:lnTo>
                      <a:lnTo>
                        <a:pt x="68" y="0"/>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16759" name="Freeform 23"/>
              <p:cNvSpPr>
                <a:spLocks/>
              </p:cNvSpPr>
              <p:nvPr/>
            </p:nvSpPr>
            <p:spPr bwMode="auto">
              <a:xfrm>
                <a:off x="988" y="2028"/>
                <a:ext cx="58" cy="56"/>
              </a:xfrm>
              <a:custGeom>
                <a:avLst/>
                <a:gdLst>
                  <a:gd name="T0" fmla="*/ 0 w 58"/>
                  <a:gd name="T1" fmla="*/ 2 h 56"/>
                  <a:gd name="T2" fmla="*/ 27 w 58"/>
                  <a:gd name="T3" fmla="*/ 0 h 56"/>
                  <a:gd name="T4" fmla="*/ 42 w 58"/>
                  <a:gd name="T5" fmla="*/ 7 h 56"/>
                  <a:gd name="T6" fmla="*/ 52 w 58"/>
                  <a:gd name="T7" fmla="*/ 20 h 56"/>
                  <a:gd name="T8" fmla="*/ 57 w 58"/>
                  <a:gd name="T9" fmla="*/ 40 h 56"/>
                  <a:gd name="T10" fmla="*/ 56 w 58"/>
                  <a:gd name="T11" fmla="*/ 55 h 56"/>
                </a:gdLst>
                <a:ahLst/>
                <a:cxnLst>
                  <a:cxn ang="0">
                    <a:pos x="T0" y="T1"/>
                  </a:cxn>
                  <a:cxn ang="0">
                    <a:pos x="T2" y="T3"/>
                  </a:cxn>
                  <a:cxn ang="0">
                    <a:pos x="T4" y="T5"/>
                  </a:cxn>
                  <a:cxn ang="0">
                    <a:pos x="T6" y="T7"/>
                  </a:cxn>
                  <a:cxn ang="0">
                    <a:pos x="T8" y="T9"/>
                  </a:cxn>
                  <a:cxn ang="0">
                    <a:pos x="T10" y="T11"/>
                  </a:cxn>
                </a:cxnLst>
                <a:rect l="0" t="0" r="r" b="b"/>
                <a:pathLst>
                  <a:path w="58" h="56">
                    <a:moveTo>
                      <a:pt x="0" y="2"/>
                    </a:moveTo>
                    <a:lnTo>
                      <a:pt x="27" y="0"/>
                    </a:lnTo>
                    <a:lnTo>
                      <a:pt x="42" y="7"/>
                    </a:lnTo>
                    <a:lnTo>
                      <a:pt x="52" y="20"/>
                    </a:lnTo>
                    <a:lnTo>
                      <a:pt x="57" y="40"/>
                    </a:lnTo>
                    <a:lnTo>
                      <a:pt x="56" y="55"/>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60" name="Freeform 24"/>
              <p:cNvSpPr>
                <a:spLocks/>
              </p:cNvSpPr>
              <p:nvPr/>
            </p:nvSpPr>
            <p:spPr bwMode="auto">
              <a:xfrm>
                <a:off x="1177" y="1682"/>
                <a:ext cx="132" cy="781"/>
              </a:xfrm>
              <a:custGeom>
                <a:avLst/>
                <a:gdLst>
                  <a:gd name="T0" fmla="*/ 80 w 132"/>
                  <a:gd name="T1" fmla="*/ 0 h 781"/>
                  <a:gd name="T2" fmla="*/ 60 w 132"/>
                  <a:gd name="T3" fmla="*/ 52 h 781"/>
                  <a:gd name="T4" fmla="*/ 52 w 132"/>
                  <a:gd name="T5" fmla="*/ 71 h 781"/>
                  <a:gd name="T6" fmla="*/ 43 w 132"/>
                  <a:gd name="T7" fmla="*/ 88 h 781"/>
                  <a:gd name="T8" fmla="*/ 29 w 132"/>
                  <a:gd name="T9" fmla="*/ 110 h 781"/>
                  <a:gd name="T10" fmla="*/ 18 w 132"/>
                  <a:gd name="T11" fmla="*/ 123 h 781"/>
                  <a:gd name="T12" fmla="*/ 0 w 132"/>
                  <a:gd name="T13" fmla="*/ 143 h 781"/>
                  <a:gd name="T14" fmla="*/ 61 w 132"/>
                  <a:gd name="T15" fmla="*/ 146 h 781"/>
                  <a:gd name="T16" fmla="*/ 19 w 132"/>
                  <a:gd name="T17" fmla="*/ 203 h 781"/>
                  <a:gd name="T18" fmla="*/ 42 w 132"/>
                  <a:gd name="T19" fmla="*/ 262 h 781"/>
                  <a:gd name="T20" fmla="*/ 51 w 132"/>
                  <a:gd name="T21" fmla="*/ 287 h 781"/>
                  <a:gd name="T22" fmla="*/ 59 w 132"/>
                  <a:gd name="T23" fmla="*/ 314 h 781"/>
                  <a:gd name="T24" fmla="*/ 65 w 132"/>
                  <a:gd name="T25" fmla="*/ 347 h 781"/>
                  <a:gd name="T26" fmla="*/ 77 w 132"/>
                  <a:gd name="T27" fmla="*/ 425 h 781"/>
                  <a:gd name="T28" fmla="*/ 83 w 132"/>
                  <a:gd name="T29" fmla="*/ 469 h 781"/>
                  <a:gd name="T30" fmla="*/ 86 w 132"/>
                  <a:gd name="T31" fmla="*/ 514 h 781"/>
                  <a:gd name="T32" fmla="*/ 88 w 132"/>
                  <a:gd name="T33" fmla="*/ 548 h 781"/>
                  <a:gd name="T34" fmla="*/ 88 w 132"/>
                  <a:gd name="T35" fmla="*/ 643 h 781"/>
                  <a:gd name="T36" fmla="*/ 89 w 132"/>
                  <a:gd name="T37" fmla="*/ 669 h 781"/>
                  <a:gd name="T38" fmla="*/ 92 w 132"/>
                  <a:gd name="T39" fmla="*/ 704 h 781"/>
                  <a:gd name="T40" fmla="*/ 103 w 132"/>
                  <a:gd name="T41" fmla="*/ 780 h 781"/>
                  <a:gd name="T42" fmla="*/ 117 w 132"/>
                  <a:gd name="T43" fmla="*/ 596 h 781"/>
                  <a:gd name="T44" fmla="*/ 120 w 132"/>
                  <a:gd name="T45" fmla="*/ 548 h 781"/>
                  <a:gd name="T46" fmla="*/ 126 w 132"/>
                  <a:gd name="T47" fmla="*/ 481 h 781"/>
                  <a:gd name="T48" fmla="*/ 128 w 132"/>
                  <a:gd name="T49" fmla="*/ 445 h 781"/>
                  <a:gd name="T50" fmla="*/ 130 w 132"/>
                  <a:gd name="T51" fmla="*/ 410 h 781"/>
                  <a:gd name="T52" fmla="*/ 130 w 132"/>
                  <a:gd name="T53" fmla="*/ 364 h 781"/>
                  <a:gd name="T54" fmla="*/ 131 w 132"/>
                  <a:gd name="T55" fmla="*/ 312 h 781"/>
                  <a:gd name="T56" fmla="*/ 131 w 132"/>
                  <a:gd name="T57" fmla="*/ 261 h 781"/>
                  <a:gd name="T58" fmla="*/ 130 w 132"/>
                  <a:gd name="T59" fmla="*/ 230 h 781"/>
                  <a:gd name="T60" fmla="*/ 127 w 132"/>
                  <a:gd name="T61" fmla="*/ 177 h 781"/>
                  <a:gd name="T62" fmla="*/ 125 w 132"/>
                  <a:gd name="T63" fmla="*/ 150 h 781"/>
                  <a:gd name="T64" fmla="*/ 121 w 132"/>
                  <a:gd name="T65" fmla="*/ 118 h 781"/>
                  <a:gd name="T66" fmla="*/ 117 w 132"/>
                  <a:gd name="T67" fmla="*/ 100 h 781"/>
                  <a:gd name="T68" fmla="*/ 112 w 132"/>
                  <a:gd name="T69" fmla="*/ 80 h 781"/>
                  <a:gd name="T70" fmla="*/ 107 w 132"/>
                  <a:gd name="T71" fmla="*/ 64 h 781"/>
                  <a:gd name="T72" fmla="*/ 102 w 132"/>
                  <a:gd name="T73" fmla="*/ 48 h 781"/>
                  <a:gd name="T74" fmla="*/ 80 w 132"/>
                  <a:gd name="T75" fmla="*/ 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781">
                    <a:moveTo>
                      <a:pt x="80" y="0"/>
                    </a:moveTo>
                    <a:lnTo>
                      <a:pt x="60" y="52"/>
                    </a:lnTo>
                    <a:lnTo>
                      <a:pt x="52" y="71"/>
                    </a:lnTo>
                    <a:lnTo>
                      <a:pt x="43" y="88"/>
                    </a:lnTo>
                    <a:lnTo>
                      <a:pt x="29" y="110"/>
                    </a:lnTo>
                    <a:lnTo>
                      <a:pt x="18" y="123"/>
                    </a:lnTo>
                    <a:lnTo>
                      <a:pt x="0" y="143"/>
                    </a:lnTo>
                    <a:lnTo>
                      <a:pt x="61" y="146"/>
                    </a:lnTo>
                    <a:lnTo>
                      <a:pt x="19" y="203"/>
                    </a:lnTo>
                    <a:lnTo>
                      <a:pt x="42" y="262"/>
                    </a:lnTo>
                    <a:lnTo>
                      <a:pt x="51" y="287"/>
                    </a:lnTo>
                    <a:lnTo>
                      <a:pt x="59" y="314"/>
                    </a:lnTo>
                    <a:lnTo>
                      <a:pt x="65" y="347"/>
                    </a:lnTo>
                    <a:lnTo>
                      <a:pt x="77" y="425"/>
                    </a:lnTo>
                    <a:lnTo>
                      <a:pt x="83" y="469"/>
                    </a:lnTo>
                    <a:lnTo>
                      <a:pt x="86" y="514"/>
                    </a:lnTo>
                    <a:lnTo>
                      <a:pt x="88" y="548"/>
                    </a:lnTo>
                    <a:lnTo>
                      <a:pt x="88" y="643"/>
                    </a:lnTo>
                    <a:lnTo>
                      <a:pt x="89" y="669"/>
                    </a:lnTo>
                    <a:lnTo>
                      <a:pt x="92" y="704"/>
                    </a:lnTo>
                    <a:lnTo>
                      <a:pt x="103" y="780"/>
                    </a:lnTo>
                    <a:lnTo>
                      <a:pt x="117" y="596"/>
                    </a:lnTo>
                    <a:lnTo>
                      <a:pt x="120" y="548"/>
                    </a:lnTo>
                    <a:lnTo>
                      <a:pt x="126" y="481"/>
                    </a:lnTo>
                    <a:lnTo>
                      <a:pt x="128" y="445"/>
                    </a:lnTo>
                    <a:lnTo>
                      <a:pt x="130" y="410"/>
                    </a:lnTo>
                    <a:lnTo>
                      <a:pt x="130" y="364"/>
                    </a:lnTo>
                    <a:lnTo>
                      <a:pt x="131" y="312"/>
                    </a:lnTo>
                    <a:lnTo>
                      <a:pt x="131" y="261"/>
                    </a:lnTo>
                    <a:lnTo>
                      <a:pt x="130" y="230"/>
                    </a:lnTo>
                    <a:lnTo>
                      <a:pt x="127" y="177"/>
                    </a:lnTo>
                    <a:lnTo>
                      <a:pt x="125" y="150"/>
                    </a:lnTo>
                    <a:lnTo>
                      <a:pt x="121" y="118"/>
                    </a:lnTo>
                    <a:lnTo>
                      <a:pt x="117" y="100"/>
                    </a:lnTo>
                    <a:lnTo>
                      <a:pt x="112" y="80"/>
                    </a:lnTo>
                    <a:lnTo>
                      <a:pt x="107" y="64"/>
                    </a:lnTo>
                    <a:lnTo>
                      <a:pt x="102" y="48"/>
                    </a:lnTo>
                    <a:lnTo>
                      <a:pt x="80" y="0"/>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16761" name="Freeform 25"/>
            <p:cNvSpPr>
              <a:spLocks/>
            </p:cNvSpPr>
            <p:nvPr/>
          </p:nvSpPr>
          <p:spPr bwMode="auto">
            <a:xfrm>
              <a:off x="1208" y="1748"/>
              <a:ext cx="95" cy="785"/>
            </a:xfrm>
            <a:custGeom>
              <a:avLst/>
              <a:gdLst>
                <a:gd name="T0" fmla="*/ 33 w 103"/>
                <a:gd name="T1" fmla="*/ 0 h 785"/>
                <a:gd name="T2" fmla="*/ 15 w 103"/>
                <a:gd name="T3" fmla="*/ 113 h 785"/>
                <a:gd name="T4" fmla="*/ 4 w 103"/>
                <a:gd name="T5" fmla="*/ 261 h 785"/>
                <a:gd name="T6" fmla="*/ 6 w 103"/>
                <a:gd name="T7" fmla="*/ 561 h 785"/>
                <a:gd name="T8" fmla="*/ 0 w 103"/>
                <a:gd name="T9" fmla="*/ 701 h 785"/>
                <a:gd name="T10" fmla="*/ 48 w 103"/>
                <a:gd name="T11" fmla="*/ 784 h 785"/>
                <a:gd name="T12" fmla="*/ 98 w 103"/>
                <a:gd name="T13" fmla="*/ 701 h 785"/>
                <a:gd name="T14" fmla="*/ 97 w 103"/>
                <a:gd name="T15" fmla="*/ 561 h 785"/>
                <a:gd name="T16" fmla="*/ 102 w 103"/>
                <a:gd name="T17" fmla="*/ 258 h 785"/>
                <a:gd name="T18" fmla="*/ 83 w 103"/>
                <a:gd name="T19" fmla="*/ 101 h 785"/>
                <a:gd name="T20" fmla="*/ 59 w 103"/>
                <a:gd name="T21" fmla="*/ 0 h 785"/>
                <a:gd name="T22" fmla="*/ 33 w 103"/>
                <a:gd name="T23" fmla="*/ 0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785">
                  <a:moveTo>
                    <a:pt x="33" y="0"/>
                  </a:moveTo>
                  <a:lnTo>
                    <a:pt x="15" y="113"/>
                  </a:lnTo>
                  <a:lnTo>
                    <a:pt x="4" y="261"/>
                  </a:lnTo>
                  <a:lnTo>
                    <a:pt x="6" y="561"/>
                  </a:lnTo>
                  <a:lnTo>
                    <a:pt x="0" y="701"/>
                  </a:lnTo>
                  <a:lnTo>
                    <a:pt x="48" y="784"/>
                  </a:lnTo>
                  <a:lnTo>
                    <a:pt x="98" y="701"/>
                  </a:lnTo>
                  <a:lnTo>
                    <a:pt x="97" y="561"/>
                  </a:lnTo>
                  <a:lnTo>
                    <a:pt x="102" y="258"/>
                  </a:lnTo>
                  <a:lnTo>
                    <a:pt x="83" y="101"/>
                  </a:lnTo>
                  <a:lnTo>
                    <a:pt x="59" y="0"/>
                  </a:lnTo>
                  <a:lnTo>
                    <a:pt x="33" y="0"/>
                  </a:lnTo>
                </a:path>
              </a:pathLst>
            </a:custGeom>
            <a:solidFill>
              <a:srgbClr val="FF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62" name="Arc 26"/>
            <p:cNvSpPr>
              <a:spLocks/>
            </p:cNvSpPr>
            <p:nvPr/>
          </p:nvSpPr>
          <p:spPr bwMode="auto">
            <a:xfrm>
              <a:off x="1226" y="1696"/>
              <a:ext cx="44" cy="48"/>
            </a:xfrm>
            <a:custGeom>
              <a:avLst/>
              <a:gdLst>
                <a:gd name="G0" fmla="+- 21600 0 0"/>
                <a:gd name="G1" fmla="+- 10592 0 0"/>
                <a:gd name="G2" fmla="+- 21600 0 0"/>
                <a:gd name="T0" fmla="*/ 40425 w 43200"/>
                <a:gd name="T1" fmla="*/ 0 h 32192"/>
                <a:gd name="T2" fmla="*/ 1233 w 43200"/>
                <a:gd name="T3" fmla="*/ 3399 h 32192"/>
                <a:gd name="T4" fmla="*/ 21600 w 43200"/>
                <a:gd name="T5" fmla="*/ 10592 h 32192"/>
              </a:gdLst>
              <a:ahLst/>
              <a:cxnLst>
                <a:cxn ang="0">
                  <a:pos x="T0" y="T1"/>
                </a:cxn>
                <a:cxn ang="0">
                  <a:pos x="T2" y="T3"/>
                </a:cxn>
                <a:cxn ang="0">
                  <a:pos x="T4" y="T5"/>
                </a:cxn>
              </a:cxnLst>
              <a:rect l="0" t="0" r="r" b="b"/>
              <a:pathLst>
                <a:path w="43200" h="32192" fill="none" extrusionOk="0">
                  <a:moveTo>
                    <a:pt x="40424" y="0"/>
                  </a:moveTo>
                  <a:cubicBezTo>
                    <a:pt x="42244" y="3233"/>
                    <a:pt x="43200" y="6881"/>
                    <a:pt x="43200" y="10592"/>
                  </a:cubicBezTo>
                  <a:cubicBezTo>
                    <a:pt x="43200" y="22521"/>
                    <a:pt x="33529" y="32192"/>
                    <a:pt x="21600" y="32192"/>
                  </a:cubicBezTo>
                  <a:cubicBezTo>
                    <a:pt x="9670" y="32192"/>
                    <a:pt x="0" y="22521"/>
                    <a:pt x="0" y="10592"/>
                  </a:cubicBezTo>
                  <a:cubicBezTo>
                    <a:pt x="0" y="8141"/>
                    <a:pt x="416" y="5709"/>
                    <a:pt x="1232" y="3398"/>
                  </a:cubicBezTo>
                </a:path>
                <a:path w="43200" h="32192" stroke="0" extrusionOk="0">
                  <a:moveTo>
                    <a:pt x="40424" y="0"/>
                  </a:moveTo>
                  <a:cubicBezTo>
                    <a:pt x="42244" y="3233"/>
                    <a:pt x="43200" y="6881"/>
                    <a:pt x="43200" y="10592"/>
                  </a:cubicBezTo>
                  <a:cubicBezTo>
                    <a:pt x="43200" y="22521"/>
                    <a:pt x="33529" y="32192"/>
                    <a:pt x="21600" y="32192"/>
                  </a:cubicBezTo>
                  <a:cubicBezTo>
                    <a:pt x="9670" y="32192"/>
                    <a:pt x="0" y="22521"/>
                    <a:pt x="0" y="10592"/>
                  </a:cubicBezTo>
                  <a:cubicBezTo>
                    <a:pt x="0" y="8141"/>
                    <a:pt x="416" y="5709"/>
                    <a:pt x="1232" y="3398"/>
                  </a:cubicBezTo>
                  <a:lnTo>
                    <a:pt x="21600" y="10592"/>
                  </a:lnTo>
                  <a:close/>
                </a:path>
              </a:pathLst>
            </a:custGeom>
            <a:solidFill>
              <a:schemeClr val="hlink"/>
            </a:solidFill>
            <a:ln w="12700" cap="rnd">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16763" name="Freeform 27"/>
            <p:cNvSpPr>
              <a:spLocks/>
            </p:cNvSpPr>
            <p:nvPr/>
          </p:nvSpPr>
          <p:spPr bwMode="auto">
            <a:xfrm>
              <a:off x="1159" y="1657"/>
              <a:ext cx="181" cy="121"/>
            </a:xfrm>
            <a:custGeom>
              <a:avLst/>
              <a:gdLst>
                <a:gd name="T0" fmla="*/ 18 w 196"/>
                <a:gd name="T1" fmla="*/ 0 h 121"/>
                <a:gd name="T2" fmla="*/ 97 w 196"/>
                <a:gd name="T3" fmla="*/ 52 h 121"/>
                <a:gd name="T4" fmla="*/ 181 w 196"/>
                <a:gd name="T5" fmla="*/ 0 h 121"/>
                <a:gd name="T6" fmla="*/ 195 w 196"/>
                <a:gd name="T7" fmla="*/ 25 h 121"/>
                <a:gd name="T8" fmla="*/ 140 w 196"/>
                <a:gd name="T9" fmla="*/ 120 h 121"/>
                <a:gd name="T10" fmla="*/ 97 w 196"/>
                <a:gd name="T11" fmla="*/ 55 h 121"/>
                <a:gd name="T12" fmla="*/ 56 w 196"/>
                <a:gd name="T13" fmla="*/ 119 h 121"/>
                <a:gd name="T14" fmla="*/ 0 w 196"/>
                <a:gd name="T15" fmla="*/ 24 h 121"/>
                <a:gd name="T16" fmla="*/ 18 w 19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21">
                  <a:moveTo>
                    <a:pt x="18" y="0"/>
                  </a:moveTo>
                  <a:lnTo>
                    <a:pt x="97" y="52"/>
                  </a:lnTo>
                  <a:lnTo>
                    <a:pt x="181" y="0"/>
                  </a:lnTo>
                  <a:lnTo>
                    <a:pt x="195" y="25"/>
                  </a:lnTo>
                  <a:lnTo>
                    <a:pt x="140" y="120"/>
                  </a:lnTo>
                  <a:lnTo>
                    <a:pt x="97" y="55"/>
                  </a:lnTo>
                  <a:lnTo>
                    <a:pt x="56" y="119"/>
                  </a:lnTo>
                  <a:lnTo>
                    <a:pt x="0" y="24"/>
                  </a:lnTo>
                  <a:lnTo>
                    <a:pt x="18"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64" name="Freeform 28"/>
            <p:cNvSpPr>
              <a:spLocks/>
            </p:cNvSpPr>
            <p:nvPr/>
          </p:nvSpPr>
          <p:spPr bwMode="auto">
            <a:xfrm>
              <a:off x="646" y="1986"/>
              <a:ext cx="53" cy="161"/>
            </a:xfrm>
            <a:custGeom>
              <a:avLst/>
              <a:gdLst>
                <a:gd name="T0" fmla="*/ 46 w 57"/>
                <a:gd name="T1" fmla="*/ 0 h 161"/>
                <a:gd name="T2" fmla="*/ 51 w 57"/>
                <a:gd name="T3" fmla="*/ 16 h 161"/>
                <a:gd name="T4" fmla="*/ 53 w 57"/>
                <a:gd name="T5" fmla="*/ 30 h 161"/>
                <a:gd name="T6" fmla="*/ 56 w 57"/>
                <a:gd name="T7" fmla="*/ 50 h 161"/>
                <a:gd name="T8" fmla="*/ 56 w 57"/>
                <a:gd name="T9" fmla="*/ 62 h 161"/>
                <a:gd name="T10" fmla="*/ 56 w 57"/>
                <a:gd name="T11" fmla="*/ 77 h 161"/>
                <a:gd name="T12" fmla="*/ 51 w 57"/>
                <a:gd name="T13" fmla="*/ 96 h 161"/>
                <a:gd name="T14" fmla="*/ 46 w 57"/>
                <a:gd name="T15" fmla="*/ 117 h 161"/>
                <a:gd name="T16" fmla="*/ 41 w 57"/>
                <a:gd name="T17" fmla="*/ 132 h 161"/>
                <a:gd name="T18" fmla="*/ 34 w 57"/>
                <a:gd name="T19" fmla="*/ 145 h 161"/>
                <a:gd name="T20" fmla="*/ 25 w 57"/>
                <a:gd name="T21" fmla="*/ 154 h 161"/>
                <a:gd name="T22" fmla="*/ 14 w 57"/>
                <a:gd name="T23" fmla="*/ 159 h 161"/>
                <a:gd name="T24" fmla="*/ 6 w 57"/>
                <a:gd name="T25" fmla="*/ 160 h 161"/>
                <a:gd name="T26" fmla="*/ 2 w 57"/>
                <a:gd name="T27" fmla="*/ 150 h 161"/>
                <a:gd name="T28" fmla="*/ 2 w 57"/>
                <a:gd name="T29" fmla="*/ 142 h 161"/>
                <a:gd name="T30" fmla="*/ 0 w 57"/>
                <a:gd name="T31" fmla="*/ 127 h 161"/>
                <a:gd name="T32" fmla="*/ 0 w 57"/>
                <a:gd name="T33" fmla="*/ 115 h 161"/>
                <a:gd name="T34" fmla="*/ 3 w 57"/>
                <a:gd name="T35" fmla="*/ 81 h 161"/>
                <a:gd name="T36" fmla="*/ 25 w 57"/>
                <a:gd name="T37" fmla="*/ 10 h 161"/>
                <a:gd name="T38" fmla="*/ 37 w 57"/>
                <a:gd name="T39" fmla="*/ 2 h 161"/>
                <a:gd name="T40" fmla="*/ 46 w 57"/>
                <a:gd name="T4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7" h="161">
                  <a:moveTo>
                    <a:pt x="46" y="0"/>
                  </a:moveTo>
                  <a:lnTo>
                    <a:pt x="51" y="16"/>
                  </a:lnTo>
                  <a:lnTo>
                    <a:pt x="53" y="30"/>
                  </a:lnTo>
                  <a:lnTo>
                    <a:pt x="56" y="50"/>
                  </a:lnTo>
                  <a:lnTo>
                    <a:pt x="56" y="62"/>
                  </a:lnTo>
                  <a:lnTo>
                    <a:pt x="56" y="77"/>
                  </a:lnTo>
                  <a:lnTo>
                    <a:pt x="51" y="96"/>
                  </a:lnTo>
                  <a:lnTo>
                    <a:pt x="46" y="117"/>
                  </a:lnTo>
                  <a:lnTo>
                    <a:pt x="41" y="132"/>
                  </a:lnTo>
                  <a:lnTo>
                    <a:pt x="34" y="145"/>
                  </a:lnTo>
                  <a:lnTo>
                    <a:pt x="25" y="154"/>
                  </a:lnTo>
                  <a:lnTo>
                    <a:pt x="14" y="159"/>
                  </a:lnTo>
                  <a:lnTo>
                    <a:pt x="6" y="160"/>
                  </a:lnTo>
                  <a:lnTo>
                    <a:pt x="2" y="150"/>
                  </a:lnTo>
                  <a:lnTo>
                    <a:pt x="2" y="142"/>
                  </a:lnTo>
                  <a:lnTo>
                    <a:pt x="0" y="127"/>
                  </a:lnTo>
                  <a:lnTo>
                    <a:pt x="0" y="115"/>
                  </a:lnTo>
                  <a:lnTo>
                    <a:pt x="3" y="81"/>
                  </a:lnTo>
                  <a:lnTo>
                    <a:pt x="25" y="10"/>
                  </a:lnTo>
                  <a:lnTo>
                    <a:pt x="37" y="2"/>
                  </a:lnTo>
                  <a:lnTo>
                    <a:pt x="46" y="0"/>
                  </a:lnTo>
                </a:path>
              </a:pathLst>
            </a:custGeom>
            <a:solidFill>
              <a:srgbClr val="FFFFFF"/>
            </a:solid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nvGrpSpPr>
            <p:cNvPr id="116765" name="Group 29"/>
            <p:cNvGrpSpPr>
              <a:grpSpLocks/>
            </p:cNvGrpSpPr>
            <p:nvPr/>
          </p:nvGrpSpPr>
          <p:grpSpPr bwMode="auto">
            <a:xfrm>
              <a:off x="1299" y="1659"/>
              <a:ext cx="576" cy="1006"/>
              <a:chOff x="1407" y="1659"/>
              <a:chExt cx="624" cy="1006"/>
            </a:xfrm>
          </p:grpSpPr>
          <p:grpSp>
            <p:nvGrpSpPr>
              <p:cNvPr id="116766" name="Group 30"/>
              <p:cNvGrpSpPr>
                <a:grpSpLocks/>
              </p:cNvGrpSpPr>
              <p:nvPr/>
            </p:nvGrpSpPr>
            <p:grpSpPr bwMode="auto">
              <a:xfrm>
                <a:off x="1407" y="1659"/>
                <a:ext cx="624" cy="1006"/>
                <a:chOff x="1407" y="1659"/>
                <a:chExt cx="624" cy="1006"/>
              </a:xfrm>
            </p:grpSpPr>
            <p:grpSp>
              <p:nvGrpSpPr>
                <p:cNvPr id="116767" name="Group 31"/>
                <p:cNvGrpSpPr>
                  <a:grpSpLocks/>
                </p:cNvGrpSpPr>
                <p:nvPr/>
              </p:nvGrpSpPr>
              <p:grpSpPr bwMode="auto">
                <a:xfrm>
                  <a:off x="1407" y="1659"/>
                  <a:ext cx="624" cy="1006"/>
                  <a:chOff x="1407" y="1659"/>
                  <a:chExt cx="624" cy="1006"/>
                </a:xfrm>
              </p:grpSpPr>
              <p:sp>
                <p:nvSpPr>
                  <p:cNvPr id="116768" name="Freeform 32"/>
                  <p:cNvSpPr>
                    <a:spLocks/>
                  </p:cNvSpPr>
                  <p:nvPr/>
                </p:nvSpPr>
                <p:spPr bwMode="auto">
                  <a:xfrm>
                    <a:off x="1407" y="1659"/>
                    <a:ext cx="624" cy="1006"/>
                  </a:xfrm>
                  <a:custGeom>
                    <a:avLst/>
                    <a:gdLst>
                      <a:gd name="T0" fmla="*/ 384 w 624"/>
                      <a:gd name="T1" fmla="*/ 375 h 1006"/>
                      <a:gd name="T2" fmla="*/ 454 w 624"/>
                      <a:gd name="T3" fmla="*/ 352 h 1006"/>
                      <a:gd name="T4" fmla="*/ 563 w 624"/>
                      <a:gd name="T5" fmla="*/ 320 h 1006"/>
                      <a:gd name="T6" fmla="*/ 591 w 624"/>
                      <a:gd name="T7" fmla="*/ 335 h 1006"/>
                      <a:gd name="T8" fmla="*/ 610 w 624"/>
                      <a:gd name="T9" fmla="*/ 360 h 1006"/>
                      <a:gd name="T10" fmla="*/ 620 w 624"/>
                      <a:gd name="T11" fmla="*/ 399 h 1006"/>
                      <a:gd name="T12" fmla="*/ 623 w 624"/>
                      <a:gd name="T13" fmla="*/ 437 h 1006"/>
                      <a:gd name="T14" fmla="*/ 620 w 624"/>
                      <a:gd name="T15" fmla="*/ 480 h 1006"/>
                      <a:gd name="T16" fmla="*/ 539 w 624"/>
                      <a:gd name="T17" fmla="*/ 522 h 1006"/>
                      <a:gd name="T18" fmla="*/ 486 w 624"/>
                      <a:gd name="T19" fmla="*/ 550 h 1006"/>
                      <a:gd name="T20" fmla="*/ 454 w 624"/>
                      <a:gd name="T21" fmla="*/ 567 h 1006"/>
                      <a:gd name="T22" fmla="*/ 385 w 624"/>
                      <a:gd name="T23" fmla="*/ 587 h 1006"/>
                      <a:gd name="T24" fmla="*/ 254 w 624"/>
                      <a:gd name="T25" fmla="*/ 615 h 1006"/>
                      <a:gd name="T26" fmla="*/ 232 w 624"/>
                      <a:gd name="T27" fmla="*/ 600 h 1006"/>
                      <a:gd name="T28" fmla="*/ 208 w 624"/>
                      <a:gd name="T29" fmla="*/ 545 h 1006"/>
                      <a:gd name="T30" fmla="*/ 199 w 624"/>
                      <a:gd name="T31" fmla="*/ 634 h 1006"/>
                      <a:gd name="T32" fmla="*/ 208 w 624"/>
                      <a:gd name="T33" fmla="*/ 710 h 1006"/>
                      <a:gd name="T34" fmla="*/ 209 w 624"/>
                      <a:gd name="T35" fmla="*/ 764 h 1006"/>
                      <a:gd name="T36" fmla="*/ 219 w 624"/>
                      <a:gd name="T37" fmla="*/ 827 h 1006"/>
                      <a:gd name="T38" fmla="*/ 224 w 624"/>
                      <a:gd name="T39" fmla="*/ 930 h 1006"/>
                      <a:gd name="T40" fmla="*/ 182 w 624"/>
                      <a:gd name="T41" fmla="*/ 952 h 1006"/>
                      <a:gd name="T42" fmla="*/ 136 w 624"/>
                      <a:gd name="T43" fmla="*/ 965 h 1006"/>
                      <a:gd name="T44" fmla="*/ 91 w 624"/>
                      <a:gd name="T45" fmla="*/ 982 h 1006"/>
                      <a:gd name="T46" fmla="*/ 39 w 624"/>
                      <a:gd name="T47" fmla="*/ 999 h 1006"/>
                      <a:gd name="T48" fmla="*/ 18 w 624"/>
                      <a:gd name="T49" fmla="*/ 888 h 1006"/>
                      <a:gd name="T50" fmla="*/ 28 w 624"/>
                      <a:gd name="T51" fmla="*/ 828 h 1006"/>
                      <a:gd name="T52" fmla="*/ 31 w 624"/>
                      <a:gd name="T53" fmla="*/ 749 h 1006"/>
                      <a:gd name="T54" fmla="*/ 17 w 624"/>
                      <a:gd name="T55" fmla="*/ 484 h 1006"/>
                      <a:gd name="T56" fmla="*/ 53 w 624"/>
                      <a:gd name="T57" fmla="*/ 28 h 1006"/>
                      <a:gd name="T58" fmla="*/ 151 w 624"/>
                      <a:gd name="T59" fmla="*/ 8 h 1006"/>
                      <a:gd name="T60" fmla="*/ 180 w 624"/>
                      <a:gd name="T61" fmla="*/ 0 h 1006"/>
                      <a:gd name="T62" fmla="*/ 205 w 624"/>
                      <a:gd name="T63" fmla="*/ 2 h 1006"/>
                      <a:gd name="T64" fmla="*/ 229 w 624"/>
                      <a:gd name="T65" fmla="*/ 11 h 1006"/>
                      <a:gd name="T66" fmla="*/ 252 w 624"/>
                      <a:gd name="T67" fmla="*/ 34 h 1006"/>
                      <a:gd name="T68" fmla="*/ 263 w 624"/>
                      <a:gd name="T69" fmla="*/ 64 h 1006"/>
                      <a:gd name="T70" fmla="*/ 267 w 624"/>
                      <a:gd name="T71" fmla="*/ 119 h 1006"/>
                      <a:gd name="T72" fmla="*/ 318 w 624"/>
                      <a:gd name="T73" fmla="*/ 351 h 1006"/>
                      <a:gd name="T74" fmla="*/ 341 w 624"/>
                      <a:gd name="T75" fmla="*/ 376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4" h="1006">
                        <a:moveTo>
                          <a:pt x="366" y="376"/>
                        </a:moveTo>
                        <a:lnTo>
                          <a:pt x="384" y="375"/>
                        </a:lnTo>
                        <a:lnTo>
                          <a:pt x="409" y="371"/>
                        </a:lnTo>
                        <a:lnTo>
                          <a:pt x="454" y="352"/>
                        </a:lnTo>
                        <a:lnTo>
                          <a:pt x="549" y="317"/>
                        </a:lnTo>
                        <a:lnTo>
                          <a:pt x="563" y="320"/>
                        </a:lnTo>
                        <a:lnTo>
                          <a:pt x="577" y="326"/>
                        </a:lnTo>
                        <a:lnTo>
                          <a:pt x="591" y="335"/>
                        </a:lnTo>
                        <a:lnTo>
                          <a:pt x="601" y="345"/>
                        </a:lnTo>
                        <a:lnTo>
                          <a:pt x="610" y="360"/>
                        </a:lnTo>
                        <a:lnTo>
                          <a:pt x="615" y="377"/>
                        </a:lnTo>
                        <a:lnTo>
                          <a:pt x="620" y="399"/>
                        </a:lnTo>
                        <a:lnTo>
                          <a:pt x="622" y="418"/>
                        </a:lnTo>
                        <a:lnTo>
                          <a:pt x="623" y="437"/>
                        </a:lnTo>
                        <a:lnTo>
                          <a:pt x="622" y="459"/>
                        </a:lnTo>
                        <a:lnTo>
                          <a:pt x="620" y="480"/>
                        </a:lnTo>
                        <a:lnTo>
                          <a:pt x="615" y="498"/>
                        </a:lnTo>
                        <a:lnTo>
                          <a:pt x="539" y="522"/>
                        </a:lnTo>
                        <a:lnTo>
                          <a:pt x="507" y="538"/>
                        </a:lnTo>
                        <a:lnTo>
                          <a:pt x="486" y="550"/>
                        </a:lnTo>
                        <a:lnTo>
                          <a:pt x="468" y="560"/>
                        </a:lnTo>
                        <a:lnTo>
                          <a:pt x="454" y="567"/>
                        </a:lnTo>
                        <a:lnTo>
                          <a:pt x="430" y="574"/>
                        </a:lnTo>
                        <a:lnTo>
                          <a:pt x="385" y="587"/>
                        </a:lnTo>
                        <a:lnTo>
                          <a:pt x="310" y="605"/>
                        </a:lnTo>
                        <a:lnTo>
                          <a:pt x="254" y="615"/>
                        </a:lnTo>
                        <a:lnTo>
                          <a:pt x="241" y="611"/>
                        </a:lnTo>
                        <a:lnTo>
                          <a:pt x="232" y="600"/>
                        </a:lnTo>
                        <a:lnTo>
                          <a:pt x="225" y="585"/>
                        </a:lnTo>
                        <a:lnTo>
                          <a:pt x="208" y="545"/>
                        </a:lnTo>
                        <a:lnTo>
                          <a:pt x="204" y="570"/>
                        </a:lnTo>
                        <a:lnTo>
                          <a:pt x="199" y="634"/>
                        </a:lnTo>
                        <a:lnTo>
                          <a:pt x="202" y="684"/>
                        </a:lnTo>
                        <a:lnTo>
                          <a:pt x="208" y="710"/>
                        </a:lnTo>
                        <a:lnTo>
                          <a:pt x="209" y="737"/>
                        </a:lnTo>
                        <a:lnTo>
                          <a:pt x="209" y="764"/>
                        </a:lnTo>
                        <a:lnTo>
                          <a:pt x="212" y="797"/>
                        </a:lnTo>
                        <a:lnTo>
                          <a:pt x="219" y="827"/>
                        </a:lnTo>
                        <a:lnTo>
                          <a:pt x="236" y="915"/>
                        </a:lnTo>
                        <a:lnTo>
                          <a:pt x="224" y="930"/>
                        </a:lnTo>
                        <a:lnTo>
                          <a:pt x="207" y="942"/>
                        </a:lnTo>
                        <a:lnTo>
                          <a:pt x="182" y="952"/>
                        </a:lnTo>
                        <a:lnTo>
                          <a:pt x="156" y="958"/>
                        </a:lnTo>
                        <a:lnTo>
                          <a:pt x="136" y="965"/>
                        </a:lnTo>
                        <a:lnTo>
                          <a:pt x="112" y="974"/>
                        </a:lnTo>
                        <a:lnTo>
                          <a:pt x="91" y="982"/>
                        </a:lnTo>
                        <a:lnTo>
                          <a:pt x="67" y="990"/>
                        </a:lnTo>
                        <a:lnTo>
                          <a:pt x="39" y="999"/>
                        </a:lnTo>
                        <a:lnTo>
                          <a:pt x="0" y="1005"/>
                        </a:lnTo>
                        <a:lnTo>
                          <a:pt x="18" y="888"/>
                        </a:lnTo>
                        <a:lnTo>
                          <a:pt x="24" y="850"/>
                        </a:lnTo>
                        <a:lnTo>
                          <a:pt x="28" y="828"/>
                        </a:lnTo>
                        <a:lnTo>
                          <a:pt x="29" y="803"/>
                        </a:lnTo>
                        <a:lnTo>
                          <a:pt x="31" y="749"/>
                        </a:lnTo>
                        <a:lnTo>
                          <a:pt x="29" y="675"/>
                        </a:lnTo>
                        <a:lnTo>
                          <a:pt x="17" y="484"/>
                        </a:lnTo>
                        <a:lnTo>
                          <a:pt x="24" y="190"/>
                        </a:lnTo>
                        <a:lnTo>
                          <a:pt x="53" y="28"/>
                        </a:lnTo>
                        <a:lnTo>
                          <a:pt x="126" y="14"/>
                        </a:lnTo>
                        <a:lnTo>
                          <a:pt x="151" y="8"/>
                        </a:lnTo>
                        <a:lnTo>
                          <a:pt x="169" y="3"/>
                        </a:lnTo>
                        <a:lnTo>
                          <a:pt x="180" y="0"/>
                        </a:lnTo>
                        <a:lnTo>
                          <a:pt x="195" y="0"/>
                        </a:lnTo>
                        <a:lnTo>
                          <a:pt x="205" y="2"/>
                        </a:lnTo>
                        <a:lnTo>
                          <a:pt x="217" y="4"/>
                        </a:lnTo>
                        <a:lnTo>
                          <a:pt x="229" y="11"/>
                        </a:lnTo>
                        <a:lnTo>
                          <a:pt x="241" y="21"/>
                        </a:lnTo>
                        <a:lnTo>
                          <a:pt x="252" y="34"/>
                        </a:lnTo>
                        <a:lnTo>
                          <a:pt x="258" y="47"/>
                        </a:lnTo>
                        <a:lnTo>
                          <a:pt x="263" y="64"/>
                        </a:lnTo>
                        <a:lnTo>
                          <a:pt x="263" y="88"/>
                        </a:lnTo>
                        <a:lnTo>
                          <a:pt x="267" y="119"/>
                        </a:lnTo>
                        <a:lnTo>
                          <a:pt x="279" y="185"/>
                        </a:lnTo>
                        <a:lnTo>
                          <a:pt x="318" y="351"/>
                        </a:lnTo>
                        <a:lnTo>
                          <a:pt x="324" y="373"/>
                        </a:lnTo>
                        <a:lnTo>
                          <a:pt x="341" y="376"/>
                        </a:lnTo>
                        <a:lnTo>
                          <a:pt x="366" y="376"/>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69" name="Freeform 33"/>
                  <p:cNvSpPr>
                    <a:spLocks/>
                  </p:cNvSpPr>
                  <p:nvPr/>
                </p:nvSpPr>
                <p:spPr bwMode="auto">
                  <a:xfrm>
                    <a:off x="1543" y="1928"/>
                    <a:ext cx="68" cy="271"/>
                  </a:xfrm>
                  <a:custGeom>
                    <a:avLst/>
                    <a:gdLst>
                      <a:gd name="T0" fmla="*/ 67 w 68"/>
                      <a:gd name="T1" fmla="*/ 270 h 271"/>
                      <a:gd name="T2" fmla="*/ 43 w 68"/>
                      <a:gd name="T3" fmla="*/ 180 h 271"/>
                      <a:gd name="T4" fmla="*/ 19 w 68"/>
                      <a:gd name="T5" fmla="*/ 90 h 271"/>
                      <a:gd name="T6" fmla="*/ 24 w 68"/>
                      <a:gd name="T7" fmla="*/ 15 h 271"/>
                      <a:gd name="T8" fmla="*/ 0 w 68"/>
                      <a:gd name="T9" fmla="*/ 0 h 271"/>
                    </a:gdLst>
                    <a:ahLst/>
                    <a:cxnLst>
                      <a:cxn ang="0">
                        <a:pos x="T0" y="T1"/>
                      </a:cxn>
                      <a:cxn ang="0">
                        <a:pos x="T2" y="T3"/>
                      </a:cxn>
                      <a:cxn ang="0">
                        <a:pos x="T4" y="T5"/>
                      </a:cxn>
                      <a:cxn ang="0">
                        <a:pos x="T6" y="T7"/>
                      </a:cxn>
                      <a:cxn ang="0">
                        <a:pos x="T8" y="T9"/>
                      </a:cxn>
                    </a:cxnLst>
                    <a:rect l="0" t="0" r="r" b="b"/>
                    <a:pathLst>
                      <a:path w="68" h="271">
                        <a:moveTo>
                          <a:pt x="67" y="270"/>
                        </a:moveTo>
                        <a:lnTo>
                          <a:pt x="43" y="180"/>
                        </a:lnTo>
                        <a:lnTo>
                          <a:pt x="19" y="90"/>
                        </a:lnTo>
                        <a:lnTo>
                          <a:pt x="24" y="15"/>
                        </a:lnTo>
                        <a:lnTo>
                          <a:pt x="0" y="0"/>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16770" name="Freeform 34"/>
                <p:cNvSpPr>
                  <a:spLocks/>
                </p:cNvSpPr>
                <p:nvPr/>
              </p:nvSpPr>
              <p:spPr bwMode="auto">
                <a:xfrm>
                  <a:off x="1673" y="2033"/>
                  <a:ext cx="57" cy="56"/>
                </a:xfrm>
                <a:custGeom>
                  <a:avLst/>
                  <a:gdLst>
                    <a:gd name="T0" fmla="*/ 56 w 57"/>
                    <a:gd name="T1" fmla="*/ 2 h 56"/>
                    <a:gd name="T2" fmla="*/ 30 w 57"/>
                    <a:gd name="T3" fmla="*/ 0 h 56"/>
                    <a:gd name="T4" fmla="*/ 15 w 57"/>
                    <a:gd name="T5" fmla="*/ 7 h 56"/>
                    <a:gd name="T6" fmla="*/ 5 w 57"/>
                    <a:gd name="T7" fmla="*/ 20 h 56"/>
                    <a:gd name="T8" fmla="*/ 0 w 57"/>
                    <a:gd name="T9" fmla="*/ 40 h 56"/>
                    <a:gd name="T10" fmla="*/ 1 w 57"/>
                    <a:gd name="T11" fmla="*/ 55 h 56"/>
                  </a:gdLst>
                  <a:ahLst/>
                  <a:cxnLst>
                    <a:cxn ang="0">
                      <a:pos x="T0" y="T1"/>
                    </a:cxn>
                    <a:cxn ang="0">
                      <a:pos x="T2" y="T3"/>
                    </a:cxn>
                    <a:cxn ang="0">
                      <a:pos x="T4" y="T5"/>
                    </a:cxn>
                    <a:cxn ang="0">
                      <a:pos x="T6" y="T7"/>
                    </a:cxn>
                    <a:cxn ang="0">
                      <a:pos x="T8" y="T9"/>
                    </a:cxn>
                    <a:cxn ang="0">
                      <a:pos x="T10" y="T11"/>
                    </a:cxn>
                  </a:cxnLst>
                  <a:rect l="0" t="0" r="r" b="b"/>
                  <a:pathLst>
                    <a:path w="57" h="56">
                      <a:moveTo>
                        <a:pt x="56" y="2"/>
                      </a:moveTo>
                      <a:lnTo>
                        <a:pt x="30" y="0"/>
                      </a:lnTo>
                      <a:lnTo>
                        <a:pt x="15" y="7"/>
                      </a:lnTo>
                      <a:lnTo>
                        <a:pt x="5" y="20"/>
                      </a:lnTo>
                      <a:lnTo>
                        <a:pt x="0" y="40"/>
                      </a:lnTo>
                      <a:lnTo>
                        <a:pt x="1" y="55"/>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16771" name="Freeform 35"/>
              <p:cNvSpPr>
                <a:spLocks/>
              </p:cNvSpPr>
              <p:nvPr/>
            </p:nvSpPr>
            <p:spPr bwMode="auto">
              <a:xfrm>
                <a:off x="1410" y="1687"/>
                <a:ext cx="131" cy="781"/>
              </a:xfrm>
              <a:custGeom>
                <a:avLst/>
                <a:gdLst>
                  <a:gd name="T0" fmla="*/ 50 w 131"/>
                  <a:gd name="T1" fmla="*/ 0 h 781"/>
                  <a:gd name="T2" fmla="*/ 70 w 131"/>
                  <a:gd name="T3" fmla="*/ 52 h 781"/>
                  <a:gd name="T4" fmla="*/ 79 w 131"/>
                  <a:gd name="T5" fmla="*/ 71 h 781"/>
                  <a:gd name="T6" fmla="*/ 87 w 131"/>
                  <a:gd name="T7" fmla="*/ 88 h 781"/>
                  <a:gd name="T8" fmla="*/ 101 w 131"/>
                  <a:gd name="T9" fmla="*/ 110 h 781"/>
                  <a:gd name="T10" fmla="*/ 113 w 131"/>
                  <a:gd name="T11" fmla="*/ 123 h 781"/>
                  <a:gd name="T12" fmla="*/ 130 w 131"/>
                  <a:gd name="T13" fmla="*/ 143 h 781"/>
                  <a:gd name="T14" fmla="*/ 69 w 131"/>
                  <a:gd name="T15" fmla="*/ 146 h 781"/>
                  <a:gd name="T16" fmla="*/ 111 w 131"/>
                  <a:gd name="T17" fmla="*/ 203 h 781"/>
                  <a:gd name="T18" fmla="*/ 89 w 131"/>
                  <a:gd name="T19" fmla="*/ 262 h 781"/>
                  <a:gd name="T20" fmla="*/ 79 w 131"/>
                  <a:gd name="T21" fmla="*/ 287 h 781"/>
                  <a:gd name="T22" fmla="*/ 72 w 131"/>
                  <a:gd name="T23" fmla="*/ 314 h 781"/>
                  <a:gd name="T24" fmla="*/ 65 w 131"/>
                  <a:gd name="T25" fmla="*/ 347 h 781"/>
                  <a:gd name="T26" fmla="*/ 54 w 131"/>
                  <a:gd name="T27" fmla="*/ 425 h 781"/>
                  <a:gd name="T28" fmla="*/ 48 w 131"/>
                  <a:gd name="T29" fmla="*/ 469 h 781"/>
                  <a:gd name="T30" fmla="*/ 45 w 131"/>
                  <a:gd name="T31" fmla="*/ 514 h 781"/>
                  <a:gd name="T32" fmla="*/ 43 w 131"/>
                  <a:gd name="T33" fmla="*/ 548 h 781"/>
                  <a:gd name="T34" fmla="*/ 43 w 131"/>
                  <a:gd name="T35" fmla="*/ 643 h 781"/>
                  <a:gd name="T36" fmla="*/ 41 w 131"/>
                  <a:gd name="T37" fmla="*/ 669 h 781"/>
                  <a:gd name="T38" fmla="*/ 38 w 131"/>
                  <a:gd name="T39" fmla="*/ 704 h 781"/>
                  <a:gd name="T40" fmla="*/ 27 w 131"/>
                  <a:gd name="T41" fmla="*/ 780 h 781"/>
                  <a:gd name="T42" fmla="*/ 14 w 131"/>
                  <a:gd name="T43" fmla="*/ 596 h 781"/>
                  <a:gd name="T44" fmla="*/ 11 w 131"/>
                  <a:gd name="T45" fmla="*/ 548 h 781"/>
                  <a:gd name="T46" fmla="*/ 5 w 131"/>
                  <a:gd name="T47" fmla="*/ 481 h 781"/>
                  <a:gd name="T48" fmla="*/ 2 w 131"/>
                  <a:gd name="T49" fmla="*/ 445 h 781"/>
                  <a:gd name="T50" fmla="*/ 1 w 131"/>
                  <a:gd name="T51" fmla="*/ 410 h 781"/>
                  <a:gd name="T52" fmla="*/ 1 w 131"/>
                  <a:gd name="T53" fmla="*/ 364 h 781"/>
                  <a:gd name="T54" fmla="*/ 0 w 131"/>
                  <a:gd name="T55" fmla="*/ 312 h 781"/>
                  <a:gd name="T56" fmla="*/ 0 w 131"/>
                  <a:gd name="T57" fmla="*/ 261 h 781"/>
                  <a:gd name="T58" fmla="*/ 1 w 131"/>
                  <a:gd name="T59" fmla="*/ 230 h 781"/>
                  <a:gd name="T60" fmla="*/ 4 w 131"/>
                  <a:gd name="T61" fmla="*/ 177 h 781"/>
                  <a:gd name="T62" fmla="*/ 6 w 131"/>
                  <a:gd name="T63" fmla="*/ 150 h 781"/>
                  <a:gd name="T64" fmla="*/ 10 w 131"/>
                  <a:gd name="T65" fmla="*/ 118 h 781"/>
                  <a:gd name="T66" fmla="*/ 13 w 131"/>
                  <a:gd name="T67" fmla="*/ 100 h 781"/>
                  <a:gd name="T68" fmla="*/ 18 w 131"/>
                  <a:gd name="T69" fmla="*/ 80 h 781"/>
                  <a:gd name="T70" fmla="*/ 23 w 131"/>
                  <a:gd name="T71" fmla="*/ 64 h 781"/>
                  <a:gd name="T72" fmla="*/ 28 w 131"/>
                  <a:gd name="T73" fmla="*/ 48 h 781"/>
                  <a:gd name="T74" fmla="*/ 50 w 131"/>
                  <a:gd name="T75" fmla="*/ 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781">
                    <a:moveTo>
                      <a:pt x="50" y="0"/>
                    </a:moveTo>
                    <a:lnTo>
                      <a:pt x="70" y="52"/>
                    </a:lnTo>
                    <a:lnTo>
                      <a:pt x="79" y="71"/>
                    </a:lnTo>
                    <a:lnTo>
                      <a:pt x="87" y="88"/>
                    </a:lnTo>
                    <a:lnTo>
                      <a:pt x="101" y="110"/>
                    </a:lnTo>
                    <a:lnTo>
                      <a:pt x="113" y="123"/>
                    </a:lnTo>
                    <a:lnTo>
                      <a:pt x="130" y="143"/>
                    </a:lnTo>
                    <a:lnTo>
                      <a:pt x="69" y="146"/>
                    </a:lnTo>
                    <a:lnTo>
                      <a:pt x="111" y="203"/>
                    </a:lnTo>
                    <a:lnTo>
                      <a:pt x="89" y="262"/>
                    </a:lnTo>
                    <a:lnTo>
                      <a:pt x="79" y="287"/>
                    </a:lnTo>
                    <a:lnTo>
                      <a:pt x="72" y="314"/>
                    </a:lnTo>
                    <a:lnTo>
                      <a:pt x="65" y="347"/>
                    </a:lnTo>
                    <a:lnTo>
                      <a:pt x="54" y="425"/>
                    </a:lnTo>
                    <a:lnTo>
                      <a:pt x="48" y="469"/>
                    </a:lnTo>
                    <a:lnTo>
                      <a:pt x="45" y="514"/>
                    </a:lnTo>
                    <a:lnTo>
                      <a:pt x="43" y="548"/>
                    </a:lnTo>
                    <a:lnTo>
                      <a:pt x="43" y="643"/>
                    </a:lnTo>
                    <a:lnTo>
                      <a:pt x="41" y="669"/>
                    </a:lnTo>
                    <a:lnTo>
                      <a:pt x="38" y="704"/>
                    </a:lnTo>
                    <a:lnTo>
                      <a:pt x="27" y="780"/>
                    </a:lnTo>
                    <a:lnTo>
                      <a:pt x="14" y="596"/>
                    </a:lnTo>
                    <a:lnTo>
                      <a:pt x="11" y="548"/>
                    </a:lnTo>
                    <a:lnTo>
                      <a:pt x="5" y="481"/>
                    </a:lnTo>
                    <a:lnTo>
                      <a:pt x="2" y="445"/>
                    </a:lnTo>
                    <a:lnTo>
                      <a:pt x="1" y="410"/>
                    </a:lnTo>
                    <a:lnTo>
                      <a:pt x="1" y="364"/>
                    </a:lnTo>
                    <a:lnTo>
                      <a:pt x="0" y="312"/>
                    </a:lnTo>
                    <a:lnTo>
                      <a:pt x="0" y="261"/>
                    </a:lnTo>
                    <a:lnTo>
                      <a:pt x="1" y="230"/>
                    </a:lnTo>
                    <a:lnTo>
                      <a:pt x="4" y="177"/>
                    </a:lnTo>
                    <a:lnTo>
                      <a:pt x="6" y="150"/>
                    </a:lnTo>
                    <a:lnTo>
                      <a:pt x="10" y="118"/>
                    </a:lnTo>
                    <a:lnTo>
                      <a:pt x="13" y="100"/>
                    </a:lnTo>
                    <a:lnTo>
                      <a:pt x="18" y="80"/>
                    </a:lnTo>
                    <a:lnTo>
                      <a:pt x="23" y="64"/>
                    </a:lnTo>
                    <a:lnTo>
                      <a:pt x="28" y="48"/>
                    </a:lnTo>
                    <a:lnTo>
                      <a:pt x="50" y="0"/>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16772" name="Group 36"/>
            <p:cNvGrpSpPr>
              <a:grpSpLocks/>
            </p:cNvGrpSpPr>
            <p:nvPr/>
          </p:nvGrpSpPr>
          <p:grpSpPr bwMode="auto">
            <a:xfrm>
              <a:off x="366" y="1925"/>
              <a:ext cx="333" cy="285"/>
              <a:chOff x="397" y="1925"/>
              <a:chExt cx="360" cy="285"/>
            </a:xfrm>
          </p:grpSpPr>
          <p:grpSp>
            <p:nvGrpSpPr>
              <p:cNvPr id="116773" name="Group 37"/>
              <p:cNvGrpSpPr>
                <a:grpSpLocks/>
              </p:cNvGrpSpPr>
              <p:nvPr/>
            </p:nvGrpSpPr>
            <p:grpSpPr bwMode="auto">
              <a:xfrm>
                <a:off x="397" y="1925"/>
                <a:ext cx="360" cy="285"/>
                <a:chOff x="397" y="1925"/>
                <a:chExt cx="360" cy="285"/>
              </a:xfrm>
            </p:grpSpPr>
            <p:sp>
              <p:nvSpPr>
                <p:cNvPr id="116774" name="Freeform 38"/>
                <p:cNvSpPr>
                  <a:spLocks/>
                </p:cNvSpPr>
                <p:nvPr/>
              </p:nvSpPr>
              <p:spPr bwMode="auto">
                <a:xfrm>
                  <a:off x="585" y="1936"/>
                  <a:ext cx="172" cy="187"/>
                </a:xfrm>
                <a:custGeom>
                  <a:avLst/>
                  <a:gdLst>
                    <a:gd name="T0" fmla="*/ 0 w 172"/>
                    <a:gd name="T1" fmla="*/ 0 h 187"/>
                    <a:gd name="T2" fmla="*/ 163 w 172"/>
                    <a:gd name="T3" fmla="*/ 58 h 187"/>
                    <a:gd name="T4" fmla="*/ 169 w 172"/>
                    <a:gd name="T5" fmla="*/ 90 h 187"/>
                    <a:gd name="T6" fmla="*/ 171 w 172"/>
                    <a:gd name="T7" fmla="*/ 121 h 187"/>
                    <a:gd name="T8" fmla="*/ 164 w 172"/>
                    <a:gd name="T9" fmla="*/ 156 h 187"/>
                    <a:gd name="T10" fmla="*/ 150 w 172"/>
                    <a:gd name="T11" fmla="*/ 186 h 187"/>
                    <a:gd name="T12" fmla="*/ 92 w 172"/>
                    <a:gd name="T13" fmla="*/ 143 h 187"/>
                    <a:gd name="T14" fmla="*/ 26 w 172"/>
                    <a:gd name="T15" fmla="*/ 131 h 187"/>
                    <a:gd name="T16" fmla="*/ 0 w 172"/>
                    <a:gd name="T17"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87">
                      <a:moveTo>
                        <a:pt x="0" y="0"/>
                      </a:moveTo>
                      <a:lnTo>
                        <a:pt x="163" y="58"/>
                      </a:lnTo>
                      <a:lnTo>
                        <a:pt x="169" y="90"/>
                      </a:lnTo>
                      <a:lnTo>
                        <a:pt x="171" y="121"/>
                      </a:lnTo>
                      <a:lnTo>
                        <a:pt x="164" y="156"/>
                      </a:lnTo>
                      <a:lnTo>
                        <a:pt x="150" y="186"/>
                      </a:lnTo>
                      <a:lnTo>
                        <a:pt x="92" y="143"/>
                      </a:lnTo>
                      <a:lnTo>
                        <a:pt x="26" y="131"/>
                      </a:lnTo>
                      <a:lnTo>
                        <a:pt x="0" y="0"/>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75" name="Freeform 39"/>
                <p:cNvSpPr>
                  <a:spLocks/>
                </p:cNvSpPr>
                <p:nvPr/>
              </p:nvSpPr>
              <p:spPr bwMode="auto">
                <a:xfrm>
                  <a:off x="397" y="1925"/>
                  <a:ext cx="280" cy="285"/>
                </a:xfrm>
                <a:custGeom>
                  <a:avLst/>
                  <a:gdLst>
                    <a:gd name="T0" fmla="*/ 257 w 280"/>
                    <a:gd name="T1" fmla="*/ 46 h 285"/>
                    <a:gd name="T2" fmla="*/ 235 w 280"/>
                    <a:gd name="T3" fmla="*/ 34 h 285"/>
                    <a:gd name="T4" fmla="*/ 212 w 280"/>
                    <a:gd name="T5" fmla="*/ 25 h 285"/>
                    <a:gd name="T6" fmla="*/ 185 w 280"/>
                    <a:gd name="T7" fmla="*/ 7 h 285"/>
                    <a:gd name="T8" fmla="*/ 160 w 280"/>
                    <a:gd name="T9" fmla="*/ 0 h 285"/>
                    <a:gd name="T10" fmla="*/ 140 w 280"/>
                    <a:gd name="T11" fmla="*/ 7 h 285"/>
                    <a:gd name="T12" fmla="*/ 119 w 280"/>
                    <a:gd name="T13" fmla="*/ 15 h 285"/>
                    <a:gd name="T14" fmla="*/ 84 w 280"/>
                    <a:gd name="T15" fmla="*/ 18 h 285"/>
                    <a:gd name="T16" fmla="*/ 54 w 280"/>
                    <a:gd name="T17" fmla="*/ 14 h 285"/>
                    <a:gd name="T18" fmla="*/ 31 w 280"/>
                    <a:gd name="T19" fmla="*/ 10 h 285"/>
                    <a:gd name="T20" fmla="*/ 11 w 280"/>
                    <a:gd name="T21" fmla="*/ 18 h 285"/>
                    <a:gd name="T22" fmla="*/ 8 w 280"/>
                    <a:gd name="T23" fmla="*/ 29 h 285"/>
                    <a:gd name="T24" fmla="*/ 15 w 280"/>
                    <a:gd name="T25" fmla="*/ 42 h 285"/>
                    <a:gd name="T26" fmla="*/ 61 w 280"/>
                    <a:gd name="T27" fmla="*/ 51 h 285"/>
                    <a:gd name="T28" fmla="*/ 99 w 280"/>
                    <a:gd name="T29" fmla="*/ 61 h 285"/>
                    <a:gd name="T30" fmla="*/ 105 w 280"/>
                    <a:gd name="T31" fmla="*/ 78 h 285"/>
                    <a:gd name="T32" fmla="*/ 84 w 280"/>
                    <a:gd name="T33" fmla="*/ 124 h 285"/>
                    <a:gd name="T34" fmla="*/ 42 w 280"/>
                    <a:gd name="T35" fmla="*/ 164 h 285"/>
                    <a:gd name="T36" fmla="*/ 17 w 280"/>
                    <a:gd name="T37" fmla="*/ 183 h 285"/>
                    <a:gd name="T38" fmla="*/ 4 w 280"/>
                    <a:gd name="T39" fmla="*/ 194 h 285"/>
                    <a:gd name="T40" fmla="*/ 0 w 280"/>
                    <a:gd name="T41" fmla="*/ 208 h 285"/>
                    <a:gd name="T42" fmla="*/ 7 w 280"/>
                    <a:gd name="T43" fmla="*/ 218 h 285"/>
                    <a:gd name="T44" fmla="*/ 24 w 280"/>
                    <a:gd name="T45" fmla="*/ 219 h 285"/>
                    <a:gd name="T46" fmla="*/ 50 w 280"/>
                    <a:gd name="T47" fmla="*/ 201 h 285"/>
                    <a:gd name="T48" fmla="*/ 105 w 280"/>
                    <a:gd name="T49" fmla="*/ 158 h 285"/>
                    <a:gd name="T50" fmla="*/ 112 w 280"/>
                    <a:gd name="T51" fmla="*/ 156 h 285"/>
                    <a:gd name="T52" fmla="*/ 86 w 280"/>
                    <a:gd name="T53" fmla="*/ 187 h 285"/>
                    <a:gd name="T54" fmla="*/ 69 w 280"/>
                    <a:gd name="T55" fmla="*/ 206 h 285"/>
                    <a:gd name="T56" fmla="*/ 41 w 280"/>
                    <a:gd name="T57" fmla="*/ 228 h 285"/>
                    <a:gd name="T58" fmla="*/ 38 w 280"/>
                    <a:gd name="T59" fmla="*/ 244 h 285"/>
                    <a:gd name="T60" fmla="*/ 48 w 280"/>
                    <a:gd name="T61" fmla="*/ 254 h 285"/>
                    <a:gd name="T62" fmla="*/ 66 w 280"/>
                    <a:gd name="T63" fmla="*/ 254 h 285"/>
                    <a:gd name="T64" fmla="*/ 96 w 280"/>
                    <a:gd name="T65" fmla="*/ 230 h 285"/>
                    <a:gd name="T66" fmla="*/ 148 w 280"/>
                    <a:gd name="T67" fmla="*/ 170 h 285"/>
                    <a:gd name="T68" fmla="*/ 130 w 280"/>
                    <a:gd name="T69" fmla="*/ 203 h 285"/>
                    <a:gd name="T70" fmla="*/ 119 w 280"/>
                    <a:gd name="T71" fmla="*/ 225 h 285"/>
                    <a:gd name="T72" fmla="*/ 98 w 280"/>
                    <a:gd name="T73" fmla="*/ 255 h 285"/>
                    <a:gd name="T74" fmla="*/ 94 w 280"/>
                    <a:gd name="T75" fmla="*/ 269 h 285"/>
                    <a:gd name="T76" fmla="*/ 100 w 280"/>
                    <a:gd name="T77" fmla="*/ 281 h 285"/>
                    <a:gd name="T78" fmla="*/ 116 w 280"/>
                    <a:gd name="T79" fmla="*/ 284 h 285"/>
                    <a:gd name="T80" fmla="*/ 154 w 280"/>
                    <a:gd name="T81" fmla="*/ 238 h 285"/>
                    <a:gd name="T82" fmla="*/ 184 w 280"/>
                    <a:gd name="T83" fmla="*/ 175 h 285"/>
                    <a:gd name="T84" fmla="*/ 191 w 280"/>
                    <a:gd name="T85" fmla="*/ 171 h 285"/>
                    <a:gd name="T86" fmla="*/ 190 w 280"/>
                    <a:gd name="T87" fmla="*/ 194 h 285"/>
                    <a:gd name="T88" fmla="*/ 190 w 280"/>
                    <a:gd name="T89" fmla="*/ 231 h 285"/>
                    <a:gd name="T90" fmla="*/ 190 w 280"/>
                    <a:gd name="T91" fmla="*/ 263 h 285"/>
                    <a:gd name="T92" fmla="*/ 199 w 280"/>
                    <a:gd name="T93" fmla="*/ 274 h 285"/>
                    <a:gd name="T94" fmla="*/ 214 w 280"/>
                    <a:gd name="T95" fmla="*/ 274 h 285"/>
                    <a:gd name="T96" fmla="*/ 222 w 280"/>
                    <a:gd name="T97" fmla="*/ 264 h 285"/>
                    <a:gd name="T98" fmla="*/ 221 w 280"/>
                    <a:gd name="T99" fmla="*/ 228 h 285"/>
                    <a:gd name="T100" fmla="*/ 224 w 280"/>
                    <a:gd name="T101" fmla="*/ 182 h 285"/>
                    <a:gd name="T102" fmla="*/ 231 w 280"/>
                    <a:gd name="T103" fmla="*/ 162 h 285"/>
                    <a:gd name="T104" fmla="*/ 278 w 280"/>
                    <a:gd name="T105" fmla="*/ 92 h 285"/>
                    <a:gd name="T106" fmla="*/ 274 w 280"/>
                    <a:gd name="T107" fmla="*/ 6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0" h="285">
                      <a:moveTo>
                        <a:pt x="266" y="55"/>
                      </a:moveTo>
                      <a:lnTo>
                        <a:pt x="257" y="46"/>
                      </a:lnTo>
                      <a:lnTo>
                        <a:pt x="246" y="38"/>
                      </a:lnTo>
                      <a:lnTo>
                        <a:pt x="235" y="34"/>
                      </a:lnTo>
                      <a:lnTo>
                        <a:pt x="218" y="30"/>
                      </a:lnTo>
                      <a:lnTo>
                        <a:pt x="212" y="25"/>
                      </a:lnTo>
                      <a:lnTo>
                        <a:pt x="200" y="17"/>
                      </a:lnTo>
                      <a:lnTo>
                        <a:pt x="185" y="7"/>
                      </a:lnTo>
                      <a:lnTo>
                        <a:pt x="168" y="1"/>
                      </a:lnTo>
                      <a:lnTo>
                        <a:pt x="160" y="0"/>
                      </a:lnTo>
                      <a:lnTo>
                        <a:pt x="151" y="2"/>
                      </a:lnTo>
                      <a:lnTo>
                        <a:pt x="140" y="7"/>
                      </a:lnTo>
                      <a:lnTo>
                        <a:pt x="129" y="12"/>
                      </a:lnTo>
                      <a:lnTo>
                        <a:pt x="119" y="15"/>
                      </a:lnTo>
                      <a:lnTo>
                        <a:pt x="105" y="18"/>
                      </a:lnTo>
                      <a:lnTo>
                        <a:pt x="84" y="18"/>
                      </a:lnTo>
                      <a:lnTo>
                        <a:pt x="69" y="17"/>
                      </a:lnTo>
                      <a:lnTo>
                        <a:pt x="54" y="14"/>
                      </a:lnTo>
                      <a:lnTo>
                        <a:pt x="39" y="10"/>
                      </a:lnTo>
                      <a:lnTo>
                        <a:pt x="31" y="10"/>
                      </a:lnTo>
                      <a:lnTo>
                        <a:pt x="20" y="13"/>
                      </a:lnTo>
                      <a:lnTo>
                        <a:pt x="11" y="18"/>
                      </a:lnTo>
                      <a:lnTo>
                        <a:pt x="8" y="23"/>
                      </a:lnTo>
                      <a:lnTo>
                        <a:pt x="8" y="29"/>
                      </a:lnTo>
                      <a:lnTo>
                        <a:pt x="9" y="37"/>
                      </a:lnTo>
                      <a:lnTo>
                        <a:pt x="15" y="42"/>
                      </a:lnTo>
                      <a:lnTo>
                        <a:pt x="40" y="44"/>
                      </a:lnTo>
                      <a:lnTo>
                        <a:pt x="61" y="51"/>
                      </a:lnTo>
                      <a:lnTo>
                        <a:pt x="93" y="58"/>
                      </a:lnTo>
                      <a:lnTo>
                        <a:pt x="99" y="61"/>
                      </a:lnTo>
                      <a:lnTo>
                        <a:pt x="105" y="70"/>
                      </a:lnTo>
                      <a:lnTo>
                        <a:pt x="105" y="78"/>
                      </a:lnTo>
                      <a:lnTo>
                        <a:pt x="95" y="103"/>
                      </a:lnTo>
                      <a:lnTo>
                        <a:pt x="84" y="124"/>
                      </a:lnTo>
                      <a:lnTo>
                        <a:pt x="67" y="143"/>
                      </a:lnTo>
                      <a:lnTo>
                        <a:pt x="42" y="164"/>
                      </a:lnTo>
                      <a:lnTo>
                        <a:pt x="25" y="179"/>
                      </a:lnTo>
                      <a:lnTo>
                        <a:pt x="17" y="183"/>
                      </a:lnTo>
                      <a:lnTo>
                        <a:pt x="11" y="188"/>
                      </a:lnTo>
                      <a:lnTo>
                        <a:pt x="4" y="194"/>
                      </a:lnTo>
                      <a:lnTo>
                        <a:pt x="0" y="201"/>
                      </a:lnTo>
                      <a:lnTo>
                        <a:pt x="0" y="208"/>
                      </a:lnTo>
                      <a:lnTo>
                        <a:pt x="3" y="215"/>
                      </a:lnTo>
                      <a:lnTo>
                        <a:pt x="7" y="218"/>
                      </a:lnTo>
                      <a:lnTo>
                        <a:pt x="14" y="220"/>
                      </a:lnTo>
                      <a:lnTo>
                        <a:pt x="24" y="219"/>
                      </a:lnTo>
                      <a:lnTo>
                        <a:pt x="33" y="215"/>
                      </a:lnTo>
                      <a:lnTo>
                        <a:pt x="50" y="201"/>
                      </a:lnTo>
                      <a:lnTo>
                        <a:pt x="81" y="182"/>
                      </a:lnTo>
                      <a:lnTo>
                        <a:pt x="105" y="158"/>
                      </a:lnTo>
                      <a:lnTo>
                        <a:pt x="108" y="155"/>
                      </a:lnTo>
                      <a:lnTo>
                        <a:pt x="112" y="156"/>
                      </a:lnTo>
                      <a:lnTo>
                        <a:pt x="110" y="162"/>
                      </a:lnTo>
                      <a:lnTo>
                        <a:pt x="86" y="187"/>
                      </a:lnTo>
                      <a:lnTo>
                        <a:pt x="78" y="196"/>
                      </a:lnTo>
                      <a:lnTo>
                        <a:pt x="69" y="206"/>
                      </a:lnTo>
                      <a:lnTo>
                        <a:pt x="51" y="219"/>
                      </a:lnTo>
                      <a:lnTo>
                        <a:pt x="41" y="228"/>
                      </a:lnTo>
                      <a:lnTo>
                        <a:pt x="38" y="236"/>
                      </a:lnTo>
                      <a:lnTo>
                        <a:pt x="38" y="244"/>
                      </a:lnTo>
                      <a:lnTo>
                        <a:pt x="42" y="250"/>
                      </a:lnTo>
                      <a:lnTo>
                        <a:pt x="48" y="254"/>
                      </a:lnTo>
                      <a:lnTo>
                        <a:pt x="57" y="256"/>
                      </a:lnTo>
                      <a:lnTo>
                        <a:pt x="66" y="254"/>
                      </a:lnTo>
                      <a:lnTo>
                        <a:pt x="74" y="250"/>
                      </a:lnTo>
                      <a:lnTo>
                        <a:pt x="96" y="230"/>
                      </a:lnTo>
                      <a:lnTo>
                        <a:pt x="111" y="214"/>
                      </a:lnTo>
                      <a:lnTo>
                        <a:pt x="148" y="170"/>
                      </a:lnTo>
                      <a:lnTo>
                        <a:pt x="135" y="188"/>
                      </a:lnTo>
                      <a:lnTo>
                        <a:pt x="130" y="203"/>
                      </a:lnTo>
                      <a:lnTo>
                        <a:pt x="126" y="211"/>
                      </a:lnTo>
                      <a:lnTo>
                        <a:pt x="119" y="225"/>
                      </a:lnTo>
                      <a:lnTo>
                        <a:pt x="104" y="248"/>
                      </a:lnTo>
                      <a:lnTo>
                        <a:pt x="98" y="255"/>
                      </a:lnTo>
                      <a:lnTo>
                        <a:pt x="95" y="263"/>
                      </a:lnTo>
                      <a:lnTo>
                        <a:pt x="94" y="269"/>
                      </a:lnTo>
                      <a:lnTo>
                        <a:pt x="95" y="275"/>
                      </a:lnTo>
                      <a:lnTo>
                        <a:pt x="100" y="281"/>
                      </a:lnTo>
                      <a:lnTo>
                        <a:pt x="107" y="284"/>
                      </a:lnTo>
                      <a:lnTo>
                        <a:pt x="116" y="284"/>
                      </a:lnTo>
                      <a:lnTo>
                        <a:pt x="124" y="281"/>
                      </a:lnTo>
                      <a:lnTo>
                        <a:pt x="154" y="238"/>
                      </a:lnTo>
                      <a:lnTo>
                        <a:pt x="170" y="203"/>
                      </a:lnTo>
                      <a:lnTo>
                        <a:pt x="184" y="175"/>
                      </a:lnTo>
                      <a:lnTo>
                        <a:pt x="187" y="171"/>
                      </a:lnTo>
                      <a:lnTo>
                        <a:pt x="191" y="171"/>
                      </a:lnTo>
                      <a:lnTo>
                        <a:pt x="193" y="174"/>
                      </a:lnTo>
                      <a:lnTo>
                        <a:pt x="190" y="194"/>
                      </a:lnTo>
                      <a:lnTo>
                        <a:pt x="189" y="210"/>
                      </a:lnTo>
                      <a:lnTo>
                        <a:pt x="190" y="231"/>
                      </a:lnTo>
                      <a:lnTo>
                        <a:pt x="190" y="258"/>
                      </a:lnTo>
                      <a:lnTo>
                        <a:pt x="190" y="263"/>
                      </a:lnTo>
                      <a:lnTo>
                        <a:pt x="193" y="269"/>
                      </a:lnTo>
                      <a:lnTo>
                        <a:pt x="199" y="274"/>
                      </a:lnTo>
                      <a:lnTo>
                        <a:pt x="207" y="275"/>
                      </a:lnTo>
                      <a:lnTo>
                        <a:pt x="214" y="274"/>
                      </a:lnTo>
                      <a:lnTo>
                        <a:pt x="218" y="271"/>
                      </a:lnTo>
                      <a:lnTo>
                        <a:pt x="222" y="264"/>
                      </a:lnTo>
                      <a:lnTo>
                        <a:pt x="222" y="248"/>
                      </a:lnTo>
                      <a:lnTo>
                        <a:pt x="221" y="228"/>
                      </a:lnTo>
                      <a:lnTo>
                        <a:pt x="221" y="210"/>
                      </a:lnTo>
                      <a:lnTo>
                        <a:pt x="224" y="182"/>
                      </a:lnTo>
                      <a:lnTo>
                        <a:pt x="227" y="171"/>
                      </a:lnTo>
                      <a:lnTo>
                        <a:pt x="231" y="162"/>
                      </a:lnTo>
                      <a:lnTo>
                        <a:pt x="259" y="122"/>
                      </a:lnTo>
                      <a:lnTo>
                        <a:pt x="278" y="92"/>
                      </a:lnTo>
                      <a:lnTo>
                        <a:pt x="279" y="81"/>
                      </a:lnTo>
                      <a:lnTo>
                        <a:pt x="274" y="66"/>
                      </a:lnTo>
                      <a:lnTo>
                        <a:pt x="266" y="55"/>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16776" name="Arc 40"/>
              <p:cNvSpPr>
                <a:spLocks/>
              </p:cNvSpPr>
              <p:nvPr/>
            </p:nvSpPr>
            <p:spPr bwMode="auto">
              <a:xfrm>
                <a:off x="557" y="1966"/>
                <a:ext cx="24" cy="48"/>
              </a:xfrm>
              <a:custGeom>
                <a:avLst/>
                <a:gdLst>
                  <a:gd name="G0" fmla="+- 5988 0 0"/>
                  <a:gd name="G1" fmla="+- 4649 0 0"/>
                  <a:gd name="G2" fmla="+- 21600 0 0"/>
                  <a:gd name="T0" fmla="*/ 27082 w 27588"/>
                  <a:gd name="T1" fmla="*/ 0 h 26249"/>
                  <a:gd name="T2" fmla="*/ 0 w 27588"/>
                  <a:gd name="T3" fmla="*/ 25402 h 26249"/>
                  <a:gd name="T4" fmla="*/ 5988 w 27588"/>
                  <a:gd name="T5" fmla="*/ 4649 h 26249"/>
                </a:gdLst>
                <a:ahLst/>
                <a:cxnLst>
                  <a:cxn ang="0">
                    <a:pos x="T0" y="T1"/>
                  </a:cxn>
                  <a:cxn ang="0">
                    <a:pos x="T2" y="T3"/>
                  </a:cxn>
                  <a:cxn ang="0">
                    <a:pos x="T4" y="T5"/>
                  </a:cxn>
                </a:cxnLst>
                <a:rect l="0" t="0" r="r" b="b"/>
                <a:pathLst>
                  <a:path w="27588" h="26249" fill="none" extrusionOk="0">
                    <a:moveTo>
                      <a:pt x="27081" y="0"/>
                    </a:moveTo>
                    <a:cubicBezTo>
                      <a:pt x="27418" y="1526"/>
                      <a:pt x="27588" y="3085"/>
                      <a:pt x="27588" y="4649"/>
                    </a:cubicBezTo>
                    <a:cubicBezTo>
                      <a:pt x="27588" y="16578"/>
                      <a:pt x="17917" y="26249"/>
                      <a:pt x="5988" y="26249"/>
                    </a:cubicBezTo>
                    <a:cubicBezTo>
                      <a:pt x="3962" y="26248"/>
                      <a:pt x="1946" y="25963"/>
                      <a:pt x="-1" y="25402"/>
                    </a:cubicBezTo>
                  </a:path>
                  <a:path w="27588" h="26249" stroke="0" extrusionOk="0">
                    <a:moveTo>
                      <a:pt x="27081" y="0"/>
                    </a:moveTo>
                    <a:cubicBezTo>
                      <a:pt x="27418" y="1526"/>
                      <a:pt x="27588" y="3085"/>
                      <a:pt x="27588" y="4649"/>
                    </a:cubicBezTo>
                    <a:cubicBezTo>
                      <a:pt x="27588" y="16578"/>
                      <a:pt x="17917" y="26249"/>
                      <a:pt x="5988" y="26249"/>
                    </a:cubicBezTo>
                    <a:cubicBezTo>
                      <a:pt x="3962" y="26248"/>
                      <a:pt x="1946" y="25963"/>
                      <a:pt x="-1" y="25402"/>
                    </a:cubicBezTo>
                    <a:lnTo>
                      <a:pt x="5988" y="4649"/>
                    </a:lnTo>
                    <a:close/>
                  </a:path>
                </a:pathLst>
              </a:custGeom>
              <a:solidFill>
                <a:srgbClr val="E0A080"/>
              </a:solidFill>
              <a:ln w="12700" cap="rnd">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nvGrpSpPr>
            <p:cNvPr id="116777" name="Group 41"/>
            <p:cNvGrpSpPr>
              <a:grpSpLocks/>
            </p:cNvGrpSpPr>
            <p:nvPr/>
          </p:nvGrpSpPr>
          <p:grpSpPr bwMode="auto">
            <a:xfrm>
              <a:off x="1810" y="1930"/>
              <a:ext cx="332" cy="285"/>
              <a:chOff x="1961" y="1930"/>
              <a:chExt cx="360" cy="285"/>
            </a:xfrm>
          </p:grpSpPr>
          <p:grpSp>
            <p:nvGrpSpPr>
              <p:cNvPr id="116778" name="Group 42"/>
              <p:cNvGrpSpPr>
                <a:grpSpLocks/>
              </p:cNvGrpSpPr>
              <p:nvPr/>
            </p:nvGrpSpPr>
            <p:grpSpPr bwMode="auto">
              <a:xfrm>
                <a:off x="1961" y="1930"/>
                <a:ext cx="360" cy="285"/>
                <a:chOff x="1961" y="1930"/>
                <a:chExt cx="360" cy="285"/>
              </a:xfrm>
            </p:grpSpPr>
            <p:sp>
              <p:nvSpPr>
                <p:cNvPr id="116779" name="Freeform 43"/>
                <p:cNvSpPr>
                  <a:spLocks/>
                </p:cNvSpPr>
                <p:nvPr/>
              </p:nvSpPr>
              <p:spPr bwMode="auto">
                <a:xfrm>
                  <a:off x="1962" y="1991"/>
                  <a:ext cx="56" cy="161"/>
                </a:xfrm>
                <a:custGeom>
                  <a:avLst/>
                  <a:gdLst>
                    <a:gd name="T0" fmla="*/ 9 w 56"/>
                    <a:gd name="T1" fmla="*/ 0 h 161"/>
                    <a:gd name="T2" fmla="*/ 5 w 56"/>
                    <a:gd name="T3" fmla="*/ 16 h 161"/>
                    <a:gd name="T4" fmla="*/ 2 w 56"/>
                    <a:gd name="T5" fmla="*/ 30 h 161"/>
                    <a:gd name="T6" fmla="*/ 0 w 56"/>
                    <a:gd name="T7" fmla="*/ 50 h 161"/>
                    <a:gd name="T8" fmla="*/ 0 w 56"/>
                    <a:gd name="T9" fmla="*/ 62 h 161"/>
                    <a:gd name="T10" fmla="*/ 0 w 56"/>
                    <a:gd name="T11" fmla="*/ 77 h 161"/>
                    <a:gd name="T12" fmla="*/ 4 w 56"/>
                    <a:gd name="T13" fmla="*/ 96 h 161"/>
                    <a:gd name="T14" fmla="*/ 9 w 56"/>
                    <a:gd name="T15" fmla="*/ 117 h 161"/>
                    <a:gd name="T16" fmla="*/ 15 w 56"/>
                    <a:gd name="T17" fmla="*/ 132 h 161"/>
                    <a:gd name="T18" fmla="*/ 21 w 56"/>
                    <a:gd name="T19" fmla="*/ 145 h 161"/>
                    <a:gd name="T20" fmla="*/ 30 w 56"/>
                    <a:gd name="T21" fmla="*/ 153 h 161"/>
                    <a:gd name="T22" fmla="*/ 40 w 56"/>
                    <a:gd name="T23" fmla="*/ 159 h 161"/>
                    <a:gd name="T24" fmla="*/ 49 w 56"/>
                    <a:gd name="T25" fmla="*/ 160 h 161"/>
                    <a:gd name="T26" fmla="*/ 52 w 56"/>
                    <a:gd name="T27" fmla="*/ 150 h 161"/>
                    <a:gd name="T28" fmla="*/ 53 w 56"/>
                    <a:gd name="T29" fmla="*/ 142 h 161"/>
                    <a:gd name="T30" fmla="*/ 55 w 56"/>
                    <a:gd name="T31" fmla="*/ 127 h 161"/>
                    <a:gd name="T32" fmla="*/ 55 w 56"/>
                    <a:gd name="T33" fmla="*/ 115 h 161"/>
                    <a:gd name="T34" fmla="*/ 51 w 56"/>
                    <a:gd name="T35" fmla="*/ 81 h 161"/>
                    <a:gd name="T36" fmla="*/ 30 w 56"/>
                    <a:gd name="T37" fmla="*/ 10 h 161"/>
                    <a:gd name="T38" fmla="*/ 19 w 56"/>
                    <a:gd name="T39" fmla="*/ 2 h 161"/>
                    <a:gd name="T40" fmla="*/ 9 w 56"/>
                    <a:gd name="T4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161">
                      <a:moveTo>
                        <a:pt x="9" y="0"/>
                      </a:moveTo>
                      <a:lnTo>
                        <a:pt x="5" y="16"/>
                      </a:lnTo>
                      <a:lnTo>
                        <a:pt x="2" y="30"/>
                      </a:lnTo>
                      <a:lnTo>
                        <a:pt x="0" y="50"/>
                      </a:lnTo>
                      <a:lnTo>
                        <a:pt x="0" y="62"/>
                      </a:lnTo>
                      <a:lnTo>
                        <a:pt x="0" y="77"/>
                      </a:lnTo>
                      <a:lnTo>
                        <a:pt x="4" y="96"/>
                      </a:lnTo>
                      <a:lnTo>
                        <a:pt x="9" y="117"/>
                      </a:lnTo>
                      <a:lnTo>
                        <a:pt x="15" y="132"/>
                      </a:lnTo>
                      <a:lnTo>
                        <a:pt x="21" y="145"/>
                      </a:lnTo>
                      <a:lnTo>
                        <a:pt x="30" y="153"/>
                      </a:lnTo>
                      <a:lnTo>
                        <a:pt x="40" y="159"/>
                      </a:lnTo>
                      <a:lnTo>
                        <a:pt x="49" y="160"/>
                      </a:lnTo>
                      <a:lnTo>
                        <a:pt x="52" y="150"/>
                      </a:lnTo>
                      <a:lnTo>
                        <a:pt x="53" y="142"/>
                      </a:lnTo>
                      <a:lnTo>
                        <a:pt x="55" y="127"/>
                      </a:lnTo>
                      <a:lnTo>
                        <a:pt x="55" y="115"/>
                      </a:lnTo>
                      <a:lnTo>
                        <a:pt x="51" y="81"/>
                      </a:lnTo>
                      <a:lnTo>
                        <a:pt x="30" y="10"/>
                      </a:lnTo>
                      <a:lnTo>
                        <a:pt x="19" y="2"/>
                      </a:lnTo>
                      <a:lnTo>
                        <a:pt x="9" y="0"/>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nvGrpSpPr>
                <p:cNvPr id="116780" name="Group 44"/>
                <p:cNvGrpSpPr>
                  <a:grpSpLocks/>
                </p:cNvGrpSpPr>
                <p:nvPr/>
              </p:nvGrpSpPr>
              <p:grpSpPr bwMode="auto">
                <a:xfrm>
                  <a:off x="1961" y="1930"/>
                  <a:ext cx="360" cy="285"/>
                  <a:chOff x="1961" y="1930"/>
                  <a:chExt cx="360" cy="285"/>
                </a:xfrm>
              </p:grpSpPr>
              <p:sp>
                <p:nvSpPr>
                  <p:cNvPr id="116781" name="Freeform 45"/>
                  <p:cNvSpPr>
                    <a:spLocks/>
                  </p:cNvSpPr>
                  <p:nvPr/>
                </p:nvSpPr>
                <p:spPr bwMode="auto">
                  <a:xfrm>
                    <a:off x="1961" y="1941"/>
                    <a:ext cx="172" cy="187"/>
                  </a:xfrm>
                  <a:custGeom>
                    <a:avLst/>
                    <a:gdLst>
                      <a:gd name="T0" fmla="*/ 171 w 172"/>
                      <a:gd name="T1" fmla="*/ 0 h 187"/>
                      <a:gd name="T2" fmla="*/ 8 w 172"/>
                      <a:gd name="T3" fmla="*/ 58 h 187"/>
                      <a:gd name="T4" fmla="*/ 3 w 172"/>
                      <a:gd name="T5" fmla="*/ 90 h 187"/>
                      <a:gd name="T6" fmla="*/ 0 w 172"/>
                      <a:gd name="T7" fmla="*/ 121 h 187"/>
                      <a:gd name="T8" fmla="*/ 8 w 172"/>
                      <a:gd name="T9" fmla="*/ 156 h 187"/>
                      <a:gd name="T10" fmla="*/ 22 w 172"/>
                      <a:gd name="T11" fmla="*/ 186 h 187"/>
                      <a:gd name="T12" fmla="*/ 80 w 172"/>
                      <a:gd name="T13" fmla="*/ 143 h 187"/>
                      <a:gd name="T14" fmla="*/ 144 w 172"/>
                      <a:gd name="T15" fmla="*/ 131 h 187"/>
                      <a:gd name="T16" fmla="*/ 171 w 172"/>
                      <a:gd name="T17"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87">
                        <a:moveTo>
                          <a:pt x="171" y="0"/>
                        </a:moveTo>
                        <a:lnTo>
                          <a:pt x="8" y="58"/>
                        </a:lnTo>
                        <a:lnTo>
                          <a:pt x="3" y="90"/>
                        </a:lnTo>
                        <a:lnTo>
                          <a:pt x="0" y="121"/>
                        </a:lnTo>
                        <a:lnTo>
                          <a:pt x="8" y="156"/>
                        </a:lnTo>
                        <a:lnTo>
                          <a:pt x="22" y="186"/>
                        </a:lnTo>
                        <a:lnTo>
                          <a:pt x="80" y="143"/>
                        </a:lnTo>
                        <a:lnTo>
                          <a:pt x="144" y="131"/>
                        </a:lnTo>
                        <a:lnTo>
                          <a:pt x="171" y="0"/>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6782" name="Freeform 46"/>
                  <p:cNvSpPr>
                    <a:spLocks/>
                  </p:cNvSpPr>
                  <p:nvPr/>
                </p:nvSpPr>
                <p:spPr bwMode="auto">
                  <a:xfrm>
                    <a:off x="2041" y="1930"/>
                    <a:ext cx="280" cy="285"/>
                  </a:xfrm>
                  <a:custGeom>
                    <a:avLst/>
                    <a:gdLst>
                      <a:gd name="T0" fmla="*/ 21 w 280"/>
                      <a:gd name="T1" fmla="*/ 46 h 285"/>
                      <a:gd name="T2" fmla="*/ 44 w 280"/>
                      <a:gd name="T3" fmla="*/ 34 h 285"/>
                      <a:gd name="T4" fmla="*/ 68 w 280"/>
                      <a:gd name="T5" fmla="*/ 25 h 285"/>
                      <a:gd name="T6" fmla="*/ 94 w 280"/>
                      <a:gd name="T7" fmla="*/ 7 h 285"/>
                      <a:gd name="T8" fmla="*/ 119 w 280"/>
                      <a:gd name="T9" fmla="*/ 0 h 285"/>
                      <a:gd name="T10" fmla="*/ 140 w 280"/>
                      <a:gd name="T11" fmla="*/ 7 h 285"/>
                      <a:gd name="T12" fmla="*/ 160 w 280"/>
                      <a:gd name="T13" fmla="*/ 15 h 285"/>
                      <a:gd name="T14" fmla="*/ 196 w 280"/>
                      <a:gd name="T15" fmla="*/ 18 h 285"/>
                      <a:gd name="T16" fmla="*/ 225 w 280"/>
                      <a:gd name="T17" fmla="*/ 14 h 285"/>
                      <a:gd name="T18" fmla="*/ 249 w 280"/>
                      <a:gd name="T19" fmla="*/ 10 h 285"/>
                      <a:gd name="T20" fmla="*/ 269 w 280"/>
                      <a:gd name="T21" fmla="*/ 18 h 285"/>
                      <a:gd name="T22" fmla="*/ 271 w 280"/>
                      <a:gd name="T23" fmla="*/ 29 h 285"/>
                      <a:gd name="T24" fmla="*/ 265 w 280"/>
                      <a:gd name="T25" fmla="*/ 42 h 285"/>
                      <a:gd name="T26" fmla="*/ 219 w 280"/>
                      <a:gd name="T27" fmla="*/ 51 h 285"/>
                      <a:gd name="T28" fmla="*/ 181 w 280"/>
                      <a:gd name="T29" fmla="*/ 61 h 285"/>
                      <a:gd name="T30" fmla="*/ 175 w 280"/>
                      <a:gd name="T31" fmla="*/ 78 h 285"/>
                      <a:gd name="T32" fmla="*/ 196 w 280"/>
                      <a:gd name="T33" fmla="*/ 124 h 285"/>
                      <a:gd name="T34" fmla="*/ 237 w 280"/>
                      <a:gd name="T35" fmla="*/ 164 h 285"/>
                      <a:gd name="T36" fmla="*/ 262 w 280"/>
                      <a:gd name="T37" fmla="*/ 183 h 285"/>
                      <a:gd name="T38" fmla="*/ 275 w 280"/>
                      <a:gd name="T39" fmla="*/ 194 h 285"/>
                      <a:gd name="T40" fmla="*/ 279 w 280"/>
                      <a:gd name="T41" fmla="*/ 208 h 285"/>
                      <a:gd name="T42" fmla="*/ 273 w 280"/>
                      <a:gd name="T43" fmla="*/ 218 h 285"/>
                      <a:gd name="T44" fmla="*/ 255 w 280"/>
                      <a:gd name="T45" fmla="*/ 219 h 285"/>
                      <a:gd name="T46" fmla="*/ 230 w 280"/>
                      <a:gd name="T47" fmla="*/ 201 h 285"/>
                      <a:gd name="T48" fmla="*/ 175 w 280"/>
                      <a:gd name="T49" fmla="*/ 158 h 285"/>
                      <a:gd name="T50" fmla="*/ 167 w 280"/>
                      <a:gd name="T51" fmla="*/ 156 h 285"/>
                      <a:gd name="T52" fmla="*/ 193 w 280"/>
                      <a:gd name="T53" fmla="*/ 188 h 285"/>
                      <a:gd name="T54" fmla="*/ 210 w 280"/>
                      <a:gd name="T55" fmla="*/ 206 h 285"/>
                      <a:gd name="T56" fmla="*/ 238 w 280"/>
                      <a:gd name="T57" fmla="*/ 228 h 285"/>
                      <a:gd name="T58" fmla="*/ 240 w 280"/>
                      <a:gd name="T59" fmla="*/ 244 h 285"/>
                      <a:gd name="T60" fmla="*/ 231 w 280"/>
                      <a:gd name="T61" fmla="*/ 254 h 285"/>
                      <a:gd name="T62" fmla="*/ 212 w 280"/>
                      <a:gd name="T63" fmla="*/ 254 h 285"/>
                      <a:gd name="T64" fmla="*/ 182 w 280"/>
                      <a:gd name="T65" fmla="*/ 230 h 285"/>
                      <a:gd name="T66" fmla="*/ 131 w 280"/>
                      <a:gd name="T67" fmla="*/ 170 h 285"/>
                      <a:gd name="T68" fmla="*/ 150 w 280"/>
                      <a:gd name="T69" fmla="*/ 203 h 285"/>
                      <a:gd name="T70" fmla="*/ 159 w 280"/>
                      <a:gd name="T71" fmla="*/ 225 h 285"/>
                      <a:gd name="T72" fmla="*/ 181 w 280"/>
                      <a:gd name="T73" fmla="*/ 255 h 285"/>
                      <a:gd name="T74" fmla="*/ 185 w 280"/>
                      <a:gd name="T75" fmla="*/ 269 h 285"/>
                      <a:gd name="T76" fmla="*/ 179 w 280"/>
                      <a:gd name="T77" fmla="*/ 281 h 285"/>
                      <a:gd name="T78" fmla="*/ 162 w 280"/>
                      <a:gd name="T79" fmla="*/ 284 h 285"/>
                      <a:gd name="T80" fmla="*/ 126 w 280"/>
                      <a:gd name="T81" fmla="*/ 238 h 285"/>
                      <a:gd name="T82" fmla="*/ 95 w 280"/>
                      <a:gd name="T83" fmla="*/ 175 h 285"/>
                      <a:gd name="T84" fmla="*/ 88 w 280"/>
                      <a:gd name="T85" fmla="*/ 171 h 285"/>
                      <a:gd name="T86" fmla="*/ 88 w 280"/>
                      <a:gd name="T87" fmla="*/ 194 h 285"/>
                      <a:gd name="T88" fmla="*/ 89 w 280"/>
                      <a:gd name="T89" fmla="*/ 231 h 285"/>
                      <a:gd name="T90" fmla="*/ 88 w 280"/>
                      <a:gd name="T91" fmla="*/ 264 h 285"/>
                      <a:gd name="T92" fmla="*/ 79 w 280"/>
                      <a:gd name="T93" fmla="*/ 274 h 285"/>
                      <a:gd name="T94" fmla="*/ 65 w 280"/>
                      <a:gd name="T95" fmla="*/ 274 h 285"/>
                      <a:gd name="T96" fmla="*/ 57 w 280"/>
                      <a:gd name="T97" fmla="*/ 264 h 285"/>
                      <a:gd name="T98" fmla="*/ 58 w 280"/>
                      <a:gd name="T99" fmla="*/ 228 h 285"/>
                      <a:gd name="T100" fmla="*/ 54 w 280"/>
                      <a:gd name="T101" fmla="*/ 182 h 285"/>
                      <a:gd name="T102" fmla="*/ 48 w 280"/>
                      <a:gd name="T103" fmla="*/ 162 h 285"/>
                      <a:gd name="T104" fmla="*/ 0 w 280"/>
                      <a:gd name="T105" fmla="*/ 92 h 285"/>
                      <a:gd name="T106" fmla="*/ 5 w 280"/>
                      <a:gd name="T107" fmla="*/ 6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0" h="285">
                        <a:moveTo>
                          <a:pt x="14" y="55"/>
                        </a:moveTo>
                        <a:lnTo>
                          <a:pt x="21" y="46"/>
                        </a:lnTo>
                        <a:lnTo>
                          <a:pt x="32" y="38"/>
                        </a:lnTo>
                        <a:lnTo>
                          <a:pt x="44" y="34"/>
                        </a:lnTo>
                        <a:lnTo>
                          <a:pt x="60" y="31"/>
                        </a:lnTo>
                        <a:lnTo>
                          <a:pt x="68" y="25"/>
                        </a:lnTo>
                        <a:lnTo>
                          <a:pt x="78" y="17"/>
                        </a:lnTo>
                        <a:lnTo>
                          <a:pt x="94" y="7"/>
                        </a:lnTo>
                        <a:lnTo>
                          <a:pt x="110" y="1"/>
                        </a:lnTo>
                        <a:lnTo>
                          <a:pt x="119" y="0"/>
                        </a:lnTo>
                        <a:lnTo>
                          <a:pt x="127" y="2"/>
                        </a:lnTo>
                        <a:lnTo>
                          <a:pt x="140" y="7"/>
                        </a:lnTo>
                        <a:lnTo>
                          <a:pt x="151" y="12"/>
                        </a:lnTo>
                        <a:lnTo>
                          <a:pt x="160" y="15"/>
                        </a:lnTo>
                        <a:lnTo>
                          <a:pt x="174" y="18"/>
                        </a:lnTo>
                        <a:lnTo>
                          <a:pt x="196" y="18"/>
                        </a:lnTo>
                        <a:lnTo>
                          <a:pt x="210" y="17"/>
                        </a:lnTo>
                        <a:lnTo>
                          <a:pt x="225" y="14"/>
                        </a:lnTo>
                        <a:lnTo>
                          <a:pt x="240" y="10"/>
                        </a:lnTo>
                        <a:lnTo>
                          <a:pt x="249" y="10"/>
                        </a:lnTo>
                        <a:lnTo>
                          <a:pt x="260" y="13"/>
                        </a:lnTo>
                        <a:lnTo>
                          <a:pt x="269" y="18"/>
                        </a:lnTo>
                        <a:lnTo>
                          <a:pt x="271" y="23"/>
                        </a:lnTo>
                        <a:lnTo>
                          <a:pt x="271" y="29"/>
                        </a:lnTo>
                        <a:lnTo>
                          <a:pt x="270" y="37"/>
                        </a:lnTo>
                        <a:lnTo>
                          <a:pt x="265" y="42"/>
                        </a:lnTo>
                        <a:lnTo>
                          <a:pt x="239" y="44"/>
                        </a:lnTo>
                        <a:lnTo>
                          <a:pt x="219" y="51"/>
                        </a:lnTo>
                        <a:lnTo>
                          <a:pt x="186" y="58"/>
                        </a:lnTo>
                        <a:lnTo>
                          <a:pt x="181" y="61"/>
                        </a:lnTo>
                        <a:lnTo>
                          <a:pt x="175" y="70"/>
                        </a:lnTo>
                        <a:lnTo>
                          <a:pt x="175" y="78"/>
                        </a:lnTo>
                        <a:lnTo>
                          <a:pt x="183" y="103"/>
                        </a:lnTo>
                        <a:lnTo>
                          <a:pt x="196" y="124"/>
                        </a:lnTo>
                        <a:lnTo>
                          <a:pt x="211" y="143"/>
                        </a:lnTo>
                        <a:lnTo>
                          <a:pt x="237" y="164"/>
                        </a:lnTo>
                        <a:lnTo>
                          <a:pt x="255" y="179"/>
                        </a:lnTo>
                        <a:lnTo>
                          <a:pt x="262" y="183"/>
                        </a:lnTo>
                        <a:lnTo>
                          <a:pt x="269" y="188"/>
                        </a:lnTo>
                        <a:lnTo>
                          <a:pt x="275" y="194"/>
                        </a:lnTo>
                        <a:lnTo>
                          <a:pt x="279" y="201"/>
                        </a:lnTo>
                        <a:lnTo>
                          <a:pt x="279" y="208"/>
                        </a:lnTo>
                        <a:lnTo>
                          <a:pt x="277" y="214"/>
                        </a:lnTo>
                        <a:lnTo>
                          <a:pt x="273" y="218"/>
                        </a:lnTo>
                        <a:lnTo>
                          <a:pt x="265" y="220"/>
                        </a:lnTo>
                        <a:lnTo>
                          <a:pt x="255" y="219"/>
                        </a:lnTo>
                        <a:lnTo>
                          <a:pt x="246" y="214"/>
                        </a:lnTo>
                        <a:lnTo>
                          <a:pt x="230" y="201"/>
                        </a:lnTo>
                        <a:lnTo>
                          <a:pt x="199" y="182"/>
                        </a:lnTo>
                        <a:lnTo>
                          <a:pt x="175" y="158"/>
                        </a:lnTo>
                        <a:lnTo>
                          <a:pt x="172" y="155"/>
                        </a:lnTo>
                        <a:lnTo>
                          <a:pt x="167" y="156"/>
                        </a:lnTo>
                        <a:lnTo>
                          <a:pt x="169" y="162"/>
                        </a:lnTo>
                        <a:lnTo>
                          <a:pt x="193" y="188"/>
                        </a:lnTo>
                        <a:lnTo>
                          <a:pt x="201" y="196"/>
                        </a:lnTo>
                        <a:lnTo>
                          <a:pt x="210" y="206"/>
                        </a:lnTo>
                        <a:lnTo>
                          <a:pt x="229" y="219"/>
                        </a:lnTo>
                        <a:lnTo>
                          <a:pt x="238" y="228"/>
                        </a:lnTo>
                        <a:lnTo>
                          <a:pt x="241" y="236"/>
                        </a:lnTo>
                        <a:lnTo>
                          <a:pt x="240" y="244"/>
                        </a:lnTo>
                        <a:lnTo>
                          <a:pt x="237" y="250"/>
                        </a:lnTo>
                        <a:lnTo>
                          <a:pt x="231" y="254"/>
                        </a:lnTo>
                        <a:lnTo>
                          <a:pt x="222" y="256"/>
                        </a:lnTo>
                        <a:lnTo>
                          <a:pt x="212" y="254"/>
                        </a:lnTo>
                        <a:lnTo>
                          <a:pt x="206" y="250"/>
                        </a:lnTo>
                        <a:lnTo>
                          <a:pt x="182" y="230"/>
                        </a:lnTo>
                        <a:lnTo>
                          <a:pt x="168" y="213"/>
                        </a:lnTo>
                        <a:lnTo>
                          <a:pt x="131" y="170"/>
                        </a:lnTo>
                        <a:lnTo>
                          <a:pt x="144" y="188"/>
                        </a:lnTo>
                        <a:lnTo>
                          <a:pt x="150" y="203"/>
                        </a:lnTo>
                        <a:lnTo>
                          <a:pt x="153" y="211"/>
                        </a:lnTo>
                        <a:lnTo>
                          <a:pt x="159" y="225"/>
                        </a:lnTo>
                        <a:lnTo>
                          <a:pt x="176" y="248"/>
                        </a:lnTo>
                        <a:lnTo>
                          <a:pt x="181" y="255"/>
                        </a:lnTo>
                        <a:lnTo>
                          <a:pt x="184" y="263"/>
                        </a:lnTo>
                        <a:lnTo>
                          <a:pt x="185" y="269"/>
                        </a:lnTo>
                        <a:lnTo>
                          <a:pt x="183" y="275"/>
                        </a:lnTo>
                        <a:lnTo>
                          <a:pt x="179" y="281"/>
                        </a:lnTo>
                        <a:lnTo>
                          <a:pt x="172" y="284"/>
                        </a:lnTo>
                        <a:lnTo>
                          <a:pt x="162" y="284"/>
                        </a:lnTo>
                        <a:lnTo>
                          <a:pt x="155" y="281"/>
                        </a:lnTo>
                        <a:lnTo>
                          <a:pt x="126" y="238"/>
                        </a:lnTo>
                        <a:lnTo>
                          <a:pt x="108" y="203"/>
                        </a:lnTo>
                        <a:lnTo>
                          <a:pt x="95" y="175"/>
                        </a:lnTo>
                        <a:lnTo>
                          <a:pt x="93" y="171"/>
                        </a:lnTo>
                        <a:lnTo>
                          <a:pt x="88" y="171"/>
                        </a:lnTo>
                        <a:lnTo>
                          <a:pt x="86" y="174"/>
                        </a:lnTo>
                        <a:lnTo>
                          <a:pt x="88" y="194"/>
                        </a:lnTo>
                        <a:lnTo>
                          <a:pt x="90" y="210"/>
                        </a:lnTo>
                        <a:lnTo>
                          <a:pt x="89" y="231"/>
                        </a:lnTo>
                        <a:lnTo>
                          <a:pt x="89" y="258"/>
                        </a:lnTo>
                        <a:lnTo>
                          <a:pt x="88" y="264"/>
                        </a:lnTo>
                        <a:lnTo>
                          <a:pt x="85" y="269"/>
                        </a:lnTo>
                        <a:lnTo>
                          <a:pt x="79" y="274"/>
                        </a:lnTo>
                        <a:lnTo>
                          <a:pt x="72" y="275"/>
                        </a:lnTo>
                        <a:lnTo>
                          <a:pt x="65" y="274"/>
                        </a:lnTo>
                        <a:lnTo>
                          <a:pt x="60" y="271"/>
                        </a:lnTo>
                        <a:lnTo>
                          <a:pt x="57" y="264"/>
                        </a:lnTo>
                        <a:lnTo>
                          <a:pt x="56" y="248"/>
                        </a:lnTo>
                        <a:lnTo>
                          <a:pt x="58" y="228"/>
                        </a:lnTo>
                        <a:lnTo>
                          <a:pt x="58" y="210"/>
                        </a:lnTo>
                        <a:lnTo>
                          <a:pt x="54" y="182"/>
                        </a:lnTo>
                        <a:lnTo>
                          <a:pt x="52" y="171"/>
                        </a:lnTo>
                        <a:lnTo>
                          <a:pt x="48" y="162"/>
                        </a:lnTo>
                        <a:lnTo>
                          <a:pt x="19" y="122"/>
                        </a:lnTo>
                        <a:lnTo>
                          <a:pt x="0" y="92"/>
                        </a:lnTo>
                        <a:lnTo>
                          <a:pt x="0" y="81"/>
                        </a:lnTo>
                        <a:lnTo>
                          <a:pt x="5" y="66"/>
                        </a:lnTo>
                        <a:lnTo>
                          <a:pt x="14" y="55"/>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sp>
            <p:nvSpPr>
              <p:cNvPr id="116783" name="Arc 47"/>
              <p:cNvSpPr>
                <a:spLocks/>
              </p:cNvSpPr>
              <p:nvPr/>
            </p:nvSpPr>
            <p:spPr bwMode="auto">
              <a:xfrm>
                <a:off x="2124" y="1968"/>
                <a:ext cx="23" cy="47"/>
              </a:xfrm>
              <a:custGeom>
                <a:avLst/>
                <a:gdLst>
                  <a:gd name="G0" fmla="+- 21600 0 0"/>
                  <a:gd name="G1" fmla="+- 4288 0 0"/>
                  <a:gd name="G2" fmla="+- 21600 0 0"/>
                  <a:gd name="T0" fmla="*/ 26218 w 26218"/>
                  <a:gd name="T1" fmla="*/ 25389 h 25888"/>
                  <a:gd name="T2" fmla="*/ 430 w 26218"/>
                  <a:gd name="T3" fmla="*/ 0 h 25888"/>
                  <a:gd name="T4" fmla="*/ 21600 w 26218"/>
                  <a:gd name="T5" fmla="*/ 4288 h 25888"/>
                </a:gdLst>
                <a:ahLst/>
                <a:cxnLst>
                  <a:cxn ang="0">
                    <a:pos x="T0" y="T1"/>
                  </a:cxn>
                  <a:cxn ang="0">
                    <a:pos x="T2" y="T3"/>
                  </a:cxn>
                  <a:cxn ang="0">
                    <a:pos x="T4" y="T5"/>
                  </a:cxn>
                </a:cxnLst>
                <a:rect l="0" t="0" r="r" b="b"/>
                <a:pathLst>
                  <a:path w="26218" h="25888" fill="none" extrusionOk="0">
                    <a:moveTo>
                      <a:pt x="26217" y="25388"/>
                    </a:moveTo>
                    <a:cubicBezTo>
                      <a:pt x="24701" y="25720"/>
                      <a:pt x="23152" y="25887"/>
                      <a:pt x="21600" y="25887"/>
                    </a:cubicBezTo>
                    <a:cubicBezTo>
                      <a:pt x="9670" y="25888"/>
                      <a:pt x="0" y="16217"/>
                      <a:pt x="0" y="4288"/>
                    </a:cubicBezTo>
                    <a:cubicBezTo>
                      <a:pt x="0" y="2847"/>
                      <a:pt x="144" y="1411"/>
                      <a:pt x="429" y="-1"/>
                    </a:cubicBezTo>
                  </a:path>
                  <a:path w="26218" h="25888" stroke="0" extrusionOk="0">
                    <a:moveTo>
                      <a:pt x="26217" y="25388"/>
                    </a:moveTo>
                    <a:cubicBezTo>
                      <a:pt x="24701" y="25720"/>
                      <a:pt x="23152" y="25887"/>
                      <a:pt x="21600" y="25887"/>
                    </a:cubicBezTo>
                    <a:cubicBezTo>
                      <a:pt x="9670" y="25888"/>
                      <a:pt x="0" y="16217"/>
                      <a:pt x="0" y="4288"/>
                    </a:cubicBezTo>
                    <a:cubicBezTo>
                      <a:pt x="0" y="2847"/>
                      <a:pt x="144" y="1411"/>
                      <a:pt x="429" y="-1"/>
                    </a:cubicBezTo>
                    <a:lnTo>
                      <a:pt x="21600" y="4288"/>
                    </a:lnTo>
                    <a:close/>
                  </a:path>
                </a:pathLst>
              </a:custGeom>
              <a:solidFill>
                <a:srgbClr val="E0A080"/>
              </a:solidFill>
              <a:ln w="12700" cap="rnd">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nvGrpSpPr>
            <p:cNvPr id="116784" name="Group 48"/>
            <p:cNvGrpSpPr>
              <a:grpSpLocks/>
            </p:cNvGrpSpPr>
            <p:nvPr/>
          </p:nvGrpSpPr>
          <p:grpSpPr bwMode="auto">
            <a:xfrm>
              <a:off x="931" y="956"/>
              <a:ext cx="646" cy="544"/>
              <a:chOff x="1009" y="956"/>
              <a:chExt cx="699" cy="544"/>
            </a:xfrm>
          </p:grpSpPr>
          <p:sp>
            <p:nvSpPr>
              <p:cNvPr id="116785" name="Line 49"/>
              <p:cNvSpPr>
                <a:spLocks noChangeShapeType="1"/>
              </p:cNvSpPr>
              <p:nvPr/>
            </p:nvSpPr>
            <p:spPr bwMode="auto">
              <a:xfrm>
                <a:off x="1009" y="1315"/>
                <a:ext cx="60" cy="11"/>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16786" name="Line 50"/>
              <p:cNvSpPr>
                <a:spLocks noChangeShapeType="1"/>
              </p:cNvSpPr>
              <p:nvPr/>
            </p:nvSpPr>
            <p:spPr bwMode="auto">
              <a:xfrm flipV="1">
                <a:off x="1643" y="1336"/>
                <a:ext cx="55" cy="3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16787" name="Line 51"/>
              <p:cNvSpPr>
                <a:spLocks noChangeShapeType="1"/>
              </p:cNvSpPr>
              <p:nvPr/>
            </p:nvSpPr>
            <p:spPr bwMode="auto">
              <a:xfrm>
                <a:off x="1145" y="1011"/>
                <a:ext cx="27" cy="36"/>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16788" name="Line 52"/>
              <p:cNvSpPr>
                <a:spLocks noChangeShapeType="1"/>
              </p:cNvSpPr>
              <p:nvPr/>
            </p:nvSpPr>
            <p:spPr bwMode="auto">
              <a:xfrm flipH="1">
                <a:off x="1531" y="1029"/>
                <a:ext cx="50" cy="26"/>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16789" name="Line 53"/>
              <p:cNvSpPr>
                <a:spLocks noChangeShapeType="1"/>
              </p:cNvSpPr>
              <p:nvPr/>
            </p:nvSpPr>
            <p:spPr bwMode="auto">
              <a:xfrm>
                <a:off x="1358" y="956"/>
                <a:ext cx="2" cy="56"/>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16790" name="Line 54"/>
              <p:cNvSpPr>
                <a:spLocks noChangeShapeType="1"/>
              </p:cNvSpPr>
              <p:nvPr/>
            </p:nvSpPr>
            <p:spPr bwMode="auto">
              <a:xfrm>
                <a:off x="1047" y="1164"/>
                <a:ext cx="40" cy="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16791" name="Line 55"/>
              <p:cNvSpPr>
                <a:spLocks noChangeShapeType="1"/>
              </p:cNvSpPr>
              <p:nvPr/>
            </p:nvSpPr>
            <p:spPr bwMode="auto">
              <a:xfrm flipH="1">
                <a:off x="1637" y="1175"/>
                <a:ext cx="71" cy="1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16792" name="Line 56"/>
              <p:cNvSpPr>
                <a:spLocks noChangeShapeType="1"/>
              </p:cNvSpPr>
              <p:nvPr/>
            </p:nvSpPr>
            <p:spPr bwMode="auto">
              <a:xfrm flipH="1">
                <a:off x="1038" y="1499"/>
                <a:ext cx="68" cy="1"/>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16793" name="Line 57"/>
              <p:cNvSpPr>
                <a:spLocks noChangeShapeType="1"/>
              </p:cNvSpPr>
              <p:nvPr/>
            </p:nvSpPr>
            <p:spPr bwMode="auto">
              <a:xfrm>
                <a:off x="1636" y="1496"/>
                <a:ext cx="48" cy="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sp>
        <p:nvSpPr>
          <p:cNvPr id="116794" name="Rectangle 58"/>
          <p:cNvSpPr>
            <a:spLocks noGrp="1" noChangeArrowheads="1"/>
          </p:cNvSpPr>
          <p:nvPr>
            <p:ph type="title"/>
          </p:nvPr>
        </p:nvSpPr>
        <p:spPr/>
        <p:txBody>
          <a:bodyPr/>
          <a:lstStyle/>
          <a:p>
            <a:r>
              <a:rPr lang="en-GB"/>
              <a:t>Problems with UAB Analysis</a:t>
            </a:r>
          </a:p>
        </p:txBody>
      </p:sp>
      <p:sp>
        <p:nvSpPr>
          <p:cNvPr id="116795" name="Rectangle 59"/>
          <p:cNvSpPr>
            <a:spLocks noGrp="1" noChangeArrowheads="1"/>
          </p:cNvSpPr>
          <p:nvPr>
            <p:ph type="body" sz="half" idx="4294967295"/>
          </p:nvPr>
        </p:nvSpPr>
        <p:spPr>
          <a:xfrm>
            <a:off x="3793564" y="1393528"/>
            <a:ext cx="4902200" cy="5105400"/>
          </a:xfrm>
        </p:spPr>
        <p:txBody>
          <a:bodyPr/>
          <a:lstStyle/>
          <a:p>
            <a:pPr>
              <a:spcBef>
                <a:spcPct val="30000"/>
              </a:spcBef>
            </a:pPr>
            <a:r>
              <a:rPr lang="en-GB" sz="2400"/>
              <a:t>Need to distinguish </a:t>
            </a:r>
            <a:r>
              <a:rPr lang="en-GB" sz="2400" i="1"/>
              <a:t>metabolic</a:t>
            </a:r>
            <a:r>
              <a:rPr lang="en-GB" sz="2400"/>
              <a:t> from </a:t>
            </a:r>
            <a:r>
              <a:rPr lang="en-GB" sz="2400" i="1"/>
              <a:t>respiratory</a:t>
            </a:r>
            <a:r>
              <a:rPr lang="en-GB" sz="2400"/>
              <a:t> acidemia</a:t>
            </a:r>
          </a:p>
          <a:p>
            <a:pPr>
              <a:spcBef>
                <a:spcPct val="30000"/>
              </a:spcBef>
            </a:pPr>
            <a:r>
              <a:rPr lang="en-GB" sz="2400"/>
              <a:t>Need pH and </a:t>
            </a:r>
            <a:r>
              <a:rPr lang="en-GB" sz="2400" i="1"/>
              <a:t>p</a:t>
            </a:r>
            <a:r>
              <a:rPr lang="en-GB" sz="2400"/>
              <a:t>CO</a:t>
            </a:r>
            <a:r>
              <a:rPr lang="en-GB" sz="2400" baseline="-25000"/>
              <a:t>2</a:t>
            </a:r>
            <a:r>
              <a:rPr lang="en-GB" sz="2400"/>
              <a:t> from </a:t>
            </a:r>
            <a:r>
              <a:rPr lang="en-GB" sz="2400" b="1"/>
              <a:t>both </a:t>
            </a:r>
            <a:r>
              <a:rPr lang="en-GB" sz="2400"/>
              <a:t>artery and vein</a:t>
            </a:r>
          </a:p>
          <a:p>
            <a:pPr lvl="1">
              <a:spcBef>
                <a:spcPct val="30000"/>
              </a:spcBef>
            </a:pPr>
            <a:r>
              <a:rPr lang="en-GB" sz="2000"/>
              <a:t>input and output blood</a:t>
            </a:r>
          </a:p>
          <a:p>
            <a:pPr>
              <a:spcBef>
                <a:spcPct val="30000"/>
              </a:spcBef>
            </a:pPr>
            <a:r>
              <a:rPr lang="en-GB" sz="2400"/>
              <a:t>25% error rate typical</a:t>
            </a:r>
          </a:p>
          <a:p>
            <a:pPr lvl="1">
              <a:spcBef>
                <a:spcPct val="30000"/>
              </a:spcBef>
            </a:pPr>
            <a:r>
              <a:rPr lang="en-GB" sz="2000"/>
              <a:t>errors go unnoticed</a:t>
            </a:r>
          </a:p>
          <a:p>
            <a:pPr>
              <a:spcBef>
                <a:spcPct val="30000"/>
              </a:spcBef>
            </a:pPr>
            <a:r>
              <a:rPr lang="en-GB" sz="2400"/>
              <a:t>Difficult to interpret</a:t>
            </a:r>
          </a:p>
          <a:p>
            <a:pPr lvl="1">
              <a:spcBef>
                <a:spcPct val="30000"/>
              </a:spcBef>
            </a:pPr>
            <a:r>
              <a:rPr lang="en-GB" sz="2000"/>
              <a:t>too many figures</a:t>
            </a:r>
          </a:p>
          <a:p>
            <a:pPr lvl="1">
              <a:spcBef>
                <a:spcPct val="30000"/>
              </a:spcBef>
            </a:pPr>
            <a:r>
              <a:rPr lang="en-GB" sz="2000"/>
              <a:t>considerable experience required</a:t>
            </a:r>
          </a:p>
          <a:p>
            <a:pPr>
              <a:spcBef>
                <a:spcPct val="30000"/>
              </a:spcBef>
            </a:pPr>
            <a:r>
              <a:rPr lang="en-GB" sz="2400"/>
              <a:t>Must be done on every delivery</a:t>
            </a:r>
          </a:p>
          <a:p>
            <a:pPr lvl="1">
              <a:spcBef>
                <a:spcPct val="30000"/>
              </a:spcBef>
            </a:pPr>
            <a:r>
              <a:rPr lang="en-GB" sz="2000"/>
              <a:t>staff availability </a:t>
            </a:r>
          </a:p>
        </p:txBody>
      </p:sp>
    </p:spTree>
    <p:extLst>
      <p:ext uri="{BB962C8B-B14F-4D97-AF65-F5344CB8AC3E}">
        <p14:creationId xmlns:p14="http://schemas.microsoft.com/office/powerpoint/2010/main" val="20074161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p:txBody>
          <a:bodyPr/>
          <a:lstStyle/>
          <a:p>
            <a:r>
              <a:rPr lang="en-GB"/>
              <a:t>Umbilical Acid-Base Assessment</a:t>
            </a:r>
          </a:p>
        </p:txBody>
      </p:sp>
      <p:sp>
        <p:nvSpPr>
          <p:cNvPr id="133123" name="Rectangle 3"/>
          <p:cNvSpPr>
            <a:spLocks noGrp="1" noChangeArrowheads="1"/>
          </p:cNvSpPr>
          <p:nvPr>
            <p:ph type="subTitle" idx="1"/>
          </p:nvPr>
        </p:nvSpPr>
        <p:spPr/>
        <p:txBody>
          <a:bodyPr/>
          <a:lstStyle/>
          <a:p>
            <a:pPr>
              <a:spcBef>
                <a:spcPct val="5000"/>
              </a:spcBef>
            </a:pPr>
            <a:r>
              <a:rPr lang="en-GB"/>
              <a:t>Preliminary Fuzzy Expert System</a:t>
            </a:r>
          </a:p>
        </p:txBody>
      </p:sp>
    </p:spTree>
    <p:extLst>
      <p:ext uri="{BB962C8B-B14F-4D97-AF65-F5344CB8AC3E}">
        <p14:creationId xmlns:p14="http://schemas.microsoft.com/office/powerpoint/2010/main" val="29765135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7755" name="Group 299"/>
          <p:cNvGrpSpPr>
            <a:grpSpLocks/>
          </p:cNvGrpSpPr>
          <p:nvPr/>
        </p:nvGrpSpPr>
        <p:grpSpPr bwMode="auto">
          <a:xfrm>
            <a:off x="3629025" y="234950"/>
            <a:ext cx="5272088" cy="2882900"/>
            <a:chOff x="2286" y="148"/>
            <a:chExt cx="3321" cy="1816"/>
          </a:xfrm>
        </p:grpSpPr>
        <p:grpSp>
          <p:nvGrpSpPr>
            <p:cNvPr id="147459" name="Group 3"/>
            <p:cNvGrpSpPr>
              <a:grpSpLocks/>
            </p:cNvGrpSpPr>
            <p:nvPr/>
          </p:nvGrpSpPr>
          <p:grpSpPr bwMode="auto">
            <a:xfrm>
              <a:off x="2668" y="1742"/>
              <a:ext cx="458" cy="131"/>
              <a:chOff x="3002" y="1742"/>
              <a:chExt cx="515" cy="131"/>
            </a:xfrm>
          </p:grpSpPr>
          <p:sp>
            <p:nvSpPr>
              <p:cNvPr id="147460" name="Freeform 4"/>
              <p:cNvSpPr>
                <a:spLocks/>
              </p:cNvSpPr>
              <p:nvPr/>
            </p:nvSpPr>
            <p:spPr bwMode="auto">
              <a:xfrm>
                <a:off x="3002" y="1742"/>
                <a:ext cx="508" cy="101"/>
              </a:xfrm>
              <a:custGeom>
                <a:avLst/>
                <a:gdLst>
                  <a:gd name="T0" fmla="*/ 241 w 508"/>
                  <a:gd name="T1" fmla="*/ 0 h 101"/>
                  <a:gd name="T2" fmla="*/ 274 w 508"/>
                  <a:gd name="T3" fmla="*/ 3 h 101"/>
                  <a:gd name="T4" fmla="*/ 301 w 508"/>
                  <a:gd name="T5" fmla="*/ 11 h 101"/>
                  <a:gd name="T6" fmla="*/ 328 w 508"/>
                  <a:gd name="T7" fmla="*/ 21 h 101"/>
                  <a:gd name="T8" fmla="*/ 369 w 508"/>
                  <a:gd name="T9" fmla="*/ 32 h 101"/>
                  <a:gd name="T10" fmla="*/ 398 w 508"/>
                  <a:gd name="T11" fmla="*/ 32 h 101"/>
                  <a:gd name="T12" fmla="*/ 438 w 508"/>
                  <a:gd name="T13" fmla="*/ 39 h 101"/>
                  <a:gd name="T14" fmla="*/ 470 w 508"/>
                  <a:gd name="T15" fmla="*/ 47 h 101"/>
                  <a:gd name="T16" fmla="*/ 504 w 508"/>
                  <a:gd name="T17" fmla="*/ 58 h 101"/>
                  <a:gd name="T18" fmla="*/ 507 w 508"/>
                  <a:gd name="T19" fmla="*/ 72 h 101"/>
                  <a:gd name="T20" fmla="*/ 492 w 508"/>
                  <a:gd name="T21" fmla="*/ 87 h 101"/>
                  <a:gd name="T22" fmla="*/ 463 w 508"/>
                  <a:gd name="T23" fmla="*/ 97 h 101"/>
                  <a:gd name="T24" fmla="*/ 426 w 508"/>
                  <a:gd name="T25" fmla="*/ 99 h 101"/>
                  <a:gd name="T26" fmla="*/ 302 w 508"/>
                  <a:gd name="T27" fmla="*/ 100 h 101"/>
                  <a:gd name="T28" fmla="*/ 256 w 508"/>
                  <a:gd name="T29" fmla="*/ 97 h 101"/>
                  <a:gd name="T30" fmla="*/ 210 w 508"/>
                  <a:gd name="T31" fmla="*/ 93 h 101"/>
                  <a:gd name="T32" fmla="*/ 168 w 508"/>
                  <a:gd name="T33" fmla="*/ 83 h 101"/>
                  <a:gd name="T34" fmla="*/ 143 w 508"/>
                  <a:gd name="T35" fmla="*/ 79 h 101"/>
                  <a:gd name="T36" fmla="*/ 143 w 508"/>
                  <a:gd name="T37" fmla="*/ 91 h 101"/>
                  <a:gd name="T38" fmla="*/ 30 w 508"/>
                  <a:gd name="T39" fmla="*/ 92 h 101"/>
                  <a:gd name="T40" fmla="*/ 13 w 508"/>
                  <a:gd name="T41" fmla="*/ 79 h 101"/>
                  <a:gd name="T42" fmla="*/ 2 w 508"/>
                  <a:gd name="T43" fmla="*/ 58 h 101"/>
                  <a:gd name="T44" fmla="*/ 0 w 508"/>
                  <a:gd name="T45" fmla="*/ 42 h 101"/>
                  <a:gd name="T46" fmla="*/ 2 w 508"/>
                  <a:gd name="T47" fmla="*/ 19 h 101"/>
                  <a:gd name="T48" fmla="*/ 6 w 508"/>
                  <a:gd name="T49" fmla="*/ 3 h 101"/>
                  <a:gd name="T50" fmla="*/ 33 w 508"/>
                  <a:gd name="T51" fmla="*/ 3 h 101"/>
                  <a:gd name="T52" fmla="*/ 68 w 508"/>
                  <a:gd name="T53" fmla="*/ 13 h 101"/>
                  <a:gd name="T54" fmla="*/ 106 w 508"/>
                  <a:gd name="T55" fmla="*/ 24 h 101"/>
                  <a:gd name="T56" fmla="*/ 133 w 508"/>
                  <a:gd name="T57" fmla="*/ 24 h 101"/>
                  <a:gd name="T58" fmla="*/ 162 w 508"/>
                  <a:gd name="T59" fmla="*/ 19 h 101"/>
                  <a:gd name="T60" fmla="*/ 196 w 508"/>
                  <a:gd name="T61" fmla="*/ 13 h 101"/>
                  <a:gd name="T62" fmla="*/ 258 w 508"/>
                  <a:gd name="T63" fmla="*/ 21 h 101"/>
                  <a:gd name="T64" fmla="*/ 241 w 508"/>
                  <a:gd name="T6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8" h="101">
                    <a:moveTo>
                      <a:pt x="241" y="0"/>
                    </a:moveTo>
                    <a:lnTo>
                      <a:pt x="274" y="3"/>
                    </a:lnTo>
                    <a:lnTo>
                      <a:pt x="301" y="11"/>
                    </a:lnTo>
                    <a:lnTo>
                      <a:pt x="328" y="21"/>
                    </a:lnTo>
                    <a:lnTo>
                      <a:pt x="369" y="32"/>
                    </a:lnTo>
                    <a:lnTo>
                      <a:pt x="398" y="32"/>
                    </a:lnTo>
                    <a:lnTo>
                      <a:pt x="438" y="39"/>
                    </a:lnTo>
                    <a:lnTo>
                      <a:pt x="470" y="47"/>
                    </a:lnTo>
                    <a:lnTo>
                      <a:pt x="504" y="58"/>
                    </a:lnTo>
                    <a:lnTo>
                      <a:pt x="507" y="72"/>
                    </a:lnTo>
                    <a:lnTo>
                      <a:pt x="492" y="87"/>
                    </a:lnTo>
                    <a:lnTo>
                      <a:pt x="463" y="97"/>
                    </a:lnTo>
                    <a:lnTo>
                      <a:pt x="426" y="99"/>
                    </a:lnTo>
                    <a:lnTo>
                      <a:pt x="302" y="100"/>
                    </a:lnTo>
                    <a:lnTo>
                      <a:pt x="256" y="97"/>
                    </a:lnTo>
                    <a:lnTo>
                      <a:pt x="210" y="93"/>
                    </a:lnTo>
                    <a:lnTo>
                      <a:pt x="168" y="83"/>
                    </a:lnTo>
                    <a:lnTo>
                      <a:pt x="143" y="79"/>
                    </a:lnTo>
                    <a:lnTo>
                      <a:pt x="143" y="91"/>
                    </a:lnTo>
                    <a:lnTo>
                      <a:pt x="30" y="92"/>
                    </a:lnTo>
                    <a:lnTo>
                      <a:pt x="13" y="79"/>
                    </a:lnTo>
                    <a:lnTo>
                      <a:pt x="2" y="58"/>
                    </a:lnTo>
                    <a:lnTo>
                      <a:pt x="0" y="42"/>
                    </a:lnTo>
                    <a:lnTo>
                      <a:pt x="2" y="19"/>
                    </a:lnTo>
                    <a:lnTo>
                      <a:pt x="6" y="3"/>
                    </a:lnTo>
                    <a:lnTo>
                      <a:pt x="33" y="3"/>
                    </a:lnTo>
                    <a:lnTo>
                      <a:pt x="68" y="13"/>
                    </a:lnTo>
                    <a:lnTo>
                      <a:pt x="106" y="24"/>
                    </a:lnTo>
                    <a:lnTo>
                      <a:pt x="133" y="24"/>
                    </a:lnTo>
                    <a:lnTo>
                      <a:pt x="162" y="19"/>
                    </a:lnTo>
                    <a:lnTo>
                      <a:pt x="196" y="13"/>
                    </a:lnTo>
                    <a:lnTo>
                      <a:pt x="258" y="21"/>
                    </a:lnTo>
                    <a:lnTo>
                      <a:pt x="241"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61" name="Freeform 5"/>
              <p:cNvSpPr>
                <a:spLocks/>
              </p:cNvSpPr>
              <p:nvPr/>
            </p:nvSpPr>
            <p:spPr bwMode="auto">
              <a:xfrm>
                <a:off x="3008" y="1774"/>
                <a:ext cx="509" cy="99"/>
              </a:xfrm>
              <a:custGeom>
                <a:avLst/>
                <a:gdLst>
                  <a:gd name="T0" fmla="*/ 242 w 509"/>
                  <a:gd name="T1" fmla="*/ 0 h 99"/>
                  <a:gd name="T2" fmla="*/ 274 w 509"/>
                  <a:gd name="T3" fmla="*/ 4 h 99"/>
                  <a:gd name="T4" fmla="*/ 301 w 509"/>
                  <a:gd name="T5" fmla="*/ 12 h 99"/>
                  <a:gd name="T6" fmla="*/ 329 w 509"/>
                  <a:gd name="T7" fmla="*/ 21 h 99"/>
                  <a:gd name="T8" fmla="*/ 370 w 509"/>
                  <a:gd name="T9" fmla="*/ 31 h 99"/>
                  <a:gd name="T10" fmla="*/ 398 w 509"/>
                  <a:gd name="T11" fmla="*/ 31 h 99"/>
                  <a:gd name="T12" fmla="*/ 438 w 509"/>
                  <a:gd name="T13" fmla="*/ 38 h 99"/>
                  <a:gd name="T14" fmla="*/ 471 w 509"/>
                  <a:gd name="T15" fmla="*/ 46 h 99"/>
                  <a:gd name="T16" fmla="*/ 505 w 509"/>
                  <a:gd name="T17" fmla="*/ 57 h 99"/>
                  <a:gd name="T18" fmla="*/ 508 w 509"/>
                  <a:gd name="T19" fmla="*/ 71 h 99"/>
                  <a:gd name="T20" fmla="*/ 493 w 509"/>
                  <a:gd name="T21" fmla="*/ 85 h 99"/>
                  <a:gd name="T22" fmla="*/ 463 w 509"/>
                  <a:gd name="T23" fmla="*/ 94 h 99"/>
                  <a:gd name="T24" fmla="*/ 427 w 509"/>
                  <a:gd name="T25" fmla="*/ 97 h 99"/>
                  <a:gd name="T26" fmla="*/ 303 w 509"/>
                  <a:gd name="T27" fmla="*/ 98 h 99"/>
                  <a:gd name="T28" fmla="*/ 256 w 509"/>
                  <a:gd name="T29" fmla="*/ 95 h 99"/>
                  <a:gd name="T30" fmla="*/ 211 w 509"/>
                  <a:gd name="T31" fmla="*/ 91 h 99"/>
                  <a:gd name="T32" fmla="*/ 169 w 509"/>
                  <a:gd name="T33" fmla="*/ 82 h 99"/>
                  <a:gd name="T34" fmla="*/ 144 w 509"/>
                  <a:gd name="T35" fmla="*/ 77 h 99"/>
                  <a:gd name="T36" fmla="*/ 144 w 509"/>
                  <a:gd name="T37" fmla="*/ 89 h 99"/>
                  <a:gd name="T38" fmla="*/ 30 w 509"/>
                  <a:gd name="T39" fmla="*/ 90 h 99"/>
                  <a:gd name="T40" fmla="*/ 13 w 509"/>
                  <a:gd name="T41" fmla="*/ 78 h 99"/>
                  <a:gd name="T42" fmla="*/ 2 w 509"/>
                  <a:gd name="T43" fmla="*/ 57 h 99"/>
                  <a:gd name="T44" fmla="*/ 0 w 509"/>
                  <a:gd name="T45" fmla="*/ 42 h 99"/>
                  <a:gd name="T46" fmla="*/ 2 w 509"/>
                  <a:gd name="T47" fmla="*/ 19 h 99"/>
                  <a:gd name="T48" fmla="*/ 6 w 509"/>
                  <a:gd name="T49" fmla="*/ 3 h 99"/>
                  <a:gd name="T50" fmla="*/ 33 w 509"/>
                  <a:gd name="T51" fmla="*/ 3 h 99"/>
                  <a:gd name="T52" fmla="*/ 69 w 509"/>
                  <a:gd name="T53" fmla="*/ 13 h 99"/>
                  <a:gd name="T54" fmla="*/ 106 w 509"/>
                  <a:gd name="T55" fmla="*/ 23 h 99"/>
                  <a:gd name="T56" fmla="*/ 133 w 509"/>
                  <a:gd name="T57" fmla="*/ 24 h 99"/>
                  <a:gd name="T58" fmla="*/ 163 w 509"/>
                  <a:gd name="T59" fmla="*/ 19 h 99"/>
                  <a:gd name="T60" fmla="*/ 196 w 509"/>
                  <a:gd name="T61" fmla="*/ 13 h 99"/>
                  <a:gd name="T62" fmla="*/ 257 w 509"/>
                  <a:gd name="T63" fmla="*/ 20 h 99"/>
                  <a:gd name="T64" fmla="*/ 242 w 509"/>
                  <a:gd name="T6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9" h="99">
                    <a:moveTo>
                      <a:pt x="242" y="0"/>
                    </a:moveTo>
                    <a:lnTo>
                      <a:pt x="274" y="4"/>
                    </a:lnTo>
                    <a:lnTo>
                      <a:pt x="301" y="12"/>
                    </a:lnTo>
                    <a:lnTo>
                      <a:pt x="329" y="21"/>
                    </a:lnTo>
                    <a:lnTo>
                      <a:pt x="370" y="31"/>
                    </a:lnTo>
                    <a:lnTo>
                      <a:pt x="398" y="31"/>
                    </a:lnTo>
                    <a:lnTo>
                      <a:pt x="438" y="38"/>
                    </a:lnTo>
                    <a:lnTo>
                      <a:pt x="471" y="46"/>
                    </a:lnTo>
                    <a:lnTo>
                      <a:pt x="505" y="57"/>
                    </a:lnTo>
                    <a:lnTo>
                      <a:pt x="508" y="71"/>
                    </a:lnTo>
                    <a:lnTo>
                      <a:pt x="493" y="85"/>
                    </a:lnTo>
                    <a:lnTo>
                      <a:pt x="463" y="94"/>
                    </a:lnTo>
                    <a:lnTo>
                      <a:pt x="427" y="97"/>
                    </a:lnTo>
                    <a:lnTo>
                      <a:pt x="303" y="98"/>
                    </a:lnTo>
                    <a:lnTo>
                      <a:pt x="256" y="95"/>
                    </a:lnTo>
                    <a:lnTo>
                      <a:pt x="211" y="91"/>
                    </a:lnTo>
                    <a:lnTo>
                      <a:pt x="169" y="82"/>
                    </a:lnTo>
                    <a:lnTo>
                      <a:pt x="144" y="77"/>
                    </a:lnTo>
                    <a:lnTo>
                      <a:pt x="144" y="89"/>
                    </a:lnTo>
                    <a:lnTo>
                      <a:pt x="30" y="90"/>
                    </a:lnTo>
                    <a:lnTo>
                      <a:pt x="13" y="78"/>
                    </a:lnTo>
                    <a:lnTo>
                      <a:pt x="2" y="57"/>
                    </a:lnTo>
                    <a:lnTo>
                      <a:pt x="0" y="42"/>
                    </a:lnTo>
                    <a:lnTo>
                      <a:pt x="2" y="19"/>
                    </a:lnTo>
                    <a:lnTo>
                      <a:pt x="6" y="3"/>
                    </a:lnTo>
                    <a:lnTo>
                      <a:pt x="33" y="3"/>
                    </a:lnTo>
                    <a:lnTo>
                      <a:pt x="69" y="13"/>
                    </a:lnTo>
                    <a:lnTo>
                      <a:pt x="106" y="23"/>
                    </a:lnTo>
                    <a:lnTo>
                      <a:pt x="133" y="24"/>
                    </a:lnTo>
                    <a:lnTo>
                      <a:pt x="163" y="19"/>
                    </a:lnTo>
                    <a:lnTo>
                      <a:pt x="196" y="13"/>
                    </a:lnTo>
                    <a:lnTo>
                      <a:pt x="257" y="20"/>
                    </a:lnTo>
                    <a:lnTo>
                      <a:pt x="242"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nvGrpSpPr>
            <p:cNvPr id="147462" name="Group 6"/>
            <p:cNvGrpSpPr>
              <a:grpSpLocks/>
            </p:cNvGrpSpPr>
            <p:nvPr/>
          </p:nvGrpSpPr>
          <p:grpSpPr bwMode="auto">
            <a:xfrm>
              <a:off x="2767" y="528"/>
              <a:ext cx="151" cy="196"/>
              <a:chOff x="3114" y="528"/>
              <a:chExt cx="169" cy="196"/>
            </a:xfrm>
          </p:grpSpPr>
          <p:sp>
            <p:nvSpPr>
              <p:cNvPr id="147463" name="Freeform 7"/>
              <p:cNvSpPr>
                <a:spLocks/>
              </p:cNvSpPr>
              <p:nvPr/>
            </p:nvSpPr>
            <p:spPr bwMode="auto">
              <a:xfrm>
                <a:off x="3114" y="528"/>
                <a:ext cx="169" cy="196"/>
              </a:xfrm>
              <a:custGeom>
                <a:avLst/>
                <a:gdLst>
                  <a:gd name="T0" fmla="*/ 168 w 169"/>
                  <a:gd name="T1" fmla="*/ 120 h 196"/>
                  <a:gd name="T2" fmla="*/ 141 w 169"/>
                  <a:gd name="T3" fmla="*/ 102 h 196"/>
                  <a:gd name="T4" fmla="*/ 130 w 169"/>
                  <a:gd name="T5" fmla="*/ 89 h 196"/>
                  <a:gd name="T6" fmla="*/ 134 w 169"/>
                  <a:gd name="T7" fmla="*/ 76 h 196"/>
                  <a:gd name="T8" fmla="*/ 135 w 169"/>
                  <a:gd name="T9" fmla="*/ 66 h 196"/>
                  <a:gd name="T10" fmla="*/ 131 w 169"/>
                  <a:gd name="T11" fmla="*/ 58 h 196"/>
                  <a:gd name="T12" fmla="*/ 123 w 169"/>
                  <a:gd name="T13" fmla="*/ 55 h 196"/>
                  <a:gd name="T14" fmla="*/ 129 w 169"/>
                  <a:gd name="T15" fmla="*/ 47 h 196"/>
                  <a:gd name="T16" fmla="*/ 128 w 169"/>
                  <a:gd name="T17" fmla="*/ 38 h 196"/>
                  <a:gd name="T18" fmla="*/ 122 w 169"/>
                  <a:gd name="T19" fmla="*/ 30 h 196"/>
                  <a:gd name="T20" fmla="*/ 113 w 169"/>
                  <a:gd name="T21" fmla="*/ 27 h 196"/>
                  <a:gd name="T22" fmla="*/ 104 w 169"/>
                  <a:gd name="T23" fmla="*/ 25 h 196"/>
                  <a:gd name="T24" fmla="*/ 95 w 169"/>
                  <a:gd name="T25" fmla="*/ 27 h 196"/>
                  <a:gd name="T26" fmla="*/ 99 w 169"/>
                  <a:gd name="T27" fmla="*/ 19 h 196"/>
                  <a:gd name="T28" fmla="*/ 96 w 169"/>
                  <a:gd name="T29" fmla="*/ 11 h 196"/>
                  <a:gd name="T30" fmla="*/ 91 w 169"/>
                  <a:gd name="T31" fmla="*/ 7 h 196"/>
                  <a:gd name="T32" fmla="*/ 84 w 169"/>
                  <a:gd name="T33" fmla="*/ 6 h 196"/>
                  <a:gd name="T34" fmla="*/ 76 w 169"/>
                  <a:gd name="T35" fmla="*/ 6 h 196"/>
                  <a:gd name="T36" fmla="*/ 68 w 169"/>
                  <a:gd name="T37" fmla="*/ 9 h 196"/>
                  <a:gd name="T38" fmla="*/ 61 w 169"/>
                  <a:gd name="T39" fmla="*/ 1 h 196"/>
                  <a:gd name="T40" fmla="*/ 49 w 169"/>
                  <a:gd name="T41" fmla="*/ 0 h 196"/>
                  <a:gd name="T42" fmla="*/ 34 w 169"/>
                  <a:gd name="T43" fmla="*/ 0 h 196"/>
                  <a:gd name="T44" fmla="*/ 18 w 169"/>
                  <a:gd name="T45" fmla="*/ 4 h 196"/>
                  <a:gd name="T46" fmla="*/ 7 w 169"/>
                  <a:gd name="T47" fmla="*/ 12 h 196"/>
                  <a:gd name="T48" fmla="*/ 1 w 169"/>
                  <a:gd name="T49" fmla="*/ 20 h 196"/>
                  <a:gd name="T50" fmla="*/ 0 w 169"/>
                  <a:gd name="T51" fmla="*/ 31 h 196"/>
                  <a:gd name="T52" fmla="*/ 2 w 169"/>
                  <a:gd name="T53" fmla="*/ 43 h 196"/>
                  <a:gd name="T54" fmla="*/ 7 w 169"/>
                  <a:gd name="T55" fmla="*/ 56 h 196"/>
                  <a:gd name="T56" fmla="*/ 12 w 169"/>
                  <a:gd name="T57" fmla="*/ 72 h 196"/>
                  <a:gd name="T58" fmla="*/ 20 w 169"/>
                  <a:gd name="T59" fmla="*/ 86 h 196"/>
                  <a:gd name="T60" fmla="*/ 34 w 169"/>
                  <a:gd name="T61" fmla="*/ 99 h 196"/>
                  <a:gd name="T62" fmla="*/ 61 w 169"/>
                  <a:gd name="T63" fmla="*/ 115 h 196"/>
                  <a:gd name="T64" fmla="*/ 88 w 169"/>
                  <a:gd name="T65" fmla="*/ 124 h 196"/>
                  <a:gd name="T66" fmla="*/ 117 w 169"/>
                  <a:gd name="T67" fmla="*/ 132 h 196"/>
                  <a:gd name="T68" fmla="*/ 149 w 169"/>
                  <a:gd name="T69" fmla="*/ 162 h 196"/>
                  <a:gd name="T70" fmla="*/ 162 w 169"/>
                  <a:gd name="T71" fmla="*/ 195 h 196"/>
                  <a:gd name="T72" fmla="*/ 168 w 169"/>
                  <a:gd name="T73" fmla="*/ 12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9" h="196">
                    <a:moveTo>
                      <a:pt x="168" y="120"/>
                    </a:moveTo>
                    <a:lnTo>
                      <a:pt x="141" y="102"/>
                    </a:lnTo>
                    <a:lnTo>
                      <a:pt x="130" y="89"/>
                    </a:lnTo>
                    <a:lnTo>
                      <a:pt x="134" y="76"/>
                    </a:lnTo>
                    <a:lnTo>
                      <a:pt x="135" y="66"/>
                    </a:lnTo>
                    <a:lnTo>
                      <a:pt x="131" y="58"/>
                    </a:lnTo>
                    <a:lnTo>
                      <a:pt x="123" y="55"/>
                    </a:lnTo>
                    <a:lnTo>
                      <a:pt x="129" y="47"/>
                    </a:lnTo>
                    <a:lnTo>
                      <a:pt x="128" y="38"/>
                    </a:lnTo>
                    <a:lnTo>
                      <a:pt x="122" y="30"/>
                    </a:lnTo>
                    <a:lnTo>
                      <a:pt x="113" y="27"/>
                    </a:lnTo>
                    <a:lnTo>
                      <a:pt x="104" y="25"/>
                    </a:lnTo>
                    <a:lnTo>
                      <a:pt x="95" y="27"/>
                    </a:lnTo>
                    <a:lnTo>
                      <a:pt x="99" y="19"/>
                    </a:lnTo>
                    <a:lnTo>
                      <a:pt x="96" y="11"/>
                    </a:lnTo>
                    <a:lnTo>
                      <a:pt x="91" y="7"/>
                    </a:lnTo>
                    <a:lnTo>
                      <a:pt x="84" y="6"/>
                    </a:lnTo>
                    <a:lnTo>
                      <a:pt x="76" y="6"/>
                    </a:lnTo>
                    <a:lnTo>
                      <a:pt x="68" y="9"/>
                    </a:lnTo>
                    <a:lnTo>
                      <a:pt x="61" y="1"/>
                    </a:lnTo>
                    <a:lnTo>
                      <a:pt x="49" y="0"/>
                    </a:lnTo>
                    <a:lnTo>
                      <a:pt x="34" y="0"/>
                    </a:lnTo>
                    <a:lnTo>
                      <a:pt x="18" y="4"/>
                    </a:lnTo>
                    <a:lnTo>
                      <a:pt x="7" y="12"/>
                    </a:lnTo>
                    <a:lnTo>
                      <a:pt x="1" y="20"/>
                    </a:lnTo>
                    <a:lnTo>
                      <a:pt x="0" y="31"/>
                    </a:lnTo>
                    <a:lnTo>
                      <a:pt x="2" y="43"/>
                    </a:lnTo>
                    <a:lnTo>
                      <a:pt x="7" y="56"/>
                    </a:lnTo>
                    <a:lnTo>
                      <a:pt x="12" y="72"/>
                    </a:lnTo>
                    <a:lnTo>
                      <a:pt x="20" y="86"/>
                    </a:lnTo>
                    <a:lnTo>
                      <a:pt x="34" y="99"/>
                    </a:lnTo>
                    <a:lnTo>
                      <a:pt x="61" y="115"/>
                    </a:lnTo>
                    <a:lnTo>
                      <a:pt x="88" y="124"/>
                    </a:lnTo>
                    <a:lnTo>
                      <a:pt x="117" y="132"/>
                    </a:lnTo>
                    <a:lnTo>
                      <a:pt x="149" y="162"/>
                    </a:lnTo>
                    <a:lnTo>
                      <a:pt x="162" y="195"/>
                    </a:lnTo>
                    <a:lnTo>
                      <a:pt x="168" y="120"/>
                    </a:lnTo>
                  </a:path>
                </a:pathLst>
              </a:custGeom>
              <a:solidFill>
                <a:srgbClr val="E0A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64" name="Freeform 8"/>
              <p:cNvSpPr>
                <a:spLocks/>
              </p:cNvSpPr>
              <p:nvPr/>
            </p:nvSpPr>
            <p:spPr bwMode="auto">
              <a:xfrm>
                <a:off x="3148" y="539"/>
                <a:ext cx="34" cy="38"/>
              </a:xfrm>
              <a:custGeom>
                <a:avLst/>
                <a:gdLst>
                  <a:gd name="T0" fmla="*/ 1 w 34"/>
                  <a:gd name="T1" fmla="*/ 37 h 38"/>
                  <a:gd name="T2" fmla="*/ 0 w 34"/>
                  <a:gd name="T3" fmla="*/ 26 h 38"/>
                  <a:gd name="T4" fmla="*/ 0 w 34"/>
                  <a:gd name="T5" fmla="*/ 15 h 38"/>
                  <a:gd name="T6" fmla="*/ 5 w 34"/>
                  <a:gd name="T7" fmla="*/ 7 h 38"/>
                  <a:gd name="T8" fmla="*/ 12 w 34"/>
                  <a:gd name="T9" fmla="*/ 3 h 38"/>
                  <a:gd name="T10" fmla="*/ 20 w 34"/>
                  <a:gd name="T11" fmla="*/ 1 h 38"/>
                  <a:gd name="T12" fmla="*/ 25 w 34"/>
                  <a:gd name="T13" fmla="*/ 1 h 38"/>
                  <a:gd name="T14" fmla="*/ 33 w 3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8">
                    <a:moveTo>
                      <a:pt x="1" y="37"/>
                    </a:moveTo>
                    <a:lnTo>
                      <a:pt x="0" y="26"/>
                    </a:lnTo>
                    <a:lnTo>
                      <a:pt x="0" y="15"/>
                    </a:lnTo>
                    <a:lnTo>
                      <a:pt x="5" y="7"/>
                    </a:lnTo>
                    <a:lnTo>
                      <a:pt x="12" y="3"/>
                    </a:lnTo>
                    <a:lnTo>
                      <a:pt x="20" y="1"/>
                    </a:lnTo>
                    <a:lnTo>
                      <a:pt x="25" y="1"/>
                    </a:lnTo>
                    <a:lnTo>
                      <a:pt x="3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65" name="Freeform 9"/>
              <p:cNvSpPr>
                <a:spLocks/>
              </p:cNvSpPr>
              <p:nvPr/>
            </p:nvSpPr>
            <p:spPr bwMode="auto">
              <a:xfrm>
                <a:off x="3175" y="556"/>
                <a:ext cx="31" cy="38"/>
              </a:xfrm>
              <a:custGeom>
                <a:avLst/>
                <a:gdLst>
                  <a:gd name="T0" fmla="*/ 30 w 31"/>
                  <a:gd name="T1" fmla="*/ 0 h 38"/>
                  <a:gd name="T2" fmla="*/ 15 w 31"/>
                  <a:gd name="T3" fmla="*/ 1 h 38"/>
                  <a:gd name="T4" fmla="*/ 5 w 31"/>
                  <a:gd name="T5" fmla="*/ 6 h 38"/>
                  <a:gd name="T6" fmla="*/ 0 w 31"/>
                  <a:gd name="T7" fmla="*/ 13 h 38"/>
                  <a:gd name="T8" fmla="*/ 1 w 31"/>
                  <a:gd name="T9" fmla="*/ 20 h 38"/>
                  <a:gd name="T10" fmla="*/ 8 w 31"/>
                  <a:gd name="T11" fmla="*/ 28 h 38"/>
                  <a:gd name="T12" fmla="*/ 11 w 31"/>
                  <a:gd name="T13" fmla="*/ 37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30" y="0"/>
                    </a:moveTo>
                    <a:lnTo>
                      <a:pt x="15" y="1"/>
                    </a:lnTo>
                    <a:lnTo>
                      <a:pt x="5" y="6"/>
                    </a:lnTo>
                    <a:lnTo>
                      <a:pt x="0" y="13"/>
                    </a:lnTo>
                    <a:lnTo>
                      <a:pt x="1" y="20"/>
                    </a:lnTo>
                    <a:lnTo>
                      <a:pt x="8" y="28"/>
                    </a:lnTo>
                    <a:lnTo>
                      <a:pt x="11" y="3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66" name="Freeform 10"/>
              <p:cNvSpPr>
                <a:spLocks/>
              </p:cNvSpPr>
              <p:nvPr/>
            </p:nvSpPr>
            <p:spPr bwMode="auto">
              <a:xfrm>
                <a:off x="3203" y="580"/>
                <a:ext cx="32" cy="30"/>
              </a:xfrm>
              <a:custGeom>
                <a:avLst/>
                <a:gdLst>
                  <a:gd name="T0" fmla="*/ 31 w 32"/>
                  <a:gd name="T1" fmla="*/ 3 h 30"/>
                  <a:gd name="T2" fmla="*/ 19 w 32"/>
                  <a:gd name="T3" fmla="*/ 0 h 30"/>
                  <a:gd name="T4" fmla="*/ 9 w 32"/>
                  <a:gd name="T5" fmla="*/ 1 h 30"/>
                  <a:gd name="T6" fmla="*/ 2 w 32"/>
                  <a:gd name="T7" fmla="*/ 7 h 30"/>
                  <a:gd name="T8" fmla="*/ 0 w 32"/>
                  <a:gd name="T9" fmla="*/ 14 h 30"/>
                  <a:gd name="T10" fmla="*/ 3 w 32"/>
                  <a:gd name="T11" fmla="*/ 21 h 30"/>
                  <a:gd name="T12" fmla="*/ 9 w 32"/>
                  <a:gd name="T13" fmla="*/ 29 h 30"/>
                </a:gdLst>
                <a:ahLst/>
                <a:cxnLst>
                  <a:cxn ang="0">
                    <a:pos x="T0" y="T1"/>
                  </a:cxn>
                  <a:cxn ang="0">
                    <a:pos x="T2" y="T3"/>
                  </a:cxn>
                  <a:cxn ang="0">
                    <a:pos x="T4" y="T5"/>
                  </a:cxn>
                  <a:cxn ang="0">
                    <a:pos x="T6" y="T7"/>
                  </a:cxn>
                  <a:cxn ang="0">
                    <a:pos x="T8" y="T9"/>
                  </a:cxn>
                  <a:cxn ang="0">
                    <a:pos x="T10" y="T11"/>
                  </a:cxn>
                  <a:cxn ang="0">
                    <a:pos x="T12" y="T13"/>
                  </a:cxn>
                </a:cxnLst>
                <a:rect l="0" t="0" r="r" b="b"/>
                <a:pathLst>
                  <a:path w="32" h="30">
                    <a:moveTo>
                      <a:pt x="31" y="3"/>
                    </a:moveTo>
                    <a:lnTo>
                      <a:pt x="19" y="0"/>
                    </a:lnTo>
                    <a:lnTo>
                      <a:pt x="9" y="1"/>
                    </a:lnTo>
                    <a:lnTo>
                      <a:pt x="2" y="7"/>
                    </a:lnTo>
                    <a:lnTo>
                      <a:pt x="0" y="14"/>
                    </a:lnTo>
                    <a:lnTo>
                      <a:pt x="3" y="21"/>
                    </a:lnTo>
                    <a:lnTo>
                      <a:pt x="9" y="2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47467" name="Freeform 11"/>
            <p:cNvSpPr>
              <a:spLocks/>
            </p:cNvSpPr>
            <p:nvPr/>
          </p:nvSpPr>
          <p:spPr bwMode="auto">
            <a:xfrm>
              <a:off x="3261" y="1001"/>
              <a:ext cx="284" cy="230"/>
            </a:xfrm>
            <a:custGeom>
              <a:avLst/>
              <a:gdLst>
                <a:gd name="T0" fmla="*/ 132 w 320"/>
                <a:gd name="T1" fmla="*/ 0 h 230"/>
                <a:gd name="T2" fmla="*/ 238 w 320"/>
                <a:gd name="T3" fmla="*/ 39 h 230"/>
                <a:gd name="T4" fmla="*/ 287 w 320"/>
                <a:gd name="T5" fmla="*/ 63 h 230"/>
                <a:gd name="T6" fmla="*/ 311 w 320"/>
                <a:gd name="T7" fmla="*/ 83 h 230"/>
                <a:gd name="T8" fmla="*/ 319 w 320"/>
                <a:gd name="T9" fmla="*/ 118 h 230"/>
                <a:gd name="T10" fmla="*/ 313 w 320"/>
                <a:gd name="T11" fmla="*/ 154 h 230"/>
                <a:gd name="T12" fmla="*/ 293 w 320"/>
                <a:gd name="T13" fmla="*/ 190 h 230"/>
                <a:gd name="T14" fmla="*/ 258 w 320"/>
                <a:gd name="T15" fmla="*/ 211 h 230"/>
                <a:gd name="T16" fmla="*/ 243 w 320"/>
                <a:gd name="T17" fmla="*/ 229 h 230"/>
                <a:gd name="T18" fmla="*/ 189 w 320"/>
                <a:gd name="T19" fmla="*/ 204 h 230"/>
                <a:gd name="T20" fmla="*/ 148 w 320"/>
                <a:gd name="T21" fmla="*/ 192 h 230"/>
                <a:gd name="T22" fmla="*/ 111 w 320"/>
                <a:gd name="T23" fmla="*/ 174 h 230"/>
                <a:gd name="T24" fmla="*/ 78 w 320"/>
                <a:gd name="T25" fmla="*/ 150 h 230"/>
                <a:gd name="T26" fmla="*/ 46 w 320"/>
                <a:gd name="T27" fmla="*/ 128 h 230"/>
                <a:gd name="T28" fmla="*/ 23 w 320"/>
                <a:gd name="T29" fmla="*/ 102 h 230"/>
                <a:gd name="T30" fmla="*/ 0 w 320"/>
                <a:gd name="T31" fmla="*/ 79 h 230"/>
                <a:gd name="T32" fmla="*/ 80 w 320"/>
                <a:gd name="T33" fmla="*/ 39 h 230"/>
                <a:gd name="T34" fmla="*/ 132 w 320"/>
                <a:gd name="T3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230">
                  <a:moveTo>
                    <a:pt x="132" y="0"/>
                  </a:moveTo>
                  <a:lnTo>
                    <a:pt x="238" y="39"/>
                  </a:lnTo>
                  <a:lnTo>
                    <a:pt x="287" y="63"/>
                  </a:lnTo>
                  <a:lnTo>
                    <a:pt x="311" y="83"/>
                  </a:lnTo>
                  <a:lnTo>
                    <a:pt x="319" y="118"/>
                  </a:lnTo>
                  <a:lnTo>
                    <a:pt x="313" y="154"/>
                  </a:lnTo>
                  <a:lnTo>
                    <a:pt x="293" y="190"/>
                  </a:lnTo>
                  <a:lnTo>
                    <a:pt x="258" y="211"/>
                  </a:lnTo>
                  <a:lnTo>
                    <a:pt x="243" y="229"/>
                  </a:lnTo>
                  <a:lnTo>
                    <a:pt x="189" y="204"/>
                  </a:lnTo>
                  <a:lnTo>
                    <a:pt x="148" y="192"/>
                  </a:lnTo>
                  <a:lnTo>
                    <a:pt x="111" y="174"/>
                  </a:lnTo>
                  <a:lnTo>
                    <a:pt x="78" y="150"/>
                  </a:lnTo>
                  <a:lnTo>
                    <a:pt x="46" y="128"/>
                  </a:lnTo>
                  <a:lnTo>
                    <a:pt x="23" y="102"/>
                  </a:lnTo>
                  <a:lnTo>
                    <a:pt x="0" y="79"/>
                  </a:lnTo>
                  <a:lnTo>
                    <a:pt x="80" y="39"/>
                  </a:lnTo>
                  <a:lnTo>
                    <a:pt x="132" y="0"/>
                  </a:lnTo>
                </a:path>
              </a:pathLst>
            </a:custGeom>
            <a:solidFill>
              <a:srgbClr val="438E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68" name="Freeform 12"/>
            <p:cNvSpPr>
              <a:spLocks/>
            </p:cNvSpPr>
            <p:nvPr/>
          </p:nvSpPr>
          <p:spPr bwMode="auto">
            <a:xfrm>
              <a:off x="3164" y="958"/>
              <a:ext cx="339" cy="176"/>
            </a:xfrm>
            <a:custGeom>
              <a:avLst/>
              <a:gdLst>
                <a:gd name="T0" fmla="*/ 322 w 381"/>
                <a:gd name="T1" fmla="*/ 0 h 176"/>
                <a:gd name="T2" fmla="*/ 374 w 381"/>
                <a:gd name="T3" fmla="*/ 31 h 176"/>
                <a:gd name="T4" fmla="*/ 380 w 381"/>
                <a:gd name="T5" fmla="*/ 47 h 176"/>
                <a:gd name="T6" fmla="*/ 376 w 381"/>
                <a:gd name="T7" fmla="*/ 70 h 176"/>
                <a:gd name="T8" fmla="*/ 366 w 381"/>
                <a:gd name="T9" fmla="*/ 90 h 176"/>
                <a:gd name="T10" fmla="*/ 351 w 381"/>
                <a:gd name="T11" fmla="*/ 109 h 176"/>
                <a:gd name="T12" fmla="*/ 321 w 381"/>
                <a:gd name="T13" fmla="*/ 128 h 176"/>
                <a:gd name="T14" fmla="*/ 282 w 381"/>
                <a:gd name="T15" fmla="*/ 145 h 176"/>
                <a:gd name="T16" fmla="*/ 233 w 381"/>
                <a:gd name="T17" fmla="*/ 161 h 176"/>
                <a:gd name="T18" fmla="*/ 185 w 381"/>
                <a:gd name="T19" fmla="*/ 172 h 176"/>
                <a:gd name="T20" fmla="*/ 132 w 381"/>
                <a:gd name="T21" fmla="*/ 175 h 176"/>
                <a:gd name="T22" fmla="*/ 90 w 381"/>
                <a:gd name="T23" fmla="*/ 173 h 176"/>
                <a:gd name="T24" fmla="*/ 47 w 381"/>
                <a:gd name="T25" fmla="*/ 157 h 176"/>
                <a:gd name="T26" fmla="*/ 0 w 381"/>
                <a:gd name="T27" fmla="*/ 138 h 176"/>
                <a:gd name="T28" fmla="*/ 66 w 381"/>
                <a:gd name="T29" fmla="*/ 149 h 176"/>
                <a:gd name="T30" fmla="*/ 137 w 381"/>
                <a:gd name="T31" fmla="*/ 153 h 176"/>
                <a:gd name="T32" fmla="*/ 190 w 381"/>
                <a:gd name="T33" fmla="*/ 138 h 176"/>
                <a:gd name="T34" fmla="*/ 252 w 381"/>
                <a:gd name="T35" fmla="*/ 114 h 176"/>
                <a:gd name="T36" fmla="*/ 294 w 381"/>
                <a:gd name="T37" fmla="*/ 78 h 176"/>
                <a:gd name="T38" fmla="*/ 322 w 381"/>
                <a:gd name="T3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1" h="176">
                  <a:moveTo>
                    <a:pt x="322" y="0"/>
                  </a:moveTo>
                  <a:lnTo>
                    <a:pt x="374" y="31"/>
                  </a:lnTo>
                  <a:lnTo>
                    <a:pt x="380" y="47"/>
                  </a:lnTo>
                  <a:lnTo>
                    <a:pt x="376" y="70"/>
                  </a:lnTo>
                  <a:lnTo>
                    <a:pt x="366" y="90"/>
                  </a:lnTo>
                  <a:lnTo>
                    <a:pt x="351" y="109"/>
                  </a:lnTo>
                  <a:lnTo>
                    <a:pt x="321" y="128"/>
                  </a:lnTo>
                  <a:lnTo>
                    <a:pt x="282" y="145"/>
                  </a:lnTo>
                  <a:lnTo>
                    <a:pt x="233" y="161"/>
                  </a:lnTo>
                  <a:lnTo>
                    <a:pt x="185" y="172"/>
                  </a:lnTo>
                  <a:lnTo>
                    <a:pt x="132" y="175"/>
                  </a:lnTo>
                  <a:lnTo>
                    <a:pt x="90" y="173"/>
                  </a:lnTo>
                  <a:lnTo>
                    <a:pt x="47" y="157"/>
                  </a:lnTo>
                  <a:lnTo>
                    <a:pt x="0" y="138"/>
                  </a:lnTo>
                  <a:lnTo>
                    <a:pt x="66" y="149"/>
                  </a:lnTo>
                  <a:lnTo>
                    <a:pt x="137" y="153"/>
                  </a:lnTo>
                  <a:lnTo>
                    <a:pt x="190" y="138"/>
                  </a:lnTo>
                  <a:lnTo>
                    <a:pt x="252" y="114"/>
                  </a:lnTo>
                  <a:lnTo>
                    <a:pt x="294" y="78"/>
                  </a:lnTo>
                  <a:lnTo>
                    <a:pt x="322" y="0"/>
                  </a:lnTo>
                </a:path>
              </a:pathLst>
            </a:custGeom>
            <a:solidFill>
              <a:srgbClr val="316501"/>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nvGrpSpPr>
            <p:cNvPr id="147469" name="Group 13"/>
            <p:cNvGrpSpPr>
              <a:grpSpLocks/>
            </p:cNvGrpSpPr>
            <p:nvPr/>
          </p:nvGrpSpPr>
          <p:grpSpPr bwMode="auto">
            <a:xfrm>
              <a:off x="2538" y="564"/>
              <a:ext cx="981" cy="1245"/>
              <a:chOff x="2856" y="564"/>
              <a:chExt cx="1103" cy="1245"/>
            </a:xfrm>
          </p:grpSpPr>
          <p:grpSp>
            <p:nvGrpSpPr>
              <p:cNvPr id="147470" name="Group 14"/>
              <p:cNvGrpSpPr>
                <a:grpSpLocks/>
              </p:cNvGrpSpPr>
              <p:nvPr/>
            </p:nvGrpSpPr>
            <p:grpSpPr bwMode="auto">
              <a:xfrm>
                <a:off x="2856" y="596"/>
                <a:ext cx="404" cy="1213"/>
                <a:chOff x="2856" y="596"/>
                <a:chExt cx="404" cy="1213"/>
              </a:xfrm>
            </p:grpSpPr>
            <p:sp>
              <p:nvSpPr>
                <p:cNvPr id="147471" name="Freeform 15"/>
                <p:cNvSpPr>
                  <a:spLocks/>
                </p:cNvSpPr>
                <p:nvPr/>
              </p:nvSpPr>
              <p:spPr bwMode="auto">
                <a:xfrm>
                  <a:off x="2856" y="596"/>
                  <a:ext cx="404" cy="1213"/>
                </a:xfrm>
                <a:custGeom>
                  <a:avLst/>
                  <a:gdLst>
                    <a:gd name="T0" fmla="*/ 114 w 404"/>
                    <a:gd name="T1" fmla="*/ 0 h 1213"/>
                    <a:gd name="T2" fmla="*/ 156 w 404"/>
                    <a:gd name="T3" fmla="*/ 51 h 1213"/>
                    <a:gd name="T4" fmla="*/ 189 w 404"/>
                    <a:gd name="T5" fmla="*/ 99 h 1213"/>
                    <a:gd name="T6" fmla="*/ 203 w 404"/>
                    <a:gd name="T7" fmla="*/ 134 h 1213"/>
                    <a:gd name="T8" fmla="*/ 287 w 404"/>
                    <a:gd name="T9" fmla="*/ 284 h 1213"/>
                    <a:gd name="T10" fmla="*/ 321 w 404"/>
                    <a:gd name="T11" fmla="*/ 375 h 1213"/>
                    <a:gd name="T12" fmla="*/ 326 w 404"/>
                    <a:gd name="T13" fmla="*/ 461 h 1213"/>
                    <a:gd name="T14" fmla="*/ 330 w 404"/>
                    <a:gd name="T15" fmla="*/ 583 h 1213"/>
                    <a:gd name="T16" fmla="*/ 335 w 404"/>
                    <a:gd name="T17" fmla="*/ 651 h 1213"/>
                    <a:gd name="T18" fmla="*/ 352 w 404"/>
                    <a:gd name="T19" fmla="*/ 704 h 1213"/>
                    <a:gd name="T20" fmla="*/ 361 w 404"/>
                    <a:gd name="T21" fmla="*/ 750 h 1213"/>
                    <a:gd name="T22" fmla="*/ 359 w 404"/>
                    <a:gd name="T23" fmla="*/ 793 h 1213"/>
                    <a:gd name="T24" fmla="*/ 347 w 404"/>
                    <a:gd name="T25" fmla="*/ 825 h 1213"/>
                    <a:gd name="T26" fmla="*/ 340 w 404"/>
                    <a:gd name="T27" fmla="*/ 864 h 1213"/>
                    <a:gd name="T28" fmla="*/ 345 w 404"/>
                    <a:gd name="T29" fmla="*/ 926 h 1213"/>
                    <a:gd name="T30" fmla="*/ 347 w 404"/>
                    <a:gd name="T31" fmla="*/ 1034 h 1213"/>
                    <a:gd name="T32" fmla="*/ 355 w 404"/>
                    <a:gd name="T33" fmla="*/ 1085 h 1213"/>
                    <a:gd name="T34" fmla="*/ 374 w 404"/>
                    <a:gd name="T35" fmla="*/ 1132 h 1213"/>
                    <a:gd name="T36" fmla="*/ 403 w 404"/>
                    <a:gd name="T37" fmla="*/ 1180 h 1213"/>
                    <a:gd name="T38" fmla="*/ 349 w 404"/>
                    <a:gd name="T39" fmla="*/ 1196 h 1213"/>
                    <a:gd name="T40" fmla="*/ 292 w 404"/>
                    <a:gd name="T41" fmla="*/ 1212 h 1213"/>
                    <a:gd name="T42" fmla="*/ 250 w 404"/>
                    <a:gd name="T43" fmla="*/ 1207 h 1213"/>
                    <a:gd name="T44" fmla="*/ 164 w 404"/>
                    <a:gd name="T45" fmla="*/ 1191 h 1213"/>
                    <a:gd name="T46" fmla="*/ 154 w 404"/>
                    <a:gd name="T47" fmla="*/ 1134 h 1213"/>
                    <a:gd name="T48" fmla="*/ 146 w 404"/>
                    <a:gd name="T49" fmla="*/ 1084 h 1213"/>
                    <a:gd name="T50" fmla="*/ 151 w 404"/>
                    <a:gd name="T51" fmla="*/ 1050 h 1213"/>
                    <a:gd name="T52" fmla="*/ 158 w 404"/>
                    <a:gd name="T53" fmla="*/ 1003 h 1213"/>
                    <a:gd name="T54" fmla="*/ 151 w 404"/>
                    <a:gd name="T55" fmla="*/ 959 h 1213"/>
                    <a:gd name="T56" fmla="*/ 132 w 404"/>
                    <a:gd name="T57" fmla="*/ 915 h 1213"/>
                    <a:gd name="T58" fmla="*/ 118 w 404"/>
                    <a:gd name="T59" fmla="*/ 884 h 1213"/>
                    <a:gd name="T60" fmla="*/ 114 w 404"/>
                    <a:gd name="T61" fmla="*/ 832 h 1213"/>
                    <a:gd name="T62" fmla="*/ 104 w 404"/>
                    <a:gd name="T63" fmla="*/ 805 h 1213"/>
                    <a:gd name="T64" fmla="*/ 94 w 404"/>
                    <a:gd name="T65" fmla="*/ 706 h 1213"/>
                    <a:gd name="T66" fmla="*/ 80 w 404"/>
                    <a:gd name="T67" fmla="*/ 627 h 1213"/>
                    <a:gd name="T68" fmla="*/ 71 w 404"/>
                    <a:gd name="T69" fmla="*/ 568 h 1213"/>
                    <a:gd name="T70" fmla="*/ 56 w 404"/>
                    <a:gd name="T71" fmla="*/ 544 h 1213"/>
                    <a:gd name="T72" fmla="*/ 41 w 404"/>
                    <a:gd name="T73" fmla="*/ 479 h 1213"/>
                    <a:gd name="T74" fmla="*/ 31 w 404"/>
                    <a:gd name="T75" fmla="*/ 403 h 1213"/>
                    <a:gd name="T76" fmla="*/ 34 w 404"/>
                    <a:gd name="T77" fmla="*/ 335 h 1213"/>
                    <a:gd name="T78" fmla="*/ 31 w 404"/>
                    <a:gd name="T79" fmla="*/ 292 h 1213"/>
                    <a:gd name="T80" fmla="*/ 18 w 404"/>
                    <a:gd name="T81" fmla="*/ 236 h 1213"/>
                    <a:gd name="T82" fmla="*/ 13 w 404"/>
                    <a:gd name="T83" fmla="*/ 185 h 1213"/>
                    <a:gd name="T84" fmla="*/ 7 w 404"/>
                    <a:gd name="T85" fmla="*/ 123 h 1213"/>
                    <a:gd name="T86" fmla="*/ 0 w 404"/>
                    <a:gd name="T87" fmla="*/ 71 h 1213"/>
                    <a:gd name="T88" fmla="*/ 11 w 404"/>
                    <a:gd name="T89" fmla="*/ 42 h 1213"/>
                    <a:gd name="T90" fmla="*/ 32 w 404"/>
                    <a:gd name="T91" fmla="*/ 21 h 1213"/>
                    <a:gd name="T92" fmla="*/ 67 w 404"/>
                    <a:gd name="T93" fmla="*/ 6 h 1213"/>
                    <a:gd name="T94" fmla="*/ 114 w 404"/>
                    <a:gd name="T95" fmla="*/ 0 h 1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4" h="1213">
                      <a:moveTo>
                        <a:pt x="114" y="0"/>
                      </a:moveTo>
                      <a:lnTo>
                        <a:pt x="156" y="51"/>
                      </a:lnTo>
                      <a:lnTo>
                        <a:pt x="189" y="99"/>
                      </a:lnTo>
                      <a:lnTo>
                        <a:pt x="203" y="134"/>
                      </a:lnTo>
                      <a:lnTo>
                        <a:pt x="287" y="284"/>
                      </a:lnTo>
                      <a:lnTo>
                        <a:pt x="321" y="375"/>
                      </a:lnTo>
                      <a:lnTo>
                        <a:pt x="326" y="461"/>
                      </a:lnTo>
                      <a:lnTo>
                        <a:pt x="330" y="583"/>
                      </a:lnTo>
                      <a:lnTo>
                        <a:pt x="335" y="651"/>
                      </a:lnTo>
                      <a:lnTo>
                        <a:pt x="352" y="704"/>
                      </a:lnTo>
                      <a:lnTo>
                        <a:pt x="361" y="750"/>
                      </a:lnTo>
                      <a:lnTo>
                        <a:pt x="359" y="793"/>
                      </a:lnTo>
                      <a:lnTo>
                        <a:pt x="347" y="825"/>
                      </a:lnTo>
                      <a:lnTo>
                        <a:pt x="340" y="864"/>
                      </a:lnTo>
                      <a:lnTo>
                        <a:pt x="345" y="926"/>
                      </a:lnTo>
                      <a:lnTo>
                        <a:pt x="347" y="1034"/>
                      </a:lnTo>
                      <a:lnTo>
                        <a:pt x="355" y="1085"/>
                      </a:lnTo>
                      <a:lnTo>
                        <a:pt x="374" y="1132"/>
                      </a:lnTo>
                      <a:lnTo>
                        <a:pt x="403" y="1180"/>
                      </a:lnTo>
                      <a:lnTo>
                        <a:pt x="349" y="1196"/>
                      </a:lnTo>
                      <a:lnTo>
                        <a:pt x="292" y="1212"/>
                      </a:lnTo>
                      <a:lnTo>
                        <a:pt x="250" y="1207"/>
                      </a:lnTo>
                      <a:lnTo>
                        <a:pt x="164" y="1191"/>
                      </a:lnTo>
                      <a:lnTo>
                        <a:pt x="154" y="1134"/>
                      </a:lnTo>
                      <a:lnTo>
                        <a:pt x="146" y="1084"/>
                      </a:lnTo>
                      <a:lnTo>
                        <a:pt x="151" y="1050"/>
                      </a:lnTo>
                      <a:lnTo>
                        <a:pt x="158" y="1003"/>
                      </a:lnTo>
                      <a:lnTo>
                        <a:pt x="151" y="959"/>
                      </a:lnTo>
                      <a:lnTo>
                        <a:pt x="132" y="915"/>
                      </a:lnTo>
                      <a:lnTo>
                        <a:pt x="118" y="884"/>
                      </a:lnTo>
                      <a:lnTo>
                        <a:pt x="114" y="832"/>
                      </a:lnTo>
                      <a:lnTo>
                        <a:pt x="104" y="805"/>
                      </a:lnTo>
                      <a:lnTo>
                        <a:pt x="94" y="706"/>
                      </a:lnTo>
                      <a:lnTo>
                        <a:pt x="80" y="627"/>
                      </a:lnTo>
                      <a:lnTo>
                        <a:pt x="71" y="568"/>
                      </a:lnTo>
                      <a:lnTo>
                        <a:pt x="56" y="544"/>
                      </a:lnTo>
                      <a:lnTo>
                        <a:pt x="41" y="479"/>
                      </a:lnTo>
                      <a:lnTo>
                        <a:pt x="31" y="403"/>
                      </a:lnTo>
                      <a:lnTo>
                        <a:pt x="34" y="335"/>
                      </a:lnTo>
                      <a:lnTo>
                        <a:pt x="31" y="292"/>
                      </a:lnTo>
                      <a:lnTo>
                        <a:pt x="18" y="236"/>
                      </a:lnTo>
                      <a:lnTo>
                        <a:pt x="13" y="185"/>
                      </a:lnTo>
                      <a:lnTo>
                        <a:pt x="7" y="123"/>
                      </a:lnTo>
                      <a:lnTo>
                        <a:pt x="0" y="71"/>
                      </a:lnTo>
                      <a:lnTo>
                        <a:pt x="11" y="42"/>
                      </a:lnTo>
                      <a:lnTo>
                        <a:pt x="32" y="21"/>
                      </a:lnTo>
                      <a:lnTo>
                        <a:pt x="67" y="6"/>
                      </a:lnTo>
                      <a:lnTo>
                        <a:pt x="114" y="0"/>
                      </a:lnTo>
                    </a:path>
                  </a:pathLst>
                </a:custGeom>
                <a:solidFill>
                  <a:srgbClr val="438E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72" name="Freeform 16"/>
                <p:cNvSpPr>
                  <a:spLocks/>
                </p:cNvSpPr>
                <p:nvPr/>
              </p:nvSpPr>
              <p:spPr bwMode="auto">
                <a:xfrm>
                  <a:off x="2908" y="931"/>
                  <a:ext cx="100" cy="503"/>
                </a:xfrm>
                <a:custGeom>
                  <a:avLst/>
                  <a:gdLst>
                    <a:gd name="T0" fmla="*/ 75 w 100"/>
                    <a:gd name="T1" fmla="*/ 502 h 503"/>
                    <a:gd name="T2" fmla="*/ 75 w 100"/>
                    <a:gd name="T3" fmla="*/ 435 h 503"/>
                    <a:gd name="T4" fmla="*/ 89 w 100"/>
                    <a:gd name="T5" fmla="*/ 399 h 503"/>
                    <a:gd name="T6" fmla="*/ 99 w 100"/>
                    <a:gd name="T7" fmla="*/ 367 h 503"/>
                    <a:gd name="T8" fmla="*/ 75 w 100"/>
                    <a:gd name="T9" fmla="*/ 332 h 503"/>
                    <a:gd name="T10" fmla="*/ 75 w 100"/>
                    <a:gd name="T11" fmla="*/ 316 h 503"/>
                    <a:gd name="T12" fmla="*/ 66 w 100"/>
                    <a:gd name="T13" fmla="*/ 289 h 503"/>
                    <a:gd name="T14" fmla="*/ 52 w 100"/>
                    <a:gd name="T15" fmla="*/ 264 h 503"/>
                    <a:gd name="T16" fmla="*/ 57 w 100"/>
                    <a:gd name="T17" fmla="*/ 228 h 503"/>
                    <a:gd name="T18" fmla="*/ 38 w 100"/>
                    <a:gd name="T19" fmla="*/ 209 h 503"/>
                    <a:gd name="T20" fmla="*/ 28 w 100"/>
                    <a:gd name="T21" fmla="*/ 173 h 503"/>
                    <a:gd name="T22" fmla="*/ 28 w 100"/>
                    <a:gd name="T23" fmla="*/ 134 h 503"/>
                    <a:gd name="T24" fmla="*/ 23 w 100"/>
                    <a:gd name="T25" fmla="*/ 94 h 503"/>
                    <a:gd name="T26" fmla="*/ 9 w 100"/>
                    <a:gd name="T27" fmla="*/ 54 h 503"/>
                    <a:gd name="T28" fmla="*/ 0 w 100"/>
                    <a:gd name="T29" fmla="*/ 11 h 503"/>
                    <a:gd name="T30" fmla="*/ 0 w 100"/>
                    <a:gd name="T31"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503">
                      <a:moveTo>
                        <a:pt x="75" y="502"/>
                      </a:moveTo>
                      <a:lnTo>
                        <a:pt x="75" y="435"/>
                      </a:lnTo>
                      <a:lnTo>
                        <a:pt x="89" y="399"/>
                      </a:lnTo>
                      <a:lnTo>
                        <a:pt x="99" y="367"/>
                      </a:lnTo>
                      <a:lnTo>
                        <a:pt x="75" y="332"/>
                      </a:lnTo>
                      <a:lnTo>
                        <a:pt x="75" y="316"/>
                      </a:lnTo>
                      <a:lnTo>
                        <a:pt x="66" y="289"/>
                      </a:lnTo>
                      <a:lnTo>
                        <a:pt x="52" y="264"/>
                      </a:lnTo>
                      <a:lnTo>
                        <a:pt x="57" y="228"/>
                      </a:lnTo>
                      <a:lnTo>
                        <a:pt x="38" y="209"/>
                      </a:lnTo>
                      <a:lnTo>
                        <a:pt x="28" y="173"/>
                      </a:lnTo>
                      <a:lnTo>
                        <a:pt x="28" y="134"/>
                      </a:lnTo>
                      <a:lnTo>
                        <a:pt x="23" y="94"/>
                      </a:lnTo>
                      <a:lnTo>
                        <a:pt x="9" y="54"/>
                      </a:lnTo>
                      <a:lnTo>
                        <a:pt x="0" y="11"/>
                      </a:lnTo>
                      <a:lnTo>
                        <a:pt x="0" y="0"/>
                      </a:lnTo>
                    </a:path>
                  </a:pathLst>
                </a:custGeom>
                <a:solidFill>
                  <a:srgbClr val="438E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47473" name="Freeform 17"/>
              <p:cNvSpPr>
                <a:spLocks/>
              </p:cNvSpPr>
              <p:nvPr/>
            </p:nvSpPr>
            <p:spPr bwMode="auto">
              <a:xfrm>
                <a:off x="2936" y="564"/>
                <a:ext cx="1023" cy="624"/>
              </a:xfrm>
              <a:custGeom>
                <a:avLst/>
                <a:gdLst>
                  <a:gd name="T0" fmla="*/ 393 w 1023"/>
                  <a:gd name="T1" fmla="*/ 478 h 624"/>
                  <a:gd name="T2" fmla="*/ 360 w 1023"/>
                  <a:gd name="T3" fmla="*/ 515 h 624"/>
                  <a:gd name="T4" fmla="*/ 329 w 1023"/>
                  <a:gd name="T5" fmla="*/ 537 h 624"/>
                  <a:gd name="T6" fmla="*/ 289 w 1023"/>
                  <a:gd name="T7" fmla="*/ 555 h 624"/>
                  <a:gd name="T8" fmla="*/ 281 w 1023"/>
                  <a:gd name="T9" fmla="*/ 579 h 624"/>
                  <a:gd name="T10" fmla="*/ 263 w 1023"/>
                  <a:gd name="T11" fmla="*/ 596 h 624"/>
                  <a:gd name="T12" fmla="*/ 248 w 1023"/>
                  <a:gd name="T13" fmla="*/ 623 h 624"/>
                  <a:gd name="T14" fmla="*/ 236 w 1023"/>
                  <a:gd name="T15" fmla="*/ 551 h 624"/>
                  <a:gd name="T16" fmla="*/ 222 w 1023"/>
                  <a:gd name="T17" fmla="*/ 504 h 624"/>
                  <a:gd name="T18" fmla="*/ 236 w 1023"/>
                  <a:gd name="T19" fmla="*/ 421 h 624"/>
                  <a:gd name="T20" fmla="*/ 213 w 1023"/>
                  <a:gd name="T21" fmla="*/ 378 h 624"/>
                  <a:gd name="T22" fmla="*/ 180 w 1023"/>
                  <a:gd name="T23" fmla="*/ 299 h 624"/>
                  <a:gd name="T24" fmla="*/ 119 w 1023"/>
                  <a:gd name="T25" fmla="*/ 211 h 624"/>
                  <a:gd name="T26" fmla="*/ 100 w 1023"/>
                  <a:gd name="T27" fmla="*/ 157 h 624"/>
                  <a:gd name="T28" fmla="*/ 67 w 1023"/>
                  <a:gd name="T29" fmla="*/ 90 h 624"/>
                  <a:gd name="T30" fmla="*/ 29 w 1023"/>
                  <a:gd name="T31" fmla="*/ 42 h 624"/>
                  <a:gd name="T32" fmla="*/ 0 w 1023"/>
                  <a:gd name="T33" fmla="*/ 24 h 624"/>
                  <a:gd name="T34" fmla="*/ 34 w 1023"/>
                  <a:gd name="T35" fmla="*/ 8 h 624"/>
                  <a:gd name="T36" fmla="*/ 80 w 1023"/>
                  <a:gd name="T37" fmla="*/ 0 h 624"/>
                  <a:gd name="T38" fmla="*/ 135 w 1023"/>
                  <a:gd name="T39" fmla="*/ 5 h 624"/>
                  <a:gd name="T40" fmla="*/ 191 w 1023"/>
                  <a:gd name="T41" fmla="*/ 19 h 624"/>
                  <a:gd name="T42" fmla="*/ 243 w 1023"/>
                  <a:gd name="T43" fmla="*/ 38 h 624"/>
                  <a:gd name="T44" fmla="*/ 279 w 1023"/>
                  <a:gd name="T45" fmla="*/ 54 h 624"/>
                  <a:gd name="T46" fmla="*/ 294 w 1023"/>
                  <a:gd name="T47" fmla="*/ 48 h 624"/>
                  <a:gd name="T48" fmla="*/ 319 w 1023"/>
                  <a:gd name="T49" fmla="*/ 37 h 624"/>
                  <a:gd name="T50" fmla="*/ 323 w 1023"/>
                  <a:gd name="T51" fmla="*/ 10 h 624"/>
                  <a:gd name="T52" fmla="*/ 345 w 1023"/>
                  <a:gd name="T53" fmla="*/ 24 h 624"/>
                  <a:gd name="T54" fmla="*/ 375 w 1023"/>
                  <a:gd name="T55" fmla="*/ 30 h 624"/>
                  <a:gd name="T56" fmla="*/ 415 w 1023"/>
                  <a:gd name="T57" fmla="*/ 37 h 624"/>
                  <a:gd name="T58" fmla="*/ 454 w 1023"/>
                  <a:gd name="T59" fmla="*/ 40 h 624"/>
                  <a:gd name="T60" fmla="*/ 491 w 1023"/>
                  <a:gd name="T61" fmla="*/ 43 h 624"/>
                  <a:gd name="T62" fmla="*/ 543 w 1023"/>
                  <a:gd name="T63" fmla="*/ 42 h 624"/>
                  <a:gd name="T64" fmla="*/ 587 w 1023"/>
                  <a:gd name="T65" fmla="*/ 57 h 624"/>
                  <a:gd name="T66" fmla="*/ 624 w 1023"/>
                  <a:gd name="T67" fmla="*/ 84 h 624"/>
                  <a:gd name="T68" fmla="*/ 661 w 1023"/>
                  <a:gd name="T69" fmla="*/ 124 h 624"/>
                  <a:gd name="T70" fmla="*/ 689 w 1023"/>
                  <a:gd name="T71" fmla="*/ 155 h 624"/>
                  <a:gd name="T72" fmla="*/ 724 w 1023"/>
                  <a:gd name="T73" fmla="*/ 180 h 624"/>
                  <a:gd name="T74" fmla="*/ 761 w 1023"/>
                  <a:gd name="T75" fmla="*/ 198 h 624"/>
                  <a:gd name="T76" fmla="*/ 793 w 1023"/>
                  <a:gd name="T77" fmla="*/ 217 h 624"/>
                  <a:gd name="T78" fmla="*/ 809 w 1023"/>
                  <a:gd name="T79" fmla="*/ 243 h 624"/>
                  <a:gd name="T80" fmla="*/ 868 w 1023"/>
                  <a:gd name="T81" fmla="*/ 238 h 624"/>
                  <a:gd name="T82" fmla="*/ 941 w 1023"/>
                  <a:gd name="T83" fmla="*/ 247 h 624"/>
                  <a:gd name="T84" fmla="*/ 927 w 1023"/>
                  <a:gd name="T85" fmla="*/ 219 h 624"/>
                  <a:gd name="T86" fmla="*/ 1003 w 1023"/>
                  <a:gd name="T87" fmla="*/ 227 h 624"/>
                  <a:gd name="T88" fmla="*/ 1008 w 1023"/>
                  <a:gd name="T89" fmla="*/ 304 h 624"/>
                  <a:gd name="T90" fmla="*/ 1013 w 1023"/>
                  <a:gd name="T91" fmla="*/ 366 h 624"/>
                  <a:gd name="T92" fmla="*/ 1022 w 1023"/>
                  <a:gd name="T93" fmla="*/ 386 h 624"/>
                  <a:gd name="T94" fmla="*/ 1003 w 1023"/>
                  <a:gd name="T95" fmla="*/ 394 h 624"/>
                  <a:gd name="T96" fmla="*/ 984 w 1023"/>
                  <a:gd name="T97" fmla="*/ 394 h 624"/>
                  <a:gd name="T98" fmla="*/ 965 w 1023"/>
                  <a:gd name="T99" fmla="*/ 437 h 624"/>
                  <a:gd name="T100" fmla="*/ 927 w 1023"/>
                  <a:gd name="T101" fmla="*/ 485 h 624"/>
                  <a:gd name="T102" fmla="*/ 899 w 1023"/>
                  <a:gd name="T103" fmla="*/ 508 h 624"/>
                  <a:gd name="T104" fmla="*/ 866 w 1023"/>
                  <a:gd name="T105" fmla="*/ 524 h 624"/>
                  <a:gd name="T106" fmla="*/ 805 w 1023"/>
                  <a:gd name="T107" fmla="*/ 547 h 624"/>
                  <a:gd name="T108" fmla="*/ 743 w 1023"/>
                  <a:gd name="T109" fmla="*/ 557 h 624"/>
                  <a:gd name="T110" fmla="*/ 676 w 1023"/>
                  <a:gd name="T111" fmla="*/ 559 h 624"/>
                  <a:gd name="T112" fmla="*/ 627 w 1023"/>
                  <a:gd name="T113" fmla="*/ 550 h 624"/>
                  <a:gd name="T114" fmla="*/ 582 w 1023"/>
                  <a:gd name="T115" fmla="*/ 537 h 624"/>
                  <a:gd name="T116" fmla="*/ 544 w 1023"/>
                  <a:gd name="T117" fmla="*/ 520 h 624"/>
                  <a:gd name="T118" fmla="*/ 516 w 1023"/>
                  <a:gd name="T119" fmla="*/ 496 h 624"/>
                  <a:gd name="T120" fmla="*/ 491 w 1023"/>
                  <a:gd name="T121" fmla="*/ 477 h 624"/>
                  <a:gd name="T122" fmla="*/ 445 w 1023"/>
                  <a:gd name="T123" fmla="*/ 466 h 624"/>
                  <a:gd name="T124" fmla="*/ 393 w 1023"/>
                  <a:gd name="T125" fmla="*/ 478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23" h="624">
                    <a:moveTo>
                      <a:pt x="393" y="478"/>
                    </a:moveTo>
                    <a:lnTo>
                      <a:pt x="360" y="515"/>
                    </a:lnTo>
                    <a:lnTo>
                      <a:pt x="329" y="537"/>
                    </a:lnTo>
                    <a:lnTo>
                      <a:pt x="289" y="555"/>
                    </a:lnTo>
                    <a:lnTo>
                      <a:pt x="281" y="579"/>
                    </a:lnTo>
                    <a:lnTo>
                      <a:pt x="263" y="596"/>
                    </a:lnTo>
                    <a:lnTo>
                      <a:pt x="248" y="623"/>
                    </a:lnTo>
                    <a:lnTo>
                      <a:pt x="236" y="551"/>
                    </a:lnTo>
                    <a:lnTo>
                      <a:pt x="222" y="504"/>
                    </a:lnTo>
                    <a:lnTo>
                      <a:pt x="236" y="421"/>
                    </a:lnTo>
                    <a:lnTo>
                      <a:pt x="213" y="378"/>
                    </a:lnTo>
                    <a:lnTo>
                      <a:pt x="180" y="299"/>
                    </a:lnTo>
                    <a:lnTo>
                      <a:pt x="119" y="211"/>
                    </a:lnTo>
                    <a:lnTo>
                      <a:pt x="100" y="157"/>
                    </a:lnTo>
                    <a:lnTo>
                      <a:pt x="67" y="90"/>
                    </a:lnTo>
                    <a:lnTo>
                      <a:pt x="29" y="42"/>
                    </a:lnTo>
                    <a:lnTo>
                      <a:pt x="0" y="24"/>
                    </a:lnTo>
                    <a:lnTo>
                      <a:pt x="34" y="8"/>
                    </a:lnTo>
                    <a:lnTo>
                      <a:pt x="80" y="0"/>
                    </a:lnTo>
                    <a:lnTo>
                      <a:pt x="135" y="5"/>
                    </a:lnTo>
                    <a:lnTo>
                      <a:pt x="191" y="19"/>
                    </a:lnTo>
                    <a:lnTo>
                      <a:pt x="243" y="38"/>
                    </a:lnTo>
                    <a:lnTo>
                      <a:pt x="279" y="54"/>
                    </a:lnTo>
                    <a:lnTo>
                      <a:pt x="294" y="48"/>
                    </a:lnTo>
                    <a:lnTo>
                      <a:pt x="319" y="37"/>
                    </a:lnTo>
                    <a:lnTo>
                      <a:pt x="323" y="10"/>
                    </a:lnTo>
                    <a:lnTo>
                      <a:pt x="345" y="24"/>
                    </a:lnTo>
                    <a:lnTo>
                      <a:pt x="375" y="30"/>
                    </a:lnTo>
                    <a:lnTo>
                      <a:pt x="415" y="37"/>
                    </a:lnTo>
                    <a:lnTo>
                      <a:pt x="454" y="40"/>
                    </a:lnTo>
                    <a:lnTo>
                      <a:pt x="491" y="43"/>
                    </a:lnTo>
                    <a:lnTo>
                      <a:pt x="543" y="42"/>
                    </a:lnTo>
                    <a:lnTo>
                      <a:pt x="587" y="57"/>
                    </a:lnTo>
                    <a:lnTo>
                      <a:pt x="624" y="84"/>
                    </a:lnTo>
                    <a:lnTo>
                      <a:pt x="661" y="124"/>
                    </a:lnTo>
                    <a:lnTo>
                      <a:pt x="689" y="155"/>
                    </a:lnTo>
                    <a:lnTo>
                      <a:pt x="724" y="180"/>
                    </a:lnTo>
                    <a:lnTo>
                      <a:pt x="761" y="198"/>
                    </a:lnTo>
                    <a:lnTo>
                      <a:pt x="793" y="217"/>
                    </a:lnTo>
                    <a:lnTo>
                      <a:pt x="809" y="243"/>
                    </a:lnTo>
                    <a:lnTo>
                      <a:pt x="868" y="238"/>
                    </a:lnTo>
                    <a:lnTo>
                      <a:pt x="941" y="247"/>
                    </a:lnTo>
                    <a:lnTo>
                      <a:pt x="927" y="219"/>
                    </a:lnTo>
                    <a:lnTo>
                      <a:pt x="1003" y="227"/>
                    </a:lnTo>
                    <a:lnTo>
                      <a:pt x="1008" y="304"/>
                    </a:lnTo>
                    <a:lnTo>
                      <a:pt x="1013" y="366"/>
                    </a:lnTo>
                    <a:lnTo>
                      <a:pt x="1022" y="386"/>
                    </a:lnTo>
                    <a:lnTo>
                      <a:pt x="1003" y="394"/>
                    </a:lnTo>
                    <a:lnTo>
                      <a:pt x="984" y="394"/>
                    </a:lnTo>
                    <a:lnTo>
                      <a:pt x="965" y="437"/>
                    </a:lnTo>
                    <a:lnTo>
                      <a:pt x="927" y="485"/>
                    </a:lnTo>
                    <a:lnTo>
                      <a:pt x="899" y="508"/>
                    </a:lnTo>
                    <a:lnTo>
                      <a:pt x="866" y="524"/>
                    </a:lnTo>
                    <a:lnTo>
                      <a:pt x="805" y="547"/>
                    </a:lnTo>
                    <a:lnTo>
                      <a:pt x="743" y="557"/>
                    </a:lnTo>
                    <a:lnTo>
                      <a:pt x="676" y="559"/>
                    </a:lnTo>
                    <a:lnTo>
                      <a:pt x="627" y="550"/>
                    </a:lnTo>
                    <a:lnTo>
                      <a:pt x="582" y="537"/>
                    </a:lnTo>
                    <a:lnTo>
                      <a:pt x="544" y="520"/>
                    </a:lnTo>
                    <a:lnTo>
                      <a:pt x="516" y="496"/>
                    </a:lnTo>
                    <a:lnTo>
                      <a:pt x="491" y="477"/>
                    </a:lnTo>
                    <a:lnTo>
                      <a:pt x="445" y="466"/>
                    </a:lnTo>
                    <a:lnTo>
                      <a:pt x="393" y="478"/>
                    </a:lnTo>
                  </a:path>
                </a:pathLst>
              </a:custGeom>
              <a:solidFill>
                <a:srgbClr val="438E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47474" name="AutoShape 18"/>
            <p:cNvSpPr>
              <a:spLocks noChangeArrowheads="1"/>
            </p:cNvSpPr>
            <p:nvPr/>
          </p:nvSpPr>
          <p:spPr bwMode="auto">
            <a:xfrm>
              <a:off x="3899" y="624"/>
              <a:ext cx="545" cy="462"/>
            </a:xfrm>
            <a:prstGeom prst="star16">
              <a:avLst>
                <a:gd name="adj" fmla="val 37500"/>
              </a:avLst>
            </a:prstGeom>
            <a:solidFill>
              <a:srgbClr val="FDEADA"/>
            </a:solidFill>
            <a:ln w="38100" cmpd="sng">
              <a:solidFill>
                <a:srgbClr val="8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r>
                <a:rPr lang="en-GB" sz="1600" b="1">
                  <a:solidFill>
                    <a:srgbClr val="800000"/>
                  </a:solidFill>
                </a:rPr>
                <a:t>pH</a:t>
              </a:r>
            </a:p>
          </p:txBody>
        </p:sp>
        <p:sp>
          <p:nvSpPr>
            <p:cNvPr id="147475" name="AutoShape 19"/>
            <p:cNvSpPr>
              <a:spLocks noChangeArrowheads="1"/>
            </p:cNvSpPr>
            <p:nvPr/>
          </p:nvSpPr>
          <p:spPr bwMode="auto">
            <a:xfrm>
              <a:off x="4874" y="576"/>
              <a:ext cx="532" cy="454"/>
            </a:xfrm>
            <a:prstGeom prst="star16">
              <a:avLst>
                <a:gd name="adj" fmla="val 37500"/>
              </a:avLst>
            </a:prstGeom>
            <a:solidFill>
              <a:srgbClr val="FDEADA"/>
            </a:solidFill>
            <a:ln w="38100" cmpd="sng">
              <a:solidFill>
                <a:srgbClr val="8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r>
                <a:rPr lang="en-GB" sz="1600" b="1" i="1">
                  <a:solidFill>
                    <a:srgbClr val="800000"/>
                  </a:solidFill>
                </a:rPr>
                <a:t>p</a:t>
              </a:r>
              <a:r>
                <a:rPr lang="en-GB" sz="1600" b="1">
                  <a:solidFill>
                    <a:srgbClr val="800000"/>
                  </a:solidFill>
                </a:rPr>
                <a:t>CO</a:t>
              </a:r>
              <a:r>
                <a:rPr lang="en-GB" sz="1600" b="1" baseline="-25000">
                  <a:solidFill>
                    <a:srgbClr val="800000"/>
                  </a:solidFill>
                </a:rPr>
                <a:t>2</a:t>
              </a:r>
            </a:p>
          </p:txBody>
        </p:sp>
        <p:sp>
          <p:nvSpPr>
            <p:cNvPr id="147476" name="AutoShape 20"/>
            <p:cNvSpPr>
              <a:spLocks noChangeArrowheads="1"/>
            </p:cNvSpPr>
            <p:nvPr/>
          </p:nvSpPr>
          <p:spPr bwMode="auto">
            <a:xfrm>
              <a:off x="3899" y="1387"/>
              <a:ext cx="545" cy="485"/>
            </a:xfrm>
            <a:prstGeom prst="star16">
              <a:avLst>
                <a:gd name="adj" fmla="val 37500"/>
              </a:avLst>
            </a:prstGeom>
            <a:solidFill>
              <a:srgbClr val="FDEADA"/>
            </a:solidFill>
            <a:ln w="38100" cmpd="sng">
              <a:solidFill>
                <a:srgbClr val="8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r>
                <a:rPr lang="en-GB" sz="1600" b="1" i="1">
                  <a:solidFill>
                    <a:srgbClr val="800000"/>
                  </a:solidFill>
                </a:rPr>
                <a:t>p</a:t>
              </a:r>
              <a:r>
                <a:rPr lang="en-GB" sz="1600" b="1">
                  <a:solidFill>
                    <a:srgbClr val="800000"/>
                  </a:solidFill>
                </a:rPr>
                <a:t>O</a:t>
              </a:r>
              <a:r>
                <a:rPr lang="en-GB" sz="1600" b="1" baseline="-25000">
                  <a:solidFill>
                    <a:srgbClr val="800000"/>
                  </a:solidFill>
                </a:rPr>
                <a:t>2</a:t>
              </a:r>
            </a:p>
          </p:txBody>
        </p:sp>
        <p:sp>
          <p:nvSpPr>
            <p:cNvPr id="147477" name="AutoShape 21"/>
            <p:cNvSpPr>
              <a:spLocks noChangeArrowheads="1"/>
            </p:cNvSpPr>
            <p:nvPr/>
          </p:nvSpPr>
          <p:spPr bwMode="auto">
            <a:xfrm>
              <a:off x="4858" y="1429"/>
              <a:ext cx="548" cy="491"/>
            </a:xfrm>
            <a:prstGeom prst="star16">
              <a:avLst>
                <a:gd name="adj" fmla="val 37500"/>
              </a:avLst>
            </a:prstGeom>
            <a:solidFill>
              <a:srgbClr val="FDEADA"/>
            </a:solidFill>
            <a:ln w="38100" cmpd="sng">
              <a:solidFill>
                <a:srgbClr val="8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r>
                <a:rPr lang="en-GB" sz="1600" b="1">
                  <a:solidFill>
                    <a:srgbClr val="800000"/>
                  </a:solidFill>
                </a:rPr>
                <a:t>BDecf</a:t>
              </a:r>
            </a:p>
          </p:txBody>
        </p:sp>
        <p:grpSp>
          <p:nvGrpSpPr>
            <p:cNvPr id="147478" name="Group 22"/>
            <p:cNvGrpSpPr>
              <a:grpSpLocks/>
            </p:cNvGrpSpPr>
            <p:nvPr/>
          </p:nvGrpSpPr>
          <p:grpSpPr bwMode="auto">
            <a:xfrm>
              <a:off x="4478" y="782"/>
              <a:ext cx="199" cy="997"/>
              <a:chOff x="5038" y="782"/>
              <a:chExt cx="224" cy="997"/>
            </a:xfrm>
          </p:grpSpPr>
          <p:sp>
            <p:nvSpPr>
              <p:cNvPr id="147479" name="Freeform 23"/>
              <p:cNvSpPr>
                <a:spLocks/>
              </p:cNvSpPr>
              <p:nvPr/>
            </p:nvSpPr>
            <p:spPr bwMode="auto">
              <a:xfrm>
                <a:off x="5038" y="782"/>
                <a:ext cx="218" cy="22"/>
              </a:xfrm>
              <a:custGeom>
                <a:avLst/>
                <a:gdLst>
                  <a:gd name="T0" fmla="*/ 0 w 218"/>
                  <a:gd name="T1" fmla="*/ 0 h 22"/>
                  <a:gd name="T2" fmla="*/ 217 w 218"/>
                  <a:gd name="T3" fmla="*/ 0 h 22"/>
                  <a:gd name="T4" fmla="*/ 217 w 218"/>
                  <a:gd name="T5" fmla="*/ 21 h 22"/>
                  <a:gd name="T6" fmla="*/ 0 w 218"/>
                  <a:gd name="T7" fmla="*/ 21 h 22"/>
                  <a:gd name="T8" fmla="*/ 0 w 218"/>
                  <a:gd name="T9" fmla="*/ 0 h 22"/>
                </a:gdLst>
                <a:ahLst/>
                <a:cxnLst>
                  <a:cxn ang="0">
                    <a:pos x="T0" y="T1"/>
                  </a:cxn>
                  <a:cxn ang="0">
                    <a:pos x="T2" y="T3"/>
                  </a:cxn>
                  <a:cxn ang="0">
                    <a:pos x="T4" y="T5"/>
                  </a:cxn>
                  <a:cxn ang="0">
                    <a:pos x="T6" y="T7"/>
                  </a:cxn>
                  <a:cxn ang="0">
                    <a:pos x="T8" y="T9"/>
                  </a:cxn>
                </a:cxnLst>
                <a:rect l="0" t="0" r="r" b="b"/>
                <a:pathLst>
                  <a:path w="218" h="22">
                    <a:moveTo>
                      <a:pt x="0" y="0"/>
                    </a:moveTo>
                    <a:lnTo>
                      <a:pt x="217" y="0"/>
                    </a:lnTo>
                    <a:lnTo>
                      <a:pt x="217" y="21"/>
                    </a:lnTo>
                    <a:lnTo>
                      <a:pt x="0" y="21"/>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80" name="Freeform 24"/>
              <p:cNvSpPr>
                <a:spLocks/>
              </p:cNvSpPr>
              <p:nvPr/>
            </p:nvSpPr>
            <p:spPr bwMode="auto">
              <a:xfrm>
                <a:off x="5067" y="880"/>
                <a:ext cx="170" cy="646"/>
              </a:xfrm>
              <a:custGeom>
                <a:avLst/>
                <a:gdLst>
                  <a:gd name="T0" fmla="*/ 0 w 170"/>
                  <a:gd name="T1" fmla="*/ 0 h 646"/>
                  <a:gd name="T2" fmla="*/ 169 w 170"/>
                  <a:gd name="T3" fmla="*/ 0 h 646"/>
                  <a:gd name="T4" fmla="*/ 169 w 170"/>
                  <a:gd name="T5" fmla="*/ 645 h 646"/>
                  <a:gd name="T6" fmla="*/ 0 w 170"/>
                  <a:gd name="T7" fmla="*/ 645 h 646"/>
                  <a:gd name="T8" fmla="*/ 0 w 170"/>
                  <a:gd name="T9" fmla="*/ 0 h 646"/>
                </a:gdLst>
                <a:ahLst/>
                <a:cxnLst>
                  <a:cxn ang="0">
                    <a:pos x="T0" y="T1"/>
                  </a:cxn>
                  <a:cxn ang="0">
                    <a:pos x="T2" y="T3"/>
                  </a:cxn>
                  <a:cxn ang="0">
                    <a:pos x="T4" y="T5"/>
                  </a:cxn>
                  <a:cxn ang="0">
                    <a:pos x="T6" y="T7"/>
                  </a:cxn>
                  <a:cxn ang="0">
                    <a:pos x="T8" y="T9"/>
                  </a:cxn>
                </a:cxnLst>
                <a:rect l="0" t="0" r="r" b="b"/>
                <a:pathLst>
                  <a:path w="170" h="646">
                    <a:moveTo>
                      <a:pt x="0" y="0"/>
                    </a:moveTo>
                    <a:lnTo>
                      <a:pt x="169" y="0"/>
                    </a:lnTo>
                    <a:lnTo>
                      <a:pt x="169" y="645"/>
                    </a:lnTo>
                    <a:lnTo>
                      <a:pt x="0" y="645"/>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81" name="Freeform 25"/>
              <p:cNvSpPr>
                <a:spLocks/>
              </p:cNvSpPr>
              <p:nvPr/>
            </p:nvSpPr>
            <p:spPr bwMode="auto">
              <a:xfrm>
                <a:off x="5077" y="902"/>
                <a:ext cx="148" cy="591"/>
              </a:xfrm>
              <a:custGeom>
                <a:avLst/>
                <a:gdLst>
                  <a:gd name="T0" fmla="*/ 0 w 148"/>
                  <a:gd name="T1" fmla="*/ 0 h 591"/>
                  <a:gd name="T2" fmla="*/ 147 w 148"/>
                  <a:gd name="T3" fmla="*/ 0 h 591"/>
                  <a:gd name="T4" fmla="*/ 147 w 148"/>
                  <a:gd name="T5" fmla="*/ 590 h 591"/>
                  <a:gd name="T6" fmla="*/ 0 w 148"/>
                  <a:gd name="T7" fmla="*/ 590 h 591"/>
                  <a:gd name="T8" fmla="*/ 0 w 148"/>
                  <a:gd name="T9" fmla="*/ 0 h 591"/>
                </a:gdLst>
                <a:ahLst/>
                <a:cxnLst>
                  <a:cxn ang="0">
                    <a:pos x="T0" y="T1"/>
                  </a:cxn>
                  <a:cxn ang="0">
                    <a:pos x="T2" y="T3"/>
                  </a:cxn>
                  <a:cxn ang="0">
                    <a:pos x="T4" y="T5"/>
                  </a:cxn>
                  <a:cxn ang="0">
                    <a:pos x="T6" y="T7"/>
                  </a:cxn>
                  <a:cxn ang="0">
                    <a:pos x="T8" y="T9"/>
                  </a:cxn>
                </a:cxnLst>
                <a:rect l="0" t="0" r="r" b="b"/>
                <a:pathLst>
                  <a:path w="148" h="591">
                    <a:moveTo>
                      <a:pt x="0" y="0"/>
                    </a:moveTo>
                    <a:lnTo>
                      <a:pt x="147" y="0"/>
                    </a:lnTo>
                    <a:lnTo>
                      <a:pt x="147" y="590"/>
                    </a:lnTo>
                    <a:lnTo>
                      <a:pt x="0" y="590"/>
                    </a:lnTo>
                    <a:lnTo>
                      <a:pt x="0" y="0"/>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82" name="Freeform 26"/>
              <p:cNvSpPr>
                <a:spLocks/>
              </p:cNvSpPr>
              <p:nvPr/>
            </p:nvSpPr>
            <p:spPr bwMode="auto">
              <a:xfrm>
                <a:off x="5084" y="909"/>
                <a:ext cx="136" cy="455"/>
              </a:xfrm>
              <a:custGeom>
                <a:avLst/>
                <a:gdLst>
                  <a:gd name="T0" fmla="*/ 0 w 136"/>
                  <a:gd name="T1" fmla="*/ 0 h 455"/>
                  <a:gd name="T2" fmla="*/ 135 w 136"/>
                  <a:gd name="T3" fmla="*/ 0 h 455"/>
                  <a:gd name="T4" fmla="*/ 135 w 136"/>
                  <a:gd name="T5" fmla="*/ 454 h 455"/>
                  <a:gd name="T6" fmla="*/ 0 w 136"/>
                  <a:gd name="T7" fmla="*/ 454 h 455"/>
                  <a:gd name="T8" fmla="*/ 0 w 136"/>
                  <a:gd name="T9" fmla="*/ 0 h 455"/>
                </a:gdLst>
                <a:ahLst/>
                <a:cxnLst>
                  <a:cxn ang="0">
                    <a:pos x="T0" y="T1"/>
                  </a:cxn>
                  <a:cxn ang="0">
                    <a:pos x="T2" y="T3"/>
                  </a:cxn>
                  <a:cxn ang="0">
                    <a:pos x="T4" y="T5"/>
                  </a:cxn>
                  <a:cxn ang="0">
                    <a:pos x="T6" y="T7"/>
                  </a:cxn>
                  <a:cxn ang="0">
                    <a:pos x="T8" y="T9"/>
                  </a:cxn>
                </a:cxnLst>
                <a:rect l="0" t="0" r="r" b="b"/>
                <a:pathLst>
                  <a:path w="136" h="455">
                    <a:moveTo>
                      <a:pt x="0" y="0"/>
                    </a:moveTo>
                    <a:lnTo>
                      <a:pt x="135" y="0"/>
                    </a:lnTo>
                    <a:lnTo>
                      <a:pt x="135" y="454"/>
                    </a:lnTo>
                    <a:lnTo>
                      <a:pt x="0" y="454"/>
                    </a:lnTo>
                    <a:lnTo>
                      <a:pt x="0"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83" name="Freeform 27"/>
              <p:cNvSpPr>
                <a:spLocks/>
              </p:cNvSpPr>
              <p:nvPr/>
            </p:nvSpPr>
            <p:spPr bwMode="auto">
              <a:xfrm>
                <a:off x="5084" y="1383"/>
                <a:ext cx="137" cy="100"/>
              </a:xfrm>
              <a:custGeom>
                <a:avLst/>
                <a:gdLst>
                  <a:gd name="T0" fmla="*/ 0 w 137"/>
                  <a:gd name="T1" fmla="*/ 0 h 100"/>
                  <a:gd name="T2" fmla="*/ 136 w 137"/>
                  <a:gd name="T3" fmla="*/ 0 h 100"/>
                  <a:gd name="T4" fmla="*/ 136 w 137"/>
                  <a:gd name="T5" fmla="*/ 99 h 100"/>
                  <a:gd name="T6" fmla="*/ 0 w 137"/>
                  <a:gd name="T7" fmla="*/ 99 h 100"/>
                  <a:gd name="T8" fmla="*/ 0 w 137"/>
                  <a:gd name="T9" fmla="*/ 0 h 100"/>
                </a:gdLst>
                <a:ahLst/>
                <a:cxnLst>
                  <a:cxn ang="0">
                    <a:pos x="T0" y="T1"/>
                  </a:cxn>
                  <a:cxn ang="0">
                    <a:pos x="T2" y="T3"/>
                  </a:cxn>
                  <a:cxn ang="0">
                    <a:pos x="T4" y="T5"/>
                  </a:cxn>
                  <a:cxn ang="0">
                    <a:pos x="T6" y="T7"/>
                  </a:cxn>
                  <a:cxn ang="0">
                    <a:pos x="T8" y="T9"/>
                  </a:cxn>
                </a:cxnLst>
                <a:rect l="0" t="0" r="r" b="b"/>
                <a:pathLst>
                  <a:path w="137" h="100">
                    <a:moveTo>
                      <a:pt x="0" y="0"/>
                    </a:moveTo>
                    <a:lnTo>
                      <a:pt x="136" y="0"/>
                    </a:lnTo>
                    <a:lnTo>
                      <a:pt x="136" y="99"/>
                    </a:lnTo>
                    <a:lnTo>
                      <a:pt x="0" y="99"/>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84" name="Freeform 28"/>
              <p:cNvSpPr>
                <a:spLocks/>
              </p:cNvSpPr>
              <p:nvPr/>
            </p:nvSpPr>
            <p:spPr bwMode="auto">
              <a:xfrm>
                <a:off x="5175" y="782"/>
                <a:ext cx="46" cy="18"/>
              </a:xfrm>
              <a:custGeom>
                <a:avLst/>
                <a:gdLst>
                  <a:gd name="T0" fmla="*/ 0 w 46"/>
                  <a:gd name="T1" fmla="*/ 0 h 18"/>
                  <a:gd name="T2" fmla="*/ 45 w 46"/>
                  <a:gd name="T3" fmla="*/ 0 h 18"/>
                  <a:gd name="T4" fmla="*/ 45 w 46"/>
                  <a:gd name="T5" fmla="*/ 17 h 18"/>
                  <a:gd name="T6" fmla="*/ 0 w 46"/>
                  <a:gd name="T7" fmla="*/ 17 h 18"/>
                  <a:gd name="T8" fmla="*/ 0 w 46"/>
                  <a:gd name="T9" fmla="*/ 0 h 18"/>
                </a:gdLst>
                <a:ahLst/>
                <a:cxnLst>
                  <a:cxn ang="0">
                    <a:pos x="T0" y="T1"/>
                  </a:cxn>
                  <a:cxn ang="0">
                    <a:pos x="T2" y="T3"/>
                  </a:cxn>
                  <a:cxn ang="0">
                    <a:pos x="T4" y="T5"/>
                  </a:cxn>
                  <a:cxn ang="0">
                    <a:pos x="T6" y="T7"/>
                  </a:cxn>
                  <a:cxn ang="0">
                    <a:pos x="T8" y="T9"/>
                  </a:cxn>
                </a:cxnLst>
                <a:rect l="0" t="0" r="r" b="b"/>
                <a:pathLst>
                  <a:path w="46" h="18">
                    <a:moveTo>
                      <a:pt x="0" y="0"/>
                    </a:moveTo>
                    <a:lnTo>
                      <a:pt x="45" y="0"/>
                    </a:lnTo>
                    <a:lnTo>
                      <a:pt x="45" y="17"/>
                    </a:lnTo>
                    <a:lnTo>
                      <a:pt x="0" y="17"/>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85" name="Freeform 29"/>
              <p:cNvSpPr>
                <a:spLocks/>
              </p:cNvSpPr>
              <p:nvPr/>
            </p:nvSpPr>
            <p:spPr bwMode="auto">
              <a:xfrm>
                <a:off x="5134" y="803"/>
                <a:ext cx="35" cy="78"/>
              </a:xfrm>
              <a:custGeom>
                <a:avLst/>
                <a:gdLst>
                  <a:gd name="T0" fmla="*/ 0 w 35"/>
                  <a:gd name="T1" fmla="*/ 0 h 78"/>
                  <a:gd name="T2" fmla="*/ 34 w 35"/>
                  <a:gd name="T3" fmla="*/ 0 h 78"/>
                  <a:gd name="T4" fmla="*/ 34 w 35"/>
                  <a:gd name="T5" fmla="*/ 77 h 78"/>
                  <a:gd name="T6" fmla="*/ 0 w 35"/>
                  <a:gd name="T7" fmla="*/ 77 h 78"/>
                  <a:gd name="T8" fmla="*/ 0 w 35"/>
                  <a:gd name="T9" fmla="*/ 0 h 78"/>
                </a:gdLst>
                <a:ahLst/>
                <a:cxnLst>
                  <a:cxn ang="0">
                    <a:pos x="T0" y="T1"/>
                  </a:cxn>
                  <a:cxn ang="0">
                    <a:pos x="T2" y="T3"/>
                  </a:cxn>
                  <a:cxn ang="0">
                    <a:pos x="T4" y="T5"/>
                  </a:cxn>
                  <a:cxn ang="0">
                    <a:pos x="T6" y="T7"/>
                  </a:cxn>
                  <a:cxn ang="0">
                    <a:pos x="T8" y="T9"/>
                  </a:cxn>
                </a:cxnLst>
                <a:rect l="0" t="0" r="r" b="b"/>
                <a:pathLst>
                  <a:path w="35" h="78">
                    <a:moveTo>
                      <a:pt x="0" y="0"/>
                    </a:moveTo>
                    <a:lnTo>
                      <a:pt x="34" y="0"/>
                    </a:lnTo>
                    <a:lnTo>
                      <a:pt x="34" y="77"/>
                    </a:lnTo>
                    <a:lnTo>
                      <a:pt x="0" y="77"/>
                    </a:lnTo>
                    <a:lnTo>
                      <a:pt x="0" y="0"/>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86" name="Freeform 30"/>
              <p:cNvSpPr>
                <a:spLocks/>
              </p:cNvSpPr>
              <p:nvPr/>
            </p:nvSpPr>
            <p:spPr bwMode="auto">
              <a:xfrm>
                <a:off x="5150" y="817"/>
                <a:ext cx="18" cy="49"/>
              </a:xfrm>
              <a:custGeom>
                <a:avLst/>
                <a:gdLst>
                  <a:gd name="T0" fmla="*/ 0 w 18"/>
                  <a:gd name="T1" fmla="*/ 0 h 49"/>
                  <a:gd name="T2" fmla="*/ 17 w 18"/>
                  <a:gd name="T3" fmla="*/ 0 h 49"/>
                  <a:gd name="T4" fmla="*/ 17 w 18"/>
                  <a:gd name="T5" fmla="*/ 48 h 49"/>
                  <a:gd name="T6" fmla="*/ 0 w 18"/>
                  <a:gd name="T7" fmla="*/ 48 h 49"/>
                  <a:gd name="T8" fmla="*/ 0 w 18"/>
                  <a:gd name="T9" fmla="*/ 0 h 49"/>
                </a:gdLst>
                <a:ahLst/>
                <a:cxnLst>
                  <a:cxn ang="0">
                    <a:pos x="T0" y="T1"/>
                  </a:cxn>
                  <a:cxn ang="0">
                    <a:pos x="T2" y="T3"/>
                  </a:cxn>
                  <a:cxn ang="0">
                    <a:pos x="T4" y="T5"/>
                  </a:cxn>
                  <a:cxn ang="0">
                    <a:pos x="T6" y="T7"/>
                  </a:cxn>
                  <a:cxn ang="0">
                    <a:pos x="T8" y="T9"/>
                  </a:cxn>
                </a:cxnLst>
                <a:rect l="0" t="0" r="r" b="b"/>
                <a:pathLst>
                  <a:path w="18" h="49">
                    <a:moveTo>
                      <a:pt x="0" y="0"/>
                    </a:moveTo>
                    <a:lnTo>
                      <a:pt x="17" y="0"/>
                    </a:lnTo>
                    <a:lnTo>
                      <a:pt x="17" y="48"/>
                    </a:lnTo>
                    <a:lnTo>
                      <a:pt x="0" y="48"/>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87" name="Freeform 31"/>
              <p:cNvSpPr>
                <a:spLocks/>
              </p:cNvSpPr>
              <p:nvPr/>
            </p:nvSpPr>
            <p:spPr bwMode="auto">
              <a:xfrm>
                <a:off x="5079" y="1361"/>
                <a:ext cx="144" cy="19"/>
              </a:xfrm>
              <a:custGeom>
                <a:avLst/>
                <a:gdLst>
                  <a:gd name="T0" fmla="*/ 0 w 144"/>
                  <a:gd name="T1" fmla="*/ 0 h 19"/>
                  <a:gd name="T2" fmla="*/ 143 w 144"/>
                  <a:gd name="T3" fmla="*/ 0 h 19"/>
                  <a:gd name="T4" fmla="*/ 143 w 144"/>
                  <a:gd name="T5" fmla="*/ 18 h 19"/>
                  <a:gd name="T6" fmla="*/ 0 w 144"/>
                  <a:gd name="T7" fmla="*/ 18 h 19"/>
                  <a:gd name="T8" fmla="*/ 0 w 144"/>
                  <a:gd name="T9" fmla="*/ 0 h 19"/>
                </a:gdLst>
                <a:ahLst/>
                <a:cxnLst>
                  <a:cxn ang="0">
                    <a:pos x="T0" y="T1"/>
                  </a:cxn>
                  <a:cxn ang="0">
                    <a:pos x="T2" y="T3"/>
                  </a:cxn>
                  <a:cxn ang="0">
                    <a:pos x="T4" y="T5"/>
                  </a:cxn>
                  <a:cxn ang="0">
                    <a:pos x="T6" y="T7"/>
                  </a:cxn>
                  <a:cxn ang="0">
                    <a:pos x="T8" y="T9"/>
                  </a:cxn>
                </a:cxnLst>
                <a:rect l="0" t="0" r="r" b="b"/>
                <a:pathLst>
                  <a:path w="144" h="19">
                    <a:moveTo>
                      <a:pt x="0" y="0"/>
                    </a:moveTo>
                    <a:lnTo>
                      <a:pt x="143" y="0"/>
                    </a:lnTo>
                    <a:lnTo>
                      <a:pt x="143" y="18"/>
                    </a:lnTo>
                    <a:lnTo>
                      <a:pt x="0" y="18"/>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88" name="Freeform 32"/>
              <p:cNvSpPr>
                <a:spLocks/>
              </p:cNvSpPr>
              <p:nvPr/>
            </p:nvSpPr>
            <p:spPr bwMode="auto">
              <a:xfrm>
                <a:off x="5103" y="1558"/>
                <a:ext cx="98" cy="124"/>
              </a:xfrm>
              <a:custGeom>
                <a:avLst/>
                <a:gdLst>
                  <a:gd name="T0" fmla="*/ 0 w 98"/>
                  <a:gd name="T1" fmla="*/ 0 h 124"/>
                  <a:gd name="T2" fmla="*/ 97 w 98"/>
                  <a:gd name="T3" fmla="*/ 0 h 124"/>
                  <a:gd name="T4" fmla="*/ 48 w 98"/>
                  <a:gd name="T5" fmla="*/ 123 h 124"/>
                  <a:gd name="T6" fmla="*/ 0 w 98"/>
                  <a:gd name="T7" fmla="*/ 0 h 124"/>
                </a:gdLst>
                <a:ahLst/>
                <a:cxnLst>
                  <a:cxn ang="0">
                    <a:pos x="T0" y="T1"/>
                  </a:cxn>
                  <a:cxn ang="0">
                    <a:pos x="T2" y="T3"/>
                  </a:cxn>
                  <a:cxn ang="0">
                    <a:pos x="T4" y="T5"/>
                  </a:cxn>
                  <a:cxn ang="0">
                    <a:pos x="T6" y="T7"/>
                  </a:cxn>
                </a:cxnLst>
                <a:rect l="0" t="0" r="r" b="b"/>
                <a:pathLst>
                  <a:path w="98" h="124">
                    <a:moveTo>
                      <a:pt x="0" y="0"/>
                    </a:moveTo>
                    <a:lnTo>
                      <a:pt x="97" y="0"/>
                    </a:lnTo>
                    <a:lnTo>
                      <a:pt x="48" y="123"/>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89" name="Freeform 33"/>
              <p:cNvSpPr>
                <a:spLocks/>
              </p:cNvSpPr>
              <p:nvPr/>
            </p:nvSpPr>
            <p:spPr bwMode="auto">
              <a:xfrm>
                <a:off x="5151" y="1566"/>
                <a:ext cx="33" cy="95"/>
              </a:xfrm>
              <a:custGeom>
                <a:avLst/>
                <a:gdLst>
                  <a:gd name="T0" fmla="*/ 0 w 33"/>
                  <a:gd name="T1" fmla="*/ 0 h 95"/>
                  <a:gd name="T2" fmla="*/ 32 w 33"/>
                  <a:gd name="T3" fmla="*/ 0 h 95"/>
                  <a:gd name="T4" fmla="*/ 0 w 33"/>
                  <a:gd name="T5" fmla="*/ 94 h 95"/>
                  <a:gd name="T6" fmla="*/ 0 w 33"/>
                  <a:gd name="T7" fmla="*/ 0 h 95"/>
                </a:gdLst>
                <a:ahLst/>
                <a:cxnLst>
                  <a:cxn ang="0">
                    <a:pos x="T0" y="T1"/>
                  </a:cxn>
                  <a:cxn ang="0">
                    <a:pos x="T2" y="T3"/>
                  </a:cxn>
                  <a:cxn ang="0">
                    <a:pos x="T4" y="T5"/>
                  </a:cxn>
                  <a:cxn ang="0">
                    <a:pos x="T6" y="T7"/>
                  </a:cxn>
                </a:cxnLst>
                <a:rect l="0" t="0" r="r" b="b"/>
                <a:pathLst>
                  <a:path w="33" h="95">
                    <a:moveTo>
                      <a:pt x="0" y="0"/>
                    </a:moveTo>
                    <a:lnTo>
                      <a:pt x="32" y="0"/>
                    </a:lnTo>
                    <a:lnTo>
                      <a:pt x="0" y="94"/>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90" name="Line 34"/>
              <p:cNvSpPr>
                <a:spLocks noChangeShapeType="1"/>
              </p:cNvSpPr>
              <p:nvPr/>
            </p:nvSpPr>
            <p:spPr bwMode="auto">
              <a:xfrm>
                <a:off x="5151" y="1681"/>
                <a:ext cx="0" cy="9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491" name="Rectangle 35"/>
              <p:cNvSpPr>
                <a:spLocks noChangeArrowheads="1"/>
              </p:cNvSpPr>
              <p:nvPr/>
            </p:nvSpPr>
            <p:spPr bwMode="auto">
              <a:xfrm>
                <a:off x="5080" y="1538"/>
                <a:ext cx="139" cy="1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492" name="Rectangle 36"/>
              <p:cNvSpPr>
                <a:spLocks noChangeArrowheads="1"/>
              </p:cNvSpPr>
              <p:nvPr/>
            </p:nvSpPr>
            <p:spPr bwMode="auto">
              <a:xfrm>
                <a:off x="5080" y="1528"/>
                <a:ext cx="139" cy="13"/>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493" name="Rectangle 37"/>
              <p:cNvSpPr>
                <a:spLocks noChangeArrowheads="1"/>
              </p:cNvSpPr>
              <p:nvPr/>
            </p:nvSpPr>
            <p:spPr bwMode="auto">
              <a:xfrm>
                <a:off x="5171" y="1527"/>
                <a:ext cx="26" cy="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494" name="Freeform 38"/>
              <p:cNvSpPr>
                <a:spLocks/>
              </p:cNvSpPr>
              <p:nvPr/>
            </p:nvSpPr>
            <p:spPr bwMode="auto">
              <a:xfrm>
                <a:off x="5140" y="910"/>
                <a:ext cx="27" cy="450"/>
              </a:xfrm>
              <a:custGeom>
                <a:avLst/>
                <a:gdLst>
                  <a:gd name="T0" fmla="*/ 0 w 27"/>
                  <a:gd name="T1" fmla="*/ 0 h 450"/>
                  <a:gd name="T2" fmla="*/ 26 w 27"/>
                  <a:gd name="T3" fmla="*/ 0 h 450"/>
                  <a:gd name="T4" fmla="*/ 26 w 27"/>
                  <a:gd name="T5" fmla="*/ 449 h 450"/>
                  <a:gd name="T6" fmla="*/ 0 w 27"/>
                  <a:gd name="T7" fmla="*/ 449 h 450"/>
                  <a:gd name="T8" fmla="*/ 0 w 27"/>
                  <a:gd name="T9" fmla="*/ 0 h 450"/>
                </a:gdLst>
                <a:ahLst/>
                <a:cxnLst>
                  <a:cxn ang="0">
                    <a:pos x="T0" y="T1"/>
                  </a:cxn>
                  <a:cxn ang="0">
                    <a:pos x="T2" y="T3"/>
                  </a:cxn>
                  <a:cxn ang="0">
                    <a:pos x="T4" y="T5"/>
                  </a:cxn>
                  <a:cxn ang="0">
                    <a:pos x="T6" y="T7"/>
                  </a:cxn>
                  <a:cxn ang="0">
                    <a:pos x="T8" y="T9"/>
                  </a:cxn>
                </a:cxnLst>
                <a:rect l="0" t="0" r="r" b="b"/>
                <a:pathLst>
                  <a:path w="27" h="450">
                    <a:moveTo>
                      <a:pt x="0" y="0"/>
                    </a:moveTo>
                    <a:lnTo>
                      <a:pt x="26" y="0"/>
                    </a:lnTo>
                    <a:lnTo>
                      <a:pt x="26" y="449"/>
                    </a:lnTo>
                    <a:lnTo>
                      <a:pt x="0" y="449"/>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95" name="Freeform 39"/>
              <p:cNvSpPr>
                <a:spLocks/>
              </p:cNvSpPr>
              <p:nvPr/>
            </p:nvSpPr>
            <p:spPr bwMode="auto">
              <a:xfrm>
                <a:off x="5135" y="804"/>
                <a:ext cx="32" cy="17"/>
              </a:xfrm>
              <a:custGeom>
                <a:avLst/>
                <a:gdLst>
                  <a:gd name="T0" fmla="*/ 0 w 32"/>
                  <a:gd name="T1" fmla="*/ 0 h 17"/>
                  <a:gd name="T2" fmla="*/ 31 w 32"/>
                  <a:gd name="T3" fmla="*/ 0 h 17"/>
                  <a:gd name="T4" fmla="*/ 31 w 32"/>
                  <a:gd name="T5" fmla="*/ 16 h 17"/>
                  <a:gd name="T6" fmla="*/ 0 w 32"/>
                  <a:gd name="T7" fmla="*/ 16 h 17"/>
                  <a:gd name="T8" fmla="*/ 0 w 32"/>
                  <a:gd name="T9" fmla="*/ 0 h 17"/>
                </a:gdLst>
                <a:ahLst/>
                <a:cxnLst>
                  <a:cxn ang="0">
                    <a:pos x="T0" y="T1"/>
                  </a:cxn>
                  <a:cxn ang="0">
                    <a:pos x="T2" y="T3"/>
                  </a:cxn>
                  <a:cxn ang="0">
                    <a:pos x="T4" y="T5"/>
                  </a:cxn>
                  <a:cxn ang="0">
                    <a:pos x="T6" y="T7"/>
                  </a:cxn>
                  <a:cxn ang="0">
                    <a:pos x="T8" y="T9"/>
                  </a:cxn>
                </a:cxnLst>
                <a:rect l="0" t="0" r="r" b="b"/>
                <a:pathLst>
                  <a:path w="32" h="17">
                    <a:moveTo>
                      <a:pt x="0" y="0"/>
                    </a:moveTo>
                    <a:lnTo>
                      <a:pt x="31" y="0"/>
                    </a:lnTo>
                    <a:lnTo>
                      <a:pt x="31" y="16"/>
                    </a:lnTo>
                    <a:lnTo>
                      <a:pt x="0" y="16"/>
                    </a:lnTo>
                    <a:lnTo>
                      <a:pt x="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96" name="Freeform 40"/>
              <p:cNvSpPr>
                <a:spLocks/>
              </p:cNvSpPr>
              <p:nvPr/>
            </p:nvSpPr>
            <p:spPr bwMode="auto">
              <a:xfrm>
                <a:off x="5043" y="782"/>
                <a:ext cx="219" cy="22"/>
              </a:xfrm>
              <a:custGeom>
                <a:avLst/>
                <a:gdLst>
                  <a:gd name="T0" fmla="*/ 0 w 219"/>
                  <a:gd name="T1" fmla="*/ 0 h 22"/>
                  <a:gd name="T2" fmla="*/ 218 w 219"/>
                  <a:gd name="T3" fmla="*/ 0 h 22"/>
                  <a:gd name="T4" fmla="*/ 218 w 219"/>
                  <a:gd name="T5" fmla="*/ 21 h 22"/>
                  <a:gd name="T6" fmla="*/ 0 w 219"/>
                  <a:gd name="T7" fmla="*/ 21 h 22"/>
                  <a:gd name="T8" fmla="*/ 0 w 219"/>
                  <a:gd name="T9" fmla="*/ 0 h 22"/>
                </a:gdLst>
                <a:ahLst/>
                <a:cxnLst>
                  <a:cxn ang="0">
                    <a:pos x="T0" y="T1"/>
                  </a:cxn>
                  <a:cxn ang="0">
                    <a:pos x="T2" y="T3"/>
                  </a:cxn>
                  <a:cxn ang="0">
                    <a:pos x="T4" y="T5"/>
                  </a:cxn>
                  <a:cxn ang="0">
                    <a:pos x="T6" y="T7"/>
                  </a:cxn>
                  <a:cxn ang="0">
                    <a:pos x="T8" y="T9"/>
                  </a:cxn>
                </a:cxnLst>
                <a:rect l="0" t="0" r="r" b="b"/>
                <a:pathLst>
                  <a:path w="219" h="22">
                    <a:moveTo>
                      <a:pt x="0" y="0"/>
                    </a:moveTo>
                    <a:lnTo>
                      <a:pt x="218" y="0"/>
                    </a:lnTo>
                    <a:lnTo>
                      <a:pt x="218" y="21"/>
                    </a:lnTo>
                    <a:lnTo>
                      <a:pt x="0" y="21"/>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497" name="Line 41"/>
              <p:cNvSpPr>
                <a:spLocks noChangeShapeType="1"/>
              </p:cNvSpPr>
              <p:nvPr/>
            </p:nvSpPr>
            <p:spPr bwMode="auto">
              <a:xfrm>
                <a:off x="5070" y="957"/>
                <a:ext cx="50"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498" name="Line 42"/>
              <p:cNvSpPr>
                <a:spLocks noChangeShapeType="1"/>
              </p:cNvSpPr>
              <p:nvPr/>
            </p:nvSpPr>
            <p:spPr bwMode="auto">
              <a:xfrm>
                <a:off x="5070" y="988"/>
                <a:ext cx="3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499" name="Line 43"/>
              <p:cNvSpPr>
                <a:spLocks noChangeShapeType="1"/>
              </p:cNvSpPr>
              <p:nvPr/>
            </p:nvSpPr>
            <p:spPr bwMode="auto">
              <a:xfrm>
                <a:off x="5070" y="1021"/>
                <a:ext cx="50"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00" name="Line 44"/>
              <p:cNvSpPr>
                <a:spLocks noChangeShapeType="1"/>
              </p:cNvSpPr>
              <p:nvPr/>
            </p:nvSpPr>
            <p:spPr bwMode="auto">
              <a:xfrm>
                <a:off x="5070" y="1055"/>
                <a:ext cx="3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01" name="Line 45"/>
              <p:cNvSpPr>
                <a:spLocks noChangeShapeType="1"/>
              </p:cNvSpPr>
              <p:nvPr/>
            </p:nvSpPr>
            <p:spPr bwMode="auto">
              <a:xfrm>
                <a:off x="5069" y="1086"/>
                <a:ext cx="49"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02" name="Line 46"/>
              <p:cNvSpPr>
                <a:spLocks noChangeShapeType="1"/>
              </p:cNvSpPr>
              <p:nvPr/>
            </p:nvSpPr>
            <p:spPr bwMode="auto">
              <a:xfrm>
                <a:off x="5069" y="1119"/>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03" name="Line 47"/>
              <p:cNvSpPr>
                <a:spLocks noChangeShapeType="1"/>
              </p:cNvSpPr>
              <p:nvPr/>
            </p:nvSpPr>
            <p:spPr bwMode="auto">
              <a:xfrm>
                <a:off x="5069" y="1152"/>
                <a:ext cx="49"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04" name="Line 48"/>
              <p:cNvSpPr>
                <a:spLocks noChangeShapeType="1"/>
              </p:cNvSpPr>
              <p:nvPr/>
            </p:nvSpPr>
            <p:spPr bwMode="auto">
              <a:xfrm>
                <a:off x="5069" y="1185"/>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05" name="Line 49"/>
              <p:cNvSpPr>
                <a:spLocks noChangeShapeType="1"/>
              </p:cNvSpPr>
              <p:nvPr/>
            </p:nvSpPr>
            <p:spPr bwMode="auto">
              <a:xfrm>
                <a:off x="5069" y="1217"/>
                <a:ext cx="49"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06" name="Line 50"/>
              <p:cNvSpPr>
                <a:spLocks noChangeShapeType="1"/>
              </p:cNvSpPr>
              <p:nvPr/>
            </p:nvSpPr>
            <p:spPr bwMode="auto">
              <a:xfrm>
                <a:off x="5069" y="1251"/>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07" name="Line 51"/>
              <p:cNvSpPr>
                <a:spLocks noChangeShapeType="1"/>
              </p:cNvSpPr>
              <p:nvPr/>
            </p:nvSpPr>
            <p:spPr bwMode="auto">
              <a:xfrm>
                <a:off x="5069" y="1282"/>
                <a:ext cx="49"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08" name="Line 52"/>
              <p:cNvSpPr>
                <a:spLocks noChangeShapeType="1"/>
              </p:cNvSpPr>
              <p:nvPr/>
            </p:nvSpPr>
            <p:spPr bwMode="auto">
              <a:xfrm>
                <a:off x="5069" y="1315"/>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09" name="Line 53"/>
              <p:cNvSpPr>
                <a:spLocks noChangeShapeType="1"/>
              </p:cNvSpPr>
              <p:nvPr/>
            </p:nvSpPr>
            <p:spPr bwMode="auto">
              <a:xfrm>
                <a:off x="5069" y="1349"/>
                <a:ext cx="49"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10" name="Line 54"/>
              <p:cNvSpPr>
                <a:spLocks noChangeShapeType="1"/>
              </p:cNvSpPr>
              <p:nvPr/>
            </p:nvSpPr>
            <p:spPr bwMode="auto">
              <a:xfrm>
                <a:off x="5069" y="1381"/>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11" name="Line 55"/>
              <p:cNvSpPr>
                <a:spLocks noChangeShapeType="1"/>
              </p:cNvSpPr>
              <p:nvPr/>
            </p:nvSpPr>
            <p:spPr bwMode="auto">
              <a:xfrm>
                <a:off x="5069" y="1414"/>
                <a:ext cx="49"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12" name="Line 56"/>
              <p:cNvSpPr>
                <a:spLocks noChangeShapeType="1"/>
              </p:cNvSpPr>
              <p:nvPr/>
            </p:nvSpPr>
            <p:spPr bwMode="auto">
              <a:xfrm>
                <a:off x="5069" y="1447"/>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13" name="Line 57"/>
              <p:cNvSpPr>
                <a:spLocks noChangeShapeType="1"/>
              </p:cNvSpPr>
              <p:nvPr/>
            </p:nvSpPr>
            <p:spPr bwMode="auto">
              <a:xfrm>
                <a:off x="5069" y="1479"/>
                <a:ext cx="49"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14" name="Freeform 58"/>
              <p:cNvSpPr>
                <a:spLocks/>
              </p:cNvSpPr>
              <p:nvPr/>
            </p:nvSpPr>
            <p:spPr bwMode="auto">
              <a:xfrm>
                <a:off x="5067" y="880"/>
                <a:ext cx="170" cy="646"/>
              </a:xfrm>
              <a:custGeom>
                <a:avLst/>
                <a:gdLst>
                  <a:gd name="T0" fmla="*/ 0 w 170"/>
                  <a:gd name="T1" fmla="*/ 0 h 646"/>
                  <a:gd name="T2" fmla="*/ 169 w 170"/>
                  <a:gd name="T3" fmla="*/ 0 h 646"/>
                  <a:gd name="T4" fmla="*/ 169 w 170"/>
                  <a:gd name="T5" fmla="*/ 645 h 646"/>
                  <a:gd name="T6" fmla="*/ 0 w 170"/>
                  <a:gd name="T7" fmla="*/ 645 h 646"/>
                  <a:gd name="T8" fmla="*/ 0 w 170"/>
                  <a:gd name="T9" fmla="*/ 0 h 646"/>
                </a:gdLst>
                <a:ahLst/>
                <a:cxnLst>
                  <a:cxn ang="0">
                    <a:pos x="T0" y="T1"/>
                  </a:cxn>
                  <a:cxn ang="0">
                    <a:pos x="T2" y="T3"/>
                  </a:cxn>
                  <a:cxn ang="0">
                    <a:pos x="T4" y="T5"/>
                  </a:cxn>
                  <a:cxn ang="0">
                    <a:pos x="T6" y="T7"/>
                  </a:cxn>
                  <a:cxn ang="0">
                    <a:pos x="T8" y="T9"/>
                  </a:cxn>
                </a:cxnLst>
                <a:rect l="0" t="0" r="r" b="b"/>
                <a:pathLst>
                  <a:path w="170" h="646">
                    <a:moveTo>
                      <a:pt x="0" y="0"/>
                    </a:moveTo>
                    <a:lnTo>
                      <a:pt x="169" y="0"/>
                    </a:lnTo>
                    <a:lnTo>
                      <a:pt x="169" y="645"/>
                    </a:lnTo>
                    <a:lnTo>
                      <a:pt x="0" y="645"/>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47515" name="Freeform 59"/>
            <p:cNvSpPr>
              <a:spLocks/>
            </p:cNvSpPr>
            <p:nvPr/>
          </p:nvSpPr>
          <p:spPr bwMode="auto">
            <a:xfrm>
              <a:off x="4652" y="838"/>
              <a:ext cx="194" cy="22"/>
            </a:xfrm>
            <a:custGeom>
              <a:avLst/>
              <a:gdLst>
                <a:gd name="T0" fmla="*/ 0 w 218"/>
                <a:gd name="T1" fmla="*/ 0 h 22"/>
                <a:gd name="T2" fmla="*/ 217 w 218"/>
                <a:gd name="T3" fmla="*/ 0 h 22"/>
                <a:gd name="T4" fmla="*/ 217 w 218"/>
                <a:gd name="T5" fmla="*/ 21 h 22"/>
                <a:gd name="T6" fmla="*/ 0 w 218"/>
                <a:gd name="T7" fmla="*/ 21 h 22"/>
                <a:gd name="T8" fmla="*/ 0 w 218"/>
                <a:gd name="T9" fmla="*/ 0 h 22"/>
              </a:gdLst>
              <a:ahLst/>
              <a:cxnLst>
                <a:cxn ang="0">
                  <a:pos x="T0" y="T1"/>
                </a:cxn>
                <a:cxn ang="0">
                  <a:pos x="T2" y="T3"/>
                </a:cxn>
                <a:cxn ang="0">
                  <a:pos x="T4" y="T5"/>
                </a:cxn>
                <a:cxn ang="0">
                  <a:pos x="T6" y="T7"/>
                </a:cxn>
                <a:cxn ang="0">
                  <a:pos x="T8" y="T9"/>
                </a:cxn>
              </a:cxnLst>
              <a:rect l="0" t="0" r="r" b="b"/>
              <a:pathLst>
                <a:path w="218" h="22">
                  <a:moveTo>
                    <a:pt x="0" y="0"/>
                  </a:moveTo>
                  <a:lnTo>
                    <a:pt x="217" y="0"/>
                  </a:lnTo>
                  <a:lnTo>
                    <a:pt x="217" y="21"/>
                  </a:lnTo>
                  <a:lnTo>
                    <a:pt x="0" y="21"/>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nvGrpSpPr>
            <p:cNvPr id="147516" name="Group 60"/>
            <p:cNvGrpSpPr>
              <a:grpSpLocks/>
            </p:cNvGrpSpPr>
            <p:nvPr/>
          </p:nvGrpSpPr>
          <p:grpSpPr bwMode="auto">
            <a:xfrm>
              <a:off x="4655" y="833"/>
              <a:ext cx="194" cy="999"/>
              <a:chOff x="5237" y="833"/>
              <a:chExt cx="218" cy="999"/>
            </a:xfrm>
          </p:grpSpPr>
          <p:sp>
            <p:nvSpPr>
              <p:cNvPr id="147517" name="Freeform 61"/>
              <p:cNvSpPr>
                <a:spLocks/>
              </p:cNvSpPr>
              <p:nvPr/>
            </p:nvSpPr>
            <p:spPr bwMode="auto">
              <a:xfrm>
                <a:off x="5261" y="932"/>
                <a:ext cx="170" cy="646"/>
              </a:xfrm>
              <a:custGeom>
                <a:avLst/>
                <a:gdLst>
                  <a:gd name="T0" fmla="*/ 0 w 170"/>
                  <a:gd name="T1" fmla="*/ 0 h 646"/>
                  <a:gd name="T2" fmla="*/ 169 w 170"/>
                  <a:gd name="T3" fmla="*/ 0 h 646"/>
                  <a:gd name="T4" fmla="*/ 169 w 170"/>
                  <a:gd name="T5" fmla="*/ 645 h 646"/>
                  <a:gd name="T6" fmla="*/ 0 w 170"/>
                  <a:gd name="T7" fmla="*/ 645 h 646"/>
                  <a:gd name="T8" fmla="*/ 0 w 170"/>
                  <a:gd name="T9" fmla="*/ 0 h 646"/>
                </a:gdLst>
                <a:ahLst/>
                <a:cxnLst>
                  <a:cxn ang="0">
                    <a:pos x="T0" y="T1"/>
                  </a:cxn>
                  <a:cxn ang="0">
                    <a:pos x="T2" y="T3"/>
                  </a:cxn>
                  <a:cxn ang="0">
                    <a:pos x="T4" y="T5"/>
                  </a:cxn>
                  <a:cxn ang="0">
                    <a:pos x="T6" y="T7"/>
                  </a:cxn>
                  <a:cxn ang="0">
                    <a:pos x="T8" y="T9"/>
                  </a:cxn>
                </a:cxnLst>
                <a:rect l="0" t="0" r="r" b="b"/>
                <a:pathLst>
                  <a:path w="170" h="646">
                    <a:moveTo>
                      <a:pt x="0" y="0"/>
                    </a:moveTo>
                    <a:lnTo>
                      <a:pt x="169" y="0"/>
                    </a:lnTo>
                    <a:lnTo>
                      <a:pt x="169" y="645"/>
                    </a:lnTo>
                    <a:lnTo>
                      <a:pt x="0" y="645"/>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18" name="Freeform 62"/>
              <p:cNvSpPr>
                <a:spLocks/>
              </p:cNvSpPr>
              <p:nvPr/>
            </p:nvSpPr>
            <p:spPr bwMode="auto">
              <a:xfrm>
                <a:off x="5272" y="954"/>
                <a:ext cx="148" cy="592"/>
              </a:xfrm>
              <a:custGeom>
                <a:avLst/>
                <a:gdLst>
                  <a:gd name="T0" fmla="*/ 0 w 148"/>
                  <a:gd name="T1" fmla="*/ 0 h 592"/>
                  <a:gd name="T2" fmla="*/ 147 w 148"/>
                  <a:gd name="T3" fmla="*/ 0 h 592"/>
                  <a:gd name="T4" fmla="*/ 147 w 148"/>
                  <a:gd name="T5" fmla="*/ 591 h 592"/>
                  <a:gd name="T6" fmla="*/ 0 w 148"/>
                  <a:gd name="T7" fmla="*/ 591 h 592"/>
                  <a:gd name="T8" fmla="*/ 0 w 148"/>
                  <a:gd name="T9" fmla="*/ 0 h 592"/>
                </a:gdLst>
                <a:ahLst/>
                <a:cxnLst>
                  <a:cxn ang="0">
                    <a:pos x="T0" y="T1"/>
                  </a:cxn>
                  <a:cxn ang="0">
                    <a:pos x="T2" y="T3"/>
                  </a:cxn>
                  <a:cxn ang="0">
                    <a:pos x="T4" y="T5"/>
                  </a:cxn>
                  <a:cxn ang="0">
                    <a:pos x="T6" y="T7"/>
                  </a:cxn>
                  <a:cxn ang="0">
                    <a:pos x="T8" y="T9"/>
                  </a:cxn>
                </a:cxnLst>
                <a:rect l="0" t="0" r="r" b="b"/>
                <a:pathLst>
                  <a:path w="148" h="592">
                    <a:moveTo>
                      <a:pt x="0" y="0"/>
                    </a:moveTo>
                    <a:lnTo>
                      <a:pt x="147" y="0"/>
                    </a:lnTo>
                    <a:lnTo>
                      <a:pt x="147" y="591"/>
                    </a:lnTo>
                    <a:lnTo>
                      <a:pt x="0" y="591"/>
                    </a:lnTo>
                    <a:lnTo>
                      <a:pt x="0" y="0"/>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19" name="Freeform 63"/>
              <p:cNvSpPr>
                <a:spLocks/>
              </p:cNvSpPr>
              <p:nvPr/>
            </p:nvSpPr>
            <p:spPr bwMode="auto">
              <a:xfrm>
                <a:off x="5276" y="961"/>
                <a:ext cx="138" cy="239"/>
              </a:xfrm>
              <a:custGeom>
                <a:avLst/>
                <a:gdLst>
                  <a:gd name="T0" fmla="*/ 0 w 138"/>
                  <a:gd name="T1" fmla="*/ 0 h 239"/>
                  <a:gd name="T2" fmla="*/ 137 w 138"/>
                  <a:gd name="T3" fmla="*/ 0 h 239"/>
                  <a:gd name="T4" fmla="*/ 137 w 138"/>
                  <a:gd name="T5" fmla="*/ 238 h 239"/>
                  <a:gd name="T6" fmla="*/ 0 w 138"/>
                  <a:gd name="T7" fmla="*/ 238 h 239"/>
                  <a:gd name="T8" fmla="*/ 0 w 138"/>
                  <a:gd name="T9" fmla="*/ 0 h 239"/>
                </a:gdLst>
                <a:ahLst/>
                <a:cxnLst>
                  <a:cxn ang="0">
                    <a:pos x="T0" y="T1"/>
                  </a:cxn>
                  <a:cxn ang="0">
                    <a:pos x="T2" y="T3"/>
                  </a:cxn>
                  <a:cxn ang="0">
                    <a:pos x="T4" y="T5"/>
                  </a:cxn>
                  <a:cxn ang="0">
                    <a:pos x="T6" y="T7"/>
                  </a:cxn>
                  <a:cxn ang="0">
                    <a:pos x="T8" y="T9"/>
                  </a:cxn>
                </a:cxnLst>
                <a:rect l="0" t="0" r="r" b="b"/>
                <a:pathLst>
                  <a:path w="138" h="239">
                    <a:moveTo>
                      <a:pt x="0" y="0"/>
                    </a:moveTo>
                    <a:lnTo>
                      <a:pt x="137" y="0"/>
                    </a:lnTo>
                    <a:lnTo>
                      <a:pt x="137" y="238"/>
                    </a:lnTo>
                    <a:lnTo>
                      <a:pt x="0" y="238"/>
                    </a:lnTo>
                    <a:lnTo>
                      <a:pt x="0"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20" name="Freeform 64"/>
              <p:cNvSpPr>
                <a:spLocks/>
              </p:cNvSpPr>
              <p:nvPr/>
            </p:nvSpPr>
            <p:spPr bwMode="auto">
              <a:xfrm>
                <a:off x="5237" y="833"/>
                <a:ext cx="218" cy="23"/>
              </a:xfrm>
              <a:custGeom>
                <a:avLst/>
                <a:gdLst>
                  <a:gd name="T0" fmla="*/ 0 w 218"/>
                  <a:gd name="T1" fmla="*/ 0 h 23"/>
                  <a:gd name="T2" fmla="*/ 217 w 218"/>
                  <a:gd name="T3" fmla="*/ 0 h 23"/>
                  <a:gd name="T4" fmla="*/ 217 w 218"/>
                  <a:gd name="T5" fmla="*/ 22 h 23"/>
                  <a:gd name="T6" fmla="*/ 0 w 218"/>
                  <a:gd name="T7" fmla="*/ 22 h 23"/>
                  <a:gd name="T8" fmla="*/ 0 w 218"/>
                  <a:gd name="T9" fmla="*/ 0 h 23"/>
                </a:gdLst>
                <a:ahLst/>
                <a:cxnLst>
                  <a:cxn ang="0">
                    <a:pos x="T0" y="T1"/>
                  </a:cxn>
                  <a:cxn ang="0">
                    <a:pos x="T2" y="T3"/>
                  </a:cxn>
                  <a:cxn ang="0">
                    <a:pos x="T4" y="T5"/>
                  </a:cxn>
                  <a:cxn ang="0">
                    <a:pos x="T6" y="T7"/>
                  </a:cxn>
                  <a:cxn ang="0">
                    <a:pos x="T8" y="T9"/>
                  </a:cxn>
                </a:cxnLst>
                <a:rect l="0" t="0" r="r" b="b"/>
                <a:pathLst>
                  <a:path w="218" h="23">
                    <a:moveTo>
                      <a:pt x="0" y="0"/>
                    </a:moveTo>
                    <a:lnTo>
                      <a:pt x="217" y="0"/>
                    </a:lnTo>
                    <a:lnTo>
                      <a:pt x="217" y="22"/>
                    </a:lnTo>
                    <a:lnTo>
                      <a:pt x="0" y="22"/>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21" name="Freeform 65"/>
              <p:cNvSpPr>
                <a:spLocks/>
              </p:cNvSpPr>
              <p:nvPr/>
            </p:nvSpPr>
            <p:spPr bwMode="auto">
              <a:xfrm>
                <a:off x="5370" y="833"/>
                <a:ext cx="44" cy="20"/>
              </a:xfrm>
              <a:custGeom>
                <a:avLst/>
                <a:gdLst>
                  <a:gd name="T0" fmla="*/ 0 w 44"/>
                  <a:gd name="T1" fmla="*/ 0 h 20"/>
                  <a:gd name="T2" fmla="*/ 43 w 44"/>
                  <a:gd name="T3" fmla="*/ 0 h 20"/>
                  <a:gd name="T4" fmla="*/ 43 w 44"/>
                  <a:gd name="T5" fmla="*/ 19 h 20"/>
                  <a:gd name="T6" fmla="*/ 0 w 44"/>
                  <a:gd name="T7" fmla="*/ 19 h 20"/>
                  <a:gd name="T8" fmla="*/ 0 w 44"/>
                  <a:gd name="T9" fmla="*/ 0 h 20"/>
                </a:gdLst>
                <a:ahLst/>
                <a:cxnLst>
                  <a:cxn ang="0">
                    <a:pos x="T0" y="T1"/>
                  </a:cxn>
                  <a:cxn ang="0">
                    <a:pos x="T2" y="T3"/>
                  </a:cxn>
                  <a:cxn ang="0">
                    <a:pos x="T4" y="T5"/>
                  </a:cxn>
                  <a:cxn ang="0">
                    <a:pos x="T6" y="T7"/>
                  </a:cxn>
                  <a:cxn ang="0">
                    <a:pos x="T8" y="T9"/>
                  </a:cxn>
                </a:cxnLst>
                <a:rect l="0" t="0" r="r" b="b"/>
                <a:pathLst>
                  <a:path w="44" h="20">
                    <a:moveTo>
                      <a:pt x="0" y="0"/>
                    </a:moveTo>
                    <a:lnTo>
                      <a:pt x="43" y="0"/>
                    </a:lnTo>
                    <a:lnTo>
                      <a:pt x="43" y="19"/>
                    </a:lnTo>
                    <a:lnTo>
                      <a:pt x="0" y="19"/>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22" name="Freeform 66"/>
              <p:cNvSpPr>
                <a:spLocks/>
              </p:cNvSpPr>
              <p:nvPr/>
            </p:nvSpPr>
            <p:spPr bwMode="auto">
              <a:xfrm>
                <a:off x="5328" y="855"/>
                <a:ext cx="37" cy="78"/>
              </a:xfrm>
              <a:custGeom>
                <a:avLst/>
                <a:gdLst>
                  <a:gd name="T0" fmla="*/ 0 w 37"/>
                  <a:gd name="T1" fmla="*/ 0 h 78"/>
                  <a:gd name="T2" fmla="*/ 36 w 37"/>
                  <a:gd name="T3" fmla="*/ 0 h 78"/>
                  <a:gd name="T4" fmla="*/ 36 w 37"/>
                  <a:gd name="T5" fmla="*/ 77 h 78"/>
                  <a:gd name="T6" fmla="*/ 0 w 37"/>
                  <a:gd name="T7" fmla="*/ 77 h 78"/>
                  <a:gd name="T8" fmla="*/ 0 w 37"/>
                  <a:gd name="T9" fmla="*/ 0 h 78"/>
                </a:gdLst>
                <a:ahLst/>
                <a:cxnLst>
                  <a:cxn ang="0">
                    <a:pos x="T0" y="T1"/>
                  </a:cxn>
                  <a:cxn ang="0">
                    <a:pos x="T2" y="T3"/>
                  </a:cxn>
                  <a:cxn ang="0">
                    <a:pos x="T4" y="T5"/>
                  </a:cxn>
                  <a:cxn ang="0">
                    <a:pos x="T6" y="T7"/>
                  </a:cxn>
                  <a:cxn ang="0">
                    <a:pos x="T8" y="T9"/>
                  </a:cxn>
                </a:cxnLst>
                <a:rect l="0" t="0" r="r" b="b"/>
                <a:pathLst>
                  <a:path w="37" h="78">
                    <a:moveTo>
                      <a:pt x="0" y="0"/>
                    </a:moveTo>
                    <a:lnTo>
                      <a:pt x="36" y="0"/>
                    </a:lnTo>
                    <a:lnTo>
                      <a:pt x="36" y="77"/>
                    </a:lnTo>
                    <a:lnTo>
                      <a:pt x="0" y="77"/>
                    </a:lnTo>
                    <a:lnTo>
                      <a:pt x="0" y="0"/>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23" name="Freeform 67"/>
              <p:cNvSpPr>
                <a:spLocks/>
              </p:cNvSpPr>
              <p:nvPr/>
            </p:nvSpPr>
            <p:spPr bwMode="auto">
              <a:xfrm>
                <a:off x="5343" y="869"/>
                <a:ext cx="19" cy="48"/>
              </a:xfrm>
              <a:custGeom>
                <a:avLst/>
                <a:gdLst>
                  <a:gd name="T0" fmla="*/ 0 w 19"/>
                  <a:gd name="T1" fmla="*/ 0 h 48"/>
                  <a:gd name="T2" fmla="*/ 18 w 19"/>
                  <a:gd name="T3" fmla="*/ 0 h 48"/>
                  <a:gd name="T4" fmla="*/ 18 w 19"/>
                  <a:gd name="T5" fmla="*/ 47 h 48"/>
                  <a:gd name="T6" fmla="*/ 0 w 19"/>
                  <a:gd name="T7" fmla="*/ 47 h 48"/>
                  <a:gd name="T8" fmla="*/ 0 w 19"/>
                  <a:gd name="T9" fmla="*/ 0 h 48"/>
                </a:gdLst>
                <a:ahLst/>
                <a:cxnLst>
                  <a:cxn ang="0">
                    <a:pos x="T0" y="T1"/>
                  </a:cxn>
                  <a:cxn ang="0">
                    <a:pos x="T2" y="T3"/>
                  </a:cxn>
                  <a:cxn ang="0">
                    <a:pos x="T4" y="T5"/>
                  </a:cxn>
                  <a:cxn ang="0">
                    <a:pos x="T6" y="T7"/>
                  </a:cxn>
                  <a:cxn ang="0">
                    <a:pos x="T8" y="T9"/>
                  </a:cxn>
                </a:cxnLst>
                <a:rect l="0" t="0" r="r" b="b"/>
                <a:pathLst>
                  <a:path w="19" h="48">
                    <a:moveTo>
                      <a:pt x="0" y="0"/>
                    </a:moveTo>
                    <a:lnTo>
                      <a:pt x="18" y="0"/>
                    </a:lnTo>
                    <a:lnTo>
                      <a:pt x="18" y="47"/>
                    </a:lnTo>
                    <a:lnTo>
                      <a:pt x="0" y="47"/>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24" name="Freeform 68"/>
              <p:cNvSpPr>
                <a:spLocks/>
              </p:cNvSpPr>
              <p:nvPr/>
            </p:nvSpPr>
            <p:spPr bwMode="auto">
              <a:xfrm>
                <a:off x="5273" y="1180"/>
                <a:ext cx="143" cy="18"/>
              </a:xfrm>
              <a:custGeom>
                <a:avLst/>
                <a:gdLst>
                  <a:gd name="T0" fmla="*/ 0 w 143"/>
                  <a:gd name="T1" fmla="*/ 0 h 18"/>
                  <a:gd name="T2" fmla="*/ 142 w 143"/>
                  <a:gd name="T3" fmla="*/ 0 h 18"/>
                  <a:gd name="T4" fmla="*/ 142 w 143"/>
                  <a:gd name="T5" fmla="*/ 17 h 18"/>
                  <a:gd name="T6" fmla="*/ 0 w 143"/>
                  <a:gd name="T7" fmla="*/ 17 h 18"/>
                  <a:gd name="T8" fmla="*/ 0 w 143"/>
                  <a:gd name="T9" fmla="*/ 0 h 18"/>
                </a:gdLst>
                <a:ahLst/>
                <a:cxnLst>
                  <a:cxn ang="0">
                    <a:pos x="T0" y="T1"/>
                  </a:cxn>
                  <a:cxn ang="0">
                    <a:pos x="T2" y="T3"/>
                  </a:cxn>
                  <a:cxn ang="0">
                    <a:pos x="T4" y="T5"/>
                  </a:cxn>
                  <a:cxn ang="0">
                    <a:pos x="T6" y="T7"/>
                  </a:cxn>
                  <a:cxn ang="0">
                    <a:pos x="T8" y="T9"/>
                  </a:cxn>
                </a:cxnLst>
                <a:rect l="0" t="0" r="r" b="b"/>
                <a:pathLst>
                  <a:path w="143" h="18">
                    <a:moveTo>
                      <a:pt x="0" y="0"/>
                    </a:moveTo>
                    <a:lnTo>
                      <a:pt x="142" y="0"/>
                    </a:lnTo>
                    <a:lnTo>
                      <a:pt x="142" y="17"/>
                    </a:lnTo>
                    <a:lnTo>
                      <a:pt x="0" y="17"/>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25" name="Freeform 69"/>
              <p:cNvSpPr>
                <a:spLocks/>
              </p:cNvSpPr>
              <p:nvPr/>
            </p:nvSpPr>
            <p:spPr bwMode="auto">
              <a:xfrm>
                <a:off x="5297" y="1610"/>
                <a:ext cx="98" cy="125"/>
              </a:xfrm>
              <a:custGeom>
                <a:avLst/>
                <a:gdLst>
                  <a:gd name="T0" fmla="*/ 0 w 98"/>
                  <a:gd name="T1" fmla="*/ 0 h 125"/>
                  <a:gd name="T2" fmla="*/ 97 w 98"/>
                  <a:gd name="T3" fmla="*/ 0 h 125"/>
                  <a:gd name="T4" fmla="*/ 49 w 98"/>
                  <a:gd name="T5" fmla="*/ 124 h 125"/>
                  <a:gd name="T6" fmla="*/ 0 w 98"/>
                  <a:gd name="T7" fmla="*/ 0 h 125"/>
                </a:gdLst>
                <a:ahLst/>
                <a:cxnLst>
                  <a:cxn ang="0">
                    <a:pos x="T0" y="T1"/>
                  </a:cxn>
                  <a:cxn ang="0">
                    <a:pos x="T2" y="T3"/>
                  </a:cxn>
                  <a:cxn ang="0">
                    <a:pos x="T4" y="T5"/>
                  </a:cxn>
                  <a:cxn ang="0">
                    <a:pos x="T6" y="T7"/>
                  </a:cxn>
                </a:cxnLst>
                <a:rect l="0" t="0" r="r" b="b"/>
                <a:pathLst>
                  <a:path w="98" h="125">
                    <a:moveTo>
                      <a:pt x="0" y="0"/>
                    </a:moveTo>
                    <a:lnTo>
                      <a:pt x="97" y="0"/>
                    </a:lnTo>
                    <a:lnTo>
                      <a:pt x="49" y="124"/>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26" name="Freeform 70"/>
              <p:cNvSpPr>
                <a:spLocks/>
              </p:cNvSpPr>
              <p:nvPr/>
            </p:nvSpPr>
            <p:spPr bwMode="auto">
              <a:xfrm>
                <a:off x="5347" y="1618"/>
                <a:ext cx="30" cy="96"/>
              </a:xfrm>
              <a:custGeom>
                <a:avLst/>
                <a:gdLst>
                  <a:gd name="T0" fmla="*/ 0 w 30"/>
                  <a:gd name="T1" fmla="*/ 0 h 96"/>
                  <a:gd name="T2" fmla="*/ 29 w 30"/>
                  <a:gd name="T3" fmla="*/ 0 h 96"/>
                  <a:gd name="T4" fmla="*/ 0 w 30"/>
                  <a:gd name="T5" fmla="*/ 95 h 96"/>
                  <a:gd name="T6" fmla="*/ 0 w 30"/>
                  <a:gd name="T7" fmla="*/ 0 h 96"/>
                </a:gdLst>
                <a:ahLst/>
                <a:cxnLst>
                  <a:cxn ang="0">
                    <a:pos x="T0" y="T1"/>
                  </a:cxn>
                  <a:cxn ang="0">
                    <a:pos x="T2" y="T3"/>
                  </a:cxn>
                  <a:cxn ang="0">
                    <a:pos x="T4" y="T5"/>
                  </a:cxn>
                  <a:cxn ang="0">
                    <a:pos x="T6" y="T7"/>
                  </a:cxn>
                </a:cxnLst>
                <a:rect l="0" t="0" r="r" b="b"/>
                <a:pathLst>
                  <a:path w="30" h="96">
                    <a:moveTo>
                      <a:pt x="0" y="0"/>
                    </a:moveTo>
                    <a:lnTo>
                      <a:pt x="29" y="0"/>
                    </a:lnTo>
                    <a:lnTo>
                      <a:pt x="0" y="95"/>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27" name="Line 71"/>
              <p:cNvSpPr>
                <a:spLocks noChangeShapeType="1"/>
              </p:cNvSpPr>
              <p:nvPr/>
            </p:nvSpPr>
            <p:spPr bwMode="auto">
              <a:xfrm>
                <a:off x="5347" y="1733"/>
                <a:ext cx="0" cy="9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28" name="Rectangle 72"/>
              <p:cNvSpPr>
                <a:spLocks noChangeArrowheads="1"/>
              </p:cNvSpPr>
              <p:nvPr/>
            </p:nvSpPr>
            <p:spPr bwMode="auto">
              <a:xfrm>
                <a:off x="5274" y="1591"/>
                <a:ext cx="138" cy="1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29" name="Rectangle 73"/>
              <p:cNvSpPr>
                <a:spLocks noChangeArrowheads="1"/>
              </p:cNvSpPr>
              <p:nvPr/>
            </p:nvSpPr>
            <p:spPr bwMode="auto">
              <a:xfrm>
                <a:off x="5274" y="1578"/>
                <a:ext cx="138" cy="15"/>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30" name="Rectangle 74"/>
              <p:cNvSpPr>
                <a:spLocks noChangeArrowheads="1"/>
              </p:cNvSpPr>
              <p:nvPr/>
            </p:nvSpPr>
            <p:spPr bwMode="auto">
              <a:xfrm>
                <a:off x="5365" y="1580"/>
                <a:ext cx="27" cy="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31" name="Freeform 75"/>
              <p:cNvSpPr>
                <a:spLocks/>
              </p:cNvSpPr>
              <p:nvPr/>
            </p:nvSpPr>
            <p:spPr bwMode="auto">
              <a:xfrm>
                <a:off x="5333" y="958"/>
                <a:ext cx="27" cy="220"/>
              </a:xfrm>
              <a:custGeom>
                <a:avLst/>
                <a:gdLst>
                  <a:gd name="T0" fmla="*/ 0 w 27"/>
                  <a:gd name="T1" fmla="*/ 0 h 220"/>
                  <a:gd name="T2" fmla="*/ 26 w 27"/>
                  <a:gd name="T3" fmla="*/ 0 h 220"/>
                  <a:gd name="T4" fmla="*/ 26 w 27"/>
                  <a:gd name="T5" fmla="*/ 219 h 220"/>
                  <a:gd name="T6" fmla="*/ 0 w 27"/>
                  <a:gd name="T7" fmla="*/ 219 h 220"/>
                  <a:gd name="T8" fmla="*/ 0 w 27"/>
                  <a:gd name="T9" fmla="*/ 0 h 220"/>
                </a:gdLst>
                <a:ahLst/>
                <a:cxnLst>
                  <a:cxn ang="0">
                    <a:pos x="T0" y="T1"/>
                  </a:cxn>
                  <a:cxn ang="0">
                    <a:pos x="T2" y="T3"/>
                  </a:cxn>
                  <a:cxn ang="0">
                    <a:pos x="T4" y="T5"/>
                  </a:cxn>
                  <a:cxn ang="0">
                    <a:pos x="T6" y="T7"/>
                  </a:cxn>
                  <a:cxn ang="0">
                    <a:pos x="T8" y="T9"/>
                  </a:cxn>
                </a:cxnLst>
                <a:rect l="0" t="0" r="r" b="b"/>
                <a:pathLst>
                  <a:path w="27" h="220">
                    <a:moveTo>
                      <a:pt x="0" y="0"/>
                    </a:moveTo>
                    <a:lnTo>
                      <a:pt x="26" y="0"/>
                    </a:lnTo>
                    <a:lnTo>
                      <a:pt x="26" y="219"/>
                    </a:lnTo>
                    <a:lnTo>
                      <a:pt x="0" y="219"/>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32" name="Freeform 76"/>
              <p:cNvSpPr>
                <a:spLocks/>
              </p:cNvSpPr>
              <p:nvPr/>
            </p:nvSpPr>
            <p:spPr bwMode="auto">
              <a:xfrm>
                <a:off x="5282" y="1201"/>
                <a:ext cx="128" cy="328"/>
              </a:xfrm>
              <a:custGeom>
                <a:avLst/>
                <a:gdLst>
                  <a:gd name="T0" fmla="*/ 0 w 128"/>
                  <a:gd name="T1" fmla="*/ 0 h 328"/>
                  <a:gd name="T2" fmla="*/ 127 w 128"/>
                  <a:gd name="T3" fmla="*/ 0 h 328"/>
                  <a:gd name="T4" fmla="*/ 127 w 128"/>
                  <a:gd name="T5" fmla="*/ 327 h 328"/>
                  <a:gd name="T6" fmla="*/ 0 w 128"/>
                  <a:gd name="T7" fmla="*/ 327 h 328"/>
                  <a:gd name="T8" fmla="*/ 0 w 128"/>
                  <a:gd name="T9" fmla="*/ 0 h 328"/>
                </a:gdLst>
                <a:ahLst/>
                <a:cxnLst>
                  <a:cxn ang="0">
                    <a:pos x="T0" y="T1"/>
                  </a:cxn>
                  <a:cxn ang="0">
                    <a:pos x="T2" y="T3"/>
                  </a:cxn>
                  <a:cxn ang="0">
                    <a:pos x="T4" y="T5"/>
                  </a:cxn>
                  <a:cxn ang="0">
                    <a:pos x="T6" y="T7"/>
                  </a:cxn>
                  <a:cxn ang="0">
                    <a:pos x="T8" y="T9"/>
                  </a:cxn>
                </a:cxnLst>
                <a:rect l="0" t="0" r="r" b="b"/>
                <a:pathLst>
                  <a:path w="128" h="328">
                    <a:moveTo>
                      <a:pt x="0" y="0"/>
                    </a:moveTo>
                    <a:lnTo>
                      <a:pt x="127" y="0"/>
                    </a:lnTo>
                    <a:lnTo>
                      <a:pt x="127" y="327"/>
                    </a:lnTo>
                    <a:lnTo>
                      <a:pt x="0" y="327"/>
                    </a:lnTo>
                    <a:lnTo>
                      <a:pt x="0"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33" name="Freeform 77"/>
              <p:cNvSpPr>
                <a:spLocks/>
              </p:cNvSpPr>
              <p:nvPr/>
            </p:nvSpPr>
            <p:spPr bwMode="auto">
              <a:xfrm>
                <a:off x="5329" y="857"/>
                <a:ext cx="31" cy="17"/>
              </a:xfrm>
              <a:custGeom>
                <a:avLst/>
                <a:gdLst>
                  <a:gd name="T0" fmla="*/ 0 w 31"/>
                  <a:gd name="T1" fmla="*/ 0 h 17"/>
                  <a:gd name="T2" fmla="*/ 30 w 31"/>
                  <a:gd name="T3" fmla="*/ 0 h 17"/>
                  <a:gd name="T4" fmla="*/ 30 w 31"/>
                  <a:gd name="T5" fmla="*/ 16 h 17"/>
                  <a:gd name="T6" fmla="*/ 0 w 31"/>
                  <a:gd name="T7" fmla="*/ 16 h 17"/>
                  <a:gd name="T8" fmla="*/ 0 w 31"/>
                  <a:gd name="T9" fmla="*/ 0 h 17"/>
                </a:gdLst>
                <a:ahLst/>
                <a:cxnLst>
                  <a:cxn ang="0">
                    <a:pos x="T0" y="T1"/>
                  </a:cxn>
                  <a:cxn ang="0">
                    <a:pos x="T2" y="T3"/>
                  </a:cxn>
                  <a:cxn ang="0">
                    <a:pos x="T4" y="T5"/>
                  </a:cxn>
                  <a:cxn ang="0">
                    <a:pos x="T6" y="T7"/>
                  </a:cxn>
                  <a:cxn ang="0">
                    <a:pos x="T8" y="T9"/>
                  </a:cxn>
                </a:cxnLst>
                <a:rect l="0" t="0" r="r" b="b"/>
                <a:pathLst>
                  <a:path w="31" h="17">
                    <a:moveTo>
                      <a:pt x="0" y="0"/>
                    </a:moveTo>
                    <a:lnTo>
                      <a:pt x="30" y="0"/>
                    </a:lnTo>
                    <a:lnTo>
                      <a:pt x="30" y="16"/>
                    </a:lnTo>
                    <a:lnTo>
                      <a:pt x="0" y="16"/>
                    </a:lnTo>
                    <a:lnTo>
                      <a:pt x="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34" name="Line 78"/>
              <p:cNvSpPr>
                <a:spLocks noChangeShapeType="1"/>
              </p:cNvSpPr>
              <p:nvPr/>
            </p:nvSpPr>
            <p:spPr bwMode="auto">
              <a:xfrm>
                <a:off x="5265" y="1008"/>
                <a:ext cx="49"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35" name="Line 79"/>
              <p:cNvSpPr>
                <a:spLocks noChangeShapeType="1"/>
              </p:cNvSpPr>
              <p:nvPr/>
            </p:nvSpPr>
            <p:spPr bwMode="auto">
              <a:xfrm>
                <a:off x="5265" y="1041"/>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36" name="Line 80"/>
              <p:cNvSpPr>
                <a:spLocks noChangeShapeType="1"/>
              </p:cNvSpPr>
              <p:nvPr/>
            </p:nvSpPr>
            <p:spPr bwMode="auto">
              <a:xfrm>
                <a:off x="5265" y="1074"/>
                <a:ext cx="49"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37" name="Line 81"/>
              <p:cNvSpPr>
                <a:spLocks noChangeShapeType="1"/>
              </p:cNvSpPr>
              <p:nvPr/>
            </p:nvSpPr>
            <p:spPr bwMode="auto">
              <a:xfrm>
                <a:off x="5265" y="1107"/>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38" name="Line 82"/>
              <p:cNvSpPr>
                <a:spLocks noChangeShapeType="1"/>
              </p:cNvSpPr>
              <p:nvPr/>
            </p:nvSpPr>
            <p:spPr bwMode="auto">
              <a:xfrm>
                <a:off x="5263" y="1139"/>
                <a:ext cx="4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39" name="Line 83"/>
              <p:cNvSpPr>
                <a:spLocks noChangeShapeType="1"/>
              </p:cNvSpPr>
              <p:nvPr/>
            </p:nvSpPr>
            <p:spPr bwMode="auto">
              <a:xfrm>
                <a:off x="5263" y="1171"/>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40" name="Line 84"/>
              <p:cNvSpPr>
                <a:spLocks noChangeShapeType="1"/>
              </p:cNvSpPr>
              <p:nvPr/>
            </p:nvSpPr>
            <p:spPr bwMode="auto">
              <a:xfrm>
                <a:off x="5263" y="1204"/>
                <a:ext cx="4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41" name="Line 85"/>
              <p:cNvSpPr>
                <a:spLocks noChangeShapeType="1"/>
              </p:cNvSpPr>
              <p:nvPr/>
            </p:nvSpPr>
            <p:spPr bwMode="auto">
              <a:xfrm>
                <a:off x="5263" y="1238"/>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42" name="Line 86"/>
              <p:cNvSpPr>
                <a:spLocks noChangeShapeType="1"/>
              </p:cNvSpPr>
              <p:nvPr/>
            </p:nvSpPr>
            <p:spPr bwMode="auto">
              <a:xfrm>
                <a:off x="5263" y="1270"/>
                <a:ext cx="4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43" name="Line 87"/>
              <p:cNvSpPr>
                <a:spLocks noChangeShapeType="1"/>
              </p:cNvSpPr>
              <p:nvPr/>
            </p:nvSpPr>
            <p:spPr bwMode="auto">
              <a:xfrm>
                <a:off x="5263" y="1303"/>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44" name="Line 88"/>
              <p:cNvSpPr>
                <a:spLocks noChangeShapeType="1"/>
              </p:cNvSpPr>
              <p:nvPr/>
            </p:nvSpPr>
            <p:spPr bwMode="auto">
              <a:xfrm>
                <a:off x="5263" y="1335"/>
                <a:ext cx="4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45" name="Line 89"/>
              <p:cNvSpPr>
                <a:spLocks noChangeShapeType="1"/>
              </p:cNvSpPr>
              <p:nvPr/>
            </p:nvSpPr>
            <p:spPr bwMode="auto">
              <a:xfrm>
                <a:off x="5263" y="1368"/>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46" name="Line 90"/>
              <p:cNvSpPr>
                <a:spLocks noChangeShapeType="1"/>
              </p:cNvSpPr>
              <p:nvPr/>
            </p:nvSpPr>
            <p:spPr bwMode="auto">
              <a:xfrm>
                <a:off x="5263" y="1401"/>
                <a:ext cx="4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47" name="Line 91"/>
              <p:cNvSpPr>
                <a:spLocks noChangeShapeType="1"/>
              </p:cNvSpPr>
              <p:nvPr/>
            </p:nvSpPr>
            <p:spPr bwMode="auto">
              <a:xfrm>
                <a:off x="5263" y="1434"/>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48" name="Line 92"/>
              <p:cNvSpPr>
                <a:spLocks noChangeShapeType="1"/>
              </p:cNvSpPr>
              <p:nvPr/>
            </p:nvSpPr>
            <p:spPr bwMode="auto">
              <a:xfrm>
                <a:off x="5263" y="1466"/>
                <a:ext cx="4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49" name="Line 93"/>
              <p:cNvSpPr>
                <a:spLocks noChangeShapeType="1"/>
              </p:cNvSpPr>
              <p:nvPr/>
            </p:nvSpPr>
            <p:spPr bwMode="auto">
              <a:xfrm>
                <a:off x="5263" y="1499"/>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50" name="Line 94"/>
              <p:cNvSpPr>
                <a:spLocks noChangeShapeType="1"/>
              </p:cNvSpPr>
              <p:nvPr/>
            </p:nvSpPr>
            <p:spPr bwMode="auto">
              <a:xfrm>
                <a:off x="5263" y="1532"/>
                <a:ext cx="4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51" name="Freeform 95"/>
              <p:cNvSpPr>
                <a:spLocks/>
              </p:cNvSpPr>
              <p:nvPr/>
            </p:nvSpPr>
            <p:spPr bwMode="auto">
              <a:xfrm>
                <a:off x="5261" y="932"/>
                <a:ext cx="170" cy="646"/>
              </a:xfrm>
              <a:custGeom>
                <a:avLst/>
                <a:gdLst>
                  <a:gd name="T0" fmla="*/ 0 w 170"/>
                  <a:gd name="T1" fmla="*/ 0 h 646"/>
                  <a:gd name="T2" fmla="*/ 169 w 170"/>
                  <a:gd name="T3" fmla="*/ 0 h 646"/>
                  <a:gd name="T4" fmla="*/ 169 w 170"/>
                  <a:gd name="T5" fmla="*/ 645 h 646"/>
                  <a:gd name="T6" fmla="*/ 0 w 170"/>
                  <a:gd name="T7" fmla="*/ 645 h 646"/>
                  <a:gd name="T8" fmla="*/ 0 w 170"/>
                  <a:gd name="T9" fmla="*/ 0 h 646"/>
                </a:gdLst>
                <a:ahLst/>
                <a:cxnLst>
                  <a:cxn ang="0">
                    <a:pos x="T0" y="T1"/>
                  </a:cxn>
                  <a:cxn ang="0">
                    <a:pos x="T2" y="T3"/>
                  </a:cxn>
                  <a:cxn ang="0">
                    <a:pos x="T4" y="T5"/>
                  </a:cxn>
                  <a:cxn ang="0">
                    <a:pos x="T6" y="T7"/>
                  </a:cxn>
                  <a:cxn ang="0">
                    <a:pos x="T8" y="T9"/>
                  </a:cxn>
                </a:cxnLst>
                <a:rect l="0" t="0" r="r" b="b"/>
                <a:pathLst>
                  <a:path w="170" h="646">
                    <a:moveTo>
                      <a:pt x="0" y="0"/>
                    </a:moveTo>
                    <a:lnTo>
                      <a:pt x="169" y="0"/>
                    </a:lnTo>
                    <a:lnTo>
                      <a:pt x="169" y="645"/>
                    </a:lnTo>
                    <a:lnTo>
                      <a:pt x="0" y="645"/>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47552" name="Freeform 96"/>
            <p:cNvSpPr>
              <a:spLocks/>
            </p:cNvSpPr>
            <p:nvPr/>
          </p:nvSpPr>
          <p:spPr bwMode="auto">
            <a:xfrm>
              <a:off x="3461" y="1086"/>
              <a:ext cx="81" cy="117"/>
            </a:xfrm>
            <a:custGeom>
              <a:avLst/>
              <a:gdLst>
                <a:gd name="T0" fmla="*/ 38 w 91"/>
                <a:gd name="T1" fmla="*/ 16 h 117"/>
                <a:gd name="T2" fmla="*/ 60 w 91"/>
                <a:gd name="T3" fmla="*/ 2 h 117"/>
                <a:gd name="T4" fmla="*/ 79 w 91"/>
                <a:gd name="T5" fmla="*/ 0 h 117"/>
                <a:gd name="T6" fmla="*/ 90 w 91"/>
                <a:gd name="T7" fmla="*/ 3 h 117"/>
                <a:gd name="T8" fmla="*/ 67 w 91"/>
                <a:gd name="T9" fmla="*/ 25 h 117"/>
                <a:gd name="T10" fmla="*/ 55 w 91"/>
                <a:gd name="T11" fmla="*/ 46 h 117"/>
                <a:gd name="T12" fmla="*/ 48 w 91"/>
                <a:gd name="T13" fmla="*/ 70 h 117"/>
                <a:gd name="T14" fmla="*/ 52 w 91"/>
                <a:gd name="T15" fmla="*/ 82 h 117"/>
                <a:gd name="T16" fmla="*/ 71 w 91"/>
                <a:gd name="T17" fmla="*/ 98 h 117"/>
                <a:gd name="T18" fmla="*/ 47 w 91"/>
                <a:gd name="T19" fmla="*/ 109 h 117"/>
                <a:gd name="T20" fmla="*/ 26 w 91"/>
                <a:gd name="T21" fmla="*/ 108 h 117"/>
                <a:gd name="T22" fmla="*/ 3 w 91"/>
                <a:gd name="T23" fmla="*/ 116 h 117"/>
                <a:gd name="T24" fmla="*/ 0 w 91"/>
                <a:gd name="T25" fmla="*/ 90 h 117"/>
                <a:gd name="T26" fmla="*/ 5 w 91"/>
                <a:gd name="T27" fmla="*/ 69 h 117"/>
                <a:gd name="T28" fmla="*/ 20 w 91"/>
                <a:gd name="T29" fmla="*/ 39 h 117"/>
                <a:gd name="T30" fmla="*/ 38 w 91"/>
                <a:gd name="T31" fmla="*/ 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117">
                  <a:moveTo>
                    <a:pt x="38" y="16"/>
                  </a:moveTo>
                  <a:lnTo>
                    <a:pt x="60" y="2"/>
                  </a:lnTo>
                  <a:lnTo>
                    <a:pt x="79" y="0"/>
                  </a:lnTo>
                  <a:lnTo>
                    <a:pt x="90" y="3"/>
                  </a:lnTo>
                  <a:lnTo>
                    <a:pt x="67" y="25"/>
                  </a:lnTo>
                  <a:lnTo>
                    <a:pt x="55" y="46"/>
                  </a:lnTo>
                  <a:lnTo>
                    <a:pt x="48" y="70"/>
                  </a:lnTo>
                  <a:lnTo>
                    <a:pt x="52" y="82"/>
                  </a:lnTo>
                  <a:lnTo>
                    <a:pt x="71" y="98"/>
                  </a:lnTo>
                  <a:lnTo>
                    <a:pt x="47" y="109"/>
                  </a:lnTo>
                  <a:lnTo>
                    <a:pt x="26" y="108"/>
                  </a:lnTo>
                  <a:lnTo>
                    <a:pt x="3" y="116"/>
                  </a:lnTo>
                  <a:lnTo>
                    <a:pt x="0" y="90"/>
                  </a:lnTo>
                  <a:lnTo>
                    <a:pt x="5" y="69"/>
                  </a:lnTo>
                  <a:lnTo>
                    <a:pt x="20" y="39"/>
                  </a:lnTo>
                  <a:lnTo>
                    <a:pt x="38" y="16"/>
                  </a:lnTo>
                </a:path>
              </a:pathLst>
            </a:custGeom>
            <a:solidFill>
              <a:srgbClr val="E0E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53" name="Freeform 97"/>
            <p:cNvSpPr>
              <a:spLocks/>
            </p:cNvSpPr>
            <p:nvPr/>
          </p:nvSpPr>
          <p:spPr bwMode="auto">
            <a:xfrm>
              <a:off x="3460" y="1084"/>
              <a:ext cx="79" cy="148"/>
            </a:xfrm>
            <a:custGeom>
              <a:avLst/>
              <a:gdLst>
                <a:gd name="T0" fmla="*/ 20 w 90"/>
                <a:gd name="T1" fmla="*/ 147 h 148"/>
                <a:gd name="T2" fmla="*/ 8 w 90"/>
                <a:gd name="T3" fmla="*/ 129 h 148"/>
                <a:gd name="T4" fmla="*/ 0 w 90"/>
                <a:gd name="T5" fmla="*/ 101 h 148"/>
                <a:gd name="T6" fmla="*/ 6 w 90"/>
                <a:gd name="T7" fmla="*/ 70 h 148"/>
                <a:gd name="T8" fmla="*/ 20 w 90"/>
                <a:gd name="T9" fmla="*/ 39 h 148"/>
                <a:gd name="T10" fmla="*/ 42 w 90"/>
                <a:gd name="T11" fmla="*/ 15 h 148"/>
                <a:gd name="T12" fmla="*/ 64 w 90"/>
                <a:gd name="T13" fmla="*/ 2 h 148"/>
                <a:gd name="T14" fmla="*/ 89 w 90"/>
                <a:gd name="T15" fmla="*/ 0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48">
                  <a:moveTo>
                    <a:pt x="20" y="147"/>
                  </a:moveTo>
                  <a:lnTo>
                    <a:pt x="8" y="129"/>
                  </a:lnTo>
                  <a:lnTo>
                    <a:pt x="0" y="101"/>
                  </a:lnTo>
                  <a:lnTo>
                    <a:pt x="6" y="70"/>
                  </a:lnTo>
                  <a:lnTo>
                    <a:pt x="20" y="39"/>
                  </a:lnTo>
                  <a:lnTo>
                    <a:pt x="42" y="15"/>
                  </a:lnTo>
                  <a:lnTo>
                    <a:pt x="64" y="2"/>
                  </a:lnTo>
                  <a:lnTo>
                    <a:pt x="89"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54" name="Freeform 98"/>
            <p:cNvSpPr>
              <a:spLocks/>
            </p:cNvSpPr>
            <p:nvPr/>
          </p:nvSpPr>
          <p:spPr bwMode="auto">
            <a:xfrm>
              <a:off x="3499" y="993"/>
              <a:ext cx="170" cy="205"/>
            </a:xfrm>
            <a:custGeom>
              <a:avLst/>
              <a:gdLst>
                <a:gd name="T0" fmla="*/ 7 w 191"/>
                <a:gd name="T1" fmla="*/ 132 h 205"/>
                <a:gd name="T2" fmla="*/ 14 w 191"/>
                <a:gd name="T3" fmla="*/ 120 h 205"/>
                <a:gd name="T4" fmla="*/ 21 w 191"/>
                <a:gd name="T5" fmla="*/ 111 h 205"/>
                <a:gd name="T6" fmla="*/ 31 w 191"/>
                <a:gd name="T7" fmla="*/ 105 h 205"/>
                <a:gd name="T8" fmla="*/ 45 w 191"/>
                <a:gd name="T9" fmla="*/ 98 h 205"/>
                <a:gd name="T10" fmla="*/ 55 w 191"/>
                <a:gd name="T11" fmla="*/ 90 h 205"/>
                <a:gd name="T12" fmla="*/ 64 w 191"/>
                <a:gd name="T13" fmla="*/ 81 h 205"/>
                <a:gd name="T14" fmla="*/ 72 w 191"/>
                <a:gd name="T15" fmla="*/ 73 h 205"/>
                <a:gd name="T16" fmla="*/ 84 w 191"/>
                <a:gd name="T17" fmla="*/ 65 h 205"/>
                <a:gd name="T18" fmla="*/ 100 w 191"/>
                <a:gd name="T19" fmla="*/ 60 h 205"/>
                <a:gd name="T20" fmla="*/ 112 w 191"/>
                <a:gd name="T21" fmla="*/ 52 h 205"/>
                <a:gd name="T22" fmla="*/ 117 w 191"/>
                <a:gd name="T23" fmla="*/ 37 h 205"/>
                <a:gd name="T24" fmla="*/ 128 w 191"/>
                <a:gd name="T25" fmla="*/ 27 h 205"/>
                <a:gd name="T26" fmla="*/ 143 w 191"/>
                <a:gd name="T27" fmla="*/ 1 h 205"/>
                <a:gd name="T28" fmla="*/ 152 w 191"/>
                <a:gd name="T29" fmla="*/ 0 h 205"/>
                <a:gd name="T30" fmla="*/ 161 w 191"/>
                <a:gd name="T31" fmla="*/ 4 h 205"/>
                <a:gd name="T32" fmla="*/ 166 w 191"/>
                <a:gd name="T33" fmla="*/ 11 h 205"/>
                <a:gd name="T34" fmla="*/ 168 w 191"/>
                <a:gd name="T35" fmla="*/ 22 h 205"/>
                <a:gd name="T36" fmla="*/ 162 w 191"/>
                <a:gd name="T37" fmla="*/ 38 h 205"/>
                <a:gd name="T38" fmla="*/ 155 w 191"/>
                <a:gd name="T39" fmla="*/ 44 h 205"/>
                <a:gd name="T40" fmla="*/ 148 w 191"/>
                <a:gd name="T41" fmla="*/ 52 h 205"/>
                <a:gd name="T42" fmla="*/ 141 w 191"/>
                <a:gd name="T43" fmla="*/ 65 h 205"/>
                <a:gd name="T44" fmla="*/ 150 w 191"/>
                <a:gd name="T45" fmla="*/ 63 h 205"/>
                <a:gd name="T46" fmla="*/ 164 w 191"/>
                <a:gd name="T47" fmla="*/ 63 h 205"/>
                <a:gd name="T48" fmla="*/ 169 w 191"/>
                <a:gd name="T49" fmla="*/ 65 h 205"/>
                <a:gd name="T50" fmla="*/ 184 w 191"/>
                <a:gd name="T51" fmla="*/ 73 h 205"/>
                <a:gd name="T52" fmla="*/ 189 w 191"/>
                <a:gd name="T53" fmla="*/ 86 h 205"/>
                <a:gd name="T54" fmla="*/ 190 w 191"/>
                <a:gd name="T55" fmla="*/ 105 h 205"/>
                <a:gd name="T56" fmla="*/ 187 w 191"/>
                <a:gd name="T57" fmla="*/ 129 h 205"/>
                <a:gd name="T58" fmla="*/ 178 w 191"/>
                <a:gd name="T59" fmla="*/ 144 h 205"/>
                <a:gd name="T60" fmla="*/ 168 w 191"/>
                <a:gd name="T61" fmla="*/ 163 h 205"/>
                <a:gd name="T62" fmla="*/ 152 w 191"/>
                <a:gd name="T63" fmla="*/ 183 h 205"/>
                <a:gd name="T64" fmla="*/ 143 w 191"/>
                <a:gd name="T65" fmla="*/ 196 h 205"/>
                <a:gd name="T66" fmla="*/ 131 w 191"/>
                <a:gd name="T67" fmla="*/ 201 h 205"/>
                <a:gd name="T68" fmla="*/ 117 w 191"/>
                <a:gd name="T69" fmla="*/ 204 h 205"/>
                <a:gd name="T70" fmla="*/ 101 w 191"/>
                <a:gd name="T71" fmla="*/ 201 h 205"/>
                <a:gd name="T72" fmla="*/ 87 w 191"/>
                <a:gd name="T73" fmla="*/ 197 h 205"/>
                <a:gd name="T74" fmla="*/ 79 w 191"/>
                <a:gd name="T75" fmla="*/ 193 h 205"/>
                <a:gd name="T76" fmla="*/ 71 w 191"/>
                <a:gd name="T77" fmla="*/ 188 h 205"/>
                <a:gd name="T78" fmla="*/ 63 w 191"/>
                <a:gd name="T79" fmla="*/ 191 h 205"/>
                <a:gd name="T80" fmla="*/ 51 w 191"/>
                <a:gd name="T81" fmla="*/ 192 h 205"/>
                <a:gd name="T82" fmla="*/ 39 w 191"/>
                <a:gd name="T83" fmla="*/ 193 h 205"/>
                <a:gd name="T84" fmla="*/ 22 w 191"/>
                <a:gd name="T85" fmla="*/ 191 h 205"/>
                <a:gd name="T86" fmla="*/ 13 w 191"/>
                <a:gd name="T87" fmla="*/ 184 h 205"/>
                <a:gd name="T88" fmla="*/ 3 w 191"/>
                <a:gd name="T89" fmla="*/ 172 h 205"/>
                <a:gd name="T90" fmla="*/ 0 w 191"/>
                <a:gd name="T91" fmla="*/ 154 h 205"/>
                <a:gd name="T92" fmla="*/ 4 w 191"/>
                <a:gd name="T93" fmla="*/ 135 h 205"/>
                <a:gd name="T94" fmla="*/ 7 w 191"/>
                <a:gd name="T95" fmla="*/ 1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1" h="205">
                  <a:moveTo>
                    <a:pt x="7" y="132"/>
                  </a:moveTo>
                  <a:lnTo>
                    <a:pt x="14" y="120"/>
                  </a:lnTo>
                  <a:lnTo>
                    <a:pt x="21" y="111"/>
                  </a:lnTo>
                  <a:lnTo>
                    <a:pt x="31" y="105"/>
                  </a:lnTo>
                  <a:lnTo>
                    <a:pt x="45" y="98"/>
                  </a:lnTo>
                  <a:lnTo>
                    <a:pt x="55" y="90"/>
                  </a:lnTo>
                  <a:lnTo>
                    <a:pt x="64" y="81"/>
                  </a:lnTo>
                  <a:lnTo>
                    <a:pt x="72" y="73"/>
                  </a:lnTo>
                  <a:lnTo>
                    <a:pt x="84" y="65"/>
                  </a:lnTo>
                  <a:lnTo>
                    <a:pt x="100" y="60"/>
                  </a:lnTo>
                  <a:lnTo>
                    <a:pt x="112" y="52"/>
                  </a:lnTo>
                  <a:lnTo>
                    <a:pt x="117" y="37"/>
                  </a:lnTo>
                  <a:lnTo>
                    <a:pt x="128" y="27"/>
                  </a:lnTo>
                  <a:lnTo>
                    <a:pt x="143" y="1"/>
                  </a:lnTo>
                  <a:lnTo>
                    <a:pt x="152" y="0"/>
                  </a:lnTo>
                  <a:lnTo>
                    <a:pt x="161" y="4"/>
                  </a:lnTo>
                  <a:lnTo>
                    <a:pt x="166" y="11"/>
                  </a:lnTo>
                  <a:lnTo>
                    <a:pt x="168" y="22"/>
                  </a:lnTo>
                  <a:lnTo>
                    <a:pt x="162" y="38"/>
                  </a:lnTo>
                  <a:lnTo>
                    <a:pt x="155" y="44"/>
                  </a:lnTo>
                  <a:lnTo>
                    <a:pt x="148" y="52"/>
                  </a:lnTo>
                  <a:lnTo>
                    <a:pt x="141" y="65"/>
                  </a:lnTo>
                  <a:lnTo>
                    <a:pt x="150" y="63"/>
                  </a:lnTo>
                  <a:lnTo>
                    <a:pt x="164" y="63"/>
                  </a:lnTo>
                  <a:lnTo>
                    <a:pt x="169" y="65"/>
                  </a:lnTo>
                  <a:lnTo>
                    <a:pt x="184" y="73"/>
                  </a:lnTo>
                  <a:lnTo>
                    <a:pt x="189" y="86"/>
                  </a:lnTo>
                  <a:lnTo>
                    <a:pt x="190" y="105"/>
                  </a:lnTo>
                  <a:lnTo>
                    <a:pt x="187" y="129"/>
                  </a:lnTo>
                  <a:lnTo>
                    <a:pt x="178" y="144"/>
                  </a:lnTo>
                  <a:lnTo>
                    <a:pt x="168" y="163"/>
                  </a:lnTo>
                  <a:lnTo>
                    <a:pt x="152" y="183"/>
                  </a:lnTo>
                  <a:lnTo>
                    <a:pt x="143" y="196"/>
                  </a:lnTo>
                  <a:lnTo>
                    <a:pt x="131" y="201"/>
                  </a:lnTo>
                  <a:lnTo>
                    <a:pt x="117" y="204"/>
                  </a:lnTo>
                  <a:lnTo>
                    <a:pt x="101" y="201"/>
                  </a:lnTo>
                  <a:lnTo>
                    <a:pt x="87" y="197"/>
                  </a:lnTo>
                  <a:lnTo>
                    <a:pt x="79" y="193"/>
                  </a:lnTo>
                  <a:lnTo>
                    <a:pt x="71" y="188"/>
                  </a:lnTo>
                  <a:lnTo>
                    <a:pt x="63" y="191"/>
                  </a:lnTo>
                  <a:lnTo>
                    <a:pt x="51" y="192"/>
                  </a:lnTo>
                  <a:lnTo>
                    <a:pt x="39" y="193"/>
                  </a:lnTo>
                  <a:lnTo>
                    <a:pt x="22" y="191"/>
                  </a:lnTo>
                  <a:lnTo>
                    <a:pt x="13" y="184"/>
                  </a:lnTo>
                  <a:lnTo>
                    <a:pt x="3" y="172"/>
                  </a:lnTo>
                  <a:lnTo>
                    <a:pt x="0" y="154"/>
                  </a:lnTo>
                  <a:lnTo>
                    <a:pt x="4" y="135"/>
                  </a:lnTo>
                  <a:lnTo>
                    <a:pt x="7" y="132"/>
                  </a:lnTo>
                </a:path>
              </a:pathLst>
            </a:custGeom>
            <a:solidFill>
              <a:srgbClr val="E0A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55" name="Freeform 99"/>
            <p:cNvSpPr>
              <a:spLocks/>
            </p:cNvSpPr>
            <p:nvPr/>
          </p:nvSpPr>
          <p:spPr bwMode="auto">
            <a:xfrm>
              <a:off x="3537" y="848"/>
              <a:ext cx="341" cy="316"/>
            </a:xfrm>
            <a:custGeom>
              <a:avLst/>
              <a:gdLst>
                <a:gd name="T0" fmla="*/ 4 w 383"/>
                <a:gd name="T1" fmla="*/ 280 h 316"/>
                <a:gd name="T2" fmla="*/ 23 w 383"/>
                <a:gd name="T3" fmla="*/ 258 h 316"/>
                <a:gd name="T4" fmla="*/ 52 w 383"/>
                <a:gd name="T5" fmla="*/ 229 h 316"/>
                <a:gd name="T6" fmla="*/ 87 w 383"/>
                <a:gd name="T7" fmla="*/ 202 h 316"/>
                <a:gd name="T8" fmla="*/ 113 w 383"/>
                <a:gd name="T9" fmla="*/ 184 h 316"/>
                <a:gd name="T10" fmla="*/ 134 w 383"/>
                <a:gd name="T11" fmla="*/ 178 h 316"/>
                <a:gd name="T12" fmla="*/ 148 w 383"/>
                <a:gd name="T13" fmla="*/ 175 h 316"/>
                <a:gd name="T14" fmla="*/ 158 w 383"/>
                <a:gd name="T15" fmla="*/ 166 h 316"/>
                <a:gd name="T16" fmla="*/ 155 w 383"/>
                <a:gd name="T17" fmla="*/ 146 h 316"/>
                <a:gd name="T18" fmla="*/ 160 w 383"/>
                <a:gd name="T19" fmla="*/ 125 h 316"/>
                <a:gd name="T20" fmla="*/ 174 w 383"/>
                <a:gd name="T21" fmla="*/ 103 h 316"/>
                <a:gd name="T22" fmla="*/ 194 w 383"/>
                <a:gd name="T23" fmla="*/ 81 h 316"/>
                <a:gd name="T24" fmla="*/ 224 w 383"/>
                <a:gd name="T25" fmla="*/ 56 h 316"/>
                <a:gd name="T26" fmla="*/ 256 w 383"/>
                <a:gd name="T27" fmla="*/ 34 h 316"/>
                <a:gd name="T28" fmla="*/ 286 w 383"/>
                <a:gd name="T29" fmla="*/ 15 h 316"/>
                <a:gd name="T30" fmla="*/ 320 w 383"/>
                <a:gd name="T31" fmla="*/ 3 h 316"/>
                <a:gd name="T32" fmla="*/ 344 w 383"/>
                <a:gd name="T33" fmla="*/ 0 h 316"/>
                <a:gd name="T34" fmla="*/ 364 w 383"/>
                <a:gd name="T35" fmla="*/ 6 h 316"/>
                <a:gd name="T36" fmla="*/ 376 w 383"/>
                <a:gd name="T37" fmla="*/ 17 h 316"/>
                <a:gd name="T38" fmla="*/ 382 w 383"/>
                <a:gd name="T39" fmla="*/ 32 h 316"/>
                <a:gd name="T40" fmla="*/ 379 w 383"/>
                <a:gd name="T41" fmla="*/ 54 h 316"/>
                <a:gd name="T42" fmla="*/ 369 w 383"/>
                <a:gd name="T43" fmla="*/ 77 h 316"/>
                <a:gd name="T44" fmla="*/ 355 w 383"/>
                <a:gd name="T45" fmla="*/ 98 h 316"/>
                <a:gd name="T46" fmla="*/ 335 w 383"/>
                <a:gd name="T47" fmla="*/ 120 h 316"/>
                <a:gd name="T48" fmla="*/ 313 w 383"/>
                <a:gd name="T49" fmla="*/ 138 h 316"/>
                <a:gd name="T50" fmla="*/ 282 w 383"/>
                <a:gd name="T51" fmla="*/ 159 h 316"/>
                <a:gd name="T52" fmla="*/ 253 w 383"/>
                <a:gd name="T53" fmla="*/ 177 h 316"/>
                <a:gd name="T54" fmla="*/ 228 w 383"/>
                <a:gd name="T55" fmla="*/ 186 h 316"/>
                <a:gd name="T56" fmla="*/ 205 w 383"/>
                <a:gd name="T57" fmla="*/ 188 h 316"/>
                <a:gd name="T58" fmla="*/ 185 w 383"/>
                <a:gd name="T59" fmla="*/ 186 h 316"/>
                <a:gd name="T60" fmla="*/ 172 w 383"/>
                <a:gd name="T61" fmla="*/ 190 h 316"/>
                <a:gd name="T62" fmla="*/ 162 w 383"/>
                <a:gd name="T63" fmla="*/ 200 h 316"/>
                <a:gd name="T64" fmla="*/ 155 w 383"/>
                <a:gd name="T65" fmla="*/ 219 h 316"/>
                <a:gd name="T66" fmla="*/ 137 w 383"/>
                <a:gd name="T67" fmla="*/ 239 h 316"/>
                <a:gd name="T68" fmla="*/ 109 w 383"/>
                <a:gd name="T69" fmla="*/ 261 h 316"/>
                <a:gd name="T70" fmla="*/ 87 w 383"/>
                <a:gd name="T71" fmla="*/ 280 h 316"/>
                <a:gd name="T72" fmla="*/ 67 w 383"/>
                <a:gd name="T73" fmla="*/ 298 h 316"/>
                <a:gd name="T74" fmla="*/ 50 w 383"/>
                <a:gd name="T75" fmla="*/ 308 h 316"/>
                <a:gd name="T76" fmla="*/ 31 w 383"/>
                <a:gd name="T77" fmla="*/ 314 h 316"/>
                <a:gd name="T78" fmla="*/ 14 w 383"/>
                <a:gd name="T79" fmla="*/ 315 h 316"/>
                <a:gd name="T80" fmla="*/ 0 w 383"/>
                <a:gd name="T81" fmla="*/ 308 h 316"/>
                <a:gd name="T82" fmla="*/ 0 w 383"/>
                <a:gd name="T83" fmla="*/ 294 h 316"/>
                <a:gd name="T84" fmla="*/ 4 w 383"/>
                <a:gd name="T85" fmla="*/ 28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3" h="316">
                  <a:moveTo>
                    <a:pt x="4" y="280"/>
                  </a:moveTo>
                  <a:lnTo>
                    <a:pt x="23" y="258"/>
                  </a:lnTo>
                  <a:lnTo>
                    <a:pt x="52" y="229"/>
                  </a:lnTo>
                  <a:lnTo>
                    <a:pt x="87" y="202"/>
                  </a:lnTo>
                  <a:lnTo>
                    <a:pt x="113" y="184"/>
                  </a:lnTo>
                  <a:lnTo>
                    <a:pt x="134" y="178"/>
                  </a:lnTo>
                  <a:lnTo>
                    <a:pt x="148" y="175"/>
                  </a:lnTo>
                  <a:lnTo>
                    <a:pt x="158" y="166"/>
                  </a:lnTo>
                  <a:lnTo>
                    <a:pt x="155" y="146"/>
                  </a:lnTo>
                  <a:lnTo>
                    <a:pt x="160" y="125"/>
                  </a:lnTo>
                  <a:lnTo>
                    <a:pt x="174" y="103"/>
                  </a:lnTo>
                  <a:lnTo>
                    <a:pt x="194" y="81"/>
                  </a:lnTo>
                  <a:lnTo>
                    <a:pt x="224" y="56"/>
                  </a:lnTo>
                  <a:lnTo>
                    <a:pt x="256" y="34"/>
                  </a:lnTo>
                  <a:lnTo>
                    <a:pt x="286" y="15"/>
                  </a:lnTo>
                  <a:lnTo>
                    <a:pt x="320" y="3"/>
                  </a:lnTo>
                  <a:lnTo>
                    <a:pt x="344" y="0"/>
                  </a:lnTo>
                  <a:lnTo>
                    <a:pt x="364" y="6"/>
                  </a:lnTo>
                  <a:lnTo>
                    <a:pt x="376" y="17"/>
                  </a:lnTo>
                  <a:lnTo>
                    <a:pt x="382" y="32"/>
                  </a:lnTo>
                  <a:lnTo>
                    <a:pt x="379" y="54"/>
                  </a:lnTo>
                  <a:lnTo>
                    <a:pt x="369" y="77"/>
                  </a:lnTo>
                  <a:lnTo>
                    <a:pt x="355" y="98"/>
                  </a:lnTo>
                  <a:lnTo>
                    <a:pt x="335" y="120"/>
                  </a:lnTo>
                  <a:lnTo>
                    <a:pt x="313" y="138"/>
                  </a:lnTo>
                  <a:lnTo>
                    <a:pt x="282" y="159"/>
                  </a:lnTo>
                  <a:lnTo>
                    <a:pt x="253" y="177"/>
                  </a:lnTo>
                  <a:lnTo>
                    <a:pt x="228" y="186"/>
                  </a:lnTo>
                  <a:lnTo>
                    <a:pt x="205" y="188"/>
                  </a:lnTo>
                  <a:lnTo>
                    <a:pt x="185" y="186"/>
                  </a:lnTo>
                  <a:lnTo>
                    <a:pt x="172" y="190"/>
                  </a:lnTo>
                  <a:lnTo>
                    <a:pt x="162" y="200"/>
                  </a:lnTo>
                  <a:lnTo>
                    <a:pt x="155" y="219"/>
                  </a:lnTo>
                  <a:lnTo>
                    <a:pt x="137" y="239"/>
                  </a:lnTo>
                  <a:lnTo>
                    <a:pt x="109" y="261"/>
                  </a:lnTo>
                  <a:lnTo>
                    <a:pt x="87" y="280"/>
                  </a:lnTo>
                  <a:lnTo>
                    <a:pt x="67" y="298"/>
                  </a:lnTo>
                  <a:lnTo>
                    <a:pt x="50" y="308"/>
                  </a:lnTo>
                  <a:lnTo>
                    <a:pt x="31" y="314"/>
                  </a:lnTo>
                  <a:lnTo>
                    <a:pt x="14" y="315"/>
                  </a:lnTo>
                  <a:lnTo>
                    <a:pt x="0" y="308"/>
                  </a:lnTo>
                  <a:lnTo>
                    <a:pt x="0" y="294"/>
                  </a:lnTo>
                  <a:lnTo>
                    <a:pt x="4" y="280"/>
                  </a:lnTo>
                </a:path>
              </a:pathLst>
            </a:custGeom>
            <a:solidFill>
              <a:schemeClr val="tx2"/>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56" name="Freeform 100"/>
            <p:cNvSpPr>
              <a:spLocks/>
            </p:cNvSpPr>
            <p:nvPr/>
          </p:nvSpPr>
          <p:spPr bwMode="auto">
            <a:xfrm>
              <a:off x="3695" y="867"/>
              <a:ext cx="164" cy="152"/>
            </a:xfrm>
            <a:custGeom>
              <a:avLst/>
              <a:gdLst>
                <a:gd name="T0" fmla="*/ 0 w 185"/>
                <a:gd name="T1" fmla="*/ 122 h 152"/>
                <a:gd name="T2" fmla="*/ 7 w 185"/>
                <a:gd name="T3" fmla="*/ 104 h 152"/>
                <a:gd name="T4" fmla="*/ 19 w 185"/>
                <a:gd name="T5" fmla="*/ 87 h 152"/>
                <a:gd name="T6" fmla="*/ 43 w 185"/>
                <a:gd name="T7" fmla="*/ 64 h 152"/>
                <a:gd name="T8" fmla="*/ 65 w 185"/>
                <a:gd name="T9" fmla="*/ 46 h 152"/>
                <a:gd name="T10" fmla="*/ 94 w 185"/>
                <a:gd name="T11" fmla="*/ 28 h 152"/>
                <a:gd name="T12" fmla="*/ 122 w 185"/>
                <a:gd name="T13" fmla="*/ 12 h 152"/>
                <a:gd name="T14" fmla="*/ 145 w 185"/>
                <a:gd name="T15" fmla="*/ 2 h 152"/>
                <a:gd name="T16" fmla="*/ 165 w 185"/>
                <a:gd name="T17" fmla="*/ 0 h 152"/>
                <a:gd name="T18" fmla="*/ 180 w 185"/>
                <a:gd name="T19" fmla="*/ 4 h 152"/>
                <a:gd name="T20" fmla="*/ 184 w 185"/>
                <a:gd name="T21" fmla="*/ 20 h 152"/>
                <a:gd name="T22" fmla="*/ 177 w 185"/>
                <a:gd name="T23" fmla="*/ 37 h 152"/>
                <a:gd name="T24" fmla="*/ 165 w 185"/>
                <a:gd name="T25" fmla="*/ 57 h 152"/>
                <a:gd name="T26" fmla="*/ 141 w 185"/>
                <a:gd name="T27" fmla="*/ 82 h 152"/>
                <a:gd name="T28" fmla="*/ 119 w 185"/>
                <a:gd name="T29" fmla="*/ 100 h 152"/>
                <a:gd name="T30" fmla="*/ 94 w 185"/>
                <a:gd name="T31" fmla="*/ 118 h 152"/>
                <a:gd name="T32" fmla="*/ 69 w 185"/>
                <a:gd name="T33" fmla="*/ 136 h 152"/>
                <a:gd name="T34" fmla="*/ 36 w 185"/>
                <a:gd name="T35" fmla="*/ 151 h 152"/>
                <a:gd name="T36" fmla="*/ 14 w 185"/>
                <a:gd name="T37" fmla="*/ 148 h 152"/>
                <a:gd name="T38" fmla="*/ 2 w 185"/>
                <a:gd name="T39" fmla="*/ 140 h 152"/>
                <a:gd name="T40" fmla="*/ 0 w 185"/>
                <a:gd name="T41" fmla="*/ 1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 h="152">
                  <a:moveTo>
                    <a:pt x="0" y="122"/>
                  </a:moveTo>
                  <a:lnTo>
                    <a:pt x="7" y="104"/>
                  </a:lnTo>
                  <a:lnTo>
                    <a:pt x="19" y="87"/>
                  </a:lnTo>
                  <a:lnTo>
                    <a:pt x="43" y="64"/>
                  </a:lnTo>
                  <a:lnTo>
                    <a:pt x="65" y="46"/>
                  </a:lnTo>
                  <a:lnTo>
                    <a:pt x="94" y="28"/>
                  </a:lnTo>
                  <a:lnTo>
                    <a:pt x="122" y="12"/>
                  </a:lnTo>
                  <a:lnTo>
                    <a:pt x="145" y="2"/>
                  </a:lnTo>
                  <a:lnTo>
                    <a:pt x="165" y="0"/>
                  </a:lnTo>
                  <a:lnTo>
                    <a:pt x="180" y="4"/>
                  </a:lnTo>
                  <a:lnTo>
                    <a:pt x="184" y="20"/>
                  </a:lnTo>
                  <a:lnTo>
                    <a:pt x="177" y="37"/>
                  </a:lnTo>
                  <a:lnTo>
                    <a:pt x="165" y="57"/>
                  </a:lnTo>
                  <a:lnTo>
                    <a:pt x="141" y="82"/>
                  </a:lnTo>
                  <a:lnTo>
                    <a:pt x="119" y="100"/>
                  </a:lnTo>
                  <a:lnTo>
                    <a:pt x="94" y="118"/>
                  </a:lnTo>
                  <a:lnTo>
                    <a:pt x="69" y="136"/>
                  </a:lnTo>
                  <a:lnTo>
                    <a:pt x="36" y="151"/>
                  </a:lnTo>
                  <a:lnTo>
                    <a:pt x="14" y="148"/>
                  </a:lnTo>
                  <a:lnTo>
                    <a:pt x="2" y="140"/>
                  </a:lnTo>
                  <a:lnTo>
                    <a:pt x="0" y="122"/>
                  </a:lnTo>
                </a:path>
              </a:pathLst>
            </a:custGeom>
            <a:solidFill>
              <a:srgbClr val="CECECE"/>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57" name="Freeform 101"/>
            <p:cNvSpPr>
              <a:spLocks/>
            </p:cNvSpPr>
            <p:nvPr/>
          </p:nvSpPr>
          <p:spPr bwMode="auto">
            <a:xfrm>
              <a:off x="3585" y="1074"/>
              <a:ext cx="111" cy="136"/>
            </a:xfrm>
            <a:custGeom>
              <a:avLst/>
              <a:gdLst>
                <a:gd name="T0" fmla="*/ 92 w 124"/>
                <a:gd name="T1" fmla="*/ 0 h 136"/>
                <a:gd name="T2" fmla="*/ 104 w 124"/>
                <a:gd name="T3" fmla="*/ 2 h 136"/>
                <a:gd name="T4" fmla="*/ 111 w 124"/>
                <a:gd name="T5" fmla="*/ 10 h 136"/>
                <a:gd name="T6" fmla="*/ 112 w 124"/>
                <a:gd name="T7" fmla="*/ 18 h 136"/>
                <a:gd name="T8" fmla="*/ 108 w 124"/>
                <a:gd name="T9" fmla="*/ 24 h 136"/>
                <a:gd name="T10" fmla="*/ 115 w 124"/>
                <a:gd name="T11" fmla="*/ 28 h 136"/>
                <a:gd name="T12" fmla="*/ 122 w 124"/>
                <a:gd name="T13" fmla="*/ 36 h 136"/>
                <a:gd name="T14" fmla="*/ 123 w 124"/>
                <a:gd name="T15" fmla="*/ 46 h 136"/>
                <a:gd name="T16" fmla="*/ 115 w 124"/>
                <a:gd name="T17" fmla="*/ 53 h 136"/>
                <a:gd name="T18" fmla="*/ 104 w 124"/>
                <a:gd name="T19" fmla="*/ 57 h 136"/>
                <a:gd name="T20" fmla="*/ 111 w 124"/>
                <a:gd name="T21" fmla="*/ 67 h 136"/>
                <a:gd name="T22" fmla="*/ 112 w 124"/>
                <a:gd name="T23" fmla="*/ 78 h 136"/>
                <a:gd name="T24" fmla="*/ 105 w 124"/>
                <a:gd name="T25" fmla="*/ 87 h 136"/>
                <a:gd name="T26" fmla="*/ 90 w 124"/>
                <a:gd name="T27" fmla="*/ 91 h 136"/>
                <a:gd name="T28" fmla="*/ 68 w 124"/>
                <a:gd name="T29" fmla="*/ 89 h 136"/>
                <a:gd name="T30" fmla="*/ 69 w 124"/>
                <a:gd name="T31" fmla="*/ 98 h 136"/>
                <a:gd name="T32" fmla="*/ 68 w 124"/>
                <a:gd name="T33" fmla="*/ 112 h 136"/>
                <a:gd name="T34" fmla="*/ 64 w 124"/>
                <a:gd name="T35" fmla="*/ 122 h 136"/>
                <a:gd name="T36" fmla="*/ 58 w 124"/>
                <a:gd name="T37" fmla="*/ 129 h 136"/>
                <a:gd name="T38" fmla="*/ 49 w 124"/>
                <a:gd name="T39" fmla="*/ 134 h 136"/>
                <a:gd name="T40" fmla="*/ 36 w 124"/>
                <a:gd name="T41" fmla="*/ 135 h 136"/>
                <a:gd name="T42" fmla="*/ 22 w 124"/>
                <a:gd name="T43" fmla="*/ 130 h 136"/>
                <a:gd name="T44" fmla="*/ 12 w 124"/>
                <a:gd name="T45" fmla="*/ 121 h 136"/>
                <a:gd name="T46" fmla="*/ 2 w 124"/>
                <a:gd name="T47" fmla="*/ 106 h 136"/>
                <a:gd name="T48" fmla="*/ 0 w 124"/>
                <a:gd name="T49" fmla="*/ 95 h 136"/>
                <a:gd name="T50" fmla="*/ 5 w 124"/>
                <a:gd name="T51" fmla="*/ 89 h 136"/>
                <a:gd name="T52" fmla="*/ 12 w 124"/>
                <a:gd name="T53" fmla="*/ 85 h 136"/>
                <a:gd name="T54" fmla="*/ 19 w 124"/>
                <a:gd name="T55" fmla="*/ 84 h 136"/>
                <a:gd name="T56" fmla="*/ 16 w 124"/>
                <a:gd name="T57" fmla="*/ 76 h 136"/>
                <a:gd name="T58" fmla="*/ 7 w 124"/>
                <a:gd name="T59" fmla="*/ 70 h 136"/>
                <a:gd name="T60" fmla="*/ 5 w 124"/>
                <a:gd name="T61" fmla="*/ 63 h 136"/>
                <a:gd name="T62" fmla="*/ 9 w 124"/>
                <a:gd name="T63" fmla="*/ 55 h 136"/>
                <a:gd name="T64" fmla="*/ 20 w 124"/>
                <a:gd name="T65" fmla="*/ 50 h 136"/>
                <a:gd name="T66" fmla="*/ 15 w 124"/>
                <a:gd name="T67" fmla="*/ 44 h 136"/>
                <a:gd name="T68" fmla="*/ 15 w 124"/>
                <a:gd name="T69" fmla="*/ 35 h 136"/>
                <a:gd name="T70" fmla="*/ 24 w 124"/>
                <a:gd name="T71" fmla="*/ 31 h 136"/>
                <a:gd name="T72" fmla="*/ 20 w 124"/>
                <a:gd name="T73" fmla="*/ 23 h 136"/>
                <a:gd name="T74" fmla="*/ 25 w 124"/>
                <a:gd name="T75" fmla="*/ 14 h 136"/>
                <a:gd name="T76" fmla="*/ 33 w 124"/>
                <a:gd name="T77" fmla="*/ 9 h 136"/>
                <a:gd name="T78" fmla="*/ 46 w 124"/>
                <a:gd name="T79" fmla="*/ 8 h 136"/>
                <a:gd name="T80" fmla="*/ 53 w 124"/>
                <a:gd name="T81" fmla="*/ 9 h 136"/>
                <a:gd name="T82" fmla="*/ 59 w 124"/>
                <a:gd name="T83" fmla="*/ 10 h 136"/>
                <a:gd name="T84" fmla="*/ 72 w 124"/>
                <a:gd name="T85" fmla="*/ 6 h 136"/>
                <a:gd name="T86" fmla="*/ 92 w 124"/>
                <a:gd name="T8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 h="136">
                  <a:moveTo>
                    <a:pt x="92" y="0"/>
                  </a:moveTo>
                  <a:lnTo>
                    <a:pt x="104" y="2"/>
                  </a:lnTo>
                  <a:lnTo>
                    <a:pt x="111" y="10"/>
                  </a:lnTo>
                  <a:lnTo>
                    <a:pt x="112" y="18"/>
                  </a:lnTo>
                  <a:lnTo>
                    <a:pt x="108" y="24"/>
                  </a:lnTo>
                  <a:lnTo>
                    <a:pt x="115" y="28"/>
                  </a:lnTo>
                  <a:lnTo>
                    <a:pt x="122" y="36"/>
                  </a:lnTo>
                  <a:lnTo>
                    <a:pt x="123" y="46"/>
                  </a:lnTo>
                  <a:lnTo>
                    <a:pt x="115" y="53"/>
                  </a:lnTo>
                  <a:lnTo>
                    <a:pt x="104" y="57"/>
                  </a:lnTo>
                  <a:lnTo>
                    <a:pt x="111" y="67"/>
                  </a:lnTo>
                  <a:lnTo>
                    <a:pt x="112" y="78"/>
                  </a:lnTo>
                  <a:lnTo>
                    <a:pt x="105" y="87"/>
                  </a:lnTo>
                  <a:lnTo>
                    <a:pt x="90" y="91"/>
                  </a:lnTo>
                  <a:lnTo>
                    <a:pt x="68" y="89"/>
                  </a:lnTo>
                  <a:lnTo>
                    <a:pt x="69" y="98"/>
                  </a:lnTo>
                  <a:lnTo>
                    <a:pt x="68" y="112"/>
                  </a:lnTo>
                  <a:lnTo>
                    <a:pt x="64" y="122"/>
                  </a:lnTo>
                  <a:lnTo>
                    <a:pt x="58" y="129"/>
                  </a:lnTo>
                  <a:lnTo>
                    <a:pt x="49" y="134"/>
                  </a:lnTo>
                  <a:lnTo>
                    <a:pt x="36" y="135"/>
                  </a:lnTo>
                  <a:lnTo>
                    <a:pt x="22" y="130"/>
                  </a:lnTo>
                  <a:lnTo>
                    <a:pt x="12" y="121"/>
                  </a:lnTo>
                  <a:lnTo>
                    <a:pt x="2" y="106"/>
                  </a:lnTo>
                  <a:lnTo>
                    <a:pt x="0" y="95"/>
                  </a:lnTo>
                  <a:lnTo>
                    <a:pt x="5" y="89"/>
                  </a:lnTo>
                  <a:lnTo>
                    <a:pt x="12" y="85"/>
                  </a:lnTo>
                  <a:lnTo>
                    <a:pt x="19" y="84"/>
                  </a:lnTo>
                  <a:lnTo>
                    <a:pt x="16" y="76"/>
                  </a:lnTo>
                  <a:lnTo>
                    <a:pt x="7" y="70"/>
                  </a:lnTo>
                  <a:lnTo>
                    <a:pt x="5" y="63"/>
                  </a:lnTo>
                  <a:lnTo>
                    <a:pt x="9" y="55"/>
                  </a:lnTo>
                  <a:lnTo>
                    <a:pt x="20" y="50"/>
                  </a:lnTo>
                  <a:lnTo>
                    <a:pt x="15" y="44"/>
                  </a:lnTo>
                  <a:lnTo>
                    <a:pt x="15" y="35"/>
                  </a:lnTo>
                  <a:lnTo>
                    <a:pt x="24" y="31"/>
                  </a:lnTo>
                  <a:lnTo>
                    <a:pt x="20" y="23"/>
                  </a:lnTo>
                  <a:lnTo>
                    <a:pt x="25" y="14"/>
                  </a:lnTo>
                  <a:lnTo>
                    <a:pt x="33" y="9"/>
                  </a:lnTo>
                  <a:lnTo>
                    <a:pt x="46" y="8"/>
                  </a:lnTo>
                  <a:lnTo>
                    <a:pt x="53" y="9"/>
                  </a:lnTo>
                  <a:lnTo>
                    <a:pt x="59" y="10"/>
                  </a:lnTo>
                  <a:lnTo>
                    <a:pt x="72" y="6"/>
                  </a:lnTo>
                  <a:lnTo>
                    <a:pt x="92" y="0"/>
                  </a:lnTo>
                </a:path>
              </a:pathLst>
            </a:custGeom>
            <a:solidFill>
              <a:srgbClr val="E0A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58" name="Freeform 102"/>
            <p:cNvSpPr>
              <a:spLocks/>
            </p:cNvSpPr>
            <p:nvPr/>
          </p:nvSpPr>
          <p:spPr bwMode="auto">
            <a:xfrm>
              <a:off x="3626" y="1132"/>
              <a:ext cx="54" cy="17"/>
            </a:xfrm>
            <a:custGeom>
              <a:avLst/>
              <a:gdLst>
                <a:gd name="T0" fmla="*/ 0 w 62"/>
                <a:gd name="T1" fmla="*/ 4 h 17"/>
                <a:gd name="T2" fmla="*/ 9 w 62"/>
                <a:gd name="T3" fmla="*/ 10 h 17"/>
                <a:gd name="T4" fmla="*/ 24 w 62"/>
                <a:gd name="T5" fmla="*/ 16 h 17"/>
                <a:gd name="T6" fmla="*/ 38 w 62"/>
                <a:gd name="T7" fmla="*/ 12 h 17"/>
                <a:gd name="T8" fmla="*/ 52 w 62"/>
                <a:gd name="T9" fmla="*/ 7 h 17"/>
                <a:gd name="T10" fmla="*/ 61 w 62"/>
                <a:gd name="T11" fmla="*/ 0 h 17"/>
              </a:gdLst>
              <a:ahLst/>
              <a:cxnLst>
                <a:cxn ang="0">
                  <a:pos x="T0" y="T1"/>
                </a:cxn>
                <a:cxn ang="0">
                  <a:pos x="T2" y="T3"/>
                </a:cxn>
                <a:cxn ang="0">
                  <a:pos x="T4" y="T5"/>
                </a:cxn>
                <a:cxn ang="0">
                  <a:pos x="T6" y="T7"/>
                </a:cxn>
                <a:cxn ang="0">
                  <a:pos x="T8" y="T9"/>
                </a:cxn>
                <a:cxn ang="0">
                  <a:pos x="T10" y="T11"/>
                </a:cxn>
              </a:cxnLst>
              <a:rect l="0" t="0" r="r" b="b"/>
              <a:pathLst>
                <a:path w="62" h="17">
                  <a:moveTo>
                    <a:pt x="0" y="4"/>
                  </a:moveTo>
                  <a:lnTo>
                    <a:pt x="9" y="10"/>
                  </a:lnTo>
                  <a:lnTo>
                    <a:pt x="24" y="16"/>
                  </a:lnTo>
                  <a:lnTo>
                    <a:pt x="38" y="12"/>
                  </a:lnTo>
                  <a:lnTo>
                    <a:pt x="52" y="7"/>
                  </a:lnTo>
                  <a:lnTo>
                    <a:pt x="6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59" name="Freeform 103"/>
            <p:cNvSpPr>
              <a:spLocks/>
            </p:cNvSpPr>
            <p:nvPr/>
          </p:nvSpPr>
          <p:spPr bwMode="auto">
            <a:xfrm>
              <a:off x="3614" y="1154"/>
              <a:ext cx="34" cy="17"/>
            </a:xfrm>
            <a:custGeom>
              <a:avLst/>
              <a:gdLst>
                <a:gd name="T0" fmla="*/ 37 w 38"/>
                <a:gd name="T1" fmla="*/ 16 h 17"/>
                <a:gd name="T2" fmla="*/ 25 w 38"/>
                <a:gd name="T3" fmla="*/ 15 h 17"/>
                <a:gd name="T4" fmla="*/ 13 w 38"/>
                <a:gd name="T5" fmla="*/ 10 h 17"/>
                <a:gd name="T6" fmla="*/ 0 w 38"/>
                <a:gd name="T7" fmla="*/ 0 h 17"/>
              </a:gdLst>
              <a:ahLst/>
              <a:cxnLst>
                <a:cxn ang="0">
                  <a:pos x="T0" y="T1"/>
                </a:cxn>
                <a:cxn ang="0">
                  <a:pos x="T2" y="T3"/>
                </a:cxn>
                <a:cxn ang="0">
                  <a:pos x="T4" y="T5"/>
                </a:cxn>
                <a:cxn ang="0">
                  <a:pos x="T6" y="T7"/>
                </a:cxn>
              </a:cxnLst>
              <a:rect l="0" t="0" r="r" b="b"/>
              <a:pathLst>
                <a:path w="38" h="17">
                  <a:moveTo>
                    <a:pt x="37" y="16"/>
                  </a:moveTo>
                  <a:lnTo>
                    <a:pt x="25" y="15"/>
                  </a:lnTo>
                  <a:lnTo>
                    <a:pt x="13" y="1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60" name="Freeform 104"/>
            <p:cNvSpPr>
              <a:spLocks/>
            </p:cNvSpPr>
            <p:nvPr/>
          </p:nvSpPr>
          <p:spPr bwMode="auto">
            <a:xfrm>
              <a:off x="3610" y="1166"/>
              <a:ext cx="32" cy="17"/>
            </a:xfrm>
            <a:custGeom>
              <a:avLst/>
              <a:gdLst>
                <a:gd name="T0" fmla="*/ 35 w 36"/>
                <a:gd name="T1" fmla="*/ 16 h 17"/>
                <a:gd name="T2" fmla="*/ 25 w 36"/>
                <a:gd name="T3" fmla="*/ 11 h 17"/>
                <a:gd name="T4" fmla="*/ 16 w 36"/>
                <a:gd name="T5" fmla="*/ 11 h 17"/>
                <a:gd name="T6" fmla="*/ 7 w 36"/>
                <a:gd name="T7" fmla="*/ 16 h 17"/>
                <a:gd name="T8" fmla="*/ 4 w 36"/>
                <a:gd name="T9" fmla="*/ 8 h 17"/>
                <a:gd name="T10" fmla="*/ 0 w 36"/>
                <a:gd name="T11" fmla="*/ 0 h 17"/>
              </a:gdLst>
              <a:ahLst/>
              <a:cxnLst>
                <a:cxn ang="0">
                  <a:pos x="T0" y="T1"/>
                </a:cxn>
                <a:cxn ang="0">
                  <a:pos x="T2" y="T3"/>
                </a:cxn>
                <a:cxn ang="0">
                  <a:pos x="T4" y="T5"/>
                </a:cxn>
                <a:cxn ang="0">
                  <a:pos x="T6" y="T7"/>
                </a:cxn>
                <a:cxn ang="0">
                  <a:pos x="T8" y="T9"/>
                </a:cxn>
                <a:cxn ang="0">
                  <a:pos x="T10" y="T11"/>
                </a:cxn>
              </a:cxnLst>
              <a:rect l="0" t="0" r="r" b="b"/>
              <a:pathLst>
                <a:path w="36" h="17">
                  <a:moveTo>
                    <a:pt x="35" y="16"/>
                  </a:moveTo>
                  <a:lnTo>
                    <a:pt x="25" y="11"/>
                  </a:lnTo>
                  <a:lnTo>
                    <a:pt x="16" y="11"/>
                  </a:lnTo>
                  <a:lnTo>
                    <a:pt x="7" y="16"/>
                  </a:lnTo>
                  <a:lnTo>
                    <a:pt x="4" y="8"/>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61" name="Freeform 105"/>
            <p:cNvSpPr>
              <a:spLocks/>
            </p:cNvSpPr>
            <p:nvPr/>
          </p:nvSpPr>
          <p:spPr bwMode="auto">
            <a:xfrm>
              <a:off x="3626" y="1101"/>
              <a:ext cx="54" cy="17"/>
            </a:xfrm>
            <a:custGeom>
              <a:avLst/>
              <a:gdLst>
                <a:gd name="T0" fmla="*/ 61 w 62"/>
                <a:gd name="T1" fmla="*/ 0 h 17"/>
                <a:gd name="T2" fmla="*/ 52 w 62"/>
                <a:gd name="T3" fmla="*/ 2 h 17"/>
                <a:gd name="T4" fmla="*/ 43 w 62"/>
                <a:gd name="T5" fmla="*/ 5 h 17"/>
                <a:gd name="T6" fmla="*/ 37 w 62"/>
                <a:gd name="T7" fmla="*/ 8 h 17"/>
                <a:gd name="T8" fmla="*/ 30 w 62"/>
                <a:gd name="T9" fmla="*/ 13 h 17"/>
                <a:gd name="T10" fmla="*/ 22 w 62"/>
                <a:gd name="T11" fmla="*/ 16 h 17"/>
                <a:gd name="T12" fmla="*/ 14 w 62"/>
                <a:gd name="T13" fmla="*/ 14 h 17"/>
                <a:gd name="T14" fmla="*/ 6 w 62"/>
                <a:gd name="T15" fmla="*/ 10 h 17"/>
                <a:gd name="T16" fmla="*/ 0 w 62"/>
                <a:gd name="T17"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7">
                  <a:moveTo>
                    <a:pt x="61" y="0"/>
                  </a:moveTo>
                  <a:lnTo>
                    <a:pt x="52" y="2"/>
                  </a:lnTo>
                  <a:lnTo>
                    <a:pt x="43" y="5"/>
                  </a:lnTo>
                  <a:lnTo>
                    <a:pt x="37" y="8"/>
                  </a:lnTo>
                  <a:lnTo>
                    <a:pt x="30" y="13"/>
                  </a:lnTo>
                  <a:lnTo>
                    <a:pt x="22" y="16"/>
                  </a:lnTo>
                  <a:lnTo>
                    <a:pt x="14" y="14"/>
                  </a:lnTo>
                  <a:lnTo>
                    <a:pt x="6" y="10"/>
                  </a:lnTo>
                  <a:lnTo>
                    <a:pt x="0" y="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nvGrpSpPr>
            <p:cNvPr id="147562" name="Group 106"/>
            <p:cNvGrpSpPr>
              <a:grpSpLocks/>
            </p:cNvGrpSpPr>
            <p:nvPr/>
          </p:nvGrpSpPr>
          <p:grpSpPr bwMode="auto">
            <a:xfrm>
              <a:off x="3487" y="692"/>
              <a:ext cx="230" cy="347"/>
              <a:chOff x="3924" y="692"/>
              <a:chExt cx="258" cy="347"/>
            </a:xfrm>
          </p:grpSpPr>
          <p:sp>
            <p:nvSpPr>
              <p:cNvPr id="147563" name="Freeform 107"/>
              <p:cNvSpPr>
                <a:spLocks/>
              </p:cNvSpPr>
              <p:nvPr/>
            </p:nvSpPr>
            <p:spPr bwMode="auto">
              <a:xfrm>
                <a:off x="3924" y="692"/>
                <a:ext cx="258" cy="347"/>
              </a:xfrm>
              <a:custGeom>
                <a:avLst/>
                <a:gdLst>
                  <a:gd name="T0" fmla="*/ 7 w 258"/>
                  <a:gd name="T1" fmla="*/ 93 h 347"/>
                  <a:gd name="T2" fmla="*/ 2 w 258"/>
                  <a:gd name="T3" fmla="*/ 115 h 347"/>
                  <a:gd name="T4" fmla="*/ 0 w 258"/>
                  <a:gd name="T5" fmla="*/ 136 h 347"/>
                  <a:gd name="T6" fmla="*/ 6 w 258"/>
                  <a:gd name="T7" fmla="*/ 182 h 347"/>
                  <a:gd name="T8" fmla="*/ 11 w 258"/>
                  <a:gd name="T9" fmla="*/ 223 h 347"/>
                  <a:gd name="T10" fmla="*/ 23 w 258"/>
                  <a:gd name="T11" fmla="*/ 247 h 347"/>
                  <a:gd name="T12" fmla="*/ 35 w 258"/>
                  <a:gd name="T13" fmla="*/ 277 h 347"/>
                  <a:gd name="T14" fmla="*/ 44 w 258"/>
                  <a:gd name="T15" fmla="*/ 292 h 347"/>
                  <a:gd name="T16" fmla="*/ 54 w 258"/>
                  <a:gd name="T17" fmla="*/ 312 h 347"/>
                  <a:gd name="T18" fmla="*/ 62 w 258"/>
                  <a:gd name="T19" fmla="*/ 328 h 347"/>
                  <a:gd name="T20" fmla="*/ 71 w 258"/>
                  <a:gd name="T21" fmla="*/ 339 h 347"/>
                  <a:gd name="T22" fmla="*/ 79 w 258"/>
                  <a:gd name="T23" fmla="*/ 345 h 347"/>
                  <a:gd name="T24" fmla="*/ 88 w 258"/>
                  <a:gd name="T25" fmla="*/ 346 h 347"/>
                  <a:gd name="T26" fmla="*/ 98 w 258"/>
                  <a:gd name="T27" fmla="*/ 343 h 347"/>
                  <a:gd name="T28" fmla="*/ 105 w 258"/>
                  <a:gd name="T29" fmla="*/ 344 h 347"/>
                  <a:gd name="T30" fmla="*/ 110 w 258"/>
                  <a:gd name="T31" fmla="*/ 342 h 347"/>
                  <a:gd name="T32" fmla="*/ 118 w 258"/>
                  <a:gd name="T33" fmla="*/ 332 h 347"/>
                  <a:gd name="T34" fmla="*/ 129 w 258"/>
                  <a:gd name="T35" fmla="*/ 313 h 347"/>
                  <a:gd name="T36" fmla="*/ 139 w 258"/>
                  <a:gd name="T37" fmla="*/ 289 h 347"/>
                  <a:gd name="T38" fmla="*/ 146 w 258"/>
                  <a:gd name="T39" fmla="*/ 268 h 347"/>
                  <a:gd name="T40" fmla="*/ 150 w 258"/>
                  <a:gd name="T41" fmla="*/ 249 h 347"/>
                  <a:gd name="T42" fmla="*/ 155 w 258"/>
                  <a:gd name="T43" fmla="*/ 235 h 347"/>
                  <a:gd name="T44" fmla="*/ 164 w 258"/>
                  <a:gd name="T45" fmla="*/ 217 h 347"/>
                  <a:gd name="T46" fmla="*/ 175 w 258"/>
                  <a:gd name="T47" fmla="*/ 205 h 347"/>
                  <a:gd name="T48" fmla="*/ 166 w 258"/>
                  <a:gd name="T49" fmla="*/ 197 h 347"/>
                  <a:gd name="T50" fmla="*/ 154 w 258"/>
                  <a:gd name="T51" fmla="*/ 192 h 347"/>
                  <a:gd name="T52" fmla="*/ 163 w 258"/>
                  <a:gd name="T53" fmla="*/ 182 h 347"/>
                  <a:gd name="T54" fmla="*/ 164 w 258"/>
                  <a:gd name="T55" fmla="*/ 172 h 347"/>
                  <a:gd name="T56" fmla="*/ 168 w 258"/>
                  <a:gd name="T57" fmla="*/ 165 h 347"/>
                  <a:gd name="T58" fmla="*/ 174 w 258"/>
                  <a:gd name="T59" fmla="*/ 158 h 347"/>
                  <a:gd name="T60" fmla="*/ 179 w 258"/>
                  <a:gd name="T61" fmla="*/ 161 h 347"/>
                  <a:gd name="T62" fmla="*/ 185 w 258"/>
                  <a:gd name="T63" fmla="*/ 163 h 347"/>
                  <a:gd name="T64" fmla="*/ 190 w 258"/>
                  <a:gd name="T65" fmla="*/ 171 h 347"/>
                  <a:gd name="T66" fmla="*/ 193 w 258"/>
                  <a:gd name="T67" fmla="*/ 180 h 347"/>
                  <a:gd name="T68" fmla="*/ 197 w 258"/>
                  <a:gd name="T69" fmla="*/ 183 h 347"/>
                  <a:gd name="T70" fmla="*/ 205 w 258"/>
                  <a:gd name="T71" fmla="*/ 184 h 347"/>
                  <a:gd name="T72" fmla="*/ 210 w 258"/>
                  <a:gd name="T73" fmla="*/ 181 h 347"/>
                  <a:gd name="T74" fmla="*/ 214 w 258"/>
                  <a:gd name="T75" fmla="*/ 174 h 347"/>
                  <a:gd name="T76" fmla="*/ 220 w 258"/>
                  <a:gd name="T77" fmla="*/ 155 h 347"/>
                  <a:gd name="T78" fmla="*/ 231 w 258"/>
                  <a:gd name="T79" fmla="*/ 144 h 347"/>
                  <a:gd name="T80" fmla="*/ 238 w 258"/>
                  <a:gd name="T81" fmla="*/ 136 h 347"/>
                  <a:gd name="T82" fmla="*/ 241 w 258"/>
                  <a:gd name="T83" fmla="*/ 128 h 347"/>
                  <a:gd name="T84" fmla="*/ 234 w 258"/>
                  <a:gd name="T85" fmla="*/ 109 h 347"/>
                  <a:gd name="T86" fmla="*/ 229 w 258"/>
                  <a:gd name="T87" fmla="*/ 99 h 347"/>
                  <a:gd name="T88" fmla="*/ 235 w 258"/>
                  <a:gd name="T89" fmla="*/ 86 h 347"/>
                  <a:gd name="T90" fmla="*/ 247 w 258"/>
                  <a:gd name="T91" fmla="*/ 75 h 347"/>
                  <a:gd name="T92" fmla="*/ 257 w 258"/>
                  <a:gd name="T93" fmla="*/ 65 h 347"/>
                  <a:gd name="T94" fmla="*/ 250 w 258"/>
                  <a:gd name="T95" fmla="*/ 42 h 347"/>
                  <a:gd name="T96" fmla="*/ 236 w 258"/>
                  <a:gd name="T97" fmla="*/ 22 h 347"/>
                  <a:gd name="T98" fmla="*/ 201 w 258"/>
                  <a:gd name="T99" fmla="*/ 7 h 347"/>
                  <a:gd name="T100" fmla="*/ 164 w 258"/>
                  <a:gd name="T101" fmla="*/ 0 h 347"/>
                  <a:gd name="T102" fmla="*/ 127 w 258"/>
                  <a:gd name="T103" fmla="*/ 2 h 347"/>
                  <a:gd name="T104" fmla="*/ 85 w 258"/>
                  <a:gd name="T105" fmla="*/ 14 h 347"/>
                  <a:gd name="T106" fmla="*/ 72 w 258"/>
                  <a:gd name="T107" fmla="*/ 26 h 347"/>
                  <a:gd name="T108" fmla="*/ 66 w 258"/>
                  <a:gd name="T109" fmla="*/ 38 h 347"/>
                  <a:gd name="T110" fmla="*/ 60 w 258"/>
                  <a:gd name="T111" fmla="*/ 54 h 347"/>
                  <a:gd name="T112" fmla="*/ 55 w 258"/>
                  <a:gd name="T113" fmla="*/ 62 h 347"/>
                  <a:gd name="T114" fmla="*/ 27 w 258"/>
                  <a:gd name="T115" fmla="*/ 75 h 347"/>
                  <a:gd name="T116" fmla="*/ 15 w 258"/>
                  <a:gd name="T117" fmla="*/ 84 h 347"/>
                  <a:gd name="T118" fmla="*/ 7 w 258"/>
                  <a:gd name="T119" fmla="*/ 9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8" h="347">
                    <a:moveTo>
                      <a:pt x="7" y="93"/>
                    </a:moveTo>
                    <a:lnTo>
                      <a:pt x="2" y="115"/>
                    </a:lnTo>
                    <a:lnTo>
                      <a:pt x="0" y="136"/>
                    </a:lnTo>
                    <a:lnTo>
                      <a:pt x="6" y="182"/>
                    </a:lnTo>
                    <a:lnTo>
                      <a:pt x="11" y="223"/>
                    </a:lnTo>
                    <a:lnTo>
                      <a:pt x="23" y="247"/>
                    </a:lnTo>
                    <a:lnTo>
                      <a:pt x="35" y="277"/>
                    </a:lnTo>
                    <a:lnTo>
                      <a:pt x="44" y="292"/>
                    </a:lnTo>
                    <a:lnTo>
                      <a:pt x="54" y="312"/>
                    </a:lnTo>
                    <a:lnTo>
                      <a:pt x="62" y="328"/>
                    </a:lnTo>
                    <a:lnTo>
                      <a:pt x="71" y="339"/>
                    </a:lnTo>
                    <a:lnTo>
                      <a:pt x="79" y="345"/>
                    </a:lnTo>
                    <a:lnTo>
                      <a:pt x="88" y="346"/>
                    </a:lnTo>
                    <a:lnTo>
                      <a:pt x="98" y="343"/>
                    </a:lnTo>
                    <a:lnTo>
                      <a:pt x="105" y="344"/>
                    </a:lnTo>
                    <a:lnTo>
                      <a:pt x="110" y="342"/>
                    </a:lnTo>
                    <a:lnTo>
                      <a:pt x="118" y="332"/>
                    </a:lnTo>
                    <a:lnTo>
                      <a:pt x="129" y="313"/>
                    </a:lnTo>
                    <a:lnTo>
                      <a:pt x="139" y="289"/>
                    </a:lnTo>
                    <a:lnTo>
                      <a:pt x="146" y="268"/>
                    </a:lnTo>
                    <a:lnTo>
                      <a:pt x="150" y="249"/>
                    </a:lnTo>
                    <a:lnTo>
                      <a:pt x="155" y="235"/>
                    </a:lnTo>
                    <a:lnTo>
                      <a:pt x="164" y="217"/>
                    </a:lnTo>
                    <a:lnTo>
                      <a:pt x="175" y="205"/>
                    </a:lnTo>
                    <a:lnTo>
                      <a:pt x="166" y="197"/>
                    </a:lnTo>
                    <a:lnTo>
                      <a:pt x="154" y="192"/>
                    </a:lnTo>
                    <a:lnTo>
                      <a:pt x="163" y="182"/>
                    </a:lnTo>
                    <a:lnTo>
                      <a:pt x="164" y="172"/>
                    </a:lnTo>
                    <a:lnTo>
                      <a:pt x="168" y="165"/>
                    </a:lnTo>
                    <a:lnTo>
                      <a:pt x="174" y="158"/>
                    </a:lnTo>
                    <a:lnTo>
                      <a:pt x="179" y="161"/>
                    </a:lnTo>
                    <a:lnTo>
                      <a:pt x="185" y="163"/>
                    </a:lnTo>
                    <a:lnTo>
                      <a:pt x="190" y="171"/>
                    </a:lnTo>
                    <a:lnTo>
                      <a:pt x="193" y="180"/>
                    </a:lnTo>
                    <a:lnTo>
                      <a:pt x="197" y="183"/>
                    </a:lnTo>
                    <a:lnTo>
                      <a:pt x="205" y="184"/>
                    </a:lnTo>
                    <a:lnTo>
                      <a:pt x="210" y="181"/>
                    </a:lnTo>
                    <a:lnTo>
                      <a:pt x="214" y="174"/>
                    </a:lnTo>
                    <a:lnTo>
                      <a:pt x="220" y="155"/>
                    </a:lnTo>
                    <a:lnTo>
                      <a:pt x="231" y="144"/>
                    </a:lnTo>
                    <a:lnTo>
                      <a:pt x="238" y="136"/>
                    </a:lnTo>
                    <a:lnTo>
                      <a:pt x="241" y="128"/>
                    </a:lnTo>
                    <a:lnTo>
                      <a:pt x="234" y="109"/>
                    </a:lnTo>
                    <a:lnTo>
                      <a:pt x="229" y="99"/>
                    </a:lnTo>
                    <a:lnTo>
                      <a:pt x="235" y="86"/>
                    </a:lnTo>
                    <a:lnTo>
                      <a:pt x="247" y="75"/>
                    </a:lnTo>
                    <a:lnTo>
                      <a:pt x="257" y="65"/>
                    </a:lnTo>
                    <a:lnTo>
                      <a:pt x="250" y="42"/>
                    </a:lnTo>
                    <a:lnTo>
                      <a:pt x="236" y="22"/>
                    </a:lnTo>
                    <a:lnTo>
                      <a:pt x="201" y="7"/>
                    </a:lnTo>
                    <a:lnTo>
                      <a:pt x="164" y="0"/>
                    </a:lnTo>
                    <a:lnTo>
                      <a:pt x="127" y="2"/>
                    </a:lnTo>
                    <a:lnTo>
                      <a:pt x="85" y="14"/>
                    </a:lnTo>
                    <a:lnTo>
                      <a:pt x="72" y="26"/>
                    </a:lnTo>
                    <a:lnTo>
                      <a:pt x="66" y="38"/>
                    </a:lnTo>
                    <a:lnTo>
                      <a:pt x="60" y="54"/>
                    </a:lnTo>
                    <a:lnTo>
                      <a:pt x="55" y="62"/>
                    </a:lnTo>
                    <a:lnTo>
                      <a:pt x="27" y="75"/>
                    </a:lnTo>
                    <a:lnTo>
                      <a:pt x="15" y="84"/>
                    </a:lnTo>
                    <a:lnTo>
                      <a:pt x="7" y="93"/>
                    </a:lnTo>
                  </a:path>
                </a:pathLst>
              </a:custGeom>
              <a:solidFill>
                <a:srgbClr val="E0A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nvGrpSpPr>
              <p:cNvPr id="147564" name="Group 108"/>
              <p:cNvGrpSpPr>
                <a:grpSpLocks/>
              </p:cNvGrpSpPr>
              <p:nvPr/>
            </p:nvGrpSpPr>
            <p:grpSpPr bwMode="auto">
              <a:xfrm>
                <a:off x="3954" y="744"/>
                <a:ext cx="201" cy="185"/>
                <a:chOff x="3954" y="744"/>
                <a:chExt cx="201" cy="185"/>
              </a:xfrm>
            </p:grpSpPr>
            <p:grpSp>
              <p:nvGrpSpPr>
                <p:cNvPr id="147565" name="Group 109"/>
                <p:cNvGrpSpPr>
                  <a:grpSpLocks/>
                </p:cNvGrpSpPr>
                <p:nvPr/>
              </p:nvGrpSpPr>
              <p:grpSpPr bwMode="auto">
                <a:xfrm>
                  <a:off x="3954" y="744"/>
                  <a:ext cx="201" cy="185"/>
                  <a:chOff x="3954" y="744"/>
                  <a:chExt cx="201" cy="185"/>
                </a:xfrm>
              </p:grpSpPr>
              <p:sp>
                <p:nvSpPr>
                  <p:cNvPr id="147566" name="Freeform 110"/>
                  <p:cNvSpPr>
                    <a:spLocks/>
                  </p:cNvSpPr>
                  <p:nvPr/>
                </p:nvSpPr>
                <p:spPr bwMode="auto">
                  <a:xfrm>
                    <a:off x="3954" y="763"/>
                    <a:ext cx="62" cy="166"/>
                  </a:xfrm>
                  <a:custGeom>
                    <a:avLst/>
                    <a:gdLst>
                      <a:gd name="T0" fmla="*/ 1 w 62"/>
                      <a:gd name="T1" fmla="*/ 165 h 166"/>
                      <a:gd name="T2" fmla="*/ 9 w 62"/>
                      <a:gd name="T3" fmla="*/ 149 h 166"/>
                      <a:gd name="T4" fmla="*/ 14 w 62"/>
                      <a:gd name="T5" fmla="*/ 137 h 166"/>
                      <a:gd name="T6" fmla="*/ 12 w 62"/>
                      <a:gd name="T7" fmla="*/ 118 h 166"/>
                      <a:gd name="T8" fmla="*/ 4 w 62"/>
                      <a:gd name="T9" fmla="*/ 99 h 166"/>
                      <a:gd name="T10" fmla="*/ 0 w 62"/>
                      <a:gd name="T11" fmla="*/ 79 h 166"/>
                      <a:gd name="T12" fmla="*/ 1 w 62"/>
                      <a:gd name="T13" fmla="*/ 62 h 166"/>
                      <a:gd name="T14" fmla="*/ 13 w 62"/>
                      <a:gd name="T15" fmla="*/ 45 h 166"/>
                      <a:gd name="T16" fmla="*/ 25 w 62"/>
                      <a:gd name="T17" fmla="*/ 34 h 166"/>
                      <a:gd name="T18" fmla="*/ 43 w 62"/>
                      <a:gd name="T19" fmla="*/ 23 h 166"/>
                      <a:gd name="T20" fmla="*/ 61 w 62"/>
                      <a:gd name="T21" fmla="*/ 18 h 166"/>
                      <a:gd name="T22" fmla="*/ 51 w 62"/>
                      <a:gd name="T23" fmla="*/ 17 h 166"/>
                      <a:gd name="T24" fmla="*/ 44 w 62"/>
                      <a:gd name="T25" fmla="*/ 15 h 166"/>
                      <a:gd name="T26" fmla="*/ 40 w 62"/>
                      <a:gd name="T27" fmla="*/ 11 h 166"/>
                      <a:gd name="T28" fmla="*/ 37 w 62"/>
                      <a:gd name="T29" fmla="*/ 4 h 166"/>
                      <a:gd name="T30" fmla="*/ 38 w 62"/>
                      <a:gd name="T31"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166">
                        <a:moveTo>
                          <a:pt x="1" y="165"/>
                        </a:moveTo>
                        <a:lnTo>
                          <a:pt x="9" y="149"/>
                        </a:lnTo>
                        <a:lnTo>
                          <a:pt x="14" y="137"/>
                        </a:lnTo>
                        <a:lnTo>
                          <a:pt x="12" y="118"/>
                        </a:lnTo>
                        <a:lnTo>
                          <a:pt x="4" y="99"/>
                        </a:lnTo>
                        <a:lnTo>
                          <a:pt x="0" y="79"/>
                        </a:lnTo>
                        <a:lnTo>
                          <a:pt x="1" y="62"/>
                        </a:lnTo>
                        <a:lnTo>
                          <a:pt x="13" y="45"/>
                        </a:lnTo>
                        <a:lnTo>
                          <a:pt x="25" y="34"/>
                        </a:lnTo>
                        <a:lnTo>
                          <a:pt x="43" y="23"/>
                        </a:lnTo>
                        <a:lnTo>
                          <a:pt x="61" y="18"/>
                        </a:lnTo>
                        <a:lnTo>
                          <a:pt x="51" y="17"/>
                        </a:lnTo>
                        <a:lnTo>
                          <a:pt x="44" y="15"/>
                        </a:lnTo>
                        <a:lnTo>
                          <a:pt x="40" y="11"/>
                        </a:lnTo>
                        <a:lnTo>
                          <a:pt x="37" y="4"/>
                        </a:lnTo>
                        <a:lnTo>
                          <a:pt x="3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67" name="Freeform 111"/>
                  <p:cNvSpPr>
                    <a:spLocks/>
                  </p:cNvSpPr>
                  <p:nvPr/>
                </p:nvSpPr>
                <p:spPr bwMode="auto">
                  <a:xfrm>
                    <a:off x="4039" y="790"/>
                    <a:ext cx="70" cy="24"/>
                  </a:xfrm>
                  <a:custGeom>
                    <a:avLst/>
                    <a:gdLst>
                      <a:gd name="T0" fmla="*/ 0 w 70"/>
                      <a:gd name="T1" fmla="*/ 11 h 24"/>
                      <a:gd name="T2" fmla="*/ 13 w 70"/>
                      <a:gd name="T3" fmla="*/ 18 h 24"/>
                      <a:gd name="T4" fmla="*/ 26 w 70"/>
                      <a:gd name="T5" fmla="*/ 22 h 24"/>
                      <a:gd name="T6" fmla="*/ 41 w 70"/>
                      <a:gd name="T7" fmla="*/ 23 h 24"/>
                      <a:gd name="T8" fmla="*/ 52 w 70"/>
                      <a:gd name="T9" fmla="*/ 22 h 24"/>
                      <a:gd name="T10" fmla="*/ 62 w 70"/>
                      <a:gd name="T11" fmla="*/ 19 h 24"/>
                      <a:gd name="T12" fmla="*/ 69 w 70"/>
                      <a:gd name="T13" fmla="*/ 13 h 24"/>
                      <a:gd name="T14" fmla="*/ 69 w 70"/>
                      <a:gd name="T15" fmla="*/ 5 h 24"/>
                      <a:gd name="T16" fmla="*/ 61 w 70"/>
                      <a:gd name="T17" fmla="*/ 1 h 24"/>
                      <a:gd name="T18" fmla="*/ 51 w 70"/>
                      <a:gd name="T19" fmla="*/ 0 h 24"/>
                      <a:gd name="T20" fmla="*/ 38 w 70"/>
                      <a:gd name="T21"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4">
                        <a:moveTo>
                          <a:pt x="0" y="11"/>
                        </a:moveTo>
                        <a:lnTo>
                          <a:pt x="13" y="18"/>
                        </a:lnTo>
                        <a:lnTo>
                          <a:pt x="26" y="22"/>
                        </a:lnTo>
                        <a:lnTo>
                          <a:pt x="41" y="23"/>
                        </a:lnTo>
                        <a:lnTo>
                          <a:pt x="52" y="22"/>
                        </a:lnTo>
                        <a:lnTo>
                          <a:pt x="62" y="19"/>
                        </a:lnTo>
                        <a:lnTo>
                          <a:pt x="69" y="13"/>
                        </a:lnTo>
                        <a:lnTo>
                          <a:pt x="69" y="5"/>
                        </a:lnTo>
                        <a:lnTo>
                          <a:pt x="61" y="1"/>
                        </a:lnTo>
                        <a:lnTo>
                          <a:pt x="51" y="0"/>
                        </a:lnTo>
                        <a:lnTo>
                          <a:pt x="38" y="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68" name="Freeform 112"/>
                  <p:cNvSpPr>
                    <a:spLocks/>
                  </p:cNvSpPr>
                  <p:nvPr/>
                </p:nvSpPr>
                <p:spPr bwMode="auto">
                  <a:xfrm>
                    <a:off x="4021" y="842"/>
                    <a:ext cx="33" cy="35"/>
                  </a:xfrm>
                  <a:custGeom>
                    <a:avLst/>
                    <a:gdLst>
                      <a:gd name="T0" fmla="*/ 32 w 33"/>
                      <a:gd name="T1" fmla="*/ 0 h 35"/>
                      <a:gd name="T2" fmla="*/ 19 w 33"/>
                      <a:gd name="T3" fmla="*/ 4 h 35"/>
                      <a:gd name="T4" fmla="*/ 8 w 33"/>
                      <a:gd name="T5" fmla="*/ 12 h 35"/>
                      <a:gd name="T6" fmla="*/ 2 w 33"/>
                      <a:gd name="T7" fmla="*/ 23 h 35"/>
                      <a:gd name="T8" fmla="*/ 0 w 33"/>
                      <a:gd name="T9" fmla="*/ 34 h 35"/>
                    </a:gdLst>
                    <a:ahLst/>
                    <a:cxnLst>
                      <a:cxn ang="0">
                        <a:pos x="T0" y="T1"/>
                      </a:cxn>
                      <a:cxn ang="0">
                        <a:pos x="T2" y="T3"/>
                      </a:cxn>
                      <a:cxn ang="0">
                        <a:pos x="T4" y="T5"/>
                      </a:cxn>
                      <a:cxn ang="0">
                        <a:pos x="T6" y="T7"/>
                      </a:cxn>
                      <a:cxn ang="0">
                        <a:pos x="T8" y="T9"/>
                      </a:cxn>
                    </a:cxnLst>
                    <a:rect l="0" t="0" r="r" b="b"/>
                    <a:pathLst>
                      <a:path w="33" h="35">
                        <a:moveTo>
                          <a:pt x="32" y="0"/>
                        </a:moveTo>
                        <a:lnTo>
                          <a:pt x="19" y="4"/>
                        </a:lnTo>
                        <a:lnTo>
                          <a:pt x="8" y="12"/>
                        </a:lnTo>
                        <a:lnTo>
                          <a:pt x="2" y="23"/>
                        </a:lnTo>
                        <a:lnTo>
                          <a:pt x="0" y="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69" name="Freeform 113"/>
                  <p:cNvSpPr>
                    <a:spLocks/>
                  </p:cNvSpPr>
                  <p:nvPr/>
                </p:nvSpPr>
                <p:spPr bwMode="auto">
                  <a:xfrm>
                    <a:off x="4091" y="758"/>
                    <a:ext cx="28" cy="28"/>
                  </a:xfrm>
                  <a:custGeom>
                    <a:avLst/>
                    <a:gdLst>
                      <a:gd name="T0" fmla="*/ 0 w 28"/>
                      <a:gd name="T1" fmla="*/ 0 h 28"/>
                      <a:gd name="T2" fmla="*/ 12 w 28"/>
                      <a:gd name="T3" fmla="*/ 27 h 28"/>
                      <a:gd name="T4" fmla="*/ 14 w 28"/>
                      <a:gd name="T5" fmla="*/ 20 h 28"/>
                      <a:gd name="T6" fmla="*/ 19 w 28"/>
                      <a:gd name="T7" fmla="*/ 16 h 28"/>
                      <a:gd name="T8" fmla="*/ 27 w 28"/>
                      <a:gd name="T9" fmla="*/ 16 h 28"/>
                    </a:gdLst>
                    <a:ahLst/>
                    <a:cxnLst>
                      <a:cxn ang="0">
                        <a:pos x="T0" y="T1"/>
                      </a:cxn>
                      <a:cxn ang="0">
                        <a:pos x="T2" y="T3"/>
                      </a:cxn>
                      <a:cxn ang="0">
                        <a:pos x="T4" y="T5"/>
                      </a:cxn>
                      <a:cxn ang="0">
                        <a:pos x="T6" y="T7"/>
                      </a:cxn>
                      <a:cxn ang="0">
                        <a:pos x="T8" y="T9"/>
                      </a:cxn>
                    </a:cxnLst>
                    <a:rect l="0" t="0" r="r" b="b"/>
                    <a:pathLst>
                      <a:path w="28" h="28">
                        <a:moveTo>
                          <a:pt x="0" y="0"/>
                        </a:moveTo>
                        <a:lnTo>
                          <a:pt x="12" y="27"/>
                        </a:lnTo>
                        <a:lnTo>
                          <a:pt x="14" y="20"/>
                        </a:lnTo>
                        <a:lnTo>
                          <a:pt x="19" y="16"/>
                        </a:lnTo>
                        <a:lnTo>
                          <a:pt x="27" y="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70" name="Freeform 114"/>
                  <p:cNvSpPr>
                    <a:spLocks/>
                  </p:cNvSpPr>
                  <p:nvPr/>
                </p:nvSpPr>
                <p:spPr bwMode="auto">
                  <a:xfrm>
                    <a:off x="4111" y="780"/>
                    <a:ext cx="17" cy="17"/>
                  </a:xfrm>
                  <a:custGeom>
                    <a:avLst/>
                    <a:gdLst>
                      <a:gd name="T0" fmla="*/ 6 w 17"/>
                      <a:gd name="T1" fmla="*/ 13 h 17"/>
                      <a:gd name="T2" fmla="*/ 2 w 17"/>
                      <a:gd name="T3" fmla="*/ 10 h 17"/>
                      <a:gd name="T4" fmla="*/ 0 w 17"/>
                      <a:gd name="T5" fmla="*/ 7 h 17"/>
                      <a:gd name="T6" fmla="*/ 0 w 17"/>
                      <a:gd name="T7" fmla="*/ 3 h 17"/>
                      <a:gd name="T8" fmla="*/ 3 w 17"/>
                      <a:gd name="T9" fmla="*/ 0 h 17"/>
                      <a:gd name="T10" fmla="*/ 7 w 17"/>
                      <a:gd name="T11" fmla="*/ 0 h 17"/>
                      <a:gd name="T12" fmla="*/ 12 w 17"/>
                      <a:gd name="T13" fmla="*/ 2 h 17"/>
                      <a:gd name="T14" fmla="*/ 13 w 17"/>
                      <a:gd name="T15" fmla="*/ 5 h 17"/>
                      <a:gd name="T16" fmla="*/ 13 w 17"/>
                      <a:gd name="T17" fmla="*/ 9 h 17"/>
                      <a:gd name="T18" fmla="*/ 15 w 17"/>
                      <a:gd name="T19" fmla="*/ 13 h 17"/>
                      <a:gd name="T20" fmla="*/ 16 w 17"/>
                      <a:gd name="T21" fmla="*/ 16 h 17"/>
                      <a:gd name="T22" fmla="*/ 12 w 17"/>
                      <a:gd name="T23" fmla="*/ 15 h 17"/>
                      <a:gd name="T24" fmla="*/ 6 w 17"/>
                      <a:gd name="T25"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6" y="13"/>
                        </a:moveTo>
                        <a:lnTo>
                          <a:pt x="2" y="10"/>
                        </a:lnTo>
                        <a:lnTo>
                          <a:pt x="0" y="7"/>
                        </a:lnTo>
                        <a:lnTo>
                          <a:pt x="0" y="3"/>
                        </a:lnTo>
                        <a:lnTo>
                          <a:pt x="3" y="0"/>
                        </a:lnTo>
                        <a:lnTo>
                          <a:pt x="7" y="0"/>
                        </a:lnTo>
                        <a:lnTo>
                          <a:pt x="12" y="2"/>
                        </a:lnTo>
                        <a:lnTo>
                          <a:pt x="13" y="5"/>
                        </a:lnTo>
                        <a:lnTo>
                          <a:pt x="13" y="9"/>
                        </a:lnTo>
                        <a:lnTo>
                          <a:pt x="15" y="13"/>
                        </a:lnTo>
                        <a:lnTo>
                          <a:pt x="16" y="16"/>
                        </a:lnTo>
                        <a:lnTo>
                          <a:pt x="12" y="15"/>
                        </a:lnTo>
                        <a:lnTo>
                          <a:pt x="6" y="13"/>
                        </a:lnTo>
                      </a:path>
                    </a:pathLst>
                  </a:custGeom>
                  <a:solidFill>
                    <a:srgbClr val="C08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71" name="Freeform 115"/>
                  <p:cNvSpPr>
                    <a:spLocks/>
                  </p:cNvSpPr>
                  <p:nvPr/>
                </p:nvSpPr>
                <p:spPr bwMode="auto">
                  <a:xfrm>
                    <a:off x="4119" y="744"/>
                    <a:ext cx="36" cy="47"/>
                  </a:xfrm>
                  <a:custGeom>
                    <a:avLst/>
                    <a:gdLst>
                      <a:gd name="T0" fmla="*/ 35 w 36"/>
                      <a:gd name="T1" fmla="*/ 46 h 47"/>
                      <a:gd name="T2" fmla="*/ 34 w 36"/>
                      <a:gd name="T3" fmla="*/ 31 h 47"/>
                      <a:gd name="T4" fmla="*/ 27 w 36"/>
                      <a:gd name="T5" fmla="*/ 19 h 47"/>
                      <a:gd name="T6" fmla="*/ 14 w 36"/>
                      <a:gd name="T7" fmla="*/ 15 h 47"/>
                      <a:gd name="T8" fmla="*/ 1 w 36"/>
                      <a:gd name="T9" fmla="*/ 8 h 47"/>
                      <a:gd name="T10" fmla="*/ 0 w 36"/>
                      <a:gd name="T11" fmla="*/ 0 h 47"/>
                    </a:gdLst>
                    <a:ahLst/>
                    <a:cxnLst>
                      <a:cxn ang="0">
                        <a:pos x="T0" y="T1"/>
                      </a:cxn>
                      <a:cxn ang="0">
                        <a:pos x="T2" y="T3"/>
                      </a:cxn>
                      <a:cxn ang="0">
                        <a:pos x="T4" y="T5"/>
                      </a:cxn>
                      <a:cxn ang="0">
                        <a:pos x="T6" y="T7"/>
                      </a:cxn>
                      <a:cxn ang="0">
                        <a:pos x="T8" y="T9"/>
                      </a:cxn>
                      <a:cxn ang="0">
                        <a:pos x="T10" y="T11"/>
                      </a:cxn>
                    </a:cxnLst>
                    <a:rect l="0" t="0" r="r" b="b"/>
                    <a:pathLst>
                      <a:path w="36" h="47">
                        <a:moveTo>
                          <a:pt x="35" y="46"/>
                        </a:moveTo>
                        <a:lnTo>
                          <a:pt x="34" y="31"/>
                        </a:lnTo>
                        <a:lnTo>
                          <a:pt x="27" y="19"/>
                        </a:lnTo>
                        <a:lnTo>
                          <a:pt x="14" y="15"/>
                        </a:lnTo>
                        <a:lnTo>
                          <a:pt x="1" y="8"/>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72" name="Freeform 116"/>
                  <p:cNvSpPr>
                    <a:spLocks/>
                  </p:cNvSpPr>
                  <p:nvPr/>
                </p:nvSpPr>
                <p:spPr bwMode="auto">
                  <a:xfrm>
                    <a:off x="4074" y="810"/>
                    <a:ext cx="46" cy="44"/>
                  </a:xfrm>
                  <a:custGeom>
                    <a:avLst/>
                    <a:gdLst>
                      <a:gd name="T0" fmla="*/ 23 w 46"/>
                      <a:gd name="T1" fmla="*/ 41 h 44"/>
                      <a:gd name="T2" fmla="*/ 14 w 46"/>
                      <a:gd name="T3" fmla="*/ 43 h 44"/>
                      <a:gd name="T4" fmla="*/ 5 w 46"/>
                      <a:gd name="T5" fmla="*/ 42 h 44"/>
                      <a:gd name="T6" fmla="*/ 0 w 46"/>
                      <a:gd name="T7" fmla="*/ 37 h 44"/>
                      <a:gd name="T8" fmla="*/ 0 w 46"/>
                      <a:gd name="T9" fmla="*/ 28 h 44"/>
                      <a:gd name="T10" fmla="*/ 7 w 46"/>
                      <a:gd name="T11" fmla="*/ 22 h 44"/>
                      <a:gd name="T12" fmla="*/ 21 w 46"/>
                      <a:gd name="T13" fmla="*/ 17 h 44"/>
                      <a:gd name="T14" fmla="*/ 33 w 46"/>
                      <a:gd name="T15" fmla="*/ 11 h 44"/>
                      <a:gd name="T16" fmla="*/ 40 w 46"/>
                      <a:gd name="T17" fmla="*/ 7 h 44"/>
                      <a:gd name="T18" fmla="*/ 45 w 46"/>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4">
                        <a:moveTo>
                          <a:pt x="23" y="41"/>
                        </a:moveTo>
                        <a:lnTo>
                          <a:pt x="14" y="43"/>
                        </a:lnTo>
                        <a:lnTo>
                          <a:pt x="5" y="42"/>
                        </a:lnTo>
                        <a:lnTo>
                          <a:pt x="0" y="37"/>
                        </a:lnTo>
                        <a:lnTo>
                          <a:pt x="0" y="28"/>
                        </a:lnTo>
                        <a:lnTo>
                          <a:pt x="7" y="22"/>
                        </a:lnTo>
                        <a:lnTo>
                          <a:pt x="21" y="17"/>
                        </a:lnTo>
                        <a:lnTo>
                          <a:pt x="33" y="11"/>
                        </a:lnTo>
                        <a:lnTo>
                          <a:pt x="40" y="7"/>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47573" name="Line 117"/>
                <p:cNvSpPr>
                  <a:spLocks noChangeShapeType="1"/>
                </p:cNvSpPr>
                <p:nvPr/>
              </p:nvSpPr>
              <p:spPr bwMode="auto">
                <a:xfrm flipH="1" flipV="1">
                  <a:off x="4034" y="855"/>
                  <a:ext cx="51" cy="3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sp>
          <p:nvSpPr>
            <p:cNvPr id="147574" name="Freeform 118"/>
            <p:cNvSpPr>
              <a:spLocks/>
            </p:cNvSpPr>
            <p:nvPr/>
          </p:nvSpPr>
          <p:spPr bwMode="auto">
            <a:xfrm>
              <a:off x="3512" y="628"/>
              <a:ext cx="246" cy="148"/>
            </a:xfrm>
            <a:custGeom>
              <a:avLst/>
              <a:gdLst>
                <a:gd name="T0" fmla="*/ 9 w 276"/>
                <a:gd name="T1" fmla="*/ 147 h 148"/>
                <a:gd name="T2" fmla="*/ 28 w 276"/>
                <a:gd name="T3" fmla="*/ 139 h 148"/>
                <a:gd name="T4" fmla="*/ 38 w 276"/>
                <a:gd name="T5" fmla="*/ 128 h 148"/>
                <a:gd name="T6" fmla="*/ 44 w 276"/>
                <a:gd name="T7" fmla="*/ 113 h 148"/>
                <a:gd name="T8" fmla="*/ 48 w 276"/>
                <a:gd name="T9" fmla="*/ 99 h 148"/>
                <a:gd name="T10" fmla="*/ 55 w 276"/>
                <a:gd name="T11" fmla="*/ 89 h 148"/>
                <a:gd name="T12" fmla="*/ 66 w 276"/>
                <a:gd name="T13" fmla="*/ 82 h 148"/>
                <a:gd name="T14" fmla="*/ 78 w 276"/>
                <a:gd name="T15" fmla="*/ 79 h 148"/>
                <a:gd name="T16" fmla="*/ 89 w 276"/>
                <a:gd name="T17" fmla="*/ 81 h 148"/>
                <a:gd name="T18" fmla="*/ 100 w 276"/>
                <a:gd name="T19" fmla="*/ 88 h 148"/>
                <a:gd name="T20" fmla="*/ 106 w 276"/>
                <a:gd name="T21" fmla="*/ 99 h 148"/>
                <a:gd name="T22" fmla="*/ 102 w 276"/>
                <a:gd name="T23" fmla="*/ 113 h 148"/>
                <a:gd name="T24" fmla="*/ 93 w 276"/>
                <a:gd name="T25" fmla="*/ 132 h 148"/>
                <a:gd name="T26" fmla="*/ 114 w 276"/>
                <a:gd name="T27" fmla="*/ 136 h 148"/>
                <a:gd name="T28" fmla="*/ 116 w 276"/>
                <a:gd name="T29" fmla="*/ 128 h 148"/>
                <a:gd name="T30" fmla="*/ 128 w 276"/>
                <a:gd name="T31" fmla="*/ 120 h 148"/>
                <a:gd name="T32" fmla="*/ 136 w 276"/>
                <a:gd name="T33" fmla="*/ 110 h 148"/>
                <a:gd name="T34" fmla="*/ 141 w 276"/>
                <a:gd name="T35" fmla="*/ 102 h 148"/>
                <a:gd name="T36" fmla="*/ 143 w 276"/>
                <a:gd name="T37" fmla="*/ 94 h 148"/>
                <a:gd name="T38" fmla="*/ 151 w 276"/>
                <a:gd name="T39" fmla="*/ 99 h 148"/>
                <a:gd name="T40" fmla="*/ 160 w 276"/>
                <a:gd name="T41" fmla="*/ 100 h 148"/>
                <a:gd name="T42" fmla="*/ 169 w 276"/>
                <a:gd name="T43" fmla="*/ 102 h 148"/>
                <a:gd name="T44" fmla="*/ 177 w 276"/>
                <a:gd name="T45" fmla="*/ 100 h 148"/>
                <a:gd name="T46" fmla="*/ 184 w 276"/>
                <a:gd name="T47" fmla="*/ 99 h 148"/>
                <a:gd name="T48" fmla="*/ 191 w 276"/>
                <a:gd name="T49" fmla="*/ 107 h 148"/>
                <a:gd name="T50" fmla="*/ 199 w 276"/>
                <a:gd name="T51" fmla="*/ 117 h 148"/>
                <a:gd name="T52" fmla="*/ 212 w 276"/>
                <a:gd name="T53" fmla="*/ 126 h 148"/>
                <a:gd name="T54" fmla="*/ 222 w 276"/>
                <a:gd name="T55" fmla="*/ 131 h 148"/>
                <a:gd name="T56" fmla="*/ 236 w 276"/>
                <a:gd name="T57" fmla="*/ 136 h 148"/>
                <a:gd name="T58" fmla="*/ 251 w 276"/>
                <a:gd name="T59" fmla="*/ 137 h 148"/>
                <a:gd name="T60" fmla="*/ 263 w 276"/>
                <a:gd name="T61" fmla="*/ 134 h 148"/>
                <a:gd name="T62" fmla="*/ 272 w 276"/>
                <a:gd name="T63" fmla="*/ 124 h 148"/>
                <a:gd name="T64" fmla="*/ 275 w 276"/>
                <a:gd name="T65" fmla="*/ 114 h 148"/>
                <a:gd name="T66" fmla="*/ 271 w 276"/>
                <a:gd name="T67" fmla="*/ 105 h 148"/>
                <a:gd name="T68" fmla="*/ 264 w 276"/>
                <a:gd name="T69" fmla="*/ 91 h 148"/>
                <a:gd name="T70" fmla="*/ 260 w 276"/>
                <a:gd name="T71" fmla="*/ 79 h 148"/>
                <a:gd name="T72" fmla="*/ 255 w 276"/>
                <a:gd name="T73" fmla="*/ 71 h 148"/>
                <a:gd name="T74" fmla="*/ 242 w 276"/>
                <a:gd name="T75" fmla="*/ 61 h 148"/>
                <a:gd name="T76" fmla="*/ 230 w 276"/>
                <a:gd name="T77" fmla="*/ 58 h 148"/>
                <a:gd name="T78" fmla="*/ 218 w 276"/>
                <a:gd name="T79" fmla="*/ 56 h 148"/>
                <a:gd name="T80" fmla="*/ 210 w 276"/>
                <a:gd name="T81" fmla="*/ 57 h 148"/>
                <a:gd name="T82" fmla="*/ 201 w 276"/>
                <a:gd name="T83" fmla="*/ 42 h 148"/>
                <a:gd name="T84" fmla="*/ 187 w 276"/>
                <a:gd name="T85" fmla="*/ 30 h 148"/>
                <a:gd name="T86" fmla="*/ 163 w 276"/>
                <a:gd name="T87" fmla="*/ 16 h 148"/>
                <a:gd name="T88" fmla="*/ 132 w 276"/>
                <a:gd name="T89" fmla="*/ 6 h 148"/>
                <a:gd name="T90" fmla="*/ 101 w 276"/>
                <a:gd name="T91" fmla="*/ 0 h 148"/>
                <a:gd name="T92" fmla="*/ 78 w 276"/>
                <a:gd name="T93" fmla="*/ 2 h 148"/>
                <a:gd name="T94" fmla="*/ 74 w 276"/>
                <a:gd name="T95" fmla="*/ 8 h 148"/>
                <a:gd name="T96" fmla="*/ 68 w 276"/>
                <a:gd name="T97" fmla="*/ 14 h 148"/>
                <a:gd name="T98" fmla="*/ 57 w 276"/>
                <a:gd name="T99" fmla="*/ 20 h 148"/>
                <a:gd name="T100" fmla="*/ 43 w 276"/>
                <a:gd name="T101" fmla="*/ 26 h 148"/>
                <a:gd name="T102" fmla="*/ 32 w 276"/>
                <a:gd name="T103" fmla="*/ 31 h 148"/>
                <a:gd name="T104" fmla="*/ 24 w 276"/>
                <a:gd name="T105" fmla="*/ 38 h 148"/>
                <a:gd name="T106" fmla="*/ 16 w 276"/>
                <a:gd name="T107" fmla="*/ 47 h 148"/>
                <a:gd name="T108" fmla="*/ 11 w 276"/>
                <a:gd name="T109" fmla="*/ 57 h 148"/>
                <a:gd name="T110" fmla="*/ 9 w 276"/>
                <a:gd name="T111" fmla="*/ 68 h 148"/>
                <a:gd name="T112" fmla="*/ 5 w 276"/>
                <a:gd name="T113" fmla="*/ 81 h 148"/>
                <a:gd name="T114" fmla="*/ 1 w 276"/>
                <a:gd name="T115" fmla="*/ 94 h 148"/>
                <a:gd name="T116" fmla="*/ 0 w 276"/>
                <a:gd name="T117" fmla="*/ 111 h 148"/>
                <a:gd name="T118" fmla="*/ 1 w 276"/>
                <a:gd name="T119" fmla="*/ 124 h 148"/>
                <a:gd name="T120" fmla="*/ 3 w 276"/>
                <a:gd name="T121" fmla="*/ 136 h 148"/>
                <a:gd name="T122" fmla="*/ 9 w 276"/>
                <a:gd name="T123"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148">
                  <a:moveTo>
                    <a:pt x="9" y="147"/>
                  </a:moveTo>
                  <a:lnTo>
                    <a:pt x="28" y="139"/>
                  </a:lnTo>
                  <a:lnTo>
                    <a:pt x="38" y="128"/>
                  </a:lnTo>
                  <a:lnTo>
                    <a:pt x="44" y="113"/>
                  </a:lnTo>
                  <a:lnTo>
                    <a:pt x="48" y="99"/>
                  </a:lnTo>
                  <a:lnTo>
                    <a:pt x="55" y="89"/>
                  </a:lnTo>
                  <a:lnTo>
                    <a:pt x="66" y="82"/>
                  </a:lnTo>
                  <a:lnTo>
                    <a:pt x="78" y="79"/>
                  </a:lnTo>
                  <a:lnTo>
                    <a:pt x="89" y="81"/>
                  </a:lnTo>
                  <a:lnTo>
                    <a:pt x="100" y="88"/>
                  </a:lnTo>
                  <a:lnTo>
                    <a:pt x="106" y="99"/>
                  </a:lnTo>
                  <a:lnTo>
                    <a:pt x="102" y="113"/>
                  </a:lnTo>
                  <a:lnTo>
                    <a:pt x="93" y="132"/>
                  </a:lnTo>
                  <a:lnTo>
                    <a:pt x="114" y="136"/>
                  </a:lnTo>
                  <a:lnTo>
                    <a:pt x="116" y="128"/>
                  </a:lnTo>
                  <a:lnTo>
                    <a:pt x="128" y="120"/>
                  </a:lnTo>
                  <a:lnTo>
                    <a:pt x="136" y="110"/>
                  </a:lnTo>
                  <a:lnTo>
                    <a:pt x="141" y="102"/>
                  </a:lnTo>
                  <a:lnTo>
                    <a:pt x="143" y="94"/>
                  </a:lnTo>
                  <a:lnTo>
                    <a:pt x="151" y="99"/>
                  </a:lnTo>
                  <a:lnTo>
                    <a:pt x="160" y="100"/>
                  </a:lnTo>
                  <a:lnTo>
                    <a:pt x="169" y="102"/>
                  </a:lnTo>
                  <a:lnTo>
                    <a:pt x="177" y="100"/>
                  </a:lnTo>
                  <a:lnTo>
                    <a:pt x="184" y="99"/>
                  </a:lnTo>
                  <a:lnTo>
                    <a:pt x="191" y="107"/>
                  </a:lnTo>
                  <a:lnTo>
                    <a:pt x="199" y="117"/>
                  </a:lnTo>
                  <a:lnTo>
                    <a:pt x="212" y="126"/>
                  </a:lnTo>
                  <a:lnTo>
                    <a:pt x="222" y="131"/>
                  </a:lnTo>
                  <a:lnTo>
                    <a:pt x="236" y="136"/>
                  </a:lnTo>
                  <a:lnTo>
                    <a:pt x="251" y="137"/>
                  </a:lnTo>
                  <a:lnTo>
                    <a:pt x="263" y="134"/>
                  </a:lnTo>
                  <a:lnTo>
                    <a:pt x="272" y="124"/>
                  </a:lnTo>
                  <a:lnTo>
                    <a:pt x="275" y="114"/>
                  </a:lnTo>
                  <a:lnTo>
                    <a:pt x="271" y="105"/>
                  </a:lnTo>
                  <a:lnTo>
                    <a:pt x="264" y="91"/>
                  </a:lnTo>
                  <a:lnTo>
                    <a:pt x="260" y="79"/>
                  </a:lnTo>
                  <a:lnTo>
                    <a:pt x="255" y="71"/>
                  </a:lnTo>
                  <a:lnTo>
                    <a:pt x="242" y="61"/>
                  </a:lnTo>
                  <a:lnTo>
                    <a:pt x="230" y="58"/>
                  </a:lnTo>
                  <a:lnTo>
                    <a:pt x="218" y="56"/>
                  </a:lnTo>
                  <a:lnTo>
                    <a:pt x="210" y="57"/>
                  </a:lnTo>
                  <a:lnTo>
                    <a:pt x="201" y="42"/>
                  </a:lnTo>
                  <a:lnTo>
                    <a:pt x="187" y="30"/>
                  </a:lnTo>
                  <a:lnTo>
                    <a:pt x="163" y="16"/>
                  </a:lnTo>
                  <a:lnTo>
                    <a:pt x="132" y="6"/>
                  </a:lnTo>
                  <a:lnTo>
                    <a:pt x="101" y="0"/>
                  </a:lnTo>
                  <a:lnTo>
                    <a:pt x="78" y="2"/>
                  </a:lnTo>
                  <a:lnTo>
                    <a:pt x="74" y="8"/>
                  </a:lnTo>
                  <a:lnTo>
                    <a:pt x="68" y="14"/>
                  </a:lnTo>
                  <a:lnTo>
                    <a:pt x="57" y="20"/>
                  </a:lnTo>
                  <a:lnTo>
                    <a:pt x="43" y="26"/>
                  </a:lnTo>
                  <a:lnTo>
                    <a:pt x="32" y="31"/>
                  </a:lnTo>
                  <a:lnTo>
                    <a:pt x="24" y="38"/>
                  </a:lnTo>
                  <a:lnTo>
                    <a:pt x="16" y="47"/>
                  </a:lnTo>
                  <a:lnTo>
                    <a:pt x="11" y="57"/>
                  </a:lnTo>
                  <a:lnTo>
                    <a:pt x="9" y="68"/>
                  </a:lnTo>
                  <a:lnTo>
                    <a:pt x="5" y="81"/>
                  </a:lnTo>
                  <a:lnTo>
                    <a:pt x="1" y="94"/>
                  </a:lnTo>
                  <a:lnTo>
                    <a:pt x="0" y="111"/>
                  </a:lnTo>
                  <a:lnTo>
                    <a:pt x="1" y="124"/>
                  </a:lnTo>
                  <a:lnTo>
                    <a:pt x="3" y="136"/>
                  </a:lnTo>
                  <a:lnTo>
                    <a:pt x="9" y="147"/>
                  </a:lnTo>
                </a:path>
              </a:pathLst>
            </a:custGeom>
            <a:solidFill>
              <a:schemeClr val="folHlink"/>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75" name="Freeform 119"/>
            <p:cNvSpPr>
              <a:spLocks/>
            </p:cNvSpPr>
            <p:nvPr/>
          </p:nvSpPr>
          <p:spPr bwMode="auto">
            <a:xfrm>
              <a:off x="3383" y="958"/>
              <a:ext cx="145" cy="135"/>
            </a:xfrm>
            <a:custGeom>
              <a:avLst/>
              <a:gdLst>
                <a:gd name="T0" fmla="*/ 125 w 163"/>
                <a:gd name="T1" fmla="*/ 3 h 135"/>
                <a:gd name="T2" fmla="*/ 151 w 163"/>
                <a:gd name="T3" fmla="*/ 0 h 135"/>
                <a:gd name="T4" fmla="*/ 159 w 163"/>
                <a:gd name="T5" fmla="*/ 7 h 135"/>
                <a:gd name="T6" fmla="*/ 162 w 163"/>
                <a:gd name="T7" fmla="*/ 20 h 135"/>
                <a:gd name="T8" fmla="*/ 154 w 163"/>
                <a:gd name="T9" fmla="*/ 38 h 135"/>
                <a:gd name="T10" fmla="*/ 138 w 163"/>
                <a:gd name="T11" fmla="*/ 47 h 135"/>
                <a:gd name="T12" fmla="*/ 118 w 163"/>
                <a:gd name="T13" fmla="*/ 49 h 135"/>
                <a:gd name="T14" fmla="*/ 99 w 163"/>
                <a:gd name="T15" fmla="*/ 87 h 135"/>
                <a:gd name="T16" fmla="*/ 56 w 163"/>
                <a:gd name="T17" fmla="*/ 111 h 135"/>
                <a:gd name="T18" fmla="*/ 27 w 163"/>
                <a:gd name="T19" fmla="*/ 126 h 135"/>
                <a:gd name="T20" fmla="*/ 0 w 163"/>
                <a:gd name="T21" fmla="*/ 134 h 135"/>
                <a:gd name="T22" fmla="*/ 32 w 163"/>
                <a:gd name="T23" fmla="*/ 102 h 135"/>
                <a:gd name="T24" fmla="*/ 53 w 163"/>
                <a:gd name="T25" fmla="*/ 84 h 135"/>
                <a:gd name="T26" fmla="*/ 72 w 163"/>
                <a:gd name="T27" fmla="*/ 61 h 135"/>
                <a:gd name="T28" fmla="*/ 101 w 163"/>
                <a:gd name="T29" fmla="*/ 31 h 135"/>
                <a:gd name="T30" fmla="*/ 110 w 163"/>
                <a:gd name="T31" fmla="*/ 26 h 135"/>
                <a:gd name="T32" fmla="*/ 114 w 163"/>
                <a:gd name="T33" fmla="*/ 18 h 135"/>
                <a:gd name="T34" fmla="*/ 117 w 163"/>
                <a:gd name="T35" fmla="*/ 11 h 135"/>
                <a:gd name="T36" fmla="*/ 125 w 163"/>
                <a:gd name="T37" fmla="*/ 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35">
                  <a:moveTo>
                    <a:pt x="125" y="3"/>
                  </a:moveTo>
                  <a:lnTo>
                    <a:pt x="151" y="0"/>
                  </a:lnTo>
                  <a:lnTo>
                    <a:pt x="159" y="7"/>
                  </a:lnTo>
                  <a:lnTo>
                    <a:pt x="162" y="20"/>
                  </a:lnTo>
                  <a:lnTo>
                    <a:pt x="154" y="38"/>
                  </a:lnTo>
                  <a:lnTo>
                    <a:pt x="138" y="47"/>
                  </a:lnTo>
                  <a:lnTo>
                    <a:pt x="118" y="49"/>
                  </a:lnTo>
                  <a:lnTo>
                    <a:pt x="99" y="87"/>
                  </a:lnTo>
                  <a:lnTo>
                    <a:pt x="56" y="111"/>
                  </a:lnTo>
                  <a:lnTo>
                    <a:pt x="27" y="126"/>
                  </a:lnTo>
                  <a:lnTo>
                    <a:pt x="0" y="134"/>
                  </a:lnTo>
                  <a:lnTo>
                    <a:pt x="32" y="102"/>
                  </a:lnTo>
                  <a:lnTo>
                    <a:pt x="53" y="84"/>
                  </a:lnTo>
                  <a:lnTo>
                    <a:pt x="72" y="61"/>
                  </a:lnTo>
                  <a:lnTo>
                    <a:pt x="101" y="31"/>
                  </a:lnTo>
                  <a:lnTo>
                    <a:pt x="110" y="26"/>
                  </a:lnTo>
                  <a:lnTo>
                    <a:pt x="114" y="18"/>
                  </a:lnTo>
                  <a:lnTo>
                    <a:pt x="117" y="11"/>
                  </a:lnTo>
                  <a:lnTo>
                    <a:pt x="125" y="3"/>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76" name="Freeform 120"/>
            <p:cNvSpPr>
              <a:spLocks/>
            </p:cNvSpPr>
            <p:nvPr/>
          </p:nvSpPr>
          <p:spPr bwMode="auto">
            <a:xfrm>
              <a:off x="2859" y="617"/>
              <a:ext cx="477" cy="309"/>
            </a:xfrm>
            <a:custGeom>
              <a:avLst/>
              <a:gdLst>
                <a:gd name="T0" fmla="*/ 0 w 536"/>
                <a:gd name="T1" fmla="*/ 0 h 309"/>
                <a:gd name="T2" fmla="*/ 37 w 536"/>
                <a:gd name="T3" fmla="*/ 27 h 309"/>
                <a:gd name="T4" fmla="*/ 69 w 536"/>
                <a:gd name="T5" fmla="*/ 43 h 309"/>
                <a:gd name="T6" fmla="*/ 100 w 536"/>
                <a:gd name="T7" fmla="*/ 61 h 309"/>
                <a:gd name="T8" fmla="*/ 116 w 536"/>
                <a:gd name="T9" fmla="*/ 79 h 309"/>
                <a:gd name="T10" fmla="*/ 130 w 536"/>
                <a:gd name="T11" fmla="*/ 95 h 309"/>
                <a:gd name="T12" fmla="*/ 153 w 536"/>
                <a:gd name="T13" fmla="*/ 109 h 309"/>
                <a:gd name="T14" fmla="*/ 183 w 536"/>
                <a:gd name="T15" fmla="*/ 120 h 309"/>
                <a:gd name="T16" fmla="*/ 204 w 536"/>
                <a:gd name="T17" fmla="*/ 136 h 309"/>
                <a:gd name="T18" fmla="*/ 220 w 536"/>
                <a:gd name="T19" fmla="*/ 155 h 309"/>
                <a:gd name="T20" fmla="*/ 239 w 536"/>
                <a:gd name="T21" fmla="*/ 179 h 309"/>
                <a:gd name="T22" fmla="*/ 254 w 536"/>
                <a:gd name="T23" fmla="*/ 203 h 309"/>
                <a:gd name="T24" fmla="*/ 267 w 536"/>
                <a:gd name="T25" fmla="*/ 234 h 309"/>
                <a:gd name="T26" fmla="*/ 286 w 536"/>
                <a:gd name="T27" fmla="*/ 261 h 309"/>
                <a:gd name="T28" fmla="*/ 306 w 536"/>
                <a:gd name="T29" fmla="*/ 280 h 309"/>
                <a:gd name="T30" fmla="*/ 334 w 536"/>
                <a:gd name="T31" fmla="*/ 294 h 309"/>
                <a:gd name="T32" fmla="*/ 361 w 536"/>
                <a:gd name="T33" fmla="*/ 302 h 309"/>
                <a:gd name="T34" fmla="*/ 388 w 536"/>
                <a:gd name="T35" fmla="*/ 308 h 309"/>
                <a:gd name="T36" fmla="*/ 419 w 536"/>
                <a:gd name="T37" fmla="*/ 306 h 309"/>
                <a:gd name="T38" fmla="*/ 448 w 536"/>
                <a:gd name="T39" fmla="*/ 301 h 309"/>
                <a:gd name="T40" fmla="*/ 478 w 536"/>
                <a:gd name="T41" fmla="*/ 289 h 309"/>
                <a:gd name="T42" fmla="*/ 502 w 536"/>
                <a:gd name="T43" fmla="*/ 274 h 309"/>
                <a:gd name="T44" fmla="*/ 519 w 536"/>
                <a:gd name="T45" fmla="*/ 256 h 309"/>
                <a:gd name="T46" fmla="*/ 529 w 536"/>
                <a:gd name="T47" fmla="*/ 234 h 309"/>
                <a:gd name="T48" fmla="*/ 535 w 536"/>
                <a:gd name="T49" fmla="*/ 211 h 309"/>
                <a:gd name="T50" fmla="*/ 529 w 536"/>
                <a:gd name="T51" fmla="*/ 18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6" h="309">
                  <a:moveTo>
                    <a:pt x="0" y="0"/>
                  </a:moveTo>
                  <a:lnTo>
                    <a:pt x="37" y="27"/>
                  </a:lnTo>
                  <a:lnTo>
                    <a:pt x="69" y="43"/>
                  </a:lnTo>
                  <a:lnTo>
                    <a:pt x="100" y="61"/>
                  </a:lnTo>
                  <a:lnTo>
                    <a:pt x="116" y="79"/>
                  </a:lnTo>
                  <a:lnTo>
                    <a:pt x="130" y="95"/>
                  </a:lnTo>
                  <a:lnTo>
                    <a:pt x="153" y="109"/>
                  </a:lnTo>
                  <a:lnTo>
                    <a:pt x="183" y="120"/>
                  </a:lnTo>
                  <a:lnTo>
                    <a:pt x="204" y="136"/>
                  </a:lnTo>
                  <a:lnTo>
                    <a:pt x="220" y="155"/>
                  </a:lnTo>
                  <a:lnTo>
                    <a:pt x="239" y="179"/>
                  </a:lnTo>
                  <a:lnTo>
                    <a:pt x="254" y="203"/>
                  </a:lnTo>
                  <a:lnTo>
                    <a:pt x="267" y="234"/>
                  </a:lnTo>
                  <a:lnTo>
                    <a:pt x="286" y="261"/>
                  </a:lnTo>
                  <a:lnTo>
                    <a:pt x="306" y="280"/>
                  </a:lnTo>
                  <a:lnTo>
                    <a:pt x="334" y="294"/>
                  </a:lnTo>
                  <a:lnTo>
                    <a:pt x="361" y="302"/>
                  </a:lnTo>
                  <a:lnTo>
                    <a:pt x="388" y="308"/>
                  </a:lnTo>
                  <a:lnTo>
                    <a:pt x="419" y="306"/>
                  </a:lnTo>
                  <a:lnTo>
                    <a:pt x="448" y="301"/>
                  </a:lnTo>
                  <a:lnTo>
                    <a:pt x="478" y="289"/>
                  </a:lnTo>
                  <a:lnTo>
                    <a:pt x="502" y="274"/>
                  </a:lnTo>
                  <a:lnTo>
                    <a:pt x="519" y="256"/>
                  </a:lnTo>
                  <a:lnTo>
                    <a:pt x="529" y="234"/>
                  </a:lnTo>
                  <a:lnTo>
                    <a:pt x="535" y="211"/>
                  </a:lnTo>
                  <a:lnTo>
                    <a:pt x="529" y="18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nvGrpSpPr>
            <p:cNvPr id="147577" name="Group 121"/>
            <p:cNvGrpSpPr>
              <a:grpSpLocks/>
            </p:cNvGrpSpPr>
            <p:nvPr/>
          </p:nvGrpSpPr>
          <p:grpSpPr bwMode="auto">
            <a:xfrm>
              <a:off x="2936" y="650"/>
              <a:ext cx="576" cy="470"/>
              <a:chOff x="3304" y="650"/>
              <a:chExt cx="648" cy="470"/>
            </a:xfrm>
          </p:grpSpPr>
          <p:sp>
            <p:nvSpPr>
              <p:cNvPr id="147578" name="Line 122"/>
              <p:cNvSpPr>
                <a:spLocks noChangeShapeType="1"/>
              </p:cNvSpPr>
              <p:nvPr/>
            </p:nvSpPr>
            <p:spPr bwMode="auto">
              <a:xfrm>
                <a:off x="3735" y="873"/>
                <a:ext cx="129" cy="3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79" name="Freeform 123"/>
              <p:cNvSpPr>
                <a:spLocks/>
              </p:cNvSpPr>
              <p:nvPr/>
            </p:nvSpPr>
            <p:spPr bwMode="auto">
              <a:xfrm>
                <a:off x="3402" y="832"/>
                <a:ext cx="60" cy="106"/>
              </a:xfrm>
              <a:custGeom>
                <a:avLst/>
                <a:gdLst>
                  <a:gd name="T0" fmla="*/ 6 w 60"/>
                  <a:gd name="T1" fmla="*/ 105 h 106"/>
                  <a:gd name="T2" fmla="*/ 0 w 60"/>
                  <a:gd name="T3" fmla="*/ 77 h 106"/>
                  <a:gd name="T4" fmla="*/ 7 w 60"/>
                  <a:gd name="T5" fmla="*/ 47 h 106"/>
                  <a:gd name="T6" fmla="*/ 26 w 60"/>
                  <a:gd name="T7" fmla="*/ 20 h 106"/>
                  <a:gd name="T8" fmla="*/ 59 w 60"/>
                  <a:gd name="T9" fmla="*/ 0 h 106"/>
                </a:gdLst>
                <a:ahLst/>
                <a:cxnLst>
                  <a:cxn ang="0">
                    <a:pos x="T0" y="T1"/>
                  </a:cxn>
                  <a:cxn ang="0">
                    <a:pos x="T2" y="T3"/>
                  </a:cxn>
                  <a:cxn ang="0">
                    <a:pos x="T4" y="T5"/>
                  </a:cxn>
                  <a:cxn ang="0">
                    <a:pos x="T6" y="T7"/>
                  </a:cxn>
                  <a:cxn ang="0">
                    <a:pos x="T8" y="T9"/>
                  </a:cxn>
                </a:cxnLst>
                <a:rect l="0" t="0" r="r" b="b"/>
                <a:pathLst>
                  <a:path w="60" h="106">
                    <a:moveTo>
                      <a:pt x="6" y="105"/>
                    </a:moveTo>
                    <a:lnTo>
                      <a:pt x="0" y="77"/>
                    </a:lnTo>
                    <a:lnTo>
                      <a:pt x="7" y="47"/>
                    </a:lnTo>
                    <a:lnTo>
                      <a:pt x="26" y="20"/>
                    </a:lnTo>
                    <a:lnTo>
                      <a:pt x="59"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80" name="Freeform 124"/>
              <p:cNvSpPr>
                <a:spLocks/>
              </p:cNvSpPr>
              <p:nvPr/>
            </p:nvSpPr>
            <p:spPr bwMode="auto">
              <a:xfrm>
                <a:off x="3434" y="853"/>
                <a:ext cx="39" cy="113"/>
              </a:xfrm>
              <a:custGeom>
                <a:avLst/>
                <a:gdLst>
                  <a:gd name="T0" fmla="*/ 38 w 39"/>
                  <a:gd name="T1" fmla="*/ 112 h 113"/>
                  <a:gd name="T2" fmla="*/ 18 w 39"/>
                  <a:gd name="T3" fmla="*/ 101 h 113"/>
                  <a:gd name="T4" fmla="*/ 6 w 39"/>
                  <a:gd name="T5" fmla="*/ 85 h 113"/>
                  <a:gd name="T6" fmla="*/ 0 w 39"/>
                  <a:gd name="T7" fmla="*/ 61 h 113"/>
                  <a:gd name="T8" fmla="*/ 3 w 39"/>
                  <a:gd name="T9" fmla="*/ 39 h 113"/>
                  <a:gd name="T10" fmla="*/ 18 w 39"/>
                  <a:gd name="T11" fmla="*/ 16 h 113"/>
                  <a:gd name="T12" fmla="*/ 35 w 39"/>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39" h="113">
                    <a:moveTo>
                      <a:pt x="38" y="112"/>
                    </a:moveTo>
                    <a:lnTo>
                      <a:pt x="18" y="101"/>
                    </a:lnTo>
                    <a:lnTo>
                      <a:pt x="6" y="85"/>
                    </a:lnTo>
                    <a:lnTo>
                      <a:pt x="0" y="61"/>
                    </a:lnTo>
                    <a:lnTo>
                      <a:pt x="3" y="39"/>
                    </a:lnTo>
                    <a:lnTo>
                      <a:pt x="18" y="16"/>
                    </a:lnTo>
                    <a:lnTo>
                      <a:pt x="3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81" name="Freeform 125"/>
              <p:cNvSpPr>
                <a:spLocks/>
              </p:cNvSpPr>
              <p:nvPr/>
            </p:nvSpPr>
            <p:spPr bwMode="auto">
              <a:xfrm>
                <a:off x="3490" y="869"/>
                <a:ext cx="30" cy="50"/>
              </a:xfrm>
              <a:custGeom>
                <a:avLst/>
                <a:gdLst>
                  <a:gd name="T0" fmla="*/ 0 w 30"/>
                  <a:gd name="T1" fmla="*/ 0 h 50"/>
                  <a:gd name="T2" fmla="*/ 0 w 30"/>
                  <a:gd name="T3" fmla="*/ 20 h 50"/>
                  <a:gd name="T4" fmla="*/ 12 w 30"/>
                  <a:gd name="T5" fmla="*/ 40 h 50"/>
                  <a:gd name="T6" fmla="*/ 29 w 30"/>
                  <a:gd name="T7" fmla="*/ 49 h 50"/>
                </a:gdLst>
                <a:ahLst/>
                <a:cxnLst>
                  <a:cxn ang="0">
                    <a:pos x="T0" y="T1"/>
                  </a:cxn>
                  <a:cxn ang="0">
                    <a:pos x="T2" y="T3"/>
                  </a:cxn>
                  <a:cxn ang="0">
                    <a:pos x="T4" y="T5"/>
                  </a:cxn>
                  <a:cxn ang="0">
                    <a:pos x="T6" y="T7"/>
                  </a:cxn>
                </a:cxnLst>
                <a:rect l="0" t="0" r="r" b="b"/>
                <a:pathLst>
                  <a:path w="30" h="50">
                    <a:moveTo>
                      <a:pt x="0" y="0"/>
                    </a:moveTo>
                    <a:lnTo>
                      <a:pt x="0" y="20"/>
                    </a:lnTo>
                    <a:lnTo>
                      <a:pt x="12" y="40"/>
                    </a:lnTo>
                    <a:lnTo>
                      <a:pt x="29" y="4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82" name="Freeform 126"/>
              <p:cNvSpPr>
                <a:spLocks/>
              </p:cNvSpPr>
              <p:nvPr/>
            </p:nvSpPr>
            <p:spPr bwMode="auto">
              <a:xfrm>
                <a:off x="3304" y="796"/>
                <a:ext cx="146" cy="65"/>
              </a:xfrm>
              <a:custGeom>
                <a:avLst/>
                <a:gdLst>
                  <a:gd name="T0" fmla="*/ 0 w 146"/>
                  <a:gd name="T1" fmla="*/ 64 h 65"/>
                  <a:gd name="T2" fmla="*/ 13 w 146"/>
                  <a:gd name="T3" fmla="*/ 43 h 65"/>
                  <a:gd name="T4" fmla="*/ 33 w 146"/>
                  <a:gd name="T5" fmla="*/ 23 h 65"/>
                  <a:gd name="T6" fmla="*/ 57 w 146"/>
                  <a:gd name="T7" fmla="*/ 9 h 65"/>
                  <a:gd name="T8" fmla="*/ 80 w 146"/>
                  <a:gd name="T9" fmla="*/ 1 h 65"/>
                  <a:gd name="T10" fmla="*/ 101 w 146"/>
                  <a:gd name="T11" fmla="*/ 0 h 65"/>
                  <a:gd name="T12" fmla="*/ 127 w 146"/>
                  <a:gd name="T13" fmla="*/ 4 h 65"/>
                  <a:gd name="T14" fmla="*/ 145 w 146"/>
                  <a:gd name="T15" fmla="*/ 1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5">
                    <a:moveTo>
                      <a:pt x="0" y="64"/>
                    </a:moveTo>
                    <a:lnTo>
                      <a:pt x="13" y="43"/>
                    </a:lnTo>
                    <a:lnTo>
                      <a:pt x="33" y="23"/>
                    </a:lnTo>
                    <a:lnTo>
                      <a:pt x="57" y="9"/>
                    </a:lnTo>
                    <a:lnTo>
                      <a:pt x="80" y="1"/>
                    </a:lnTo>
                    <a:lnTo>
                      <a:pt x="101" y="0"/>
                    </a:lnTo>
                    <a:lnTo>
                      <a:pt x="127" y="4"/>
                    </a:lnTo>
                    <a:lnTo>
                      <a:pt x="145" y="1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83" name="Freeform 127"/>
              <p:cNvSpPr>
                <a:spLocks/>
              </p:cNvSpPr>
              <p:nvPr/>
            </p:nvSpPr>
            <p:spPr bwMode="auto">
              <a:xfrm>
                <a:off x="3427" y="958"/>
                <a:ext cx="309" cy="162"/>
              </a:xfrm>
              <a:custGeom>
                <a:avLst/>
                <a:gdLst>
                  <a:gd name="T0" fmla="*/ 0 w 309"/>
                  <a:gd name="T1" fmla="*/ 82 h 162"/>
                  <a:gd name="T2" fmla="*/ 47 w 309"/>
                  <a:gd name="T3" fmla="*/ 72 h 162"/>
                  <a:gd name="T4" fmla="*/ 90 w 309"/>
                  <a:gd name="T5" fmla="*/ 58 h 162"/>
                  <a:gd name="T6" fmla="*/ 134 w 309"/>
                  <a:gd name="T7" fmla="*/ 39 h 162"/>
                  <a:gd name="T8" fmla="*/ 176 w 309"/>
                  <a:gd name="T9" fmla="*/ 19 h 162"/>
                  <a:gd name="T10" fmla="*/ 208 w 309"/>
                  <a:gd name="T11" fmla="*/ 0 h 162"/>
                  <a:gd name="T12" fmla="*/ 222 w 309"/>
                  <a:gd name="T13" fmla="*/ 30 h 162"/>
                  <a:gd name="T14" fmla="*/ 245 w 309"/>
                  <a:gd name="T15" fmla="*/ 59 h 162"/>
                  <a:gd name="T16" fmla="*/ 273 w 309"/>
                  <a:gd name="T17" fmla="*/ 86 h 162"/>
                  <a:gd name="T18" fmla="*/ 308 w 309"/>
                  <a:gd name="T19" fmla="*/ 106 h 162"/>
                  <a:gd name="T20" fmla="*/ 276 w 309"/>
                  <a:gd name="T21" fmla="*/ 127 h 162"/>
                  <a:gd name="T22" fmla="*/ 247 w 309"/>
                  <a:gd name="T23" fmla="*/ 141 h 162"/>
                  <a:gd name="T24" fmla="*/ 208 w 309"/>
                  <a:gd name="T25" fmla="*/ 153 h 162"/>
                  <a:gd name="T26" fmla="*/ 172 w 309"/>
                  <a:gd name="T27" fmla="*/ 161 h 162"/>
                  <a:gd name="T28" fmla="*/ 146 w 309"/>
                  <a:gd name="T29" fmla="*/ 159 h 162"/>
                  <a:gd name="T30" fmla="*/ 126 w 309"/>
                  <a:gd name="T31" fmla="*/ 15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62">
                    <a:moveTo>
                      <a:pt x="0" y="82"/>
                    </a:moveTo>
                    <a:lnTo>
                      <a:pt x="47" y="72"/>
                    </a:lnTo>
                    <a:lnTo>
                      <a:pt x="90" y="58"/>
                    </a:lnTo>
                    <a:lnTo>
                      <a:pt x="134" y="39"/>
                    </a:lnTo>
                    <a:lnTo>
                      <a:pt x="176" y="19"/>
                    </a:lnTo>
                    <a:lnTo>
                      <a:pt x="208" y="0"/>
                    </a:lnTo>
                    <a:lnTo>
                      <a:pt x="222" y="30"/>
                    </a:lnTo>
                    <a:lnTo>
                      <a:pt x="245" y="59"/>
                    </a:lnTo>
                    <a:lnTo>
                      <a:pt x="273" y="86"/>
                    </a:lnTo>
                    <a:lnTo>
                      <a:pt x="308" y="106"/>
                    </a:lnTo>
                    <a:lnTo>
                      <a:pt x="276" y="127"/>
                    </a:lnTo>
                    <a:lnTo>
                      <a:pt x="247" y="141"/>
                    </a:lnTo>
                    <a:lnTo>
                      <a:pt x="208" y="153"/>
                    </a:lnTo>
                    <a:lnTo>
                      <a:pt x="172" y="161"/>
                    </a:lnTo>
                    <a:lnTo>
                      <a:pt x="146" y="159"/>
                    </a:lnTo>
                    <a:lnTo>
                      <a:pt x="126" y="1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84" name="Freeform 128"/>
              <p:cNvSpPr>
                <a:spLocks/>
              </p:cNvSpPr>
              <p:nvPr/>
            </p:nvSpPr>
            <p:spPr bwMode="auto">
              <a:xfrm>
                <a:off x="3542" y="1009"/>
                <a:ext cx="102" cy="100"/>
              </a:xfrm>
              <a:custGeom>
                <a:avLst/>
                <a:gdLst>
                  <a:gd name="T0" fmla="*/ 0 w 102"/>
                  <a:gd name="T1" fmla="*/ 0 h 100"/>
                  <a:gd name="T2" fmla="*/ 23 w 102"/>
                  <a:gd name="T3" fmla="*/ 71 h 100"/>
                  <a:gd name="T4" fmla="*/ 101 w 102"/>
                  <a:gd name="T5" fmla="*/ 99 h 100"/>
                </a:gdLst>
                <a:ahLst/>
                <a:cxnLst>
                  <a:cxn ang="0">
                    <a:pos x="T0" y="T1"/>
                  </a:cxn>
                  <a:cxn ang="0">
                    <a:pos x="T2" y="T3"/>
                  </a:cxn>
                  <a:cxn ang="0">
                    <a:pos x="T4" y="T5"/>
                  </a:cxn>
                </a:cxnLst>
                <a:rect l="0" t="0" r="r" b="b"/>
                <a:pathLst>
                  <a:path w="102" h="100">
                    <a:moveTo>
                      <a:pt x="0" y="0"/>
                    </a:moveTo>
                    <a:lnTo>
                      <a:pt x="23" y="71"/>
                    </a:lnTo>
                    <a:lnTo>
                      <a:pt x="101" y="9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85" name="Freeform 129"/>
              <p:cNvSpPr>
                <a:spLocks/>
              </p:cNvSpPr>
              <p:nvPr/>
            </p:nvSpPr>
            <p:spPr bwMode="auto">
              <a:xfrm>
                <a:off x="3385" y="650"/>
                <a:ext cx="41" cy="95"/>
              </a:xfrm>
              <a:custGeom>
                <a:avLst/>
                <a:gdLst>
                  <a:gd name="T0" fmla="*/ 0 w 41"/>
                  <a:gd name="T1" fmla="*/ 0 h 95"/>
                  <a:gd name="T2" fmla="*/ 18 w 41"/>
                  <a:gd name="T3" fmla="*/ 12 h 95"/>
                  <a:gd name="T4" fmla="*/ 28 w 41"/>
                  <a:gd name="T5" fmla="*/ 26 h 95"/>
                  <a:gd name="T6" fmla="*/ 29 w 41"/>
                  <a:gd name="T7" fmla="*/ 42 h 95"/>
                  <a:gd name="T8" fmla="*/ 36 w 41"/>
                  <a:gd name="T9" fmla="*/ 59 h 95"/>
                  <a:gd name="T10" fmla="*/ 40 w 41"/>
                  <a:gd name="T11" fmla="*/ 77 h 95"/>
                  <a:gd name="T12" fmla="*/ 40 w 41"/>
                  <a:gd name="T13" fmla="*/ 94 h 95"/>
                </a:gdLst>
                <a:ahLst/>
                <a:cxnLst>
                  <a:cxn ang="0">
                    <a:pos x="T0" y="T1"/>
                  </a:cxn>
                  <a:cxn ang="0">
                    <a:pos x="T2" y="T3"/>
                  </a:cxn>
                  <a:cxn ang="0">
                    <a:pos x="T4" y="T5"/>
                  </a:cxn>
                  <a:cxn ang="0">
                    <a:pos x="T6" y="T7"/>
                  </a:cxn>
                  <a:cxn ang="0">
                    <a:pos x="T8" y="T9"/>
                  </a:cxn>
                  <a:cxn ang="0">
                    <a:pos x="T10" y="T11"/>
                  </a:cxn>
                  <a:cxn ang="0">
                    <a:pos x="T12" y="T13"/>
                  </a:cxn>
                </a:cxnLst>
                <a:rect l="0" t="0" r="r" b="b"/>
                <a:pathLst>
                  <a:path w="41" h="95">
                    <a:moveTo>
                      <a:pt x="0" y="0"/>
                    </a:moveTo>
                    <a:lnTo>
                      <a:pt x="18" y="12"/>
                    </a:lnTo>
                    <a:lnTo>
                      <a:pt x="28" y="26"/>
                    </a:lnTo>
                    <a:lnTo>
                      <a:pt x="29" y="42"/>
                    </a:lnTo>
                    <a:lnTo>
                      <a:pt x="36" y="59"/>
                    </a:lnTo>
                    <a:lnTo>
                      <a:pt x="40" y="77"/>
                    </a:lnTo>
                    <a:lnTo>
                      <a:pt x="40" y="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86" name="Freeform 130"/>
              <p:cNvSpPr>
                <a:spLocks/>
              </p:cNvSpPr>
              <p:nvPr/>
            </p:nvSpPr>
            <p:spPr bwMode="auto">
              <a:xfrm>
                <a:off x="3375" y="670"/>
                <a:ext cx="40" cy="54"/>
              </a:xfrm>
              <a:custGeom>
                <a:avLst/>
                <a:gdLst>
                  <a:gd name="T0" fmla="*/ 8 w 40"/>
                  <a:gd name="T1" fmla="*/ 0 h 54"/>
                  <a:gd name="T2" fmla="*/ 0 w 40"/>
                  <a:gd name="T3" fmla="*/ 10 h 54"/>
                  <a:gd name="T4" fmla="*/ 1 w 40"/>
                  <a:gd name="T5" fmla="*/ 23 h 54"/>
                  <a:gd name="T6" fmla="*/ 8 w 40"/>
                  <a:gd name="T7" fmla="*/ 33 h 54"/>
                  <a:gd name="T8" fmla="*/ 17 w 40"/>
                  <a:gd name="T9" fmla="*/ 40 h 54"/>
                  <a:gd name="T10" fmla="*/ 25 w 40"/>
                  <a:gd name="T11" fmla="*/ 47 h 54"/>
                  <a:gd name="T12" fmla="*/ 39 w 40"/>
                  <a:gd name="T13" fmla="*/ 53 h 54"/>
                </a:gdLst>
                <a:ahLst/>
                <a:cxnLst>
                  <a:cxn ang="0">
                    <a:pos x="T0" y="T1"/>
                  </a:cxn>
                  <a:cxn ang="0">
                    <a:pos x="T2" y="T3"/>
                  </a:cxn>
                  <a:cxn ang="0">
                    <a:pos x="T4" y="T5"/>
                  </a:cxn>
                  <a:cxn ang="0">
                    <a:pos x="T6" y="T7"/>
                  </a:cxn>
                  <a:cxn ang="0">
                    <a:pos x="T8" y="T9"/>
                  </a:cxn>
                  <a:cxn ang="0">
                    <a:pos x="T10" y="T11"/>
                  </a:cxn>
                  <a:cxn ang="0">
                    <a:pos x="T12" y="T13"/>
                  </a:cxn>
                </a:cxnLst>
                <a:rect l="0" t="0" r="r" b="b"/>
                <a:pathLst>
                  <a:path w="40" h="54">
                    <a:moveTo>
                      <a:pt x="8" y="0"/>
                    </a:moveTo>
                    <a:lnTo>
                      <a:pt x="0" y="10"/>
                    </a:lnTo>
                    <a:lnTo>
                      <a:pt x="1" y="23"/>
                    </a:lnTo>
                    <a:lnTo>
                      <a:pt x="8" y="33"/>
                    </a:lnTo>
                    <a:lnTo>
                      <a:pt x="17" y="40"/>
                    </a:lnTo>
                    <a:lnTo>
                      <a:pt x="25" y="47"/>
                    </a:lnTo>
                    <a:lnTo>
                      <a:pt x="39" y="5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87" name="Freeform 131"/>
              <p:cNvSpPr>
                <a:spLocks/>
              </p:cNvSpPr>
              <p:nvPr/>
            </p:nvSpPr>
            <p:spPr bwMode="auto">
              <a:xfrm>
                <a:off x="3751" y="789"/>
                <a:ext cx="201" cy="324"/>
              </a:xfrm>
              <a:custGeom>
                <a:avLst/>
                <a:gdLst>
                  <a:gd name="T0" fmla="*/ 200 w 201"/>
                  <a:gd name="T1" fmla="*/ 168 h 324"/>
                  <a:gd name="T2" fmla="*/ 175 w 201"/>
                  <a:gd name="T3" fmla="*/ 171 h 324"/>
                  <a:gd name="T4" fmla="*/ 168 w 201"/>
                  <a:gd name="T5" fmla="*/ 183 h 324"/>
                  <a:gd name="T6" fmla="*/ 164 w 201"/>
                  <a:gd name="T7" fmla="*/ 193 h 324"/>
                  <a:gd name="T8" fmla="*/ 152 w 201"/>
                  <a:gd name="T9" fmla="*/ 198 h 324"/>
                  <a:gd name="T10" fmla="*/ 119 w 201"/>
                  <a:gd name="T11" fmla="*/ 233 h 324"/>
                  <a:gd name="T12" fmla="*/ 94 w 201"/>
                  <a:gd name="T13" fmla="*/ 263 h 324"/>
                  <a:gd name="T14" fmla="*/ 62 w 201"/>
                  <a:gd name="T15" fmla="*/ 288 h 324"/>
                  <a:gd name="T16" fmla="*/ 50 w 201"/>
                  <a:gd name="T17" fmla="*/ 305 h 324"/>
                  <a:gd name="T18" fmla="*/ 0 w 201"/>
                  <a:gd name="T19" fmla="*/ 323 h 324"/>
                  <a:gd name="T20" fmla="*/ 21 w 201"/>
                  <a:gd name="T21" fmla="*/ 308 h 324"/>
                  <a:gd name="T22" fmla="*/ 42 w 201"/>
                  <a:gd name="T23" fmla="*/ 284 h 324"/>
                  <a:gd name="T24" fmla="*/ 49 w 201"/>
                  <a:gd name="T25" fmla="*/ 263 h 324"/>
                  <a:gd name="T26" fmla="*/ 52 w 201"/>
                  <a:gd name="T27" fmla="*/ 236 h 324"/>
                  <a:gd name="T28" fmla="*/ 44 w 201"/>
                  <a:gd name="T29" fmla="*/ 204 h 324"/>
                  <a:gd name="T30" fmla="*/ 67 w 201"/>
                  <a:gd name="T31" fmla="*/ 185 h 324"/>
                  <a:gd name="T32" fmla="*/ 69 w 201"/>
                  <a:gd name="T33" fmla="*/ 153 h 324"/>
                  <a:gd name="T34" fmla="*/ 69 w 201"/>
                  <a:gd name="T35" fmla="*/ 138 h 324"/>
                  <a:gd name="T36" fmla="*/ 135 w 201"/>
                  <a:gd name="T37" fmla="*/ 174 h 324"/>
                  <a:gd name="T38" fmla="*/ 103 w 201"/>
                  <a:gd name="T39" fmla="*/ 130 h 324"/>
                  <a:gd name="T40" fmla="*/ 112 w 201"/>
                  <a:gd name="T41" fmla="*/ 107 h 324"/>
                  <a:gd name="T42" fmla="*/ 126 w 201"/>
                  <a:gd name="T43" fmla="*/ 70 h 324"/>
                  <a:gd name="T44" fmla="*/ 129 w 201"/>
                  <a:gd name="T45" fmla="*/ 43 h 324"/>
                  <a:gd name="T46" fmla="*/ 119 w 201"/>
                  <a:gd name="T47" fmla="*/ 21 h 324"/>
                  <a:gd name="T48" fmla="*/ 110 w 201"/>
                  <a:gd name="T49"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1" h="324">
                    <a:moveTo>
                      <a:pt x="200" y="168"/>
                    </a:moveTo>
                    <a:lnTo>
                      <a:pt x="175" y="171"/>
                    </a:lnTo>
                    <a:lnTo>
                      <a:pt x="168" y="183"/>
                    </a:lnTo>
                    <a:lnTo>
                      <a:pt x="164" y="193"/>
                    </a:lnTo>
                    <a:lnTo>
                      <a:pt x="152" y="198"/>
                    </a:lnTo>
                    <a:lnTo>
                      <a:pt x="119" y="233"/>
                    </a:lnTo>
                    <a:lnTo>
                      <a:pt x="94" y="263"/>
                    </a:lnTo>
                    <a:lnTo>
                      <a:pt x="62" y="288"/>
                    </a:lnTo>
                    <a:lnTo>
                      <a:pt x="50" y="305"/>
                    </a:lnTo>
                    <a:lnTo>
                      <a:pt x="0" y="323"/>
                    </a:lnTo>
                    <a:lnTo>
                      <a:pt x="21" y="308"/>
                    </a:lnTo>
                    <a:lnTo>
                      <a:pt x="42" y="284"/>
                    </a:lnTo>
                    <a:lnTo>
                      <a:pt x="49" y="263"/>
                    </a:lnTo>
                    <a:lnTo>
                      <a:pt x="52" y="236"/>
                    </a:lnTo>
                    <a:lnTo>
                      <a:pt x="44" y="204"/>
                    </a:lnTo>
                    <a:lnTo>
                      <a:pt x="67" y="185"/>
                    </a:lnTo>
                    <a:lnTo>
                      <a:pt x="69" y="153"/>
                    </a:lnTo>
                    <a:lnTo>
                      <a:pt x="69" y="138"/>
                    </a:lnTo>
                    <a:lnTo>
                      <a:pt x="135" y="174"/>
                    </a:lnTo>
                    <a:lnTo>
                      <a:pt x="103" y="130"/>
                    </a:lnTo>
                    <a:lnTo>
                      <a:pt x="112" y="107"/>
                    </a:lnTo>
                    <a:lnTo>
                      <a:pt x="126" y="70"/>
                    </a:lnTo>
                    <a:lnTo>
                      <a:pt x="129" y="43"/>
                    </a:lnTo>
                    <a:lnTo>
                      <a:pt x="119" y="21"/>
                    </a:lnTo>
                    <a:lnTo>
                      <a:pt x="11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47588" name="Rectangle 132"/>
            <p:cNvSpPr>
              <a:spLocks noChangeArrowheads="1"/>
            </p:cNvSpPr>
            <p:nvPr/>
          </p:nvSpPr>
          <p:spPr bwMode="auto">
            <a:xfrm>
              <a:off x="3170" y="182"/>
              <a:ext cx="14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2000">
                  <a:solidFill>
                    <a:schemeClr val="tx2"/>
                  </a:solidFill>
                </a:rPr>
                <a:t>1. Validates results</a:t>
              </a:r>
            </a:p>
          </p:txBody>
        </p:sp>
        <p:sp>
          <p:nvSpPr>
            <p:cNvPr id="147748" name="Rectangle 292"/>
            <p:cNvSpPr>
              <a:spLocks noChangeArrowheads="1"/>
            </p:cNvSpPr>
            <p:nvPr/>
          </p:nvSpPr>
          <p:spPr bwMode="auto">
            <a:xfrm>
              <a:off x="2286" y="148"/>
              <a:ext cx="3321" cy="1816"/>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nvGrpSpPr>
          <p:cNvPr id="147756" name="Group 300"/>
          <p:cNvGrpSpPr>
            <a:grpSpLocks/>
          </p:cNvGrpSpPr>
          <p:nvPr/>
        </p:nvGrpSpPr>
        <p:grpSpPr bwMode="auto">
          <a:xfrm>
            <a:off x="242888" y="3276600"/>
            <a:ext cx="4329112" cy="3194050"/>
            <a:chOff x="153" y="2064"/>
            <a:chExt cx="2727" cy="2012"/>
          </a:xfrm>
        </p:grpSpPr>
        <p:sp>
          <p:nvSpPr>
            <p:cNvPr id="147590" name="AutoShape 134"/>
            <p:cNvSpPr>
              <a:spLocks noChangeArrowheads="1"/>
            </p:cNvSpPr>
            <p:nvPr/>
          </p:nvSpPr>
          <p:spPr bwMode="auto">
            <a:xfrm>
              <a:off x="177" y="2160"/>
              <a:ext cx="399" cy="432"/>
            </a:xfrm>
            <a:prstGeom prst="star16">
              <a:avLst>
                <a:gd name="adj" fmla="val 37500"/>
              </a:avLst>
            </a:prstGeom>
            <a:solidFill>
              <a:schemeClr val="accent6">
                <a:lumMod val="20000"/>
                <a:lumOff val="80000"/>
              </a:schemeClr>
            </a:solidFill>
            <a:ln w="28575" cmpd="sng">
              <a:solidFill>
                <a:srgbClr val="8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r>
                <a:rPr lang="en-GB" sz="1600" b="1">
                  <a:solidFill>
                    <a:srgbClr val="800000"/>
                  </a:solidFill>
                </a:rPr>
                <a:t>pH</a:t>
              </a:r>
            </a:p>
          </p:txBody>
        </p:sp>
        <p:sp>
          <p:nvSpPr>
            <p:cNvPr id="147591" name="AutoShape 135"/>
            <p:cNvSpPr>
              <a:spLocks noChangeArrowheads="1"/>
            </p:cNvSpPr>
            <p:nvPr/>
          </p:nvSpPr>
          <p:spPr bwMode="auto">
            <a:xfrm>
              <a:off x="177" y="2688"/>
              <a:ext cx="407" cy="480"/>
            </a:xfrm>
            <a:prstGeom prst="star16">
              <a:avLst>
                <a:gd name="adj" fmla="val 37500"/>
              </a:avLst>
            </a:prstGeom>
            <a:solidFill>
              <a:schemeClr val="accent6">
                <a:lumMod val="20000"/>
                <a:lumOff val="80000"/>
              </a:schemeClr>
            </a:solidFill>
            <a:ln w="28575" cmpd="sng">
              <a:solidFill>
                <a:srgbClr val="8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r>
                <a:rPr lang="en-GB" sz="1600" b="1" i="1">
                  <a:solidFill>
                    <a:srgbClr val="800000"/>
                  </a:solidFill>
                </a:rPr>
                <a:t>p</a:t>
              </a:r>
              <a:r>
                <a:rPr lang="en-GB" sz="1600" b="1">
                  <a:solidFill>
                    <a:srgbClr val="800000"/>
                  </a:solidFill>
                </a:rPr>
                <a:t>CO</a:t>
              </a:r>
              <a:r>
                <a:rPr lang="en-GB" sz="1600" b="1" baseline="-25000">
                  <a:solidFill>
                    <a:srgbClr val="800000"/>
                  </a:solidFill>
                </a:rPr>
                <a:t>2</a:t>
              </a:r>
            </a:p>
          </p:txBody>
        </p:sp>
        <p:sp>
          <p:nvSpPr>
            <p:cNvPr id="147592" name="AutoShape 136"/>
            <p:cNvSpPr>
              <a:spLocks noChangeArrowheads="1"/>
            </p:cNvSpPr>
            <p:nvPr/>
          </p:nvSpPr>
          <p:spPr bwMode="auto">
            <a:xfrm>
              <a:off x="177" y="3264"/>
              <a:ext cx="408" cy="448"/>
            </a:xfrm>
            <a:prstGeom prst="star16">
              <a:avLst>
                <a:gd name="adj" fmla="val 37500"/>
              </a:avLst>
            </a:prstGeom>
            <a:solidFill>
              <a:schemeClr val="accent6">
                <a:lumMod val="20000"/>
                <a:lumOff val="80000"/>
              </a:schemeClr>
            </a:solidFill>
            <a:ln w="28575" cmpd="sng">
              <a:solidFill>
                <a:srgbClr val="8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r>
                <a:rPr lang="en-GB" sz="1600" b="1" i="1">
                  <a:solidFill>
                    <a:srgbClr val="800000"/>
                  </a:solidFill>
                </a:rPr>
                <a:t>p</a:t>
              </a:r>
              <a:r>
                <a:rPr lang="en-GB" sz="1600" b="1">
                  <a:solidFill>
                    <a:srgbClr val="800000"/>
                  </a:solidFill>
                </a:rPr>
                <a:t>O</a:t>
              </a:r>
              <a:r>
                <a:rPr lang="en-GB" sz="1600" b="1" baseline="-25000">
                  <a:solidFill>
                    <a:srgbClr val="800000"/>
                  </a:solidFill>
                </a:rPr>
                <a:t>2</a:t>
              </a:r>
            </a:p>
          </p:txBody>
        </p:sp>
        <p:sp>
          <p:nvSpPr>
            <p:cNvPr id="147593" name="AutoShape 137"/>
            <p:cNvSpPr>
              <a:spLocks noChangeArrowheads="1"/>
            </p:cNvSpPr>
            <p:nvPr/>
          </p:nvSpPr>
          <p:spPr bwMode="auto">
            <a:xfrm>
              <a:off x="842" y="2112"/>
              <a:ext cx="709" cy="590"/>
            </a:xfrm>
            <a:prstGeom prst="star16">
              <a:avLst>
                <a:gd name="adj" fmla="val 37500"/>
              </a:avLst>
            </a:prstGeom>
            <a:solidFill>
              <a:schemeClr val="accent6">
                <a:lumMod val="20000"/>
                <a:lumOff val="80000"/>
              </a:schemeClr>
            </a:solidFill>
            <a:ln w="28575" cmpd="sng">
              <a:solidFill>
                <a:srgbClr val="8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r>
                <a:rPr lang="en-GB" sz="1600" b="1">
                  <a:solidFill>
                    <a:srgbClr val="800000"/>
                  </a:solidFill>
                </a:rPr>
                <a:t>Patient</a:t>
              </a:r>
            </a:p>
            <a:p>
              <a:pPr algn="ctr"/>
              <a:r>
                <a:rPr lang="en-GB" sz="1600" b="1">
                  <a:solidFill>
                    <a:srgbClr val="800000"/>
                  </a:solidFill>
                </a:rPr>
                <a:t>Details</a:t>
              </a:r>
            </a:p>
          </p:txBody>
        </p:sp>
        <p:grpSp>
          <p:nvGrpSpPr>
            <p:cNvPr id="147594" name="Group 138"/>
            <p:cNvGrpSpPr>
              <a:grpSpLocks/>
            </p:cNvGrpSpPr>
            <p:nvPr/>
          </p:nvGrpSpPr>
          <p:grpSpPr bwMode="auto">
            <a:xfrm>
              <a:off x="624" y="2441"/>
              <a:ext cx="148" cy="965"/>
              <a:chOff x="702" y="2537"/>
              <a:chExt cx="167" cy="965"/>
            </a:xfrm>
          </p:grpSpPr>
          <p:sp>
            <p:nvSpPr>
              <p:cNvPr id="147595" name="Freeform 139"/>
              <p:cNvSpPr>
                <a:spLocks/>
              </p:cNvSpPr>
              <p:nvPr/>
            </p:nvSpPr>
            <p:spPr bwMode="auto">
              <a:xfrm>
                <a:off x="705" y="2537"/>
                <a:ext cx="164" cy="21"/>
              </a:xfrm>
              <a:custGeom>
                <a:avLst/>
                <a:gdLst>
                  <a:gd name="T0" fmla="*/ 0 w 164"/>
                  <a:gd name="T1" fmla="*/ 0 h 21"/>
                  <a:gd name="T2" fmla="*/ 163 w 164"/>
                  <a:gd name="T3" fmla="*/ 0 h 21"/>
                  <a:gd name="T4" fmla="*/ 163 w 164"/>
                  <a:gd name="T5" fmla="*/ 20 h 21"/>
                  <a:gd name="T6" fmla="*/ 0 w 164"/>
                  <a:gd name="T7" fmla="*/ 20 h 21"/>
                  <a:gd name="T8" fmla="*/ 0 w 164"/>
                  <a:gd name="T9" fmla="*/ 0 h 21"/>
                </a:gdLst>
                <a:ahLst/>
                <a:cxnLst>
                  <a:cxn ang="0">
                    <a:pos x="T0" y="T1"/>
                  </a:cxn>
                  <a:cxn ang="0">
                    <a:pos x="T2" y="T3"/>
                  </a:cxn>
                  <a:cxn ang="0">
                    <a:pos x="T4" y="T5"/>
                  </a:cxn>
                  <a:cxn ang="0">
                    <a:pos x="T6" y="T7"/>
                  </a:cxn>
                  <a:cxn ang="0">
                    <a:pos x="T8" y="T9"/>
                  </a:cxn>
                </a:cxnLst>
                <a:rect l="0" t="0" r="r" b="b"/>
                <a:pathLst>
                  <a:path w="164" h="21">
                    <a:moveTo>
                      <a:pt x="0" y="0"/>
                    </a:moveTo>
                    <a:lnTo>
                      <a:pt x="163" y="0"/>
                    </a:lnTo>
                    <a:lnTo>
                      <a:pt x="163" y="20"/>
                    </a:lnTo>
                    <a:lnTo>
                      <a:pt x="0" y="20"/>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nvGrpSpPr>
              <p:cNvPr id="147596" name="Group 140"/>
              <p:cNvGrpSpPr>
                <a:grpSpLocks/>
              </p:cNvGrpSpPr>
              <p:nvPr/>
            </p:nvGrpSpPr>
            <p:grpSpPr bwMode="auto">
              <a:xfrm>
                <a:off x="702" y="2537"/>
                <a:ext cx="163" cy="965"/>
                <a:chOff x="702" y="2537"/>
                <a:chExt cx="163" cy="965"/>
              </a:xfrm>
            </p:grpSpPr>
            <p:sp>
              <p:nvSpPr>
                <p:cNvPr id="147597" name="Line 141"/>
                <p:cNvSpPr>
                  <a:spLocks noChangeShapeType="1"/>
                </p:cNvSpPr>
                <p:nvPr/>
              </p:nvSpPr>
              <p:spPr bwMode="auto">
                <a:xfrm>
                  <a:off x="783" y="3406"/>
                  <a:ext cx="0"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598" name="Freeform 142"/>
                <p:cNvSpPr>
                  <a:spLocks/>
                </p:cNvSpPr>
                <p:nvPr/>
              </p:nvSpPr>
              <p:spPr bwMode="auto">
                <a:xfrm>
                  <a:off x="719" y="2631"/>
                  <a:ext cx="128" cy="626"/>
                </a:xfrm>
                <a:custGeom>
                  <a:avLst/>
                  <a:gdLst>
                    <a:gd name="T0" fmla="*/ 0 w 128"/>
                    <a:gd name="T1" fmla="*/ 0 h 626"/>
                    <a:gd name="T2" fmla="*/ 127 w 128"/>
                    <a:gd name="T3" fmla="*/ 0 h 626"/>
                    <a:gd name="T4" fmla="*/ 127 w 128"/>
                    <a:gd name="T5" fmla="*/ 625 h 626"/>
                    <a:gd name="T6" fmla="*/ 0 w 128"/>
                    <a:gd name="T7" fmla="*/ 625 h 626"/>
                    <a:gd name="T8" fmla="*/ 0 w 128"/>
                    <a:gd name="T9" fmla="*/ 0 h 626"/>
                  </a:gdLst>
                  <a:ahLst/>
                  <a:cxnLst>
                    <a:cxn ang="0">
                      <a:pos x="T0" y="T1"/>
                    </a:cxn>
                    <a:cxn ang="0">
                      <a:pos x="T2" y="T3"/>
                    </a:cxn>
                    <a:cxn ang="0">
                      <a:pos x="T4" y="T5"/>
                    </a:cxn>
                    <a:cxn ang="0">
                      <a:pos x="T6" y="T7"/>
                    </a:cxn>
                    <a:cxn ang="0">
                      <a:pos x="T8" y="T9"/>
                    </a:cxn>
                  </a:cxnLst>
                  <a:rect l="0" t="0" r="r" b="b"/>
                  <a:pathLst>
                    <a:path w="128" h="626">
                      <a:moveTo>
                        <a:pt x="0" y="0"/>
                      </a:moveTo>
                      <a:lnTo>
                        <a:pt x="127" y="0"/>
                      </a:lnTo>
                      <a:lnTo>
                        <a:pt x="127" y="625"/>
                      </a:lnTo>
                      <a:lnTo>
                        <a:pt x="0" y="625"/>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599" name="Freeform 143"/>
                <p:cNvSpPr>
                  <a:spLocks/>
                </p:cNvSpPr>
                <p:nvPr/>
              </p:nvSpPr>
              <p:spPr bwMode="auto">
                <a:xfrm>
                  <a:off x="729" y="2653"/>
                  <a:ext cx="110" cy="572"/>
                </a:xfrm>
                <a:custGeom>
                  <a:avLst/>
                  <a:gdLst>
                    <a:gd name="T0" fmla="*/ 0 w 110"/>
                    <a:gd name="T1" fmla="*/ 0 h 572"/>
                    <a:gd name="T2" fmla="*/ 109 w 110"/>
                    <a:gd name="T3" fmla="*/ 0 h 572"/>
                    <a:gd name="T4" fmla="*/ 109 w 110"/>
                    <a:gd name="T5" fmla="*/ 571 h 572"/>
                    <a:gd name="T6" fmla="*/ 0 w 110"/>
                    <a:gd name="T7" fmla="*/ 571 h 572"/>
                    <a:gd name="T8" fmla="*/ 0 w 110"/>
                    <a:gd name="T9" fmla="*/ 0 h 572"/>
                  </a:gdLst>
                  <a:ahLst/>
                  <a:cxnLst>
                    <a:cxn ang="0">
                      <a:pos x="T0" y="T1"/>
                    </a:cxn>
                    <a:cxn ang="0">
                      <a:pos x="T2" y="T3"/>
                    </a:cxn>
                    <a:cxn ang="0">
                      <a:pos x="T4" y="T5"/>
                    </a:cxn>
                    <a:cxn ang="0">
                      <a:pos x="T6" y="T7"/>
                    </a:cxn>
                    <a:cxn ang="0">
                      <a:pos x="T8" y="T9"/>
                    </a:cxn>
                  </a:cxnLst>
                  <a:rect l="0" t="0" r="r" b="b"/>
                  <a:pathLst>
                    <a:path w="110" h="572">
                      <a:moveTo>
                        <a:pt x="0" y="0"/>
                      </a:moveTo>
                      <a:lnTo>
                        <a:pt x="109" y="0"/>
                      </a:lnTo>
                      <a:lnTo>
                        <a:pt x="109" y="571"/>
                      </a:lnTo>
                      <a:lnTo>
                        <a:pt x="0" y="571"/>
                      </a:lnTo>
                      <a:lnTo>
                        <a:pt x="0" y="0"/>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00" name="Freeform 144"/>
                <p:cNvSpPr>
                  <a:spLocks/>
                </p:cNvSpPr>
                <p:nvPr/>
              </p:nvSpPr>
              <p:spPr bwMode="auto">
                <a:xfrm>
                  <a:off x="732" y="2660"/>
                  <a:ext cx="103" cy="440"/>
                </a:xfrm>
                <a:custGeom>
                  <a:avLst/>
                  <a:gdLst>
                    <a:gd name="T0" fmla="*/ 0 w 103"/>
                    <a:gd name="T1" fmla="*/ 0 h 440"/>
                    <a:gd name="T2" fmla="*/ 102 w 103"/>
                    <a:gd name="T3" fmla="*/ 0 h 440"/>
                    <a:gd name="T4" fmla="*/ 102 w 103"/>
                    <a:gd name="T5" fmla="*/ 439 h 440"/>
                    <a:gd name="T6" fmla="*/ 0 w 103"/>
                    <a:gd name="T7" fmla="*/ 439 h 440"/>
                    <a:gd name="T8" fmla="*/ 0 w 103"/>
                    <a:gd name="T9" fmla="*/ 0 h 440"/>
                  </a:gdLst>
                  <a:ahLst/>
                  <a:cxnLst>
                    <a:cxn ang="0">
                      <a:pos x="T0" y="T1"/>
                    </a:cxn>
                    <a:cxn ang="0">
                      <a:pos x="T2" y="T3"/>
                    </a:cxn>
                    <a:cxn ang="0">
                      <a:pos x="T4" y="T5"/>
                    </a:cxn>
                    <a:cxn ang="0">
                      <a:pos x="T6" y="T7"/>
                    </a:cxn>
                    <a:cxn ang="0">
                      <a:pos x="T8" y="T9"/>
                    </a:cxn>
                  </a:cxnLst>
                  <a:rect l="0" t="0" r="r" b="b"/>
                  <a:pathLst>
                    <a:path w="103" h="440">
                      <a:moveTo>
                        <a:pt x="0" y="0"/>
                      </a:moveTo>
                      <a:lnTo>
                        <a:pt x="102" y="0"/>
                      </a:lnTo>
                      <a:lnTo>
                        <a:pt x="102" y="439"/>
                      </a:lnTo>
                      <a:lnTo>
                        <a:pt x="0" y="439"/>
                      </a:lnTo>
                      <a:lnTo>
                        <a:pt x="0"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01" name="Freeform 145"/>
                <p:cNvSpPr>
                  <a:spLocks/>
                </p:cNvSpPr>
                <p:nvPr/>
              </p:nvSpPr>
              <p:spPr bwMode="auto">
                <a:xfrm>
                  <a:off x="732" y="3118"/>
                  <a:ext cx="103" cy="96"/>
                </a:xfrm>
                <a:custGeom>
                  <a:avLst/>
                  <a:gdLst>
                    <a:gd name="T0" fmla="*/ 0 w 103"/>
                    <a:gd name="T1" fmla="*/ 0 h 96"/>
                    <a:gd name="T2" fmla="*/ 102 w 103"/>
                    <a:gd name="T3" fmla="*/ 0 h 96"/>
                    <a:gd name="T4" fmla="*/ 102 w 103"/>
                    <a:gd name="T5" fmla="*/ 95 h 96"/>
                    <a:gd name="T6" fmla="*/ 0 w 103"/>
                    <a:gd name="T7" fmla="*/ 95 h 96"/>
                    <a:gd name="T8" fmla="*/ 0 w 103"/>
                    <a:gd name="T9" fmla="*/ 0 h 96"/>
                  </a:gdLst>
                  <a:ahLst/>
                  <a:cxnLst>
                    <a:cxn ang="0">
                      <a:pos x="T0" y="T1"/>
                    </a:cxn>
                    <a:cxn ang="0">
                      <a:pos x="T2" y="T3"/>
                    </a:cxn>
                    <a:cxn ang="0">
                      <a:pos x="T4" y="T5"/>
                    </a:cxn>
                    <a:cxn ang="0">
                      <a:pos x="T6" y="T7"/>
                    </a:cxn>
                    <a:cxn ang="0">
                      <a:pos x="T8" y="T9"/>
                    </a:cxn>
                  </a:cxnLst>
                  <a:rect l="0" t="0" r="r" b="b"/>
                  <a:pathLst>
                    <a:path w="103" h="96">
                      <a:moveTo>
                        <a:pt x="0" y="0"/>
                      </a:moveTo>
                      <a:lnTo>
                        <a:pt x="102" y="0"/>
                      </a:lnTo>
                      <a:lnTo>
                        <a:pt x="102" y="95"/>
                      </a:lnTo>
                      <a:lnTo>
                        <a:pt x="0" y="95"/>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02" name="Freeform 146"/>
                <p:cNvSpPr>
                  <a:spLocks/>
                </p:cNvSpPr>
                <p:nvPr/>
              </p:nvSpPr>
              <p:spPr bwMode="auto">
                <a:xfrm>
                  <a:off x="801" y="2537"/>
                  <a:ext cx="34" cy="18"/>
                </a:xfrm>
                <a:custGeom>
                  <a:avLst/>
                  <a:gdLst>
                    <a:gd name="T0" fmla="*/ 0 w 34"/>
                    <a:gd name="T1" fmla="*/ 0 h 18"/>
                    <a:gd name="T2" fmla="*/ 33 w 34"/>
                    <a:gd name="T3" fmla="*/ 0 h 18"/>
                    <a:gd name="T4" fmla="*/ 33 w 34"/>
                    <a:gd name="T5" fmla="*/ 17 h 18"/>
                    <a:gd name="T6" fmla="*/ 0 w 34"/>
                    <a:gd name="T7" fmla="*/ 17 h 18"/>
                    <a:gd name="T8" fmla="*/ 0 w 34"/>
                    <a:gd name="T9" fmla="*/ 0 h 18"/>
                  </a:gdLst>
                  <a:ahLst/>
                  <a:cxnLst>
                    <a:cxn ang="0">
                      <a:pos x="T0" y="T1"/>
                    </a:cxn>
                    <a:cxn ang="0">
                      <a:pos x="T2" y="T3"/>
                    </a:cxn>
                    <a:cxn ang="0">
                      <a:pos x="T4" y="T5"/>
                    </a:cxn>
                    <a:cxn ang="0">
                      <a:pos x="T6" y="T7"/>
                    </a:cxn>
                    <a:cxn ang="0">
                      <a:pos x="T8" y="T9"/>
                    </a:cxn>
                  </a:cxnLst>
                  <a:rect l="0" t="0" r="r" b="b"/>
                  <a:pathLst>
                    <a:path w="34" h="18">
                      <a:moveTo>
                        <a:pt x="0" y="0"/>
                      </a:moveTo>
                      <a:lnTo>
                        <a:pt x="33" y="0"/>
                      </a:lnTo>
                      <a:lnTo>
                        <a:pt x="33" y="17"/>
                      </a:lnTo>
                      <a:lnTo>
                        <a:pt x="0" y="17"/>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03" name="Freeform 147"/>
                <p:cNvSpPr>
                  <a:spLocks/>
                </p:cNvSpPr>
                <p:nvPr/>
              </p:nvSpPr>
              <p:spPr bwMode="auto">
                <a:xfrm>
                  <a:off x="770" y="2557"/>
                  <a:ext cx="27" cy="75"/>
                </a:xfrm>
                <a:custGeom>
                  <a:avLst/>
                  <a:gdLst>
                    <a:gd name="T0" fmla="*/ 0 w 27"/>
                    <a:gd name="T1" fmla="*/ 0 h 75"/>
                    <a:gd name="T2" fmla="*/ 26 w 27"/>
                    <a:gd name="T3" fmla="*/ 0 h 75"/>
                    <a:gd name="T4" fmla="*/ 26 w 27"/>
                    <a:gd name="T5" fmla="*/ 74 h 75"/>
                    <a:gd name="T6" fmla="*/ 0 w 27"/>
                    <a:gd name="T7" fmla="*/ 74 h 75"/>
                    <a:gd name="T8" fmla="*/ 0 w 27"/>
                    <a:gd name="T9" fmla="*/ 0 h 75"/>
                  </a:gdLst>
                  <a:ahLst/>
                  <a:cxnLst>
                    <a:cxn ang="0">
                      <a:pos x="T0" y="T1"/>
                    </a:cxn>
                    <a:cxn ang="0">
                      <a:pos x="T2" y="T3"/>
                    </a:cxn>
                    <a:cxn ang="0">
                      <a:pos x="T4" y="T5"/>
                    </a:cxn>
                    <a:cxn ang="0">
                      <a:pos x="T6" y="T7"/>
                    </a:cxn>
                    <a:cxn ang="0">
                      <a:pos x="T8" y="T9"/>
                    </a:cxn>
                  </a:cxnLst>
                  <a:rect l="0" t="0" r="r" b="b"/>
                  <a:pathLst>
                    <a:path w="27" h="75">
                      <a:moveTo>
                        <a:pt x="0" y="0"/>
                      </a:moveTo>
                      <a:lnTo>
                        <a:pt x="26" y="0"/>
                      </a:lnTo>
                      <a:lnTo>
                        <a:pt x="26" y="74"/>
                      </a:lnTo>
                      <a:lnTo>
                        <a:pt x="0" y="74"/>
                      </a:lnTo>
                      <a:lnTo>
                        <a:pt x="0" y="0"/>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04" name="Freeform 148"/>
                <p:cNvSpPr>
                  <a:spLocks/>
                </p:cNvSpPr>
                <p:nvPr/>
              </p:nvSpPr>
              <p:spPr bwMode="auto">
                <a:xfrm>
                  <a:off x="782" y="2570"/>
                  <a:ext cx="17" cy="48"/>
                </a:xfrm>
                <a:custGeom>
                  <a:avLst/>
                  <a:gdLst>
                    <a:gd name="T0" fmla="*/ 0 w 17"/>
                    <a:gd name="T1" fmla="*/ 0 h 48"/>
                    <a:gd name="T2" fmla="*/ 16 w 17"/>
                    <a:gd name="T3" fmla="*/ 0 h 48"/>
                    <a:gd name="T4" fmla="*/ 16 w 17"/>
                    <a:gd name="T5" fmla="*/ 47 h 48"/>
                    <a:gd name="T6" fmla="*/ 0 w 17"/>
                    <a:gd name="T7" fmla="*/ 47 h 48"/>
                    <a:gd name="T8" fmla="*/ 0 w 17"/>
                    <a:gd name="T9" fmla="*/ 0 h 48"/>
                  </a:gdLst>
                  <a:ahLst/>
                  <a:cxnLst>
                    <a:cxn ang="0">
                      <a:pos x="T0" y="T1"/>
                    </a:cxn>
                    <a:cxn ang="0">
                      <a:pos x="T2" y="T3"/>
                    </a:cxn>
                    <a:cxn ang="0">
                      <a:pos x="T4" y="T5"/>
                    </a:cxn>
                    <a:cxn ang="0">
                      <a:pos x="T6" y="T7"/>
                    </a:cxn>
                    <a:cxn ang="0">
                      <a:pos x="T8" y="T9"/>
                    </a:cxn>
                  </a:cxnLst>
                  <a:rect l="0" t="0" r="r" b="b"/>
                  <a:pathLst>
                    <a:path w="17" h="48">
                      <a:moveTo>
                        <a:pt x="0" y="0"/>
                      </a:moveTo>
                      <a:lnTo>
                        <a:pt x="16" y="0"/>
                      </a:lnTo>
                      <a:lnTo>
                        <a:pt x="16" y="47"/>
                      </a:lnTo>
                      <a:lnTo>
                        <a:pt x="0" y="47"/>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05" name="Freeform 149"/>
                <p:cNvSpPr>
                  <a:spLocks/>
                </p:cNvSpPr>
                <p:nvPr/>
              </p:nvSpPr>
              <p:spPr bwMode="auto">
                <a:xfrm>
                  <a:off x="730" y="3098"/>
                  <a:ext cx="106" cy="18"/>
                </a:xfrm>
                <a:custGeom>
                  <a:avLst/>
                  <a:gdLst>
                    <a:gd name="T0" fmla="*/ 0 w 106"/>
                    <a:gd name="T1" fmla="*/ 0 h 18"/>
                    <a:gd name="T2" fmla="*/ 105 w 106"/>
                    <a:gd name="T3" fmla="*/ 0 h 18"/>
                    <a:gd name="T4" fmla="*/ 105 w 106"/>
                    <a:gd name="T5" fmla="*/ 17 h 18"/>
                    <a:gd name="T6" fmla="*/ 0 w 106"/>
                    <a:gd name="T7" fmla="*/ 17 h 18"/>
                    <a:gd name="T8" fmla="*/ 0 w 106"/>
                    <a:gd name="T9" fmla="*/ 0 h 18"/>
                  </a:gdLst>
                  <a:ahLst/>
                  <a:cxnLst>
                    <a:cxn ang="0">
                      <a:pos x="T0" y="T1"/>
                    </a:cxn>
                    <a:cxn ang="0">
                      <a:pos x="T2" y="T3"/>
                    </a:cxn>
                    <a:cxn ang="0">
                      <a:pos x="T4" y="T5"/>
                    </a:cxn>
                    <a:cxn ang="0">
                      <a:pos x="T6" y="T7"/>
                    </a:cxn>
                    <a:cxn ang="0">
                      <a:pos x="T8" y="T9"/>
                    </a:cxn>
                  </a:cxnLst>
                  <a:rect l="0" t="0" r="r" b="b"/>
                  <a:pathLst>
                    <a:path w="106" h="18">
                      <a:moveTo>
                        <a:pt x="0" y="0"/>
                      </a:moveTo>
                      <a:lnTo>
                        <a:pt x="105" y="0"/>
                      </a:lnTo>
                      <a:lnTo>
                        <a:pt x="105" y="17"/>
                      </a:lnTo>
                      <a:lnTo>
                        <a:pt x="0" y="17"/>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06" name="Freeform 150"/>
                <p:cNvSpPr>
                  <a:spLocks/>
                </p:cNvSpPr>
                <p:nvPr/>
              </p:nvSpPr>
              <p:spPr bwMode="auto">
                <a:xfrm>
                  <a:off x="747" y="3287"/>
                  <a:ext cx="73" cy="121"/>
                </a:xfrm>
                <a:custGeom>
                  <a:avLst/>
                  <a:gdLst>
                    <a:gd name="T0" fmla="*/ 0 w 73"/>
                    <a:gd name="T1" fmla="*/ 0 h 121"/>
                    <a:gd name="T2" fmla="*/ 72 w 73"/>
                    <a:gd name="T3" fmla="*/ 0 h 121"/>
                    <a:gd name="T4" fmla="*/ 36 w 73"/>
                    <a:gd name="T5" fmla="*/ 120 h 121"/>
                    <a:gd name="T6" fmla="*/ 0 w 73"/>
                    <a:gd name="T7" fmla="*/ 0 h 121"/>
                  </a:gdLst>
                  <a:ahLst/>
                  <a:cxnLst>
                    <a:cxn ang="0">
                      <a:pos x="T0" y="T1"/>
                    </a:cxn>
                    <a:cxn ang="0">
                      <a:pos x="T2" y="T3"/>
                    </a:cxn>
                    <a:cxn ang="0">
                      <a:pos x="T4" y="T5"/>
                    </a:cxn>
                    <a:cxn ang="0">
                      <a:pos x="T6" y="T7"/>
                    </a:cxn>
                  </a:cxnLst>
                  <a:rect l="0" t="0" r="r" b="b"/>
                  <a:pathLst>
                    <a:path w="73" h="121">
                      <a:moveTo>
                        <a:pt x="0" y="0"/>
                      </a:moveTo>
                      <a:lnTo>
                        <a:pt x="72" y="0"/>
                      </a:lnTo>
                      <a:lnTo>
                        <a:pt x="36" y="120"/>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07" name="Freeform 151"/>
                <p:cNvSpPr>
                  <a:spLocks/>
                </p:cNvSpPr>
                <p:nvPr/>
              </p:nvSpPr>
              <p:spPr bwMode="auto">
                <a:xfrm>
                  <a:off x="783" y="3295"/>
                  <a:ext cx="25" cy="93"/>
                </a:xfrm>
                <a:custGeom>
                  <a:avLst/>
                  <a:gdLst>
                    <a:gd name="T0" fmla="*/ 0 w 25"/>
                    <a:gd name="T1" fmla="*/ 0 h 93"/>
                    <a:gd name="T2" fmla="*/ 24 w 25"/>
                    <a:gd name="T3" fmla="*/ 0 h 93"/>
                    <a:gd name="T4" fmla="*/ 0 w 25"/>
                    <a:gd name="T5" fmla="*/ 92 h 93"/>
                    <a:gd name="T6" fmla="*/ 0 w 25"/>
                    <a:gd name="T7" fmla="*/ 0 h 93"/>
                  </a:gdLst>
                  <a:ahLst/>
                  <a:cxnLst>
                    <a:cxn ang="0">
                      <a:pos x="T0" y="T1"/>
                    </a:cxn>
                    <a:cxn ang="0">
                      <a:pos x="T2" y="T3"/>
                    </a:cxn>
                    <a:cxn ang="0">
                      <a:pos x="T4" y="T5"/>
                    </a:cxn>
                    <a:cxn ang="0">
                      <a:pos x="T6" y="T7"/>
                    </a:cxn>
                  </a:cxnLst>
                  <a:rect l="0" t="0" r="r" b="b"/>
                  <a:pathLst>
                    <a:path w="25" h="93">
                      <a:moveTo>
                        <a:pt x="0" y="0"/>
                      </a:moveTo>
                      <a:lnTo>
                        <a:pt x="24" y="0"/>
                      </a:lnTo>
                      <a:lnTo>
                        <a:pt x="0" y="92"/>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08" name="Rectangle 152"/>
                <p:cNvSpPr>
                  <a:spLocks noChangeArrowheads="1"/>
                </p:cNvSpPr>
                <p:nvPr/>
              </p:nvSpPr>
              <p:spPr bwMode="auto">
                <a:xfrm>
                  <a:off x="731" y="3268"/>
                  <a:ext cx="101" cy="1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09" name="Rectangle 153"/>
                <p:cNvSpPr>
                  <a:spLocks noChangeArrowheads="1"/>
                </p:cNvSpPr>
                <p:nvPr/>
              </p:nvSpPr>
              <p:spPr bwMode="auto">
                <a:xfrm>
                  <a:off x="731" y="3257"/>
                  <a:ext cx="101" cy="14"/>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10" name="Rectangle 154"/>
                <p:cNvSpPr>
                  <a:spLocks noChangeArrowheads="1"/>
                </p:cNvSpPr>
                <p:nvPr/>
              </p:nvSpPr>
              <p:spPr bwMode="auto">
                <a:xfrm>
                  <a:off x="798" y="3258"/>
                  <a:ext cx="19" cy="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11" name="Freeform 155"/>
                <p:cNvSpPr>
                  <a:spLocks/>
                </p:cNvSpPr>
                <p:nvPr/>
              </p:nvSpPr>
              <p:spPr bwMode="auto">
                <a:xfrm>
                  <a:off x="775" y="2661"/>
                  <a:ext cx="19" cy="435"/>
                </a:xfrm>
                <a:custGeom>
                  <a:avLst/>
                  <a:gdLst>
                    <a:gd name="T0" fmla="*/ 0 w 19"/>
                    <a:gd name="T1" fmla="*/ 0 h 435"/>
                    <a:gd name="T2" fmla="*/ 18 w 19"/>
                    <a:gd name="T3" fmla="*/ 0 h 435"/>
                    <a:gd name="T4" fmla="*/ 18 w 19"/>
                    <a:gd name="T5" fmla="*/ 434 h 435"/>
                    <a:gd name="T6" fmla="*/ 0 w 19"/>
                    <a:gd name="T7" fmla="*/ 434 h 435"/>
                    <a:gd name="T8" fmla="*/ 0 w 19"/>
                    <a:gd name="T9" fmla="*/ 0 h 435"/>
                  </a:gdLst>
                  <a:ahLst/>
                  <a:cxnLst>
                    <a:cxn ang="0">
                      <a:pos x="T0" y="T1"/>
                    </a:cxn>
                    <a:cxn ang="0">
                      <a:pos x="T2" y="T3"/>
                    </a:cxn>
                    <a:cxn ang="0">
                      <a:pos x="T4" y="T5"/>
                    </a:cxn>
                    <a:cxn ang="0">
                      <a:pos x="T6" y="T7"/>
                    </a:cxn>
                    <a:cxn ang="0">
                      <a:pos x="T8" y="T9"/>
                    </a:cxn>
                  </a:cxnLst>
                  <a:rect l="0" t="0" r="r" b="b"/>
                  <a:pathLst>
                    <a:path w="19" h="435">
                      <a:moveTo>
                        <a:pt x="0" y="0"/>
                      </a:moveTo>
                      <a:lnTo>
                        <a:pt x="18" y="0"/>
                      </a:lnTo>
                      <a:lnTo>
                        <a:pt x="18" y="434"/>
                      </a:lnTo>
                      <a:lnTo>
                        <a:pt x="0" y="434"/>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12" name="Freeform 156"/>
                <p:cNvSpPr>
                  <a:spLocks/>
                </p:cNvSpPr>
                <p:nvPr/>
              </p:nvSpPr>
              <p:spPr bwMode="auto">
                <a:xfrm>
                  <a:off x="771" y="2558"/>
                  <a:ext cx="23" cy="17"/>
                </a:xfrm>
                <a:custGeom>
                  <a:avLst/>
                  <a:gdLst>
                    <a:gd name="T0" fmla="*/ 0 w 23"/>
                    <a:gd name="T1" fmla="*/ 0 h 17"/>
                    <a:gd name="T2" fmla="*/ 22 w 23"/>
                    <a:gd name="T3" fmla="*/ 0 h 17"/>
                    <a:gd name="T4" fmla="*/ 22 w 23"/>
                    <a:gd name="T5" fmla="*/ 16 h 17"/>
                    <a:gd name="T6" fmla="*/ 0 w 23"/>
                    <a:gd name="T7" fmla="*/ 16 h 17"/>
                    <a:gd name="T8" fmla="*/ 0 w 23"/>
                    <a:gd name="T9" fmla="*/ 0 h 17"/>
                  </a:gdLst>
                  <a:ahLst/>
                  <a:cxnLst>
                    <a:cxn ang="0">
                      <a:pos x="T0" y="T1"/>
                    </a:cxn>
                    <a:cxn ang="0">
                      <a:pos x="T2" y="T3"/>
                    </a:cxn>
                    <a:cxn ang="0">
                      <a:pos x="T4" y="T5"/>
                    </a:cxn>
                    <a:cxn ang="0">
                      <a:pos x="T6" y="T7"/>
                    </a:cxn>
                    <a:cxn ang="0">
                      <a:pos x="T8" y="T9"/>
                    </a:cxn>
                  </a:cxnLst>
                  <a:rect l="0" t="0" r="r" b="b"/>
                  <a:pathLst>
                    <a:path w="23" h="17">
                      <a:moveTo>
                        <a:pt x="0" y="0"/>
                      </a:moveTo>
                      <a:lnTo>
                        <a:pt x="22" y="0"/>
                      </a:lnTo>
                      <a:lnTo>
                        <a:pt x="22" y="16"/>
                      </a:lnTo>
                      <a:lnTo>
                        <a:pt x="0" y="16"/>
                      </a:lnTo>
                      <a:lnTo>
                        <a:pt x="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13" name="Freeform 157"/>
                <p:cNvSpPr>
                  <a:spLocks/>
                </p:cNvSpPr>
                <p:nvPr/>
              </p:nvSpPr>
              <p:spPr bwMode="auto">
                <a:xfrm>
                  <a:off x="702" y="2537"/>
                  <a:ext cx="163" cy="21"/>
                </a:xfrm>
                <a:custGeom>
                  <a:avLst/>
                  <a:gdLst>
                    <a:gd name="T0" fmla="*/ 0 w 163"/>
                    <a:gd name="T1" fmla="*/ 0 h 21"/>
                    <a:gd name="T2" fmla="*/ 162 w 163"/>
                    <a:gd name="T3" fmla="*/ 0 h 21"/>
                    <a:gd name="T4" fmla="*/ 162 w 163"/>
                    <a:gd name="T5" fmla="*/ 20 h 21"/>
                    <a:gd name="T6" fmla="*/ 0 w 163"/>
                    <a:gd name="T7" fmla="*/ 20 h 21"/>
                    <a:gd name="T8" fmla="*/ 0 w 163"/>
                    <a:gd name="T9" fmla="*/ 0 h 21"/>
                  </a:gdLst>
                  <a:ahLst/>
                  <a:cxnLst>
                    <a:cxn ang="0">
                      <a:pos x="T0" y="T1"/>
                    </a:cxn>
                    <a:cxn ang="0">
                      <a:pos x="T2" y="T3"/>
                    </a:cxn>
                    <a:cxn ang="0">
                      <a:pos x="T4" y="T5"/>
                    </a:cxn>
                    <a:cxn ang="0">
                      <a:pos x="T6" y="T7"/>
                    </a:cxn>
                    <a:cxn ang="0">
                      <a:pos x="T8" y="T9"/>
                    </a:cxn>
                  </a:cxnLst>
                  <a:rect l="0" t="0" r="r" b="b"/>
                  <a:pathLst>
                    <a:path w="163" h="21">
                      <a:moveTo>
                        <a:pt x="0" y="0"/>
                      </a:moveTo>
                      <a:lnTo>
                        <a:pt x="162" y="0"/>
                      </a:lnTo>
                      <a:lnTo>
                        <a:pt x="162" y="20"/>
                      </a:lnTo>
                      <a:lnTo>
                        <a:pt x="0" y="2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14" name="Line 158"/>
                <p:cNvSpPr>
                  <a:spLocks noChangeShapeType="1"/>
                </p:cNvSpPr>
                <p:nvPr/>
              </p:nvSpPr>
              <p:spPr bwMode="auto">
                <a:xfrm>
                  <a:off x="723" y="2705"/>
                  <a:ext cx="3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15" name="Line 159"/>
                <p:cNvSpPr>
                  <a:spLocks noChangeShapeType="1"/>
                </p:cNvSpPr>
                <p:nvPr/>
              </p:nvSpPr>
              <p:spPr bwMode="auto">
                <a:xfrm>
                  <a:off x="723" y="2738"/>
                  <a:ext cx="2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16" name="Line 160"/>
                <p:cNvSpPr>
                  <a:spLocks noChangeShapeType="1"/>
                </p:cNvSpPr>
                <p:nvPr/>
              </p:nvSpPr>
              <p:spPr bwMode="auto">
                <a:xfrm>
                  <a:off x="723" y="2769"/>
                  <a:ext cx="3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17" name="Line 161"/>
                <p:cNvSpPr>
                  <a:spLocks noChangeShapeType="1"/>
                </p:cNvSpPr>
                <p:nvPr/>
              </p:nvSpPr>
              <p:spPr bwMode="auto">
                <a:xfrm>
                  <a:off x="723" y="2801"/>
                  <a:ext cx="2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18" name="Line 162"/>
                <p:cNvSpPr>
                  <a:spLocks noChangeShapeType="1"/>
                </p:cNvSpPr>
                <p:nvPr/>
              </p:nvSpPr>
              <p:spPr bwMode="auto">
                <a:xfrm>
                  <a:off x="722" y="2831"/>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19" name="Line 163"/>
                <p:cNvSpPr>
                  <a:spLocks noChangeShapeType="1"/>
                </p:cNvSpPr>
                <p:nvPr/>
              </p:nvSpPr>
              <p:spPr bwMode="auto">
                <a:xfrm>
                  <a:off x="722" y="2863"/>
                  <a:ext cx="2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20" name="Line 164"/>
                <p:cNvSpPr>
                  <a:spLocks noChangeShapeType="1"/>
                </p:cNvSpPr>
                <p:nvPr/>
              </p:nvSpPr>
              <p:spPr bwMode="auto">
                <a:xfrm>
                  <a:off x="722" y="2894"/>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21" name="Line 165"/>
                <p:cNvSpPr>
                  <a:spLocks noChangeShapeType="1"/>
                </p:cNvSpPr>
                <p:nvPr/>
              </p:nvSpPr>
              <p:spPr bwMode="auto">
                <a:xfrm>
                  <a:off x="722" y="2927"/>
                  <a:ext cx="2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22" name="Line 166"/>
                <p:cNvSpPr>
                  <a:spLocks noChangeShapeType="1"/>
                </p:cNvSpPr>
                <p:nvPr/>
              </p:nvSpPr>
              <p:spPr bwMode="auto">
                <a:xfrm>
                  <a:off x="722" y="2959"/>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23" name="Line 167"/>
                <p:cNvSpPr>
                  <a:spLocks noChangeShapeType="1"/>
                </p:cNvSpPr>
                <p:nvPr/>
              </p:nvSpPr>
              <p:spPr bwMode="auto">
                <a:xfrm>
                  <a:off x="722" y="2990"/>
                  <a:ext cx="2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24" name="Line 168"/>
                <p:cNvSpPr>
                  <a:spLocks noChangeShapeType="1"/>
                </p:cNvSpPr>
                <p:nvPr/>
              </p:nvSpPr>
              <p:spPr bwMode="auto">
                <a:xfrm>
                  <a:off x="722" y="3021"/>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25" name="Line 169"/>
                <p:cNvSpPr>
                  <a:spLocks noChangeShapeType="1"/>
                </p:cNvSpPr>
                <p:nvPr/>
              </p:nvSpPr>
              <p:spPr bwMode="auto">
                <a:xfrm>
                  <a:off x="722" y="3053"/>
                  <a:ext cx="2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26" name="Line 170"/>
                <p:cNvSpPr>
                  <a:spLocks noChangeShapeType="1"/>
                </p:cNvSpPr>
                <p:nvPr/>
              </p:nvSpPr>
              <p:spPr bwMode="auto">
                <a:xfrm>
                  <a:off x="722" y="3085"/>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27" name="Line 171"/>
                <p:cNvSpPr>
                  <a:spLocks noChangeShapeType="1"/>
                </p:cNvSpPr>
                <p:nvPr/>
              </p:nvSpPr>
              <p:spPr bwMode="auto">
                <a:xfrm>
                  <a:off x="722" y="3117"/>
                  <a:ext cx="2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28" name="Line 172"/>
                <p:cNvSpPr>
                  <a:spLocks noChangeShapeType="1"/>
                </p:cNvSpPr>
                <p:nvPr/>
              </p:nvSpPr>
              <p:spPr bwMode="auto">
                <a:xfrm>
                  <a:off x="722" y="3148"/>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29" name="Line 173"/>
                <p:cNvSpPr>
                  <a:spLocks noChangeShapeType="1"/>
                </p:cNvSpPr>
                <p:nvPr/>
              </p:nvSpPr>
              <p:spPr bwMode="auto">
                <a:xfrm>
                  <a:off x="722" y="3181"/>
                  <a:ext cx="2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30" name="Line 174"/>
                <p:cNvSpPr>
                  <a:spLocks noChangeShapeType="1"/>
                </p:cNvSpPr>
                <p:nvPr/>
              </p:nvSpPr>
              <p:spPr bwMode="auto">
                <a:xfrm>
                  <a:off x="722" y="3212"/>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31" name="Freeform 175"/>
                <p:cNvSpPr>
                  <a:spLocks/>
                </p:cNvSpPr>
                <p:nvPr/>
              </p:nvSpPr>
              <p:spPr bwMode="auto">
                <a:xfrm>
                  <a:off x="719" y="2631"/>
                  <a:ext cx="128" cy="626"/>
                </a:xfrm>
                <a:custGeom>
                  <a:avLst/>
                  <a:gdLst>
                    <a:gd name="T0" fmla="*/ 0 w 128"/>
                    <a:gd name="T1" fmla="*/ 0 h 626"/>
                    <a:gd name="T2" fmla="*/ 127 w 128"/>
                    <a:gd name="T3" fmla="*/ 0 h 626"/>
                    <a:gd name="T4" fmla="*/ 127 w 128"/>
                    <a:gd name="T5" fmla="*/ 625 h 626"/>
                    <a:gd name="T6" fmla="*/ 0 w 128"/>
                    <a:gd name="T7" fmla="*/ 625 h 626"/>
                    <a:gd name="T8" fmla="*/ 0 w 128"/>
                    <a:gd name="T9" fmla="*/ 0 h 626"/>
                  </a:gdLst>
                  <a:ahLst/>
                  <a:cxnLst>
                    <a:cxn ang="0">
                      <a:pos x="T0" y="T1"/>
                    </a:cxn>
                    <a:cxn ang="0">
                      <a:pos x="T2" y="T3"/>
                    </a:cxn>
                    <a:cxn ang="0">
                      <a:pos x="T4" y="T5"/>
                    </a:cxn>
                    <a:cxn ang="0">
                      <a:pos x="T6" y="T7"/>
                    </a:cxn>
                    <a:cxn ang="0">
                      <a:pos x="T8" y="T9"/>
                    </a:cxn>
                  </a:cxnLst>
                  <a:rect l="0" t="0" r="r" b="b"/>
                  <a:pathLst>
                    <a:path w="128" h="626">
                      <a:moveTo>
                        <a:pt x="0" y="0"/>
                      </a:moveTo>
                      <a:lnTo>
                        <a:pt x="127" y="0"/>
                      </a:lnTo>
                      <a:lnTo>
                        <a:pt x="127" y="625"/>
                      </a:lnTo>
                      <a:lnTo>
                        <a:pt x="0" y="625"/>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grpSp>
          <p:nvGrpSpPr>
            <p:cNvPr id="147632" name="Group 176"/>
            <p:cNvGrpSpPr>
              <a:grpSpLocks/>
            </p:cNvGrpSpPr>
            <p:nvPr/>
          </p:nvGrpSpPr>
          <p:grpSpPr bwMode="auto">
            <a:xfrm>
              <a:off x="758" y="2484"/>
              <a:ext cx="148" cy="966"/>
              <a:chOff x="853" y="2580"/>
              <a:chExt cx="167" cy="966"/>
            </a:xfrm>
          </p:grpSpPr>
          <p:sp>
            <p:nvSpPr>
              <p:cNvPr id="147633" name="Freeform 177"/>
              <p:cNvSpPr>
                <a:spLocks/>
              </p:cNvSpPr>
              <p:nvPr/>
            </p:nvSpPr>
            <p:spPr bwMode="auto">
              <a:xfrm>
                <a:off x="857" y="2580"/>
                <a:ext cx="163" cy="21"/>
              </a:xfrm>
              <a:custGeom>
                <a:avLst/>
                <a:gdLst>
                  <a:gd name="T0" fmla="*/ 0 w 163"/>
                  <a:gd name="T1" fmla="*/ 0 h 21"/>
                  <a:gd name="T2" fmla="*/ 162 w 163"/>
                  <a:gd name="T3" fmla="*/ 0 h 21"/>
                  <a:gd name="T4" fmla="*/ 162 w 163"/>
                  <a:gd name="T5" fmla="*/ 20 h 21"/>
                  <a:gd name="T6" fmla="*/ 0 w 163"/>
                  <a:gd name="T7" fmla="*/ 20 h 21"/>
                  <a:gd name="T8" fmla="*/ 0 w 163"/>
                  <a:gd name="T9" fmla="*/ 0 h 21"/>
                </a:gdLst>
                <a:ahLst/>
                <a:cxnLst>
                  <a:cxn ang="0">
                    <a:pos x="T0" y="T1"/>
                  </a:cxn>
                  <a:cxn ang="0">
                    <a:pos x="T2" y="T3"/>
                  </a:cxn>
                  <a:cxn ang="0">
                    <a:pos x="T4" y="T5"/>
                  </a:cxn>
                  <a:cxn ang="0">
                    <a:pos x="T6" y="T7"/>
                  </a:cxn>
                  <a:cxn ang="0">
                    <a:pos x="T8" y="T9"/>
                  </a:cxn>
                </a:cxnLst>
                <a:rect l="0" t="0" r="r" b="b"/>
                <a:pathLst>
                  <a:path w="163" h="21">
                    <a:moveTo>
                      <a:pt x="0" y="0"/>
                    </a:moveTo>
                    <a:lnTo>
                      <a:pt x="162" y="0"/>
                    </a:lnTo>
                    <a:lnTo>
                      <a:pt x="162" y="20"/>
                    </a:lnTo>
                    <a:lnTo>
                      <a:pt x="0" y="20"/>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nvGrpSpPr>
              <p:cNvPr id="147634" name="Group 178"/>
              <p:cNvGrpSpPr>
                <a:grpSpLocks/>
              </p:cNvGrpSpPr>
              <p:nvPr/>
            </p:nvGrpSpPr>
            <p:grpSpPr bwMode="auto">
              <a:xfrm>
                <a:off x="853" y="2580"/>
                <a:ext cx="164" cy="966"/>
                <a:chOff x="853" y="2580"/>
                <a:chExt cx="164" cy="966"/>
              </a:xfrm>
            </p:grpSpPr>
            <p:sp>
              <p:nvSpPr>
                <p:cNvPr id="147635" name="Freeform 179"/>
                <p:cNvSpPr>
                  <a:spLocks/>
                </p:cNvSpPr>
                <p:nvPr/>
              </p:nvSpPr>
              <p:spPr bwMode="auto">
                <a:xfrm>
                  <a:off x="853" y="2580"/>
                  <a:ext cx="164" cy="21"/>
                </a:xfrm>
                <a:custGeom>
                  <a:avLst/>
                  <a:gdLst>
                    <a:gd name="T0" fmla="*/ 0 w 164"/>
                    <a:gd name="T1" fmla="*/ 0 h 21"/>
                    <a:gd name="T2" fmla="*/ 163 w 164"/>
                    <a:gd name="T3" fmla="*/ 0 h 21"/>
                    <a:gd name="T4" fmla="*/ 163 w 164"/>
                    <a:gd name="T5" fmla="*/ 20 h 21"/>
                    <a:gd name="T6" fmla="*/ 0 w 164"/>
                    <a:gd name="T7" fmla="*/ 20 h 21"/>
                    <a:gd name="T8" fmla="*/ 0 w 164"/>
                    <a:gd name="T9" fmla="*/ 0 h 21"/>
                  </a:gdLst>
                  <a:ahLst/>
                  <a:cxnLst>
                    <a:cxn ang="0">
                      <a:pos x="T0" y="T1"/>
                    </a:cxn>
                    <a:cxn ang="0">
                      <a:pos x="T2" y="T3"/>
                    </a:cxn>
                    <a:cxn ang="0">
                      <a:pos x="T4" y="T5"/>
                    </a:cxn>
                    <a:cxn ang="0">
                      <a:pos x="T6" y="T7"/>
                    </a:cxn>
                    <a:cxn ang="0">
                      <a:pos x="T8" y="T9"/>
                    </a:cxn>
                  </a:cxnLst>
                  <a:rect l="0" t="0" r="r" b="b"/>
                  <a:pathLst>
                    <a:path w="164" h="21">
                      <a:moveTo>
                        <a:pt x="0" y="0"/>
                      </a:moveTo>
                      <a:lnTo>
                        <a:pt x="163" y="0"/>
                      </a:lnTo>
                      <a:lnTo>
                        <a:pt x="163" y="20"/>
                      </a:lnTo>
                      <a:lnTo>
                        <a:pt x="0" y="2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36" name="Freeform 180"/>
                <p:cNvSpPr>
                  <a:spLocks/>
                </p:cNvSpPr>
                <p:nvPr/>
              </p:nvSpPr>
              <p:spPr bwMode="auto">
                <a:xfrm>
                  <a:off x="871" y="2675"/>
                  <a:ext cx="128" cy="625"/>
                </a:xfrm>
                <a:custGeom>
                  <a:avLst/>
                  <a:gdLst>
                    <a:gd name="T0" fmla="*/ 0 w 128"/>
                    <a:gd name="T1" fmla="*/ 0 h 625"/>
                    <a:gd name="T2" fmla="*/ 127 w 128"/>
                    <a:gd name="T3" fmla="*/ 0 h 625"/>
                    <a:gd name="T4" fmla="*/ 127 w 128"/>
                    <a:gd name="T5" fmla="*/ 624 h 625"/>
                    <a:gd name="T6" fmla="*/ 0 w 128"/>
                    <a:gd name="T7" fmla="*/ 624 h 625"/>
                    <a:gd name="T8" fmla="*/ 0 w 128"/>
                    <a:gd name="T9" fmla="*/ 0 h 625"/>
                  </a:gdLst>
                  <a:ahLst/>
                  <a:cxnLst>
                    <a:cxn ang="0">
                      <a:pos x="T0" y="T1"/>
                    </a:cxn>
                    <a:cxn ang="0">
                      <a:pos x="T2" y="T3"/>
                    </a:cxn>
                    <a:cxn ang="0">
                      <a:pos x="T4" y="T5"/>
                    </a:cxn>
                    <a:cxn ang="0">
                      <a:pos x="T6" y="T7"/>
                    </a:cxn>
                    <a:cxn ang="0">
                      <a:pos x="T8" y="T9"/>
                    </a:cxn>
                  </a:cxnLst>
                  <a:rect l="0" t="0" r="r" b="b"/>
                  <a:pathLst>
                    <a:path w="128" h="625">
                      <a:moveTo>
                        <a:pt x="0" y="0"/>
                      </a:moveTo>
                      <a:lnTo>
                        <a:pt x="127" y="0"/>
                      </a:lnTo>
                      <a:lnTo>
                        <a:pt x="127" y="624"/>
                      </a:lnTo>
                      <a:lnTo>
                        <a:pt x="0" y="624"/>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37" name="Freeform 181"/>
                <p:cNvSpPr>
                  <a:spLocks/>
                </p:cNvSpPr>
                <p:nvPr/>
              </p:nvSpPr>
              <p:spPr bwMode="auto">
                <a:xfrm>
                  <a:off x="881" y="2696"/>
                  <a:ext cx="109" cy="572"/>
                </a:xfrm>
                <a:custGeom>
                  <a:avLst/>
                  <a:gdLst>
                    <a:gd name="T0" fmla="*/ 0 w 109"/>
                    <a:gd name="T1" fmla="*/ 0 h 572"/>
                    <a:gd name="T2" fmla="*/ 108 w 109"/>
                    <a:gd name="T3" fmla="*/ 0 h 572"/>
                    <a:gd name="T4" fmla="*/ 108 w 109"/>
                    <a:gd name="T5" fmla="*/ 571 h 572"/>
                    <a:gd name="T6" fmla="*/ 0 w 109"/>
                    <a:gd name="T7" fmla="*/ 571 h 572"/>
                    <a:gd name="T8" fmla="*/ 0 w 109"/>
                    <a:gd name="T9" fmla="*/ 0 h 572"/>
                  </a:gdLst>
                  <a:ahLst/>
                  <a:cxnLst>
                    <a:cxn ang="0">
                      <a:pos x="T0" y="T1"/>
                    </a:cxn>
                    <a:cxn ang="0">
                      <a:pos x="T2" y="T3"/>
                    </a:cxn>
                    <a:cxn ang="0">
                      <a:pos x="T4" y="T5"/>
                    </a:cxn>
                    <a:cxn ang="0">
                      <a:pos x="T6" y="T7"/>
                    </a:cxn>
                    <a:cxn ang="0">
                      <a:pos x="T8" y="T9"/>
                    </a:cxn>
                  </a:cxnLst>
                  <a:rect l="0" t="0" r="r" b="b"/>
                  <a:pathLst>
                    <a:path w="109" h="572">
                      <a:moveTo>
                        <a:pt x="0" y="0"/>
                      </a:moveTo>
                      <a:lnTo>
                        <a:pt x="108" y="0"/>
                      </a:lnTo>
                      <a:lnTo>
                        <a:pt x="108" y="571"/>
                      </a:lnTo>
                      <a:lnTo>
                        <a:pt x="0" y="571"/>
                      </a:lnTo>
                      <a:lnTo>
                        <a:pt x="0" y="0"/>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38" name="Freeform 182"/>
                <p:cNvSpPr>
                  <a:spLocks/>
                </p:cNvSpPr>
                <p:nvPr/>
              </p:nvSpPr>
              <p:spPr bwMode="auto">
                <a:xfrm>
                  <a:off x="883" y="2703"/>
                  <a:ext cx="104" cy="231"/>
                </a:xfrm>
                <a:custGeom>
                  <a:avLst/>
                  <a:gdLst>
                    <a:gd name="T0" fmla="*/ 0 w 104"/>
                    <a:gd name="T1" fmla="*/ 0 h 231"/>
                    <a:gd name="T2" fmla="*/ 103 w 104"/>
                    <a:gd name="T3" fmla="*/ 0 h 231"/>
                    <a:gd name="T4" fmla="*/ 103 w 104"/>
                    <a:gd name="T5" fmla="*/ 230 h 231"/>
                    <a:gd name="T6" fmla="*/ 0 w 104"/>
                    <a:gd name="T7" fmla="*/ 230 h 231"/>
                    <a:gd name="T8" fmla="*/ 0 w 104"/>
                    <a:gd name="T9" fmla="*/ 0 h 231"/>
                  </a:gdLst>
                  <a:ahLst/>
                  <a:cxnLst>
                    <a:cxn ang="0">
                      <a:pos x="T0" y="T1"/>
                    </a:cxn>
                    <a:cxn ang="0">
                      <a:pos x="T2" y="T3"/>
                    </a:cxn>
                    <a:cxn ang="0">
                      <a:pos x="T4" y="T5"/>
                    </a:cxn>
                    <a:cxn ang="0">
                      <a:pos x="T6" y="T7"/>
                    </a:cxn>
                    <a:cxn ang="0">
                      <a:pos x="T8" y="T9"/>
                    </a:cxn>
                  </a:cxnLst>
                  <a:rect l="0" t="0" r="r" b="b"/>
                  <a:pathLst>
                    <a:path w="104" h="231">
                      <a:moveTo>
                        <a:pt x="0" y="0"/>
                      </a:moveTo>
                      <a:lnTo>
                        <a:pt x="103" y="0"/>
                      </a:lnTo>
                      <a:lnTo>
                        <a:pt x="103" y="230"/>
                      </a:lnTo>
                      <a:lnTo>
                        <a:pt x="0" y="230"/>
                      </a:lnTo>
                      <a:lnTo>
                        <a:pt x="0"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39" name="Freeform 183"/>
                <p:cNvSpPr>
                  <a:spLocks/>
                </p:cNvSpPr>
                <p:nvPr/>
              </p:nvSpPr>
              <p:spPr bwMode="auto">
                <a:xfrm>
                  <a:off x="953" y="2580"/>
                  <a:ext cx="34" cy="18"/>
                </a:xfrm>
                <a:custGeom>
                  <a:avLst/>
                  <a:gdLst>
                    <a:gd name="T0" fmla="*/ 0 w 34"/>
                    <a:gd name="T1" fmla="*/ 0 h 18"/>
                    <a:gd name="T2" fmla="*/ 33 w 34"/>
                    <a:gd name="T3" fmla="*/ 0 h 18"/>
                    <a:gd name="T4" fmla="*/ 33 w 34"/>
                    <a:gd name="T5" fmla="*/ 17 h 18"/>
                    <a:gd name="T6" fmla="*/ 0 w 34"/>
                    <a:gd name="T7" fmla="*/ 17 h 18"/>
                    <a:gd name="T8" fmla="*/ 0 w 34"/>
                    <a:gd name="T9" fmla="*/ 0 h 18"/>
                  </a:gdLst>
                  <a:ahLst/>
                  <a:cxnLst>
                    <a:cxn ang="0">
                      <a:pos x="T0" y="T1"/>
                    </a:cxn>
                    <a:cxn ang="0">
                      <a:pos x="T2" y="T3"/>
                    </a:cxn>
                    <a:cxn ang="0">
                      <a:pos x="T4" y="T5"/>
                    </a:cxn>
                    <a:cxn ang="0">
                      <a:pos x="T6" y="T7"/>
                    </a:cxn>
                    <a:cxn ang="0">
                      <a:pos x="T8" y="T9"/>
                    </a:cxn>
                  </a:cxnLst>
                  <a:rect l="0" t="0" r="r" b="b"/>
                  <a:pathLst>
                    <a:path w="34" h="18">
                      <a:moveTo>
                        <a:pt x="0" y="0"/>
                      </a:moveTo>
                      <a:lnTo>
                        <a:pt x="33" y="0"/>
                      </a:lnTo>
                      <a:lnTo>
                        <a:pt x="33" y="17"/>
                      </a:lnTo>
                      <a:lnTo>
                        <a:pt x="0" y="17"/>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40" name="Freeform 184"/>
                <p:cNvSpPr>
                  <a:spLocks/>
                </p:cNvSpPr>
                <p:nvPr/>
              </p:nvSpPr>
              <p:spPr bwMode="auto">
                <a:xfrm>
                  <a:off x="921" y="2600"/>
                  <a:ext cx="28" cy="76"/>
                </a:xfrm>
                <a:custGeom>
                  <a:avLst/>
                  <a:gdLst>
                    <a:gd name="T0" fmla="*/ 0 w 28"/>
                    <a:gd name="T1" fmla="*/ 0 h 76"/>
                    <a:gd name="T2" fmla="*/ 27 w 28"/>
                    <a:gd name="T3" fmla="*/ 0 h 76"/>
                    <a:gd name="T4" fmla="*/ 27 w 28"/>
                    <a:gd name="T5" fmla="*/ 75 h 76"/>
                    <a:gd name="T6" fmla="*/ 0 w 28"/>
                    <a:gd name="T7" fmla="*/ 75 h 76"/>
                    <a:gd name="T8" fmla="*/ 0 w 28"/>
                    <a:gd name="T9" fmla="*/ 0 h 76"/>
                  </a:gdLst>
                  <a:ahLst/>
                  <a:cxnLst>
                    <a:cxn ang="0">
                      <a:pos x="T0" y="T1"/>
                    </a:cxn>
                    <a:cxn ang="0">
                      <a:pos x="T2" y="T3"/>
                    </a:cxn>
                    <a:cxn ang="0">
                      <a:pos x="T4" y="T5"/>
                    </a:cxn>
                    <a:cxn ang="0">
                      <a:pos x="T6" y="T7"/>
                    </a:cxn>
                    <a:cxn ang="0">
                      <a:pos x="T8" y="T9"/>
                    </a:cxn>
                  </a:cxnLst>
                  <a:rect l="0" t="0" r="r" b="b"/>
                  <a:pathLst>
                    <a:path w="28" h="76">
                      <a:moveTo>
                        <a:pt x="0" y="0"/>
                      </a:moveTo>
                      <a:lnTo>
                        <a:pt x="27" y="0"/>
                      </a:lnTo>
                      <a:lnTo>
                        <a:pt x="27" y="75"/>
                      </a:lnTo>
                      <a:lnTo>
                        <a:pt x="0" y="75"/>
                      </a:lnTo>
                      <a:lnTo>
                        <a:pt x="0" y="0"/>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41" name="Freeform 185"/>
                <p:cNvSpPr>
                  <a:spLocks/>
                </p:cNvSpPr>
                <p:nvPr/>
              </p:nvSpPr>
              <p:spPr bwMode="auto">
                <a:xfrm>
                  <a:off x="933" y="2614"/>
                  <a:ext cx="17" cy="48"/>
                </a:xfrm>
                <a:custGeom>
                  <a:avLst/>
                  <a:gdLst>
                    <a:gd name="T0" fmla="*/ 0 w 17"/>
                    <a:gd name="T1" fmla="*/ 0 h 48"/>
                    <a:gd name="T2" fmla="*/ 16 w 17"/>
                    <a:gd name="T3" fmla="*/ 0 h 48"/>
                    <a:gd name="T4" fmla="*/ 16 w 17"/>
                    <a:gd name="T5" fmla="*/ 47 h 48"/>
                    <a:gd name="T6" fmla="*/ 0 w 17"/>
                    <a:gd name="T7" fmla="*/ 47 h 48"/>
                    <a:gd name="T8" fmla="*/ 0 w 17"/>
                    <a:gd name="T9" fmla="*/ 0 h 48"/>
                  </a:gdLst>
                  <a:ahLst/>
                  <a:cxnLst>
                    <a:cxn ang="0">
                      <a:pos x="T0" y="T1"/>
                    </a:cxn>
                    <a:cxn ang="0">
                      <a:pos x="T2" y="T3"/>
                    </a:cxn>
                    <a:cxn ang="0">
                      <a:pos x="T4" y="T5"/>
                    </a:cxn>
                    <a:cxn ang="0">
                      <a:pos x="T6" y="T7"/>
                    </a:cxn>
                    <a:cxn ang="0">
                      <a:pos x="T8" y="T9"/>
                    </a:cxn>
                  </a:cxnLst>
                  <a:rect l="0" t="0" r="r" b="b"/>
                  <a:pathLst>
                    <a:path w="17" h="48">
                      <a:moveTo>
                        <a:pt x="0" y="0"/>
                      </a:moveTo>
                      <a:lnTo>
                        <a:pt x="16" y="0"/>
                      </a:lnTo>
                      <a:lnTo>
                        <a:pt x="16" y="47"/>
                      </a:lnTo>
                      <a:lnTo>
                        <a:pt x="0" y="47"/>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42" name="Freeform 186"/>
                <p:cNvSpPr>
                  <a:spLocks/>
                </p:cNvSpPr>
                <p:nvPr/>
              </p:nvSpPr>
              <p:spPr bwMode="auto">
                <a:xfrm>
                  <a:off x="881" y="2914"/>
                  <a:ext cx="107" cy="19"/>
                </a:xfrm>
                <a:custGeom>
                  <a:avLst/>
                  <a:gdLst>
                    <a:gd name="T0" fmla="*/ 0 w 107"/>
                    <a:gd name="T1" fmla="*/ 0 h 19"/>
                    <a:gd name="T2" fmla="*/ 106 w 107"/>
                    <a:gd name="T3" fmla="*/ 0 h 19"/>
                    <a:gd name="T4" fmla="*/ 106 w 107"/>
                    <a:gd name="T5" fmla="*/ 18 h 19"/>
                    <a:gd name="T6" fmla="*/ 0 w 107"/>
                    <a:gd name="T7" fmla="*/ 18 h 19"/>
                    <a:gd name="T8" fmla="*/ 0 w 107"/>
                    <a:gd name="T9" fmla="*/ 0 h 19"/>
                  </a:gdLst>
                  <a:ahLst/>
                  <a:cxnLst>
                    <a:cxn ang="0">
                      <a:pos x="T0" y="T1"/>
                    </a:cxn>
                    <a:cxn ang="0">
                      <a:pos x="T2" y="T3"/>
                    </a:cxn>
                    <a:cxn ang="0">
                      <a:pos x="T4" y="T5"/>
                    </a:cxn>
                    <a:cxn ang="0">
                      <a:pos x="T6" y="T7"/>
                    </a:cxn>
                    <a:cxn ang="0">
                      <a:pos x="T8" y="T9"/>
                    </a:cxn>
                  </a:cxnLst>
                  <a:rect l="0" t="0" r="r" b="b"/>
                  <a:pathLst>
                    <a:path w="107" h="19">
                      <a:moveTo>
                        <a:pt x="0" y="0"/>
                      </a:moveTo>
                      <a:lnTo>
                        <a:pt x="106" y="0"/>
                      </a:lnTo>
                      <a:lnTo>
                        <a:pt x="106" y="18"/>
                      </a:lnTo>
                      <a:lnTo>
                        <a:pt x="0" y="18"/>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43" name="Freeform 187"/>
                <p:cNvSpPr>
                  <a:spLocks/>
                </p:cNvSpPr>
                <p:nvPr/>
              </p:nvSpPr>
              <p:spPr bwMode="auto">
                <a:xfrm>
                  <a:off x="898" y="3330"/>
                  <a:ext cx="74" cy="121"/>
                </a:xfrm>
                <a:custGeom>
                  <a:avLst/>
                  <a:gdLst>
                    <a:gd name="T0" fmla="*/ 0 w 74"/>
                    <a:gd name="T1" fmla="*/ 0 h 121"/>
                    <a:gd name="T2" fmla="*/ 73 w 74"/>
                    <a:gd name="T3" fmla="*/ 0 h 121"/>
                    <a:gd name="T4" fmla="*/ 36 w 74"/>
                    <a:gd name="T5" fmla="*/ 120 h 121"/>
                    <a:gd name="T6" fmla="*/ 0 w 74"/>
                    <a:gd name="T7" fmla="*/ 0 h 121"/>
                  </a:gdLst>
                  <a:ahLst/>
                  <a:cxnLst>
                    <a:cxn ang="0">
                      <a:pos x="T0" y="T1"/>
                    </a:cxn>
                    <a:cxn ang="0">
                      <a:pos x="T2" y="T3"/>
                    </a:cxn>
                    <a:cxn ang="0">
                      <a:pos x="T4" y="T5"/>
                    </a:cxn>
                    <a:cxn ang="0">
                      <a:pos x="T6" y="T7"/>
                    </a:cxn>
                  </a:cxnLst>
                  <a:rect l="0" t="0" r="r" b="b"/>
                  <a:pathLst>
                    <a:path w="74" h="121">
                      <a:moveTo>
                        <a:pt x="0" y="0"/>
                      </a:moveTo>
                      <a:lnTo>
                        <a:pt x="73" y="0"/>
                      </a:lnTo>
                      <a:lnTo>
                        <a:pt x="36" y="120"/>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44" name="Freeform 188"/>
                <p:cNvSpPr>
                  <a:spLocks/>
                </p:cNvSpPr>
                <p:nvPr/>
              </p:nvSpPr>
              <p:spPr bwMode="auto">
                <a:xfrm>
                  <a:off x="936" y="3339"/>
                  <a:ext cx="23" cy="92"/>
                </a:xfrm>
                <a:custGeom>
                  <a:avLst/>
                  <a:gdLst>
                    <a:gd name="T0" fmla="*/ 0 w 23"/>
                    <a:gd name="T1" fmla="*/ 0 h 92"/>
                    <a:gd name="T2" fmla="*/ 22 w 23"/>
                    <a:gd name="T3" fmla="*/ 0 h 92"/>
                    <a:gd name="T4" fmla="*/ 0 w 23"/>
                    <a:gd name="T5" fmla="*/ 91 h 92"/>
                    <a:gd name="T6" fmla="*/ 0 w 23"/>
                    <a:gd name="T7" fmla="*/ 0 h 92"/>
                  </a:gdLst>
                  <a:ahLst/>
                  <a:cxnLst>
                    <a:cxn ang="0">
                      <a:pos x="T0" y="T1"/>
                    </a:cxn>
                    <a:cxn ang="0">
                      <a:pos x="T2" y="T3"/>
                    </a:cxn>
                    <a:cxn ang="0">
                      <a:pos x="T4" y="T5"/>
                    </a:cxn>
                    <a:cxn ang="0">
                      <a:pos x="T6" y="T7"/>
                    </a:cxn>
                  </a:cxnLst>
                  <a:rect l="0" t="0" r="r" b="b"/>
                  <a:pathLst>
                    <a:path w="23" h="92">
                      <a:moveTo>
                        <a:pt x="0" y="0"/>
                      </a:moveTo>
                      <a:lnTo>
                        <a:pt x="22" y="0"/>
                      </a:lnTo>
                      <a:lnTo>
                        <a:pt x="0" y="9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45" name="Line 189"/>
                <p:cNvSpPr>
                  <a:spLocks noChangeShapeType="1"/>
                </p:cNvSpPr>
                <p:nvPr/>
              </p:nvSpPr>
              <p:spPr bwMode="auto">
                <a:xfrm>
                  <a:off x="936" y="3450"/>
                  <a:ext cx="0"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46" name="Rectangle 190"/>
                <p:cNvSpPr>
                  <a:spLocks noChangeArrowheads="1"/>
                </p:cNvSpPr>
                <p:nvPr/>
              </p:nvSpPr>
              <p:spPr bwMode="auto">
                <a:xfrm>
                  <a:off x="882" y="3313"/>
                  <a:ext cx="102" cy="1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47" name="Rectangle 191"/>
                <p:cNvSpPr>
                  <a:spLocks noChangeArrowheads="1"/>
                </p:cNvSpPr>
                <p:nvPr/>
              </p:nvSpPr>
              <p:spPr bwMode="auto">
                <a:xfrm>
                  <a:off x="882" y="3301"/>
                  <a:ext cx="102" cy="14"/>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48" name="Rectangle 192"/>
                <p:cNvSpPr>
                  <a:spLocks noChangeArrowheads="1"/>
                </p:cNvSpPr>
                <p:nvPr/>
              </p:nvSpPr>
              <p:spPr bwMode="auto">
                <a:xfrm>
                  <a:off x="950" y="3302"/>
                  <a:ext cx="19" cy="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49" name="Freeform 193"/>
                <p:cNvSpPr>
                  <a:spLocks/>
                </p:cNvSpPr>
                <p:nvPr/>
              </p:nvSpPr>
              <p:spPr bwMode="auto">
                <a:xfrm>
                  <a:off x="926" y="2701"/>
                  <a:ext cx="20" cy="212"/>
                </a:xfrm>
                <a:custGeom>
                  <a:avLst/>
                  <a:gdLst>
                    <a:gd name="T0" fmla="*/ 0 w 20"/>
                    <a:gd name="T1" fmla="*/ 0 h 212"/>
                    <a:gd name="T2" fmla="*/ 19 w 20"/>
                    <a:gd name="T3" fmla="*/ 0 h 212"/>
                    <a:gd name="T4" fmla="*/ 19 w 20"/>
                    <a:gd name="T5" fmla="*/ 211 h 212"/>
                    <a:gd name="T6" fmla="*/ 0 w 20"/>
                    <a:gd name="T7" fmla="*/ 211 h 212"/>
                    <a:gd name="T8" fmla="*/ 0 w 20"/>
                    <a:gd name="T9" fmla="*/ 0 h 212"/>
                  </a:gdLst>
                  <a:ahLst/>
                  <a:cxnLst>
                    <a:cxn ang="0">
                      <a:pos x="T0" y="T1"/>
                    </a:cxn>
                    <a:cxn ang="0">
                      <a:pos x="T2" y="T3"/>
                    </a:cxn>
                    <a:cxn ang="0">
                      <a:pos x="T4" y="T5"/>
                    </a:cxn>
                    <a:cxn ang="0">
                      <a:pos x="T6" y="T7"/>
                    </a:cxn>
                    <a:cxn ang="0">
                      <a:pos x="T8" y="T9"/>
                    </a:cxn>
                  </a:cxnLst>
                  <a:rect l="0" t="0" r="r" b="b"/>
                  <a:pathLst>
                    <a:path w="20" h="212">
                      <a:moveTo>
                        <a:pt x="0" y="0"/>
                      </a:moveTo>
                      <a:lnTo>
                        <a:pt x="19" y="0"/>
                      </a:lnTo>
                      <a:lnTo>
                        <a:pt x="19" y="211"/>
                      </a:lnTo>
                      <a:lnTo>
                        <a:pt x="0" y="211"/>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50" name="Freeform 194"/>
                <p:cNvSpPr>
                  <a:spLocks/>
                </p:cNvSpPr>
                <p:nvPr/>
              </p:nvSpPr>
              <p:spPr bwMode="auto">
                <a:xfrm>
                  <a:off x="888" y="2935"/>
                  <a:ext cx="95" cy="319"/>
                </a:xfrm>
                <a:custGeom>
                  <a:avLst/>
                  <a:gdLst>
                    <a:gd name="T0" fmla="*/ 0 w 95"/>
                    <a:gd name="T1" fmla="*/ 0 h 319"/>
                    <a:gd name="T2" fmla="*/ 94 w 95"/>
                    <a:gd name="T3" fmla="*/ 0 h 319"/>
                    <a:gd name="T4" fmla="*/ 94 w 95"/>
                    <a:gd name="T5" fmla="*/ 318 h 319"/>
                    <a:gd name="T6" fmla="*/ 0 w 95"/>
                    <a:gd name="T7" fmla="*/ 318 h 319"/>
                    <a:gd name="T8" fmla="*/ 0 w 95"/>
                    <a:gd name="T9" fmla="*/ 0 h 319"/>
                  </a:gdLst>
                  <a:ahLst/>
                  <a:cxnLst>
                    <a:cxn ang="0">
                      <a:pos x="T0" y="T1"/>
                    </a:cxn>
                    <a:cxn ang="0">
                      <a:pos x="T2" y="T3"/>
                    </a:cxn>
                    <a:cxn ang="0">
                      <a:pos x="T4" y="T5"/>
                    </a:cxn>
                    <a:cxn ang="0">
                      <a:pos x="T6" y="T7"/>
                    </a:cxn>
                    <a:cxn ang="0">
                      <a:pos x="T8" y="T9"/>
                    </a:cxn>
                  </a:cxnLst>
                  <a:rect l="0" t="0" r="r" b="b"/>
                  <a:pathLst>
                    <a:path w="95" h="319">
                      <a:moveTo>
                        <a:pt x="0" y="0"/>
                      </a:moveTo>
                      <a:lnTo>
                        <a:pt x="94" y="0"/>
                      </a:lnTo>
                      <a:lnTo>
                        <a:pt x="94" y="318"/>
                      </a:lnTo>
                      <a:lnTo>
                        <a:pt x="0" y="318"/>
                      </a:lnTo>
                      <a:lnTo>
                        <a:pt x="0"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51" name="Freeform 195"/>
                <p:cNvSpPr>
                  <a:spLocks/>
                </p:cNvSpPr>
                <p:nvPr/>
              </p:nvSpPr>
              <p:spPr bwMode="auto">
                <a:xfrm>
                  <a:off x="922" y="2602"/>
                  <a:ext cx="24" cy="17"/>
                </a:xfrm>
                <a:custGeom>
                  <a:avLst/>
                  <a:gdLst>
                    <a:gd name="T0" fmla="*/ 0 w 24"/>
                    <a:gd name="T1" fmla="*/ 0 h 17"/>
                    <a:gd name="T2" fmla="*/ 23 w 24"/>
                    <a:gd name="T3" fmla="*/ 0 h 17"/>
                    <a:gd name="T4" fmla="*/ 23 w 24"/>
                    <a:gd name="T5" fmla="*/ 16 h 17"/>
                    <a:gd name="T6" fmla="*/ 0 w 24"/>
                    <a:gd name="T7" fmla="*/ 16 h 17"/>
                    <a:gd name="T8" fmla="*/ 0 w 24"/>
                    <a:gd name="T9" fmla="*/ 0 h 17"/>
                  </a:gdLst>
                  <a:ahLst/>
                  <a:cxnLst>
                    <a:cxn ang="0">
                      <a:pos x="T0" y="T1"/>
                    </a:cxn>
                    <a:cxn ang="0">
                      <a:pos x="T2" y="T3"/>
                    </a:cxn>
                    <a:cxn ang="0">
                      <a:pos x="T4" y="T5"/>
                    </a:cxn>
                    <a:cxn ang="0">
                      <a:pos x="T6" y="T7"/>
                    </a:cxn>
                    <a:cxn ang="0">
                      <a:pos x="T8" y="T9"/>
                    </a:cxn>
                  </a:cxnLst>
                  <a:rect l="0" t="0" r="r" b="b"/>
                  <a:pathLst>
                    <a:path w="24" h="17">
                      <a:moveTo>
                        <a:pt x="0" y="0"/>
                      </a:moveTo>
                      <a:lnTo>
                        <a:pt x="23" y="0"/>
                      </a:lnTo>
                      <a:lnTo>
                        <a:pt x="23" y="16"/>
                      </a:lnTo>
                      <a:lnTo>
                        <a:pt x="0" y="16"/>
                      </a:lnTo>
                      <a:lnTo>
                        <a:pt x="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52" name="Line 196"/>
                <p:cNvSpPr>
                  <a:spLocks noChangeShapeType="1"/>
                </p:cNvSpPr>
                <p:nvPr/>
              </p:nvSpPr>
              <p:spPr bwMode="auto">
                <a:xfrm>
                  <a:off x="875" y="2749"/>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53" name="Line 197"/>
                <p:cNvSpPr>
                  <a:spLocks noChangeShapeType="1"/>
                </p:cNvSpPr>
                <p:nvPr/>
              </p:nvSpPr>
              <p:spPr bwMode="auto">
                <a:xfrm>
                  <a:off x="875" y="2781"/>
                  <a:ext cx="2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54" name="Line 198"/>
                <p:cNvSpPr>
                  <a:spLocks noChangeShapeType="1"/>
                </p:cNvSpPr>
                <p:nvPr/>
              </p:nvSpPr>
              <p:spPr bwMode="auto">
                <a:xfrm>
                  <a:off x="875" y="2812"/>
                  <a:ext cx="36"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55" name="Line 199"/>
                <p:cNvSpPr>
                  <a:spLocks noChangeShapeType="1"/>
                </p:cNvSpPr>
                <p:nvPr/>
              </p:nvSpPr>
              <p:spPr bwMode="auto">
                <a:xfrm>
                  <a:off x="875" y="2844"/>
                  <a:ext cx="2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56" name="Line 200"/>
                <p:cNvSpPr>
                  <a:spLocks noChangeShapeType="1"/>
                </p:cNvSpPr>
                <p:nvPr/>
              </p:nvSpPr>
              <p:spPr bwMode="auto">
                <a:xfrm>
                  <a:off x="873" y="2875"/>
                  <a:ext cx="3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57" name="Line 201"/>
                <p:cNvSpPr>
                  <a:spLocks noChangeShapeType="1"/>
                </p:cNvSpPr>
                <p:nvPr/>
              </p:nvSpPr>
              <p:spPr bwMode="auto">
                <a:xfrm>
                  <a:off x="873" y="2907"/>
                  <a:ext cx="2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58" name="Line 202"/>
                <p:cNvSpPr>
                  <a:spLocks noChangeShapeType="1"/>
                </p:cNvSpPr>
                <p:nvPr/>
              </p:nvSpPr>
              <p:spPr bwMode="auto">
                <a:xfrm>
                  <a:off x="873" y="2938"/>
                  <a:ext cx="3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59" name="Line 203"/>
                <p:cNvSpPr>
                  <a:spLocks noChangeShapeType="1"/>
                </p:cNvSpPr>
                <p:nvPr/>
              </p:nvSpPr>
              <p:spPr bwMode="auto">
                <a:xfrm>
                  <a:off x="873" y="2971"/>
                  <a:ext cx="2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60" name="Line 204"/>
                <p:cNvSpPr>
                  <a:spLocks noChangeShapeType="1"/>
                </p:cNvSpPr>
                <p:nvPr/>
              </p:nvSpPr>
              <p:spPr bwMode="auto">
                <a:xfrm>
                  <a:off x="873" y="3002"/>
                  <a:ext cx="3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61" name="Line 205"/>
                <p:cNvSpPr>
                  <a:spLocks noChangeShapeType="1"/>
                </p:cNvSpPr>
                <p:nvPr/>
              </p:nvSpPr>
              <p:spPr bwMode="auto">
                <a:xfrm>
                  <a:off x="873" y="3034"/>
                  <a:ext cx="2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62" name="Line 206"/>
                <p:cNvSpPr>
                  <a:spLocks noChangeShapeType="1"/>
                </p:cNvSpPr>
                <p:nvPr/>
              </p:nvSpPr>
              <p:spPr bwMode="auto">
                <a:xfrm>
                  <a:off x="873" y="3065"/>
                  <a:ext cx="3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63" name="Line 207"/>
                <p:cNvSpPr>
                  <a:spLocks noChangeShapeType="1"/>
                </p:cNvSpPr>
                <p:nvPr/>
              </p:nvSpPr>
              <p:spPr bwMode="auto">
                <a:xfrm>
                  <a:off x="873" y="3097"/>
                  <a:ext cx="2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64" name="Line 208"/>
                <p:cNvSpPr>
                  <a:spLocks noChangeShapeType="1"/>
                </p:cNvSpPr>
                <p:nvPr/>
              </p:nvSpPr>
              <p:spPr bwMode="auto">
                <a:xfrm>
                  <a:off x="873" y="3129"/>
                  <a:ext cx="3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65" name="Line 209"/>
                <p:cNvSpPr>
                  <a:spLocks noChangeShapeType="1"/>
                </p:cNvSpPr>
                <p:nvPr/>
              </p:nvSpPr>
              <p:spPr bwMode="auto">
                <a:xfrm>
                  <a:off x="873" y="3160"/>
                  <a:ext cx="2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66" name="Line 210"/>
                <p:cNvSpPr>
                  <a:spLocks noChangeShapeType="1"/>
                </p:cNvSpPr>
                <p:nvPr/>
              </p:nvSpPr>
              <p:spPr bwMode="auto">
                <a:xfrm>
                  <a:off x="873" y="3192"/>
                  <a:ext cx="3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67" name="Line 211"/>
                <p:cNvSpPr>
                  <a:spLocks noChangeShapeType="1"/>
                </p:cNvSpPr>
                <p:nvPr/>
              </p:nvSpPr>
              <p:spPr bwMode="auto">
                <a:xfrm>
                  <a:off x="873" y="3224"/>
                  <a:ext cx="2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68" name="Line 212"/>
                <p:cNvSpPr>
                  <a:spLocks noChangeShapeType="1"/>
                </p:cNvSpPr>
                <p:nvPr/>
              </p:nvSpPr>
              <p:spPr bwMode="auto">
                <a:xfrm>
                  <a:off x="873" y="3256"/>
                  <a:ext cx="37"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69" name="Freeform 213"/>
                <p:cNvSpPr>
                  <a:spLocks/>
                </p:cNvSpPr>
                <p:nvPr/>
              </p:nvSpPr>
              <p:spPr bwMode="auto">
                <a:xfrm>
                  <a:off x="871" y="2675"/>
                  <a:ext cx="128" cy="625"/>
                </a:xfrm>
                <a:custGeom>
                  <a:avLst/>
                  <a:gdLst>
                    <a:gd name="T0" fmla="*/ 0 w 128"/>
                    <a:gd name="T1" fmla="*/ 0 h 625"/>
                    <a:gd name="T2" fmla="*/ 127 w 128"/>
                    <a:gd name="T3" fmla="*/ 0 h 625"/>
                    <a:gd name="T4" fmla="*/ 127 w 128"/>
                    <a:gd name="T5" fmla="*/ 624 h 625"/>
                    <a:gd name="T6" fmla="*/ 0 w 128"/>
                    <a:gd name="T7" fmla="*/ 624 h 625"/>
                    <a:gd name="T8" fmla="*/ 0 w 128"/>
                    <a:gd name="T9" fmla="*/ 0 h 625"/>
                  </a:gdLst>
                  <a:ahLst/>
                  <a:cxnLst>
                    <a:cxn ang="0">
                      <a:pos x="T0" y="T1"/>
                    </a:cxn>
                    <a:cxn ang="0">
                      <a:pos x="T2" y="T3"/>
                    </a:cxn>
                    <a:cxn ang="0">
                      <a:pos x="T4" y="T5"/>
                    </a:cxn>
                    <a:cxn ang="0">
                      <a:pos x="T6" y="T7"/>
                    </a:cxn>
                    <a:cxn ang="0">
                      <a:pos x="T8" y="T9"/>
                    </a:cxn>
                  </a:cxnLst>
                  <a:rect l="0" t="0" r="r" b="b"/>
                  <a:pathLst>
                    <a:path w="128" h="625">
                      <a:moveTo>
                        <a:pt x="0" y="0"/>
                      </a:moveTo>
                      <a:lnTo>
                        <a:pt x="127" y="0"/>
                      </a:lnTo>
                      <a:lnTo>
                        <a:pt x="127" y="624"/>
                      </a:lnTo>
                      <a:lnTo>
                        <a:pt x="0" y="62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grpSp>
        <p:sp>
          <p:nvSpPr>
            <p:cNvPr id="147670" name="AutoShape 214"/>
            <p:cNvSpPr>
              <a:spLocks noChangeArrowheads="1"/>
            </p:cNvSpPr>
            <p:nvPr/>
          </p:nvSpPr>
          <p:spPr bwMode="auto">
            <a:xfrm>
              <a:off x="1268" y="2744"/>
              <a:ext cx="406" cy="177"/>
            </a:xfrm>
            <a:prstGeom prst="rightArrow">
              <a:avLst>
                <a:gd name="adj1" fmla="val 50000"/>
                <a:gd name="adj2" fmla="val 114700"/>
              </a:avLst>
            </a:prstGeom>
            <a:solidFill>
              <a:schemeClr val="hlink"/>
            </a:solidFill>
            <a:ln w="12700">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71" name="Freeform 215" descr="50%"/>
            <p:cNvSpPr>
              <a:spLocks/>
            </p:cNvSpPr>
            <p:nvPr/>
          </p:nvSpPr>
          <p:spPr bwMode="auto">
            <a:xfrm>
              <a:off x="1716" y="2416"/>
              <a:ext cx="781" cy="965"/>
            </a:xfrm>
            <a:custGeom>
              <a:avLst/>
              <a:gdLst>
                <a:gd name="T0" fmla="*/ 0 w 878"/>
                <a:gd name="T1" fmla="*/ 37 h 965"/>
                <a:gd name="T2" fmla="*/ 0 w 878"/>
                <a:gd name="T3" fmla="*/ 32 h 965"/>
                <a:gd name="T4" fmla="*/ 2 w 878"/>
                <a:gd name="T5" fmla="*/ 26 h 965"/>
                <a:gd name="T6" fmla="*/ 4 w 878"/>
                <a:gd name="T7" fmla="*/ 20 h 965"/>
                <a:gd name="T8" fmla="*/ 7 w 878"/>
                <a:gd name="T9" fmla="*/ 16 h 965"/>
                <a:gd name="T10" fmla="*/ 11 w 878"/>
                <a:gd name="T11" fmla="*/ 10 h 965"/>
                <a:gd name="T12" fmla="*/ 15 w 878"/>
                <a:gd name="T13" fmla="*/ 7 h 965"/>
                <a:gd name="T14" fmla="*/ 21 w 878"/>
                <a:gd name="T15" fmla="*/ 3 h 965"/>
                <a:gd name="T16" fmla="*/ 28 w 878"/>
                <a:gd name="T17" fmla="*/ 0 h 965"/>
                <a:gd name="T18" fmla="*/ 851 w 878"/>
                <a:gd name="T19" fmla="*/ 0 h 965"/>
                <a:gd name="T20" fmla="*/ 857 w 878"/>
                <a:gd name="T21" fmla="*/ 1 h 965"/>
                <a:gd name="T22" fmla="*/ 862 w 878"/>
                <a:gd name="T23" fmla="*/ 4 h 965"/>
                <a:gd name="T24" fmla="*/ 867 w 878"/>
                <a:gd name="T25" fmla="*/ 9 h 965"/>
                <a:gd name="T26" fmla="*/ 871 w 878"/>
                <a:gd name="T27" fmla="*/ 14 h 965"/>
                <a:gd name="T28" fmla="*/ 874 w 878"/>
                <a:gd name="T29" fmla="*/ 19 h 965"/>
                <a:gd name="T30" fmla="*/ 877 w 878"/>
                <a:gd name="T31" fmla="*/ 27 h 965"/>
                <a:gd name="T32" fmla="*/ 877 w 878"/>
                <a:gd name="T33" fmla="*/ 915 h 965"/>
                <a:gd name="T34" fmla="*/ 876 w 878"/>
                <a:gd name="T35" fmla="*/ 923 h 965"/>
                <a:gd name="T36" fmla="*/ 874 w 878"/>
                <a:gd name="T37" fmla="*/ 932 h 965"/>
                <a:gd name="T38" fmla="*/ 870 w 878"/>
                <a:gd name="T39" fmla="*/ 940 h 965"/>
                <a:gd name="T40" fmla="*/ 865 w 878"/>
                <a:gd name="T41" fmla="*/ 945 h 965"/>
                <a:gd name="T42" fmla="*/ 859 w 878"/>
                <a:gd name="T43" fmla="*/ 950 h 965"/>
                <a:gd name="T44" fmla="*/ 851 w 878"/>
                <a:gd name="T45" fmla="*/ 953 h 965"/>
                <a:gd name="T46" fmla="*/ 102 w 878"/>
                <a:gd name="T47" fmla="*/ 953 h 965"/>
                <a:gd name="T48" fmla="*/ 102 w 878"/>
                <a:gd name="T49" fmla="*/ 964 h 965"/>
                <a:gd name="T50" fmla="*/ 58 w 878"/>
                <a:gd name="T51" fmla="*/ 964 h 965"/>
                <a:gd name="T52" fmla="*/ 0 w 878"/>
                <a:gd name="T53" fmla="*/ 894 h 965"/>
                <a:gd name="T54" fmla="*/ 0 w 878"/>
                <a:gd name="T55" fmla="*/ 3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8" h="965">
                  <a:moveTo>
                    <a:pt x="0" y="37"/>
                  </a:moveTo>
                  <a:lnTo>
                    <a:pt x="0" y="32"/>
                  </a:lnTo>
                  <a:lnTo>
                    <a:pt x="2" y="26"/>
                  </a:lnTo>
                  <a:lnTo>
                    <a:pt x="4" y="20"/>
                  </a:lnTo>
                  <a:lnTo>
                    <a:pt x="7" y="16"/>
                  </a:lnTo>
                  <a:lnTo>
                    <a:pt x="11" y="10"/>
                  </a:lnTo>
                  <a:lnTo>
                    <a:pt x="15" y="7"/>
                  </a:lnTo>
                  <a:lnTo>
                    <a:pt x="21" y="3"/>
                  </a:lnTo>
                  <a:lnTo>
                    <a:pt x="28" y="0"/>
                  </a:lnTo>
                  <a:lnTo>
                    <a:pt x="851" y="0"/>
                  </a:lnTo>
                  <a:lnTo>
                    <a:pt x="857" y="1"/>
                  </a:lnTo>
                  <a:lnTo>
                    <a:pt x="862" y="4"/>
                  </a:lnTo>
                  <a:lnTo>
                    <a:pt x="867" y="9"/>
                  </a:lnTo>
                  <a:lnTo>
                    <a:pt x="871" y="14"/>
                  </a:lnTo>
                  <a:lnTo>
                    <a:pt x="874" y="19"/>
                  </a:lnTo>
                  <a:lnTo>
                    <a:pt x="877" y="27"/>
                  </a:lnTo>
                  <a:lnTo>
                    <a:pt x="877" y="915"/>
                  </a:lnTo>
                  <a:lnTo>
                    <a:pt x="876" y="923"/>
                  </a:lnTo>
                  <a:lnTo>
                    <a:pt x="874" y="932"/>
                  </a:lnTo>
                  <a:lnTo>
                    <a:pt x="870" y="940"/>
                  </a:lnTo>
                  <a:lnTo>
                    <a:pt x="865" y="945"/>
                  </a:lnTo>
                  <a:lnTo>
                    <a:pt x="859" y="950"/>
                  </a:lnTo>
                  <a:lnTo>
                    <a:pt x="851" y="953"/>
                  </a:lnTo>
                  <a:lnTo>
                    <a:pt x="102" y="953"/>
                  </a:lnTo>
                  <a:lnTo>
                    <a:pt x="102" y="964"/>
                  </a:lnTo>
                  <a:lnTo>
                    <a:pt x="58" y="964"/>
                  </a:lnTo>
                  <a:lnTo>
                    <a:pt x="0" y="894"/>
                  </a:lnTo>
                  <a:lnTo>
                    <a:pt x="0" y="37"/>
                  </a:lnTo>
                </a:path>
              </a:pathLst>
            </a:custGeom>
            <a:pattFill prst="pct50">
              <a:fgClr>
                <a:schemeClr val="folHlink"/>
              </a:fgClr>
              <a:bgClr>
                <a:srgbClr val="CECECE"/>
              </a:bgClr>
            </a:pattFill>
            <a:ln w="254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72" name="Rectangle 216"/>
            <p:cNvSpPr>
              <a:spLocks noChangeArrowheads="1"/>
            </p:cNvSpPr>
            <p:nvPr/>
          </p:nvSpPr>
          <p:spPr bwMode="auto">
            <a:xfrm>
              <a:off x="1811" y="2425"/>
              <a:ext cx="573" cy="54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nvGrpSpPr>
            <p:cNvPr id="147673" name="Group 217"/>
            <p:cNvGrpSpPr>
              <a:grpSpLocks/>
            </p:cNvGrpSpPr>
            <p:nvPr/>
          </p:nvGrpSpPr>
          <p:grpSpPr bwMode="auto">
            <a:xfrm>
              <a:off x="1896" y="3081"/>
              <a:ext cx="488" cy="282"/>
              <a:chOff x="2133" y="3177"/>
              <a:chExt cx="549" cy="282"/>
            </a:xfrm>
          </p:grpSpPr>
          <p:sp>
            <p:nvSpPr>
              <p:cNvPr id="147674" name="Rectangle 218"/>
              <p:cNvSpPr>
                <a:spLocks noChangeArrowheads="1"/>
              </p:cNvSpPr>
              <p:nvPr/>
            </p:nvSpPr>
            <p:spPr bwMode="auto">
              <a:xfrm>
                <a:off x="2133" y="3177"/>
                <a:ext cx="549" cy="282"/>
              </a:xfrm>
              <a:prstGeom prst="rect">
                <a:avLst/>
              </a:prstGeom>
              <a:solidFill>
                <a:srgbClr val="808080"/>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75" name="Rectangle 219"/>
              <p:cNvSpPr>
                <a:spLocks noChangeArrowheads="1"/>
              </p:cNvSpPr>
              <p:nvPr/>
            </p:nvSpPr>
            <p:spPr bwMode="auto">
              <a:xfrm>
                <a:off x="2580" y="3177"/>
                <a:ext cx="101" cy="281"/>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sp>
          <p:nvSpPr>
            <p:cNvPr id="147676" name="Rectangle 220" descr="50%"/>
            <p:cNvSpPr>
              <a:spLocks noChangeArrowheads="1"/>
            </p:cNvSpPr>
            <p:nvPr/>
          </p:nvSpPr>
          <p:spPr bwMode="auto">
            <a:xfrm>
              <a:off x="1953" y="3116"/>
              <a:ext cx="77" cy="214"/>
            </a:xfrm>
            <a:prstGeom prst="rect">
              <a:avLst/>
            </a:prstGeom>
            <a:pattFill prst="pct50">
              <a:fgClr>
                <a:srgbClr val="CECECE"/>
              </a:fgClr>
              <a:bgClr>
                <a:schemeClr val="folHlink"/>
              </a:bgClr>
            </a:patt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77" name="Rectangle 221"/>
            <p:cNvSpPr>
              <a:spLocks noChangeArrowheads="1"/>
            </p:cNvSpPr>
            <p:nvPr/>
          </p:nvSpPr>
          <p:spPr bwMode="auto">
            <a:xfrm>
              <a:off x="2419" y="2491"/>
              <a:ext cx="43" cy="47"/>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678" name="AutoShape 222"/>
            <p:cNvSpPr>
              <a:spLocks noChangeArrowheads="1"/>
            </p:cNvSpPr>
            <p:nvPr/>
          </p:nvSpPr>
          <p:spPr bwMode="auto">
            <a:xfrm>
              <a:off x="935" y="2948"/>
              <a:ext cx="483" cy="508"/>
            </a:xfrm>
            <a:prstGeom prst="star16">
              <a:avLst>
                <a:gd name="adj" fmla="val 37500"/>
              </a:avLst>
            </a:prstGeom>
            <a:solidFill>
              <a:schemeClr val="accent6">
                <a:lumMod val="20000"/>
                <a:lumOff val="80000"/>
              </a:schemeClr>
            </a:solidFill>
            <a:ln w="28575" cmpd="sng">
              <a:solidFill>
                <a:srgbClr val="8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r>
                <a:rPr lang="en-GB" sz="1600" b="1">
                  <a:solidFill>
                    <a:srgbClr val="800000"/>
                  </a:solidFill>
                </a:rPr>
                <a:t>BDecf</a:t>
              </a:r>
            </a:p>
          </p:txBody>
        </p:sp>
        <p:sp>
          <p:nvSpPr>
            <p:cNvPr id="147679" name="Rectangle 223"/>
            <p:cNvSpPr>
              <a:spLocks noChangeArrowheads="1"/>
            </p:cNvSpPr>
            <p:nvPr/>
          </p:nvSpPr>
          <p:spPr bwMode="auto">
            <a:xfrm>
              <a:off x="190" y="3742"/>
              <a:ext cx="24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2000">
                  <a:solidFill>
                    <a:schemeClr val="tx2"/>
                  </a:solidFill>
                </a:rPr>
                <a:t>2. Stores information to database</a:t>
              </a:r>
            </a:p>
          </p:txBody>
        </p:sp>
        <p:sp>
          <p:nvSpPr>
            <p:cNvPr id="147749" name="Rectangle 293"/>
            <p:cNvSpPr>
              <a:spLocks noChangeArrowheads="1"/>
            </p:cNvSpPr>
            <p:nvPr/>
          </p:nvSpPr>
          <p:spPr bwMode="auto">
            <a:xfrm>
              <a:off x="153" y="2064"/>
              <a:ext cx="2727" cy="20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grpSp>
        <p:nvGrpSpPr>
          <p:cNvPr id="147757" name="Group 301"/>
          <p:cNvGrpSpPr>
            <a:grpSpLocks/>
          </p:cNvGrpSpPr>
          <p:nvPr/>
        </p:nvGrpSpPr>
        <p:grpSpPr bwMode="auto">
          <a:xfrm>
            <a:off x="4713288" y="3276600"/>
            <a:ext cx="4187825" cy="3194050"/>
            <a:chOff x="2969" y="2064"/>
            <a:chExt cx="2638" cy="2012"/>
          </a:xfrm>
        </p:grpSpPr>
        <p:sp>
          <p:nvSpPr>
            <p:cNvPr id="147681" name="Freeform 225"/>
            <p:cNvSpPr>
              <a:spLocks/>
            </p:cNvSpPr>
            <p:nvPr/>
          </p:nvSpPr>
          <p:spPr bwMode="auto">
            <a:xfrm>
              <a:off x="3689" y="3367"/>
              <a:ext cx="810" cy="371"/>
            </a:xfrm>
            <a:custGeom>
              <a:avLst/>
              <a:gdLst>
                <a:gd name="T0" fmla="*/ 384 w 911"/>
                <a:gd name="T1" fmla="*/ 0 h 371"/>
                <a:gd name="T2" fmla="*/ 910 w 911"/>
                <a:gd name="T3" fmla="*/ 177 h 371"/>
                <a:gd name="T4" fmla="*/ 535 w 911"/>
                <a:gd name="T5" fmla="*/ 370 h 371"/>
                <a:gd name="T6" fmla="*/ 0 w 911"/>
                <a:gd name="T7" fmla="*/ 133 h 371"/>
                <a:gd name="T8" fmla="*/ 384 w 911"/>
                <a:gd name="T9" fmla="*/ 0 h 371"/>
              </a:gdLst>
              <a:ahLst/>
              <a:cxnLst>
                <a:cxn ang="0">
                  <a:pos x="T0" y="T1"/>
                </a:cxn>
                <a:cxn ang="0">
                  <a:pos x="T2" y="T3"/>
                </a:cxn>
                <a:cxn ang="0">
                  <a:pos x="T4" y="T5"/>
                </a:cxn>
                <a:cxn ang="0">
                  <a:pos x="T6" y="T7"/>
                </a:cxn>
                <a:cxn ang="0">
                  <a:pos x="T8" y="T9"/>
                </a:cxn>
              </a:cxnLst>
              <a:rect l="0" t="0" r="r" b="b"/>
              <a:pathLst>
                <a:path w="911" h="371">
                  <a:moveTo>
                    <a:pt x="384" y="0"/>
                  </a:moveTo>
                  <a:lnTo>
                    <a:pt x="910" y="177"/>
                  </a:lnTo>
                  <a:lnTo>
                    <a:pt x="535" y="370"/>
                  </a:lnTo>
                  <a:lnTo>
                    <a:pt x="0" y="133"/>
                  </a:lnTo>
                  <a:lnTo>
                    <a:pt x="384" y="0"/>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82" name="Freeform 226"/>
            <p:cNvSpPr>
              <a:spLocks/>
            </p:cNvSpPr>
            <p:nvPr/>
          </p:nvSpPr>
          <p:spPr bwMode="auto">
            <a:xfrm>
              <a:off x="3400" y="3514"/>
              <a:ext cx="357" cy="218"/>
            </a:xfrm>
            <a:custGeom>
              <a:avLst/>
              <a:gdLst>
                <a:gd name="T0" fmla="*/ 401 w 402"/>
                <a:gd name="T1" fmla="*/ 11 h 218"/>
                <a:gd name="T2" fmla="*/ 401 w 402"/>
                <a:gd name="T3" fmla="*/ 92 h 218"/>
                <a:gd name="T4" fmla="*/ 37 w 402"/>
                <a:gd name="T5" fmla="*/ 217 h 218"/>
                <a:gd name="T6" fmla="*/ 0 w 402"/>
                <a:gd name="T7" fmla="*/ 102 h 218"/>
                <a:gd name="T8" fmla="*/ 365 w 402"/>
                <a:gd name="T9" fmla="*/ 0 h 218"/>
                <a:gd name="T10" fmla="*/ 401 w 402"/>
                <a:gd name="T11" fmla="*/ 11 h 218"/>
              </a:gdLst>
              <a:ahLst/>
              <a:cxnLst>
                <a:cxn ang="0">
                  <a:pos x="T0" y="T1"/>
                </a:cxn>
                <a:cxn ang="0">
                  <a:pos x="T2" y="T3"/>
                </a:cxn>
                <a:cxn ang="0">
                  <a:pos x="T4" y="T5"/>
                </a:cxn>
                <a:cxn ang="0">
                  <a:pos x="T6" y="T7"/>
                </a:cxn>
                <a:cxn ang="0">
                  <a:pos x="T8" y="T9"/>
                </a:cxn>
                <a:cxn ang="0">
                  <a:pos x="T10" y="T11"/>
                </a:cxn>
              </a:cxnLst>
              <a:rect l="0" t="0" r="r" b="b"/>
              <a:pathLst>
                <a:path w="402" h="218">
                  <a:moveTo>
                    <a:pt x="401" y="11"/>
                  </a:moveTo>
                  <a:lnTo>
                    <a:pt x="401" y="92"/>
                  </a:lnTo>
                  <a:lnTo>
                    <a:pt x="37" y="217"/>
                  </a:lnTo>
                  <a:lnTo>
                    <a:pt x="0" y="102"/>
                  </a:lnTo>
                  <a:lnTo>
                    <a:pt x="365" y="0"/>
                  </a:lnTo>
                  <a:lnTo>
                    <a:pt x="401" y="11"/>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83" name="Freeform 227"/>
            <p:cNvSpPr>
              <a:spLocks/>
            </p:cNvSpPr>
            <p:nvPr/>
          </p:nvSpPr>
          <p:spPr bwMode="auto">
            <a:xfrm>
              <a:off x="3093" y="3369"/>
              <a:ext cx="684" cy="374"/>
            </a:xfrm>
            <a:custGeom>
              <a:avLst/>
              <a:gdLst>
                <a:gd name="T0" fmla="*/ 765 w 770"/>
                <a:gd name="T1" fmla="*/ 156 h 374"/>
                <a:gd name="T2" fmla="*/ 384 w 770"/>
                <a:gd name="T3" fmla="*/ 272 h 374"/>
                <a:gd name="T4" fmla="*/ 387 w 770"/>
                <a:gd name="T5" fmla="*/ 352 h 374"/>
                <a:gd name="T6" fmla="*/ 746 w 770"/>
                <a:gd name="T7" fmla="*/ 233 h 374"/>
                <a:gd name="T8" fmla="*/ 769 w 770"/>
                <a:gd name="T9" fmla="*/ 242 h 374"/>
                <a:gd name="T10" fmla="*/ 384 w 770"/>
                <a:gd name="T11" fmla="*/ 373 h 374"/>
                <a:gd name="T12" fmla="*/ 0 w 770"/>
                <a:gd name="T13" fmla="*/ 168 h 374"/>
                <a:gd name="T14" fmla="*/ 0 w 770"/>
                <a:gd name="T15" fmla="*/ 100 h 374"/>
                <a:gd name="T16" fmla="*/ 384 w 770"/>
                <a:gd name="T17" fmla="*/ 0 h 374"/>
                <a:gd name="T18" fmla="*/ 765 w 770"/>
                <a:gd name="T19" fmla="*/ 15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0" h="374">
                  <a:moveTo>
                    <a:pt x="765" y="156"/>
                  </a:moveTo>
                  <a:lnTo>
                    <a:pt x="384" y="272"/>
                  </a:lnTo>
                  <a:lnTo>
                    <a:pt x="387" y="352"/>
                  </a:lnTo>
                  <a:lnTo>
                    <a:pt x="746" y="233"/>
                  </a:lnTo>
                  <a:lnTo>
                    <a:pt x="769" y="242"/>
                  </a:lnTo>
                  <a:lnTo>
                    <a:pt x="384" y="373"/>
                  </a:lnTo>
                  <a:lnTo>
                    <a:pt x="0" y="168"/>
                  </a:lnTo>
                  <a:lnTo>
                    <a:pt x="0" y="100"/>
                  </a:lnTo>
                  <a:lnTo>
                    <a:pt x="384" y="0"/>
                  </a:lnTo>
                  <a:lnTo>
                    <a:pt x="765" y="156"/>
                  </a:lnTo>
                </a:path>
              </a:pathLst>
            </a:custGeom>
            <a:solidFill>
              <a:srgbClr val="4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84" name="Freeform 228"/>
            <p:cNvSpPr>
              <a:spLocks/>
            </p:cNvSpPr>
            <p:nvPr/>
          </p:nvSpPr>
          <p:spPr bwMode="auto">
            <a:xfrm>
              <a:off x="3104" y="3475"/>
              <a:ext cx="326" cy="253"/>
            </a:xfrm>
            <a:custGeom>
              <a:avLst/>
              <a:gdLst>
                <a:gd name="T0" fmla="*/ 361 w 367"/>
                <a:gd name="T1" fmla="*/ 167 h 253"/>
                <a:gd name="T2" fmla="*/ 366 w 367"/>
                <a:gd name="T3" fmla="*/ 252 h 253"/>
                <a:gd name="T4" fmla="*/ 0 w 367"/>
                <a:gd name="T5" fmla="*/ 61 h 253"/>
                <a:gd name="T6" fmla="*/ 0 w 367"/>
                <a:gd name="T7" fmla="*/ 0 h 253"/>
                <a:gd name="T8" fmla="*/ 361 w 367"/>
                <a:gd name="T9" fmla="*/ 167 h 253"/>
              </a:gdLst>
              <a:ahLst/>
              <a:cxnLst>
                <a:cxn ang="0">
                  <a:pos x="T0" y="T1"/>
                </a:cxn>
                <a:cxn ang="0">
                  <a:pos x="T2" y="T3"/>
                </a:cxn>
                <a:cxn ang="0">
                  <a:pos x="T4" y="T5"/>
                </a:cxn>
                <a:cxn ang="0">
                  <a:pos x="T6" y="T7"/>
                </a:cxn>
                <a:cxn ang="0">
                  <a:pos x="T8" y="T9"/>
                </a:cxn>
              </a:cxnLst>
              <a:rect l="0" t="0" r="r" b="b"/>
              <a:pathLst>
                <a:path w="367" h="253">
                  <a:moveTo>
                    <a:pt x="361" y="167"/>
                  </a:moveTo>
                  <a:lnTo>
                    <a:pt x="366" y="252"/>
                  </a:lnTo>
                  <a:lnTo>
                    <a:pt x="0" y="61"/>
                  </a:lnTo>
                  <a:lnTo>
                    <a:pt x="0" y="0"/>
                  </a:lnTo>
                  <a:lnTo>
                    <a:pt x="361" y="167"/>
                  </a:lnTo>
                </a:path>
              </a:pathLst>
            </a:custGeom>
            <a:solidFill>
              <a:srgbClr val="6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85" name="Freeform 229"/>
            <p:cNvSpPr>
              <a:spLocks/>
            </p:cNvSpPr>
            <p:nvPr/>
          </p:nvSpPr>
          <p:spPr bwMode="auto">
            <a:xfrm>
              <a:off x="3458" y="3423"/>
              <a:ext cx="357" cy="218"/>
            </a:xfrm>
            <a:custGeom>
              <a:avLst/>
              <a:gdLst>
                <a:gd name="T0" fmla="*/ 400 w 401"/>
                <a:gd name="T1" fmla="*/ 11 h 218"/>
                <a:gd name="T2" fmla="*/ 400 w 401"/>
                <a:gd name="T3" fmla="*/ 92 h 218"/>
                <a:gd name="T4" fmla="*/ 37 w 401"/>
                <a:gd name="T5" fmla="*/ 217 h 218"/>
                <a:gd name="T6" fmla="*/ 0 w 401"/>
                <a:gd name="T7" fmla="*/ 102 h 218"/>
                <a:gd name="T8" fmla="*/ 365 w 401"/>
                <a:gd name="T9" fmla="*/ 0 h 218"/>
                <a:gd name="T10" fmla="*/ 400 w 401"/>
                <a:gd name="T11" fmla="*/ 11 h 218"/>
              </a:gdLst>
              <a:ahLst/>
              <a:cxnLst>
                <a:cxn ang="0">
                  <a:pos x="T0" y="T1"/>
                </a:cxn>
                <a:cxn ang="0">
                  <a:pos x="T2" y="T3"/>
                </a:cxn>
                <a:cxn ang="0">
                  <a:pos x="T4" y="T5"/>
                </a:cxn>
                <a:cxn ang="0">
                  <a:pos x="T6" y="T7"/>
                </a:cxn>
                <a:cxn ang="0">
                  <a:pos x="T8" y="T9"/>
                </a:cxn>
                <a:cxn ang="0">
                  <a:pos x="T10" y="T11"/>
                </a:cxn>
              </a:cxnLst>
              <a:rect l="0" t="0" r="r" b="b"/>
              <a:pathLst>
                <a:path w="401" h="218">
                  <a:moveTo>
                    <a:pt x="400" y="11"/>
                  </a:moveTo>
                  <a:lnTo>
                    <a:pt x="400" y="92"/>
                  </a:lnTo>
                  <a:lnTo>
                    <a:pt x="37" y="217"/>
                  </a:lnTo>
                  <a:lnTo>
                    <a:pt x="0" y="102"/>
                  </a:lnTo>
                  <a:lnTo>
                    <a:pt x="365" y="0"/>
                  </a:lnTo>
                  <a:lnTo>
                    <a:pt x="400" y="11"/>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86" name="Freeform 230"/>
            <p:cNvSpPr>
              <a:spLocks/>
            </p:cNvSpPr>
            <p:nvPr/>
          </p:nvSpPr>
          <p:spPr bwMode="auto">
            <a:xfrm>
              <a:off x="3152" y="3279"/>
              <a:ext cx="683" cy="374"/>
            </a:xfrm>
            <a:custGeom>
              <a:avLst/>
              <a:gdLst>
                <a:gd name="T0" fmla="*/ 764 w 769"/>
                <a:gd name="T1" fmla="*/ 156 h 374"/>
                <a:gd name="T2" fmla="*/ 384 w 769"/>
                <a:gd name="T3" fmla="*/ 272 h 374"/>
                <a:gd name="T4" fmla="*/ 387 w 769"/>
                <a:gd name="T5" fmla="*/ 352 h 374"/>
                <a:gd name="T6" fmla="*/ 745 w 769"/>
                <a:gd name="T7" fmla="*/ 233 h 374"/>
                <a:gd name="T8" fmla="*/ 768 w 769"/>
                <a:gd name="T9" fmla="*/ 242 h 374"/>
                <a:gd name="T10" fmla="*/ 384 w 769"/>
                <a:gd name="T11" fmla="*/ 373 h 374"/>
                <a:gd name="T12" fmla="*/ 0 w 769"/>
                <a:gd name="T13" fmla="*/ 168 h 374"/>
                <a:gd name="T14" fmla="*/ 0 w 769"/>
                <a:gd name="T15" fmla="*/ 100 h 374"/>
                <a:gd name="T16" fmla="*/ 384 w 769"/>
                <a:gd name="T17" fmla="*/ 0 h 374"/>
                <a:gd name="T18" fmla="*/ 764 w 769"/>
                <a:gd name="T19" fmla="*/ 15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9" h="374">
                  <a:moveTo>
                    <a:pt x="764" y="156"/>
                  </a:moveTo>
                  <a:lnTo>
                    <a:pt x="384" y="272"/>
                  </a:lnTo>
                  <a:lnTo>
                    <a:pt x="387" y="352"/>
                  </a:lnTo>
                  <a:lnTo>
                    <a:pt x="745" y="233"/>
                  </a:lnTo>
                  <a:lnTo>
                    <a:pt x="768" y="242"/>
                  </a:lnTo>
                  <a:lnTo>
                    <a:pt x="384" y="373"/>
                  </a:lnTo>
                  <a:lnTo>
                    <a:pt x="0" y="168"/>
                  </a:lnTo>
                  <a:lnTo>
                    <a:pt x="0" y="100"/>
                  </a:lnTo>
                  <a:lnTo>
                    <a:pt x="384" y="0"/>
                  </a:lnTo>
                  <a:lnTo>
                    <a:pt x="764" y="156"/>
                  </a:lnTo>
                </a:path>
              </a:pathLst>
            </a:custGeom>
            <a:solidFill>
              <a:srgbClr val="402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87" name="Freeform 231"/>
            <p:cNvSpPr>
              <a:spLocks/>
            </p:cNvSpPr>
            <p:nvPr/>
          </p:nvSpPr>
          <p:spPr bwMode="auto">
            <a:xfrm>
              <a:off x="3162" y="3384"/>
              <a:ext cx="326" cy="253"/>
            </a:xfrm>
            <a:custGeom>
              <a:avLst/>
              <a:gdLst>
                <a:gd name="T0" fmla="*/ 361 w 367"/>
                <a:gd name="T1" fmla="*/ 167 h 253"/>
                <a:gd name="T2" fmla="*/ 366 w 367"/>
                <a:gd name="T3" fmla="*/ 252 h 253"/>
                <a:gd name="T4" fmla="*/ 0 w 367"/>
                <a:gd name="T5" fmla="*/ 61 h 253"/>
                <a:gd name="T6" fmla="*/ 0 w 367"/>
                <a:gd name="T7" fmla="*/ 0 h 253"/>
                <a:gd name="T8" fmla="*/ 361 w 367"/>
                <a:gd name="T9" fmla="*/ 167 h 253"/>
              </a:gdLst>
              <a:ahLst/>
              <a:cxnLst>
                <a:cxn ang="0">
                  <a:pos x="T0" y="T1"/>
                </a:cxn>
                <a:cxn ang="0">
                  <a:pos x="T2" y="T3"/>
                </a:cxn>
                <a:cxn ang="0">
                  <a:pos x="T4" y="T5"/>
                </a:cxn>
                <a:cxn ang="0">
                  <a:pos x="T6" y="T7"/>
                </a:cxn>
                <a:cxn ang="0">
                  <a:pos x="T8" y="T9"/>
                </a:cxn>
              </a:cxnLst>
              <a:rect l="0" t="0" r="r" b="b"/>
              <a:pathLst>
                <a:path w="367" h="253">
                  <a:moveTo>
                    <a:pt x="361" y="167"/>
                  </a:moveTo>
                  <a:lnTo>
                    <a:pt x="366" y="252"/>
                  </a:lnTo>
                  <a:lnTo>
                    <a:pt x="0" y="61"/>
                  </a:lnTo>
                  <a:lnTo>
                    <a:pt x="0" y="0"/>
                  </a:lnTo>
                  <a:lnTo>
                    <a:pt x="361" y="167"/>
                  </a:lnTo>
                </a:path>
              </a:pathLst>
            </a:custGeom>
            <a:solidFill>
              <a:srgbClr val="603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88" name="Freeform 232"/>
            <p:cNvSpPr>
              <a:spLocks/>
            </p:cNvSpPr>
            <p:nvPr/>
          </p:nvSpPr>
          <p:spPr bwMode="auto">
            <a:xfrm>
              <a:off x="3173" y="2701"/>
              <a:ext cx="1064" cy="767"/>
            </a:xfrm>
            <a:custGeom>
              <a:avLst/>
              <a:gdLst>
                <a:gd name="T0" fmla="*/ 683 w 1197"/>
                <a:gd name="T1" fmla="*/ 21 h 767"/>
                <a:gd name="T2" fmla="*/ 785 w 1197"/>
                <a:gd name="T3" fmla="*/ 85 h 767"/>
                <a:gd name="T4" fmla="*/ 876 w 1197"/>
                <a:gd name="T5" fmla="*/ 127 h 767"/>
                <a:gd name="T6" fmla="*/ 896 w 1197"/>
                <a:gd name="T7" fmla="*/ 135 h 767"/>
                <a:gd name="T8" fmla="*/ 915 w 1197"/>
                <a:gd name="T9" fmla="*/ 156 h 767"/>
                <a:gd name="T10" fmla="*/ 925 w 1197"/>
                <a:gd name="T11" fmla="*/ 195 h 767"/>
                <a:gd name="T12" fmla="*/ 922 w 1197"/>
                <a:gd name="T13" fmla="*/ 233 h 767"/>
                <a:gd name="T14" fmla="*/ 910 w 1197"/>
                <a:gd name="T15" fmla="*/ 422 h 767"/>
                <a:gd name="T16" fmla="*/ 913 w 1197"/>
                <a:gd name="T17" fmla="*/ 458 h 767"/>
                <a:gd name="T18" fmla="*/ 916 w 1197"/>
                <a:gd name="T19" fmla="*/ 484 h 767"/>
                <a:gd name="T20" fmla="*/ 931 w 1197"/>
                <a:gd name="T21" fmla="*/ 499 h 767"/>
                <a:gd name="T22" fmla="*/ 954 w 1197"/>
                <a:gd name="T23" fmla="*/ 507 h 767"/>
                <a:gd name="T24" fmla="*/ 1038 w 1197"/>
                <a:gd name="T25" fmla="*/ 570 h 767"/>
                <a:gd name="T26" fmla="*/ 1192 w 1197"/>
                <a:gd name="T27" fmla="*/ 656 h 767"/>
                <a:gd name="T28" fmla="*/ 1196 w 1197"/>
                <a:gd name="T29" fmla="*/ 709 h 767"/>
                <a:gd name="T30" fmla="*/ 1166 w 1197"/>
                <a:gd name="T31" fmla="*/ 739 h 767"/>
                <a:gd name="T32" fmla="*/ 1129 w 1197"/>
                <a:gd name="T33" fmla="*/ 760 h 767"/>
                <a:gd name="T34" fmla="*/ 1077 w 1197"/>
                <a:gd name="T35" fmla="*/ 766 h 767"/>
                <a:gd name="T36" fmla="*/ 758 w 1197"/>
                <a:gd name="T37" fmla="*/ 630 h 767"/>
                <a:gd name="T38" fmla="*/ 659 w 1197"/>
                <a:gd name="T39" fmla="*/ 641 h 767"/>
                <a:gd name="T40" fmla="*/ 654 w 1197"/>
                <a:gd name="T41" fmla="*/ 677 h 767"/>
                <a:gd name="T42" fmla="*/ 634 w 1197"/>
                <a:gd name="T43" fmla="*/ 716 h 767"/>
                <a:gd name="T44" fmla="*/ 604 w 1197"/>
                <a:gd name="T45" fmla="*/ 742 h 767"/>
                <a:gd name="T46" fmla="*/ 548 w 1197"/>
                <a:gd name="T47" fmla="*/ 745 h 767"/>
                <a:gd name="T48" fmla="*/ 282 w 1197"/>
                <a:gd name="T49" fmla="*/ 686 h 767"/>
                <a:gd name="T50" fmla="*/ 124 w 1197"/>
                <a:gd name="T51" fmla="*/ 656 h 767"/>
                <a:gd name="T52" fmla="*/ 42 w 1197"/>
                <a:gd name="T53" fmla="*/ 617 h 767"/>
                <a:gd name="T54" fmla="*/ 9 w 1197"/>
                <a:gd name="T55" fmla="*/ 597 h 767"/>
                <a:gd name="T56" fmla="*/ 0 w 1197"/>
                <a:gd name="T57" fmla="*/ 529 h 767"/>
                <a:gd name="T58" fmla="*/ 12 w 1197"/>
                <a:gd name="T59" fmla="*/ 502 h 767"/>
                <a:gd name="T60" fmla="*/ 28 w 1197"/>
                <a:gd name="T61" fmla="*/ 461 h 767"/>
                <a:gd name="T62" fmla="*/ 28 w 1197"/>
                <a:gd name="T63" fmla="*/ 420 h 767"/>
                <a:gd name="T64" fmla="*/ 105 w 1197"/>
                <a:gd name="T65" fmla="*/ 168 h 767"/>
                <a:gd name="T66" fmla="*/ 121 w 1197"/>
                <a:gd name="T67" fmla="*/ 118 h 767"/>
                <a:gd name="T68" fmla="*/ 164 w 1197"/>
                <a:gd name="T69" fmla="*/ 64 h 767"/>
                <a:gd name="T70" fmla="*/ 204 w 1197"/>
                <a:gd name="T71" fmla="*/ 35 h 767"/>
                <a:gd name="T72" fmla="*/ 233 w 1197"/>
                <a:gd name="T73" fmla="*/ 26 h 767"/>
                <a:gd name="T74" fmla="*/ 276 w 1197"/>
                <a:gd name="T75" fmla="*/ 30 h 767"/>
                <a:gd name="T76" fmla="*/ 352 w 1197"/>
                <a:gd name="T77" fmla="*/ 12 h 767"/>
                <a:gd name="T78" fmla="*/ 392 w 1197"/>
                <a:gd name="T79" fmla="*/ 10 h 767"/>
                <a:gd name="T80" fmla="*/ 443 w 1197"/>
                <a:gd name="T81" fmla="*/ 0 h 767"/>
                <a:gd name="T82" fmla="*/ 463 w 1197"/>
                <a:gd name="T83" fmla="*/ 20 h 767"/>
                <a:gd name="T84" fmla="*/ 683 w 1197"/>
                <a:gd name="T85" fmla="*/ 21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7" h="767">
                  <a:moveTo>
                    <a:pt x="683" y="21"/>
                  </a:moveTo>
                  <a:lnTo>
                    <a:pt x="785" y="85"/>
                  </a:lnTo>
                  <a:lnTo>
                    <a:pt x="876" y="127"/>
                  </a:lnTo>
                  <a:lnTo>
                    <a:pt x="896" y="135"/>
                  </a:lnTo>
                  <a:lnTo>
                    <a:pt x="915" y="156"/>
                  </a:lnTo>
                  <a:lnTo>
                    <a:pt x="925" y="195"/>
                  </a:lnTo>
                  <a:lnTo>
                    <a:pt x="922" y="233"/>
                  </a:lnTo>
                  <a:lnTo>
                    <a:pt x="910" y="422"/>
                  </a:lnTo>
                  <a:lnTo>
                    <a:pt x="913" y="458"/>
                  </a:lnTo>
                  <a:lnTo>
                    <a:pt x="916" y="484"/>
                  </a:lnTo>
                  <a:lnTo>
                    <a:pt x="931" y="499"/>
                  </a:lnTo>
                  <a:lnTo>
                    <a:pt x="954" y="507"/>
                  </a:lnTo>
                  <a:lnTo>
                    <a:pt x="1038" y="570"/>
                  </a:lnTo>
                  <a:lnTo>
                    <a:pt x="1192" y="656"/>
                  </a:lnTo>
                  <a:lnTo>
                    <a:pt x="1196" y="709"/>
                  </a:lnTo>
                  <a:lnTo>
                    <a:pt x="1166" y="739"/>
                  </a:lnTo>
                  <a:lnTo>
                    <a:pt x="1129" y="760"/>
                  </a:lnTo>
                  <a:lnTo>
                    <a:pt x="1077" y="766"/>
                  </a:lnTo>
                  <a:lnTo>
                    <a:pt x="758" y="630"/>
                  </a:lnTo>
                  <a:lnTo>
                    <a:pt x="659" y="641"/>
                  </a:lnTo>
                  <a:lnTo>
                    <a:pt x="654" y="677"/>
                  </a:lnTo>
                  <a:lnTo>
                    <a:pt x="634" y="716"/>
                  </a:lnTo>
                  <a:lnTo>
                    <a:pt x="604" y="742"/>
                  </a:lnTo>
                  <a:lnTo>
                    <a:pt x="548" y="745"/>
                  </a:lnTo>
                  <a:lnTo>
                    <a:pt x="282" y="686"/>
                  </a:lnTo>
                  <a:lnTo>
                    <a:pt x="124" y="656"/>
                  </a:lnTo>
                  <a:lnTo>
                    <a:pt x="42" y="617"/>
                  </a:lnTo>
                  <a:lnTo>
                    <a:pt x="9" y="597"/>
                  </a:lnTo>
                  <a:lnTo>
                    <a:pt x="0" y="529"/>
                  </a:lnTo>
                  <a:lnTo>
                    <a:pt x="12" y="502"/>
                  </a:lnTo>
                  <a:lnTo>
                    <a:pt x="28" y="461"/>
                  </a:lnTo>
                  <a:lnTo>
                    <a:pt x="28" y="420"/>
                  </a:lnTo>
                  <a:lnTo>
                    <a:pt x="105" y="168"/>
                  </a:lnTo>
                  <a:lnTo>
                    <a:pt x="121" y="118"/>
                  </a:lnTo>
                  <a:lnTo>
                    <a:pt x="164" y="64"/>
                  </a:lnTo>
                  <a:lnTo>
                    <a:pt x="204" y="35"/>
                  </a:lnTo>
                  <a:lnTo>
                    <a:pt x="233" y="26"/>
                  </a:lnTo>
                  <a:lnTo>
                    <a:pt x="276" y="30"/>
                  </a:lnTo>
                  <a:lnTo>
                    <a:pt x="352" y="12"/>
                  </a:lnTo>
                  <a:lnTo>
                    <a:pt x="392" y="10"/>
                  </a:lnTo>
                  <a:lnTo>
                    <a:pt x="443" y="0"/>
                  </a:lnTo>
                  <a:lnTo>
                    <a:pt x="463" y="20"/>
                  </a:lnTo>
                  <a:lnTo>
                    <a:pt x="683" y="21"/>
                  </a:lnTo>
                </a:path>
              </a:pathLst>
            </a:custGeom>
            <a:solidFill>
              <a:srgbClr val="008000"/>
            </a:solidFill>
            <a:ln w="12700" cap="rnd" cmpd="sng">
              <a:solidFill>
                <a:schemeClr val="folHlink"/>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89" name="Freeform 233"/>
            <p:cNvSpPr>
              <a:spLocks/>
            </p:cNvSpPr>
            <p:nvPr/>
          </p:nvSpPr>
          <p:spPr bwMode="auto">
            <a:xfrm>
              <a:off x="3622" y="2788"/>
              <a:ext cx="135" cy="460"/>
            </a:xfrm>
            <a:custGeom>
              <a:avLst/>
              <a:gdLst>
                <a:gd name="T0" fmla="*/ 151 w 152"/>
                <a:gd name="T1" fmla="*/ 0 h 460"/>
                <a:gd name="T2" fmla="*/ 122 w 152"/>
                <a:gd name="T3" fmla="*/ 85 h 460"/>
                <a:gd name="T4" fmla="*/ 93 w 152"/>
                <a:gd name="T5" fmla="*/ 142 h 460"/>
                <a:gd name="T6" fmla="*/ 81 w 152"/>
                <a:gd name="T7" fmla="*/ 177 h 460"/>
                <a:gd name="T8" fmla="*/ 68 w 152"/>
                <a:gd name="T9" fmla="*/ 204 h 460"/>
                <a:gd name="T10" fmla="*/ 65 w 152"/>
                <a:gd name="T11" fmla="*/ 232 h 460"/>
                <a:gd name="T12" fmla="*/ 59 w 152"/>
                <a:gd name="T13" fmla="*/ 292 h 460"/>
                <a:gd name="T14" fmla="*/ 31 w 152"/>
                <a:gd name="T15" fmla="*/ 459 h 460"/>
                <a:gd name="T16" fmla="*/ 43 w 152"/>
                <a:gd name="T17" fmla="*/ 277 h 460"/>
                <a:gd name="T18" fmla="*/ 46 w 152"/>
                <a:gd name="T19" fmla="*/ 221 h 460"/>
                <a:gd name="T20" fmla="*/ 36 w 152"/>
                <a:gd name="T21" fmla="*/ 189 h 460"/>
                <a:gd name="T22" fmla="*/ 27 w 152"/>
                <a:gd name="T23" fmla="*/ 155 h 460"/>
                <a:gd name="T24" fmla="*/ 19 w 152"/>
                <a:gd name="T25" fmla="*/ 128 h 460"/>
                <a:gd name="T26" fmla="*/ 4 w 152"/>
                <a:gd name="T27" fmla="*/ 75 h 460"/>
                <a:gd name="T28" fmla="*/ 0 w 152"/>
                <a:gd name="T29" fmla="*/ 11 h 460"/>
                <a:gd name="T30" fmla="*/ 151 w 152"/>
                <a:gd name="T31"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460">
                  <a:moveTo>
                    <a:pt x="151" y="0"/>
                  </a:moveTo>
                  <a:lnTo>
                    <a:pt x="122" y="85"/>
                  </a:lnTo>
                  <a:lnTo>
                    <a:pt x="93" y="142"/>
                  </a:lnTo>
                  <a:lnTo>
                    <a:pt x="81" y="177"/>
                  </a:lnTo>
                  <a:lnTo>
                    <a:pt x="68" y="204"/>
                  </a:lnTo>
                  <a:lnTo>
                    <a:pt x="65" y="232"/>
                  </a:lnTo>
                  <a:lnTo>
                    <a:pt x="59" y="292"/>
                  </a:lnTo>
                  <a:lnTo>
                    <a:pt x="31" y="459"/>
                  </a:lnTo>
                  <a:lnTo>
                    <a:pt x="43" y="277"/>
                  </a:lnTo>
                  <a:lnTo>
                    <a:pt x="46" y="221"/>
                  </a:lnTo>
                  <a:lnTo>
                    <a:pt x="36" y="189"/>
                  </a:lnTo>
                  <a:lnTo>
                    <a:pt x="27" y="155"/>
                  </a:lnTo>
                  <a:lnTo>
                    <a:pt x="19" y="128"/>
                  </a:lnTo>
                  <a:lnTo>
                    <a:pt x="4" y="75"/>
                  </a:lnTo>
                  <a:lnTo>
                    <a:pt x="0" y="11"/>
                  </a:lnTo>
                  <a:lnTo>
                    <a:pt x="151"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nvGrpSpPr>
            <p:cNvPr id="147690" name="Group 234"/>
            <p:cNvGrpSpPr>
              <a:grpSpLocks/>
            </p:cNvGrpSpPr>
            <p:nvPr/>
          </p:nvGrpSpPr>
          <p:grpSpPr bwMode="auto">
            <a:xfrm>
              <a:off x="3192" y="2716"/>
              <a:ext cx="1035" cy="731"/>
              <a:chOff x="3591" y="2716"/>
              <a:chExt cx="1165" cy="731"/>
            </a:xfrm>
          </p:grpSpPr>
          <p:sp>
            <p:nvSpPr>
              <p:cNvPr id="147691" name="Freeform 235"/>
              <p:cNvSpPr>
                <a:spLocks/>
              </p:cNvSpPr>
              <p:nvPr/>
            </p:nvSpPr>
            <p:spPr bwMode="auto">
              <a:xfrm>
                <a:off x="3827" y="2716"/>
                <a:ext cx="280" cy="553"/>
              </a:xfrm>
              <a:custGeom>
                <a:avLst/>
                <a:gdLst>
                  <a:gd name="T0" fmla="*/ 174 w 280"/>
                  <a:gd name="T1" fmla="*/ 0 h 553"/>
                  <a:gd name="T2" fmla="*/ 78 w 280"/>
                  <a:gd name="T3" fmla="*/ 24 h 553"/>
                  <a:gd name="T4" fmla="*/ 34 w 280"/>
                  <a:gd name="T5" fmla="*/ 24 h 553"/>
                  <a:gd name="T6" fmla="*/ 0 w 280"/>
                  <a:gd name="T7" fmla="*/ 24 h 553"/>
                  <a:gd name="T8" fmla="*/ 21 w 280"/>
                  <a:gd name="T9" fmla="*/ 65 h 553"/>
                  <a:gd name="T10" fmla="*/ 30 w 280"/>
                  <a:gd name="T11" fmla="*/ 126 h 553"/>
                  <a:gd name="T12" fmla="*/ 28 w 280"/>
                  <a:gd name="T13" fmla="*/ 197 h 553"/>
                  <a:gd name="T14" fmla="*/ 25 w 280"/>
                  <a:gd name="T15" fmla="*/ 264 h 553"/>
                  <a:gd name="T16" fmla="*/ 11 w 280"/>
                  <a:gd name="T17" fmla="*/ 312 h 553"/>
                  <a:gd name="T18" fmla="*/ 34 w 280"/>
                  <a:gd name="T19" fmla="*/ 396 h 553"/>
                  <a:gd name="T20" fmla="*/ 34 w 280"/>
                  <a:gd name="T21" fmla="*/ 436 h 553"/>
                  <a:gd name="T22" fmla="*/ 19 w 280"/>
                  <a:gd name="T23" fmla="*/ 471 h 553"/>
                  <a:gd name="T24" fmla="*/ 23 w 280"/>
                  <a:gd name="T25" fmla="*/ 489 h 553"/>
                  <a:gd name="T26" fmla="*/ 66 w 280"/>
                  <a:gd name="T27" fmla="*/ 506 h 553"/>
                  <a:gd name="T28" fmla="*/ 212 w 280"/>
                  <a:gd name="T29" fmla="*/ 534 h 553"/>
                  <a:gd name="T30" fmla="*/ 266 w 280"/>
                  <a:gd name="T31" fmla="*/ 552 h 553"/>
                  <a:gd name="T32" fmla="*/ 266 w 280"/>
                  <a:gd name="T33" fmla="*/ 485 h 553"/>
                  <a:gd name="T34" fmla="*/ 279 w 280"/>
                  <a:gd name="T35" fmla="*/ 294 h 553"/>
                  <a:gd name="T36" fmla="*/ 260 w 280"/>
                  <a:gd name="T37" fmla="*/ 246 h 553"/>
                  <a:gd name="T38" fmla="*/ 234 w 280"/>
                  <a:gd name="T39" fmla="*/ 144 h 553"/>
                  <a:gd name="T40" fmla="*/ 210 w 280"/>
                  <a:gd name="T41" fmla="*/ 85 h 553"/>
                  <a:gd name="T42" fmla="*/ 174 w 280"/>
                  <a:gd name="T4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553">
                    <a:moveTo>
                      <a:pt x="174" y="0"/>
                    </a:moveTo>
                    <a:lnTo>
                      <a:pt x="78" y="24"/>
                    </a:lnTo>
                    <a:lnTo>
                      <a:pt x="34" y="24"/>
                    </a:lnTo>
                    <a:lnTo>
                      <a:pt x="0" y="24"/>
                    </a:lnTo>
                    <a:lnTo>
                      <a:pt x="21" y="65"/>
                    </a:lnTo>
                    <a:lnTo>
                      <a:pt x="30" y="126"/>
                    </a:lnTo>
                    <a:lnTo>
                      <a:pt x="28" y="197"/>
                    </a:lnTo>
                    <a:lnTo>
                      <a:pt x="25" y="264"/>
                    </a:lnTo>
                    <a:lnTo>
                      <a:pt x="11" y="312"/>
                    </a:lnTo>
                    <a:lnTo>
                      <a:pt x="34" y="396"/>
                    </a:lnTo>
                    <a:lnTo>
                      <a:pt x="34" y="436"/>
                    </a:lnTo>
                    <a:lnTo>
                      <a:pt x="19" y="471"/>
                    </a:lnTo>
                    <a:lnTo>
                      <a:pt x="23" y="489"/>
                    </a:lnTo>
                    <a:lnTo>
                      <a:pt x="66" y="506"/>
                    </a:lnTo>
                    <a:lnTo>
                      <a:pt x="212" y="534"/>
                    </a:lnTo>
                    <a:lnTo>
                      <a:pt x="266" y="552"/>
                    </a:lnTo>
                    <a:lnTo>
                      <a:pt x="266" y="485"/>
                    </a:lnTo>
                    <a:lnTo>
                      <a:pt x="279" y="294"/>
                    </a:lnTo>
                    <a:lnTo>
                      <a:pt x="260" y="246"/>
                    </a:lnTo>
                    <a:lnTo>
                      <a:pt x="234" y="144"/>
                    </a:lnTo>
                    <a:lnTo>
                      <a:pt x="210" y="85"/>
                    </a:lnTo>
                    <a:lnTo>
                      <a:pt x="174" y="0"/>
                    </a:lnTo>
                  </a:path>
                </a:pathLst>
              </a:custGeom>
              <a:solidFill>
                <a:srgbClr val="00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92" name="Freeform 236"/>
              <p:cNvSpPr>
                <a:spLocks/>
              </p:cNvSpPr>
              <p:nvPr/>
            </p:nvSpPr>
            <p:spPr bwMode="auto">
              <a:xfrm>
                <a:off x="4112" y="2736"/>
                <a:ext cx="328" cy="593"/>
              </a:xfrm>
              <a:custGeom>
                <a:avLst/>
                <a:gdLst>
                  <a:gd name="T0" fmla="*/ 327 w 328"/>
                  <a:gd name="T1" fmla="*/ 106 h 593"/>
                  <a:gd name="T2" fmla="*/ 284 w 328"/>
                  <a:gd name="T3" fmla="*/ 89 h 593"/>
                  <a:gd name="T4" fmla="*/ 236 w 328"/>
                  <a:gd name="T5" fmla="*/ 60 h 593"/>
                  <a:gd name="T6" fmla="*/ 185 w 328"/>
                  <a:gd name="T7" fmla="*/ 37 h 593"/>
                  <a:gd name="T8" fmla="*/ 168 w 328"/>
                  <a:gd name="T9" fmla="*/ 25 h 593"/>
                  <a:gd name="T10" fmla="*/ 142 w 328"/>
                  <a:gd name="T11" fmla="*/ 0 h 593"/>
                  <a:gd name="T12" fmla="*/ 129 w 328"/>
                  <a:gd name="T13" fmla="*/ 10 h 593"/>
                  <a:gd name="T14" fmla="*/ 125 w 328"/>
                  <a:gd name="T15" fmla="*/ 84 h 593"/>
                  <a:gd name="T16" fmla="*/ 106 w 328"/>
                  <a:gd name="T17" fmla="*/ 130 h 593"/>
                  <a:gd name="T18" fmla="*/ 79 w 328"/>
                  <a:gd name="T19" fmla="*/ 187 h 593"/>
                  <a:gd name="T20" fmla="*/ 52 w 328"/>
                  <a:gd name="T21" fmla="*/ 245 h 593"/>
                  <a:gd name="T22" fmla="*/ 45 w 328"/>
                  <a:gd name="T23" fmla="*/ 271 h 593"/>
                  <a:gd name="T24" fmla="*/ 42 w 328"/>
                  <a:gd name="T25" fmla="*/ 318 h 593"/>
                  <a:gd name="T26" fmla="*/ 29 w 328"/>
                  <a:gd name="T27" fmla="*/ 391 h 593"/>
                  <a:gd name="T28" fmla="*/ 11 w 328"/>
                  <a:gd name="T29" fmla="*/ 490 h 593"/>
                  <a:gd name="T30" fmla="*/ 0 w 328"/>
                  <a:gd name="T31" fmla="*/ 543 h 593"/>
                  <a:gd name="T32" fmla="*/ 58 w 328"/>
                  <a:gd name="T33" fmla="*/ 551 h 593"/>
                  <a:gd name="T34" fmla="*/ 101 w 328"/>
                  <a:gd name="T35" fmla="*/ 558 h 593"/>
                  <a:gd name="T36" fmla="*/ 117 w 328"/>
                  <a:gd name="T37" fmla="*/ 592 h 593"/>
                  <a:gd name="T38" fmla="*/ 192 w 328"/>
                  <a:gd name="T39" fmla="*/ 582 h 593"/>
                  <a:gd name="T40" fmla="*/ 180 w 328"/>
                  <a:gd name="T41" fmla="*/ 486 h 593"/>
                  <a:gd name="T42" fmla="*/ 209 w 328"/>
                  <a:gd name="T43" fmla="*/ 420 h 593"/>
                  <a:gd name="T44" fmla="*/ 232 w 328"/>
                  <a:gd name="T45" fmla="*/ 363 h 593"/>
                  <a:gd name="T46" fmla="*/ 219 w 328"/>
                  <a:gd name="T47" fmla="*/ 283 h 593"/>
                  <a:gd name="T48" fmla="*/ 270 w 328"/>
                  <a:gd name="T49" fmla="*/ 193 h 593"/>
                  <a:gd name="T50" fmla="*/ 293 w 328"/>
                  <a:gd name="T51" fmla="*/ 168 h 593"/>
                  <a:gd name="T52" fmla="*/ 327 w 328"/>
                  <a:gd name="T53" fmla="*/ 106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8" h="593">
                    <a:moveTo>
                      <a:pt x="327" y="106"/>
                    </a:moveTo>
                    <a:lnTo>
                      <a:pt x="284" y="89"/>
                    </a:lnTo>
                    <a:lnTo>
                      <a:pt x="236" y="60"/>
                    </a:lnTo>
                    <a:lnTo>
                      <a:pt x="185" y="37"/>
                    </a:lnTo>
                    <a:lnTo>
                      <a:pt x="168" y="25"/>
                    </a:lnTo>
                    <a:lnTo>
                      <a:pt x="142" y="0"/>
                    </a:lnTo>
                    <a:lnTo>
                      <a:pt x="129" y="10"/>
                    </a:lnTo>
                    <a:lnTo>
                      <a:pt x="125" y="84"/>
                    </a:lnTo>
                    <a:lnTo>
                      <a:pt x="106" y="130"/>
                    </a:lnTo>
                    <a:lnTo>
                      <a:pt x="79" y="187"/>
                    </a:lnTo>
                    <a:lnTo>
                      <a:pt x="52" y="245"/>
                    </a:lnTo>
                    <a:lnTo>
                      <a:pt x="45" y="271"/>
                    </a:lnTo>
                    <a:lnTo>
                      <a:pt x="42" y="318"/>
                    </a:lnTo>
                    <a:lnTo>
                      <a:pt x="29" y="391"/>
                    </a:lnTo>
                    <a:lnTo>
                      <a:pt x="11" y="490"/>
                    </a:lnTo>
                    <a:lnTo>
                      <a:pt x="0" y="543"/>
                    </a:lnTo>
                    <a:lnTo>
                      <a:pt x="58" y="551"/>
                    </a:lnTo>
                    <a:lnTo>
                      <a:pt x="101" y="558"/>
                    </a:lnTo>
                    <a:lnTo>
                      <a:pt x="117" y="592"/>
                    </a:lnTo>
                    <a:lnTo>
                      <a:pt x="192" y="582"/>
                    </a:lnTo>
                    <a:lnTo>
                      <a:pt x="180" y="486"/>
                    </a:lnTo>
                    <a:lnTo>
                      <a:pt x="209" y="420"/>
                    </a:lnTo>
                    <a:lnTo>
                      <a:pt x="232" y="363"/>
                    </a:lnTo>
                    <a:lnTo>
                      <a:pt x="219" y="283"/>
                    </a:lnTo>
                    <a:lnTo>
                      <a:pt x="270" y="193"/>
                    </a:lnTo>
                    <a:lnTo>
                      <a:pt x="293" y="168"/>
                    </a:lnTo>
                    <a:lnTo>
                      <a:pt x="327" y="106"/>
                    </a:lnTo>
                  </a:path>
                </a:pathLst>
              </a:custGeom>
              <a:solidFill>
                <a:srgbClr val="00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93" name="Freeform 237"/>
              <p:cNvSpPr>
                <a:spLocks/>
              </p:cNvSpPr>
              <p:nvPr/>
            </p:nvSpPr>
            <p:spPr bwMode="auto">
              <a:xfrm>
                <a:off x="4328" y="2849"/>
                <a:ext cx="428" cy="598"/>
              </a:xfrm>
              <a:custGeom>
                <a:avLst/>
                <a:gdLst>
                  <a:gd name="T0" fmla="*/ 139 w 428"/>
                  <a:gd name="T1" fmla="*/ 0 h 598"/>
                  <a:gd name="T2" fmla="*/ 156 w 428"/>
                  <a:gd name="T3" fmla="*/ 35 h 598"/>
                  <a:gd name="T4" fmla="*/ 153 w 428"/>
                  <a:gd name="T5" fmla="*/ 61 h 598"/>
                  <a:gd name="T6" fmla="*/ 143 w 428"/>
                  <a:gd name="T7" fmla="*/ 99 h 598"/>
                  <a:gd name="T8" fmla="*/ 139 w 428"/>
                  <a:gd name="T9" fmla="*/ 150 h 598"/>
                  <a:gd name="T10" fmla="*/ 141 w 428"/>
                  <a:gd name="T11" fmla="*/ 259 h 598"/>
                  <a:gd name="T12" fmla="*/ 95 w 428"/>
                  <a:gd name="T13" fmla="*/ 269 h 598"/>
                  <a:gd name="T14" fmla="*/ 60 w 428"/>
                  <a:gd name="T15" fmla="*/ 308 h 598"/>
                  <a:gd name="T16" fmla="*/ 99 w 428"/>
                  <a:gd name="T17" fmla="*/ 296 h 598"/>
                  <a:gd name="T18" fmla="*/ 143 w 428"/>
                  <a:gd name="T19" fmla="*/ 286 h 598"/>
                  <a:gd name="T20" fmla="*/ 152 w 428"/>
                  <a:gd name="T21" fmla="*/ 312 h 598"/>
                  <a:gd name="T22" fmla="*/ 117 w 428"/>
                  <a:gd name="T23" fmla="*/ 310 h 598"/>
                  <a:gd name="T24" fmla="*/ 80 w 428"/>
                  <a:gd name="T25" fmla="*/ 316 h 598"/>
                  <a:gd name="T26" fmla="*/ 65 w 428"/>
                  <a:gd name="T27" fmla="*/ 328 h 598"/>
                  <a:gd name="T28" fmla="*/ 113 w 428"/>
                  <a:gd name="T29" fmla="*/ 332 h 598"/>
                  <a:gd name="T30" fmla="*/ 143 w 428"/>
                  <a:gd name="T31" fmla="*/ 330 h 598"/>
                  <a:gd name="T32" fmla="*/ 147 w 428"/>
                  <a:gd name="T33" fmla="*/ 337 h 598"/>
                  <a:gd name="T34" fmla="*/ 117 w 428"/>
                  <a:gd name="T35" fmla="*/ 341 h 598"/>
                  <a:gd name="T36" fmla="*/ 80 w 428"/>
                  <a:gd name="T37" fmla="*/ 363 h 598"/>
                  <a:gd name="T38" fmla="*/ 74 w 428"/>
                  <a:gd name="T39" fmla="*/ 392 h 598"/>
                  <a:gd name="T40" fmla="*/ 95 w 428"/>
                  <a:gd name="T41" fmla="*/ 373 h 598"/>
                  <a:gd name="T42" fmla="*/ 147 w 428"/>
                  <a:gd name="T43" fmla="*/ 357 h 598"/>
                  <a:gd name="T44" fmla="*/ 165 w 428"/>
                  <a:gd name="T45" fmla="*/ 357 h 598"/>
                  <a:gd name="T46" fmla="*/ 304 w 428"/>
                  <a:gd name="T47" fmla="*/ 443 h 598"/>
                  <a:gd name="T48" fmla="*/ 381 w 428"/>
                  <a:gd name="T49" fmla="*/ 486 h 598"/>
                  <a:gd name="T50" fmla="*/ 421 w 428"/>
                  <a:gd name="T51" fmla="*/ 505 h 598"/>
                  <a:gd name="T52" fmla="*/ 427 w 428"/>
                  <a:gd name="T53" fmla="*/ 522 h 598"/>
                  <a:gd name="T54" fmla="*/ 404 w 428"/>
                  <a:gd name="T55" fmla="*/ 517 h 598"/>
                  <a:gd name="T56" fmla="*/ 368 w 428"/>
                  <a:gd name="T57" fmla="*/ 520 h 598"/>
                  <a:gd name="T58" fmla="*/ 345 w 428"/>
                  <a:gd name="T59" fmla="*/ 534 h 598"/>
                  <a:gd name="T60" fmla="*/ 334 w 428"/>
                  <a:gd name="T61" fmla="*/ 554 h 598"/>
                  <a:gd name="T62" fmla="*/ 327 w 428"/>
                  <a:gd name="T63" fmla="*/ 570 h 598"/>
                  <a:gd name="T64" fmla="*/ 334 w 428"/>
                  <a:gd name="T65" fmla="*/ 597 h 598"/>
                  <a:gd name="T66" fmla="*/ 312 w 428"/>
                  <a:gd name="T67" fmla="*/ 589 h 598"/>
                  <a:gd name="T68" fmla="*/ 283 w 428"/>
                  <a:gd name="T69" fmla="*/ 559 h 598"/>
                  <a:gd name="T70" fmla="*/ 237 w 428"/>
                  <a:gd name="T71" fmla="*/ 534 h 598"/>
                  <a:gd name="T72" fmla="*/ 74 w 428"/>
                  <a:gd name="T73" fmla="*/ 465 h 598"/>
                  <a:gd name="T74" fmla="*/ 58 w 428"/>
                  <a:gd name="T75" fmla="*/ 429 h 598"/>
                  <a:gd name="T76" fmla="*/ 4 w 428"/>
                  <a:gd name="T77" fmla="*/ 411 h 598"/>
                  <a:gd name="T78" fmla="*/ 0 w 428"/>
                  <a:gd name="T79" fmla="*/ 351 h 598"/>
                  <a:gd name="T80" fmla="*/ 21 w 428"/>
                  <a:gd name="T81" fmla="*/ 300 h 598"/>
                  <a:gd name="T82" fmla="*/ 52 w 428"/>
                  <a:gd name="T83" fmla="*/ 259 h 598"/>
                  <a:gd name="T84" fmla="*/ 45 w 428"/>
                  <a:gd name="T85" fmla="*/ 208 h 598"/>
                  <a:gd name="T86" fmla="*/ 45 w 428"/>
                  <a:gd name="T87" fmla="*/ 161 h 598"/>
                  <a:gd name="T88" fmla="*/ 84 w 428"/>
                  <a:gd name="T89" fmla="*/ 90 h 598"/>
                  <a:gd name="T90" fmla="*/ 115 w 428"/>
                  <a:gd name="T91" fmla="*/ 55 h 598"/>
                  <a:gd name="T92" fmla="*/ 139 w 428"/>
                  <a:gd name="T93"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8" h="598">
                    <a:moveTo>
                      <a:pt x="139" y="0"/>
                    </a:moveTo>
                    <a:lnTo>
                      <a:pt x="156" y="35"/>
                    </a:lnTo>
                    <a:lnTo>
                      <a:pt x="153" y="61"/>
                    </a:lnTo>
                    <a:lnTo>
                      <a:pt x="143" y="99"/>
                    </a:lnTo>
                    <a:lnTo>
                      <a:pt x="139" y="150"/>
                    </a:lnTo>
                    <a:lnTo>
                      <a:pt x="141" y="259"/>
                    </a:lnTo>
                    <a:lnTo>
                      <a:pt x="95" y="269"/>
                    </a:lnTo>
                    <a:lnTo>
                      <a:pt x="60" y="308"/>
                    </a:lnTo>
                    <a:lnTo>
                      <a:pt x="99" y="296"/>
                    </a:lnTo>
                    <a:lnTo>
                      <a:pt x="143" y="286"/>
                    </a:lnTo>
                    <a:lnTo>
                      <a:pt x="152" y="312"/>
                    </a:lnTo>
                    <a:lnTo>
                      <a:pt x="117" y="310"/>
                    </a:lnTo>
                    <a:lnTo>
                      <a:pt x="80" y="316"/>
                    </a:lnTo>
                    <a:lnTo>
                      <a:pt x="65" y="328"/>
                    </a:lnTo>
                    <a:lnTo>
                      <a:pt x="113" y="332"/>
                    </a:lnTo>
                    <a:lnTo>
                      <a:pt x="143" y="330"/>
                    </a:lnTo>
                    <a:lnTo>
                      <a:pt x="147" y="337"/>
                    </a:lnTo>
                    <a:lnTo>
                      <a:pt x="117" y="341"/>
                    </a:lnTo>
                    <a:lnTo>
                      <a:pt x="80" y="363"/>
                    </a:lnTo>
                    <a:lnTo>
                      <a:pt x="74" y="392"/>
                    </a:lnTo>
                    <a:lnTo>
                      <a:pt x="95" y="373"/>
                    </a:lnTo>
                    <a:lnTo>
                      <a:pt x="147" y="357"/>
                    </a:lnTo>
                    <a:lnTo>
                      <a:pt x="165" y="357"/>
                    </a:lnTo>
                    <a:lnTo>
                      <a:pt x="304" y="443"/>
                    </a:lnTo>
                    <a:lnTo>
                      <a:pt x="381" y="486"/>
                    </a:lnTo>
                    <a:lnTo>
                      <a:pt x="421" y="505"/>
                    </a:lnTo>
                    <a:lnTo>
                      <a:pt x="427" y="522"/>
                    </a:lnTo>
                    <a:lnTo>
                      <a:pt x="404" y="517"/>
                    </a:lnTo>
                    <a:lnTo>
                      <a:pt x="368" y="520"/>
                    </a:lnTo>
                    <a:lnTo>
                      <a:pt x="345" y="534"/>
                    </a:lnTo>
                    <a:lnTo>
                      <a:pt x="334" y="554"/>
                    </a:lnTo>
                    <a:lnTo>
                      <a:pt x="327" y="570"/>
                    </a:lnTo>
                    <a:lnTo>
                      <a:pt x="334" y="597"/>
                    </a:lnTo>
                    <a:lnTo>
                      <a:pt x="312" y="589"/>
                    </a:lnTo>
                    <a:lnTo>
                      <a:pt x="283" y="559"/>
                    </a:lnTo>
                    <a:lnTo>
                      <a:pt x="237" y="534"/>
                    </a:lnTo>
                    <a:lnTo>
                      <a:pt x="74" y="465"/>
                    </a:lnTo>
                    <a:lnTo>
                      <a:pt x="58" y="429"/>
                    </a:lnTo>
                    <a:lnTo>
                      <a:pt x="4" y="411"/>
                    </a:lnTo>
                    <a:lnTo>
                      <a:pt x="0" y="351"/>
                    </a:lnTo>
                    <a:lnTo>
                      <a:pt x="21" y="300"/>
                    </a:lnTo>
                    <a:lnTo>
                      <a:pt x="52" y="259"/>
                    </a:lnTo>
                    <a:lnTo>
                      <a:pt x="45" y="208"/>
                    </a:lnTo>
                    <a:lnTo>
                      <a:pt x="45" y="161"/>
                    </a:lnTo>
                    <a:lnTo>
                      <a:pt x="84" y="90"/>
                    </a:lnTo>
                    <a:lnTo>
                      <a:pt x="115" y="55"/>
                    </a:lnTo>
                    <a:lnTo>
                      <a:pt x="139" y="0"/>
                    </a:lnTo>
                  </a:path>
                </a:pathLst>
              </a:custGeom>
              <a:solidFill>
                <a:srgbClr val="00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94" name="Freeform 238"/>
              <p:cNvSpPr>
                <a:spLocks/>
              </p:cNvSpPr>
              <p:nvPr/>
            </p:nvSpPr>
            <p:spPr bwMode="auto">
              <a:xfrm>
                <a:off x="3591" y="2746"/>
                <a:ext cx="628" cy="682"/>
              </a:xfrm>
              <a:custGeom>
                <a:avLst/>
                <a:gdLst>
                  <a:gd name="T0" fmla="*/ 591 w 628"/>
                  <a:gd name="T1" fmla="*/ 552 h 682"/>
                  <a:gd name="T2" fmla="*/ 613 w 628"/>
                  <a:gd name="T3" fmla="*/ 559 h 682"/>
                  <a:gd name="T4" fmla="*/ 627 w 628"/>
                  <a:gd name="T5" fmla="*/ 591 h 682"/>
                  <a:gd name="T6" fmla="*/ 624 w 628"/>
                  <a:gd name="T7" fmla="*/ 619 h 682"/>
                  <a:gd name="T8" fmla="*/ 610 w 628"/>
                  <a:gd name="T9" fmla="*/ 649 h 682"/>
                  <a:gd name="T10" fmla="*/ 582 w 628"/>
                  <a:gd name="T11" fmla="*/ 681 h 682"/>
                  <a:gd name="T12" fmla="*/ 524 w 628"/>
                  <a:gd name="T13" fmla="*/ 677 h 682"/>
                  <a:gd name="T14" fmla="*/ 238 w 628"/>
                  <a:gd name="T15" fmla="*/ 617 h 682"/>
                  <a:gd name="T16" fmla="*/ 61 w 628"/>
                  <a:gd name="T17" fmla="*/ 579 h 682"/>
                  <a:gd name="T18" fmla="*/ 147 w 628"/>
                  <a:gd name="T19" fmla="*/ 544 h 682"/>
                  <a:gd name="T20" fmla="*/ 191 w 628"/>
                  <a:gd name="T21" fmla="*/ 504 h 682"/>
                  <a:gd name="T22" fmla="*/ 153 w 628"/>
                  <a:gd name="T23" fmla="*/ 504 h 682"/>
                  <a:gd name="T24" fmla="*/ 101 w 628"/>
                  <a:gd name="T25" fmla="*/ 534 h 682"/>
                  <a:gd name="T26" fmla="*/ 42 w 628"/>
                  <a:gd name="T27" fmla="*/ 542 h 682"/>
                  <a:gd name="T28" fmla="*/ 91 w 628"/>
                  <a:gd name="T29" fmla="*/ 520 h 682"/>
                  <a:gd name="T30" fmla="*/ 139 w 628"/>
                  <a:gd name="T31" fmla="*/ 490 h 682"/>
                  <a:gd name="T32" fmla="*/ 78 w 628"/>
                  <a:gd name="T33" fmla="*/ 495 h 682"/>
                  <a:gd name="T34" fmla="*/ 22 w 628"/>
                  <a:gd name="T35" fmla="*/ 488 h 682"/>
                  <a:gd name="T36" fmla="*/ 68 w 628"/>
                  <a:gd name="T37" fmla="*/ 478 h 682"/>
                  <a:gd name="T38" fmla="*/ 129 w 628"/>
                  <a:gd name="T39" fmla="*/ 463 h 682"/>
                  <a:gd name="T40" fmla="*/ 103 w 628"/>
                  <a:gd name="T41" fmla="*/ 443 h 682"/>
                  <a:gd name="T42" fmla="*/ 52 w 628"/>
                  <a:gd name="T43" fmla="*/ 458 h 682"/>
                  <a:gd name="T44" fmla="*/ 0 w 628"/>
                  <a:gd name="T45" fmla="*/ 460 h 682"/>
                  <a:gd name="T46" fmla="*/ 36 w 628"/>
                  <a:gd name="T47" fmla="*/ 437 h 682"/>
                  <a:gd name="T48" fmla="*/ 62 w 628"/>
                  <a:gd name="T49" fmla="*/ 434 h 682"/>
                  <a:gd name="T50" fmla="*/ 90 w 628"/>
                  <a:gd name="T51" fmla="*/ 418 h 682"/>
                  <a:gd name="T52" fmla="*/ 31 w 628"/>
                  <a:gd name="T53" fmla="*/ 390 h 682"/>
                  <a:gd name="T54" fmla="*/ 22 w 628"/>
                  <a:gd name="T55" fmla="*/ 375 h 682"/>
                  <a:gd name="T56" fmla="*/ 42 w 628"/>
                  <a:gd name="T57" fmla="*/ 298 h 682"/>
                  <a:gd name="T58" fmla="*/ 83 w 628"/>
                  <a:gd name="T59" fmla="*/ 162 h 682"/>
                  <a:gd name="T60" fmla="*/ 109 w 628"/>
                  <a:gd name="T61" fmla="*/ 120 h 682"/>
                  <a:gd name="T62" fmla="*/ 109 w 628"/>
                  <a:gd name="T63" fmla="*/ 76 h 682"/>
                  <a:gd name="T64" fmla="*/ 153 w 628"/>
                  <a:gd name="T65" fmla="*/ 37 h 682"/>
                  <a:gd name="T66" fmla="*/ 199 w 628"/>
                  <a:gd name="T67" fmla="*/ 0 h 682"/>
                  <a:gd name="T68" fmla="*/ 232 w 628"/>
                  <a:gd name="T69" fmla="*/ 6 h 682"/>
                  <a:gd name="T70" fmla="*/ 249 w 628"/>
                  <a:gd name="T71" fmla="*/ 70 h 682"/>
                  <a:gd name="T72" fmla="*/ 251 w 628"/>
                  <a:gd name="T73" fmla="*/ 179 h 682"/>
                  <a:gd name="T74" fmla="*/ 225 w 628"/>
                  <a:gd name="T75" fmla="*/ 253 h 682"/>
                  <a:gd name="T76" fmla="*/ 203 w 628"/>
                  <a:gd name="T77" fmla="*/ 339 h 682"/>
                  <a:gd name="T78" fmla="*/ 193 w 628"/>
                  <a:gd name="T79" fmla="*/ 394 h 682"/>
                  <a:gd name="T80" fmla="*/ 205 w 628"/>
                  <a:gd name="T81" fmla="*/ 416 h 682"/>
                  <a:gd name="T82" fmla="*/ 191 w 628"/>
                  <a:gd name="T83" fmla="*/ 430 h 682"/>
                  <a:gd name="T84" fmla="*/ 208 w 628"/>
                  <a:gd name="T85" fmla="*/ 441 h 682"/>
                  <a:gd name="T86" fmla="*/ 196 w 628"/>
                  <a:gd name="T87" fmla="*/ 453 h 682"/>
                  <a:gd name="T88" fmla="*/ 234 w 628"/>
                  <a:gd name="T89" fmla="*/ 465 h 682"/>
                  <a:gd name="T90" fmla="*/ 229 w 628"/>
                  <a:gd name="T91" fmla="*/ 478 h 682"/>
                  <a:gd name="T92" fmla="*/ 299 w 628"/>
                  <a:gd name="T93" fmla="*/ 488 h 682"/>
                  <a:gd name="T94" fmla="*/ 379 w 628"/>
                  <a:gd name="T95" fmla="*/ 510 h 682"/>
                  <a:gd name="T96" fmla="*/ 465 w 628"/>
                  <a:gd name="T97" fmla="*/ 538 h 682"/>
                  <a:gd name="T98" fmla="*/ 550 w 628"/>
                  <a:gd name="T99" fmla="*/ 548 h 682"/>
                  <a:gd name="T100" fmla="*/ 591 w 628"/>
                  <a:gd name="T101" fmla="*/ 552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8" h="682">
                    <a:moveTo>
                      <a:pt x="591" y="552"/>
                    </a:moveTo>
                    <a:lnTo>
                      <a:pt x="613" y="559"/>
                    </a:lnTo>
                    <a:lnTo>
                      <a:pt x="627" y="591"/>
                    </a:lnTo>
                    <a:lnTo>
                      <a:pt x="624" y="619"/>
                    </a:lnTo>
                    <a:lnTo>
                      <a:pt x="610" y="649"/>
                    </a:lnTo>
                    <a:lnTo>
                      <a:pt x="582" y="681"/>
                    </a:lnTo>
                    <a:lnTo>
                      <a:pt x="524" y="677"/>
                    </a:lnTo>
                    <a:lnTo>
                      <a:pt x="238" y="617"/>
                    </a:lnTo>
                    <a:lnTo>
                      <a:pt x="61" y="579"/>
                    </a:lnTo>
                    <a:lnTo>
                      <a:pt x="147" y="544"/>
                    </a:lnTo>
                    <a:lnTo>
                      <a:pt x="191" y="504"/>
                    </a:lnTo>
                    <a:lnTo>
                      <a:pt x="153" y="504"/>
                    </a:lnTo>
                    <a:lnTo>
                      <a:pt x="101" y="534"/>
                    </a:lnTo>
                    <a:lnTo>
                      <a:pt x="42" y="542"/>
                    </a:lnTo>
                    <a:lnTo>
                      <a:pt x="91" y="520"/>
                    </a:lnTo>
                    <a:lnTo>
                      <a:pt x="139" y="490"/>
                    </a:lnTo>
                    <a:lnTo>
                      <a:pt x="78" y="495"/>
                    </a:lnTo>
                    <a:lnTo>
                      <a:pt x="22" y="488"/>
                    </a:lnTo>
                    <a:lnTo>
                      <a:pt x="68" y="478"/>
                    </a:lnTo>
                    <a:lnTo>
                      <a:pt x="129" y="463"/>
                    </a:lnTo>
                    <a:lnTo>
                      <a:pt x="103" y="443"/>
                    </a:lnTo>
                    <a:lnTo>
                      <a:pt x="52" y="458"/>
                    </a:lnTo>
                    <a:lnTo>
                      <a:pt x="0" y="460"/>
                    </a:lnTo>
                    <a:lnTo>
                      <a:pt x="36" y="437"/>
                    </a:lnTo>
                    <a:lnTo>
                      <a:pt x="62" y="434"/>
                    </a:lnTo>
                    <a:lnTo>
                      <a:pt x="90" y="418"/>
                    </a:lnTo>
                    <a:lnTo>
                      <a:pt x="31" y="390"/>
                    </a:lnTo>
                    <a:lnTo>
                      <a:pt x="22" y="375"/>
                    </a:lnTo>
                    <a:lnTo>
                      <a:pt x="42" y="298"/>
                    </a:lnTo>
                    <a:lnTo>
                      <a:pt x="83" y="162"/>
                    </a:lnTo>
                    <a:lnTo>
                      <a:pt x="109" y="120"/>
                    </a:lnTo>
                    <a:lnTo>
                      <a:pt x="109" y="76"/>
                    </a:lnTo>
                    <a:lnTo>
                      <a:pt x="153" y="37"/>
                    </a:lnTo>
                    <a:lnTo>
                      <a:pt x="199" y="0"/>
                    </a:lnTo>
                    <a:lnTo>
                      <a:pt x="232" y="6"/>
                    </a:lnTo>
                    <a:lnTo>
                      <a:pt x="249" y="70"/>
                    </a:lnTo>
                    <a:lnTo>
                      <a:pt x="251" y="179"/>
                    </a:lnTo>
                    <a:lnTo>
                      <a:pt x="225" y="253"/>
                    </a:lnTo>
                    <a:lnTo>
                      <a:pt x="203" y="339"/>
                    </a:lnTo>
                    <a:lnTo>
                      <a:pt x="193" y="394"/>
                    </a:lnTo>
                    <a:lnTo>
                      <a:pt x="205" y="416"/>
                    </a:lnTo>
                    <a:lnTo>
                      <a:pt x="191" y="430"/>
                    </a:lnTo>
                    <a:lnTo>
                      <a:pt x="208" y="441"/>
                    </a:lnTo>
                    <a:lnTo>
                      <a:pt x="196" y="453"/>
                    </a:lnTo>
                    <a:lnTo>
                      <a:pt x="234" y="465"/>
                    </a:lnTo>
                    <a:lnTo>
                      <a:pt x="229" y="478"/>
                    </a:lnTo>
                    <a:lnTo>
                      <a:pt x="299" y="488"/>
                    </a:lnTo>
                    <a:lnTo>
                      <a:pt x="379" y="510"/>
                    </a:lnTo>
                    <a:lnTo>
                      <a:pt x="465" y="538"/>
                    </a:lnTo>
                    <a:lnTo>
                      <a:pt x="550" y="548"/>
                    </a:lnTo>
                    <a:lnTo>
                      <a:pt x="591" y="552"/>
                    </a:lnTo>
                  </a:path>
                </a:pathLst>
              </a:custGeom>
              <a:solidFill>
                <a:srgbClr val="00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147695" name="Freeform 239"/>
            <p:cNvSpPr>
              <a:spLocks/>
            </p:cNvSpPr>
            <p:nvPr/>
          </p:nvSpPr>
          <p:spPr bwMode="auto">
            <a:xfrm>
              <a:off x="3720" y="3341"/>
              <a:ext cx="356" cy="145"/>
            </a:xfrm>
            <a:custGeom>
              <a:avLst/>
              <a:gdLst>
                <a:gd name="T0" fmla="*/ 39 w 400"/>
                <a:gd name="T1" fmla="*/ 2 h 145"/>
                <a:gd name="T2" fmla="*/ 55 w 400"/>
                <a:gd name="T3" fmla="*/ 12 h 145"/>
                <a:gd name="T4" fmla="*/ 86 w 400"/>
                <a:gd name="T5" fmla="*/ 8 h 145"/>
                <a:gd name="T6" fmla="*/ 128 w 400"/>
                <a:gd name="T7" fmla="*/ 5 h 145"/>
                <a:gd name="T8" fmla="*/ 153 w 400"/>
                <a:gd name="T9" fmla="*/ 1 h 145"/>
                <a:gd name="T10" fmla="*/ 178 w 400"/>
                <a:gd name="T11" fmla="*/ 0 h 145"/>
                <a:gd name="T12" fmla="*/ 216 w 400"/>
                <a:gd name="T13" fmla="*/ 2 h 145"/>
                <a:gd name="T14" fmla="*/ 258 w 400"/>
                <a:gd name="T15" fmla="*/ 1 h 145"/>
                <a:gd name="T16" fmla="*/ 293 w 400"/>
                <a:gd name="T17" fmla="*/ 1 h 145"/>
                <a:gd name="T18" fmla="*/ 309 w 400"/>
                <a:gd name="T19" fmla="*/ 0 h 145"/>
                <a:gd name="T20" fmla="*/ 348 w 400"/>
                <a:gd name="T21" fmla="*/ 2 h 145"/>
                <a:gd name="T22" fmla="*/ 362 w 400"/>
                <a:gd name="T23" fmla="*/ 5 h 145"/>
                <a:gd name="T24" fmla="*/ 370 w 400"/>
                <a:gd name="T25" fmla="*/ 10 h 145"/>
                <a:gd name="T26" fmla="*/ 376 w 400"/>
                <a:gd name="T27" fmla="*/ 15 h 145"/>
                <a:gd name="T28" fmla="*/ 365 w 400"/>
                <a:gd name="T29" fmla="*/ 17 h 145"/>
                <a:gd name="T30" fmla="*/ 341 w 400"/>
                <a:gd name="T31" fmla="*/ 20 h 145"/>
                <a:gd name="T32" fmla="*/ 318 w 400"/>
                <a:gd name="T33" fmla="*/ 22 h 145"/>
                <a:gd name="T34" fmla="*/ 284 w 400"/>
                <a:gd name="T35" fmla="*/ 32 h 145"/>
                <a:gd name="T36" fmla="*/ 335 w 400"/>
                <a:gd name="T37" fmla="*/ 44 h 145"/>
                <a:gd name="T38" fmla="*/ 356 w 400"/>
                <a:gd name="T39" fmla="*/ 55 h 145"/>
                <a:gd name="T40" fmla="*/ 369 w 400"/>
                <a:gd name="T41" fmla="*/ 59 h 145"/>
                <a:gd name="T42" fmla="*/ 387 w 400"/>
                <a:gd name="T43" fmla="*/ 70 h 145"/>
                <a:gd name="T44" fmla="*/ 396 w 400"/>
                <a:gd name="T45" fmla="*/ 75 h 145"/>
                <a:gd name="T46" fmla="*/ 399 w 400"/>
                <a:gd name="T47" fmla="*/ 82 h 145"/>
                <a:gd name="T48" fmla="*/ 385 w 400"/>
                <a:gd name="T49" fmla="*/ 84 h 145"/>
                <a:gd name="T50" fmla="*/ 350 w 400"/>
                <a:gd name="T51" fmla="*/ 84 h 145"/>
                <a:gd name="T52" fmla="*/ 365 w 400"/>
                <a:gd name="T53" fmla="*/ 99 h 145"/>
                <a:gd name="T54" fmla="*/ 370 w 400"/>
                <a:gd name="T55" fmla="*/ 110 h 145"/>
                <a:gd name="T56" fmla="*/ 372 w 400"/>
                <a:gd name="T57" fmla="*/ 117 h 145"/>
                <a:gd name="T58" fmla="*/ 360 w 400"/>
                <a:gd name="T59" fmla="*/ 116 h 145"/>
                <a:gd name="T60" fmla="*/ 342 w 400"/>
                <a:gd name="T61" fmla="*/ 111 h 145"/>
                <a:gd name="T62" fmla="*/ 325 w 400"/>
                <a:gd name="T63" fmla="*/ 102 h 145"/>
                <a:gd name="T64" fmla="*/ 297 w 400"/>
                <a:gd name="T65" fmla="*/ 94 h 145"/>
                <a:gd name="T66" fmla="*/ 262 w 400"/>
                <a:gd name="T67" fmla="*/ 89 h 145"/>
                <a:gd name="T68" fmla="*/ 289 w 400"/>
                <a:gd name="T69" fmla="*/ 115 h 145"/>
                <a:gd name="T70" fmla="*/ 301 w 400"/>
                <a:gd name="T71" fmla="*/ 134 h 145"/>
                <a:gd name="T72" fmla="*/ 302 w 400"/>
                <a:gd name="T73" fmla="*/ 144 h 145"/>
                <a:gd name="T74" fmla="*/ 292 w 400"/>
                <a:gd name="T75" fmla="*/ 143 h 145"/>
                <a:gd name="T76" fmla="*/ 282 w 400"/>
                <a:gd name="T77" fmla="*/ 141 h 145"/>
                <a:gd name="T78" fmla="*/ 265 w 400"/>
                <a:gd name="T79" fmla="*/ 126 h 145"/>
                <a:gd name="T80" fmla="*/ 242 w 400"/>
                <a:gd name="T81" fmla="*/ 115 h 145"/>
                <a:gd name="T82" fmla="*/ 212 w 400"/>
                <a:gd name="T83" fmla="*/ 110 h 145"/>
                <a:gd name="T84" fmla="*/ 181 w 400"/>
                <a:gd name="T85" fmla="*/ 113 h 145"/>
                <a:gd name="T86" fmla="*/ 154 w 400"/>
                <a:gd name="T87" fmla="*/ 118 h 145"/>
                <a:gd name="T88" fmla="*/ 125 w 400"/>
                <a:gd name="T89" fmla="*/ 121 h 145"/>
                <a:gd name="T90" fmla="*/ 93 w 400"/>
                <a:gd name="T91" fmla="*/ 118 h 145"/>
                <a:gd name="T92" fmla="*/ 74 w 400"/>
                <a:gd name="T93" fmla="*/ 113 h 145"/>
                <a:gd name="T94" fmla="*/ 56 w 400"/>
                <a:gd name="T95" fmla="*/ 101 h 145"/>
                <a:gd name="T96" fmla="*/ 37 w 400"/>
                <a:gd name="T97" fmla="*/ 93 h 145"/>
                <a:gd name="T98" fmla="*/ 0 w 400"/>
                <a:gd name="T99" fmla="*/ 89 h 145"/>
                <a:gd name="T100" fmla="*/ 21 w 400"/>
                <a:gd name="T101" fmla="*/ 64 h 145"/>
                <a:gd name="T102" fmla="*/ 37 w 400"/>
                <a:gd name="T103" fmla="*/ 36 h 145"/>
                <a:gd name="T104" fmla="*/ 39 w 400"/>
                <a:gd name="T105" fmla="*/ 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00" h="145">
                  <a:moveTo>
                    <a:pt x="39" y="2"/>
                  </a:moveTo>
                  <a:lnTo>
                    <a:pt x="55" y="12"/>
                  </a:lnTo>
                  <a:lnTo>
                    <a:pt x="86" y="8"/>
                  </a:lnTo>
                  <a:lnTo>
                    <a:pt x="128" y="5"/>
                  </a:lnTo>
                  <a:lnTo>
                    <a:pt x="153" y="1"/>
                  </a:lnTo>
                  <a:lnTo>
                    <a:pt x="178" y="0"/>
                  </a:lnTo>
                  <a:lnTo>
                    <a:pt x="216" y="2"/>
                  </a:lnTo>
                  <a:lnTo>
                    <a:pt x="258" y="1"/>
                  </a:lnTo>
                  <a:lnTo>
                    <a:pt x="293" y="1"/>
                  </a:lnTo>
                  <a:lnTo>
                    <a:pt x="309" y="0"/>
                  </a:lnTo>
                  <a:lnTo>
                    <a:pt x="348" y="2"/>
                  </a:lnTo>
                  <a:lnTo>
                    <a:pt x="362" y="5"/>
                  </a:lnTo>
                  <a:lnTo>
                    <a:pt x="370" y="10"/>
                  </a:lnTo>
                  <a:lnTo>
                    <a:pt x="376" y="15"/>
                  </a:lnTo>
                  <a:lnTo>
                    <a:pt x="365" y="17"/>
                  </a:lnTo>
                  <a:lnTo>
                    <a:pt x="341" y="20"/>
                  </a:lnTo>
                  <a:lnTo>
                    <a:pt x="318" y="22"/>
                  </a:lnTo>
                  <a:lnTo>
                    <a:pt x="284" y="32"/>
                  </a:lnTo>
                  <a:lnTo>
                    <a:pt x="335" y="44"/>
                  </a:lnTo>
                  <a:lnTo>
                    <a:pt x="356" y="55"/>
                  </a:lnTo>
                  <a:lnTo>
                    <a:pt x="369" y="59"/>
                  </a:lnTo>
                  <a:lnTo>
                    <a:pt x="387" y="70"/>
                  </a:lnTo>
                  <a:lnTo>
                    <a:pt x="396" y="75"/>
                  </a:lnTo>
                  <a:lnTo>
                    <a:pt x="399" y="82"/>
                  </a:lnTo>
                  <a:lnTo>
                    <a:pt x="385" y="84"/>
                  </a:lnTo>
                  <a:lnTo>
                    <a:pt x="350" y="84"/>
                  </a:lnTo>
                  <a:lnTo>
                    <a:pt x="365" y="99"/>
                  </a:lnTo>
                  <a:lnTo>
                    <a:pt x="370" y="110"/>
                  </a:lnTo>
                  <a:lnTo>
                    <a:pt x="372" y="117"/>
                  </a:lnTo>
                  <a:lnTo>
                    <a:pt x="360" y="116"/>
                  </a:lnTo>
                  <a:lnTo>
                    <a:pt x="342" y="111"/>
                  </a:lnTo>
                  <a:lnTo>
                    <a:pt x="325" y="102"/>
                  </a:lnTo>
                  <a:lnTo>
                    <a:pt x="297" y="94"/>
                  </a:lnTo>
                  <a:lnTo>
                    <a:pt x="262" y="89"/>
                  </a:lnTo>
                  <a:lnTo>
                    <a:pt x="289" y="115"/>
                  </a:lnTo>
                  <a:lnTo>
                    <a:pt x="301" y="134"/>
                  </a:lnTo>
                  <a:lnTo>
                    <a:pt x="302" y="144"/>
                  </a:lnTo>
                  <a:lnTo>
                    <a:pt x="292" y="143"/>
                  </a:lnTo>
                  <a:lnTo>
                    <a:pt x="282" y="141"/>
                  </a:lnTo>
                  <a:lnTo>
                    <a:pt x="265" y="126"/>
                  </a:lnTo>
                  <a:lnTo>
                    <a:pt x="242" y="115"/>
                  </a:lnTo>
                  <a:lnTo>
                    <a:pt x="212" y="110"/>
                  </a:lnTo>
                  <a:lnTo>
                    <a:pt x="181" y="113"/>
                  </a:lnTo>
                  <a:lnTo>
                    <a:pt x="154" y="118"/>
                  </a:lnTo>
                  <a:lnTo>
                    <a:pt x="125" y="121"/>
                  </a:lnTo>
                  <a:lnTo>
                    <a:pt x="93" y="118"/>
                  </a:lnTo>
                  <a:lnTo>
                    <a:pt x="74" y="113"/>
                  </a:lnTo>
                  <a:lnTo>
                    <a:pt x="56" y="101"/>
                  </a:lnTo>
                  <a:lnTo>
                    <a:pt x="37" y="93"/>
                  </a:lnTo>
                  <a:lnTo>
                    <a:pt x="0" y="89"/>
                  </a:lnTo>
                  <a:lnTo>
                    <a:pt x="21" y="64"/>
                  </a:lnTo>
                  <a:lnTo>
                    <a:pt x="37" y="36"/>
                  </a:lnTo>
                  <a:lnTo>
                    <a:pt x="39" y="2"/>
                  </a:lnTo>
                </a:path>
              </a:pathLst>
            </a:custGeom>
            <a:solidFill>
              <a:srgbClr val="E0A080"/>
            </a:solidFill>
            <a:ln w="12700" cap="rnd" cmpd="sng">
              <a:solidFill>
                <a:srgbClr val="402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96" name="Freeform 240"/>
            <p:cNvSpPr>
              <a:spLocks/>
            </p:cNvSpPr>
            <p:nvPr/>
          </p:nvSpPr>
          <p:spPr bwMode="auto">
            <a:xfrm>
              <a:off x="3939" y="3389"/>
              <a:ext cx="52" cy="17"/>
            </a:xfrm>
            <a:custGeom>
              <a:avLst/>
              <a:gdLst>
                <a:gd name="T0" fmla="*/ 57 w 58"/>
                <a:gd name="T1" fmla="*/ 16 h 17"/>
                <a:gd name="T2" fmla="*/ 31 w 58"/>
                <a:gd name="T3" fmla="*/ 9 h 17"/>
                <a:gd name="T4" fmla="*/ 4 w 58"/>
                <a:gd name="T5" fmla="*/ 7 h 17"/>
                <a:gd name="T6" fmla="*/ 0 w 58"/>
                <a:gd name="T7" fmla="*/ 0 h 17"/>
                <a:gd name="T8" fmla="*/ 12 w 58"/>
                <a:gd name="T9" fmla="*/ 2 h 17"/>
                <a:gd name="T10" fmla="*/ 35 w 58"/>
                <a:gd name="T11" fmla="*/ 5 h 17"/>
                <a:gd name="T12" fmla="*/ 57 w 58"/>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58" h="17">
                  <a:moveTo>
                    <a:pt x="57" y="16"/>
                  </a:moveTo>
                  <a:lnTo>
                    <a:pt x="31" y="9"/>
                  </a:lnTo>
                  <a:lnTo>
                    <a:pt x="4" y="7"/>
                  </a:lnTo>
                  <a:lnTo>
                    <a:pt x="0" y="0"/>
                  </a:lnTo>
                  <a:lnTo>
                    <a:pt x="12" y="2"/>
                  </a:lnTo>
                  <a:lnTo>
                    <a:pt x="35" y="5"/>
                  </a:lnTo>
                  <a:lnTo>
                    <a:pt x="57" y="16"/>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97" name="Freeform 241"/>
            <p:cNvSpPr>
              <a:spLocks/>
            </p:cNvSpPr>
            <p:nvPr/>
          </p:nvSpPr>
          <p:spPr bwMode="auto">
            <a:xfrm>
              <a:off x="3935" y="3419"/>
              <a:ext cx="15" cy="17"/>
            </a:xfrm>
            <a:custGeom>
              <a:avLst/>
              <a:gdLst>
                <a:gd name="T0" fmla="*/ 16 w 17"/>
                <a:gd name="T1" fmla="*/ 16 h 17"/>
                <a:gd name="T2" fmla="*/ 0 w 17"/>
                <a:gd name="T3" fmla="*/ 10 h 17"/>
                <a:gd name="T4" fmla="*/ 2 w 17"/>
                <a:gd name="T5" fmla="*/ 0 h 17"/>
                <a:gd name="T6" fmla="*/ 16 w 17"/>
                <a:gd name="T7" fmla="*/ 16 h 17"/>
              </a:gdLst>
              <a:ahLst/>
              <a:cxnLst>
                <a:cxn ang="0">
                  <a:pos x="T0" y="T1"/>
                </a:cxn>
                <a:cxn ang="0">
                  <a:pos x="T2" y="T3"/>
                </a:cxn>
                <a:cxn ang="0">
                  <a:pos x="T4" y="T5"/>
                </a:cxn>
                <a:cxn ang="0">
                  <a:pos x="T6" y="T7"/>
                </a:cxn>
              </a:cxnLst>
              <a:rect l="0" t="0" r="r" b="b"/>
              <a:pathLst>
                <a:path w="17" h="17">
                  <a:moveTo>
                    <a:pt x="16" y="16"/>
                  </a:moveTo>
                  <a:lnTo>
                    <a:pt x="0" y="10"/>
                  </a:lnTo>
                  <a:lnTo>
                    <a:pt x="2" y="0"/>
                  </a:lnTo>
                  <a:lnTo>
                    <a:pt x="16" y="16"/>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98" name="Freeform 242"/>
            <p:cNvSpPr>
              <a:spLocks/>
            </p:cNvSpPr>
            <p:nvPr/>
          </p:nvSpPr>
          <p:spPr bwMode="auto">
            <a:xfrm>
              <a:off x="4000" y="3410"/>
              <a:ext cx="24" cy="17"/>
            </a:xfrm>
            <a:custGeom>
              <a:avLst/>
              <a:gdLst>
                <a:gd name="T0" fmla="*/ 26 w 27"/>
                <a:gd name="T1" fmla="*/ 16 h 17"/>
                <a:gd name="T2" fmla="*/ 14 w 27"/>
                <a:gd name="T3" fmla="*/ 5 h 17"/>
                <a:gd name="T4" fmla="*/ 0 w 27"/>
                <a:gd name="T5" fmla="*/ 0 h 17"/>
                <a:gd name="T6" fmla="*/ 15 w 27"/>
                <a:gd name="T7" fmla="*/ 0 h 17"/>
                <a:gd name="T8" fmla="*/ 26 w 27"/>
                <a:gd name="T9" fmla="*/ 16 h 17"/>
              </a:gdLst>
              <a:ahLst/>
              <a:cxnLst>
                <a:cxn ang="0">
                  <a:pos x="T0" y="T1"/>
                </a:cxn>
                <a:cxn ang="0">
                  <a:pos x="T2" y="T3"/>
                </a:cxn>
                <a:cxn ang="0">
                  <a:pos x="T4" y="T5"/>
                </a:cxn>
                <a:cxn ang="0">
                  <a:pos x="T6" y="T7"/>
                </a:cxn>
                <a:cxn ang="0">
                  <a:pos x="T8" y="T9"/>
                </a:cxn>
              </a:cxnLst>
              <a:rect l="0" t="0" r="r" b="b"/>
              <a:pathLst>
                <a:path w="27" h="17">
                  <a:moveTo>
                    <a:pt x="26" y="16"/>
                  </a:moveTo>
                  <a:lnTo>
                    <a:pt x="14" y="5"/>
                  </a:lnTo>
                  <a:lnTo>
                    <a:pt x="0" y="0"/>
                  </a:lnTo>
                  <a:lnTo>
                    <a:pt x="15" y="0"/>
                  </a:lnTo>
                  <a:lnTo>
                    <a:pt x="26" y="16"/>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699" name="Freeform 243"/>
            <p:cNvSpPr>
              <a:spLocks/>
            </p:cNvSpPr>
            <p:nvPr/>
          </p:nvSpPr>
          <p:spPr bwMode="auto">
            <a:xfrm>
              <a:off x="3942" y="3360"/>
              <a:ext cx="28" cy="17"/>
            </a:xfrm>
            <a:custGeom>
              <a:avLst/>
              <a:gdLst>
                <a:gd name="T0" fmla="*/ 31 w 32"/>
                <a:gd name="T1" fmla="*/ 16 h 17"/>
                <a:gd name="T2" fmla="*/ 9 w 32"/>
                <a:gd name="T3" fmla="*/ 11 h 17"/>
                <a:gd name="T4" fmla="*/ 0 w 32"/>
                <a:gd name="T5" fmla="*/ 0 h 17"/>
                <a:gd name="T6" fmla="*/ 13 w 32"/>
                <a:gd name="T7" fmla="*/ 5 h 17"/>
                <a:gd name="T8" fmla="*/ 31 w 32"/>
                <a:gd name="T9" fmla="*/ 16 h 17"/>
              </a:gdLst>
              <a:ahLst/>
              <a:cxnLst>
                <a:cxn ang="0">
                  <a:pos x="T0" y="T1"/>
                </a:cxn>
                <a:cxn ang="0">
                  <a:pos x="T2" y="T3"/>
                </a:cxn>
                <a:cxn ang="0">
                  <a:pos x="T4" y="T5"/>
                </a:cxn>
                <a:cxn ang="0">
                  <a:pos x="T6" y="T7"/>
                </a:cxn>
                <a:cxn ang="0">
                  <a:pos x="T8" y="T9"/>
                </a:cxn>
              </a:cxnLst>
              <a:rect l="0" t="0" r="r" b="b"/>
              <a:pathLst>
                <a:path w="32" h="17">
                  <a:moveTo>
                    <a:pt x="31" y="16"/>
                  </a:moveTo>
                  <a:lnTo>
                    <a:pt x="9" y="11"/>
                  </a:lnTo>
                  <a:lnTo>
                    <a:pt x="0" y="0"/>
                  </a:lnTo>
                  <a:lnTo>
                    <a:pt x="13" y="5"/>
                  </a:lnTo>
                  <a:lnTo>
                    <a:pt x="31" y="16"/>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00" name="Freeform 244"/>
            <p:cNvSpPr>
              <a:spLocks/>
            </p:cNvSpPr>
            <p:nvPr/>
          </p:nvSpPr>
          <p:spPr bwMode="auto">
            <a:xfrm>
              <a:off x="3975" y="3465"/>
              <a:ext cx="15" cy="17"/>
            </a:xfrm>
            <a:custGeom>
              <a:avLst/>
              <a:gdLst>
                <a:gd name="T0" fmla="*/ 16 w 17"/>
                <a:gd name="T1" fmla="*/ 0 h 17"/>
                <a:gd name="T2" fmla="*/ 0 w 17"/>
                <a:gd name="T3" fmla="*/ 3 h 17"/>
                <a:gd name="T4" fmla="*/ 16 w 17"/>
                <a:gd name="T5" fmla="*/ 16 h 17"/>
                <a:gd name="T6" fmla="*/ 16 w 17"/>
                <a:gd name="T7" fmla="*/ 0 h 17"/>
              </a:gdLst>
              <a:ahLst/>
              <a:cxnLst>
                <a:cxn ang="0">
                  <a:pos x="T0" y="T1"/>
                </a:cxn>
                <a:cxn ang="0">
                  <a:pos x="T2" y="T3"/>
                </a:cxn>
                <a:cxn ang="0">
                  <a:pos x="T4" y="T5"/>
                </a:cxn>
                <a:cxn ang="0">
                  <a:pos x="T6" y="T7"/>
                </a:cxn>
              </a:cxnLst>
              <a:rect l="0" t="0" r="r" b="b"/>
              <a:pathLst>
                <a:path w="17" h="17">
                  <a:moveTo>
                    <a:pt x="16" y="0"/>
                  </a:moveTo>
                  <a:lnTo>
                    <a:pt x="0" y="3"/>
                  </a:lnTo>
                  <a:lnTo>
                    <a:pt x="16" y="16"/>
                  </a:lnTo>
                  <a:lnTo>
                    <a:pt x="16"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01" name="Freeform 245"/>
            <p:cNvSpPr>
              <a:spLocks/>
            </p:cNvSpPr>
            <p:nvPr/>
          </p:nvSpPr>
          <p:spPr bwMode="auto">
            <a:xfrm>
              <a:off x="4031" y="3436"/>
              <a:ext cx="15" cy="17"/>
            </a:xfrm>
            <a:custGeom>
              <a:avLst/>
              <a:gdLst>
                <a:gd name="T0" fmla="*/ 16 w 17"/>
                <a:gd name="T1" fmla="*/ 0 h 17"/>
                <a:gd name="T2" fmla="*/ 0 w 17"/>
                <a:gd name="T3" fmla="*/ 2 h 17"/>
                <a:gd name="T4" fmla="*/ 14 w 17"/>
                <a:gd name="T5" fmla="*/ 16 h 17"/>
                <a:gd name="T6" fmla="*/ 16 w 17"/>
                <a:gd name="T7" fmla="*/ 0 h 17"/>
              </a:gdLst>
              <a:ahLst/>
              <a:cxnLst>
                <a:cxn ang="0">
                  <a:pos x="T0" y="T1"/>
                </a:cxn>
                <a:cxn ang="0">
                  <a:pos x="T2" y="T3"/>
                </a:cxn>
                <a:cxn ang="0">
                  <a:pos x="T4" y="T5"/>
                </a:cxn>
                <a:cxn ang="0">
                  <a:pos x="T6" y="T7"/>
                </a:cxn>
              </a:cxnLst>
              <a:rect l="0" t="0" r="r" b="b"/>
              <a:pathLst>
                <a:path w="17" h="17">
                  <a:moveTo>
                    <a:pt x="16" y="0"/>
                  </a:moveTo>
                  <a:lnTo>
                    <a:pt x="0" y="2"/>
                  </a:lnTo>
                  <a:lnTo>
                    <a:pt x="14" y="16"/>
                  </a:lnTo>
                  <a:lnTo>
                    <a:pt x="16"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02" name="Freeform 246"/>
            <p:cNvSpPr>
              <a:spLocks/>
            </p:cNvSpPr>
            <p:nvPr/>
          </p:nvSpPr>
          <p:spPr bwMode="auto">
            <a:xfrm>
              <a:off x="4046" y="3406"/>
              <a:ext cx="15" cy="17"/>
            </a:xfrm>
            <a:custGeom>
              <a:avLst/>
              <a:gdLst>
                <a:gd name="T0" fmla="*/ 16 w 17"/>
                <a:gd name="T1" fmla="*/ 16 h 17"/>
                <a:gd name="T2" fmla="*/ 0 w 17"/>
                <a:gd name="T3" fmla="*/ 6 h 17"/>
                <a:gd name="T4" fmla="*/ 10 w 17"/>
                <a:gd name="T5" fmla="*/ 0 h 17"/>
                <a:gd name="T6" fmla="*/ 16 w 17"/>
                <a:gd name="T7" fmla="*/ 16 h 17"/>
              </a:gdLst>
              <a:ahLst/>
              <a:cxnLst>
                <a:cxn ang="0">
                  <a:pos x="T0" y="T1"/>
                </a:cxn>
                <a:cxn ang="0">
                  <a:pos x="T2" y="T3"/>
                </a:cxn>
                <a:cxn ang="0">
                  <a:pos x="T4" y="T5"/>
                </a:cxn>
                <a:cxn ang="0">
                  <a:pos x="T6" y="T7"/>
                </a:cxn>
              </a:cxnLst>
              <a:rect l="0" t="0" r="r" b="b"/>
              <a:pathLst>
                <a:path w="17" h="17">
                  <a:moveTo>
                    <a:pt x="16" y="16"/>
                  </a:moveTo>
                  <a:lnTo>
                    <a:pt x="0" y="6"/>
                  </a:lnTo>
                  <a:lnTo>
                    <a:pt x="10" y="0"/>
                  </a:lnTo>
                  <a:lnTo>
                    <a:pt x="16" y="16"/>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03" name="Freeform 247"/>
            <p:cNvSpPr>
              <a:spLocks/>
            </p:cNvSpPr>
            <p:nvPr/>
          </p:nvSpPr>
          <p:spPr bwMode="auto">
            <a:xfrm>
              <a:off x="4028" y="3346"/>
              <a:ext cx="15" cy="17"/>
            </a:xfrm>
            <a:custGeom>
              <a:avLst/>
              <a:gdLst>
                <a:gd name="T0" fmla="*/ 2 w 17"/>
                <a:gd name="T1" fmla="*/ 0 h 17"/>
                <a:gd name="T2" fmla="*/ 0 w 17"/>
                <a:gd name="T3" fmla="*/ 6 h 17"/>
                <a:gd name="T4" fmla="*/ 16 w 17"/>
                <a:gd name="T5" fmla="*/ 16 h 17"/>
                <a:gd name="T6" fmla="*/ 2 w 17"/>
                <a:gd name="T7" fmla="*/ 0 h 17"/>
              </a:gdLst>
              <a:ahLst/>
              <a:cxnLst>
                <a:cxn ang="0">
                  <a:pos x="T0" y="T1"/>
                </a:cxn>
                <a:cxn ang="0">
                  <a:pos x="T2" y="T3"/>
                </a:cxn>
                <a:cxn ang="0">
                  <a:pos x="T4" y="T5"/>
                </a:cxn>
                <a:cxn ang="0">
                  <a:pos x="T6" y="T7"/>
                </a:cxn>
              </a:cxnLst>
              <a:rect l="0" t="0" r="r" b="b"/>
              <a:pathLst>
                <a:path w="17" h="17">
                  <a:moveTo>
                    <a:pt x="2" y="0"/>
                  </a:moveTo>
                  <a:lnTo>
                    <a:pt x="0" y="6"/>
                  </a:lnTo>
                  <a:lnTo>
                    <a:pt x="16" y="16"/>
                  </a:lnTo>
                  <a:lnTo>
                    <a:pt x="2"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04" name="Freeform 248"/>
            <p:cNvSpPr>
              <a:spLocks/>
            </p:cNvSpPr>
            <p:nvPr/>
          </p:nvSpPr>
          <p:spPr bwMode="auto">
            <a:xfrm>
              <a:off x="3776" y="3369"/>
              <a:ext cx="15" cy="38"/>
            </a:xfrm>
            <a:custGeom>
              <a:avLst/>
              <a:gdLst>
                <a:gd name="T0" fmla="*/ 1 w 17"/>
                <a:gd name="T1" fmla="*/ 0 h 38"/>
                <a:gd name="T2" fmla="*/ 7 w 17"/>
                <a:gd name="T3" fmla="*/ 16 h 38"/>
                <a:gd name="T4" fmla="*/ 0 w 17"/>
                <a:gd name="T5" fmla="*/ 37 h 38"/>
                <a:gd name="T6" fmla="*/ 16 w 17"/>
                <a:gd name="T7" fmla="*/ 18 h 38"/>
                <a:gd name="T8" fmla="*/ 1 w 17"/>
                <a:gd name="T9" fmla="*/ 0 h 38"/>
              </a:gdLst>
              <a:ahLst/>
              <a:cxnLst>
                <a:cxn ang="0">
                  <a:pos x="T0" y="T1"/>
                </a:cxn>
                <a:cxn ang="0">
                  <a:pos x="T2" y="T3"/>
                </a:cxn>
                <a:cxn ang="0">
                  <a:pos x="T4" y="T5"/>
                </a:cxn>
                <a:cxn ang="0">
                  <a:pos x="T6" y="T7"/>
                </a:cxn>
                <a:cxn ang="0">
                  <a:pos x="T8" y="T9"/>
                </a:cxn>
              </a:cxnLst>
              <a:rect l="0" t="0" r="r" b="b"/>
              <a:pathLst>
                <a:path w="17" h="38">
                  <a:moveTo>
                    <a:pt x="1" y="0"/>
                  </a:moveTo>
                  <a:lnTo>
                    <a:pt x="7" y="16"/>
                  </a:lnTo>
                  <a:lnTo>
                    <a:pt x="0" y="37"/>
                  </a:lnTo>
                  <a:lnTo>
                    <a:pt x="16" y="18"/>
                  </a:lnTo>
                  <a:lnTo>
                    <a:pt x="1"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05" name="Freeform 249"/>
            <p:cNvSpPr>
              <a:spLocks/>
            </p:cNvSpPr>
            <p:nvPr/>
          </p:nvSpPr>
          <p:spPr bwMode="auto">
            <a:xfrm>
              <a:off x="4146" y="3376"/>
              <a:ext cx="239" cy="194"/>
            </a:xfrm>
            <a:custGeom>
              <a:avLst/>
              <a:gdLst>
                <a:gd name="T0" fmla="*/ 69 w 269"/>
                <a:gd name="T1" fmla="*/ 1 h 194"/>
                <a:gd name="T2" fmla="*/ 131 w 269"/>
                <a:gd name="T3" fmla="*/ 10 h 194"/>
                <a:gd name="T4" fmla="*/ 174 w 269"/>
                <a:gd name="T5" fmla="*/ 7 h 194"/>
                <a:gd name="T6" fmla="*/ 204 w 269"/>
                <a:gd name="T7" fmla="*/ 22 h 194"/>
                <a:gd name="T8" fmla="*/ 228 w 269"/>
                <a:gd name="T9" fmla="*/ 32 h 194"/>
                <a:gd name="T10" fmla="*/ 248 w 269"/>
                <a:gd name="T11" fmla="*/ 40 h 194"/>
                <a:gd name="T12" fmla="*/ 258 w 269"/>
                <a:gd name="T13" fmla="*/ 47 h 194"/>
                <a:gd name="T14" fmla="*/ 266 w 269"/>
                <a:gd name="T15" fmla="*/ 54 h 194"/>
                <a:gd name="T16" fmla="*/ 268 w 269"/>
                <a:gd name="T17" fmla="*/ 67 h 194"/>
                <a:gd name="T18" fmla="*/ 260 w 269"/>
                <a:gd name="T19" fmla="*/ 75 h 194"/>
                <a:gd name="T20" fmla="*/ 251 w 269"/>
                <a:gd name="T21" fmla="*/ 86 h 194"/>
                <a:gd name="T22" fmla="*/ 263 w 269"/>
                <a:gd name="T23" fmla="*/ 113 h 194"/>
                <a:gd name="T24" fmla="*/ 262 w 269"/>
                <a:gd name="T25" fmla="*/ 126 h 194"/>
                <a:gd name="T26" fmla="*/ 247 w 269"/>
                <a:gd name="T27" fmla="*/ 136 h 194"/>
                <a:gd name="T28" fmla="*/ 252 w 269"/>
                <a:gd name="T29" fmla="*/ 144 h 194"/>
                <a:gd name="T30" fmla="*/ 254 w 269"/>
                <a:gd name="T31" fmla="*/ 155 h 194"/>
                <a:gd name="T32" fmla="*/ 251 w 269"/>
                <a:gd name="T33" fmla="*/ 163 h 194"/>
                <a:gd name="T34" fmla="*/ 242 w 269"/>
                <a:gd name="T35" fmla="*/ 166 h 194"/>
                <a:gd name="T36" fmla="*/ 240 w 269"/>
                <a:gd name="T37" fmla="*/ 183 h 194"/>
                <a:gd name="T38" fmla="*/ 234 w 269"/>
                <a:gd name="T39" fmla="*/ 185 h 194"/>
                <a:gd name="T40" fmla="*/ 206 w 269"/>
                <a:gd name="T41" fmla="*/ 191 h 194"/>
                <a:gd name="T42" fmla="*/ 195 w 269"/>
                <a:gd name="T43" fmla="*/ 193 h 194"/>
                <a:gd name="T44" fmla="*/ 173 w 269"/>
                <a:gd name="T45" fmla="*/ 188 h 194"/>
                <a:gd name="T46" fmla="*/ 167 w 269"/>
                <a:gd name="T47" fmla="*/ 183 h 194"/>
                <a:gd name="T48" fmla="*/ 147 w 269"/>
                <a:gd name="T49" fmla="*/ 180 h 194"/>
                <a:gd name="T50" fmla="*/ 140 w 269"/>
                <a:gd name="T51" fmla="*/ 177 h 194"/>
                <a:gd name="T52" fmla="*/ 134 w 269"/>
                <a:gd name="T53" fmla="*/ 170 h 194"/>
                <a:gd name="T54" fmla="*/ 122 w 269"/>
                <a:gd name="T55" fmla="*/ 161 h 194"/>
                <a:gd name="T56" fmla="*/ 122 w 269"/>
                <a:gd name="T57" fmla="*/ 150 h 194"/>
                <a:gd name="T58" fmla="*/ 125 w 269"/>
                <a:gd name="T59" fmla="*/ 143 h 194"/>
                <a:gd name="T60" fmla="*/ 82 w 269"/>
                <a:gd name="T61" fmla="*/ 128 h 194"/>
                <a:gd name="T62" fmla="*/ 65 w 269"/>
                <a:gd name="T63" fmla="*/ 124 h 194"/>
                <a:gd name="T64" fmla="*/ 51 w 269"/>
                <a:gd name="T65" fmla="*/ 120 h 194"/>
                <a:gd name="T66" fmla="*/ 39 w 269"/>
                <a:gd name="T67" fmla="*/ 112 h 194"/>
                <a:gd name="T68" fmla="*/ 29 w 269"/>
                <a:gd name="T69" fmla="*/ 95 h 194"/>
                <a:gd name="T70" fmla="*/ 15 w 269"/>
                <a:gd name="T71" fmla="*/ 72 h 194"/>
                <a:gd name="T72" fmla="*/ 0 w 269"/>
                <a:gd name="T73" fmla="*/ 47 h 194"/>
                <a:gd name="T74" fmla="*/ 7 w 269"/>
                <a:gd name="T75" fmla="*/ 29 h 194"/>
                <a:gd name="T76" fmla="*/ 21 w 269"/>
                <a:gd name="T77" fmla="*/ 10 h 194"/>
                <a:gd name="T78" fmla="*/ 41 w 269"/>
                <a:gd name="T79" fmla="*/ 0 h 194"/>
                <a:gd name="T80" fmla="*/ 69 w 269"/>
                <a:gd name="T81" fmla="*/ 1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9" h="194">
                  <a:moveTo>
                    <a:pt x="69" y="1"/>
                  </a:moveTo>
                  <a:lnTo>
                    <a:pt x="131" y="10"/>
                  </a:lnTo>
                  <a:lnTo>
                    <a:pt x="174" y="7"/>
                  </a:lnTo>
                  <a:lnTo>
                    <a:pt x="204" y="22"/>
                  </a:lnTo>
                  <a:lnTo>
                    <a:pt x="228" y="32"/>
                  </a:lnTo>
                  <a:lnTo>
                    <a:pt x="248" y="40"/>
                  </a:lnTo>
                  <a:lnTo>
                    <a:pt x="258" y="47"/>
                  </a:lnTo>
                  <a:lnTo>
                    <a:pt x="266" y="54"/>
                  </a:lnTo>
                  <a:lnTo>
                    <a:pt x="268" y="67"/>
                  </a:lnTo>
                  <a:lnTo>
                    <a:pt x="260" y="75"/>
                  </a:lnTo>
                  <a:lnTo>
                    <a:pt x="251" y="86"/>
                  </a:lnTo>
                  <a:lnTo>
                    <a:pt x="263" y="113"/>
                  </a:lnTo>
                  <a:lnTo>
                    <a:pt x="262" y="126"/>
                  </a:lnTo>
                  <a:lnTo>
                    <a:pt x="247" y="136"/>
                  </a:lnTo>
                  <a:lnTo>
                    <a:pt x="252" y="144"/>
                  </a:lnTo>
                  <a:lnTo>
                    <a:pt x="254" y="155"/>
                  </a:lnTo>
                  <a:lnTo>
                    <a:pt x="251" y="163"/>
                  </a:lnTo>
                  <a:lnTo>
                    <a:pt x="242" y="166"/>
                  </a:lnTo>
                  <a:lnTo>
                    <a:pt x="240" y="183"/>
                  </a:lnTo>
                  <a:lnTo>
                    <a:pt x="234" y="185"/>
                  </a:lnTo>
                  <a:lnTo>
                    <a:pt x="206" y="191"/>
                  </a:lnTo>
                  <a:lnTo>
                    <a:pt x="195" y="193"/>
                  </a:lnTo>
                  <a:lnTo>
                    <a:pt x="173" y="188"/>
                  </a:lnTo>
                  <a:lnTo>
                    <a:pt x="167" y="183"/>
                  </a:lnTo>
                  <a:lnTo>
                    <a:pt x="147" y="180"/>
                  </a:lnTo>
                  <a:lnTo>
                    <a:pt x="140" y="177"/>
                  </a:lnTo>
                  <a:lnTo>
                    <a:pt x="134" y="170"/>
                  </a:lnTo>
                  <a:lnTo>
                    <a:pt x="122" y="161"/>
                  </a:lnTo>
                  <a:lnTo>
                    <a:pt x="122" y="150"/>
                  </a:lnTo>
                  <a:lnTo>
                    <a:pt x="125" y="143"/>
                  </a:lnTo>
                  <a:lnTo>
                    <a:pt x="82" y="128"/>
                  </a:lnTo>
                  <a:lnTo>
                    <a:pt x="65" y="124"/>
                  </a:lnTo>
                  <a:lnTo>
                    <a:pt x="51" y="120"/>
                  </a:lnTo>
                  <a:lnTo>
                    <a:pt x="39" y="112"/>
                  </a:lnTo>
                  <a:lnTo>
                    <a:pt x="29" y="95"/>
                  </a:lnTo>
                  <a:lnTo>
                    <a:pt x="15" y="72"/>
                  </a:lnTo>
                  <a:lnTo>
                    <a:pt x="0" y="47"/>
                  </a:lnTo>
                  <a:lnTo>
                    <a:pt x="7" y="29"/>
                  </a:lnTo>
                  <a:lnTo>
                    <a:pt x="21" y="10"/>
                  </a:lnTo>
                  <a:lnTo>
                    <a:pt x="41" y="0"/>
                  </a:lnTo>
                  <a:lnTo>
                    <a:pt x="69" y="1"/>
                  </a:lnTo>
                </a:path>
              </a:pathLst>
            </a:custGeom>
            <a:solidFill>
              <a:srgbClr val="E0A080"/>
            </a:solidFill>
            <a:ln w="12700" cap="rnd" cmpd="sng">
              <a:solidFill>
                <a:srgbClr val="402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06" name="Freeform 250"/>
            <p:cNvSpPr>
              <a:spLocks/>
            </p:cNvSpPr>
            <p:nvPr/>
          </p:nvSpPr>
          <p:spPr bwMode="auto">
            <a:xfrm>
              <a:off x="4284" y="3463"/>
              <a:ext cx="91" cy="49"/>
            </a:xfrm>
            <a:custGeom>
              <a:avLst/>
              <a:gdLst>
                <a:gd name="T0" fmla="*/ 96 w 102"/>
                <a:gd name="T1" fmla="*/ 0 h 49"/>
                <a:gd name="T2" fmla="*/ 80 w 102"/>
                <a:gd name="T3" fmla="*/ 16 h 49"/>
                <a:gd name="T4" fmla="*/ 69 w 102"/>
                <a:gd name="T5" fmla="*/ 27 h 49"/>
                <a:gd name="T6" fmla="*/ 60 w 102"/>
                <a:gd name="T7" fmla="*/ 38 h 49"/>
                <a:gd name="T8" fmla="*/ 52 w 102"/>
                <a:gd name="T9" fmla="*/ 39 h 49"/>
                <a:gd name="T10" fmla="*/ 32 w 102"/>
                <a:gd name="T11" fmla="*/ 38 h 49"/>
                <a:gd name="T12" fmla="*/ 16 w 102"/>
                <a:gd name="T13" fmla="*/ 43 h 49"/>
                <a:gd name="T14" fmla="*/ 6 w 102"/>
                <a:gd name="T15" fmla="*/ 41 h 49"/>
                <a:gd name="T16" fmla="*/ 0 w 102"/>
                <a:gd name="T17" fmla="*/ 29 h 49"/>
                <a:gd name="T18" fmla="*/ 1 w 102"/>
                <a:gd name="T19" fmla="*/ 40 h 49"/>
                <a:gd name="T20" fmla="*/ 4 w 102"/>
                <a:gd name="T21" fmla="*/ 45 h 49"/>
                <a:gd name="T22" fmla="*/ 8 w 102"/>
                <a:gd name="T23" fmla="*/ 48 h 49"/>
                <a:gd name="T24" fmla="*/ 18 w 102"/>
                <a:gd name="T25" fmla="*/ 46 h 49"/>
                <a:gd name="T26" fmla="*/ 39 w 102"/>
                <a:gd name="T27" fmla="*/ 40 h 49"/>
                <a:gd name="T28" fmla="*/ 59 w 102"/>
                <a:gd name="T29" fmla="*/ 44 h 49"/>
                <a:gd name="T30" fmla="*/ 68 w 102"/>
                <a:gd name="T31" fmla="*/ 40 h 49"/>
                <a:gd name="T32" fmla="*/ 77 w 102"/>
                <a:gd name="T33" fmla="*/ 27 h 49"/>
                <a:gd name="T34" fmla="*/ 101 w 102"/>
                <a:gd name="T35" fmla="*/ 9 h 49"/>
                <a:gd name="T36" fmla="*/ 96 w 102"/>
                <a:gd name="T3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49">
                  <a:moveTo>
                    <a:pt x="96" y="0"/>
                  </a:moveTo>
                  <a:lnTo>
                    <a:pt x="80" y="16"/>
                  </a:lnTo>
                  <a:lnTo>
                    <a:pt x="69" y="27"/>
                  </a:lnTo>
                  <a:lnTo>
                    <a:pt x="60" y="38"/>
                  </a:lnTo>
                  <a:lnTo>
                    <a:pt x="52" y="39"/>
                  </a:lnTo>
                  <a:lnTo>
                    <a:pt x="32" y="38"/>
                  </a:lnTo>
                  <a:lnTo>
                    <a:pt x="16" y="43"/>
                  </a:lnTo>
                  <a:lnTo>
                    <a:pt x="6" y="41"/>
                  </a:lnTo>
                  <a:lnTo>
                    <a:pt x="0" y="29"/>
                  </a:lnTo>
                  <a:lnTo>
                    <a:pt x="1" y="40"/>
                  </a:lnTo>
                  <a:lnTo>
                    <a:pt x="4" y="45"/>
                  </a:lnTo>
                  <a:lnTo>
                    <a:pt x="8" y="48"/>
                  </a:lnTo>
                  <a:lnTo>
                    <a:pt x="18" y="46"/>
                  </a:lnTo>
                  <a:lnTo>
                    <a:pt x="39" y="40"/>
                  </a:lnTo>
                  <a:lnTo>
                    <a:pt x="59" y="44"/>
                  </a:lnTo>
                  <a:lnTo>
                    <a:pt x="68" y="40"/>
                  </a:lnTo>
                  <a:lnTo>
                    <a:pt x="77" y="27"/>
                  </a:lnTo>
                  <a:lnTo>
                    <a:pt x="101" y="9"/>
                  </a:lnTo>
                  <a:lnTo>
                    <a:pt x="96"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07" name="Freeform 251"/>
            <p:cNvSpPr>
              <a:spLocks/>
            </p:cNvSpPr>
            <p:nvPr/>
          </p:nvSpPr>
          <p:spPr bwMode="auto">
            <a:xfrm>
              <a:off x="4264" y="3510"/>
              <a:ext cx="106" cy="36"/>
            </a:xfrm>
            <a:custGeom>
              <a:avLst/>
              <a:gdLst>
                <a:gd name="T0" fmla="*/ 111 w 119"/>
                <a:gd name="T1" fmla="*/ 0 h 36"/>
                <a:gd name="T2" fmla="*/ 96 w 119"/>
                <a:gd name="T3" fmla="*/ 8 h 36"/>
                <a:gd name="T4" fmla="*/ 81 w 119"/>
                <a:gd name="T5" fmla="*/ 19 h 36"/>
                <a:gd name="T6" fmla="*/ 73 w 119"/>
                <a:gd name="T7" fmla="*/ 24 h 36"/>
                <a:gd name="T8" fmla="*/ 67 w 119"/>
                <a:gd name="T9" fmla="*/ 25 h 36"/>
                <a:gd name="T10" fmla="*/ 61 w 119"/>
                <a:gd name="T11" fmla="*/ 25 h 36"/>
                <a:gd name="T12" fmla="*/ 46 w 119"/>
                <a:gd name="T13" fmla="*/ 24 h 36"/>
                <a:gd name="T14" fmla="*/ 23 w 119"/>
                <a:gd name="T15" fmla="*/ 27 h 36"/>
                <a:gd name="T16" fmla="*/ 0 w 119"/>
                <a:gd name="T17" fmla="*/ 29 h 36"/>
                <a:gd name="T18" fmla="*/ 5 w 119"/>
                <a:gd name="T19" fmla="*/ 35 h 36"/>
                <a:gd name="T20" fmla="*/ 22 w 119"/>
                <a:gd name="T21" fmla="*/ 33 h 36"/>
                <a:gd name="T22" fmla="*/ 44 w 119"/>
                <a:gd name="T23" fmla="*/ 28 h 36"/>
                <a:gd name="T24" fmla="*/ 55 w 119"/>
                <a:gd name="T25" fmla="*/ 29 h 36"/>
                <a:gd name="T26" fmla="*/ 71 w 119"/>
                <a:gd name="T27" fmla="*/ 31 h 36"/>
                <a:gd name="T28" fmla="*/ 85 w 119"/>
                <a:gd name="T29" fmla="*/ 22 h 36"/>
                <a:gd name="T30" fmla="*/ 118 w 119"/>
                <a:gd name="T31" fmla="*/ 11 h 36"/>
                <a:gd name="T32" fmla="*/ 111 w 119"/>
                <a:gd name="T3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36">
                  <a:moveTo>
                    <a:pt x="111" y="0"/>
                  </a:moveTo>
                  <a:lnTo>
                    <a:pt x="96" y="8"/>
                  </a:lnTo>
                  <a:lnTo>
                    <a:pt x="81" y="19"/>
                  </a:lnTo>
                  <a:lnTo>
                    <a:pt x="73" y="24"/>
                  </a:lnTo>
                  <a:lnTo>
                    <a:pt x="67" y="25"/>
                  </a:lnTo>
                  <a:lnTo>
                    <a:pt x="61" y="25"/>
                  </a:lnTo>
                  <a:lnTo>
                    <a:pt x="46" y="24"/>
                  </a:lnTo>
                  <a:lnTo>
                    <a:pt x="23" y="27"/>
                  </a:lnTo>
                  <a:lnTo>
                    <a:pt x="0" y="29"/>
                  </a:lnTo>
                  <a:lnTo>
                    <a:pt x="5" y="35"/>
                  </a:lnTo>
                  <a:lnTo>
                    <a:pt x="22" y="33"/>
                  </a:lnTo>
                  <a:lnTo>
                    <a:pt x="44" y="28"/>
                  </a:lnTo>
                  <a:lnTo>
                    <a:pt x="55" y="29"/>
                  </a:lnTo>
                  <a:lnTo>
                    <a:pt x="71" y="31"/>
                  </a:lnTo>
                  <a:lnTo>
                    <a:pt x="85" y="22"/>
                  </a:lnTo>
                  <a:lnTo>
                    <a:pt x="118" y="11"/>
                  </a:lnTo>
                  <a:lnTo>
                    <a:pt x="111"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08" name="Freeform 252"/>
            <p:cNvSpPr>
              <a:spLocks/>
            </p:cNvSpPr>
            <p:nvPr/>
          </p:nvSpPr>
          <p:spPr bwMode="auto">
            <a:xfrm>
              <a:off x="4264" y="3398"/>
              <a:ext cx="84" cy="82"/>
            </a:xfrm>
            <a:custGeom>
              <a:avLst/>
              <a:gdLst>
                <a:gd name="T0" fmla="*/ 93 w 94"/>
                <a:gd name="T1" fmla="*/ 38 h 82"/>
                <a:gd name="T2" fmla="*/ 79 w 94"/>
                <a:gd name="T3" fmla="*/ 42 h 82"/>
                <a:gd name="T4" fmla="*/ 72 w 94"/>
                <a:gd name="T5" fmla="*/ 53 h 82"/>
                <a:gd name="T6" fmla="*/ 59 w 94"/>
                <a:gd name="T7" fmla="*/ 74 h 82"/>
                <a:gd name="T8" fmla="*/ 64 w 94"/>
                <a:gd name="T9" fmla="*/ 81 h 82"/>
                <a:gd name="T10" fmla="*/ 54 w 94"/>
                <a:gd name="T11" fmla="*/ 76 h 82"/>
                <a:gd name="T12" fmla="*/ 42 w 94"/>
                <a:gd name="T13" fmla="*/ 80 h 82"/>
                <a:gd name="T14" fmla="*/ 39 w 94"/>
                <a:gd name="T15" fmla="*/ 63 h 82"/>
                <a:gd name="T16" fmla="*/ 36 w 94"/>
                <a:gd name="T17" fmla="*/ 45 h 82"/>
                <a:gd name="T18" fmla="*/ 35 w 94"/>
                <a:gd name="T19" fmla="*/ 35 h 82"/>
                <a:gd name="T20" fmla="*/ 29 w 94"/>
                <a:gd name="T21" fmla="*/ 28 h 82"/>
                <a:gd name="T22" fmla="*/ 17 w 94"/>
                <a:gd name="T23" fmla="*/ 27 h 82"/>
                <a:gd name="T24" fmla="*/ 6 w 94"/>
                <a:gd name="T25" fmla="*/ 25 h 82"/>
                <a:gd name="T26" fmla="*/ 0 w 94"/>
                <a:gd name="T27" fmla="*/ 5 h 82"/>
                <a:gd name="T28" fmla="*/ 13 w 94"/>
                <a:gd name="T29" fmla="*/ 19 h 82"/>
                <a:gd name="T30" fmla="*/ 28 w 94"/>
                <a:gd name="T31" fmla="*/ 0 h 82"/>
                <a:gd name="T32" fmla="*/ 22 w 94"/>
                <a:gd name="T33" fmla="*/ 16 h 82"/>
                <a:gd name="T34" fmla="*/ 38 w 94"/>
                <a:gd name="T35" fmla="*/ 15 h 82"/>
                <a:gd name="T36" fmla="*/ 43 w 94"/>
                <a:gd name="T37" fmla="*/ 24 h 82"/>
                <a:gd name="T38" fmla="*/ 64 w 94"/>
                <a:gd name="T39" fmla="*/ 35 h 82"/>
                <a:gd name="T40" fmla="*/ 93 w 94"/>
                <a:gd name="T41" fmla="*/ 3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82">
                  <a:moveTo>
                    <a:pt x="93" y="38"/>
                  </a:moveTo>
                  <a:lnTo>
                    <a:pt x="79" y="42"/>
                  </a:lnTo>
                  <a:lnTo>
                    <a:pt x="72" y="53"/>
                  </a:lnTo>
                  <a:lnTo>
                    <a:pt x="59" y="74"/>
                  </a:lnTo>
                  <a:lnTo>
                    <a:pt x="64" y="81"/>
                  </a:lnTo>
                  <a:lnTo>
                    <a:pt x="54" y="76"/>
                  </a:lnTo>
                  <a:lnTo>
                    <a:pt x="42" y="80"/>
                  </a:lnTo>
                  <a:lnTo>
                    <a:pt x="39" y="63"/>
                  </a:lnTo>
                  <a:lnTo>
                    <a:pt x="36" y="45"/>
                  </a:lnTo>
                  <a:lnTo>
                    <a:pt x="35" y="35"/>
                  </a:lnTo>
                  <a:lnTo>
                    <a:pt x="29" y="28"/>
                  </a:lnTo>
                  <a:lnTo>
                    <a:pt x="17" y="27"/>
                  </a:lnTo>
                  <a:lnTo>
                    <a:pt x="6" y="25"/>
                  </a:lnTo>
                  <a:lnTo>
                    <a:pt x="0" y="5"/>
                  </a:lnTo>
                  <a:lnTo>
                    <a:pt x="13" y="19"/>
                  </a:lnTo>
                  <a:lnTo>
                    <a:pt x="28" y="0"/>
                  </a:lnTo>
                  <a:lnTo>
                    <a:pt x="22" y="16"/>
                  </a:lnTo>
                  <a:lnTo>
                    <a:pt x="38" y="15"/>
                  </a:lnTo>
                  <a:lnTo>
                    <a:pt x="43" y="24"/>
                  </a:lnTo>
                  <a:lnTo>
                    <a:pt x="64" y="35"/>
                  </a:lnTo>
                  <a:lnTo>
                    <a:pt x="93" y="38"/>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09" name="Freeform 253"/>
            <p:cNvSpPr>
              <a:spLocks/>
            </p:cNvSpPr>
            <p:nvPr/>
          </p:nvSpPr>
          <p:spPr bwMode="auto">
            <a:xfrm>
              <a:off x="4179" y="3448"/>
              <a:ext cx="123" cy="49"/>
            </a:xfrm>
            <a:custGeom>
              <a:avLst/>
              <a:gdLst>
                <a:gd name="T0" fmla="*/ 135 w 138"/>
                <a:gd name="T1" fmla="*/ 25 h 49"/>
                <a:gd name="T2" fmla="*/ 133 w 138"/>
                <a:gd name="T3" fmla="*/ 39 h 49"/>
                <a:gd name="T4" fmla="*/ 129 w 138"/>
                <a:gd name="T5" fmla="*/ 45 h 49"/>
                <a:gd name="T6" fmla="*/ 122 w 138"/>
                <a:gd name="T7" fmla="*/ 45 h 49"/>
                <a:gd name="T8" fmla="*/ 110 w 138"/>
                <a:gd name="T9" fmla="*/ 39 h 49"/>
                <a:gd name="T10" fmla="*/ 104 w 138"/>
                <a:gd name="T11" fmla="*/ 27 h 49"/>
                <a:gd name="T12" fmla="*/ 99 w 138"/>
                <a:gd name="T13" fmla="*/ 16 h 49"/>
                <a:gd name="T14" fmla="*/ 100 w 138"/>
                <a:gd name="T15" fmla="*/ 3 h 49"/>
                <a:gd name="T16" fmla="*/ 93 w 138"/>
                <a:gd name="T17" fmla="*/ 13 h 49"/>
                <a:gd name="T18" fmla="*/ 76 w 138"/>
                <a:gd name="T19" fmla="*/ 8 h 49"/>
                <a:gd name="T20" fmla="*/ 62 w 138"/>
                <a:gd name="T21" fmla="*/ 13 h 49"/>
                <a:gd name="T22" fmla="*/ 43 w 138"/>
                <a:gd name="T23" fmla="*/ 15 h 49"/>
                <a:gd name="T24" fmla="*/ 20 w 138"/>
                <a:gd name="T25" fmla="*/ 12 h 49"/>
                <a:gd name="T26" fmla="*/ 0 w 138"/>
                <a:gd name="T27" fmla="*/ 0 h 49"/>
                <a:gd name="T28" fmla="*/ 27 w 138"/>
                <a:gd name="T29" fmla="*/ 21 h 49"/>
                <a:gd name="T30" fmla="*/ 48 w 138"/>
                <a:gd name="T31" fmla="*/ 24 h 49"/>
                <a:gd name="T32" fmla="*/ 70 w 138"/>
                <a:gd name="T33" fmla="*/ 20 h 49"/>
                <a:gd name="T34" fmla="*/ 88 w 138"/>
                <a:gd name="T35" fmla="*/ 20 h 49"/>
                <a:gd name="T36" fmla="*/ 96 w 138"/>
                <a:gd name="T37" fmla="*/ 27 h 49"/>
                <a:gd name="T38" fmla="*/ 106 w 138"/>
                <a:gd name="T39" fmla="*/ 40 h 49"/>
                <a:gd name="T40" fmla="*/ 118 w 138"/>
                <a:gd name="T41" fmla="*/ 48 h 49"/>
                <a:gd name="T42" fmla="*/ 129 w 138"/>
                <a:gd name="T43" fmla="*/ 48 h 49"/>
                <a:gd name="T44" fmla="*/ 137 w 138"/>
                <a:gd name="T45" fmla="*/ 43 h 49"/>
                <a:gd name="T46" fmla="*/ 135 w 138"/>
                <a:gd name="T47"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8" h="49">
                  <a:moveTo>
                    <a:pt x="135" y="25"/>
                  </a:moveTo>
                  <a:lnTo>
                    <a:pt x="133" y="39"/>
                  </a:lnTo>
                  <a:lnTo>
                    <a:pt x="129" y="45"/>
                  </a:lnTo>
                  <a:lnTo>
                    <a:pt x="122" y="45"/>
                  </a:lnTo>
                  <a:lnTo>
                    <a:pt x="110" y="39"/>
                  </a:lnTo>
                  <a:lnTo>
                    <a:pt x="104" y="27"/>
                  </a:lnTo>
                  <a:lnTo>
                    <a:pt x="99" y="16"/>
                  </a:lnTo>
                  <a:lnTo>
                    <a:pt x="100" y="3"/>
                  </a:lnTo>
                  <a:lnTo>
                    <a:pt x="93" y="13"/>
                  </a:lnTo>
                  <a:lnTo>
                    <a:pt x="76" y="8"/>
                  </a:lnTo>
                  <a:lnTo>
                    <a:pt x="62" y="13"/>
                  </a:lnTo>
                  <a:lnTo>
                    <a:pt x="43" y="15"/>
                  </a:lnTo>
                  <a:lnTo>
                    <a:pt x="20" y="12"/>
                  </a:lnTo>
                  <a:lnTo>
                    <a:pt x="0" y="0"/>
                  </a:lnTo>
                  <a:lnTo>
                    <a:pt x="27" y="21"/>
                  </a:lnTo>
                  <a:lnTo>
                    <a:pt x="48" y="24"/>
                  </a:lnTo>
                  <a:lnTo>
                    <a:pt x="70" y="20"/>
                  </a:lnTo>
                  <a:lnTo>
                    <a:pt x="88" y="20"/>
                  </a:lnTo>
                  <a:lnTo>
                    <a:pt x="96" y="27"/>
                  </a:lnTo>
                  <a:lnTo>
                    <a:pt x="106" y="40"/>
                  </a:lnTo>
                  <a:lnTo>
                    <a:pt x="118" y="48"/>
                  </a:lnTo>
                  <a:lnTo>
                    <a:pt x="129" y="48"/>
                  </a:lnTo>
                  <a:lnTo>
                    <a:pt x="137" y="43"/>
                  </a:lnTo>
                  <a:lnTo>
                    <a:pt x="135" y="25"/>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10" name="Freeform 254"/>
            <p:cNvSpPr>
              <a:spLocks/>
            </p:cNvSpPr>
            <p:nvPr/>
          </p:nvSpPr>
          <p:spPr bwMode="auto">
            <a:xfrm>
              <a:off x="4293" y="3547"/>
              <a:ext cx="15" cy="17"/>
            </a:xfrm>
            <a:custGeom>
              <a:avLst/>
              <a:gdLst>
                <a:gd name="T0" fmla="*/ 6 w 17"/>
                <a:gd name="T1" fmla="*/ 16 h 17"/>
                <a:gd name="T2" fmla="*/ 16 w 17"/>
                <a:gd name="T3" fmla="*/ 10 h 17"/>
                <a:gd name="T4" fmla="*/ 13 w 17"/>
                <a:gd name="T5" fmla="*/ 1 h 17"/>
                <a:gd name="T6" fmla="*/ 0 w 17"/>
                <a:gd name="T7" fmla="*/ 0 h 17"/>
                <a:gd name="T8" fmla="*/ 6 w 17"/>
                <a:gd name="T9" fmla="*/ 16 h 17"/>
              </a:gdLst>
              <a:ahLst/>
              <a:cxnLst>
                <a:cxn ang="0">
                  <a:pos x="T0" y="T1"/>
                </a:cxn>
                <a:cxn ang="0">
                  <a:pos x="T2" y="T3"/>
                </a:cxn>
                <a:cxn ang="0">
                  <a:pos x="T4" y="T5"/>
                </a:cxn>
                <a:cxn ang="0">
                  <a:pos x="T6" y="T7"/>
                </a:cxn>
                <a:cxn ang="0">
                  <a:pos x="T8" y="T9"/>
                </a:cxn>
              </a:cxnLst>
              <a:rect l="0" t="0" r="r" b="b"/>
              <a:pathLst>
                <a:path w="17" h="17">
                  <a:moveTo>
                    <a:pt x="6" y="16"/>
                  </a:moveTo>
                  <a:lnTo>
                    <a:pt x="16" y="10"/>
                  </a:lnTo>
                  <a:lnTo>
                    <a:pt x="13" y="1"/>
                  </a:lnTo>
                  <a:lnTo>
                    <a:pt x="0" y="0"/>
                  </a:lnTo>
                  <a:lnTo>
                    <a:pt x="6" y="16"/>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11" name="Freeform 255"/>
            <p:cNvSpPr>
              <a:spLocks/>
            </p:cNvSpPr>
            <p:nvPr/>
          </p:nvSpPr>
          <p:spPr bwMode="auto">
            <a:xfrm>
              <a:off x="4277" y="3520"/>
              <a:ext cx="15" cy="17"/>
            </a:xfrm>
            <a:custGeom>
              <a:avLst/>
              <a:gdLst>
                <a:gd name="T0" fmla="*/ 10 w 17"/>
                <a:gd name="T1" fmla="*/ 16 h 17"/>
                <a:gd name="T2" fmla="*/ 16 w 17"/>
                <a:gd name="T3" fmla="*/ 10 h 17"/>
                <a:gd name="T4" fmla="*/ 14 w 17"/>
                <a:gd name="T5" fmla="*/ 5 h 17"/>
                <a:gd name="T6" fmla="*/ 8 w 17"/>
                <a:gd name="T7" fmla="*/ 1 h 17"/>
                <a:gd name="T8" fmla="*/ 0 w 17"/>
                <a:gd name="T9" fmla="*/ 0 h 17"/>
                <a:gd name="T10" fmla="*/ 10 w 17"/>
                <a:gd name="T11" fmla="*/ 16 h 17"/>
              </a:gdLst>
              <a:ahLst/>
              <a:cxnLst>
                <a:cxn ang="0">
                  <a:pos x="T0" y="T1"/>
                </a:cxn>
                <a:cxn ang="0">
                  <a:pos x="T2" y="T3"/>
                </a:cxn>
                <a:cxn ang="0">
                  <a:pos x="T4" y="T5"/>
                </a:cxn>
                <a:cxn ang="0">
                  <a:pos x="T6" y="T7"/>
                </a:cxn>
                <a:cxn ang="0">
                  <a:pos x="T8" y="T9"/>
                </a:cxn>
                <a:cxn ang="0">
                  <a:pos x="T10" y="T11"/>
                </a:cxn>
              </a:cxnLst>
              <a:rect l="0" t="0" r="r" b="b"/>
              <a:pathLst>
                <a:path w="17" h="17">
                  <a:moveTo>
                    <a:pt x="10" y="16"/>
                  </a:moveTo>
                  <a:lnTo>
                    <a:pt x="16" y="10"/>
                  </a:lnTo>
                  <a:lnTo>
                    <a:pt x="14" y="5"/>
                  </a:lnTo>
                  <a:lnTo>
                    <a:pt x="8" y="1"/>
                  </a:lnTo>
                  <a:lnTo>
                    <a:pt x="0" y="0"/>
                  </a:lnTo>
                  <a:lnTo>
                    <a:pt x="10" y="16"/>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12" name="Freeform 256"/>
            <p:cNvSpPr>
              <a:spLocks/>
            </p:cNvSpPr>
            <p:nvPr/>
          </p:nvSpPr>
          <p:spPr bwMode="auto">
            <a:xfrm>
              <a:off x="4286" y="3466"/>
              <a:ext cx="15" cy="17"/>
            </a:xfrm>
            <a:custGeom>
              <a:avLst/>
              <a:gdLst>
                <a:gd name="T0" fmla="*/ 16 w 17"/>
                <a:gd name="T1" fmla="*/ 0 h 17"/>
                <a:gd name="T2" fmla="*/ 8 w 17"/>
                <a:gd name="T3" fmla="*/ 2 h 17"/>
                <a:gd name="T4" fmla="*/ 0 w 17"/>
                <a:gd name="T5" fmla="*/ 16 h 17"/>
                <a:gd name="T6" fmla="*/ 10 w 17"/>
                <a:gd name="T7" fmla="*/ 8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8" y="2"/>
                  </a:lnTo>
                  <a:lnTo>
                    <a:pt x="0" y="16"/>
                  </a:lnTo>
                  <a:lnTo>
                    <a:pt x="10" y="8"/>
                  </a:lnTo>
                  <a:lnTo>
                    <a:pt x="16"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13" name="Freeform 257"/>
            <p:cNvSpPr>
              <a:spLocks/>
            </p:cNvSpPr>
            <p:nvPr/>
          </p:nvSpPr>
          <p:spPr bwMode="auto">
            <a:xfrm>
              <a:off x="4335" y="3541"/>
              <a:ext cx="27" cy="17"/>
            </a:xfrm>
            <a:custGeom>
              <a:avLst/>
              <a:gdLst>
                <a:gd name="T0" fmla="*/ 29 w 30"/>
                <a:gd name="T1" fmla="*/ 0 h 17"/>
                <a:gd name="T2" fmla="*/ 17 w 30"/>
                <a:gd name="T3" fmla="*/ 7 h 17"/>
                <a:gd name="T4" fmla="*/ 0 w 30"/>
                <a:gd name="T5" fmla="*/ 16 h 17"/>
                <a:gd name="T6" fmla="*/ 28 w 30"/>
                <a:gd name="T7" fmla="*/ 14 h 17"/>
                <a:gd name="T8" fmla="*/ 29 w 30"/>
                <a:gd name="T9" fmla="*/ 0 h 17"/>
              </a:gdLst>
              <a:ahLst/>
              <a:cxnLst>
                <a:cxn ang="0">
                  <a:pos x="T0" y="T1"/>
                </a:cxn>
                <a:cxn ang="0">
                  <a:pos x="T2" y="T3"/>
                </a:cxn>
                <a:cxn ang="0">
                  <a:pos x="T4" y="T5"/>
                </a:cxn>
                <a:cxn ang="0">
                  <a:pos x="T6" y="T7"/>
                </a:cxn>
                <a:cxn ang="0">
                  <a:pos x="T8" y="T9"/>
                </a:cxn>
              </a:cxnLst>
              <a:rect l="0" t="0" r="r" b="b"/>
              <a:pathLst>
                <a:path w="30" h="17">
                  <a:moveTo>
                    <a:pt x="29" y="0"/>
                  </a:moveTo>
                  <a:lnTo>
                    <a:pt x="17" y="7"/>
                  </a:lnTo>
                  <a:lnTo>
                    <a:pt x="0" y="16"/>
                  </a:lnTo>
                  <a:lnTo>
                    <a:pt x="28" y="14"/>
                  </a:lnTo>
                  <a:lnTo>
                    <a:pt x="29"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14" name="Freeform 258"/>
            <p:cNvSpPr>
              <a:spLocks/>
            </p:cNvSpPr>
            <p:nvPr/>
          </p:nvSpPr>
          <p:spPr bwMode="auto">
            <a:xfrm>
              <a:off x="4309" y="3554"/>
              <a:ext cx="19" cy="17"/>
            </a:xfrm>
            <a:custGeom>
              <a:avLst/>
              <a:gdLst>
                <a:gd name="T0" fmla="*/ 21 w 22"/>
                <a:gd name="T1" fmla="*/ 0 h 17"/>
                <a:gd name="T2" fmla="*/ 16 w 22"/>
                <a:gd name="T3" fmla="*/ 16 h 17"/>
                <a:gd name="T4" fmla="*/ 0 w 22"/>
                <a:gd name="T5" fmla="*/ 6 h 17"/>
                <a:gd name="T6" fmla="*/ 21 w 22"/>
                <a:gd name="T7" fmla="*/ 0 h 17"/>
              </a:gdLst>
              <a:ahLst/>
              <a:cxnLst>
                <a:cxn ang="0">
                  <a:pos x="T0" y="T1"/>
                </a:cxn>
                <a:cxn ang="0">
                  <a:pos x="T2" y="T3"/>
                </a:cxn>
                <a:cxn ang="0">
                  <a:pos x="T4" y="T5"/>
                </a:cxn>
                <a:cxn ang="0">
                  <a:pos x="T6" y="T7"/>
                </a:cxn>
              </a:cxnLst>
              <a:rect l="0" t="0" r="r" b="b"/>
              <a:pathLst>
                <a:path w="22" h="17">
                  <a:moveTo>
                    <a:pt x="21" y="0"/>
                  </a:moveTo>
                  <a:lnTo>
                    <a:pt x="16" y="16"/>
                  </a:lnTo>
                  <a:lnTo>
                    <a:pt x="0" y="6"/>
                  </a:lnTo>
                  <a:lnTo>
                    <a:pt x="21"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15" name="Freeform 259"/>
            <p:cNvSpPr>
              <a:spLocks/>
            </p:cNvSpPr>
            <p:nvPr/>
          </p:nvSpPr>
          <p:spPr bwMode="auto">
            <a:xfrm>
              <a:off x="4257" y="3515"/>
              <a:ext cx="16" cy="17"/>
            </a:xfrm>
            <a:custGeom>
              <a:avLst/>
              <a:gdLst>
                <a:gd name="T0" fmla="*/ 17 w 18"/>
                <a:gd name="T1" fmla="*/ 0 h 17"/>
                <a:gd name="T2" fmla="*/ 7 w 18"/>
                <a:gd name="T3" fmla="*/ 12 h 17"/>
                <a:gd name="T4" fmla="*/ 0 w 18"/>
                <a:gd name="T5" fmla="*/ 16 h 17"/>
                <a:gd name="T6" fmla="*/ 5 w 18"/>
                <a:gd name="T7" fmla="*/ 2 h 17"/>
                <a:gd name="T8" fmla="*/ 17 w 18"/>
                <a:gd name="T9" fmla="*/ 0 h 17"/>
              </a:gdLst>
              <a:ahLst/>
              <a:cxnLst>
                <a:cxn ang="0">
                  <a:pos x="T0" y="T1"/>
                </a:cxn>
                <a:cxn ang="0">
                  <a:pos x="T2" y="T3"/>
                </a:cxn>
                <a:cxn ang="0">
                  <a:pos x="T4" y="T5"/>
                </a:cxn>
                <a:cxn ang="0">
                  <a:pos x="T6" y="T7"/>
                </a:cxn>
                <a:cxn ang="0">
                  <a:pos x="T8" y="T9"/>
                </a:cxn>
              </a:cxnLst>
              <a:rect l="0" t="0" r="r" b="b"/>
              <a:pathLst>
                <a:path w="18" h="17">
                  <a:moveTo>
                    <a:pt x="17" y="0"/>
                  </a:moveTo>
                  <a:lnTo>
                    <a:pt x="7" y="12"/>
                  </a:lnTo>
                  <a:lnTo>
                    <a:pt x="0" y="16"/>
                  </a:lnTo>
                  <a:lnTo>
                    <a:pt x="5" y="2"/>
                  </a:lnTo>
                  <a:lnTo>
                    <a:pt x="17"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16" name="Freeform 260"/>
            <p:cNvSpPr>
              <a:spLocks/>
            </p:cNvSpPr>
            <p:nvPr/>
          </p:nvSpPr>
          <p:spPr bwMode="auto">
            <a:xfrm>
              <a:off x="4236" y="3480"/>
              <a:ext cx="50" cy="121"/>
            </a:xfrm>
            <a:custGeom>
              <a:avLst/>
              <a:gdLst>
                <a:gd name="T0" fmla="*/ 55 w 56"/>
                <a:gd name="T1" fmla="*/ 15 h 121"/>
                <a:gd name="T2" fmla="*/ 20 w 56"/>
                <a:gd name="T3" fmla="*/ 111 h 121"/>
                <a:gd name="T4" fmla="*/ 3 w 56"/>
                <a:gd name="T5" fmla="*/ 120 h 121"/>
                <a:gd name="T6" fmla="*/ 0 w 56"/>
                <a:gd name="T7" fmla="*/ 106 h 121"/>
                <a:gd name="T8" fmla="*/ 39 w 56"/>
                <a:gd name="T9" fmla="*/ 0 h 121"/>
                <a:gd name="T10" fmla="*/ 44 w 56"/>
                <a:gd name="T11" fmla="*/ 7 h 121"/>
                <a:gd name="T12" fmla="*/ 55 w 56"/>
                <a:gd name="T13" fmla="*/ 15 h 121"/>
              </a:gdLst>
              <a:ahLst/>
              <a:cxnLst>
                <a:cxn ang="0">
                  <a:pos x="T0" y="T1"/>
                </a:cxn>
                <a:cxn ang="0">
                  <a:pos x="T2" y="T3"/>
                </a:cxn>
                <a:cxn ang="0">
                  <a:pos x="T4" y="T5"/>
                </a:cxn>
                <a:cxn ang="0">
                  <a:pos x="T6" y="T7"/>
                </a:cxn>
                <a:cxn ang="0">
                  <a:pos x="T8" y="T9"/>
                </a:cxn>
                <a:cxn ang="0">
                  <a:pos x="T10" y="T11"/>
                </a:cxn>
                <a:cxn ang="0">
                  <a:pos x="T12" y="T13"/>
                </a:cxn>
              </a:cxnLst>
              <a:rect l="0" t="0" r="r" b="b"/>
              <a:pathLst>
                <a:path w="56" h="121">
                  <a:moveTo>
                    <a:pt x="55" y="15"/>
                  </a:moveTo>
                  <a:lnTo>
                    <a:pt x="20" y="111"/>
                  </a:lnTo>
                  <a:lnTo>
                    <a:pt x="3" y="120"/>
                  </a:lnTo>
                  <a:lnTo>
                    <a:pt x="0" y="106"/>
                  </a:lnTo>
                  <a:lnTo>
                    <a:pt x="39" y="0"/>
                  </a:lnTo>
                  <a:lnTo>
                    <a:pt x="44" y="7"/>
                  </a:lnTo>
                  <a:lnTo>
                    <a:pt x="55" y="15"/>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17" name="Freeform 261"/>
            <p:cNvSpPr>
              <a:spLocks/>
            </p:cNvSpPr>
            <p:nvPr/>
          </p:nvSpPr>
          <p:spPr bwMode="auto">
            <a:xfrm>
              <a:off x="4297" y="3317"/>
              <a:ext cx="58" cy="123"/>
            </a:xfrm>
            <a:custGeom>
              <a:avLst/>
              <a:gdLst>
                <a:gd name="T0" fmla="*/ 0 w 65"/>
                <a:gd name="T1" fmla="*/ 100 h 123"/>
                <a:gd name="T2" fmla="*/ 40 w 65"/>
                <a:gd name="T3" fmla="*/ 0 h 123"/>
                <a:gd name="T4" fmla="*/ 55 w 65"/>
                <a:gd name="T5" fmla="*/ 0 h 123"/>
                <a:gd name="T6" fmla="*/ 64 w 65"/>
                <a:gd name="T7" fmla="*/ 7 h 123"/>
                <a:gd name="T8" fmla="*/ 17 w 65"/>
                <a:gd name="T9" fmla="*/ 122 h 123"/>
                <a:gd name="T10" fmla="*/ 0 w 65"/>
                <a:gd name="T11" fmla="*/ 100 h 123"/>
              </a:gdLst>
              <a:ahLst/>
              <a:cxnLst>
                <a:cxn ang="0">
                  <a:pos x="T0" y="T1"/>
                </a:cxn>
                <a:cxn ang="0">
                  <a:pos x="T2" y="T3"/>
                </a:cxn>
                <a:cxn ang="0">
                  <a:pos x="T4" y="T5"/>
                </a:cxn>
                <a:cxn ang="0">
                  <a:pos x="T6" y="T7"/>
                </a:cxn>
                <a:cxn ang="0">
                  <a:pos x="T8" y="T9"/>
                </a:cxn>
                <a:cxn ang="0">
                  <a:pos x="T10" y="T11"/>
                </a:cxn>
              </a:cxnLst>
              <a:rect l="0" t="0" r="r" b="b"/>
              <a:pathLst>
                <a:path w="65" h="123">
                  <a:moveTo>
                    <a:pt x="0" y="100"/>
                  </a:moveTo>
                  <a:lnTo>
                    <a:pt x="40" y="0"/>
                  </a:lnTo>
                  <a:lnTo>
                    <a:pt x="55" y="0"/>
                  </a:lnTo>
                  <a:lnTo>
                    <a:pt x="64" y="7"/>
                  </a:lnTo>
                  <a:lnTo>
                    <a:pt x="17" y="122"/>
                  </a:lnTo>
                  <a:lnTo>
                    <a:pt x="0" y="10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18" name="Freeform 262"/>
            <p:cNvSpPr>
              <a:spLocks/>
            </p:cNvSpPr>
            <p:nvPr/>
          </p:nvSpPr>
          <p:spPr bwMode="auto">
            <a:xfrm>
              <a:off x="4298" y="3322"/>
              <a:ext cx="52" cy="124"/>
            </a:xfrm>
            <a:custGeom>
              <a:avLst/>
              <a:gdLst>
                <a:gd name="T0" fmla="*/ 57 w 58"/>
                <a:gd name="T1" fmla="*/ 3 h 124"/>
                <a:gd name="T2" fmla="*/ 50 w 58"/>
                <a:gd name="T3" fmla="*/ 0 h 124"/>
                <a:gd name="T4" fmla="*/ 41 w 58"/>
                <a:gd name="T5" fmla="*/ 0 h 124"/>
                <a:gd name="T6" fmla="*/ 0 w 58"/>
                <a:gd name="T7" fmla="*/ 102 h 124"/>
                <a:gd name="T8" fmla="*/ 6 w 58"/>
                <a:gd name="T9" fmla="*/ 123 h 124"/>
                <a:gd name="T10" fmla="*/ 57 w 58"/>
                <a:gd name="T11" fmla="*/ 3 h 124"/>
              </a:gdLst>
              <a:ahLst/>
              <a:cxnLst>
                <a:cxn ang="0">
                  <a:pos x="T0" y="T1"/>
                </a:cxn>
                <a:cxn ang="0">
                  <a:pos x="T2" y="T3"/>
                </a:cxn>
                <a:cxn ang="0">
                  <a:pos x="T4" y="T5"/>
                </a:cxn>
                <a:cxn ang="0">
                  <a:pos x="T6" y="T7"/>
                </a:cxn>
                <a:cxn ang="0">
                  <a:pos x="T8" y="T9"/>
                </a:cxn>
                <a:cxn ang="0">
                  <a:pos x="T10" y="T11"/>
                </a:cxn>
              </a:cxnLst>
              <a:rect l="0" t="0" r="r" b="b"/>
              <a:pathLst>
                <a:path w="58" h="124">
                  <a:moveTo>
                    <a:pt x="57" y="3"/>
                  </a:moveTo>
                  <a:lnTo>
                    <a:pt x="50" y="0"/>
                  </a:lnTo>
                  <a:lnTo>
                    <a:pt x="41" y="0"/>
                  </a:lnTo>
                  <a:lnTo>
                    <a:pt x="0" y="102"/>
                  </a:lnTo>
                  <a:lnTo>
                    <a:pt x="6" y="123"/>
                  </a:lnTo>
                  <a:lnTo>
                    <a:pt x="57" y="3"/>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19" name="Freeform 263"/>
            <p:cNvSpPr>
              <a:spLocks/>
            </p:cNvSpPr>
            <p:nvPr/>
          </p:nvSpPr>
          <p:spPr bwMode="auto">
            <a:xfrm>
              <a:off x="4239" y="3488"/>
              <a:ext cx="41" cy="106"/>
            </a:xfrm>
            <a:custGeom>
              <a:avLst/>
              <a:gdLst>
                <a:gd name="T0" fmla="*/ 38 w 47"/>
                <a:gd name="T1" fmla="*/ 0 h 106"/>
                <a:gd name="T2" fmla="*/ 0 w 47"/>
                <a:gd name="T3" fmla="*/ 96 h 106"/>
                <a:gd name="T4" fmla="*/ 1 w 47"/>
                <a:gd name="T5" fmla="*/ 105 h 106"/>
                <a:gd name="T6" fmla="*/ 11 w 47"/>
                <a:gd name="T7" fmla="*/ 100 h 106"/>
                <a:gd name="T8" fmla="*/ 46 w 47"/>
                <a:gd name="T9" fmla="*/ 8 h 106"/>
                <a:gd name="T10" fmla="*/ 38 w 47"/>
                <a:gd name="T11" fmla="*/ 0 h 106"/>
              </a:gdLst>
              <a:ahLst/>
              <a:cxnLst>
                <a:cxn ang="0">
                  <a:pos x="T0" y="T1"/>
                </a:cxn>
                <a:cxn ang="0">
                  <a:pos x="T2" y="T3"/>
                </a:cxn>
                <a:cxn ang="0">
                  <a:pos x="T4" y="T5"/>
                </a:cxn>
                <a:cxn ang="0">
                  <a:pos x="T6" y="T7"/>
                </a:cxn>
                <a:cxn ang="0">
                  <a:pos x="T8" y="T9"/>
                </a:cxn>
                <a:cxn ang="0">
                  <a:pos x="T10" y="T11"/>
                </a:cxn>
              </a:cxnLst>
              <a:rect l="0" t="0" r="r" b="b"/>
              <a:pathLst>
                <a:path w="47" h="106">
                  <a:moveTo>
                    <a:pt x="38" y="0"/>
                  </a:moveTo>
                  <a:lnTo>
                    <a:pt x="0" y="96"/>
                  </a:lnTo>
                  <a:lnTo>
                    <a:pt x="1" y="105"/>
                  </a:lnTo>
                  <a:lnTo>
                    <a:pt x="11" y="100"/>
                  </a:lnTo>
                  <a:lnTo>
                    <a:pt x="46" y="8"/>
                  </a:lnTo>
                  <a:lnTo>
                    <a:pt x="38" y="0"/>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20" name="Freeform 264"/>
            <p:cNvSpPr>
              <a:spLocks/>
            </p:cNvSpPr>
            <p:nvPr/>
          </p:nvSpPr>
          <p:spPr bwMode="auto">
            <a:xfrm>
              <a:off x="3486" y="2256"/>
              <a:ext cx="488" cy="718"/>
            </a:xfrm>
            <a:custGeom>
              <a:avLst/>
              <a:gdLst>
                <a:gd name="T0" fmla="*/ 497 w 549"/>
                <a:gd name="T1" fmla="*/ 112 h 718"/>
                <a:gd name="T2" fmla="*/ 521 w 549"/>
                <a:gd name="T3" fmla="*/ 122 h 718"/>
                <a:gd name="T4" fmla="*/ 541 w 549"/>
                <a:gd name="T5" fmla="*/ 147 h 718"/>
                <a:gd name="T6" fmla="*/ 548 w 549"/>
                <a:gd name="T7" fmla="*/ 173 h 718"/>
                <a:gd name="T8" fmla="*/ 548 w 549"/>
                <a:gd name="T9" fmla="*/ 192 h 718"/>
                <a:gd name="T10" fmla="*/ 541 w 549"/>
                <a:gd name="T11" fmla="*/ 212 h 718"/>
                <a:gd name="T12" fmla="*/ 538 w 549"/>
                <a:gd name="T13" fmla="*/ 231 h 718"/>
                <a:gd name="T14" fmla="*/ 533 w 549"/>
                <a:gd name="T15" fmla="*/ 251 h 718"/>
                <a:gd name="T16" fmla="*/ 514 w 549"/>
                <a:gd name="T17" fmla="*/ 280 h 718"/>
                <a:gd name="T18" fmla="*/ 505 w 549"/>
                <a:gd name="T19" fmla="*/ 311 h 718"/>
                <a:gd name="T20" fmla="*/ 496 w 549"/>
                <a:gd name="T21" fmla="*/ 339 h 718"/>
                <a:gd name="T22" fmla="*/ 481 w 549"/>
                <a:gd name="T23" fmla="*/ 366 h 718"/>
                <a:gd name="T24" fmla="*/ 465 w 549"/>
                <a:gd name="T25" fmla="*/ 417 h 718"/>
                <a:gd name="T26" fmla="*/ 457 w 549"/>
                <a:gd name="T27" fmla="*/ 474 h 718"/>
                <a:gd name="T28" fmla="*/ 461 w 549"/>
                <a:gd name="T29" fmla="*/ 525 h 718"/>
                <a:gd name="T30" fmla="*/ 461 w 549"/>
                <a:gd name="T31" fmla="*/ 541 h 718"/>
                <a:gd name="T32" fmla="*/ 411 w 549"/>
                <a:gd name="T33" fmla="*/ 517 h 718"/>
                <a:gd name="T34" fmla="*/ 365 w 549"/>
                <a:gd name="T35" fmla="*/ 497 h 718"/>
                <a:gd name="T36" fmla="*/ 333 w 549"/>
                <a:gd name="T37" fmla="*/ 467 h 718"/>
                <a:gd name="T38" fmla="*/ 150 w 549"/>
                <a:gd name="T39" fmla="*/ 545 h 718"/>
                <a:gd name="T40" fmla="*/ 129 w 549"/>
                <a:gd name="T41" fmla="*/ 617 h 718"/>
                <a:gd name="T42" fmla="*/ 126 w 549"/>
                <a:gd name="T43" fmla="*/ 668 h 718"/>
                <a:gd name="T44" fmla="*/ 101 w 549"/>
                <a:gd name="T45" fmla="*/ 663 h 718"/>
                <a:gd name="T46" fmla="*/ 91 w 549"/>
                <a:gd name="T47" fmla="*/ 687 h 718"/>
                <a:gd name="T48" fmla="*/ 70 w 549"/>
                <a:gd name="T49" fmla="*/ 681 h 718"/>
                <a:gd name="T50" fmla="*/ 52 w 549"/>
                <a:gd name="T51" fmla="*/ 703 h 718"/>
                <a:gd name="T52" fmla="*/ 38 w 549"/>
                <a:gd name="T53" fmla="*/ 691 h 718"/>
                <a:gd name="T54" fmla="*/ 15 w 549"/>
                <a:gd name="T55" fmla="*/ 717 h 718"/>
                <a:gd name="T56" fmla="*/ 15 w 549"/>
                <a:gd name="T57" fmla="*/ 636 h 718"/>
                <a:gd name="T58" fmla="*/ 21 w 549"/>
                <a:gd name="T59" fmla="*/ 555 h 718"/>
                <a:gd name="T60" fmla="*/ 26 w 549"/>
                <a:gd name="T61" fmla="*/ 504 h 718"/>
                <a:gd name="T62" fmla="*/ 37 w 549"/>
                <a:gd name="T63" fmla="*/ 455 h 718"/>
                <a:gd name="T64" fmla="*/ 0 w 549"/>
                <a:gd name="T65" fmla="*/ 457 h 718"/>
                <a:gd name="T66" fmla="*/ 36 w 549"/>
                <a:gd name="T67" fmla="*/ 383 h 718"/>
                <a:gd name="T68" fmla="*/ 45 w 549"/>
                <a:gd name="T69" fmla="*/ 326 h 718"/>
                <a:gd name="T70" fmla="*/ 47 w 549"/>
                <a:gd name="T71" fmla="*/ 293 h 718"/>
                <a:gd name="T72" fmla="*/ 52 w 549"/>
                <a:gd name="T73" fmla="*/ 258 h 718"/>
                <a:gd name="T74" fmla="*/ 63 w 549"/>
                <a:gd name="T75" fmla="*/ 224 h 718"/>
                <a:gd name="T76" fmla="*/ 81 w 549"/>
                <a:gd name="T77" fmla="*/ 192 h 718"/>
                <a:gd name="T78" fmla="*/ 97 w 549"/>
                <a:gd name="T79" fmla="*/ 153 h 718"/>
                <a:gd name="T80" fmla="*/ 116 w 549"/>
                <a:gd name="T81" fmla="*/ 107 h 718"/>
                <a:gd name="T82" fmla="*/ 149 w 549"/>
                <a:gd name="T83" fmla="*/ 60 h 718"/>
                <a:gd name="T84" fmla="*/ 208 w 549"/>
                <a:gd name="T85" fmla="*/ 20 h 718"/>
                <a:gd name="T86" fmla="*/ 262 w 549"/>
                <a:gd name="T87" fmla="*/ 4 h 718"/>
                <a:gd name="T88" fmla="*/ 320 w 549"/>
                <a:gd name="T89" fmla="*/ 0 h 718"/>
                <a:gd name="T90" fmla="*/ 364 w 549"/>
                <a:gd name="T91" fmla="*/ 0 h 718"/>
                <a:gd name="T92" fmla="*/ 418 w 549"/>
                <a:gd name="T93" fmla="*/ 14 h 718"/>
                <a:gd name="T94" fmla="*/ 452 w 549"/>
                <a:gd name="T95" fmla="*/ 38 h 718"/>
                <a:gd name="T96" fmla="*/ 477 w 549"/>
                <a:gd name="T97" fmla="*/ 68 h 718"/>
                <a:gd name="T98" fmla="*/ 477 w 549"/>
                <a:gd name="T99" fmla="*/ 98 h 718"/>
                <a:gd name="T100" fmla="*/ 497 w 549"/>
                <a:gd name="T101" fmla="*/ 11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9" h="718">
                  <a:moveTo>
                    <a:pt x="497" y="112"/>
                  </a:moveTo>
                  <a:lnTo>
                    <a:pt x="521" y="122"/>
                  </a:lnTo>
                  <a:lnTo>
                    <a:pt x="541" y="147"/>
                  </a:lnTo>
                  <a:lnTo>
                    <a:pt x="548" y="173"/>
                  </a:lnTo>
                  <a:lnTo>
                    <a:pt x="548" y="192"/>
                  </a:lnTo>
                  <a:lnTo>
                    <a:pt x="541" y="212"/>
                  </a:lnTo>
                  <a:lnTo>
                    <a:pt x="538" y="231"/>
                  </a:lnTo>
                  <a:lnTo>
                    <a:pt x="533" y="251"/>
                  </a:lnTo>
                  <a:lnTo>
                    <a:pt x="514" y="280"/>
                  </a:lnTo>
                  <a:lnTo>
                    <a:pt x="505" y="311"/>
                  </a:lnTo>
                  <a:lnTo>
                    <a:pt x="496" y="339"/>
                  </a:lnTo>
                  <a:lnTo>
                    <a:pt x="481" y="366"/>
                  </a:lnTo>
                  <a:lnTo>
                    <a:pt x="465" y="417"/>
                  </a:lnTo>
                  <a:lnTo>
                    <a:pt x="457" y="474"/>
                  </a:lnTo>
                  <a:lnTo>
                    <a:pt x="461" y="525"/>
                  </a:lnTo>
                  <a:lnTo>
                    <a:pt x="461" y="541"/>
                  </a:lnTo>
                  <a:lnTo>
                    <a:pt x="411" y="517"/>
                  </a:lnTo>
                  <a:lnTo>
                    <a:pt x="365" y="497"/>
                  </a:lnTo>
                  <a:lnTo>
                    <a:pt x="333" y="467"/>
                  </a:lnTo>
                  <a:lnTo>
                    <a:pt x="150" y="545"/>
                  </a:lnTo>
                  <a:lnTo>
                    <a:pt x="129" y="617"/>
                  </a:lnTo>
                  <a:lnTo>
                    <a:pt x="126" y="668"/>
                  </a:lnTo>
                  <a:lnTo>
                    <a:pt x="101" y="663"/>
                  </a:lnTo>
                  <a:lnTo>
                    <a:pt x="91" y="687"/>
                  </a:lnTo>
                  <a:lnTo>
                    <a:pt x="70" y="681"/>
                  </a:lnTo>
                  <a:lnTo>
                    <a:pt x="52" y="703"/>
                  </a:lnTo>
                  <a:lnTo>
                    <a:pt x="38" y="691"/>
                  </a:lnTo>
                  <a:lnTo>
                    <a:pt x="15" y="717"/>
                  </a:lnTo>
                  <a:lnTo>
                    <a:pt x="15" y="636"/>
                  </a:lnTo>
                  <a:lnTo>
                    <a:pt x="21" y="555"/>
                  </a:lnTo>
                  <a:lnTo>
                    <a:pt x="26" y="504"/>
                  </a:lnTo>
                  <a:lnTo>
                    <a:pt x="37" y="455"/>
                  </a:lnTo>
                  <a:lnTo>
                    <a:pt x="0" y="457"/>
                  </a:lnTo>
                  <a:lnTo>
                    <a:pt x="36" y="383"/>
                  </a:lnTo>
                  <a:lnTo>
                    <a:pt x="45" y="326"/>
                  </a:lnTo>
                  <a:lnTo>
                    <a:pt x="47" y="293"/>
                  </a:lnTo>
                  <a:lnTo>
                    <a:pt x="52" y="258"/>
                  </a:lnTo>
                  <a:lnTo>
                    <a:pt x="63" y="224"/>
                  </a:lnTo>
                  <a:lnTo>
                    <a:pt x="81" y="192"/>
                  </a:lnTo>
                  <a:lnTo>
                    <a:pt x="97" y="153"/>
                  </a:lnTo>
                  <a:lnTo>
                    <a:pt x="116" y="107"/>
                  </a:lnTo>
                  <a:lnTo>
                    <a:pt x="149" y="60"/>
                  </a:lnTo>
                  <a:lnTo>
                    <a:pt x="208" y="20"/>
                  </a:lnTo>
                  <a:lnTo>
                    <a:pt x="262" y="4"/>
                  </a:lnTo>
                  <a:lnTo>
                    <a:pt x="320" y="0"/>
                  </a:lnTo>
                  <a:lnTo>
                    <a:pt x="364" y="0"/>
                  </a:lnTo>
                  <a:lnTo>
                    <a:pt x="418" y="14"/>
                  </a:lnTo>
                  <a:lnTo>
                    <a:pt x="452" y="38"/>
                  </a:lnTo>
                  <a:lnTo>
                    <a:pt x="477" y="68"/>
                  </a:lnTo>
                  <a:lnTo>
                    <a:pt x="477" y="98"/>
                  </a:lnTo>
                  <a:lnTo>
                    <a:pt x="497" y="112"/>
                  </a:lnTo>
                </a:path>
              </a:pathLst>
            </a:custGeom>
            <a:solidFill>
              <a:srgbClr val="7679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21" name="Freeform 265"/>
            <p:cNvSpPr>
              <a:spLocks/>
            </p:cNvSpPr>
            <p:nvPr/>
          </p:nvSpPr>
          <p:spPr bwMode="auto">
            <a:xfrm>
              <a:off x="3792" y="2376"/>
              <a:ext cx="168" cy="410"/>
            </a:xfrm>
            <a:custGeom>
              <a:avLst/>
              <a:gdLst>
                <a:gd name="T0" fmla="*/ 177 w 190"/>
                <a:gd name="T1" fmla="*/ 22 h 410"/>
                <a:gd name="T2" fmla="*/ 189 w 190"/>
                <a:gd name="T3" fmla="*/ 46 h 410"/>
                <a:gd name="T4" fmla="*/ 186 w 190"/>
                <a:gd name="T5" fmla="*/ 80 h 410"/>
                <a:gd name="T6" fmla="*/ 183 w 190"/>
                <a:gd name="T7" fmla="*/ 106 h 410"/>
                <a:gd name="T8" fmla="*/ 177 w 190"/>
                <a:gd name="T9" fmla="*/ 130 h 410"/>
                <a:gd name="T10" fmla="*/ 161 w 190"/>
                <a:gd name="T11" fmla="*/ 155 h 410"/>
                <a:gd name="T12" fmla="*/ 150 w 190"/>
                <a:gd name="T13" fmla="*/ 186 h 410"/>
                <a:gd name="T14" fmla="*/ 142 w 190"/>
                <a:gd name="T15" fmla="*/ 212 h 410"/>
                <a:gd name="T16" fmla="*/ 129 w 190"/>
                <a:gd name="T17" fmla="*/ 232 h 410"/>
                <a:gd name="T18" fmla="*/ 109 w 190"/>
                <a:gd name="T19" fmla="*/ 284 h 410"/>
                <a:gd name="T20" fmla="*/ 101 w 190"/>
                <a:gd name="T21" fmla="*/ 365 h 410"/>
                <a:gd name="T22" fmla="*/ 102 w 190"/>
                <a:gd name="T23" fmla="*/ 409 h 410"/>
                <a:gd name="T24" fmla="*/ 26 w 190"/>
                <a:gd name="T25" fmla="*/ 374 h 410"/>
                <a:gd name="T26" fmla="*/ 0 w 190"/>
                <a:gd name="T27" fmla="*/ 348 h 410"/>
                <a:gd name="T28" fmla="*/ 17 w 190"/>
                <a:gd name="T29" fmla="*/ 295 h 410"/>
                <a:gd name="T30" fmla="*/ 106 w 190"/>
                <a:gd name="T31" fmla="*/ 59 h 410"/>
                <a:gd name="T32" fmla="*/ 92 w 190"/>
                <a:gd name="T33" fmla="*/ 65 h 410"/>
                <a:gd name="T34" fmla="*/ 97 w 190"/>
                <a:gd name="T35" fmla="*/ 56 h 410"/>
                <a:gd name="T36" fmla="*/ 80 w 190"/>
                <a:gd name="T37" fmla="*/ 60 h 410"/>
                <a:gd name="T38" fmla="*/ 107 w 190"/>
                <a:gd name="T39" fmla="*/ 42 h 410"/>
                <a:gd name="T40" fmla="*/ 116 w 190"/>
                <a:gd name="T41" fmla="*/ 31 h 410"/>
                <a:gd name="T42" fmla="*/ 137 w 190"/>
                <a:gd name="T43" fmla="*/ 20 h 410"/>
                <a:gd name="T44" fmla="*/ 144 w 190"/>
                <a:gd name="T45" fmla="*/ 0 h 410"/>
                <a:gd name="T46" fmla="*/ 158 w 190"/>
                <a:gd name="T47" fmla="*/ 7 h 410"/>
                <a:gd name="T48" fmla="*/ 177 w 190"/>
                <a:gd name="T49" fmla="*/ 2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410">
                  <a:moveTo>
                    <a:pt x="177" y="22"/>
                  </a:moveTo>
                  <a:lnTo>
                    <a:pt x="189" y="46"/>
                  </a:lnTo>
                  <a:lnTo>
                    <a:pt x="186" y="80"/>
                  </a:lnTo>
                  <a:lnTo>
                    <a:pt x="183" y="106"/>
                  </a:lnTo>
                  <a:lnTo>
                    <a:pt x="177" y="130"/>
                  </a:lnTo>
                  <a:lnTo>
                    <a:pt x="161" y="155"/>
                  </a:lnTo>
                  <a:lnTo>
                    <a:pt x="150" y="186"/>
                  </a:lnTo>
                  <a:lnTo>
                    <a:pt x="142" y="212"/>
                  </a:lnTo>
                  <a:lnTo>
                    <a:pt x="129" y="232"/>
                  </a:lnTo>
                  <a:lnTo>
                    <a:pt x="109" y="284"/>
                  </a:lnTo>
                  <a:lnTo>
                    <a:pt x="101" y="365"/>
                  </a:lnTo>
                  <a:lnTo>
                    <a:pt x="102" y="409"/>
                  </a:lnTo>
                  <a:lnTo>
                    <a:pt x="26" y="374"/>
                  </a:lnTo>
                  <a:lnTo>
                    <a:pt x="0" y="348"/>
                  </a:lnTo>
                  <a:lnTo>
                    <a:pt x="17" y="295"/>
                  </a:lnTo>
                  <a:lnTo>
                    <a:pt x="106" y="59"/>
                  </a:lnTo>
                  <a:lnTo>
                    <a:pt x="92" y="65"/>
                  </a:lnTo>
                  <a:lnTo>
                    <a:pt x="97" y="56"/>
                  </a:lnTo>
                  <a:lnTo>
                    <a:pt x="80" y="60"/>
                  </a:lnTo>
                  <a:lnTo>
                    <a:pt x="107" y="42"/>
                  </a:lnTo>
                  <a:lnTo>
                    <a:pt x="116" y="31"/>
                  </a:lnTo>
                  <a:lnTo>
                    <a:pt x="137" y="20"/>
                  </a:lnTo>
                  <a:lnTo>
                    <a:pt x="144" y="0"/>
                  </a:lnTo>
                  <a:lnTo>
                    <a:pt x="158" y="7"/>
                  </a:lnTo>
                  <a:lnTo>
                    <a:pt x="177" y="22"/>
                  </a:lnTo>
                </a:path>
              </a:pathLst>
            </a:custGeom>
            <a:solidFill>
              <a:srgbClr val="767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22" name="Freeform 266"/>
            <p:cNvSpPr>
              <a:spLocks/>
            </p:cNvSpPr>
            <p:nvPr/>
          </p:nvSpPr>
          <p:spPr bwMode="auto">
            <a:xfrm>
              <a:off x="3521" y="2271"/>
              <a:ext cx="387" cy="577"/>
            </a:xfrm>
            <a:custGeom>
              <a:avLst/>
              <a:gdLst>
                <a:gd name="T0" fmla="*/ 425 w 435"/>
                <a:gd name="T1" fmla="*/ 57 h 577"/>
                <a:gd name="T2" fmla="*/ 430 w 435"/>
                <a:gd name="T3" fmla="*/ 89 h 577"/>
                <a:gd name="T4" fmla="*/ 434 w 435"/>
                <a:gd name="T5" fmla="*/ 111 h 577"/>
                <a:gd name="T6" fmla="*/ 408 w 435"/>
                <a:gd name="T7" fmla="*/ 130 h 577"/>
                <a:gd name="T8" fmla="*/ 378 w 435"/>
                <a:gd name="T9" fmla="*/ 140 h 577"/>
                <a:gd name="T10" fmla="*/ 356 w 435"/>
                <a:gd name="T11" fmla="*/ 146 h 577"/>
                <a:gd name="T12" fmla="*/ 337 w 435"/>
                <a:gd name="T13" fmla="*/ 154 h 577"/>
                <a:gd name="T14" fmla="*/ 349 w 435"/>
                <a:gd name="T15" fmla="*/ 141 h 577"/>
                <a:gd name="T16" fmla="*/ 321 w 435"/>
                <a:gd name="T17" fmla="*/ 136 h 577"/>
                <a:gd name="T18" fmla="*/ 288 w 435"/>
                <a:gd name="T19" fmla="*/ 129 h 577"/>
                <a:gd name="T20" fmla="*/ 318 w 435"/>
                <a:gd name="T21" fmla="*/ 121 h 577"/>
                <a:gd name="T22" fmla="*/ 274 w 435"/>
                <a:gd name="T23" fmla="*/ 119 h 577"/>
                <a:gd name="T24" fmla="*/ 300 w 435"/>
                <a:gd name="T25" fmla="*/ 107 h 577"/>
                <a:gd name="T26" fmla="*/ 242 w 435"/>
                <a:gd name="T27" fmla="*/ 108 h 577"/>
                <a:gd name="T28" fmla="*/ 256 w 435"/>
                <a:gd name="T29" fmla="*/ 95 h 577"/>
                <a:gd name="T30" fmla="*/ 211 w 435"/>
                <a:gd name="T31" fmla="*/ 113 h 577"/>
                <a:gd name="T32" fmla="*/ 194 w 435"/>
                <a:gd name="T33" fmla="*/ 161 h 577"/>
                <a:gd name="T34" fmla="*/ 172 w 435"/>
                <a:gd name="T35" fmla="*/ 192 h 577"/>
                <a:gd name="T36" fmla="*/ 151 w 435"/>
                <a:gd name="T37" fmla="*/ 220 h 577"/>
                <a:gd name="T38" fmla="*/ 146 w 435"/>
                <a:gd name="T39" fmla="*/ 199 h 577"/>
                <a:gd name="T40" fmla="*/ 150 w 435"/>
                <a:gd name="T41" fmla="*/ 175 h 577"/>
                <a:gd name="T42" fmla="*/ 163 w 435"/>
                <a:gd name="T43" fmla="*/ 136 h 577"/>
                <a:gd name="T44" fmla="*/ 137 w 435"/>
                <a:gd name="T45" fmla="*/ 178 h 577"/>
                <a:gd name="T46" fmla="*/ 151 w 435"/>
                <a:gd name="T47" fmla="*/ 128 h 577"/>
                <a:gd name="T48" fmla="*/ 162 w 435"/>
                <a:gd name="T49" fmla="*/ 105 h 577"/>
                <a:gd name="T50" fmla="*/ 139 w 435"/>
                <a:gd name="T51" fmla="*/ 123 h 577"/>
                <a:gd name="T52" fmla="*/ 123 w 435"/>
                <a:gd name="T53" fmla="*/ 166 h 577"/>
                <a:gd name="T54" fmla="*/ 103 w 435"/>
                <a:gd name="T55" fmla="*/ 174 h 577"/>
                <a:gd name="T56" fmla="*/ 89 w 435"/>
                <a:gd name="T57" fmla="*/ 191 h 577"/>
                <a:gd name="T58" fmla="*/ 80 w 435"/>
                <a:gd name="T59" fmla="*/ 215 h 577"/>
                <a:gd name="T60" fmla="*/ 87 w 435"/>
                <a:gd name="T61" fmla="*/ 244 h 577"/>
                <a:gd name="T62" fmla="*/ 81 w 435"/>
                <a:gd name="T63" fmla="*/ 288 h 577"/>
                <a:gd name="T64" fmla="*/ 80 w 435"/>
                <a:gd name="T65" fmla="*/ 380 h 577"/>
                <a:gd name="T66" fmla="*/ 80 w 435"/>
                <a:gd name="T67" fmla="*/ 442 h 577"/>
                <a:gd name="T68" fmla="*/ 80 w 435"/>
                <a:gd name="T69" fmla="*/ 493 h 577"/>
                <a:gd name="T70" fmla="*/ 54 w 435"/>
                <a:gd name="T71" fmla="*/ 572 h 577"/>
                <a:gd name="T72" fmla="*/ 58 w 435"/>
                <a:gd name="T73" fmla="*/ 487 h 577"/>
                <a:gd name="T74" fmla="*/ 54 w 435"/>
                <a:gd name="T75" fmla="*/ 412 h 577"/>
                <a:gd name="T76" fmla="*/ 36 w 435"/>
                <a:gd name="T77" fmla="*/ 507 h 577"/>
                <a:gd name="T78" fmla="*/ 0 w 435"/>
                <a:gd name="T79" fmla="*/ 576 h 577"/>
                <a:gd name="T80" fmla="*/ 26 w 435"/>
                <a:gd name="T81" fmla="*/ 493 h 577"/>
                <a:gd name="T82" fmla="*/ 26 w 435"/>
                <a:gd name="T83" fmla="*/ 412 h 577"/>
                <a:gd name="T84" fmla="*/ 27 w 435"/>
                <a:gd name="T85" fmla="*/ 318 h 577"/>
                <a:gd name="T86" fmla="*/ 29 w 435"/>
                <a:gd name="T87" fmla="*/ 251 h 577"/>
                <a:gd name="T88" fmla="*/ 45 w 435"/>
                <a:gd name="T89" fmla="*/ 198 h 577"/>
                <a:gd name="T90" fmla="*/ 62 w 435"/>
                <a:gd name="T91" fmla="*/ 166 h 577"/>
                <a:gd name="T92" fmla="*/ 81 w 435"/>
                <a:gd name="T93" fmla="*/ 116 h 577"/>
                <a:gd name="T94" fmla="*/ 104 w 435"/>
                <a:gd name="T95" fmla="*/ 72 h 577"/>
                <a:gd name="T96" fmla="*/ 128 w 435"/>
                <a:gd name="T97" fmla="*/ 54 h 577"/>
                <a:gd name="T98" fmla="*/ 159 w 435"/>
                <a:gd name="T99" fmla="*/ 31 h 577"/>
                <a:gd name="T100" fmla="*/ 201 w 435"/>
                <a:gd name="T101" fmla="*/ 13 h 577"/>
                <a:gd name="T102" fmla="*/ 242 w 435"/>
                <a:gd name="T103" fmla="*/ 1 h 577"/>
                <a:gd name="T104" fmla="*/ 292 w 435"/>
                <a:gd name="T105" fmla="*/ 0 h 577"/>
                <a:gd name="T106" fmla="*/ 341 w 435"/>
                <a:gd name="T107" fmla="*/ 2 h 577"/>
                <a:gd name="T108" fmla="*/ 380 w 435"/>
                <a:gd name="T109" fmla="*/ 19 h 577"/>
                <a:gd name="T110" fmla="*/ 406 w 435"/>
                <a:gd name="T111" fmla="*/ 34 h 577"/>
                <a:gd name="T112" fmla="*/ 425 w 435"/>
                <a:gd name="T113" fmla="*/ 5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5" h="577">
                  <a:moveTo>
                    <a:pt x="425" y="57"/>
                  </a:moveTo>
                  <a:lnTo>
                    <a:pt x="430" y="89"/>
                  </a:lnTo>
                  <a:lnTo>
                    <a:pt x="434" y="111"/>
                  </a:lnTo>
                  <a:lnTo>
                    <a:pt x="408" y="130"/>
                  </a:lnTo>
                  <a:lnTo>
                    <a:pt x="378" y="140"/>
                  </a:lnTo>
                  <a:lnTo>
                    <a:pt x="356" y="146"/>
                  </a:lnTo>
                  <a:lnTo>
                    <a:pt x="337" y="154"/>
                  </a:lnTo>
                  <a:lnTo>
                    <a:pt x="349" y="141"/>
                  </a:lnTo>
                  <a:lnTo>
                    <a:pt x="321" y="136"/>
                  </a:lnTo>
                  <a:lnTo>
                    <a:pt x="288" y="129"/>
                  </a:lnTo>
                  <a:lnTo>
                    <a:pt x="318" y="121"/>
                  </a:lnTo>
                  <a:lnTo>
                    <a:pt x="274" y="119"/>
                  </a:lnTo>
                  <a:lnTo>
                    <a:pt x="300" y="107"/>
                  </a:lnTo>
                  <a:lnTo>
                    <a:pt x="242" y="108"/>
                  </a:lnTo>
                  <a:lnTo>
                    <a:pt x="256" y="95"/>
                  </a:lnTo>
                  <a:lnTo>
                    <a:pt x="211" y="113"/>
                  </a:lnTo>
                  <a:lnTo>
                    <a:pt x="194" y="161"/>
                  </a:lnTo>
                  <a:lnTo>
                    <a:pt x="172" y="192"/>
                  </a:lnTo>
                  <a:lnTo>
                    <a:pt x="151" y="220"/>
                  </a:lnTo>
                  <a:lnTo>
                    <a:pt x="146" y="199"/>
                  </a:lnTo>
                  <a:lnTo>
                    <a:pt x="150" y="175"/>
                  </a:lnTo>
                  <a:lnTo>
                    <a:pt x="163" y="136"/>
                  </a:lnTo>
                  <a:lnTo>
                    <a:pt x="137" y="178"/>
                  </a:lnTo>
                  <a:lnTo>
                    <a:pt x="151" y="128"/>
                  </a:lnTo>
                  <a:lnTo>
                    <a:pt x="162" y="105"/>
                  </a:lnTo>
                  <a:lnTo>
                    <a:pt x="139" y="123"/>
                  </a:lnTo>
                  <a:lnTo>
                    <a:pt x="123" y="166"/>
                  </a:lnTo>
                  <a:lnTo>
                    <a:pt x="103" y="174"/>
                  </a:lnTo>
                  <a:lnTo>
                    <a:pt x="89" y="191"/>
                  </a:lnTo>
                  <a:lnTo>
                    <a:pt x="80" y="215"/>
                  </a:lnTo>
                  <a:lnTo>
                    <a:pt x="87" y="244"/>
                  </a:lnTo>
                  <a:lnTo>
                    <a:pt x="81" y="288"/>
                  </a:lnTo>
                  <a:lnTo>
                    <a:pt x="80" y="380"/>
                  </a:lnTo>
                  <a:lnTo>
                    <a:pt x="80" y="442"/>
                  </a:lnTo>
                  <a:lnTo>
                    <a:pt x="80" y="493"/>
                  </a:lnTo>
                  <a:lnTo>
                    <a:pt x="54" y="572"/>
                  </a:lnTo>
                  <a:lnTo>
                    <a:pt x="58" y="487"/>
                  </a:lnTo>
                  <a:lnTo>
                    <a:pt x="54" y="412"/>
                  </a:lnTo>
                  <a:lnTo>
                    <a:pt x="36" y="507"/>
                  </a:lnTo>
                  <a:lnTo>
                    <a:pt x="0" y="576"/>
                  </a:lnTo>
                  <a:lnTo>
                    <a:pt x="26" y="493"/>
                  </a:lnTo>
                  <a:lnTo>
                    <a:pt x="26" y="412"/>
                  </a:lnTo>
                  <a:lnTo>
                    <a:pt x="27" y="318"/>
                  </a:lnTo>
                  <a:lnTo>
                    <a:pt x="29" y="251"/>
                  </a:lnTo>
                  <a:lnTo>
                    <a:pt x="45" y="198"/>
                  </a:lnTo>
                  <a:lnTo>
                    <a:pt x="62" y="166"/>
                  </a:lnTo>
                  <a:lnTo>
                    <a:pt x="81" y="116"/>
                  </a:lnTo>
                  <a:lnTo>
                    <a:pt x="104" y="72"/>
                  </a:lnTo>
                  <a:lnTo>
                    <a:pt x="128" y="54"/>
                  </a:lnTo>
                  <a:lnTo>
                    <a:pt x="159" y="31"/>
                  </a:lnTo>
                  <a:lnTo>
                    <a:pt x="201" y="13"/>
                  </a:lnTo>
                  <a:lnTo>
                    <a:pt x="242" y="1"/>
                  </a:lnTo>
                  <a:lnTo>
                    <a:pt x="292" y="0"/>
                  </a:lnTo>
                  <a:lnTo>
                    <a:pt x="341" y="2"/>
                  </a:lnTo>
                  <a:lnTo>
                    <a:pt x="380" y="19"/>
                  </a:lnTo>
                  <a:lnTo>
                    <a:pt x="406" y="34"/>
                  </a:lnTo>
                  <a:lnTo>
                    <a:pt x="425" y="57"/>
                  </a:lnTo>
                </a:path>
              </a:pathLst>
            </a:custGeom>
            <a:solidFill>
              <a:srgbClr val="767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23" name="Freeform 267"/>
            <p:cNvSpPr>
              <a:spLocks/>
            </p:cNvSpPr>
            <p:nvPr/>
          </p:nvSpPr>
          <p:spPr bwMode="auto">
            <a:xfrm>
              <a:off x="3585" y="2570"/>
              <a:ext cx="39" cy="340"/>
            </a:xfrm>
            <a:custGeom>
              <a:avLst/>
              <a:gdLst>
                <a:gd name="T0" fmla="*/ 9 w 43"/>
                <a:gd name="T1" fmla="*/ 339 h 340"/>
                <a:gd name="T2" fmla="*/ 12 w 43"/>
                <a:gd name="T3" fmla="*/ 299 h 340"/>
                <a:gd name="T4" fmla="*/ 28 w 43"/>
                <a:gd name="T5" fmla="*/ 238 h 340"/>
                <a:gd name="T6" fmla="*/ 42 w 43"/>
                <a:gd name="T7" fmla="*/ 180 h 340"/>
                <a:gd name="T8" fmla="*/ 42 w 43"/>
                <a:gd name="T9" fmla="*/ 155 h 340"/>
                <a:gd name="T10" fmla="*/ 37 w 43"/>
                <a:gd name="T11" fmla="*/ 89 h 340"/>
                <a:gd name="T12" fmla="*/ 29 w 43"/>
                <a:gd name="T13" fmla="*/ 46 h 340"/>
                <a:gd name="T14" fmla="*/ 21 w 43"/>
                <a:gd name="T15" fmla="*/ 0 h 340"/>
                <a:gd name="T16" fmla="*/ 22 w 43"/>
                <a:gd name="T17" fmla="*/ 66 h 340"/>
                <a:gd name="T18" fmla="*/ 22 w 43"/>
                <a:gd name="T19" fmla="*/ 139 h 340"/>
                <a:gd name="T20" fmla="*/ 21 w 43"/>
                <a:gd name="T21" fmla="*/ 189 h 340"/>
                <a:gd name="T22" fmla="*/ 12 w 43"/>
                <a:gd name="T23" fmla="*/ 240 h 340"/>
                <a:gd name="T24" fmla="*/ 0 w 43"/>
                <a:gd name="T25" fmla="*/ 293 h 340"/>
                <a:gd name="T26" fmla="*/ 9 w 43"/>
                <a:gd name="T27" fmla="*/ 339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40">
                  <a:moveTo>
                    <a:pt x="9" y="339"/>
                  </a:moveTo>
                  <a:lnTo>
                    <a:pt x="12" y="299"/>
                  </a:lnTo>
                  <a:lnTo>
                    <a:pt x="28" y="238"/>
                  </a:lnTo>
                  <a:lnTo>
                    <a:pt x="42" y="180"/>
                  </a:lnTo>
                  <a:lnTo>
                    <a:pt x="42" y="155"/>
                  </a:lnTo>
                  <a:lnTo>
                    <a:pt x="37" y="89"/>
                  </a:lnTo>
                  <a:lnTo>
                    <a:pt x="29" y="46"/>
                  </a:lnTo>
                  <a:lnTo>
                    <a:pt x="21" y="0"/>
                  </a:lnTo>
                  <a:lnTo>
                    <a:pt x="22" y="66"/>
                  </a:lnTo>
                  <a:lnTo>
                    <a:pt x="22" y="139"/>
                  </a:lnTo>
                  <a:lnTo>
                    <a:pt x="21" y="189"/>
                  </a:lnTo>
                  <a:lnTo>
                    <a:pt x="12" y="240"/>
                  </a:lnTo>
                  <a:lnTo>
                    <a:pt x="0" y="293"/>
                  </a:lnTo>
                  <a:lnTo>
                    <a:pt x="9" y="339"/>
                  </a:lnTo>
                </a:path>
              </a:pathLst>
            </a:custGeom>
            <a:solidFill>
              <a:srgbClr val="767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24" name="Freeform 268"/>
            <p:cNvSpPr>
              <a:spLocks/>
            </p:cNvSpPr>
            <p:nvPr/>
          </p:nvSpPr>
          <p:spPr bwMode="auto">
            <a:xfrm>
              <a:off x="3544" y="2780"/>
              <a:ext cx="23" cy="144"/>
            </a:xfrm>
            <a:custGeom>
              <a:avLst/>
              <a:gdLst>
                <a:gd name="T0" fmla="*/ 24 w 25"/>
                <a:gd name="T1" fmla="*/ 143 h 144"/>
                <a:gd name="T2" fmla="*/ 19 w 25"/>
                <a:gd name="T3" fmla="*/ 102 h 144"/>
                <a:gd name="T4" fmla="*/ 15 w 25"/>
                <a:gd name="T5" fmla="*/ 67 h 144"/>
                <a:gd name="T6" fmla="*/ 19 w 25"/>
                <a:gd name="T7" fmla="*/ 28 h 144"/>
                <a:gd name="T8" fmla="*/ 21 w 25"/>
                <a:gd name="T9" fmla="*/ 0 h 144"/>
                <a:gd name="T10" fmla="*/ 9 w 25"/>
                <a:gd name="T11" fmla="*/ 52 h 144"/>
                <a:gd name="T12" fmla="*/ 0 w 25"/>
                <a:gd name="T13" fmla="*/ 93 h 144"/>
                <a:gd name="T14" fmla="*/ 24 w 25"/>
                <a:gd name="T15" fmla="*/ 143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44">
                  <a:moveTo>
                    <a:pt x="24" y="143"/>
                  </a:moveTo>
                  <a:lnTo>
                    <a:pt x="19" y="102"/>
                  </a:lnTo>
                  <a:lnTo>
                    <a:pt x="15" y="67"/>
                  </a:lnTo>
                  <a:lnTo>
                    <a:pt x="19" y="28"/>
                  </a:lnTo>
                  <a:lnTo>
                    <a:pt x="21" y="0"/>
                  </a:lnTo>
                  <a:lnTo>
                    <a:pt x="9" y="52"/>
                  </a:lnTo>
                  <a:lnTo>
                    <a:pt x="0" y="93"/>
                  </a:lnTo>
                  <a:lnTo>
                    <a:pt x="24" y="143"/>
                  </a:lnTo>
                </a:path>
              </a:pathLst>
            </a:custGeom>
            <a:solidFill>
              <a:srgbClr val="767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25" name="Freeform 269"/>
            <p:cNvSpPr>
              <a:spLocks/>
            </p:cNvSpPr>
            <p:nvPr/>
          </p:nvSpPr>
          <p:spPr bwMode="auto">
            <a:xfrm>
              <a:off x="3528" y="2818"/>
              <a:ext cx="20" cy="125"/>
            </a:xfrm>
            <a:custGeom>
              <a:avLst/>
              <a:gdLst>
                <a:gd name="T0" fmla="*/ 10 w 23"/>
                <a:gd name="T1" fmla="*/ 124 h 125"/>
                <a:gd name="T2" fmla="*/ 10 w 23"/>
                <a:gd name="T3" fmla="*/ 101 h 125"/>
                <a:gd name="T4" fmla="*/ 6 w 23"/>
                <a:gd name="T5" fmla="*/ 65 h 125"/>
                <a:gd name="T6" fmla="*/ 13 w 23"/>
                <a:gd name="T7" fmla="*/ 28 h 125"/>
                <a:gd name="T8" fmla="*/ 22 w 23"/>
                <a:gd name="T9" fmla="*/ 0 h 125"/>
                <a:gd name="T10" fmla="*/ 0 w 23"/>
                <a:gd name="T11" fmla="*/ 45 h 125"/>
                <a:gd name="T12" fmla="*/ 0 w 23"/>
                <a:gd name="T13" fmla="*/ 67 h 125"/>
                <a:gd name="T14" fmla="*/ 10 w 23"/>
                <a:gd name="T15" fmla="*/ 124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5">
                  <a:moveTo>
                    <a:pt x="10" y="124"/>
                  </a:moveTo>
                  <a:lnTo>
                    <a:pt x="10" y="101"/>
                  </a:lnTo>
                  <a:lnTo>
                    <a:pt x="6" y="65"/>
                  </a:lnTo>
                  <a:lnTo>
                    <a:pt x="13" y="28"/>
                  </a:lnTo>
                  <a:lnTo>
                    <a:pt x="22" y="0"/>
                  </a:lnTo>
                  <a:lnTo>
                    <a:pt x="0" y="45"/>
                  </a:lnTo>
                  <a:lnTo>
                    <a:pt x="0" y="67"/>
                  </a:lnTo>
                  <a:lnTo>
                    <a:pt x="10" y="124"/>
                  </a:lnTo>
                </a:path>
              </a:pathLst>
            </a:custGeom>
            <a:solidFill>
              <a:srgbClr val="767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26" name="Freeform 270"/>
            <p:cNvSpPr>
              <a:spLocks/>
            </p:cNvSpPr>
            <p:nvPr/>
          </p:nvSpPr>
          <p:spPr bwMode="auto">
            <a:xfrm>
              <a:off x="3511" y="2704"/>
              <a:ext cx="25" cy="248"/>
            </a:xfrm>
            <a:custGeom>
              <a:avLst/>
              <a:gdLst>
                <a:gd name="T0" fmla="*/ 2 w 28"/>
                <a:gd name="T1" fmla="*/ 247 h 248"/>
                <a:gd name="T2" fmla="*/ 7 w 28"/>
                <a:gd name="T3" fmla="*/ 215 h 248"/>
                <a:gd name="T4" fmla="*/ 7 w 28"/>
                <a:gd name="T5" fmla="*/ 182 h 248"/>
                <a:gd name="T6" fmla="*/ 4 w 28"/>
                <a:gd name="T7" fmla="*/ 140 h 248"/>
                <a:gd name="T8" fmla="*/ 18 w 28"/>
                <a:gd name="T9" fmla="*/ 93 h 248"/>
                <a:gd name="T10" fmla="*/ 25 w 28"/>
                <a:gd name="T11" fmla="*/ 56 h 248"/>
                <a:gd name="T12" fmla="*/ 27 w 28"/>
                <a:gd name="T13" fmla="*/ 7 h 248"/>
                <a:gd name="T14" fmla="*/ 27 w 28"/>
                <a:gd name="T15" fmla="*/ 0 h 248"/>
                <a:gd name="T16" fmla="*/ 11 w 28"/>
                <a:gd name="T17" fmla="*/ 58 h 248"/>
                <a:gd name="T18" fmla="*/ 9 w 28"/>
                <a:gd name="T19" fmla="*/ 95 h 248"/>
                <a:gd name="T20" fmla="*/ 4 w 28"/>
                <a:gd name="T21" fmla="*/ 134 h 248"/>
                <a:gd name="T22" fmla="*/ 0 w 28"/>
                <a:gd name="T23" fmla="*/ 207 h 248"/>
                <a:gd name="T24" fmla="*/ 2 w 28"/>
                <a:gd name="T25" fmla="*/ 24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48">
                  <a:moveTo>
                    <a:pt x="2" y="247"/>
                  </a:moveTo>
                  <a:lnTo>
                    <a:pt x="7" y="215"/>
                  </a:lnTo>
                  <a:lnTo>
                    <a:pt x="7" y="182"/>
                  </a:lnTo>
                  <a:lnTo>
                    <a:pt x="4" y="140"/>
                  </a:lnTo>
                  <a:lnTo>
                    <a:pt x="18" y="93"/>
                  </a:lnTo>
                  <a:lnTo>
                    <a:pt x="25" y="56"/>
                  </a:lnTo>
                  <a:lnTo>
                    <a:pt x="27" y="7"/>
                  </a:lnTo>
                  <a:lnTo>
                    <a:pt x="27" y="0"/>
                  </a:lnTo>
                  <a:lnTo>
                    <a:pt x="11" y="58"/>
                  </a:lnTo>
                  <a:lnTo>
                    <a:pt x="9" y="95"/>
                  </a:lnTo>
                  <a:lnTo>
                    <a:pt x="4" y="134"/>
                  </a:lnTo>
                  <a:lnTo>
                    <a:pt x="0" y="207"/>
                  </a:lnTo>
                  <a:lnTo>
                    <a:pt x="2" y="247"/>
                  </a:lnTo>
                </a:path>
              </a:pathLst>
            </a:custGeom>
            <a:solidFill>
              <a:srgbClr val="767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27" name="Freeform 271"/>
            <p:cNvSpPr>
              <a:spLocks/>
            </p:cNvSpPr>
            <p:nvPr/>
          </p:nvSpPr>
          <p:spPr bwMode="auto">
            <a:xfrm>
              <a:off x="3618" y="2618"/>
              <a:ext cx="143" cy="212"/>
            </a:xfrm>
            <a:custGeom>
              <a:avLst/>
              <a:gdLst>
                <a:gd name="T0" fmla="*/ 160 w 161"/>
                <a:gd name="T1" fmla="*/ 117 h 212"/>
                <a:gd name="T2" fmla="*/ 155 w 161"/>
                <a:gd name="T3" fmla="*/ 167 h 212"/>
                <a:gd name="T4" fmla="*/ 138 w 161"/>
                <a:gd name="T5" fmla="*/ 188 h 212"/>
                <a:gd name="T6" fmla="*/ 104 w 161"/>
                <a:gd name="T7" fmla="*/ 203 h 212"/>
                <a:gd name="T8" fmla="*/ 80 w 161"/>
                <a:gd name="T9" fmla="*/ 211 h 212"/>
                <a:gd name="T10" fmla="*/ 44 w 161"/>
                <a:gd name="T11" fmla="*/ 209 h 212"/>
                <a:gd name="T12" fmla="*/ 21 w 161"/>
                <a:gd name="T13" fmla="*/ 201 h 212"/>
                <a:gd name="T14" fmla="*/ 0 w 161"/>
                <a:gd name="T15" fmla="*/ 185 h 212"/>
                <a:gd name="T16" fmla="*/ 16 w 161"/>
                <a:gd name="T17" fmla="*/ 121 h 212"/>
                <a:gd name="T18" fmla="*/ 14 w 161"/>
                <a:gd name="T19" fmla="*/ 79 h 212"/>
                <a:gd name="T20" fmla="*/ 10 w 161"/>
                <a:gd name="T21" fmla="*/ 48 h 212"/>
                <a:gd name="T22" fmla="*/ 6 w 161"/>
                <a:gd name="T23" fmla="*/ 0 h 212"/>
                <a:gd name="T24" fmla="*/ 160 w 161"/>
                <a:gd name="T25" fmla="*/ 1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12">
                  <a:moveTo>
                    <a:pt x="160" y="117"/>
                  </a:moveTo>
                  <a:lnTo>
                    <a:pt x="155" y="167"/>
                  </a:lnTo>
                  <a:lnTo>
                    <a:pt x="138" y="188"/>
                  </a:lnTo>
                  <a:lnTo>
                    <a:pt x="104" y="203"/>
                  </a:lnTo>
                  <a:lnTo>
                    <a:pt x="80" y="211"/>
                  </a:lnTo>
                  <a:lnTo>
                    <a:pt x="44" y="209"/>
                  </a:lnTo>
                  <a:lnTo>
                    <a:pt x="21" y="201"/>
                  </a:lnTo>
                  <a:lnTo>
                    <a:pt x="0" y="185"/>
                  </a:lnTo>
                  <a:lnTo>
                    <a:pt x="16" y="121"/>
                  </a:lnTo>
                  <a:lnTo>
                    <a:pt x="14" y="79"/>
                  </a:lnTo>
                  <a:lnTo>
                    <a:pt x="10" y="48"/>
                  </a:lnTo>
                  <a:lnTo>
                    <a:pt x="6" y="0"/>
                  </a:lnTo>
                  <a:lnTo>
                    <a:pt x="160" y="117"/>
                  </a:lnTo>
                </a:path>
              </a:pathLst>
            </a:custGeom>
            <a:solidFill>
              <a:srgbClr val="E0A080"/>
            </a:solidFill>
            <a:ln w="12700" cap="rnd" cmpd="sng">
              <a:solidFill>
                <a:srgbClr val="402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28" name="Freeform 272"/>
            <p:cNvSpPr>
              <a:spLocks/>
            </p:cNvSpPr>
            <p:nvPr/>
          </p:nvSpPr>
          <p:spPr bwMode="auto">
            <a:xfrm>
              <a:off x="3699" y="2763"/>
              <a:ext cx="33" cy="64"/>
            </a:xfrm>
            <a:custGeom>
              <a:avLst/>
              <a:gdLst>
                <a:gd name="T0" fmla="*/ 36 w 37"/>
                <a:gd name="T1" fmla="*/ 0 h 64"/>
                <a:gd name="T2" fmla="*/ 23 w 37"/>
                <a:gd name="T3" fmla="*/ 12 h 64"/>
                <a:gd name="T4" fmla="*/ 15 w 37"/>
                <a:gd name="T5" fmla="*/ 33 h 64"/>
                <a:gd name="T6" fmla="*/ 5 w 37"/>
                <a:gd name="T7" fmla="*/ 50 h 64"/>
                <a:gd name="T8" fmla="*/ 0 w 37"/>
                <a:gd name="T9" fmla="*/ 63 h 64"/>
                <a:gd name="T10" fmla="*/ 21 w 37"/>
                <a:gd name="T11" fmla="*/ 34 h 64"/>
                <a:gd name="T12" fmla="*/ 30 w 37"/>
                <a:gd name="T13" fmla="*/ 15 h 64"/>
                <a:gd name="T14" fmla="*/ 36 w 37"/>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4">
                  <a:moveTo>
                    <a:pt x="36" y="0"/>
                  </a:moveTo>
                  <a:lnTo>
                    <a:pt x="23" y="12"/>
                  </a:lnTo>
                  <a:lnTo>
                    <a:pt x="15" y="33"/>
                  </a:lnTo>
                  <a:lnTo>
                    <a:pt x="5" y="50"/>
                  </a:lnTo>
                  <a:lnTo>
                    <a:pt x="0" y="63"/>
                  </a:lnTo>
                  <a:lnTo>
                    <a:pt x="21" y="34"/>
                  </a:lnTo>
                  <a:lnTo>
                    <a:pt x="30" y="15"/>
                  </a:lnTo>
                  <a:lnTo>
                    <a:pt x="36"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29" name="Freeform 273"/>
            <p:cNvSpPr>
              <a:spLocks/>
            </p:cNvSpPr>
            <p:nvPr/>
          </p:nvSpPr>
          <p:spPr bwMode="auto">
            <a:xfrm>
              <a:off x="3600" y="2389"/>
              <a:ext cx="310" cy="359"/>
            </a:xfrm>
            <a:custGeom>
              <a:avLst/>
              <a:gdLst>
                <a:gd name="T0" fmla="*/ 340 w 348"/>
                <a:gd name="T1" fmla="*/ 54 h 359"/>
                <a:gd name="T2" fmla="*/ 347 w 348"/>
                <a:gd name="T3" fmla="*/ 107 h 359"/>
                <a:gd name="T4" fmla="*/ 341 w 348"/>
                <a:gd name="T5" fmla="*/ 135 h 359"/>
                <a:gd name="T6" fmla="*/ 328 w 348"/>
                <a:gd name="T7" fmla="*/ 163 h 359"/>
                <a:gd name="T8" fmla="*/ 325 w 348"/>
                <a:gd name="T9" fmla="*/ 188 h 359"/>
                <a:gd name="T10" fmla="*/ 319 w 348"/>
                <a:gd name="T11" fmla="*/ 213 h 359"/>
                <a:gd name="T12" fmla="*/ 310 w 348"/>
                <a:gd name="T13" fmla="*/ 229 h 359"/>
                <a:gd name="T14" fmla="*/ 294 w 348"/>
                <a:gd name="T15" fmla="*/ 244 h 359"/>
                <a:gd name="T16" fmla="*/ 280 w 348"/>
                <a:gd name="T17" fmla="*/ 261 h 359"/>
                <a:gd name="T18" fmla="*/ 264 w 348"/>
                <a:gd name="T19" fmla="*/ 278 h 359"/>
                <a:gd name="T20" fmla="*/ 249 w 348"/>
                <a:gd name="T21" fmla="*/ 293 h 359"/>
                <a:gd name="T22" fmla="*/ 230 w 348"/>
                <a:gd name="T23" fmla="*/ 310 h 359"/>
                <a:gd name="T24" fmla="*/ 209 w 348"/>
                <a:gd name="T25" fmla="*/ 330 h 359"/>
                <a:gd name="T26" fmla="*/ 193 w 348"/>
                <a:gd name="T27" fmla="*/ 340 h 359"/>
                <a:gd name="T28" fmla="*/ 175 w 348"/>
                <a:gd name="T29" fmla="*/ 350 h 359"/>
                <a:gd name="T30" fmla="*/ 156 w 348"/>
                <a:gd name="T31" fmla="*/ 358 h 359"/>
                <a:gd name="T32" fmla="*/ 142 w 348"/>
                <a:gd name="T33" fmla="*/ 358 h 359"/>
                <a:gd name="T34" fmla="*/ 128 w 348"/>
                <a:gd name="T35" fmla="*/ 354 h 359"/>
                <a:gd name="T36" fmla="*/ 111 w 348"/>
                <a:gd name="T37" fmla="*/ 345 h 359"/>
                <a:gd name="T38" fmla="*/ 90 w 348"/>
                <a:gd name="T39" fmla="*/ 331 h 359"/>
                <a:gd name="T40" fmla="*/ 60 w 348"/>
                <a:gd name="T41" fmla="*/ 298 h 359"/>
                <a:gd name="T42" fmla="*/ 36 w 348"/>
                <a:gd name="T43" fmla="*/ 260 h 359"/>
                <a:gd name="T44" fmla="*/ 26 w 348"/>
                <a:gd name="T45" fmla="*/ 241 h 359"/>
                <a:gd name="T46" fmla="*/ 21 w 348"/>
                <a:gd name="T47" fmla="*/ 219 h 359"/>
                <a:gd name="T48" fmla="*/ 19 w 348"/>
                <a:gd name="T49" fmla="*/ 184 h 359"/>
                <a:gd name="T50" fmla="*/ 19 w 348"/>
                <a:gd name="T51" fmla="*/ 155 h 359"/>
                <a:gd name="T52" fmla="*/ 11 w 348"/>
                <a:gd name="T53" fmla="*/ 148 h 359"/>
                <a:gd name="T54" fmla="*/ 5 w 348"/>
                <a:gd name="T55" fmla="*/ 132 h 359"/>
                <a:gd name="T56" fmla="*/ 1 w 348"/>
                <a:gd name="T57" fmla="*/ 118 h 359"/>
                <a:gd name="T58" fmla="*/ 0 w 348"/>
                <a:gd name="T59" fmla="*/ 98 h 359"/>
                <a:gd name="T60" fmla="*/ 6 w 348"/>
                <a:gd name="T61" fmla="*/ 81 h 359"/>
                <a:gd name="T62" fmla="*/ 19 w 348"/>
                <a:gd name="T63" fmla="*/ 65 h 359"/>
                <a:gd name="T64" fmla="*/ 37 w 348"/>
                <a:gd name="T65" fmla="*/ 62 h 359"/>
                <a:gd name="T66" fmla="*/ 46 w 348"/>
                <a:gd name="T67" fmla="*/ 77 h 359"/>
                <a:gd name="T68" fmla="*/ 58 w 348"/>
                <a:gd name="T69" fmla="*/ 116 h 359"/>
                <a:gd name="T70" fmla="*/ 89 w 348"/>
                <a:gd name="T71" fmla="*/ 80 h 359"/>
                <a:gd name="T72" fmla="*/ 108 w 348"/>
                <a:gd name="T73" fmla="*/ 58 h 359"/>
                <a:gd name="T74" fmla="*/ 123 w 348"/>
                <a:gd name="T75" fmla="*/ 34 h 359"/>
                <a:gd name="T76" fmla="*/ 131 w 348"/>
                <a:gd name="T77" fmla="*/ 14 h 359"/>
                <a:gd name="T78" fmla="*/ 143 w 348"/>
                <a:gd name="T79" fmla="*/ 4 h 359"/>
                <a:gd name="T80" fmla="*/ 166 w 348"/>
                <a:gd name="T81" fmla="*/ 0 h 359"/>
                <a:gd name="T82" fmla="*/ 178 w 348"/>
                <a:gd name="T83" fmla="*/ 5 h 359"/>
                <a:gd name="T84" fmla="*/ 193 w 348"/>
                <a:gd name="T85" fmla="*/ 16 h 359"/>
                <a:gd name="T86" fmla="*/ 214 w 348"/>
                <a:gd name="T87" fmla="*/ 24 h 359"/>
                <a:gd name="T88" fmla="*/ 248 w 348"/>
                <a:gd name="T89" fmla="*/ 29 h 359"/>
                <a:gd name="T90" fmla="*/ 243 w 348"/>
                <a:gd name="T91" fmla="*/ 37 h 359"/>
                <a:gd name="T92" fmla="*/ 207 w 348"/>
                <a:gd name="T93" fmla="*/ 51 h 359"/>
                <a:gd name="T94" fmla="*/ 245 w 348"/>
                <a:gd name="T95" fmla="*/ 44 h 359"/>
                <a:gd name="T96" fmla="*/ 268 w 348"/>
                <a:gd name="T97" fmla="*/ 33 h 359"/>
                <a:gd name="T98" fmla="*/ 302 w 348"/>
                <a:gd name="T99" fmla="*/ 36 h 359"/>
                <a:gd name="T100" fmla="*/ 247 w 348"/>
                <a:gd name="T101" fmla="*/ 69 h 359"/>
                <a:gd name="T102" fmla="*/ 315 w 348"/>
                <a:gd name="T103" fmla="*/ 42 h 359"/>
                <a:gd name="T104" fmla="*/ 275 w 348"/>
                <a:gd name="T105" fmla="*/ 67 h 359"/>
                <a:gd name="T106" fmla="*/ 336 w 348"/>
                <a:gd name="T107" fmla="*/ 47 h 359"/>
                <a:gd name="T108" fmla="*/ 306 w 348"/>
                <a:gd name="T109" fmla="*/ 69 h 359"/>
                <a:gd name="T110" fmla="*/ 340 w 348"/>
                <a:gd name="T111" fmla="*/ 5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8" h="359">
                  <a:moveTo>
                    <a:pt x="340" y="54"/>
                  </a:moveTo>
                  <a:lnTo>
                    <a:pt x="347" y="107"/>
                  </a:lnTo>
                  <a:lnTo>
                    <a:pt x="341" y="135"/>
                  </a:lnTo>
                  <a:lnTo>
                    <a:pt x="328" y="163"/>
                  </a:lnTo>
                  <a:lnTo>
                    <a:pt x="325" y="188"/>
                  </a:lnTo>
                  <a:lnTo>
                    <a:pt x="319" y="213"/>
                  </a:lnTo>
                  <a:lnTo>
                    <a:pt x="310" y="229"/>
                  </a:lnTo>
                  <a:lnTo>
                    <a:pt x="294" y="244"/>
                  </a:lnTo>
                  <a:lnTo>
                    <a:pt x="280" y="261"/>
                  </a:lnTo>
                  <a:lnTo>
                    <a:pt x="264" y="278"/>
                  </a:lnTo>
                  <a:lnTo>
                    <a:pt x="249" y="293"/>
                  </a:lnTo>
                  <a:lnTo>
                    <a:pt x="230" y="310"/>
                  </a:lnTo>
                  <a:lnTo>
                    <a:pt x="209" y="330"/>
                  </a:lnTo>
                  <a:lnTo>
                    <a:pt x="193" y="340"/>
                  </a:lnTo>
                  <a:lnTo>
                    <a:pt x="175" y="350"/>
                  </a:lnTo>
                  <a:lnTo>
                    <a:pt x="156" y="358"/>
                  </a:lnTo>
                  <a:lnTo>
                    <a:pt x="142" y="358"/>
                  </a:lnTo>
                  <a:lnTo>
                    <a:pt x="128" y="354"/>
                  </a:lnTo>
                  <a:lnTo>
                    <a:pt x="111" y="345"/>
                  </a:lnTo>
                  <a:lnTo>
                    <a:pt x="90" y="331"/>
                  </a:lnTo>
                  <a:lnTo>
                    <a:pt x="60" y="298"/>
                  </a:lnTo>
                  <a:lnTo>
                    <a:pt x="36" y="260"/>
                  </a:lnTo>
                  <a:lnTo>
                    <a:pt x="26" y="241"/>
                  </a:lnTo>
                  <a:lnTo>
                    <a:pt x="21" y="219"/>
                  </a:lnTo>
                  <a:lnTo>
                    <a:pt x="19" y="184"/>
                  </a:lnTo>
                  <a:lnTo>
                    <a:pt x="19" y="155"/>
                  </a:lnTo>
                  <a:lnTo>
                    <a:pt x="11" y="148"/>
                  </a:lnTo>
                  <a:lnTo>
                    <a:pt x="5" y="132"/>
                  </a:lnTo>
                  <a:lnTo>
                    <a:pt x="1" y="118"/>
                  </a:lnTo>
                  <a:lnTo>
                    <a:pt x="0" y="98"/>
                  </a:lnTo>
                  <a:lnTo>
                    <a:pt x="6" y="81"/>
                  </a:lnTo>
                  <a:lnTo>
                    <a:pt x="19" y="65"/>
                  </a:lnTo>
                  <a:lnTo>
                    <a:pt x="37" y="62"/>
                  </a:lnTo>
                  <a:lnTo>
                    <a:pt x="46" y="77"/>
                  </a:lnTo>
                  <a:lnTo>
                    <a:pt x="58" y="116"/>
                  </a:lnTo>
                  <a:lnTo>
                    <a:pt x="89" y="80"/>
                  </a:lnTo>
                  <a:lnTo>
                    <a:pt x="108" y="58"/>
                  </a:lnTo>
                  <a:lnTo>
                    <a:pt x="123" y="34"/>
                  </a:lnTo>
                  <a:lnTo>
                    <a:pt x="131" y="14"/>
                  </a:lnTo>
                  <a:lnTo>
                    <a:pt x="143" y="4"/>
                  </a:lnTo>
                  <a:lnTo>
                    <a:pt x="166" y="0"/>
                  </a:lnTo>
                  <a:lnTo>
                    <a:pt x="178" y="5"/>
                  </a:lnTo>
                  <a:lnTo>
                    <a:pt x="193" y="16"/>
                  </a:lnTo>
                  <a:lnTo>
                    <a:pt x="214" y="24"/>
                  </a:lnTo>
                  <a:lnTo>
                    <a:pt x="248" y="29"/>
                  </a:lnTo>
                  <a:lnTo>
                    <a:pt x="243" y="37"/>
                  </a:lnTo>
                  <a:lnTo>
                    <a:pt x="207" y="51"/>
                  </a:lnTo>
                  <a:lnTo>
                    <a:pt x="245" y="44"/>
                  </a:lnTo>
                  <a:lnTo>
                    <a:pt x="268" y="33"/>
                  </a:lnTo>
                  <a:lnTo>
                    <a:pt x="302" y="36"/>
                  </a:lnTo>
                  <a:lnTo>
                    <a:pt x="247" y="69"/>
                  </a:lnTo>
                  <a:lnTo>
                    <a:pt x="315" y="42"/>
                  </a:lnTo>
                  <a:lnTo>
                    <a:pt x="275" y="67"/>
                  </a:lnTo>
                  <a:lnTo>
                    <a:pt x="336" y="47"/>
                  </a:lnTo>
                  <a:lnTo>
                    <a:pt x="306" y="69"/>
                  </a:lnTo>
                  <a:lnTo>
                    <a:pt x="340" y="54"/>
                  </a:lnTo>
                </a:path>
              </a:pathLst>
            </a:custGeom>
            <a:solidFill>
              <a:srgbClr val="E0A080"/>
            </a:solidFill>
            <a:ln w="12700" cap="rnd" cmpd="sng">
              <a:solidFill>
                <a:srgbClr val="402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30" name="Freeform 274"/>
            <p:cNvSpPr>
              <a:spLocks/>
            </p:cNvSpPr>
            <p:nvPr/>
          </p:nvSpPr>
          <p:spPr bwMode="auto">
            <a:xfrm>
              <a:off x="3613" y="2464"/>
              <a:ext cx="22" cy="59"/>
            </a:xfrm>
            <a:custGeom>
              <a:avLst/>
              <a:gdLst>
                <a:gd name="T0" fmla="*/ 24 w 25"/>
                <a:gd name="T1" fmla="*/ 13 h 59"/>
                <a:gd name="T2" fmla="*/ 19 w 25"/>
                <a:gd name="T3" fmla="*/ 0 h 59"/>
                <a:gd name="T4" fmla="*/ 13 w 25"/>
                <a:gd name="T5" fmla="*/ 0 h 59"/>
                <a:gd name="T6" fmla="*/ 1 w 25"/>
                <a:gd name="T7" fmla="*/ 13 h 59"/>
                <a:gd name="T8" fmla="*/ 0 w 25"/>
                <a:gd name="T9" fmla="*/ 35 h 59"/>
                <a:gd name="T10" fmla="*/ 4 w 25"/>
                <a:gd name="T11" fmla="*/ 56 h 59"/>
                <a:gd name="T12" fmla="*/ 9 w 25"/>
                <a:gd name="T13" fmla="*/ 58 h 59"/>
                <a:gd name="T14" fmla="*/ 3 w 25"/>
                <a:gd name="T15" fmla="*/ 40 h 59"/>
                <a:gd name="T16" fmla="*/ 3 w 25"/>
                <a:gd name="T17" fmla="*/ 24 h 59"/>
                <a:gd name="T18" fmla="*/ 9 w 25"/>
                <a:gd name="T19" fmla="*/ 13 h 59"/>
                <a:gd name="T20" fmla="*/ 24 w 25"/>
                <a:gd name="T21" fmla="*/ 1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59">
                  <a:moveTo>
                    <a:pt x="24" y="13"/>
                  </a:moveTo>
                  <a:lnTo>
                    <a:pt x="19" y="0"/>
                  </a:lnTo>
                  <a:lnTo>
                    <a:pt x="13" y="0"/>
                  </a:lnTo>
                  <a:lnTo>
                    <a:pt x="1" y="13"/>
                  </a:lnTo>
                  <a:lnTo>
                    <a:pt x="0" y="35"/>
                  </a:lnTo>
                  <a:lnTo>
                    <a:pt x="4" y="56"/>
                  </a:lnTo>
                  <a:lnTo>
                    <a:pt x="9" y="58"/>
                  </a:lnTo>
                  <a:lnTo>
                    <a:pt x="3" y="40"/>
                  </a:lnTo>
                  <a:lnTo>
                    <a:pt x="3" y="24"/>
                  </a:lnTo>
                  <a:lnTo>
                    <a:pt x="9" y="13"/>
                  </a:lnTo>
                  <a:lnTo>
                    <a:pt x="24" y="13"/>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31" name="Freeform 275"/>
            <p:cNvSpPr>
              <a:spLocks/>
            </p:cNvSpPr>
            <p:nvPr/>
          </p:nvSpPr>
          <p:spPr bwMode="auto">
            <a:xfrm>
              <a:off x="3719" y="2648"/>
              <a:ext cx="70" cy="41"/>
            </a:xfrm>
            <a:custGeom>
              <a:avLst/>
              <a:gdLst>
                <a:gd name="T0" fmla="*/ 0 w 79"/>
                <a:gd name="T1" fmla="*/ 9 h 41"/>
                <a:gd name="T2" fmla="*/ 6 w 79"/>
                <a:gd name="T3" fmla="*/ 7 h 41"/>
                <a:gd name="T4" fmla="*/ 9 w 79"/>
                <a:gd name="T5" fmla="*/ 17 h 41"/>
                <a:gd name="T6" fmla="*/ 16 w 79"/>
                <a:gd name="T7" fmla="*/ 25 h 41"/>
                <a:gd name="T8" fmla="*/ 22 w 79"/>
                <a:gd name="T9" fmla="*/ 26 h 41"/>
                <a:gd name="T10" fmla="*/ 28 w 79"/>
                <a:gd name="T11" fmla="*/ 32 h 41"/>
                <a:gd name="T12" fmla="*/ 37 w 79"/>
                <a:gd name="T13" fmla="*/ 35 h 41"/>
                <a:gd name="T14" fmla="*/ 50 w 79"/>
                <a:gd name="T15" fmla="*/ 33 h 41"/>
                <a:gd name="T16" fmla="*/ 66 w 79"/>
                <a:gd name="T17" fmla="*/ 35 h 41"/>
                <a:gd name="T18" fmla="*/ 73 w 79"/>
                <a:gd name="T19" fmla="*/ 40 h 41"/>
                <a:gd name="T20" fmla="*/ 78 w 79"/>
                <a:gd name="T21" fmla="*/ 33 h 41"/>
                <a:gd name="T22" fmla="*/ 37 w 79"/>
                <a:gd name="T23" fmla="*/ 21 h 41"/>
                <a:gd name="T24" fmla="*/ 30 w 79"/>
                <a:gd name="T25" fmla="*/ 14 h 41"/>
                <a:gd name="T26" fmla="*/ 16 w 79"/>
                <a:gd name="T27" fmla="*/ 9 h 41"/>
                <a:gd name="T28" fmla="*/ 9 w 79"/>
                <a:gd name="T29" fmla="*/ 5 h 41"/>
                <a:gd name="T30" fmla="*/ 7 w 79"/>
                <a:gd name="T31" fmla="*/ 0 h 41"/>
                <a:gd name="T32" fmla="*/ 0 w 79"/>
                <a:gd name="T33"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 h="41">
                  <a:moveTo>
                    <a:pt x="0" y="9"/>
                  </a:moveTo>
                  <a:lnTo>
                    <a:pt x="6" y="7"/>
                  </a:lnTo>
                  <a:lnTo>
                    <a:pt x="9" y="17"/>
                  </a:lnTo>
                  <a:lnTo>
                    <a:pt x="16" y="25"/>
                  </a:lnTo>
                  <a:lnTo>
                    <a:pt x="22" y="26"/>
                  </a:lnTo>
                  <a:lnTo>
                    <a:pt x="28" y="32"/>
                  </a:lnTo>
                  <a:lnTo>
                    <a:pt x="37" y="35"/>
                  </a:lnTo>
                  <a:lnTo>
                    <a:pt x="50" y="33"/>
                  </a:lnTo>
                  <a:lnTo>
                    <a:pt x="66" y="35"/>
                  </a:lnTo>
                  <a:lnTo>
                    <a:pt x="73" y="40"/>
                  </a:lnTo>
                  <a:lnTo>
                    <a:pt x="78" y="33"/>
                  </a:lnTo>
                  <a:lnTo>
                    <a:pt x="37" y="21"/>
                  </a:lnTo>
                  <a:lnTo>
                    <a:pt x="30" y="14"/>
                  </a:lnTo>
                  <a:lnTo>
                    <a:pt x="16" y="9"/>
                  </a:lnTo>
                  <a:lnTo>
                    <a:pt x="9" y="5"/>
                  </a:lnTo>
                  <a:lnTo>
                    <a:pt x="7" y="0"/>
                  </a:lnTo>
                  <a:lnTo>
                    <a:pt x="0" y="9"/>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32" name="Freeform 276"/>
            <p:cNvSpPr>
              <a:spLocks/>
            </p:cNvSpPr>
            <p:nvPr/>
          </p:nvSpPr>
          <p:spPr bwMode="auto">
            <a:xfrm>
              <a:off x="3720" y="2468"/>
              <a:ext cx="81" cy="42"/>
            </a:xfrm>
            <a:custGeom>
              <a:avLst/>
              <a:gdLst>
                <a:gd name="T0" fmla="*/ 83 w 91"/>
                <a:gd name="T1" fmla="*/ 29 h 42"/>
                <a:gd name="T2" fmla="*/ 90 w 91"/>
                <a:gd name="T3" fmla="*/ 41 h 42"/>
                <a:gd name="T4" fmla="*/ 80 w 91"/>
                <a:gd name="T5" fmla="*/ 41 h 42"/>
                <a:gd name="T6" fmla="*/ 72 w 91"/>
                <a:gd name="T7" fmla="*/ 31 h 42"/>
                <a:gd name="T8" fmla="*/ 59 w 91"/>
                <a:gd name="T9" fmla="*/ 21 h 42"/>
                <a:gd name="T10" fmla="*/ 46 w 91"/>
                <a:gd name="T11" fmla="*/ 15 h 42"/>
                <a:gd name="T12" fmla="*/ 0 w 91"/>
                <a:gd name="T13" fmla="*/ 0 h 42"/>
                <a:gd name="T14" fmla="*/ 53 w 91"/>
                <a:gd name="T15" fmla="*/ 12 h 42"/>
                <a:gd name="T16" fmla="*/ 70 w 91"/>
                <a:gd name="T17" fmla="*/ 18 h 42"/>
                <a:gd name="T18" fmla="*/ 83 w 91"/>
                <a:gd name="T19" fmla="*/ 2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42">
                  <a:moveTo>
                    <a:pt x="83" y="29"/>
                  </a:moveTo>
                  <a:lnTo>
                    <a:pt x="90" y="41"/>
                  </a:lnTo>
                  <a:lnTo>
                    <a:pt x="80" y="41"/>
                  </a:lnTo>
                  <a:lnTo>
                    <a:pt x="72" y="31"/>
                  </a:lnTo>
                  <a:lnTo>
                    <a:pt x="59" y="21"/>
                  </a:lnTo>
                  <a:lnTo>
                    <a:pt x="46" y="15"/>
                  </a:lnTo>
                  <a:lnTo>
                    <a:pt x="0" y="0"/>
                  </a:lnTo>
                  <a:lnTo>
                    <a:pt x="53" y="12"/>
                  </a:lnTo>
                  <a:lnTo>
                    <a:pt x="70" y="18"/>
                  </a:lnTo>
                  <a:lnTo>
                    <a:pt x="83" y="29"/>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33" name="Freeform 277"/>
            <p:cNvSpPr>
              <a:spLocks/>
            </p:cNvSpPr>
            <p:nvPr/>
          </p:nvSpPr>
          <p:spPr bwMode="auto">
            <a:xfrm>
              <a:off x="3836" y="2515"/>
              <a:ext cx="61" cy="17"/>
            </a:xfrm>
            <a:custGeom>
              <a:avLst/>
              <a:gdLst>
                <a:gd name="T0" fmla="*/ 7 w 69"/>
                <a:gd name="T1" fmla="*/ 1 h 17"/>
                <a:gd name="T2" fmla="*/ 0 w 69"/>
                <a:gd name="T3" fmla="*/ 7 h 17"/>
                <a:gd name="T4" fmla="*/ 3 w 69"/>
                <a:gd name="T5" fmla="*/ 16 h 17"/>
                <a:gd name="T6" fmla="*/ 13 w 69"/>
                <a:gd name="T7" fmla="*/ 7 h 17"/>
                <a:gd name="T8" fmla="*/ 32 w 69"/>
                <a:gd name="T9" fmla="*/ 8 h 17"/>
                <a:gd name="T10" fmla="*/ 68 w 69"/>
                <a:gd name="T11" fmla="*/ 16 h 17"/>
                <a:gd name="T12" fmla="*/ 35 w 69"/>
                <a:gd name="T13" fmla="*/ 5 h 17"/>
                <a:gd name="T14" fmla="*/ 19 w 69"/>
                <a:gd name="T15" fmla="*/ 0 h 17"/>
                <a:gd name="T16" fmla="*/ 7 w 6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7">
                  <a:moveTo>
                    <a:pt x="7" y="1"/>
                  </a:moveTo>
                  <a:lnTo>
                    <a:pt x="0" y="7"/>
                  </a:lnTo>
                  <a:lnTo>
                    <a:pt x="3" y="16"/>
                  </a:lnTo>
                  <a:lnTo>
                    <a:pt x="13" y="7"/>
                  </a:lnTo>
                  <a:lnTo>
                    <a:pt x="32" y="8"/>
                  </a:lnTo>
                  <a:lnTo>
                    <a:pt x="68" y="16"/>
                  </a:lnTo>
                  <a:lnTo>
                    <a:pt x="35" y="5"/>
                  </a:lnTo>
                  <a:lnTo>
                    <a:pt x="19" y="0"/>
                  </a:lnTo>
                  <a:lnTo>
                    <a:pt x="7" y="1"/>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34" name="Freeform 278"/>
            <p:cNvSpPr>
              <a:spLocks/>
            </p:cNvSpPr>
            <p:nvPr/>
          </p:nvSpPr>
          <p:spPr bwMode="auto">
            <a:xfrm>
              <a:off x="3754" y="2606"/>
              <a:ext cx="49" cy="25"/>
            </a:xfrm>
            <a:custGeom>
              <a:avLst/>
              <a:gdLst>
                <a:gd name="T0" fmla="*/ 54 w 55"/>
                <a:gd name="T1" fmla="*/ 14 h 25"/>
                <a:gd name="T2" fmla="*/ 41 w 55"/>
                <a:gd name="T3" fmla="*/ 15 h 25"/>
                <a:gd name="T4" fmla="*/ 29 w 55"/>
                <a:gd name="T5" fmla="*/ 14 h 25"/>
                <a:gd name="T6" fmla="*/ 18 w 55"/>
                <a:gd name="T7" fmla="*/ 9 h 25"/>
                <a:gd name="T8" fmla="*/ 11 w 55"/>
                <a:gd name="T9" fmla="*/ 1 h 25"/>
                <a:gd name="T10" fmla="*/ 0 w 55"/>
                <a:gd name="T11" fmla="*/ 0 h 25"/>
                <a:gd name="T12" fmla="*/ 3 w 55"/>
                <a:gd name="T13" fmla="*/ 4 h 25"/>
                <a:gd name="T14" fmla="*/ 11 w 55"/>
                <a:gd name="T15" fmla="*/ 8 h 25"/>
                <a:gd name="T16" fmla="*/ 15 w 55"/>
                <a:gd name="T17" fmla="*/ 19 h 25"/>
                <a:gd name="T18" fmla="*/ 21 w 55"/>
                <a:gd name="T19" fmla="*/ 23 h 25"/>
                <a:gd name="T20" fmla="*/ 30 w 55"/>
                <a:gd name="T21" fmla="*/ 24 h 25"/>
                <a:gd name="T22" fmla="*/ 38 w 55"/>
                <a:gd name="T23" fmla="*/ 22 h 25"/>
                <a:gd name="T24" fmla="*/ 54 w 55"/>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5">
                  <a:moveTo>
                    <a:pt x="54" y="14"/>
                  </a:moveTo>
                  <a:lnTo>
                    <a:pt x="41" y="15"/>
                  </a:lnTo>
                  <a:lnTo>
                    <a:pt x="29" y="14"/>
                  </a:lnTo>
                  <a:lnTo>
                    <a:pt x="18" y="9"/>
                  </a:lnTo>
                  <a:lnTo>
                    <a:pt x="11" y="1"/>
                  </a:lnTo>
                  <a:lnTo>
                    <a:pt x="0" y="0"/>
                  </a:lnTo>
                  <a:lnTo>
                    <a:pt x="3" y="4"/>
                  </a:lnTo>
                  <a:lnTo>
                    <a:pt x="11" y="8"/>
                  </a:lnTo>
                  <a:lnTo>
                    <a:pt x="15" y="19"/>
                  </a:lnTo>
                  <a:lnTo>
                    <a:pt x="21" y="23"/>
                  </a:lnTo>
                  <a:lnTo>
                    <a:pt x="30" y="24"/>
                  </a:lnTo>
                  <a:lnTo>
                    <a:pt x="38" y="22"/>
                  </a:lnTo>
                  <a:lnTo>
                    <a:pt x="54" y="14"/>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35" name="Freeform 279"/>
            <p:cNvSpPr>
              <a:spLocks/>
            </p:cNvSpPr>
            <p:nvPr/>
          </p:nvSpPr>
          <p:spPr bwMode="auto">
            <a:xfrm>
              <a:off x="3715" y="2702"/>
              <a:ext cx="25" cy="17"/>
            </a:xfrm>
            <a:custGeom>
              <a:avLst/>
              <a:gdLst>
                <a:gd name="T0" fmla="*/ 0 w 28"/>
                <a:gd name="T1" fmla="*/ 4 h 17"/>
                <a:gd name="T2" fmla="*/ 9 w 28"/>
                <a:gd name="T3" fmla="*/ 5 h 17"/>
                <a:gd name="T4" fmla="*/ 16 w 28"/>
                <a:gd name="T5" fmla="*/ 8 h 17"/>
                <a:gd name="T6" fmla="*/ 27 w 28"/>
                <a:gd name="T7" fmla="*/ 16 h 17"/>
                <a:gd name="T8" fmla="*/ 18 w 28"/>
                <a:gd name="T9" fmla="*/ 2 h 17"/>
                <a:gd name="T10" fmla="*/ 9 w 28"/>
                <a:gd name="T11" fmla="*/ 0 h 17"/>
                <a:gd name="T12" fmla="*/ 0 w 28"/>
                <a:gd name="T13" fmla="*/ 4 h 17"/>
              </a:gdLst>
              <a:ahLst/>
              <a:cxnLst>
                <a:cxn ang="0">
                  <a:pos x="T0" y="T1"/>
                </a:cxn>
                <a:cxn ang="0">
                  <a:pos x="T2" y="T3"/>
                </a:cxn>
                <a:cxn ang="0">
                  <a:pos x="T4" y="T5"/>
                </a:cxn>
                <a:cxn ang="0">
                  <a:pos x="T6" y="T7"/>
                </a:cxn>
                <a:cxn ang="0">
                  <a:pos x="T8" y="T9"/>
                </a:cxn>
                <a:cxn ang="0">
                  <a:pos x="T10" y="T11"/>
                </a:cxn>
                <a:cxn ang="0">
                  <a:pos x="T12" y="T13"/>
                </a:cxn>
              </a:cxnLst>
              <a:rect l="0" t="0" r="r" b="b"/>
              <a:pathLst>
                <a:path w="28" h="17">
                  <a:moveTo>
                    <a:pt x="0" y="4"/>
                  </a:moveTo>
                  <a:lnTo>
                    <a:pt x="9" y="5"/>
                  </a:lnTo>
                  <a:lnTo>
                    <a:pt x="16" y="8"/>
                  </a:lnTo>
                  <a:lnTo>
                    <a:pt x="27" y="16"/>
                  </a:lnTo>
                  <a:lnTo>
                    <a:pt x="18" y="2"/>
                  </a:lnTo>
                  <a:lnTo>
                    <a:pt x="9" y="0"/>
                  </a:lnTo>
                  <a:lnTo>
                    <a:pt x="0" y="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36" name="Freeform 280"/>
            <p:cNvSpPr>
              <a:spLocks/>
            </p:cNvSpPr>
            <p:nvPr/>
          </p:nvSpPr>
          <p:spPr bwMode="auto">
            <a:xfrm>
              <a:off x="3826" y="2544"/>
              <a:ext cx="60" cy="28"/>
            </a:xfrm>
            <a:custGeom>
              <a:avLst/>
              <a:gdLst>
                <a:gd name="T0" fmla="*/ 66 w 67"/>
                <a:gd name="T1" fmla="*/ 15 h 28"/>
                <a:gd name="T2" fmla="*/ 51 w 67"/>
                <a:gd name="T3" fmla="*/ 18 h 28"/>
                <a:gd name="T4" fmla="*/ 42 w 67"/>
                <a:gd name="T5" fmla="*/ 26 h 28"/>
                <a:gd name="T6" fmla="*/ 28 w 67"/>
                <a:gd name="T7" fmla="*/ 27 h 28"/>
                <a:gd name="T8" fmla="*/ 17 w 67"/>
                <a:gd name="T9" fmla="*/ 21 h 28"/>
                <a:gd name="T10" fmla="*/ 10 w 67"/>
                <a:gd name="T11" fmla="*/ 11 h 28"/>
                <a:gd name="T12" fmla="*/ 0 w 67"/>
                <a:gd name="T13" fmla="*/ 5 h 28"/>
                <a:gd name="T14" fmla="*/ 23 w 67"/>
                <a:gd name="T15" fmla="*/ 0 h 28"/>
                <a:gd name="T16" fmla="*/ 39 w 67"/>
                <a:gd name="T17" fmla="*/ 0 h 28"/>
                <a:gd name="T18" fmla="*/ 50 w 67"/>
                <a:gd name="T19" fmla="*/ 7 h 28"/>
                <a:gd name="T20" fmla="*/ 66 w 67"/>
                <a:gd name="T2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6" y="15"/>
                  </a:moveTo>
                  <a:lnTo>
                    <a:pt x="51" y="18"/>
                  </a:lnTo>
                  <a:lnTo>
                    <a:pt x="42" y="26"/>
                  </a:lnTo>
                  <a:lnTo>
                    <a:pt x="28" y="27"/>
                  </a:lnTo>
                  <a:lnTo>
                    <a:pt x="17" y="21"/>
                  </a:lnTo>
                  <a:lnTo>
                    <a:pt x="10" y="11"/>
                  </a:lnTo>
                  <a:lnTo>
                    <a:pt x="0" y="5"/>
                  </a:lnTo>
                  <a:lnTo>
                    <a:pt x="23" y="0"/>
                  </a:lnTo>
                  <a:lnTo>
                    <a:pt x="39" y="0"/>
                  </a:lnTo>
                  <a:lnTo>
                    <a:pt x="50" y="7"/>
                  </a:lnTo>
                  <a:lnTo>
                    <a:pt x="66" y="15"/>
                  </a:lnTo>
                </a:path>
              </a:pathLst>
            </a:custGeom>
            <a:solidFill>
              <a:srgbClr val="FFFFFF"/>
            </a:solidFill>
            <a:ln w="12700" cap="rnd" cmpd="sng">
              <a:solidFill>
                <a:srgbClr val="402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37" name="Oval 281"/>
            <p:cNvSpPr>
              <a:spLocks noChangeArrowheads="1"/>
            </p:cNvSpPr>
            <p:nvPr/>
          </p:nvSpPr>
          <p:spPr bwMode="auto">
            <a:xfrm>
              <a:off x="3841" y="2545"/>
              <a:ext cx="23" cy="24"/>
            </a:xfrm>
            <a:prstGeom prst="ellipse">
              <a:avLst/>
            </a:prstGeom>
            <a:solidFill>
              <a:srgbClr val="808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738" name="Freeform 282"/>
            <p:cNvSpPr>
              <a:spLocks/>
            </p:cNvSpPr>
            <p:nvPr/>
          </p:nvSpPr>
          <p:spPr bwMode="auto">
            <a:xfrm>
              <a:off x="3829" y="2544"/>
              <a:ext cx="55" cy="17"/>
            </a:xfrm>
            <a:custGeom>
              <a:avLst/>
              <a:gdLst>
                <a:gd name="T0" fmla="*/ 61 w 62"/>
                <a:gd name="T1" fmla="*/ 16 h 17"/>
                <a:gd name="T2" fmla="*/ 47 w 62"/>
                <a:gd name="T3" fmla="*/ 14 h 17"/>
                <a:gd name="T4" fmla="*/ 41 w 62"/>
                <a:gd name="T5" fmla="*/ 9 h 17"/>
                <a:gd name="T6" fmla="*/ 29 w 62"/>
                <a:gd name="T7" fmla="*/ 6 h 17"/>
                <a:gd name="T8" fmla="*/ 19 w 62"/>
                <a:gd name="T9" fmla="*/ 6 h 17"/>
                <a:gd name="T10" fmla="*/ 0 w 62"/>
                <a:gd name="T11" fmla="*/ 6 h 17"/>
                <a:gd name="T12" fmla="*/ 18 w 62"/>
                <a:gd name="T13" fmla="*/ 1 h 17"/>
                <a:gd name="T14" fmla="*/ 37 w 62"/>
                <a:gd name="T15" fmla="*/ 0 h 17"/>
                <a:gd name="T16" fmla="*/ 51 w 62"/>
                <a:gd name="T17" fmla="*/ 9 h 17"/>
                <a:gd name="T18" fmla="*/ 61 w 62"/>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7">
                  <a:moveTo>
                    <a:pt x="61" y="16"/>
                  </a:moveTo>
                  <a:lnTo>
                    <a:pt x="47" y="14"/>
                  </a:lnTo>
                  <a:lnTo>
                    <a:pt x="41" y="9"/>
                  </a:lnTo>
                  <a:lnTo>
                    <a:pt x="29" y="6"/>
                  </a:lnTo>
                  <a:lnTo>
                    <a:pt x="19" y="6"/>
                  </a:lnTo>
                  <a:lnTo>
                    <a:pt x="0" y="6"/>
                  </a:lnTo>
                  <a:lnTo>
                    <a:pt x="18" y="1"/>
                  </a:lnTo>
                  <a:lnTo>
                    <a:pt x="37" y="0"/>
                  </a:lnTo>
                  <a:lnTo>
                    <a:pt x="51" y="9"/>
                  </a:lnTo>
                  <a:lnTo>
                    <a:pt x="61" y="16"/>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39" name="Oval 283"/>
            <p:cNvSpPr>
              <a:spLocks noChangeArrowheads="1"/>
            </p:cNvSpPr>
            <p:nvPr/>
          </p:nvSpPr>
          <p:spPr bwMode="auto">
            <a:xfrm>
              <a:off x="3847" y="2550"/>
              <a:ext cx="14"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740" name="Freeform 284"/>
            <p:cNvSpPr>
              <a:spLocks/>
            </p:cNvSpPr>
            <p:nvPr/>
          </p:nvSpPr>
          <p:spPr bwMode="auto">
            <a:xfrm>
              <a:off x="3721" y="2502"/>
              <a:ext cx="66" cy="32"/>
            </a:xfrm>
            <a:custGeom>
              <a:avLst/>
              <a:gdLst>
                <a:gd name="T0" fmla="*/ 73 w 74"/>
                <a:gd name="T1" fmla="*/ 28 h 32"/>
                <a:gd name="T2" fmla="*/ 58 w 74"/>
                <a:gd name="T3" fmla="*/ 29 h 32"/>
                <a:gd name="T4" fmla="*/ 44 w 74"/>
                <a:gd name="T5" fmla="*/ 31 h 32"/>
                <a:gd name="T6" fmla="*/ 30 w 74"/>
                <a:gd name="T7" fmla="*/ 30 h 32"/>
                <a:gd name="T8" fmla="*/ 18 w 74"/>
                <a:gd name="T9" fmla="*/ 20 h 32"/>
                <a:gd name="T10" fmla="*/ 16 w 74"/>
                <a:gd name="T11" fmla="*/ 8 h 32"/>
                <a:gd name="T12" fmla="*/ 0 w 74"/>
                <a:gd name="T13" fmla="*/ 0 h 32"/>
                <a:gd name="T14" fmla="*/ 20 w 74"/>
                <a:gd name="T15" fmla="*/ 0 h 32"/>
                <a:gd name="T16" fmla="*/ 34 w 74"/>
                <a:gd name="T17" fmla="*/ 1 h 32"/>
                <a:gd name="T18" fmla="*/ 51 w 74"/>
                <a:gd name="T19" fmla="*/ 4 h 32"/>
                <a:gd name="T20" fmla="*/ 60 w 74"/>
                <a:gd name="T21" fmla="*/ 12 h 32"/>
                <a:gd name="T22" fmla="*/ 64 w 74"/>
                <a:gd name="T23" fmla="*/ 20 h 32"/>
                <a:gd name="T24" fmla="*/ 73 w 74"/>
                <a:gd name="T25"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32">
                  <a:moveTo>
                    <a:pt x="73" y="28"/>
                  </a:moveTo>
                  <a:lnTo>
                    <a:pt x="58" y="29"/>
                  </a:lnTo>
                  <a:lnTo>
                    <a:pt x="44" y="31"/>
                  </a:lnTo>
                  <a:lnTo>
                    <a:pt x="30" y="30"/>
                  </a:lnTo>
                  <a:lnTo>
                    <a:pt x="18" y="20"/>
                  </a:lnTo>
                  <a:lnTo>
                    <a:pt x="16" y="8"/>
                  </a:lnTo>
                  <a:lnTo>
                    <a:pt x="0" y="0"/>
                  </a:lnTo>
                  <a:lnTo>
                    <a:pt x="20" y="0"/>
                  </a:lnTo>
                  <a:lnTo>
                    <a:pt x="34" y="1"/>
                  </a:lnTo>
                  <a:lnTo>
                    <a:pt x="51" y="4"/>
                  </a:lnTo>
                  <a:lnTo>
                    <a:pt x="60" y="12"/>
                  </a:lnTo>
                  <a:lnTo>
                    <a:pt x="64" y="20"/>
                  </a:lnTo>
                  <a:lnTo>
                    <a:pt x="73" y="28"/>
                  </a:lnTo>
                </a:path>
              </a:pathLst>
            </a:custGeom>
            <a:solidFill>
              <a:srgbClr val="FFFFFF"/>
            </a:solidFill>
            <a:ln w="12700" cap="rnd" cmpd="sng">
              <a:solidFill>
                <a:srgbClr val="402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41" name="Oval 285"/>
            <p:cNvSpPr>
              <a:spLocks noChangeArrowheads="1"/>
            </p:cNvSpPr>
            <p:nvPr/>
          </p:nvSpPr>
          <p:spPr bwMode="auto">
            <a:xfrm>
              <a:off x="3744" y="2507"/>
              <a:ext cx="24" cy="24"/>
            </a:xfrm>
            <a:prstGeom prst="ellipse">
              <a:avLst/>
            </a:prstGeom>
            <a:solidFill>
              <a:srgbClr val="808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742" name="Freeform 286"/>
            <p:cNvSpPr>
              <a:spLocks/>
            </p:cNvSpPr>
            <p:nvPr/>
          </p:nvSpPr>
          <p:spPr bwMode="auto">
            <a:xfrm>
              <a:off x="3725" y="2503"/>
              <a:ext cx="59" cy="27"/>
            </a:xfrm>
            <a:custGeom>
              <a:avLst/>
              <a:gdLst>
                <a:gd name="T0" fmla="*/ 66 w 67"/>
                <a:gd name="T1" fmla="*/ 26 h 27"/>
                <a:gd name="T2" fmla="*/ 53 w 67"/>
                <a:gd name="T3" fmla="*/ 21 h 27"/>
                <a:gd name="T4" fmla="*/ 48 w 67"/>
                <a:gd name="T5" fmla="*/ 13 h 27"/>
                <a:gd name="T6" fmla="*/ 38 w 67"/>
                <a:gd name="T7" fmla="*/ 8 h 27"/>
                <a:gd name="T8" fmla="*/ 27 w 67"/>
                <a:gd name="T9" fmla="*/ 6 h 27"/>
                <a:gd name="T10" fmla="*/ 0 w 67"/>
                <a:gd name="T11" fmla="*/ 0 h 27"/>
                <a:gd name="T12" fmla="*/ 20 w 67"/>
                <a:gd name="T13" fmla="*/ 0 h 27"/>
                <a:gd name="T14" fmla="*/ 46 w 67"/>
                <a:gd name="T15" fmla="*/ 3 h 27"/>
                <a:gd name="T16" fmla="*/ 56 w 67"/>
                <a:gd name="T17" fmla="*/ 11 h 27"/>
                <a:gd name="T18" fmla="*/ 61 w 67"/>
                <a:gd name="T19" fmla="*/ 19 h 27"/>
                <a:gd name="T20" fmla="*/ 66 w 67"/>
                <a:gd name="T21"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7">
                  <a:moveTo>
                    <a:pt x="66" y="26"/>
                  </a:moveTo>
                  <a:lnTo>
                    <a:pt x="53" y="21"/>
                  </a:lnTo>
                  <a:lnTo>
                    <a:pt x="48" y="13"/>
                  </a:lnTo>
                  <a:lnTo>
                    <a:pt x="38" y="8"/>
                  </a:lnTo>
                  <a:lnTo>
                    <a:pt x="27" y="6"/>
                  </a:lnTo>
                  <a:lnTo>
                    <a:pt x="0" y="0"/>
                  </a:lnTo>
                  <a:lnTo>
                    <a:pt x="20" y="0"/>
                  </a:lnTo>
                  <a:lnTo>
                    <a:pt x="46" y="3"/>
                  </a:lnTo>
                  <a:lnTo>
                    <a:pt x="56" y="11"/>
                  </a:lnTo>
                  <a:lnTo>
                    <a:pt x="61" y="19"/>
                  </a:lnTo>
                  <a:lnTo>
                    <a:pt x="66" y="26"/>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43" name="Oval 287"/>
            <p:cNvSpPr>
              <a:spLocks noChangeArrowheads="1"/>
            </p:cNvSpPr>
            <p:nvPr/>
          </p:nvSpPr>
          <p:spPr bwMode="auto">
            <a:xfrm>
              <a:off x="3749" y="2513"/>
              <a:ext cx="14"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147744" name="Freeform 288"/>
            <p:cNvSpPr>
              <a:spLocks/>
            </p:cNvSpPr>
            <p:nvPr/>
          </p:nvSpPr>
          <p:spPr bwMode="auto">
            <a:xfrm>
              <a:off x="3622" y="2484"/>
              <a:ext cx="15" cy="30"/>
            </a:xfrm>
            <a:custGeom>
              <a:avLst/>
              <a:gdLst>
                <a:gd name="T0" fmla="*/ 16 w 17"/>
                <a:gd name="T1" fmla="*/ 9 h 30"/>
                <a:gd name="T2" fmla="*/ 7 w 17"/>
                <a:gd name="T3" fmla="*/ 11 h 30"/>
                <a:gd name="T4" fmla="*/ 3 w 17"/>
                <a:gd name="T5" fmla="*/ 18 h 30"/>
                <a:gd name="T6" fmla="*/ 6 w 17"/>
                <a:gd name="T7" fmla="*/ 29 h 30"/>
                <a:gd name="T8" fmla="*/ 0 w 17"/>
                <a:gd name="T9" fmla="*/ 20 h 30"/>
                <a:gd name="T10" fmla="*/ 0 w 17"/>
                <a:gd name="T11" fmla="*/ 12 h 30"/>
                <a:gd name="T12" fmla="*/ 8 w 17"/>
                <a:gd name="T13" fmla="*/ 0 h 30"/>
                <a:gd name="T14" fmla="*/ 16 w 17"/>
                <a:gd name="T15" fmla="*/ 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0">
                  <a:moveTo>
                    <a:pt x="16" y="9"/>
                  </a:moveTo>
                  <a:lnTo>
                    <a:pt x="7" y="11"/>
                  </a:lnTo>
                  <a:lnTo>
                    <a:pt x="3" y="18"/>
                  </a:lnTo>
                  <a:lnTo>
                    <a:pt x="6" y="29"/>
                  </a:lnTo>
                  <a:lnTo>
                    <a:pt x="0" y="20"/>
                  </a:lnTo>
                  <a:lnTo>
                    <a:pt x="0" y="12"/>
                  </a:lnTo>
                  <a:lnTo>
                    <a:pt x="8" y="0"/>
                  </a:lnTo>
                  <a:lnTo>
                    <a:pt x="16" y="9"/>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45" name="Freeform 289"/>
            <p:cNvSpPr>
              <a:spLocks/>
            </p:cNvSpPr>
            <p:nvPr/>
          </p:nvSpPr>
          <p:spPr bwMode="auto">
            <a:xfrm>
              <a:off x="3618" y="2530"/>
              <a:ext cx="18" cy="21"/>
            </a:xfrm>
            <a:custGeom>
              <a:avLst/>
              <a:gdLst>
                <a:gd name="T0" fmla="*/ 19 w 20"/>
                <a:gd name="T1" fmla="*/ 0 h 21"/>
                <a:gd name="T2" fmla="*/ 16 w 20"/>
                <a:gd name="T3" fmla="*/ 12 h 21"/>
                <a:gd name="T4" fmla="*/ 10 w 20"/>
                <a:gd name="T5" fmla="*/ 12 h 21"/>
                <a:gd name="T6" fmla="*/ 0 w 20"/>
                <a:gd name="T7" fmla="*/ 11 h 21"/>
                <a:gd name="T8" fmla="*/ 1 w 20"/>
                <a:gd name="T9" fmla="*/ 17 h 21"/>
                <a:gd name="T10" fmla="*/ 5 w 20"/>
                <a:gd name="T11" fmla="*/ 20 h 21"/>
                <a:gd name="T12" fmla="*/ 16 w 20"/>
                <a:gd name="T13" fmla="*/ 17 h 21"/>
                <a:gd name="T14" fmla="*/ 17 w 20"/>
                <a:gd name="T15" fmla="*/ 9 h 21"/>
                <a:gd name="T16" fmla="*/ 19 w 20"/>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19" y="0"/>
                  </a:moveTo>
                  <a:lnTo>
                    <a:pt x="16" y="12"/>
                  </a:lnTo>
                  <a:lnTo>
                    <a:pt x="10" y="12"/>
                  </a:lnTo>
                  <a:lnTo>
                    <a:pt x="0" y="11"/>
                  </a:lnTo>
                  <a:lnTo>
                    <a:pt x="1" y="17"/>
                  </a:lnTo>
                  <a:lnTo>
                    <a:pt x="5" y="20"/>
                  </a:lnTo>
                  <a:lnTo>
                    <a:pt x="16" y="17"/>
                  </a:lnTo>
                  <a:lnTo>
                    <a:pt x="17" y="9"/>
                  </a:lnTo>
                  <a:lnTo>
                    <a:pt x="19"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7746" name="AutoShape 290"/>
            <p:cNvSpPr>
              <a:spLocks noChangeArrowheads="1"/>
            </p:cNvSpPr>
            <p:nvPr/>
          </p:nvSpPr>
          <p:spPr bwMode="auto">
            <a:xfrm rot="5400000" flipH="1">
              <a:off x="4347" y="1911"/>
              <a:ext cx="854" cy="1433"/>
            </a:xfrm>
            <a:prstGeom prst="wedgeRoundRectCallout">
              <a:avLst>
                <a:gd name="adj1" fmla="val -8852"/>
                <a:gd name="adj2" fmla="val 66667"/>
                <a:gd name="adj3" fmla="val 16667"/>
              </a:avLst>
            </a:prstGeom>
            <a:solidFill>
              <a:schemeClr val="bg2"/>
            </a:solidFill>
            <a:ln w="25400">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vert="eaVert" wrap="none" lIns="92075" tIns="46038" rIns="92075" bIns="46038" anchor="ctr"/>
            <a:lstStyle/>
            <a:p>
              <a:pPr algn="ctr"/>
              <a:r>
                <a:rPr lang="en-GB" sz="1600" b="1">
                  <a:solidFill>
                    <a:schemeClr val="tx2"/>
                  </a:solidFill>
                </a:rPr>
                <a:t>It</a:t>
              </a:r>
              <a:r>
                <a:rPr lang="en-GB" sz="1600" b="1">
                  <a:solidFill>
                    <a:schemeClr val="tx2"/>
                  </a:solidFill>
                  <a:latin typeface="Arial"/>
                </a:rPr>
                <a:t>’</a:t>
              </a:r>
              <a:r>
                <a:rPr lang="en-GB" sz="1600" b="1">
                  <a:solidFill>
                    <a:schemeClr val="tx2"/>
                  </a:solidFill>
                </a:rPr>
                <a:t>s a metabolic</a:t>
              </a:r>
              <a:br>
                <a:rPr lang="en-GB" sz="1600" b="1">
                  <a:solidFill>
                    <a:schemeClr val="tx2"/>
                  </a:solidFill>
                </a:rPr>
              </a:br>
              <a:r>
                <a:rPr lang="en-GB" sz="1600" b="1">
                  <a:solidFill>
                    <a:schemeClr val="tx2"/>
                  </a:solidFill>
                </a:rPr>
                <a:t>acidemia with a large</a:t>
              </a:r>
              <a:br>
                <a:rPr lang="en-GB" sz="1600" b="1">
                  <a:solidFill>
                    <a:schemeClr val="tx2"/>
                  </a:solidFill>
                </a:rPr>
              </a:br>
              <a:r>
                <a:rPr lang="en-GB" sz="1600" b="1">
                  <a:solidFill>
                    <a:schemeClr val="tx2"/>
                  </a:solidFill>
                </a:rPr>
                <a:t>venous-arterial</a:t>
              </a:r>
            </a:p>
            <a:p>
              <a:pPr algn="ctr"/>
              <a:r>
                <a:rPr lang="en-GB" sz="1600" b="1">
                  <a:solidFill>
                    <a:schemeClr val="tx2"/>
                  </a:solidFill>
                </a:rPr>
                <a:t>difference</a:t>
              </a:r>
            </a:p>
          </p:txBody>
        </p:sp>
        <p:sp>
          <p:nvSpPr>
            <p:cNvPr id="147747" name="Rectangle 291"/>
            <p:cNvSpPr>
              <a:spLocks noChangeArrowheads="1"/>
            </p:cNvSpPr>
            <p:nvPr/>
          </p:nvSpPr>
          <p:spPr bwMode="auto">
            <a:xfrm>
              <a:off x="3220" y="3742"/>
              <a:ext cx="21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GB" sz="2000">
                  <a:solidFill>
                    <a:schemeClr val="tx2"/>
                  </a:solidFill>
                </a:rPr>
                <a:t>3. Provides an interpretation</a:t>
              </a:r>
            </a:p>
          </p:txBody>
        </p:sp>
        <p:sp>
          <p:nvSpPr>
            <p:cNvPr id="147750" name="Rectangle 294"/>
            <p:cNvSpPr>
              <a:spLocks noChangeArrowheads="1"/>
            </p:cNvSpPr>
            <p:nvPr/>
          </p:nvSpPr>
          <p:spPr bwMode="auto">
            <a:xfrm>
              <a:off x="2969" y="2064"/>
              <a:ext cx="2638" cy="20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sp>
        <p:nvSpPr>
          <p:cNvPr id="147754" name="Rectangle 298"/>
          <p:cNvSpPr>
            <a:spLocks noGrp="1" noChangeArrowheads="1"/>
          </p:cNvSpPr>
          <p:nvPr>
            <p:ph type="title"/>
          </p:nvPr>
        </p:nvSpPr>
        <p:spPr>
          <a:xfrm>
            <a:off x="194205" y="727075"/>
            <a:ext cx="3446462" cy="1524000"/>
          </a:xfrm>
        </p:spPr>
        <p:txBody>
          <a:bodyPr/>
          <a:lstStyle/>
          <a:p>
            <a:pPr algn="l"/>
            <a:r>
              <a:rPr lang="en-GB"/>
              <a:t>Fuzzy</a:t>
            </a:r>
            <a:br>
              <a:rPr lang="en-GB"/>
            </a:br>
            <a:r>
              <a:rPr lang="en-GB"/>
              <a:t>Expert System</a:t>
            </a:r>
          </a:p>
        </p:txBody>
      </p:sp>
      <p:cxnSp>
        <p:nvCxnSpPr>
          <p:cNvPr id="298" name="Straight Connector 297"/>
          <p:cNvCxnSpPr/>
          <p:nvPr/>
        </p:nvCxnSpPr>
        <p:spPr>
          <a:xfrm flipH="1">
            <a:off x="263960" y="2300883"/>
            <a:ext cx="3247336" cy="0"/>
          </a:xfrm>
          <a:prstGeom prst="line">
            <a:avLst/>
          </a:prstGeom>
          <a:ln w="7620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716956"/>
      </p:ext>
    </p:extLst>
  </p:cSld>
  <p:clrMapOvr>
    <a:masterClrMapping/>
  </p:clrMapOvr>
  <mc:AlternateContent xmlns:mc="http://schemas.openxmlformats.org/markup-compatibility/2006" xmlns:p14="http://schemas.microsoft.com/office/powerpoint/2010/main">
    <mc:Choice Requires="p14">
      <p:transition p14:dur="0" advTm="54300"/>
    </mc:Choice>
    <mc:Fallback xmlns="">
      <p:transition xmlns:p14="http://schemas.microsoft.com/office/powerpoint/2010/main" advTm="5430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3007</TotalTime>
  <Words>1063</Words>
  <Application>Microsoft Macintosh PowerPoint</Application>
  <PresentationFormat>On-screen Show (4:3)</PresentationFormat>
  <Paragraphs>278</Paragraphs>
  <Slides>26</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Office Theme</vt:lpstr>
      <vt:lpstr>Chart</vt:lpstr>
      <vt:lpstr>G53FUZ Fuzzy Sets and Systems</vt:lpstr>
      <vt:lpstr>Overview</vt:lpstr>
      <vt:lpstr>Umbilical Acid-Base Assessment</vt:lpstr>
      <vt:lpstr>The Outcome of Labour</vt:lpstr>
      <vt:lpstr>Umbilical Cord Acid-Base Analysis</vt:lpstr>
      <vt:lpstr>Umbilical Acid-Base Analysis</vt:lpstr>
      <vt:lpstr>Problems with UAB Analysis</vt:lpstr>
      <vt:lpstr>Umbilical Acid-Base Assessment</vt:lpstr>
      <vt:lpstr>Fuzzy Expert System</vt:lpstr>
      <vt:lpstr>The Fuzzy Expert System</vt:lpstr>
      <vt:lpstr>Example Membership Functions</vt:lpstr>
      <vt:lpstr>Fuzzy Inference</vt:lpstr>
      <vt:lpstr>Imprecise Input Parameters</vt:lpstr>
      <vt:lpstr>Missing Input Parameters</vt:lpstr>
      <vt:lpstr>Example of Fuzzy Inference</vt:lpstr>
      <vt:lpstr>Fuzzy UAB Assessment</vt:lpstr>
      <vt:lpstr>The Validation Task</vt:lpstr>
      <vt:lpstr>Comparisons of Performance</vt:lpstr>
      <vt:lpstr>Initial Results</vt:lpstr>
      <vt:lpstr>Fuzzy System Detail</vt:lpstr>
      <vt:lpstr>Fuzzy Choices</vt:lpstr>
      <vt:lpstr>Fuzzy Model Tuning</vt:lpstr>
      <vt:lpstr>Fuzzy System Refined</vt:lpstr>
      <vt:lpstr>Tuned Fuzzy System Results</vt:lpstr>
      <vt:lpstr>Agreement with FES</vt:lpstr>
      <vt:lpstr>Summary</vt:lpstr>
    </vt:vector>
  </TitlesOfParts>
  <Manager/>
  <Company>University of Nottingham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Jon Garibaldi</dc:creator>
  <cp:keywords/>
  <dc:description/>
  <cp:lastModifiedBy>Jon Garibaldi</cp:lastModifiedBy>
  <cp:revision>316</cp:revision>
  <cp:lastPrinted>2013-03-13T21:26:25Z</cp:lastPrinted>
  <dcterms:created xsi:type="dcterms:W3CDTF">2013-01-18T10:37:50Z</dcterms:created>
  <dcterms:modified xsi:type="dcterms:W3CDTF">2014-03-12T09:05:13Z</dcterms:modified>
  <cp:category/>
</cp:coreProperties>
</file>