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8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54" autoAdjust="0"/>
  </p:normalViewPr>
  <p:slideViewPr>
    <p:cSldViewPr snapToGrid="0" snapToObjects="1" showGuides="1">
      <p:cViewPr varScale="1">
        <p:scale>
          <a:sx n="54" d="100"/>
          <a:sy n="54" d="100"/>
        </p:scale>
        <p:origin x="-752" y="-10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 snapToGrid="0" snapToObjects="1" showGuides="1">
      <p:cViewPr varScale="1">
        <p:scale>
          <a:sx n="75" d="100"/>
          <a:sy n="75" d="100"/>
        </p:scale>
        <p:origin x="-34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2681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6505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Calibri" charset="0"/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5953"/>
            <a:ext cx="7772400" cy="1470025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5441"/>
            <a:ext cx="6400800" cy="22834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University of Nottingham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G53FUZ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FCCA0-BAF4-E343-9F9C-EE692D44F7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4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233488"/>
            <a:ext cx="8229600" cy="0"/>
          </a:xfrm>
          <a:prstGeom prst="line">
            <a:avLst/>
          </a:prstGeom>
          <a:ln w="762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University of Nottingham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G53FUZ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ABA6B-5523-5545-841B-4EC6CC046F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7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57200" y="1233488"/>
            <a:ext cx="8229600" cy="0"/>
          </a:xfrm>
          <a:prstGeom prst="line">
            <a:avLst/>
          </a:prstGeom>
          <a:ln w="762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University of Nottingham</a:t>
            </a:r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G53FUZ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ABAF5-4035-E54A-AD10-DAE52DEB3E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01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15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8382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81000" y="1219200"/>
            <a:ext cx="4114800" cy="51054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19200"/>
            <a:ext cx="4114800" cy="51054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77000"/>
            <a:ext cx="281305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University of Nottingham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G5COPT-13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59513" y="6477000"/>
            <a:ext cx="2884487" cy="381000"/>
          </a:xfrm>
        </p:spPr>
        <p:txBody>
          <a:bodyPr/>
          <a:lstStyle>
            <a:lvl1pPr>
              <a:defRPr/>
            </a:lvl1pPr>
          </a:lstStyle>
          <a:p>
            <a:fld id="{2D342E6F-565D-9749-BB08-FCE0B57A5A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0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8382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1054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114800" cy="51054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77000"/>
            <a:ext cx="281305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University of Nottingham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G5COPT-10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59513" y="6477000"/>
            <a:ext cx="2884487" cy="381000"/>
          </a:xfrm>
        </p:spPr>
        <p:txBody>
          <a:bodyPr/>
          <a:lstStyle>
            <a:lvl1pPr>
              <a:defRPr/>
            </a:lvl1pPr>
          </a:lstStyle>
          <a:p>
            <a:fld id="{D48EA6F0-F353-F349-9479-9184138A27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9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8382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219200"/>
            <a:ext cx="8382000" cy="51054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77000"/>
            <a:ext cx="281305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University of Nottingham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G5COPT-14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9513" y="6477000"/>
            <a:ext cx="2884487" cy="381000"/>
          </a:xfrm>
        </p:spPr>
        <p:txBody>
          <a:bodyPr/>
          <a:lstStyle>
            <a:lvl1pPr>
              <a:defRPr/>
            </a:lvl1pPr>
          </a:lstStyle>
          <a:p>
            <a:fld id="{F9D9C37D-D1C5-374E-AE89-8B0C38951C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6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CC865-E997-3749-B8BF-1E07545BB4E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42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93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4775"/>
            <a:ext cx="8229600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GB" smtClean="0"/>
              <a:t>© University of Nottingham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G53FUZ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6E42355-9FEC-5F44-9A88-768AB750B5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5" r:id="rId6"/>
    <p:sldLayoutId id="2147483786" r:id="rId7"/>
    <p:sldLayoutId id="2147483787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>
          <a:xfrm>
            <a:off x="685800" y="1636713"/>
            <a:ext cx="7772400" cy="1470025"/>
          </a:xfrm>
        </p:spPr>
        <p:txBody>
          <a:bodyPr/>
          <a:lstStyle/>
          <a:p>
            <a:pPr eaLnBrk="1" hangingPunct="1"/>
            <a:r>
              <a:rPr lang="en-GB" dirty="0">
                <a:latin typeface="Calibri" charset="0"/>
                <a:ea typeface="MS PGothic" charset="0"/>
              </a:rPr>
              <a:t>G53FUZ</a:t>
            </a:r>
            <a:br>
              <a:rPr lang="en-GB" dirty="0">
                <a:latin typeface="Calibri" charset="0"/>
                <a:ea typeface="MS PGothic" charset="0"/>
              </a:rPr>
            </a:br>
            <a:r>
              <a:rPr lang="en-GB" dirty="0">
                <a:latin typeface="Calibri" charset="0"/>
                <a:ea typeface="MS PGothic" charset="0"/>
              </a:rPr>
              <a:t>Fuzzy Sets and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37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GB" b="1" dirty="0" err="1">
                <a:ea typeface="+mn-ea"/>
                <a:cs typeface="+mn-cs"/>
              </a:rPr>
              <a:t>Revision Lecture</a:t>
            </a:r>
            <a:endParaRPr lang="en-GB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GB" dirty="0" smtClean="0"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Past Exam Papers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242"/>
            <a:ext cx="8229600" cy="795686"/>
          </a:xfrm>
        </p:spPr>
        <p:txBody>
          <a:bodyPr/>
          <a:lstStyle/>
          <a:p>
            <a:r>
              <a:rPr lang="en-GB" dirty="0" smtClean="0"/>
              <a:t>Previous papers are available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61" y="2544570"/>
            <a:ext cx="8637478" cy="428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</a:t>
            </a:r>
            <a:r>
              <a:rPr lang="en-GB" dirty="0"/>
              <a:t>Overview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Six main topic </a:t>
            </a:r>
            <a:r>
              <a:rPr lang="en-US" dirty="0" smtClean="0"/>
              <a:t>areas</a:t>
            </a:r>
            <a:endParaRPr lang="en-US" dirty="0"/>
          </a:p>
          <a:p>
            <a:pPr marL="1255713" lvl="2" indent="-341313">
              <a:buFont typeface="+mj-lt"/>
              <a:buAutoNum type="arabicPeriod"/>
            </a:pPr>
            <a:r>
              <a:rPr lang="en-US" dirty="0"/>
              <a:t>fuzzy sets and operations</a:t>
            </a:r>
          </a:p>
          <a:p>
            <a:pPr marL="1255713" lvl="2" indent="-341313">
              <a:buFont typeface="+mj-lt"/>
              <a:buAutoNum type="arabicPeriod"/>
            </a:pPr>
            <a:r>
              <a:rPr lang="en-US" dirty="0"/>
              <a:t>linguistic variables and fuzzy logic</a:t>
            </a:r>
          </a:p>
          <a:p>
            <a:pPr marL="1255713" lvl="2" indent="-341313">
              <a:buFont typeface="+mj-lt"/>
              <a:buAutoNum type="arabicPeriod"/>
            </a:pPr>
            <a:r>
              <a:rPr lang="en-US" dirty="0"/>
              <a:t>Mamdani inference and defuzzification</a:t>
            </a:r>
          </a:p>
          <a:p>
            <a:pPr marL="1255713" lvl="2" indent="-341313">
              <a:buFont typeface="+mj-lt"/>
              <a:buAutoNum type="arabicPeriod"/>
            </a:pPr>
            <a:r>
              <a:rPr lang="en-US" dirty="0"/>
              <a:t>TSK inference and fuzzy control</a:t>
            </a:r>
          </a:p>
          <a:p>
            <a:pPr marL="1255713" lvl="2" indent="-341313">
              <a:buFont typeface="+mj-lt"/>
              <a:buAutoNum type="arabicPeriod"/>
            </a:pPr>
            <a:r>
              <a:rPr lang="en-US" dirty="0"/>
              <a:t>fuzzy model identification and tuning</a:t>
            </a:r>
          </a:p>
          <a:p>
            <a:pPr marL="1255713" lvl="2" indent="-341313">
              <a:buFont typeface="+mj-lt"/>
              <a:buAutoNum type="arabicPeriod"/>
            </a:pPr>
            <a:r>
              <a:rPr lang="en-US" dirty="0"/>
              <a:t>ANFIS</a:t>
            </a:r>
          </a:p>
          <a:p>
            <a:pPr lvl="1"/>
            <a:r>
              <a:rPr lang="en-US" dirty="0" smtClean="0"/>
              <a:t>lectures 8 &amp; 9 (‘applications’ and ‘non-standard fuzzy inference’) are not examinable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2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Fuzzy Sets and Operations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Concept and formal definition of a fuzzy set</a:t>
            </a:r>
          </a:p>
          <a:p>
            <a:pPr lvl="1"/>
            <a:r>
              <a:rPr lang="en-US"/>
              <a:t>basic notation</a:t>
            </a:r>
          </a:p>
          <a:p>
            <a:r>
              <a:rPr lang="en-US"/>
              <a:t>Properties</a:t>
            </a:r>
          </a:p>
          <a:p>
            <a:pPr lvl="1"/>
            <a:r>
              <a:rPr lang="en-US"/>
              <a:t>alpha-cuts, support, normality, convexity</a:t>
            </a:r>
          </a:p>
          <a:p>
            <a:pPr lvl="1"/>
            <a:r>
              <a:rPr lang="en-US"/>
              <a:t>meaning of membership values (not probabilities)</a:t>
            </a:r>
          </a:p>
          <a:p>
            <a:r>
              <a:rPr lang="en-US"/>
              <a:t>Operations</a:t>
            </a:r>
          </a:p>
          <a:p>
            <a:pPr lvl="1"/>
            <a:r>
              <a:rPr lang="en-US"/>
              <a:t>basic complement, intersection, union</a:t>
            </a:r>
          </a:p>
          <a:p>
            <a:pPr lvl="1"/>
            <a:r>
              <a:rPr lang="en-US"/>
              <a:t>operator axioms and families</a:t>
            </a:r>
          </a:p>
        </p:txBody>
      </p:sp>
    </p:spTree>
    <p:extLst>
      <p:ext uri="{BB962C8B-B14F-4D97-AF65-F5344CB8AC3E}">
        <p14:creationId xmlns:p14="http://schemas.microsoft.com/office/powerpoint/2010/main" val="272493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Linguistic Variables and Logic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Concept and formal definition of linguistic variables</a:t>
            </a:r>
          </a:p>
          <a:p>
            <a:pPr lvl="1"/>
            <a:r>
              <a:rPr lang="en-US"/>
              <a:t>(quintuple) aspects of variables</a:t>
            </a:r>
          </a:p>
          <a:p>
            <a:pPr lvl="1"/>
            <a:r>
              <a:rPr lang="en-US"/>
              <a:t>terms and membership functions</a:t>
            </a:r>
          </a:p>
          <a:p>
            <a:r>
              <a:rPr lang="en-US"/>
              <a:t>Membership function types</a:t>
            </a:r>
          </a:p>
          <a:p>
            <a:pPr lvl="1"/>
            <a:r>
              <a:rPr lang="en-US"/>
              <a:t>piecewise linear (triangular, trapezoidal), Gaussian, sigmoids</a:t>
            </a:r>
          </a:p>
          <a:p>
            <a:r>
              <a:rPr lang="en-US"/>
              <a:t>Linguistic truth and ‘full’ fuzzy logic</a:t>
            </a:r>
          </a:p>
          <a:p>
            <a:pPr lvl="1"/>
            <a:r>
              <a:rPr lang="en-US"/>
              <a:t>logical and; logical or</a:t>
            </a:r>
          </a:p>
        </p:txBody>
      </p:sp>
    </p:spTree>
    <p:extLst>
      <p:ext uri="{BB962C8B-B14F-4D97-AF65-F5344CB8AC3E}">
        <p14:creationId xmlns:p14="http://schemas.microsoft.com/office/powerpoint/2010/main" val="67300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Mamdani and Defuzzification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 and basis of Mamdani inference</a:t>
            </a:r>
          </a:p>
          <a:p>
            <a:pPr lvl="1"/>
            <a:r>
              <a:rPr lang="en-US" dirty="0"/>
              <a:t>essential methodology</a:t>
            </a:r>
          </a:p>
          <a:p>
            <a:pPr lvl="1"/>
            <a:r>
              <a:rPr lang="en-US" dirty="0"/>
              <a:t>complete worked example</a:t>
            </a:r>
          </a:p>
          <a:p>
            <a:r>
              <a:rPr lang="en-US" dirty="0"/>
              <a:t>Defuzzification</a:t>
            </a:r>
          </a:p>
          <a:p>
            <a:pPr lvl="1"/>
            <a:r>
              <a:rPr lang="en-US" dirty="0"/>
              <a:t>numeric and linguistic defuzzification</a:t>
            </a:r>
          </a:p>
          <a:p>
            <a:pPr lvl="1"/>
            <a:r>
              <a:rPr lang="en-US" dirty="0" err="1"/>
              <a:t>centre</a:t>
            </a:r>
            <a:r>
              <a:rPr lang="en-US" dirty="0"/>
              <a:t>-of-gravity, mean-of-maxima, etc.</a:t>
            </a:r>
          </a:p>
          <a:p>
            <a:pPr lvl="1"/>
            <a:r>
              <a:rPr lang="en-US" dirty="0"/>
              <a:t>problems with defuzzification</a:t>
            </a:r>
          </a:p>
          <a:p>
            <a:pPr lvl="2"/>
            <a:r>
              <a:rPr lang="en-US" dirty="0"/>
              <a:t>additional metrics provide more information</a:t>
            </a:r>
          </a:p>
          <a:p>
            <a:pPr lvl="1"/>
            <a:r>
              <a:rPr lang="en-US" dirty="0"/>
              <a:t>linguistic </a:t>
            </a:r>
            <a:r>
              <a:rPr lang="en-US" dirty="0" smtClean="0"/>
              <a:t>defuzzification </a:t>
            </a:r>
            <a:r>
              <a:rPr lang="en-US" dirty="0"/>
              <a:t>using similarity measures</a:t>
            </a:r>
          </a:p>
        </p:txBody>
      </p:sp>
    </p:spTree>
    <p:extLst>
      <p:ext uri="{BB962C8B-B14F-4D97-AF65-F5344CB8AC3E}">
        <p14:creationId xmlns:p14="http://schemas.microsoft.com/office/powerpoint/2010/main" val="388310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/>
              <a:t>TSK and Control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Concept and basis of TSK inference</a:t>
            </a:r>
          </a:p>
          <a:p>
            <a:pPr lvl="1"/>
            <a:r>
              <a:rPr lang="en-US"/>
              <a:t>essential methodology</a:t>
            </a:r>
          </a:p>
          <a:p>
            <a:pPr lvl="1"/>
            <a:r>
              <a:rPr lang="en-US"/>
              <a:t>zeroth order, first order, worked examples</a:t>
            </a:r>
          </a:p>
          <a:p>
            <a:pPr lvl="1"/>
            <a:r>
              <a:rPr lang="en-US"/>
              <a:t>differerences between Mamdani and TSK</a:t>
            </a:r>
          </a:p>
          <a:p>
            <a:r>
              <a:rPr lang="en-US"/>
              <a:t>Control examples</a:t>
            </a:r>
          </a:p>
          <a:p>
            <a:pPr lvl="1"/>
            <a:r>
              <a:rPr lang="en-US"/>
              <a:t>controlling a DC motor; PID control</a:t>
            </a:r>
          </a:p>
          <a:p>
            <a:pPr lvl="1"/>
            <a:r>
              <a:rPr lang="en-US"/>
              <a:t>fuzzy approach to control</a:t>
            </a:r>
          </a:p>
          <a:p>
            <a:pPr lvl="1"/>
            <a:r>
              <a:rPr lang="en-US"/>
              <a:t>example systems: 4 rules and 9 rules</a:t>
            </a:r>
          </a:p>
        </p:txBody>
      </p:sp>
    </p:spTree>
    <p:extLst>
      <p:ext uri="{BB962C8B-B14F-4D97-AF65-F5344CB8AC3E}">
        <p14:creationId xmlns:p14="http://schemas.microsoft.com/office/powerpoint/2010/main" val="3423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Model Identification and Tuning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Model identification</a:t>
            </a:r>
          </a:p>
          <a:p>
            <a:pPr lvl="1"/>
            <a:r>
              <a:rPr lang="en-US"/>
              <a:t>structure and parameter identification</a:t>
            </a:r>
          </a:p>
          <a:p>
            <a:pPr lvl="1"/>
            <a:r>
              <a:rPr lang="en-US"/>
              <a:t>performance metrics and model evaluation</a:t>
            </a:r>
          </a:p>
          <a:p>
            <a:r>
              <a:rPr lang="en-US"/>
              <a:t>Tuning methods</a:t>
            </a:r>
          </a:p>
          <a:p>
            <a:pPr lvl="1"/>
            <a:r>
              <a:rPr lang="en-US"/>
              <a:t>exhaustive search; monte carlo</a:t>
            </a:r>
          </a:p>
          <a:p>
            <a:pPr lvl="1"/>
            <a:r>
              <a:rPr lang="en-US"/>
              <a:t>hill climbing; stochastic local search</a:t>
            </a:r>
          </a:p>
          <a:p>
            <a:pPr lvl="1"/>
            <a:r>
              <a:rPr lang="en-US"/>
              <a:t>simulated annealing; simplex method</a:t>
            </a:r>
          </a:p>
          <a:p>
            <a:r>
              <a:rPr lang="en-US"/>
              <a:t>Case study</a:t>
            </a:r>
          </a:p>
          <a:p>
            <a:pPr lvl="1"/>
            <a:r>
              <a:rPr lang="en-US"/>
              <a:t>tuning umbilical acid-base analysis system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1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</a:t>
            </a:r>
            <a:r>
              <a:rPr lang="en-GB" dirty="0"/>
              <a:t>ANFIS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Concept and methodology</a:t>
            </a:r>
          </a:p>
          <a:p>
            <a:pPr lvl="1"/>
            <a:r>
              <a:rPr lang="en-GB"/>
              <a:t>description of the layers (1-5)</a:t>
            </a:r>
          </a:p>
          <a:p>
            <a:pPr lvl="1"/>
            <a:r>
              <a:rPr lang="en-GB"/>
              <a:t>overview of tuning processes</a:t>
            </a:r>
          </a:p>
          <a:p>
            <a:r>
              <a:rPr lang="en-GB"/>
              <a:t>Case study</a:t>
            </a:r>
          </a:p>
          <a:p>
            <a:pPr lvl="1"/>
            <a:r>
              <a:rPr lang="en-GB"/>
              <a:t>complete worked example on iris data</a:t>
            </a:r>
          </a:p>
          <a:p>
            <a:pPr lvl="1"/>
            <a:r>
              <a:rPr lang="en-GB"/>
              <a:t>fully automated approach</a:t>
            </a:r>
          </a:p>
          <a:p>
            <a:pPr lvl="1"/>
            <a:r>
              <a:rPr lang="en-GB"/>
              <a:t>hand-crafted approach</a:t>
            </a:r>
          </a:p>
          <a:p>
            <a:pPr lvl="1"/>
            <a:r>
              <a:rPr lang="en-GB"/>
              <a:t>hybrid (semi-automated) approach</a:t>
            </a:r>
          </a:p>
        </p:txBody>
      </p:sp>
    </p:spTree>
    <p:extLst>
      <p:ext uri="{BB962C8B-B14F-4D97-AF65-F5344CB8AC3E}">
        <p14:creationId xmlns:p14="http://schemas.microsoft.com/office/powerpoint/2010/main" val="204860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Q1, and one from two </a:t>
            </a:r>
            <a:r>
              <a:rPr lang="en-US" dirty="0"/>
              <a:t>questions</a:t>
            </a:r>
          </a:p>
          <a:p>
            <a:pPr lvl="1"/>
            <a:r>
              <a:rPr lang="en-US" dirty="0"/>
              <a:t>multi-part free response</a:t>
            </a:r>
          </a:p>
          <a:p>
            <a:pPr lvl="1"/>
            <a:r>
              <a:rPr lang="en-US" dirty="0"/>
              <a:t>each question carries equal weighting </a:t>
            </a:r>
            <a:r>
              <a:rPr lang="en-US" dirty="0" smtClean="0"/>
              <a:t>(30 </a:t>
            </a:r>
            <a:r>
              <a:rPr lang="en-US" dirty="0"/>
              <a:t>marks)</a:t>
            </a:r>
          </a:p>
          <a:p>
            <a:r>
              <a:rPr lang="en-US" dirty="0" smtClean="0"/>
              <a:t>Top </a:t>
            </a:r>
            <a:r>
              <a:rPr lang="en-US" dirty="0"/>
              <a:t>tips</a:t>
            </a:r>
          </a:p>
          <a:p>
            <a:pPr lvl="1"/>
            <a:r>
              <a:rPr lang="en-US" dirty="0"/>
              <a:t>look carefully at the mark </a:t>
            </a:r>
            <a:r>
              <a:rPr lang="en-US" dirty="0" smtClean="0"/>
              <a:t>distribution of all parts</a:t>
            </a:r>
          </a:p>
          <a:p>
            <a:pPr lvl="2"/>
            <a:r>
              <a:rPr lang="en-US" dirty="0" smtClean="0"/>
              <a:t>the marks awarded are a clear indicator of the amount of ‘stuff’ to write / number of key points to make</a:t>
            </a:r>
            <a:endParaRPr lang="en-US" dirty="0"/>
          </a:p>
          <a:p>
            <a:pPr lvl="1"/>
            <a:r>
              <a:rPr lang="en-US" dirty="0" smtClean="0"/>
              <a:t>read all Q2 &amp; Q3 </a:t>
            </a:r>
            <a:r>
              <a:rPr lang="en-US" dirty="0"/>
              <a:t>carefully before </a:t>
            </a:r>
            <a:r>
              <a:rPr lang="en-US" dirty="0" smtClean="0"/>
              <a:t>choosing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1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  <a:effectLst/>
      </a:spPr>
      <a:bodyPr rtlCol="0" anchor="ctr"/>
      <a:lstStyle>
        <a:defPPr algn="ctr">
          <a:defRPr i="1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400</Words>
  <Application>Microsoft Macintosh PowerPoint</Application>
  <PresentationFormat>On-screen Show (4:3)</PresentationFormat>
  <Paragraphs>76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G53FUZ Fuzzy Sets and Systems</vt:lpstr>
      <vt:lpstr>Module Overview</vt:lpstr>
      <vt:lpstr>1. Fuzzy Sets and Operations</vt:lpstr>
      <vt:lpstr>2. Linguistic Variables and Logic</vt:lpstr>
      <vt:lpstr>3. Mamdani and Defuzzification</vt:lpstr>
      <vt:lpstr>4. TSK and Control</vt:lpstr>
      <vt:lpstr>5. Model Identification and Tuning</vt:lpstr>
      <vt:lpstr>6. ANFIS</vt:lpstr>
      <vt:lpstr>Exam</vt:lpstr>
      <vt:lpstr>Past Exam Papers</vt:lpstr>
    </vt:vector>
  </TitlesOfParts>
  <Manager/>
  <Company>University of Nottingham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Jon Garibaldi</dc:creator>
  <cp:keywords/>
  <dc:description/>
  <cp:lastModifiedBy>Bob John</cp:lastModifiedBy>
  <cp:revision>393</cp:revision>
  <cp:lastPrinted>2013-03-19T20:54:33Z</cp:lastPrinted>
  <dcterms:created xsi:type="dcterms:W3CDTF">2013-01-18T10:37:50Z</dcterms:created>
  <dcterms:modified xsi:type="dcterms:W3CDTF">2016-04-17T16:58:12Z</dcterms:modified>
  <cp:category/>
</cp:coreProperties>
</file>