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3.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1" r:id="rId3"/>
    <p:sldId id="257" r:id="rId4"/>
    <p:sldId id="273" r:id="rId5"/>
    <p:sldId id="265" r:id="rId6"/>
    <p:sldId id="277" r:id="rId7"/>
    <p:sldId id="286" r:id="rId8"/>
    <p:sldId id="274" r:id="rId9"/>
    <p:sldId id="261" r:id="rId10"/>
    <p:sldId id="276" r:id="rId11"/>
    <p:sldId id="258" r:id="rId12"/>
    <p:sldId id="278" r:id="rId13"/>
    <p:sldId id="259" r:id="rId14"/>
    <p:sldId id="275" r:id="rId15"/>
    <p:sldId id="260" r:id="rId16"/>
    <p:sldId id="279" r:id="rId17"/>
    <p:sldId id="267" r:id="rId18"/>
    <p:sldId id="281" r:id="rId19"/>
    <p:sldId id="280" r:id="rId20"/>
    <p:sldId id="272" r:id="rId21"/>
    <p:sldId id="283" r:id="rId22"/>
    <p:sldId id="285" r:id="rId23"/>
    <p:sldId id="262" r:id="rId24"/>
    <p:sldId id="269" r:id="rId25"/>
    <p:sldId id="282"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F Riedl" initials="WR" lastIdx="27" clrIdx="0">
    <p:extLst>
      <p:ext uri="{19B8F6BF-5375-455C-9EA6-DF929625EA0E}">
        <p15:presenceInfo xmlns:p15="http://schemas.microsoft.com/office/powerpoint/2012/main" userId="0b556b61d4356d64" providerId="Windows Live"/>
      </p:ext>
    </p:extLst>
  </p:cmAuthor>
  <p:cmAuthor id="2" name="Philipp Hausenblas" initials="PH" lastIdx="22" clrIdx="1">
    <p:extLst>
      <p:ext uri="{19B8F6BF-5375-455C-9EA6-DF929625EA0E}">
        <p15:presenceInfo xmlns:p15="http://schemas.microsoft.com/office/powerpoint/2012/main" userId="c2e6022cb11db6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6" y="3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0T17:33:12.240" idx="1">
    <p:pos x="6522" y="2298"/>
    <p:text>Als Titelvorschlag: 
The Maximum Multi Commodity Flow Problem: A Case Study of an Approximation Scheme 
Macht das ganze evtl. etwas genauer</p:text>
    <p:extLst>
      <p:ext uri="{C676402C-5697-4E1C-873F-D02D1690AC5C}">
        <p15:threadingInfo xmlns:p15="http://schemas.microsoft.com/office/powerpoint/2012/main" timeZoneBias="-120"/>
      </p:ext>
    </p:extLst>
  </p:cm>
  <p:cm authorId="2" dt="2019-05-10T18:24:45.263" idx="1">
    <p:pos x="6522" y="2394"/>
    <p:text>erledigt</p:text>
    <p:extLst>
      <p:ext uri="{C676402C-5697-4E1C-873F-D02D1690AC5C}">
        <p15:threadingInfo xmlns:p15="http://schemas.microsoft.com/office/powerpoint/2012/main" timeZoneBias="-120">
          <p15:parentCm authorId="1" idx="1"/>
        </p15:threadingInfo>
      </p:ext>
    </p:extLst>
  </p:cm>
  <p:cm authorId="1" dt="2019-05-10T17:39:03.267" idx="7">
    <p:pos x="10" y="10"/>
    <p:text>Eine kurze Agenda würde mehr Überblick geben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10T17:49:11.242" idx="23">
    <p:pos x="4419" y="456"/>
    <p:text>There are no difficulties only challenges ;-)</p:text>
    <p:extLst>
      <p:ext uri="{C676402C-5697-4E1C-873F-D02D1690AC5C}">
        <p15:threadingInfo xmlns:p15="http://schemas.microsoft.com/office/powerpoint/2012/main" timeZoneBias="-120"/>
      </p:ext>
    </p:extLst>
  </p:cm>
  <p:cm authorId="1" dt="2019-05-10T17:49:49.375" idx="24">
    <p:pos x="10" y="10"/>
    <p:text>Vor dieser Folie solltest du noch einige Worte zu den relevanten Fragen (Warum ist der Algorithmus korrekt, wie ist die Laufzeit bzw. was ist eine intuitive Begründung) sagen/zeigen, oder zumindest die Resultate auch kurz zeigen</p:text>
    <p:extLst>
      <p:ext uri="{C676402C-5697-4E1C-873F-D02D1690AC5C}">
        <p15:threadingInfo xmlns:p15="http://schemas.microsoft.com/office/powerpoint/2012/main" timeZoneBias="-120"/>
      </p:ext>
    </p:extLst>
  </p:cm>
  <p:cm authorId="1" dt="2019-05-10T17:50:34.759" idx="25">
    <p:pos x="106" y="106"/>
    <p:text>Diese Folie fällt m.E. sehr mit der Tür ins Haus. Ich würde vorschlagen vor der Schlussfolgerung erstmal nochmal die Details aufzugreifen (wie wird \delta gewählt, wie wird es angepasst), um den Zuschauer mehr an der Hand zu nehmen</p:text>
    <p:extLst>
      <p:ext uri="{C676402C-5697-4E1C-873F-D02D1690AC5C}">
        <p15:threadingInfo xmlns:p15="http://schemas.microsoft.com/office/powerpoint/2012/main" timeZoneBias="-120"/>
      </p:ext>
    </p:extLst>
  </p:cm>
  <p:cm authorId="1" dt="2019-05-10T17:52:29.833" idx="26">
    <p:pos x="106" y="202"/>
    <p:text>Die entsprechenden Punkte solltest du mit einem Beispiel anschaulich machen</p:text>
    <p:extLst>
      <p:ext uri="{C676402C-5697-4E1C-873F-D02D1690AC5C}">
        <p15:threadingInfo xmlns:p15="http://schemas.microsoft.com/office/powerpoint/2012/main" timeZoneBias="-120">
          <p15:parentCm authorId="1" idx="25"/>
        </p15:threadingInfo>
      </p:ext>
    </p:extLst>
  </p:cm>
  <p:cm authorId="2" dt="2019-05-10T21:48:19.919" idx="19">
    <p:pos x="106" y="298"/>
    <p:text>\delta \epsilon wuerde ich dann beim pseudocode erklaeren</p:text>
    <p:extLst>
      <p:ext uri="{C676402C-5697-4E1C-873F-D02D1690AC5C}">
        <p15:threadingInfo xmlns:p15="http://schemas.microsoft.com/office/powerpoint/2012/main" timeZoneBias="-120">
          <p15:parentCm authorId="1" idx="2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10T17:52:36.121" idx="27">
    <p:pos x="10" y="10"/>
    <p:text>Kannst du noch Rechenergebnisse auf einem größeren Graphen zeigen?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17:35:19.801" idx="2">
    <p:pos x="5115" y="456"/>
    <p:text>.. problem</p:text>
    <p:extLst>
      <p:ext uri="{C676402C-5697-4E1C-873F-D02D1690AC5C}">
        <p15:threadingInfo xmlns:p15="http://schemas.microsoft.com/office/powerpoint/2012/main" timeZoneBias="-120"/>
      </p:ext>
    </p:extLst>
  </p:cm>
  <p:cm authorId="1" dt="2019-05-10T17:35:46.819" idx="3">
    <p:pos x="2923" y="3029"/>
    <p:text>Diese Aufzählung ist nicht einfach zu verstehen: Was ist gegeben, was das Ziel.
Mache dies evtl. etwas klarer (durch Struktur, oder einige Worte mehr)</p:text>
    <p:extLst mod="1">
      <p:ext uri="{C676402C-5697-4E1C-873F-D02D1690AC5C}">
        <p15:threadingInfo xmlns:p15="http://schemas.microsoft.com/office/powerpoint/2012/main" timeZoneBias="-120"/>
      </p:ext>
    </p:extLst>
  </p:cm>
  <p:cm authorId="1" dt="2019-05-10T17:38:33.444" idx="6">
    <p:pos x="10" y="10"/>
    <p:text>Kannst du ein motivierendes Beispiel für eine mögliche Anwendung dieses Problems geben (kann auch aus der Studie sein)</p:text>
    <p:extLst>
      <p:ext uri="{C676402C-5697-4E1C-873F-D02D1690AC5C}">
        <p15:threadingInfo xmlns:p15="http://schemas.microsoft.com/office/powerpoint/2012/main" timeZoneBias="-120"/>
      </p:ext>
    </p:extLst>
  </p:cm>
  <p:cm authorId="2" dt="2019-05-10T18:26:41.166" idx="2">
    <p:pos x="10" y="106"/>
    <p:text>Das war aber auch als normaler max flow loesbar...</p:text>
    <p:extLst mod="1">
      <p:ext uri="{C676402C-5697-4E1C-873F-D02D1690AC5C}">
        <p15:threadingInfo xmlns:p15="http://schemas.microsoft.com/office/powerpoint/2012/main" timeZoneBias="-120">
          <p15:parentCm authorId="1" idx="6"/>
        </p15:threadingInfo>
      </p:ext>
    </p:extLst>
  </p:cm>
  <p:cm authorId="2" dt="2019-05-11T00:22:29.545" idx="20">
    <p:pos x="10" y="202"/>
    <p:text>es gaebe bei wikipedia ein bsp, allerdings</p:text>
    <p:extLst>
      <p:ext uri="{C676402C-5697-4E1C-873F-D02D1690AC5C}">
        <p15:threadingInfo xmlns:p15="http://schemas.microsoft.com/office/powerpoint/2012/main" timeZoneBias="-12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0T17:36:56.514" idx="4">
    <p:pos x="10" y="10"/>
    <p:text>Was ist die Aussage der Folie?</p:text>
    <p:extLst>
      <p:ext uri="{C676402C-5697-4E1C-873F-D02D1690AC5C}">
        <p15:threadingInfo xmlns:p15="http://schemas.microsoft.com/office/powerpoint/2012/main" timeZoneBias="-120"/>
      </p:ext>
    </p:extLst>
  </p:cm>
  <p:cm authorId="2" dt="2019-05-10T18:42:41.538" idx="3">
    <p:pos x="10" y="106"/>
    <p:text>Soll ein kleines visuelles BSp sein, das auch auf den UNTerschied zischen MMCF und MF eingeht (die erste Frage von Kollegen war immer, warum man das nicht einfach als MF Problem darstellen kann)</p:text>
    <p:extLst>
      <p:ext uri="{C676402C-5697-4E1C-873F-D02D1690AC5C}">
        <p15:threadingInfo xmlns:p15="http://schemas.microsoft.com/office/powerpoint/2012/main" timeZoneBias="-120">
          <p15:parentCm authorId="1" idx="4"/>
        </p15:threadingInfo>
      </p:ext>
    </p:extLst>
  </p:cm>
  <p:cm authorId="2" dt="2019-05-11T00:33:21.970" idx="21">
    <p:pos x="10" y="202"/>
    <p:text>bsp eins zeigt, dass man die commodities nicht zusammenfassen kann</p:text>
    <p:extLst>
      <p:ext uri="{C676402C-5697-4E1C-873F-D02D1690AC5C}">
        <p15:threadingInfo xmlns:p15="http://schemas.microsoft.com/office/powerpoint/2012/main" timeZoneBias="-120">
          <p15:parentCm authorId="1" idx="4"/>
        </p15:threadingInfo>
      </p:ext>
    </p:extLst>
  </p:cm>
  <p:cm authorId="2" dt="2019-05-11T00:33:55.430" idx="22">
    <p:pos x="10" y="298"/>
    <p:text>bsp zwei zeigt, dass man nicht die commodities hintereinander loesen kann</p:text>
    <p:extLst>
      <p:ext uri="{C676402C-5697-4E1C-873F-D02D1690AC5C}">
        <p15:threadingInfo xmlns:p15="http://schemas.microsoft.com/office/powerpoint/2012/main" timeZoneBias="-12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0T17:37:18.551" idx="5">
    <p:pos x="10" y="10"/>
    <p:text>Vor dieser Folie würde ich vorschlagen, dass du (nach erfolgter Problemvorstellung) einen Überblick über Ansätze und sonstige Erkenntnisse für das Problem gibst (kann kurz sein)
-&gt; Irgendwie musst du ja auch motivieren, warum du dir diesen Algorithmus anschaust</p:text>
    <p:extLst>
      <p:ext uri="{C676402C-5697-4E1C-873F-D02D1690AC5C}">
        <p15:threadingInfo xmlns:p15="http://schemas.microsoft.com/office/powerpoint/2012/main" timeZoneBias="-120"/>
      </p:ext>
    </p:extLst>
  </p:cm>
  <p:cm authorId="1" dt="2019-05-10T17:39:38.395" idx="8">
    <p:pos x="1676" y="1419"/>
    <p:text>Typo in accuaracy</p:text>
    <p:extLst>
      <p:ext uri="{C676402C-5697-4E1C-873F-D02D1690AC5C}">
        <p15:threadingInfo xmlns:p15="http://schemas.microsoft.com/office/powerpoint/2012/main" timeZoneBias="-120"/>
      </p:ext>
    </p:extLst>
  </p:cm>
  <p:cm authorId="1" dt="2019-05-10T17:39:52.637" idx="9">
    <p:pos x="4081" y="1983"/>
    <p:text>Hier fehlt m.E. etwas der rote Faden: Was haben plötzlich \eps und \delta hier zu tun? Was machst du allgemein auf der Folie?</p:text>
    <p:extLst>
      <p:ext uri="{C676402C-5697-4E1C-873F-D02D1690AC5C}">
        <p15:threadingInfo xmlns:p15="http://schemas.microsoft.com/office/powerpoint/2012/main" timeZoneBias="-120"/>
      </p:ext>
    </p:extLst>
  </p:cm>
  <p:cm authorId="2" dt="2019-05-10T20:09:29.063" idx="11">
    <p:pos x="4081" y="2079"/>
    <p:text>wuerde jetzt /epsilon und /delta dann beim pseudocode erklaeren</p:text>
    <p:extLst mod="1">
      <p:ext uri="{C676402C-5697-4E1C-873F-D02D1690AC5C}">
        <p15:threadingInfo xmlns:p15="http://schemas.microsoft.com/office/powerpoint/2012/main" timeZoneBias="-120">
          <p15:parentCm authorId="1" idx="9"/>
        </p15:threadingInfo>
      </p:ext>
    </p:extLst>
  </p:cm>
  <p:cm authorId="1" dt="2019-05-10T17:40:31.267" idx="10">
    <p:pos x="5663" y="2625"/>
    <p:text>Den Begriff einer Approximation solltest du kurz definieren</p:text>
    <p:extLst>
      <p:ext uri="{C676402C-5697-4E1C-873F-D02D1690AC5C}">
        <p15:threadingInfo xmlns:p15="http://schemas.microsoft.com/office/powerpoint/2012/main" timeZoneBias="-120"/>
      </p:ext>
    </p:extLst>
  </p:cm>
  <p:cm authorId="2" dt="2019-05-10T19:30:12.802" idx="5">
    <p:pos x="5663" y="2721"/>
    <p:text>ist jetzt eine folie davor</p:text>
    <p:extLst>
      <p:ext uri="{C676402C-5697-4E1C-873F-D02D1690AC5C}">
        <p15:threadingInfo xmlns:p15="http://schemas.microsoft.com/office/powerpoint/2012/main" timeZoneBias="-120">
          <p15:parentCm authorId="1" idx="1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5-10T20:11:54.773" idx="12">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10T17:41:17.297" idx="11">
    <p:pos x="5998" y="1178"/>
    <p:text>Was genau bedeutet Formulierung "any source to its sink"?</p:text>
    <p:extLst>
      <p:ext uri="{C676402C-5697-4E1C-873F-D02D1690AC5C}">
        <p15:threadingInfo xmlns:p15="http://schemas.microsoft.com/office/powerpoint/2012/main" timeZoneBias="-120"/>
      </p:ext>
    </p:extLst>
  </p:cm>
  <p:cm authorId="2" dt="2019-05-10T20:14:27.010" idx="13">
    <p:pos x="5998" y="1274"/>
    <p:text>neue foprmulierung sollte klarer sein</p:text>
    <p:extLst>
      <p:ext uri="{C676402C-5697-4E1C-873F-D02D1690AC5C}">
        <p15:threadingInfo xmlns:p15="http://schemas.microsoft.com/office/powerpoint/2012/main" timeZoneBias="-120">
          <p15:parentCm authorId="1" idx="11"/>
        </p15:threadingInfo>
      </p:ext>
    </p:extLst>
  </p:cm>
  <p:cm authorId="1" dt="2019-05-10T17:41:48.519" idx="12">
    <p:pos x="2774" y="1739"/>
    <p:text>Die Definition von X ist mir unklar, ebenso L</p:text>
    <p:extLst>
      <p:ext uri="{C676402C-5697-4E1C-873F-D02D1690AC5C}">
        <p15:threadingInfo xmlns:p15="http://schemas.microsoft.com/office/powerpoint/2012/main" timeZoneBias="-120"/>
      </p:ext>
    </p:extLst>
  </p:cm>
  <p:cm authorId="1" dt="2019-05-10T17:42:17.320" idx="13">
    <p:pos x="2568" y="2384"/>
    <p:text>Du könntest diese Definitionen vereinfachen, indem du drei kurze, erklärende Begriffe nachstellst. Bspw. P_e = ... the set of all paths using e</p:text>
    <p:extLst>
      <p:ext uri="{C676402C-5697-4E1C-873F-D02D1690AC5C}">
        <p15:threadingInfo xmlns:p15="http://schemas.microsoft.com/office/powerpoint/2012/main" timeZoneBias="-120"/>
      </p:ext>
    </p:extLst>
  </p:cm>
  <p:cm authorId="2" dt="2019-05-10T20:14:51.122" idx="14">
    <p:pos x="2568" y="2480"/>
    <p:text>hab da jetzt mal gemacht...</p:text>
    <p:extLst>
      <p:ext uri="{C676402C-5697-4E1C-873F-D02D1690AC5C}">
        <p15:threadingInfo xmlns:p15="http://schemas.microsoft.com/office/powerpoint/2012/main" timeZoneBias="-120">
          <p15:parentCm authorId="1" idx="13"/>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10T17:43:30.993" idx="14">
    <p:pos x="5453" y="1739"/>
    <p:text>Fehlt im primalen Problem nicht ein Allquantor?</p:text>
    <p:extLst>
      <p:ext uri="{C676402C-5697-4E1C-873F-D02D1690AC5C}">
        <p15:threadingInfo xmlns:p15="http://schemas.microsoft.com/office/powerpoint/2012/main" timeZoneBias="-120"/>
      </p:ext>
    </p:extLst>
  </p:cm>
  <p:cm authorId="1" dt="2019-05-10T17:44:27.229" idx="15">
    <p:pos x="5453" y="1835"/>
    <p:text>Und im dualen die Variable im Objective?</p:text>
    <p:extLst>
      <p:ext uri="{C676402C-5697-4E1C-873F-D02D1690AC5C}">
        <p15:threadingInfo xmlns:p15="http://schemas.microsoft.com/office/powerpoint/2012/main" timeZoneBias="-120">
          <p15:parentCm authorId="1" idx="14"/>
        </p15:threadingInfo>
      </p:ext>
    </p:extLst>
  </p:cm>
  <p:cm authorId="2" dt="2019-05-10T19:26:02.038" idx="4">
    <p:pos x="5453" y="1931"/>
    <p:text>ja, da hab ich ein bisschen geschlampt</p:text>
    <p:extLst>
      <p:ext uri="{C676402C-5697-4E1C-873F-D02D1690AC5C}">
        <p15:threadingInfo xmlns:p15="http://schemas.microsoft.com/office/powerpoint/2012/main" timeZoneBias="-120">
          <p15:parentCm authorId="1" idx="14"/>
        </p15:threadingInfo>
      </p:ext>
    </p:extLst>
  </p:cm>
  <p:cm authorId="2" dt="2019-05-10T21:43:40.883" idx="18">
    <p:pos x="5453" y="2027"/>
    <p:text>denkst du, es waere sinvoll, kurz zu erklaeren, wie man das als matrix notiert?
wuerde vll fuer das verstaendnis helfen, wie das duale problem zustandekommt...</p:text>
    <p:extLst>
      <p:ext uri="{C676402C-5697-4E1C-873F-D02D1690AC5C}">
        <p15:threadingInfo xmlns:p15="http://schemas.microsoft.com/office/powerpoint/2012/main" timeZoneBias="-120">
          <p15:parentCm authorId="1" idx="1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10T17:44:43.158" idx="16">
    <p:pos x="10" y="10"/>
    <p:text>Ich würde vorschlagen vor der formalen Vostellung des Algorithmus kurz etwas zu seiner Idee zu sagen: Was ist das grobe Vorgehen (aus irgendeinem Grund hast du ja prim. und dual. Problem geschildert). Dann tut man sich mit dem Verständnis dieses Teils leichter</p:text>
    <p:extLst>
      <p:ext uri="{C676402C-5697-4E1C-873F-D02D1690AC5C}">
        <p15:threadingInfo xmlns:p15="http://schemas.microsoft.com/office/powerpoint/2012/main" timeZoneBias="-120"/>
      </p:ext>
    </p:extLst>
  </p:cm>
  <p:cm authorId="2" dt="2019-05-10T21:33:49.851" idx="16">
    <p:pos x="10" y="106"/>
    <p:text>WUerde ich dann in "Garg and Koenemann Algorithm" machen</p:text>
    <p:extLst>
      <p:ext uri="{C676402C-5697-4E1C-873F-D02D1690AC5C}">
        <p15:threadingInfo xmlns:p15="http://schemas.microsoft.com/office/powerpoint/2012/main" timeZoneBias="-120">
          <p15:parentCm authorId="1" idx="16"/>
        </p15:threadingInfo>
      </p:ext>
    </p:extLst>
  </p:cm>
  <p:cm authorId="1" dt="2019-05-10T17:45:34.128" idx="17">
    <p:pos x="106" y="106"/>
    <p:text>Allgemein: Überlege, ob du die Formeln evtl. noch kurz schnell mit Latex setzt. Ist doch wesentlich schöner zu lesen (du kannst es ja hier als Bild einbinden)</p:text>
    <p:extLst>
      <p:ext uri="{C676402C-5697-4E1C-873F-D02D1690AC5C}">
        <p15:threadingInfo xmlns:p15="http://schemas.microsoft.com/office/powerpoint/2012/main" timeZoneBias="-120"/>
      </p:ext>
    </p:extLst>
  </p:cm>
  <p:cm authorId="2" dt="2019-05-10T21:42:52.545" idx="17">
    <p:pos x="106" y="202"/>
    <p:text>ich schau mal</p:text>
    <p:extLst>
      <p:ext uri="{C676402C-5697-4E1C-873F-D02D1690AC5C}">
        <p15:threadingInfo xmlns:p15="http://schemas.microsoft.com/office/powerpoint/2012/main" timeZoneBias="-120">
          <p15:parentCm authorId="1" idx="17"/>
        </p15:threadingInfo>
      </p:ext>
    </p:extLst>
  </p:cm>
  <p:cm authorId="1" dt="2019-05-10T17:46:35.008" idx="18">
    <p:pos x="2642" y="1513"/>
    <p:text>Was ist l(p)? Vorne war l von e abhängig. -&gt; Notation nicht eingeführt</p:text>
    <p:extLst>
      <p:ext uri="{C676402C-5697-4E1C-873F-D02D1690AC5C}">
        <p15:threadingInfo xmlns:p15="http://schemas.microsoft.com/office/powerpoint/2012/main" timeZoneBias="-120"/>
      </p:ext>
    </p:extLst>
  </p:cm>
  <p:cm authorId="2" dt="2019-05-10T20:01:38.802" idx="8">
    <p:pos x="2642" y="1609"/>
    <p:text>summe l(e) fuer alle kanten e im pfad (intuituv wuerde ich sagen, das ist in dem kontext verstaendlich...)</p:text>
    <p:extLst>
      <p:ext uri="{C676402C-5697-4E1C-873F-D02D1690AC5C}">
        <p15:threadingInfo xmlns:p15="http://schemas.microsoft.com/office/powerpoint/2012/main" timeZoneBias="-120">
          <p15:parentCm authorId="1" idx="18"/>
        </p15:threadingInfo>
      </p:ext>
    </p:extLst>
  </p:cm>
  <p:cm authorId="1" dt="2019-05-10T17:47:05.284" idx="19">
    <p:pos x="202" y="202"/>
    <p:text>min_{c in P}c(e), oder min_{e in P}c(e)?</p:text>
    <p:extLst>
      <p:ext uri="{C676402C-5697-4E1C-873F-D02D1690AC5C}">
        <p15:threadingInfo xmlns:p15="http://schemas.microsoft.com/office/powerpoint/2012/main" timeZoneBias="-120"/>
      </p:ext>
    </p:extLst>
  </p:cm>
  <p:cm authorId="2" dt="2019-05-10T20:06:11.038" idx="9">
    <p:pos x="202" y="298"/>
    <p:text>letzteres, schlampig gearbeitet</p:text>
    <p:extLst>
      <p:ext uri="{C676402C-5697-4E1C-873F-D02D1690AC5C}">
        <p15:threadingInfo xmlns:p15="http://schemas.microsoft.com/office/powerpoint/2012/main" timeZoneBias="-120">
          <p15:parentCm authorId="1" idx="19"/>
        </p15:threadingInfo>
      </p:ext>
    </p:extLst>
  </p:cm>
  <p:cm authorId="1" dt="2019-05-10T17:47:38.358" idx="20">
    <p:pos x="298" y="298"/>
    <p:text>Warum plötzlich C(E) im Bruch?</p:text>
    <p:extLst>
      <p:ext uri="{C676402C-5697-4E1C-873F-D02D1690AC5C}">
        <p15:threadingInfo xmlns:p15="http://schemas.microsoft.com/office/powerpoint/2012/main" timeZoneBias="-120"/>
      </p:ext>
    </p:extLst>
  </p:cm>
  <p:cm authorId="2" dt="2019-05-10T20:06:20.769" idx="10">
    <p:pos x="298" y="394"/>
    <p:text>siehe oben</p:text>
    <p:extLst>
      <p:ext uri="{C676402C-5697-4E1C-873F-D02D1690AC5C}">
        <p15:threadingInfo xmlns:p15="http://schemas.microsoft.com/office/powerpoint/2012/main" timeZoneBias="-120">
          <p15:parentCm authorId="1" idx="20"/>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10T17:48:22.387" idx="21">
    <p:pos x="10" y="10"/>
    <p:text>Beispiel ist mir nicht klar, und ist m.E. mit den Überblendungen nicht nachvollziehbar. Vorschlag: Versuche relevante Werte für eine Iteration gleichzeitig sichtbar zu lassen</p:text>
    <p:extLst>
      <p:ext uri="{C676402C-5697-4E1C-873F-D02D1690AC5C}">
        <p15:threadingInfo xmlns:p15="http://schemas.microsoft.com/office/powerpoint/2012/main" timeZoneBias="-120"/>
      </p:ext>
    </p:extLst>
  </p:cm>
  <p:cm authorId="1" dt="2019-05-10T17:48:59.277" idx="22">
    <p:pos x="10" y="106"/>
    <p:text>Weiterhin: Wo ist (e, g) aus Titel?</p:text>
    <p:extLst>
      <p:ext uri="{C676402C-5697-4E1C-873F-D02D1690AC5C}">
        <p15:threadingInfo xmlns:p15="http://schemas.microsoft.com/office/powerpoint/2012/main" timeZoneBias="-120">
          <p15:parentCm authorId="1" idx="21"/>
        </p15:threadingInfo>
      </p:ext>
    </p:extLst>
  </p:cm>
  <p:cm authorId="2" dt="2019-05-10T20:15:50.451" idx="15">
    <p:pos x="10" y="202"/>
    <p:text>hatte die knoten falsch bennant, sollte dann eigentlich e,f,g statt a,b,c sein</p:text>
    <p:extLst>
      <p:ext uri="{C676402C-5697-4E1C-873F-D02D1690AC5C}">
        <p15:threadingInfo xmlns:p15="http://schemas.microsoft.com/office/powerpoint/2012/main" timeZoneBias="-120">
          <p15:parentCm authorId="1" idx="2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6BE4A-E73F-4173-8748-7CBB4FC541AD}" type="datetimeFigureOut">
              <a:rPr lang="de-DE" smtClean="0"/>
              <a:t>10.05.2019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00D43-4AA6-4233-82D2-BE037E655FFF}" type="slidenum">
              <a:rPr lang="de-DE" smtClean="0"/>
              <a:t>‹Nr.›</a:t>
            </a:fld>
            <a:endParaRPr lang="de-DE"/>
          </a:p>
        </p:txBody>
      </p:sp>
    </p:spTree>
    <p:extLst>
      <p:ext uri="{BB962C8B-B14F-4D97-AF65-F5344CB8AC3E}">
        <p14:creationId xmlns:p14="http://schemas.microsoft.com/office/powerpoint/2010/main" val="164450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Vorstellung</a:t>
            </a:r>
            <a:r>
              <a:rPr lang="en-GB" dirty="0"/>
              <a:t> des </a:t>
            </a:r>
            <a:r>
              <a:rPr lang="en-GB" dirty="0" err="1"/>
              <a:t>Themas</a:t>
            </a:r>
            <a:r>
              <a:rPr lang="en-GB" dirty="0"/>
              <a:t>, </a:t>
            </a:r>
            <a:r>
              <a:rPr lang="en-GB" dirty="0" err="1"/>
              <a:t>meiner</a:t>
            </a:r>
            <a:r>
              <a:rPr lang="en-GB" dirty="0"/>
              <a:t> Aufgabe und </a:t>
            </a:r>
            <a:r>
              <a:rPr lang="en-GB" dirty="0" err="1"/>
              <a:t>Erawehnung</a:t>
            </a:r>
            <a:r>
              <a:rPr lang="en-GB" dirty="0"/>
              <a:t> von </a:t>
            </a:r>
            <a:r>
              <a:rPr lang="en-GB" dirty="0" err="1"/>
              <a:t>JgraphT</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2</a:t>
            </a:fld>
            <a:endParaRPr lang="de-DE"/>
          </a:p>
        </p:txBody>
      </p:sp>
    </p:spTree>
    <p:extLst>
      <p:ext uri="{BB962C8B-B14F-4D97-AF65-F5344CB8AC3E}">
        <p14:creationId xmlns:p14="http://schemas.microsoft.com/office/powerpoint/2010/main" val="140770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(s,_</a:t>
            </a:r>
            <a:r>
              <a:rPr lang="en-GB" dirty="0" err="1"/>
              <a:t>i,t_i</a:t>
            </a:r>
            <a:r>
              <a:rPr lang="en-GB" dirty="0"/>
              <a:t> ) </a:t>
            </a:r>
            <a:r>
              <a:rPr lang="en-GB" dirty="0" err="1"/>
              <a:t>sind</a:t>
            </a:r>
            <a:r>
              <a:rPr lang="en-GB" dirty="0"/>
              <a:t> source und sink</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4</a:t>
            </a:fld>
            <a:endParaRPr lang="de-DE"/>
          </a:p>
        </p:txBody>
      </p:sp>
    </p:spTree>
    <p:extLst>
      <p:ext uri="{BB962C8B-B14F-4D97-AF65-F5344CB8AC3E}">
        <p14:creationId xmlns:p14="http://schemas.microsoft.com/office/powerpoint/2010/main" val="68821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14</a:t>
            </a:fld>
            <a:endParaRPr lang="de-DE"/>
          </a:p>
        </p:txBody>
      </p:sp>
    </p:spTree>
    <p:extLst>
      <p:ext uri="{BB962C8B-B14F-4D97-AF65-F5344CB8AC3E}">
        <p14:creationId xmlns:p14="http://schemas.microsoft.com/office/powerpoint/2010/main" val="123710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21</a:t>
            </a:fld>
            <a:endParaRPr lang="de-DE"/>
          </a:p>
        </p:txBody>
      </p:sp>
    </p:spTree>
    <p:extLst>
      <p:ext uri="{BB962C8B-B14F-4D97-AF65-F5344CB8AC3E}">
        <p14:creationId xmlns:p14="http://schemas.microsoft.com/office/powerpoint/2010/main" val="264837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75E20-7342-4EA0-BF8F-59CDFE967C4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5FB13C0-DBA5-429D-865B-514A393EA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128F039-BD53-4EE2-B8E1-F8AF6489513C}"/>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5DAF0A3E-E9AE-4042-B770-EB12FF743B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940E26-3FE0-4415-8FB1-8E6CCB1AF130}"/>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2060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D9E625-597F-40C9-BF38-EBC90D207AC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195BA37-705C-45DC-897A-228DDB252CF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4EF172-A0C7-4075-A102-862088BDF244}"/>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977F2D09-D419-4575-A8DC-EA0E1A3E94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DA4796-6CBF-4CA4-BF1D-B732ED7FAE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87001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7FCDFE-3314-469E-A496-BB4568E20AD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74D353D-B7FA-4E16-9FAF-2ECC9042E8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9A64B6-F34E-4E85-8905-BEDC02894AC0}"/>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319454D6-69E5-4E37-9C2F-F6D9F124C2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D4A546-350B-4947-AAD8-2CE705902A43}"/>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92765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5EE3B-59DF-4583-B06A-D14B126F1BF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C2CE775-3029-4EB5-8A20-AA37D20186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031239-6D9F-42E7-9E0B-262565BF3F7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4B82E53D-AEFC-42FC-B5F7-7766388313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ACECAFA-007D-4673-84DD-C56AA3940302}"/>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10138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5AF3A-CD32-4C5E-8DBD-E05B515CAE2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611F951-07BB-4F61-87EB-34AFA1763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B33421-8D62-4D81-A324-42620AE16A3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28BEAA26-AC59-4035-BCD8-918B17A2AC8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10B42D-6389-4E66-A0BC-1EF1433CCD5C}"/>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0898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3794E-A0E6-4629-A369-9958A6516C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FD2020-B854-4ED8-8B2F-2928F1E774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624BC7-ACBC-4355-9A01-B0D2FEEEB71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ED55A95-1863-41A3-8347-3430D5186CD6}"/>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0D985624-ACD5-4DEF-9CB2-8EA94B48B0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5188CD1-AA28-4B8E-83DA-14B679ABED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71889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1A8A8-1C43-4A63-8DBD-0F08AFEA8A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5D64979-8F0E-4D24-9BB2-B49E7735B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76F0A4-7F1C-41D3-BC84-FC0FDB07D05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D73BCDE-20A5-4C5E-BAD3-63E319797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079187-0812-47F5-8BEC-42F381EA38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8291DDF-3529-45A3-9B62-D7CA9D874473}"/>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8" name="Fußzeilenplatzhalter 7">
            <a:extLst>
              <a:ext uri="{FF2B5EF4-FFF2-40B4-BE49-F238E27FC236}">
                <a16:creationId xmlns:a16="http://schemas.microsoft.com/office/drawing/2014/main" id="{DF739AC8-BBF3-4E94-9C42-6967262F2DA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C26144B-FE11-41A4-9EEE-171FCA35A16A}"/>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64456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67B38-9F13-4973-8B4A-D4C04E8D96F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1A2A78-C976-402A-8BC7-C42F118D7C35}"/>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4" name="Fußzeilenplatzhalter 3">
            <a:extLst>
              <a:ext uri="{FF2B5EF4-FFF2-40B4-BE49-F238E27FC236}">
                <a16:creationId xmlns:a16="http://schemas.microsoft.com/office/drawing/2014/main" id="{73AB21D8-6352-472D-89BC-E421F4DE6B7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6F676FD-C13E-43EB-BBE3-A25BEC475A1B}"/>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82787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BFF06A-794F-4413-AC81-AC2B3C6BC28E}"/>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3" name="Fußzeilenplatzhalter 2">
            <a:extLst>
              <a:ext uri="{FF2B5EF4-FFF2-40B4-BE49-F238E27FC236}">
                <a16:creationId xmlns:a16="http://schemas.microsoft.com/office/drawing/2014/main" id="{6CF8A3B0-2871-49DB-A4B5-04E893984B5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3E6326-C0A7-4591-8355-C65E18D58E11}"/>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73132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114C9-7CB4-4DF2-926D-721C54D1D9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7CCCC73-F44D-409E-96A5-4570767FC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0089BD-D0F5-4ACC-BC8B-5DB870106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E8223C-8B1C-4DB2-B8E1-984943D86B38}"/>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949C3050-BA90-4FF9-B887-C523C96AE43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FDFFF63-87E8-416B-AD10-1B3781395116}"/>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7360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6C16B1-73D2-4EDA-8AAD-99664BD5A9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F705274-37BB-4669-B443-113ABCF64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738985C-142C-4F4A-99CC-16B280593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547BC6-115E-4883-8F1A-C17D74A1DEB9}"/>
              </a:ext>
            </a:extLst>
          </p:cNvPr>
          <p:cNvSpPr>
            <a:spLocks noGrp="1"/>
          </p:cNvSpPr>
          <p:nvPr>
            <p:ph type="dt" sz="half" idx="10"/>
          </p:nvPr>
        </p:nvSpPr>
        <p:spPr/>
        <p:txBody>
          <a:bodyPr/>
          <a:lstStyle/>
          <a:p>
            <a:fld id="{09C583F3-FD4A-47F5-92E3-ECEBCA750802}" type="datetimeFigureOut">
              <a:rPr lang="de-DE" smtClean="0"/>
              <a:t>10.05.2019</a:t>
            </a:fld>
            <a:endParaRPr lang="de-DE"/>
          </a:p>
        </p:txBody>
      </p:sp>
      <p:sp>
        <p:nvSpPr>
          <p:cNvPr id="6" name="Fußzeilenplatzhalter 5">
            <a:extLst>
              <a:ext uri="{FF2B5EF4-FFF2-40B4-BE49-F238E27FC236}">
                <a16:creationId xmlns:a16="http://schemas.microsoft.com/office/drawing/2014/main" id="{28F38A5C-2E72-49FF-BEFF-9CF4091992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3F6A88-5AB6-47F1-A607-4990C1B44F8E}"/>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68671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B7C75A2-7EC8-413C-8CBC-9260ED16A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26FA009-44E1-4B39-8E28-5A2433434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5A6DBF-E6F0-4DE1-B889-95EB1028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83F3-FD4A-47F5-92E3-ECEBCA750802}" type="datetimeFigureOut">
              <a:rPr lang="de-DE" smtClean="0"/>
              <a:t>10.05.2019</a:t>
            </a:fld>
            <a:endParaRPr lang="de-DE"/>
          </a:p>
        </p:txBody>
      </p:sp>
      <p:sp>
        <p:nvSpPr>
          <p:cNvPr id="5" name="Fußzeilenplatzhalter 4">
            <a:extLst>
              <a:ext uri="{FF2B5EF4-FFF2-40B4-BE49-F238E27FC236}">
                <a16:creationId xmlns:a16="http://schemas.microsoft.com/office/drawing/2014/main" id="{987CE3EA-B2EF-4056-AF03-5390436AF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D842169-F466-4856-BA2A-1719B2831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CA89E-8718-4DA5-BB30-7826A342720A}" type="slidenum">
              <a:rPr lang="de-DE" smtClean="0"/>
              <a:t>‹Nr.›</a:t>
            </a:fld>
            <a:endParaRPr lang="de-DE"/>
          </a:p>
        </p:txBody>
      </p:sp>
    </p:spTree>
    <p:extLst>
      <p:ext uri="{BB962C8B-B14F-4D97-AF65-F5344CB8AC3E}">
        <p14:creationId xmlns:p14="http://schemas.microsoft.com/office/powerpoint/2010/main" val="200432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0.png"/><Relationship Id="rId7" Type="http://schemas.openxmlformats.org/officeDocument/2006/relationships/image" Target="../media/image31.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140.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2.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r>
              <a:rPr lang="en-US" dirty="0" err="1"/>
              <a:t>Kolloquium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Maximum Multi Commodity Flow Problem (Approximation Scheme)</a:t>
            </a:r>
            <a:br>
              <a:rPr lang="en-US" dirty="0"/>
            </a:br>
            <a:endParaRPr lang="de-DE" dirty="0"/>
          </a:p>
        </p:txBody>
      </p:sp>
    </p:spTree>
    <p:extLst>
      <p:ext uri="{BB962C8B-B14F-4D97-AF65-F5344CB8AC3E}">
        <p14:creationId xmlns:p14="http://schemas.microsoft.com/office/powerpoint/2010/main" val="146687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AED64C-E035-4ACB-BF83-C48870D50105}"/>
              </a:ext>
            </a:extLst>
          </p:cNvPr>
          <p:cNvSpPr>
            <a:spLocks noGrp="1"/>
          </p:cNvSpPr>
          <p:nvPr>
            <p:ph type="title"/>
          </p:nvPr>
        </p:nvSpPr>
        <p:spPr/>
        <p:txBody>
          <a:bodyPr/>
          <a:lstStyle/>
          <a:p>
            <a:r>
              <a:rPr lang="en-GB" dirty="0"/>
              <a:t>Garg and </a:t>
            </a:r>
            <a:r>
              <a:rPr lang="en-GB" dirty="0" err="1"/>
              <a:t>Koenemann</a:t>
            </a:r>
            <a:r>
              <a:rPr lang="en-GB" dirty="0"/>
              <a:t> Algorithm</a:t>
            </a:r>
            <a:endParaRPr lang="de-DE" dirty="0"/>
          </a:p>
        </p:txBody>
      </p:sp>
      <p:sp>
        <p:nvSpPr>
          <p:cNvPr id="3" name="Inhaltsplatzhalter 2">
            <a:extLst>
              <a:ext uri="{FF2B5EF4-FFF2-40B4-BE49-F238E27FC236}">
                <a16:creationId xmlns:a16="http://schemas.microsoft.com/office/drawing/2014/main" id="{17D0C5DE-0449-4C6F-BEB5-1D40CC17FD57}"/>
              </a:ext>
            </a:extLst>
          </p:cNvPr>
          <p:cNvSpPr>
            <a:spLocks noGrp="1"/>
          </p:cNvSpPr>
          <p:nvPr>
            <p:ph idx="1"/>
          </p:nvPr>
        </p:nvSpPr>
        <p:spPr/>
        <p:txBody>
          <a:bodyPr>
            <a:normAutofit/>
          </a:bodyPr>
          <a:lstStyle/>
          <a:p>
            <a:r>
              <a:rPr lang="de-DE" dirty="0"/>
              <a:t>Polynomial-time </a:t>
            </a:r>
            <a:r>
              <a:rPr lang="de-DE" dirty="0" err="1"/>
              <a:t>approximation</a:t>
            </a:r>
            <a:r>
              <a:rPr lang="de-DE" dirty="0"/>
              <a:t> </a:t>
            </a:r>
            <a:r>
              <a:rPr lang="de-DE" dirty="0" err="1"/>
              <a:t>scheme</a:t>
            </a:r>
            <a:r>
              <a:rPr lang="de-DE" dirty="0"/>
              <a:t> </a:t>
            </a:r>
            <a:r>
              <a:rPr lang="de-DE" dirty="0" err="1"/>
              <a:t>for</a:t>
            </a:r>
            <a:r>
              <a:rPr lang="de-DE" dirty="0"/>
              <a:t> MMCFP</a:t>
            </a:r>
          </a:p>
          <a:p>
            <a:endParaRPr lang="en-GB" dirty="0"/>
          </a:p>
          <a:p>
            <a:r>
              <a:rPr lang="en-GB" dirty="0"/>
              <a:t>M</a:t>
            </a:r>
            <a:r>
              <a:rPr lang="de-DE" dirty="0" err="1"/>
              <a:t>otivation</a:t>
            </a:r>
            <a:r>
              <a:rPr lang="de-DE" dirty="0"/>
              <a:t>: </a:t>
            </a:r>
          </a:p>
          <a:p>
            <a:pPr lvl="1"/>
            <a:r>
              <a:rPr lang="de-DE" dirty="0"/>
              <a:t>F</a:t>
            </a:r>
            <a:r>
              <a:rPr lang="en-US" dirty="0"/>
              <a:t>aster than previous known algorithms for a fixed or moderately small ω.</a:t>
            </a:r>
            <a:endParaRPr lang="de-DE" dirty="0"/>
          </a:p>
          <a:p>
            <a:endParaRPr lang="en-GB" dirty="0"/>
          </a:p>
          <a:p>
            <a:r>
              <a:rPr lang="en-GB" dirty="0"/>
              <a:t>Idea:</a:t>
            </a:r>
          </a:p>
          <a:p>
            <a:pPr lvl="1"/>
            <a:r>
              <a:rPr lang="en-GB" dirty="0"/>
              <a:t>Formulate MMCFP as a Linear Program, solve the dual problem and compute the solution for the primal as a </a:t>
            </a:r>
            <a:r>
              <a:rPr lang="en-GB" dirty="0" err="1"/>
              <a:t>byproduct</a:t>
            </a:r>
            <a:r>
              <a:rPr lang="en-GB" dirty="0"/>
              <a:t>.</a:t>
            </a:r>
            <a:endParaRPr lang="de-DE" dirty="0"/>
          </a:p>
          <a:p>
            <a:endParaRPr lang="en-GB" dirty="0"/>
          </a:p>
          <a:p>
            <a:endParaRPr lang="en-GB" dirty="0"/>
          </a:p>
          <a:p>
            <a:endParaRPr lang="en-GB" dirty="0"/>
          </a:p>
          <a:p>
            <a:endParaRPr lang="en-GB" dirty="0"/>
          </a:p>
          <a:p>
            <a:endParaRPr lang="de-DE" dirty="0"/>
          </a:p>
          <a:p>
            <a:endParaRPr lang="de-DE" dirty="0"/>
          </a:p>
        </p:txBody>
      </p:sp>
    </p:spTree>
    <p:extLst>
      <p:ext uri="{BB962C8B-B14F-4D97-AF65-F5344CB8AC3E}">
        <p14:creationId xmlns:p14="http://schemas.microsoft.com/office/powerpoint/2010/main" val="182956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𝑝𝑎𝑡h</m:t>
                    </m:r>
                    <m:r>
                      <a:rPr lang="en-GB" b="0" i="1" smtClean="0">
                        <a:latin typeface="Cambria Math" panose="02040503050406030204" pitchFamily="18" charset="0"/>
                      </a:rPr>
                      <m:t> </m:t>
                    </m:r>
                    <m:r>
                      <a:rPr lang="en-GB" b="0" i="1" smtClean="0">
                        <a:latin typeface="Cambria Math" panose="02040503050406030204" pitchFamily="18" charset="0"/>
                      </a:rPr>
                      <m:t>𝑓𝑟𝑜𝑚</m:t>
                    </m:r>
                    <m:r>
                      <a:rPr lang="en-GB" b="0" i="1" smtClean="0">
                        <a:latin typeface="Cambria Math" panose="02040503050406030204" pitchFamily="18" charset="0"/>
                      </a:rPr>
                      <m:t> </m:t>
                    </m:r>
                    <m:r>
                      <a:rPr lang="en-GB" b="0" i="1" smtClean="0">
                        <a:latin typeface="Cambria Math" panose="02040503050406030204" pitchFamily="18" charset="0"/>
                      </a:rPr>
                      <m:t>𝑎𝑛𝑦</m:t>
                    </m:r>
                    <m:r>
                      <a:rPr lang="en-GB" b="0" i="1" smtClean="0">
                        <a:latin typeface="Cambria Math" panose="02040503050406030204" pitchFamily="18" charset="0"/>
                      </a:rPr>
                      <m:t> </m:t>
                    </m:r>
                    <m:r>
                      <a:rPr lang="en-GB" b="0" i="1" smtClean="0">
                        <a:latin typeface="Cambria Math" panose="02040503050406030204" pitchFamily="18" charset="0"/>
                      </a:rPr>
                      <m:t>𝑠𝑜𝑢𝑟𝑐𝑒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𝑖𝑡𝑠</m:t>
                    </m:r>
                    <m:r>
                      <a:rPr lang="en-GB" b="0" i="1" smtClean="0">
                        <a:latin typeface="Cambria Math" panose="02040503050406030204" pitchFamily="18" charset="0"/>
                      </a:rPr>
                      <m:t> </m:t>
                    </m:r>
                    <m:r>
                      <a:rPr lang="en-GB" b="0" i="1" smtClean="0">
                        <a:latin typeface="Cambria Math" panose="02040503050406030204" pitchFamily="18" charset="0"/>
                      </a:rPr>
                      <m:t>𝑠𝑖𝑛𝑘</m:t>
                    </m:r>
                    <m:r>
                      <a:rPr lang="en-GB" b="0" i="1" smtClean="0">
                        <a:latin typeface="Cambria Math" panose="02040503050406030204" pitchFamily="18" charset="0"/>
                      </a:rPr>
                      <m:t>"}</m:t>
                    </m:r>
                  </m:oMath>
                </a14:m>
                <a:r>
                  <a:rPr lang="de-DE" dirty="0"/>
                  <a:t> </a:t>
                </a:r>
              </a:p>
              <a:p>
                <a:pPr marL="0" indent="0">
                  <a:buNone/>
                </a:pPr>
                <a:endParaRPr lang="en-GB" dirty="0"/>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 </m:t>
                    </m:r>
                    <m:r>
                      <a:rPr lang="en-GB" i="1">
                        <a:latin typeface="Cambria Math" panose="02040503050406030204" pitchFamily="18" charset="0"/>
                      </a:rPr>
                      <m:t>𝑥</m:t>
                    </m:r>
                    <m:r>
                      <a:rPr lang="en-GB" b="0" i="1" smtClean="0">
                        <a:latin typeface="Cambria Math" panose="02040503050406030204" pitchFamily="18" charset="0"/>
                      </a:rPr>
                      <m:t>: </m:t>
                    </m:r>
                    <m:r>
                      <a:rPr lang="en-GB" i="1">
                        <a:latin typeface="Cambria Math" panose="02040503050406030204" pitchFamily="18" charset="0"/>
                      </a:rPr>
                      <m:t>𝑃</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rPr>
                      <m:t>}</m:t>
                    </m:r>
                  </m:oMath>
                </a14:m>
                <a:endParaRPr lang="en-GB" dirty="0"/>
              </a:p>
              <a:p>
                <a:endParaRPr lang="en-GB" dirty="0"/>
              </a:p>
              <a:p>
                <a14:m>
                  <m:oMath xmlns:m="http://schemas.openxmlformats.org/officeDocument/2006/math">
                    <m:sSub>
                      <m:sSubPr>
                        <m:ctrlPr>
                          <a:rPr lang="en-GB" i="1" dirty="0" smtClean="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oMath>
                </a14:m>
                <a:r>
                  <a:rPr lang="en-GB" dirty="0"/>
                  <a:t>}</a:t>
                </a:r>
              </a:p>
              <a:p>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 : </m:t>
                    </m:r>
                    <m:r>
                      <a:rPr lang="en-GB" b="0" i="1" smtClean="0">
                        <a:latin typeface="Cambria Math" panose="02040503050406030204" pitchFamily="18" charset="0"/>
                      </a:rPr>
                      <m:t>𝑙</m:t>
                    </m:r>
                    <m:r>
                      <a:rPr lang="en-GB" b="0" i="1"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3339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m:rPr>
                        <m:sty m:val="p"/>
                      </m:rPr>
                      <a:rPr lang="en-GB" b="0" i="0" smtClean="0">
                        <a:latin typeface="Cambria Math" panose="02040503050406030204" pitchFamily="18" charset="0"/>
                      </a:rPr>
                      <m:t>p</m:t>
                    </m:r>
                    <m:r>
                      <a:rPr lang="en-GB" b="0" i="0" smtClean="0">
                        <a:latin typeface="Cambria Math" panose="02040503050406030204" pitchFamily="18" charset="0"/>
                      </a:rPr>
                      <m:t> </m:t>
                    </m:r>
                    <m:r>
                      <m:rPr>
                        <m:sty m:val="p"/>
                      </m:rPr>
                      <a:rPr lang="en-GB" b="0" i="0" smtClean="0">
                        <a:latin typeface="Cambria Math" panose="02040503050406030204" pitchFamily="18" charset="0"/>
                      </a:rPr>
                      <m:t>is</m:t>
                    </m:r>
                    <m:r>
                      <a:rPr lang="en-GB" b="0" i="0" smtClean="0">
                        <a:latin typeface="Cambria Math" panose="02040503050406030204" pitchFamily="18" charset="0"/>
                      </a:rPr>
                      <m:t> </m:t>
                    </m:r>
                    <m:r>
                      <m:rPr>
                        <m:sty m:val="p"/>
                      </m:rPr>
                      <a:rPr lang="en-GB" b="0" i="0" smtClean="0">
                        <a:latin typeface="Cambria Math" panose="02040503050406030204" pitchFamily="18" charset="0"/>
                      </a:rPr>
                      <m:t>a</m:t>
                    </m:r>
                    <m:r>
                      <a:rPr lang="en-GB" b="0" i="0" smtClean="0">
                        <a:latin typeface="Cambria Math" panose="02040503050406030204" pitchFamily="18" charset="0"/>
                      </a:rPr>
                      <m:t> </m:t>
                    </m:r>
                    <m:r>
                      <m:rPr>
                        <m:sty m:val="p"/>
                      </m:rPr>
                      <a:rPr lang="en-GB" b="0" i="0" smtClean="0">
                        <a:latin typeface="Cambria Math" panose="02040503050406030204" pitchFamily="18" charset="0"/>
                      </a:rPr>
                      <m:t>path</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i="1">
                            <a:latin typeface="Cambria Math" panose="02040503050406030204" pitchFamily="18" charset="0"/>
                          </a:rPr>
                          <m:t>𝑡</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for</m:t>
                    </m:r>
                    <m:r>
                      <a:rPr lang="en-GB" b="0" i="0" smtClean="0">
                        <a:latin typeface="Cambria Math" panose="02040503050406030204" pitchFamily="18" charset="0"/>
                      </a:rPr>
                      <m:t> </m:t>
                    </m:r>
                    <m:r>
                      <m:rPr>
                        <m:sty m:val="p"/>
                      </m:rPr>
                      <a:rPr lang="en-GB" b="0" i="0" smtClean="0">
                        <a:latin typeface="Cambria Math" panose="02040503050406030204" pitchFamily="18" charset="0"/>
                      </a:rPr>
                      <m:t>any</m:t>
                    </m:r>
                    <m:r>
                      <a:rPr lang="en-GB" b="0" i="0" smtClean="0">
                        <a:latin typeface="Cambria Math" panose="02040503050406030204" pitchFamily="18" charset="0"/>
                      </a:rPr>
                      <m:t> </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rPr>
                      <m:t> "}</m:t>
                    </m:r>
                  </m:oMath>
                </a14:m>
                <a:r>
                  <a:rPr lang="de-DE" dirty="0"/>
                  <a:t> </a:t>
                </a:r>
                <a:endParaRPr lang="en-GB" dirty="0"/>
              </a:p>
              <a:p>
                <a:endParaRPr lang="en-GB"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r>
                      <m:rPr>
                        <m:sty m:val="p"/>
                      </m:rPr>
                      <a:rPr lang="en-GB" b="0" i="0" dirty="0" smtClean="0">
                        <a:latin typeface="Cambria Math" panose="02040503050406030204" pitchFamily="18" charset="0"/>
                        <a:ea typeface="Cambria Math" panose="02040503050406030204" pitchFamily="18" charset="0"/>
                      </a:rPr>
                      <m:t>The</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set</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of</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all</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paths</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using</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edge</m:t>
                    </m:r>
                    <m:r>
                      <a:rPr lang="en-GB" b="0" i="1" dirty="0" smtClean="0">
                        <a:latin typeface="Cambria Math" panose="02040503050406030204" pitchFamily="18" charset="0"/>
                        <a:ea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oMath>
                </a14:m>
                <a:endParaRPr lang="en-GB" dirty="0"/>
              </a:p>
              <a:p>
                <a:endParaRPr lang="en-GB" i="1" dirty="0">
                  <a:latin typeface="Cambria Math" panose="02040503050406030204" pitchFamily="18" charset="0"/>
                </a:endParaRPr>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0"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𝑃</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pPr marL="0" indent="0">
                  <a:buNone/>
                </a:pPr>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8129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140747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94440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BD722-5711-44F9-BBA4-BC0C007287FE}"/>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1FC2248-9C99-49BA-8D44-CDE640A7B281}"/>
                  </a:ext>
                </a:extLst>
              </p:cNvPr>
              <p:cNvSpPr>
                <a:spLocks noGrp="1"/>
              </p:cNvSpPr>
              <p:nvPr>
                <p:ph idx="1"/>
              </p:nvPr>
            </p:nvSpPr>
            <p:spPr/>
            <p:txBody>
              <a:bodyPr/>
              <a:lstStyle/>
              <a:p>
                <a:pPr marL="0" indent="0">
                  <a:buNone/>
                </a:pPr>
                <a:r>
                  <a:rPr lang="en-GB" dirty="0"/>
                  <a:t>Initialize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r>
                      <a:rPr lang="de-DE" i="1" dirty="0" smtClean="0">
                        <a:latin typeface="Cambria Math" panose="02040503050406030204" pitchFamily="18" charset="0"/>
                      </a:rPr>
                      <m:t>𝛿</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min</m:t>
                        </m:r>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e>
                        </m:d>
                      </m:e>
                    </m:func>
                    <m:r>
                      <a:rPr lang="en-GB" b="0" i="1" smtClean="0">
                        <a:latin typeface="Cambria Math" panose="02040503050406030204" pitchFamily="18" charset="0"/>
                      </a:rPr>
                      <m:t>&lt;1: </m:t>
                    </m:r>
                  </m:oMath>
                </a14:m>
                <a:br>
                  <a:rPr lang="en-GB" b="0" dirty="0"/>
                </a:br>
                <a:r>
                  <a:rPr lang="en-GB" b="0" dirty="0"/>
                  <a:t>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𝑎𝑟𝑔𝑚𝑖𝑛</m:t>
                        </m:r>
                      </m:e>
                      <m:sub>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sub>
                    </m:sSub>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 </m:t>
                    </m:r>
                    <m:acc>
                      <m:accPr>
                        <m:chr m:val="̂"/>
                        <m:ctrlPr>
                          <a:rPr lang="en-GB" b="0" i="1" dirty="0" smtClean="0">
                            <a:latin typeface="Cambria Math" panose="02040503050406030204" pitchFamily="18" charset="0"/>
                          </a:rPr>
                        </m:ctrlPr>
                      </m:accPr>
                      <m:e>
                        <m:r>
                          <a:rPr lang="en-GB" b="0" i="1" dirty="0">
                            <a:latin typeface="Cambria Math" panose="02040503050406030204" pitchFamily="18" charset="0"/>
                          </a:rPr>
                          <m:t>𝑐</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𝑚𝑖𝑛</m:t>
                        </m:r>
                      </m:e>
                      <m:sub>
                        <m:r>
                          <a:rPr lang="en-GB" b="0" i="1" dirty="0" smtClean="0">
                            <a:latin typeface="Cambria Math" panose="02040503050406030204" pitchFamily="18" charset="0"/>
                          </a:rPr>
                          <m:t>𝑐</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𝑃</m:t>
                        </m:r>
                      </m:sub>
                    </m:sSub>
                    <m:r>
                      <a:rPr lang="en-GB" b="0" i="1" dirty="0" smtClean="0">
                        <a:latin typeface="Cambria Math" panose="02040503050406030204" pitchFamily="18" charset="0"/>
                      </a:rPr>
                      <m:t>𝑐</m:t>
                    </m:r>
                    <m:r>
                      <a:rPr lang="en-GB" b="0" i="1" dirty="0" smtClean="0">
                        <a:latin typeface="Cambria Math" panose="02040503050406030204" pitchFamily="18" charset="0"/>
                      </a:rPr>
                      <m:t>(</m:t>
                    </m:r>
                    <m:r>
                      <a:rPr lang="en-GB" b="0" i="1" dirty="0" smtClean="0">
                        <a:latin typeface="Cambria Math" panose="02040503050406030204" pitchFamily="18" charset="0"/>
                      </a:rPr>
                      <m:t>𝑒</m:t>
                    </m:r>
                    <m:r>
                      <a:rPr lang="en-GB" b="0" i="1" dirty="0" smtClean="0">
                        <a:latin typeface="Cambria Math" panose="02040503050406030204" pitchFamily="18" charset="0"/>
                      </a:rPr>
                      <m:t>)</m:t>
                    </m:r>
                  </m:oMath>
                </a14:m>
                <a:endParaRPr lang="en-GB" b="0" dirty="0"/>
              </a:p>
              <a:p>
                <a:pPr marL="0" indent="0">
                  <a:buNone/>
                </a:pPr>
                <a:r>
                  <a:rPr lang="en-GB" dirty="0"/>
                  <a:t>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 ∈</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𝜀</m:t>
                        </m:r>
                        <m:acc>
                          <m:accPr>
                            <m:chr m:val="̂"/>
                            <m:ctrlPr>
                              <a:rPr lang="en-GB" i="1" dirty="0" smtClean="0">
                                <a:latin typeface="Cambria Math" panose="02040503050406030204" pitchFamily="18" charset="0"/>
                              </a:rPr>
                            </m:ctrlPr>
                          </m:accPr>
                          <m:e>
                            <m:r>
                              <a:rPr lang="en-GB" i="1" dirty="0">
                                <a:latin typeface="Cambria Math" panose="02040503050406030204" pitchFamily="18" charset="0"/>
                              </a:rPr>
                              <m:t>𝑐</m:t>
                            </m:r>
                          </m:e>
                        </m:acc>
                      </m:num>
                      <m:den>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den>
                    </m:f>
                    <m:r>
                      <a:rPr lang="en-GB" b="0" i="1" smtClean="0">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b="0" i="1" smtClean="0">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31FC2248-9C99-49BA-8D44-CDE640A7B28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251425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EFE4C-4011-4FE4-B664-5A2C578658DD}"/>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AEEACC7-A217-4B5E-875D-FF9C5D524DA5}"/>
                  </a:ext>
                </a:extLst>
              </p:cNvPr>
              <p:cNvSpPr>
                <a:spLocks noGrp="1"/>
              </p:cNvSpPr>
              <p:nvPr>
                <p:ph idx="1"/>
              </p:nvPr>
            </p:nvSpPr>
            <p:spPr/>
            <p:txBody>
              <a:bodyPr>
                <a:normAutofit lnSpcReduction="10000"/>
              </a:bodyPr>
              <a:lstStyle/>
              <a:p>
                <a:r>
                  <a:rPr lang="en-GB" dirty="0"/>
                  <a:t>Versuche latex </a:t>
                </a:r>
                <a:r>
                  <a:rPr lang="en-GB" dirty="0" err="1"/>
                  <a:t>bild</a:t>
                </a:r>
                <a:r>
                  <a:rPr lang="en-GB" dirty="0"/>
                  <a:t> </a:t>
                </a:r>
                <a:r>
                  <a:rPr lang="en-GB" dirty="0" err="1"/>
                  <a:t>einzubinden</a:t>
                </a:r>
                <a:r>
                  <a:rPr lang="en-GB" dirty="0"/>
                  <a:t>, </a:t>
                </a:r>
                <a:r>
                  <a:rPr lang="en-GB" dirty="0" err="1"/>
                  <a:t>soll</a:t>
                </a:r>
                <a:r>
                  <a:rPr lang="en-GB" dirty="0"/>
                  <a:t> </a:t>
                </a:r>
                <a:r>
                  <a:rPr lang="en-GB" dirty="0" err="1"/>
                  <a:t>dann</a:t>
                </a:r>
                <a:r>
                  <a:rPr lang="en-GB" dirty="0"/>
                  <a:t> so </a:t>
                </a:r>
                <a:r>
                  <a:rPr lang="en-GB" dirty="0" err="1"/>
                  <a:t>aussehen</a:t>
                </a:r>
                <a:r>
                  <a:rPr lang="en-GB" dirty="0"/>
                  <a:t>:</a:t>
                </a:r>
              </a:p>
              <a:p>
                <a:pPr marL="0" indent="0">
                  <a:buNone/>
                </a:pPr>
                <a:r>
                  <a:rPr lang="en-GB" dirty="0"/>
                  <a:t>Initialize </a:t>
                </a:r>
                <a14:m>
                  <m:oMath xmlns:m="http://schemas.openxmlformats.org/officeDocument/2006/math">
                    <m:r>
                      <a:rPr lang="en-GB" i="1">
                        <a:latin typeface="Cambria Math" panose="02040503050406030204" pitchFamily="18" charset="0"/>
                      </a:rPr>
                      <m:t>𝑙</m:t>
                    </m:r>
                    <m:r>
                      <a:rPr lang="en-GB" i="1">
                        <a:latin typeface="Cambria Math" panose="02040503050406030204" pitchFamily="18" charset="0"/>
                      </a:rPr>
                      <m:t>= </m:t>
                    </m:r>
                    <m:r>
                      <a:rPr lang="de-DE" i="1" dirty="0">
                        <a:latin typeface="Cambria Math" panose="02040503050406030204" pitchFamily="18" charset="0"/>
                      </a:rPr>
                      <m:t>𝛿</m:t>
                    </m:r>
                    <m:r>
                      <a:rPr lang="en-GB" i="1" dirty="0">
                        <a:latin typeface="Cambria Math" panose="02040503050406030204" pitchFamily="18" charset="0"/>
                      </a:rPr>
                      <m:t>, </m:t>
                    </m:r>
                    <m:r>
                      <a:rPr lang="en-GB" i="1" dirty="0">
                        <a:latin typeface="Cambria Math" panose="02040503050406030204" pitchFamily="18" charset="0"/>
                      </a:rPr>
                      <m:t>𝑥</m:t>
                    </m:r>
                    <m:r>
                      <a:rPr lang="en-GB" i="1" dirty="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min</m:t>
                        </m:r>
                      </m:fName>
                      <m:e>
                        <m:d>
                          <m:dPr>
                            <m:begChr m:val="{"/>
                            <m:endChr m:val="}"/>
                            <m:ctrlPr>
                              <a:rPr lang="en-GB" i="1">
                                <a:latin typeface="Cambria Math" panose="02040503050406030204" pitchFamily="18" charset="0"/>
                              </a:rPr>
                            </m:ctrlPr>
                          </m:dPr>
                          <m:e>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e>
                        </m:d>
                      </m:e>
                    </m:func>
                    <m:r>
                      <a:rPr lang="en-GB" i="1">
                        <a:latin typeface="Cambria Math" panose="02040503050406030204" pitchFamily="18" charset="0"/>
                      </a:rPr>
                      <m:t>&lt;1: </m:t>
                    </m:r>
                  </m:oMath>
                </a14:m>
                <a:br>
                  <a:rPr lang="en-GB" dirty="0"/>
                </a:br>
                <a:r>
                  <a:rPr lang="en-GB" dirty="0"/>
                  <a:t>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𝑝</m:t>
                        </m:r>
                      </m:e>
                    </m:acc>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𝑎𝑟𝑔𝑚𝑖𝑛</m:t>
                        </m:r>
                      </m:e>
                      <m:sub>
                        <m:r>
                          <a:rPr lang="en-GB" i="1">
                            <a:latin typeface="Cambria Math" panose="02040503050406030204" pitchFamily="18" charset="0"/>
                          </a:rPr>
                          <m:t>𝑝</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 </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𝑚𝑖𝑛</m:t>
                        </m:r>
                      </m:e>
                      <m:sub>
                        <m:r>
                          <a:rPr lang="en-GB" b="0" i="1" dirty="0" smtClean="0">
                            <a:latin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sub>
                    </m:sSub>
                    <m:r>
                      <a:rPr lang="en-GB" i="1" dirty="0">
                        <a:latin typeface="Cambria Math" panose="02040503050406030204" pitchFamily="18" charset="0"/>
                      </a:rPr>
                      <m:t>𝑐</m:t>
                    </m:r>
                    <m:r>
                      <a:rPr lang="en-GB" i="1" dirty="0">
                        <a:latin typeface="Cambria Math" panose="02040503050406030204" pitchFamily="18" charset="0"/>
                      </a:rPr>
                      <m:t>(</m:t>
                    </m:r>
                    <m:r>
                      <a:rPr lang="en-GB" i="1" dirty="0">
                        <a:latin typeface="Cambria Math" panose="02040503050406030204" pitchFamily="18" charset="0"/>
                      </a:rPr>
                      <m:t>𝑒</m:t>
                    </m:r>
                    <m:r>
                      <a:rPr lang="en-GB" i="1" dirty="0">
                        <a:latin typeface="Cambria Math" panose="02040503050406030204" pitchFamily="18" charset="0"/>
                      </a:rPr>
                      <m:t>)</m:t>
                    </m:r>
                  </m:oMath>
                </a14:m>
                <a:endParaRPr lang="en-GB" dirty="0"/>
              </a:p>
              <a:p>
                <a:pPr marL="0" indent="0">
                  <a:buNone/>
                </a:pPr>
                <a:r>
                  <a:rPr lang="en-GB" dirty="0"/>
                  <a:t>	</a:t>
                </a:r>
                <a14:m>
                  <m:oMath xmlns:m="http://schemas.openxmlformats.org/officeDocument/2006/math">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𝑒</m:t>
                    </m:r>
                    <m:r>
                      <a:rPr lang="en-GB" i="1">
                        <a:latin typeface="Cambria Math" panose="02040503050406030204" pitchFamily="18" charset="0"/>
                        <a:ea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𝑒</m:t>
                        </m:r>
                      </m:e>
                    </m:d>
                    <m:r>
                      <a:rPr lang="en-GB" i="1">
                        <a:latin typeface="Cambria Math" panose="02040503050406030204" pitchFamily="18" charset="0"/>
                      </a:rPr>
                      <m:t>=</m:t>
                    </m:r>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𝜀</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num>
                      <m:den>
                        <m:r>
                          <a:rPr lang="en-GB" i="1">
                            <a:latin typeface="Cambria Math" panose="02040503050406030204" pitchFamily="18" charset="0"/>
                          </a:rPr>
                          <m:t>𝐶</m:t>
                        </m:r>
                        <m:r>
                          <a:rPr lang="en-GB" i="1">
                            <a:latin typeface="Cambria Math" panose="02040503050406030204" pitchFamily="18" charset="0"/>
                          </a:rPr>
                          <m:t>(</m:t>
                        </m:r>
                        <m:r>
                          <a:rPr lang="en-GB" b="0" i="1" smtClean="0">
                            <a:latin typeface="Cambria Math" panose="02040503050406030204" pitchFamily="18" charset="0"/>
                          </a:rPr>
                          <m:t>𝑒</m:t>
                        </m:r>
                        <m:r>
                          <a:rPr lang="en-GB" i="1">
                            <a:latin typeface="Cambria Math" panose="02040503050406030204" pitchFamily="18" charset="0"/>
                          </a:rPr>
                          <m:t>)</m:t>
                        </m:r>
                      </m:den>
                    </m:f>
                    <m:r>
                      <a:rPr lang="en-GB" i="1">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𝑥</m:t>
                        </m:r>
                      </m:num>
                      <m:den>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i="1">
                        <a:latin typeface="Cambria Math" panose="02040503050406030204" pitchFamily="18" charset="0"/>
                      </a:rPr>
                      <m:t>)</m:t>
                    </m:r>
                  </m:oMath>
                </a14:m>
                <a:endParaRPr lang="de-DE"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FAEEACC7-A217-4B5E-875D-FF9C5D524DA5}"/>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de-DE">
                    <a:noFill/>
                  </a:rPr>
                  <a:t> </a:t>
                </a:r>
              </a:p>
            </p:txBody>
          </p:sp>
        </mc:Fallback>
      </mc:AlternateContent>
    </p:spTree>
    <p:extLst>
      <p:ext uri="{BB962C8B-B14F-4D97-AF65-F5344CB8AC3E}">
        <p14:creationId xmlns:p14="http://schemas.microsoft.com/office/powerpoint/2010/main" val="364128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84956" y="365125"/>
                <a:ext cx="10515600" cy="5811838"/>
              </a:xfrm>
            </p:spPr>
            <p:txBody>
              <a:bodyPr/>
              <a:lstStyle/>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endParaRPr lang="en-GB" dirty="0"/>
              </a:p>
              <a:p>
                <a:pPr marL="0" indent="0">
                  <a:buNone/>
                </a:pPr>
                <a:r>
                  <a:rPr lang="en-GB" dirty="0"/>
                  <a:t>capacities</a:t>
                </a:r>
                <a:endParaRPr lang="de-DE" dirty="0"/>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84956" y="365125"/>
                <a:ext cx="10515600" cy="5811838"/>
              </a:xfrm>
              <a:blipFill>
                <a:blip r:embed="rId2"/>
                <a:stretch>
                  <a:fillRect l="-1159" t="-1784"/>
                </a:stretch>
              </a:blipFill>
            </p:spPr>
            <p:txBody>
              <a:bodyPr/>
              <a:lstStyle/>
              <a:p>
                <a:r>
                  <a:rPr lang="de-DE">
                    <a:noFill/>
                  </a:rPr>
                  <a:t> </a:t>
                </a:r>
              </a:p>
            </p:txBody>
          </p:sp>
        </mc:Fallback>
      </mc:AlternateContent>
      <p:sp>
        <p:nvSpPr>
          <p:cNvPr id="38" name="Rechteck 37">
            <a:extLst>
              <a:ext uri="{FF2B5EF4-FFF2-40B4-BE49-F238E27FC236}">
                <a16:creationId xmlns:a16="http://schemas.microsoft.com/office/drawing/2014/main" id="{3D308AEE-A4AF-401E-804D-9F9CC8D811F0}"/>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9" name="Rechteck 38">
            <a:extLst>
              <a:ext uri="{FF2B5EF4-FFF2-40B4-BE49-F238E27FC236}">
                <a16:creationId xmlns:a16="http://schemas.microsoft.com/office/drawing/2014/main" id="{78BE5CEA-A064-4551-9C77-5ACAA036140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40" name="Rechteck 39">
            <a:extLst>
              <a:ext uri="{FF2B5EF4-FFF2-40B4-BE49-F238E27FC236}">
                <a16:creationId xmlns:a16="http://schemas.microsoft.com/office/drawing/2014/main" id="{31B04FD1-466A-4CE3-BC9E-BF5D93F81A36}"/>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41" name="Rechteck 40">
            <a:extLst>
              <a:ext uri="{FF2B5EF4-FFF2-40B4-BE49-F238E27FC236}">
                <a16:creationId xmlns:a16="http://schemas.microsoft.com/office/drawing/2014/main" id="{D08ACFF1-27B2-4822-AE3D-FC8461E94A2E}"/>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42" name="Gerade Verbindung mit Pfeil 41">
            <a:extLst>
              <a:ext uri="{FF2B5EF4-FFF2-40B4-BE49-F238E27FC236}">
                <a16:creationId xmlns:a16="http://schemas.microsoft.com/office/drawing/2014/main" id="{B21AB21C-5798-4DF5-A983-2BF00627BA20}"/>
              </a:ext>
            </a:extLst>
          </p:cNvPr>
          <p:cNvCxnSpPr>
            <a:cxnSpLocks/>
            <a:stCxn id="38"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F8DB1E43-FDC6-44AC-9503-246FFA3A4884}"/>
                  </a:ext>
                </a:extLst>
              </p:cNvPr>
              <p:cNvSpPr txBox="1"/>
              <p:nvPr/>
            </p:nvSpPr>
            <p:spPr>
              <a:xfrm>
                <a:off x="4090846" y="273563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de-DE" dirty="0"/>
              </a:p>
            </p:txBody>
          </p:sp>
        </mc:Choice>
        <mc:Fallback xmlns="">
          <p:sp>
            <p:nvSpPr>
              <p:cNvPr id="43" name="Textfeld 42">
                <a:extLst>
                  <a:ext uri="{FF2B5EF4-FFF2-40B4-BE49-F238E27FC236}">
                    <a16:creationId xmlns:a16="http://schemas.microsoft.com/office/drawing/2014/main" id="{F8DB1E43-FDC6-44AC-9503-246FFA3A4884}"/>
                  </a:ext>
                </a:extLst>
              </p:cNvPr>
              <p:cNvSpPr txBox="1">
                <a:spLocks noRot="1" noChangeAspect="1" noMove="1" noResize="1" noEditPoints="1" noAdjustHandles="1" noChangeArrowheads="1" noChangeShapeType="1" noTextEdit="1"/>
              </p:cNvSpPr>
              <p:nvPr/>
            </p:nvSpPr>
            <p:spPr>
              <a:xfrm>
                <a:off x="4090846" y="2735634"/>
                <a:ext cx="365805"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36C2314A-EDA3-4F2B-9E56-2DC78BDA6D81}"/>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solidFill>
                    <a:schemeClr val="tx1"/>
                  </a:solidFill>
                </a:endParaRPr>
              </a:p>
            </p:txBody>
          </p:sp>
        </mc:Choice>
        <mc:Fallback xmlns="">
          <p:sp>
            <p:nvSpPr>
              <p:cNvPr id="44" name="Textfeld 43">
                <a:extLst>
                  <a:ext uri="{FF2B5EF4-FFF2-40B4-BE49-F238E27FC236}">
                    <a16:creationId xmlns:a16="http://schemas.microsoft.com/office/drawing/2014/main" id="{36C2314A-EDA3-4F2B-9E56-2DC78BDA6D81}"/>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96346F06-8B1B-4361-9DEB-26A4E894AB2E}"/>
                  </a:ext>
                </a:extLst>
              </p:cNvPr>
              <p:cNvSpPr txBox="1"/>
              <p:nvPr/>
            </p:nvSpPr>
            <p:spPr>
              <a:xfrm>
                <a:off x="8181857" y="270444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8</m:t>
                      </m:r>
                    </m:oMath>
                  </m:oMathPara>
                </a14:m>
                <a:endParaRPr lang="de-DE" dirty="0"/>
              </a:p>
            </p:txBody>
          </p:sp>
        </mc:Choice>
        <mc:Fallback xmlns="">
          <p:sp>
            <p:nvSpPr>
              <p:cNvPr id="45" name="Textfeld 44">
                <a:extLst>
                  <a:ext uri="{FF2B5EF4-FFF2-40B4-BE49-F238E27FC236}">
                    <a16:creationId xmlns:a16="http://schemas.microsoft.com/office/drawing/2014/main" id="{96346F06-8B1B-4361-9DEB-26A4E894AB2E}"/>
                  </a:ext>
                </a:extLst>
              </p:cNvPr>
              <p:cNvSpPr txBox="1">
                <a:spLocks noRot="1" noChangeAspect="1" noMove="1" noResize="1" noEditPoints="1" noAdjustHandles="1" noChangeArrowheads="1" noChangeShapeType="1" noTextEdit="1"/>
              </p:cNvSpPr>
              <p:nvPr/>
            </p:nvSpPr>
            <p:spPr>
              <a:xfrm>
                <a:off x="8181857" y="2704444"/>
                <a:ext cx="365805" cy="369332"/>
              </a:xfrm>
              <a:prstGeom prst="rect">
                <a:avLst/>
              </a:prstGeom>
              <a:blipFill>
                <a:blip r:embed="rId5"/>
                <a:stretch>
                  <a:fillRect/>
                </a:stretch>
              </a:blipFill>
            </p:spPr>
            <p:txBody>
              <a:bodyPr/>
              <a:lstStyle/>
              <a:p>
                <a:r>
                  <a:rPr lang="de-DE">
                    <a:noFill/>
                  </a:rPr>
                  <a:t> </a:t>
                </a:r>
              </a:p>
            </p:txBody>
          </p:sp>
        </mc:Fallback>
      </mc:AlternateContent>
      <p:cxnSp>
        <p:nvCxnSpPr>
          <p:cNvPr id="46" name="Gerade Verbindung mit Pfeil 45">
            <a:extLst>
              <a:ext uri="{FF2B5EF4-FFF2-40B4-BE49-F238E27FC236}">
                <a16:creationId xmlns:a16="http://schemas.microsoft.com/office/drawing/2014/main" id="{122B233B-0CDF-4E84-90C2-F70EC54EB9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185F5E74-0EA0-408B-923F-F393E8A8CA86}"/>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616854A6-FA0C-4324-8F3B-4EB4147D43D4}"/>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49" name="Rechteck 48">
            <a:extLst>
              <a:ext uri="{FF2B5EF4-FFF2-40B4-BE49-F238E27FC236}">
                <a16:creationId xmlns:a16="http://schemas.microsoft.com/office/drawing/2014/main" id="{DB32F3FD-7795-46EA-A0C2-96AA153F5AD3}"/>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0" name="Rechteck 49">
            <a:extLst>
              <a:ext uri="{FF2B5EF4-FFF2-40B4-BE49-F238E27FC236}">
                <a16:creationId xmlns:a16="http://schemas.microsoft.com/office/drawing/2014/main" id="{E50BC39F-2940-441F-B0C0-42F198E046A5}"/>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51" name="Gerade Verbindung mit Pfeil 50">
            <a:extLst>
              <a:ext uri="{FF2B5EF4-FFF2-40B4-BE49-F238E27FC236}">
                <a16:creationId xmlns:a16="http://schemas.microsoft.com/office/drawing/2014/main" id="{FDFB08B5-A128-4D02-80DF-01ED92887F9D}"/>
              </a:ext>
            </a:extLst>
          </p:cNvPr>
          <p:cNvCxnSpPr>
            <a:cxnSpLocks/>
            <a:stCxn id="48"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6484F3ED-FE09-4630-A08B-3776A90EC0E2}"/>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3</m:t>
                      </m:r>
                    </m:oMath>
                  </m:oMathPara>
                </a14:m>
                <a:endParaRPr lang="de-DE" dirty="0"/>
              </a:p>
            </p:txBody>
          </p:sp>
        </mc:Choice>
        <mc:Fallback xmlns="">
          <p:sp>
            <p:nvSpPr>
              <p:cNvPr id="52" name="Textfeld 51">
                <a:extLst>
                  <a:ext uri="{FF2B5EF4-FFF2-40B4-BE49-F238E27FC236}">
                    <a16:creationId xmlns:a16="http://schemas.microsoft.com/office/drawing/2014/main" id="{6484F3ED-FE09-4630-A08B-3776A90EC0E2}"/>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A776FC34-8D92-48C9-96A6-560425C4844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p>
            </p:txBody>
          </p:sp>
        </mc:Choice>
        <mc:Fallback xmlns="">
          <p:sp>
            <p:nvSpPr>
              <p:cNvPr id="53" name="Textfeld 52">
                <a:extLst>
                  <a:ext uri="{FF2B5EF4-FFF2-40B4-BE49-F238E27FC236}">
                    <a16:creationId xmlns:a16="http://schemas.microsoft.com/office/drawing/2014/main" id="{A776FC34-8D92-48C9-96A6-560425C4844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7"/>
                <a:stretch>
                  <a:fillRect/>
                </a:stretch>
              </a:blipFill>
            </p:spPr>
            <p:txBody>
              <a:bodyPr/>
              <a:lstStyle/>
              <a:p>
                <a:r>
                  <a:rPr lang="de-DE">
                    <a:noFill/>
                  </a:rPr>
                  <a:t> </a:t>
                </a:r>
              </a:p>
            </p:txBody>
          </p:sp>
        </mc:Fallback>
      </mc:AlternateContent>
      <p:cxnSp>
        <p:nvCxnSpPr>
          <p:cNvPr id="54" name="Gerade Verbindung mit Pfeil 53">
            <a:extLst>
              <a:ext uri="{FF2B5EF4-FFF2-40B4-BE49-F238E27FC236}">
                <a16:creationId xmlns:a16="http://schemas.microsoft.com/office/drawing/2014/main" id="{282489B1-0A15-4D6F-A6CE-2D236836B1F7}"/>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4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38200" y="365125"/>
                <a:ext cx="10515600" cy="5811838"/>
              </a:xfrm>
            </p:spPr>
            <p:txBody>
              <a:bodyPr/>
              <a:lstStyle/>
              <a:p>
                <a:pPr marL="0" indent="0">
                  <a:buNone/>
                </a:pPr>
                <a:r>
                  <a:rPr lang="en-GB" dirty="0"/>
                  <a:t>Problem Instance</a:t>
                </a:r>
              </a:p>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pPr marL="0" indent="0">
                  <a:buNone/>
                </a:pPr>
                <a:endParaRPr lang="en-GB" dirty="0">
                  <a:solidFill>
                    <a:srgbClr val="7030A0"/>
                  </a:solidFill>
                </a:endParaRPr>
              </a:p>
              <a:p>
                <a:pPr marL="0" indent="0">
                  <a:buNone/>
                </a:pPr>
                <a:r>
                  <a:rPr lang="en-GB" dirty="0">
                    <a:solidFill>
                      <a:srgbClr val="7030A0"/>
                    </a:solidFill>
                  </a:rPr>
                  <a:t>capacities</a:t>
                </a:r>
                <a:endParaRPr lang="de-DE" dirty="0">
                  <a:solidFill>
                    <a:srgbClr val="7030A0"/>
                  </a:solidFill>
                </a:endParaRPr>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217" t="-1784"/>
                </a:stretch>
              </a:blipFill>
            </p:spPr>
            <p:txBody>
              <a:bodyPr/>
              <a:lstStyle/>
              <a:p>
                <a:r>
                  <a:rPr lang="de-DE">
                    <a:noFill/>
                  </a:rPr>
                  <a:t> </a:t>
                </a:r>
              </a:p>
            </p:txBody>
          </p:sp>
        </mc:Fallback>
      </mc:AlternateContent>
      <p:sp>
        <p:nvSpPr>
          <p:cNvPr id="21" name="Rechteck 20">
            <a:extLst>
              <a:ext uri="{FF2B5EF4-FFF2-40B4-BE49-F238E27FC236}">
                <a16:creationId xmlns:a16="http://schemas.microsoft.com/office/drawing/2014/main" id="{530E69DF-162E-40D3-B6AE-9D622A059799}"/>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2" name="Rechteck 21">
            <a:extLst>
              <a:ext uri="{FF2B5EF4-FFF2-40B4-BE49-F238E27FC236}">
                <a16:creationId xmlns:a16="http://schemas.microsoft.com/office/drawing/2014/main" id="{3C25C5AA-0D5D-42AB-A4FF-E18D735A362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3" name="Rechteck 22">
            <a:extLst>
              <a:ext uri="{FF2B5EF4-FFF2-40B4-BE49-F238E27FC236}">
                <a16:creationId xmlns:a16="http://schemas.microsoft.com/office/drawing/2014/main" id="{05F8DFF7-0F92-4058-BE23-3015EC319179}"/>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24" name="Rechteck 23">
            <a:extLst>
              <a:ext uri="{FF2B5EF4-FFF2-40B4-BE49-F238E27FC236}">
                <a16:creationId xmlns:a16="http://schemas.microsoft.com/office/drawing/2014/main" id="{58E7AFB7-6639-4961-AE20-9DC9C4EC0223}"/>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25" name="Gerade Verbindung mit Pfeil 24">
            <a:extLst>
              <a:ext uri="{FF2B5EF4-FFF2-40B4-BE49-F238E27FC236}">
                <a16:creationId xmlns:a16="http://schemas.microsoft.com/office/drawing/2014/main" id="{93E0FA0E-2447-443F-99CF-7BFFE52E12AE}"/>
              </a:ext>
            </a:extLst>
          </p:cNvPr>
          <p:cNvCxnSpPr>
            <a:cxnSpLocks/>
            <a:stCxn id="21"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3AADFC0-C8DE-4671-9011-560023FF60AE}"/>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22E99F2C-8473-4200-BA49-4C15998CFA89}"/>
              </a:ext>
            </a:extLst>
          </p:cNvPr>
          <p:cNvCxnSpPr>
            <a:cxnSpLocks/>
            <a:stCxn id="23" idx="3"/>
            <a:endCxn id="24"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1522B97B-C9FF-4FBD-9CB9-5F940EDE7567}"/>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2" name="Rechteck 31">
            <a:extLst>
              <a:ext uri="{FF2B5EF4-FFF2-40B4-BE49-F238E27FC236}">
                <a16:creationId xmlns:a16="http://schemas.microsoft.com/office/drawing/2014/main" id="{03BB53D0-46D5-436A-8A93-44ACB013EAE2}"/>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3" name="Rechteck 32">
            <a:extLst>
              <a:ext uri="{FF2B5EF4-FFF2-40B4-BE49-F238E27FC236}">
                <a16:creationId xmlns:a16="http://schemas.microsoft.com/office/drawing/2014/main" id="{15EA14FF-3804-449E-A733-57EF4AF9282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4" name="Gerade Verbindung mit Pfeil 33">
            <a:extLst>
              <a:ext uri="{FF2B5EF4-FFF2-40B4-BE49-F238E27FC236}">
                <a16:creationId xmlns:a16="http://schemas.microsoft.com/office/drawing/2014/main" id="{CD7B6486-A8C5-4CDC-9AA2-5A40AD30D6F6}"/>
              </a:ext>
            </a:extLst>
          </p:cNvPr>
          <p:cNvCxnSpPr>
            <a:cxnSpLocks/>
            <a:stCxn id="31"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DBDD2875-9AD7-488B-944D-DFE01BF18CC5}"/>
              </a:ext>
            </a:extLst>
          </p:cNvPr>
          <p:cNvSpPr txBox="1"/>
          <p:nvPr/>
        </p:nvSpPr>
        <p:spPr>
          <a:xfrm>
            <a:off x="4058227" y="4102797"/>
            <a:ext cx="184731" cy="369332"/>
          </a:xfrm>
          <a:prstGeom prst="rect">
            <a:avLst/>
          </a:prstGeom>
          <a:noFill/>
        </p:spPr>
        <p:txBody>
          <a:bodyPr wrap="none" rtlCol="0">
            <a:spAutoFit/>
          </a:bodyPr>
          <a:lstStyle/>
          <a:p>
            <a:endParaRPr lang="de-DE" dirty="0"/>
          </a:p>
        </p:txBody>
      </p:sp>
      <p:cxnSp>
        <p:nvCxnSpPr>
          <p:cNvPr id="37" name="Gerade Verbindung mit Pfeil 36">
            <a:extLst>
              <a:ext uri="{FF2B5EF4-FFF2-40B4-BE49-F238E27FC236}">
                <a16:creationId xmlns:a16="http://schemas.microsoft.com/office/drawing/2014/main" id="{2AEA4287-E401-4E0F-A3ED-CAFBCB6A9E5A}"/>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feld 54">
                <a:extLst>
                  <a:ext uri="{FF2B5EF4-FFF2-40B4-BE49-F238E27FC236}">
                    <a16:creationId xmlns:a16="http://schemas.microsoft.com/office/drawing/2014/main" id="{E5CD2989-DA20-4AB5-BBED-F1ACF63836AD}"/>
                  </a:ext>
                </a:extLst>
              </p:cNvPr>
              <p:cNvSpPr txBox="1"/>
              <p:nvPr/>
            </p:nvSpPr>
            <p:spPr>
              <a:xfrm>
                <a:off x="3991145" y="3114517"/>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7030A0"/>
                          </a:solidFill>
                          <a:latin typeface="Cambria Math" panose="02040503050406030204" pitchFamily="18" charset="0"/>
                        </a:rPr>
                        <m:t>  3</m:t>
                      </m:r>
                    </m:oMath>
                  </m:oMathPara>
                </a14:m>
                <a:endParaRPr lang="de-DE" dirty="0"/>
              </a:p>
            </p:txBody>
          </p:sp>
        </mc:Choice>
        <mc:Fallback xmlns="">
          <p:sp>
            <p:nvSpPr>
              <p:cNvPr id="55" name="Textfeld 54">
                <a:extLst>
                  <a:ext uri="{FF2B5EF4-FFF2-40B4-BE49-F238E27FC236}">
                    <a16:creationId xmlns:a16="http://schemas.microsoft.com/office/drawing/2014/main" id="{E5CD2989-DA20-4AB5-BBED-F1ACF63836AD}"/>
                  </a:ext>
                </a:extLst>
              </p:cNvPr>
              <p:cNvSpPr txBox="1">
                <a:spLocks noRot="1" noChangeAspect="1" noMove="1" noResize="1" noEditPoints="1" noAdjustHandles="1" noChangeArrowheads="1" noChangeShapeType="1" noTextEdit="1"/>
              </p:cNvSpPr>
              <p:nvPr/>
            </p:nvSpPr>
            <p:spPr>
              <a:xfrm>
                <a:off x="3991145" y="3114517"/>
                <a:ext cx="468397"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E1487247-F5D8-42B7-B4A2-50CB4780771A}"/>
                  </a:ext>
                </a:extLst>
              </p:cNvPr>
              <p:cNvSpPr txBox="1"/>
              <p:nvPr/>
            </p:nvSpPr>
            <p:spPr>
              <a:xfrm>
                <a:off x="8077621" y="3014372"/>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6" name="Textfeld 55">
                <a:extLst>
                  <a:ext uri="{FF2B5EF4-FFF2-40B4-BE49-F238E27FC236}">
                    <a16:creationId xmlns:a16="http://schemas.microsoft.com/office/drawing/2014/main" id="{E1487247-F5D8-42B7-B4A2-50CB4780771A}"/>
                  </a:ext>
                </a:extLst>
              </p:cNvPr>
              <p:cNvSpPr txBox="1">
                <a:spLocks noRot="1" noChangeAspect="1" noMove="1" noResize="1" noEditPoints="1" noAdjustHandles="1" noChangeArrowheads="1" noChangeShapeType="1" noTextEdit="1"/>
              </p:cNvSpPr>
              <p:nvPr/>
            </p:nvSpPr>
            <p:spPr>
              <a:xfrm>
                <a:off x="8077621" y="3014372"/>
                <a:ext cx="468397"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7" name="Textfeld 56">
                <a:extLst>
                  <a:ext uri="{FF2B5EF4-FFF2-40B4-BE49-F238E27FC236}">
                    <a16:creationId xmlns:a16="http://schemas.microsoft.com/office/drawing/2014/main" id="{072AF323-2452-451F-A1ED-287FDB931879}"/>
                  </a:ext>
                </a:extLst>
              </p:cNvPr>
              <p:cNvSpPr txBox="1"/>
              <p:nvPr/>
            </p:nvSpPr>
            <p:spPr>
              <a:xfrm>
                <a:off x="6041921" y="3086378"/>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7" name="Textfeld 56">
                <a:extLst>
                  <a:ext uri="{FF2B5EF4-FFF2-40B4-BE49-F238E27FC236}">
                    <a16:creationId xmlns:a16="http://schemas.microsoft.com/office/drawing/2014/main" id="{072AF323-2452-451F-A1ED-287FDB931879}"/>
                  </a:ext>
                </a:extLst>
              </p:cNvPr>
              <p:cNvSpPr txBox="1">
                <a:spLocks noRot="1" noChangeAspect="1" noMove="1" noResize="1" noEditPoints="1" noAdjustHandles="1" noChangeArrowheads="1" noChangeShapeType="1" noTextEdit="1"/>
              </p:cNvSpPr>
              <p:nvPr/>
            </p:nvSpPr>
            <p:spPr>
              <a:xfrm>
                <a:off x="6041921" y="3086378"/>
                <a:ext cx="468397"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45406738-71D4-4DC8-8CE2-9DED0C43875F}"/>
                  </a:ext>
                </a:extLst>
              </p:cNvPr>
              <p:cNvSpPr txBox="1"/>
              <p:nvPr/>
            </p:nvSpPr>
            <p:spPr>
              <a:xfrm>
                <a:off x="3939316" y="4549500"/>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58" name="Textfeld 57">
                <a:extLst>
                  <a:ext uri="{FF2B5EF4-FFF2-40B4-BE49-F238E27FC236}">
                    <a16:creationId xmlns:a16="http://schemas.microsoft.com/office/drawing/2014/main" id="{45406738-71D4-4DC8-8CE2-9DED0C43875F}"/>
                  </a:ext>
                </a:extLst>
              </p:cNvPr>
              <p:cNvSpPr txBox="1">
                <a:spLocks noRot="1" noChangeAspect="1" noMove="1" noResize="1" noEditPoints="1" noAdjustHandles="1" noChangeArrowheads="1" noChangeShapeType="1" noTextEdit="1"/>
              </p:cNvSpPr>
              <p:nvPr/>
            </p:nvSpPr>
            <p:spPr>
              <a:xfrm>
                <a:off x="3939316" y="4549500"/>
                <a:ext cx="468397"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9" name="Textfeld 58">
                <a:extLst>
                  <a:ext uri="{FF2B5EF4-FFF2-40B4-BE49-F238E27FC236}">
                    <a16:creationId xmlns:a16="http://schemas.microsoft.com/office/drawing/2014/main" id="{FD191D83-E927-47A6-94C6-271704B83A7F}"/>
                  </a:ext>
                </a:extLst>
              </p:cNvPr>
              <p:cNvSpPr txBox="1"/>
              <p:nvPr/>
            </p:nvSpPr>
            <p:spPr>
              <a:xfrm>
                <a:off x="6034527" y="4522871"/>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FF0000"/>
                          </a:solidFill>
                          <a:latin typeface="Cambria Math" panose="02040503050406030204" pitchFamily="18" charset="0"/>
                        </a:rPr>
                        <m:t> </m:t>
                      </m:r>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59" name="Textfeld 58">
                <a:extLst>
                  <a:ext uri="{FF2B5EF4-FFF2-40B4-BE49-F238E27FC236}">
                    <a16:creationId xmlns:a16="http://schemas.microsoft.com/office/drawing/2014/main" id="{FD191D83-E927-47A6-94C6-271704B83A7F}"/>
                  </a:ext>
                </a:extLst>
              </p:cNvPr>
              <p:cNvSpPr txBox="1">
                <a:spLocks noRot="1" noChangeAspect="1" noMove="1" noResize="1" noEditPoints="1" noAdjustHandles="1" noChangeArrowheads="1" noChangeShapeType="1" noTextEdit="1"/>
              </p:cNvSpPr>
              <p:nvPr/>
            </p:nvSpPr>
            <p:spPr>
              <a:xfrm>
                <a:off x="6034527" y="4522871"/>
                <a:ext cx="468397" cy="369332"/>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1672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A5911-EE31-4187-9F3F-CA7AD8052920}"/>
              </a:ext>
            </a:extLst>
          </p:cNvPr>
          <p:cNvSpPr>
            <a:spLocks noGrp="1"/>
          </p:cNvSpPr>
          <p:nvPr>
            <p:ph type="title"/>
          </p:nvPr>
        </p:nvSpPr>
        <p:spPr/>
        <p:txBody>
          <a:bodyPr/>
          <a:lstStyle/>
          <a:p>
            <a:endParaRPr lang="de-DE" dirty="0">
              <a:solidFill>
                <a:srgbClr val="FF0000"/>
              </a:solidFill>
            </a:endParaRPr>
          </a:p>
        </p:txBody>
      </p:sp>
      <p:sp>
        <p:nvSpPr>
          <p:cNvPr id="3" name="Inhaltsplatzhalter 2">
            <a:extLst>
              <a:ext uri="{FF2B5EF4-FFF2-40B4-BE49-F238E27FC236}">
                <a16:creationId xmlns:a16="http://schemas.microsoft.com/office/drawing/2014/main" id="{3FCE3EAB-EA0A-419D-BAD0-46A0F91D3A5C}"/>
              </a:ext>
            </a:extLst>
          </p:cNvPr>
          <p:cNvSpPr>
            <a:spLocks noGrp="1"/>
          </p:cNvSpPr>
          <p:nvPr>
            <p:ph idx="1"/>
          </p:nvPr>
        </p:nvSpPr>
        <p:spPr>
          <a:xfrm>
            <a:off x="838200" y="365125"/>
            <a:ext cx="10515600" cy="5811838"/>
          </a:xfrm>
        </p:spPr>
        <p:txBody>
          <a:bodyPr/>
          <a:lstStyle/>
          <a:p>
            <a:pPr marL="0" indent="0">
              <a:buNone/>
            </a:pPr>
            <a:r>
              <a:rPr lang="en-GB" dirty="0"/>
              <a:t>Initialization</a:t>
            </a:r>
          </a:p>
          <a:p>
            <a:pPr marL="0" indent="0">
              <a:buNone/>
            </a:pPr>
            <a:endParaRPr lang="en-GB" dirty="0">
              <a:solidFill>
                <a:srgbClr val="92D050"/>
              </a:solidFill>
            </a:endParaRPr>
          </a:p>
          <a:p>
            <a:pPr marL="0" indent="0">
              <a:buNone/>
            </a:pPr>
            <a:endParaRPr lang="en-GB" dirty="0">
              <a:solidFill>
                <a:srgbClr val="7030A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endParaRPr lang="de-DE" dirty="0">
              <a:solidFill>
                <a:srgbClr val="FF0000"/>
              </a:solidFill>
            </a:endParaRP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p:txBody>
      </p:sp>
      <p:sp>
        <p:nvSpPr>
          <p:cNvPr id="7" name="Rechteck 6">
            <a:extLst>
              <a:ext uri="{FF2B5EF4-FFF2-40B4-BE49-F238E27FC236}">
                <a16:creationId xmlns:a16="http://schemas.microsoft.com/office/drawing/2014/main" id="{3B60EA98-EA3A-4179-B056-3E25874B589F}"/>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450EECF5-58C5-468B-BB86-73FC78F05E9B}"/>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1" name="Rechteck 10">
            <a:extLst>
              <a:ext uri="{FF2B5EF4-FFF2-40B4-BE49-F238E27FC236}">
                <a16:creationId xmlns:a16="http://schemas.microsoft.com/office/drawing/2014/main" id="{3944EFA0-6D64-4159-97C6-BEDED0F4B7F8}"/>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13" name="Rechteck 12">
            <a:extLst>
              <a:ext uri="{FF2B5EF4-FFF2-40B4-BE49-F238E27FC236}">
                <a16:creationId xmlns:a16="http://schemas.microsoft.com/office/drawing/2014/main" id="{0784AA11-BCB6-4853-A183-4F38ACF21C27}"/>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5" name="Gerade Verbindung mit Pfeil 14">
            <a:extLst>
              <a:ext uri="{FF2B5EF4-FFF2-40B4-BE49-F238E27FC236}">
                <a16:creationId xmlns:a16="http://schemas.microsoft.com/office/drawing/2014/main" id="{D75EFFC8-51BE-4F7A-BA4B-6C8A9C3F07B9}"/>
              </a:ext>
            </a:extLst>
          </p:cNvPr>
          <p:cNvCxnSpPr>
            <a:cxnSpLocks/>
            <a:stCxn id="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154BCB31-D92D-43C8-B76B-93FD3A65D250}"/>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22" name="Textfeld 21">
                <a:extLst>
                  <a:ext uri="{FF2B5EF4-FFF2-40B4-BE49-F238E27FC236}">
                    <a16:creationId xmlns:a16="http://schemas.microsoft.com/office/drawing/2014/main" id="{154BCB31-D92D-43C8-B76B-93FD3A65D250}"/>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A4A2AA26-DBC5-4750-9849-24CCFDC6447B}"/>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4" name="Textfeld 23">
                <a:extLst>
                  <a:ext uri="{FF2B5EF4-FFF2-40B4-BE49-F238E27FC236}">
                    <a16:creationId xmlns:a16="http://schemas.microsoft.com/office/drawing/2014/main" id="{A4A2AA26-DBC5-4750-9849-24CCFDC6447B}"/>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269AC469-1231-4FA5-B020-4051C8BD0114}"/>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5" name="Textfeld 24">
                <a:extLst>
                  <a:ext uri="{FF2B5EF4-FFF2-40B4-BE49-F238E27FC236}">
                    <a16:creationId xmlns:a16="http://schemas.microsoft.com/office/drawing/2014/main" id="{269AC469-1231-4FA5-B020-4051C8BD0114}"/>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23" name="Gerade Verbindung mit Pfeil 22">
            <a:extLst>
              <a:ext uri="{FF2B5EF4-FFF2-40B4-BE49-F238E27FC236}">
                <a16:creationId xmlns:a16="http://schemas.microsoft.com/office/drawing/2014/main" id="{8008AB82-F360-4B63-BAC6-F652592830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A32F4C6A-CFF1-4396-9888-BBFF4855395D}"/>
              </a:ext>
            </a:extLst>
          </p:cNvPr>
          <p:cNvCxnSpPr>
            <a:cxnSpLocks/>
            <a:stCxn id="11" idx="3"/>
            <a:endCxn id="13"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D526B314-9ADD-4531-8603-BED80D61CA15}"/>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0" name="Rechteck 29">
            <a:extLst>
              <a:ext uri="{FF2B5EF4-FFF2-40B4-BE49-F238E27FC236}">
                <a16:creationId xmlns:a16="http://schemas.microsoft.com/office/drawing/2014/main" id="{59A9A93B-EDCC-4F60-B540-09030ADD9291}"/>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1" name="Rechteck 30">
            <a:extLst>
              <a:ext uri="{FF2B5EF4-FFF2-40B4-BE49-F238E27FC236}">
                <a16:creationId xmlns:a16="http://schemas.microsoft.com/office/drawing/2014/main" id="{31C5C429-EECD-4782-ACA4-205F5D902200}"/>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3" name="Gerade Verbindung mit Pfeil 32">
            <a:extLst>
              <a:ext uri="{FF2B5EF4-FFF2-40B4-BE49-F238E27FC236}">
                <a16:creationId xmlns:a16="http://schemas.microsoft.com/office/drawing/2014/main" id="{4FD4E5FF-F62D-485F-94B5-73B8E44540CC}"/>
              </a:ext>
            </a:extLst>
          </p:cNvPr>
          <p:cNvCxnSpPr>
            <a:cxnSpLocks/>
            <a:stCxn id="29"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2FD8140-8B49-4C1B-8A24-714CEDEE748A}"/>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5" name="Textfeld 34">
                <a:extLst>
                  <a:ext uri="{FF2B5EF4-FFF2-40B4-BE49-F238E27FC236}">
                    <a16:creationId xmlns:a16="http://schemas.microsoft.com/office/drawing/2014/main" id="{02FD8140-8B49-4C1B-8A24-714CEDEE748A}"/>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6D53DC28-B9A7-4140-8BAE-066EA045753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6" name="Textfeld 35">
                <a:extLst>
                  <a:ext uri="{FF2B5EF4-FFF2-40B4-BE49-F238E27FC236}">
                    <a16:creationId xmlns:a16="http://schemas.microsoft.com/office/drawing/2014/main" id="{6D53DC28-B9A7-4140-8BAE-066EA045753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6"/>
                <a:stretch>
                  <a:fillRect/>
                </a:stretch>
              </a:blipFill>
            </p:spPr>
            <p:txBody>
              <a:bodyPr/>
              <a:lstStyle/>
              <a:p>
                <a:r>
                  <a:rPr lang="de-DE">
                    <a:noFill/>
                  </a:rPr>
                  <a:t> </a:t>
                </a:r>
              </a:p>
            </p:txBody>
          </p:sp>
        </mc:Fallback>
      </mc:AlternateContent>
      <p:cxnSp>
        <p:nvCxnSpPr>
          <p:cNvPr id="37" name="Gerade Verbindung mit Pfeil 36">
            <a:extLst>
              <a:ext uri="{FF2B5EF4-FFF2-40B4-BE49-F238E27FC236}">
                <a16:creationId xmlns:a16="http://schemas.microsoft.com/office/drawing/2014/main" id="{6E1612C2-C894-401F-803A-F68D3DBB59A0}"/>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0E79198-97B0-4B8B-82EA-03B3FD2F3074}"/>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26" name="Textfeld 25">
                <a:extLst>
                  <a:ext uri="{FF2B5EF4-FFF2-40B4-BE49-F238E27FC236}">
                    <a16:creationId xmlns:a16="http://schemas.microsoft.com/office/drawing/2014/main" id="{40E79198-97B0-4B8B-82EA-03B3FD2F3074}"/>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7"/>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1DC2BF9B-1529-44D4-83FF-4657EB868E51}"/>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27" name="Textfeld 26">
                <a:extLst>
                  <a:ext uri="{FF2B5EF4-FFF2-40B4-BE49-F238E27FC236}">
                    <a16:creationId xmlns:a16="http://schemas.microsoft.com/office/drawing/2014/main" id="{1DC2BF9B-1529-44D4-83FF-4657EB868E51}"/>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8E0EEC4D-5454-4C82-B395-1786BA50E437}"/>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32" name="Textfeld 31">
                <a:extLst>
                  <a:ext uri="{FF2B5EF4-FFF2-40B4-BE49-F238E27FC236}">
                    <a16:creationId xmlns:a16="http://schemas.microsoft.com/office/drawing/2014/main" id="{8E0EEC4D-5454-4C82-B395-1786BA50E437}"/>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9"/>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1A5E30F7-0608-49F4-80C9-9A4CA17C5873}"/>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1A5E30F7-0608-49F4-80C9-9A4CA17C5873}"/>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10"/>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3C6F2595-601C-4343-AF95-3A11C022FE26}"/>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5" name="Textfeld 44">
                <a:extLst>
                  <a:ext uri="{FF2B5EF4-FFF2-40B4-BE49-F238E27FC236}">
                    <a16:creationId xmlns:a16="http://schemas.microsoft.com/office/drawing/2014/main" id="{3C6F2595-601C-4343-AF95-3A11C022FE26}"/>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11"/>
                <a:stretch>
                  <a:fillRect b="-11475"/>
                </a:stretch>
              </a:blipFill>
            </p:spPr>
            <p:txBody>
              <a:bodyPr/>
              <a:lstStyle/>
              <a:p>
                <a:r>
                  <a:rPr lang="de-DE">
                    <a:noFill/>
                  </a:rPr>
                  <a:t> </a:t>
                </a:r>
              </a:p>
            </p:txBody>
          </p:sp>
        </mc:Fallback>
      </mc:AlternateContent>
    </p:spTree>
    <p:extLst>
      <p:ext uri="{BB962C8B-B14F-4D97-AF65-F5344CB8AC3E}">
        <p14:creationId xmlns:p14="http://schemas.microsoft.com/office/powerpoint/2010/main" val="159700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r>
              <a:rPr lang="en-US" dirty="0"/>
              <a:t>The Maximum Multi Commodity Flow Problem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A Case Study of an Approximation Scheme</a:t>
            </a:r>
            <a:br>
              <a:rPr lang="en-US" dirty="0"/>
            </a:br>
            <a:endParaRPr lang="de-DE" dirty="0"/>
          </a:p>
        </p:txBody>
      </p:sp>
    </p:spTree>
    <p:extLst>
      <p:ext uri="{BB962C8B-B14F-4D97-AF65-F5344CB8AC3E}">
        <p14:creationId xmlns:p14="http://schemas.microsoft.com/office/powerpoint/2010/main" val="135398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C5E3C-2B56-4677-BA90-EDE9FBF3986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C6589819-271A-48AD-B3EA-AE36CA8DE110}"/>
              </a:ext>
            </a:extLst>
          </p:cNvPr>
          <p:cNvSpPr>
            <a:spLocks noGrp="1"/>
          </p:cNvSpPr>
          <p:nvPr>
            <p:ph idx="1"/>
          </p:nvPr>
        </p:nvSpPr>
        <p:spPr>
          <a:xfrm>
            <a:off x="838200" y="365125"/>
            <a:ext cx="10515600" cy="5811838"/>
          </a:xfrm>
        </p:spPr>
        <p:txBody>
          <a:bodyPr/>
          <a:lstStyle/>
          <a:p>
            <a:pPr marL="0" indent="0">
              <a:buNone/>
            </a:pPr>
            <a:r>
              <a:rPr lang="en-GB" dirty="0"/>
              <a:t>First Iteration completed</a:t>
            </a:r>
            <a:endParaRPr lang="de-DE" dirty="0"/>
          </a:p>
          <a:p>
            <a:pPr marL="0" indent="0">
              <a:buNone/>
            </a:pPr>
            <a:endParaRPr lang="en-GB" dirty="0">
              <a:solidFill>
                <a:srgbClr val="92D050"/>
              </a:solidFill>
            </a:endParaRPr>
          </a:p>
          <a:p>
            <a:pPr marL="0" indent="0">
              <a:buNone/>
            </a:pPr>
            <a:endParaRPr lang="en-GB" dirty="0">
              <a:solidFill>
                <a:srgbClr val="92D05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a:p>
            <a:pPr marL="0" indent="0">
              <a:buNone/>
            </a:pPr>
            <a:endParaRPr lang="de-DE" dirty="0"/>
          </a:p>
        </p:txBody>
      </p:sp>
      <p:sp>
        <p:nvSpPr>
          <p:cNvPr id="27" name="Rechteck 26">
            <a:extLst>
              <a:ext uri="{FF2B5EF4-FFF2-40B4-BE49-F238E27FC236}">
                <a16:creationId xmlns:a16="http://schemas.microsoft.com/office/drawing/2014/main" id="{B1B7DE89-3514-48D0-84AC-630AE61D8E37}"/>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8" name="Rechteck 27">
            <a:extLst>
              <a:ext uri="{FF2B5EF4-FFF2-40B4-BE49-F238E27FC236}">
                <a16:creationId xmlns:a16="http://schemas.microsoft.com/office/drawing/2014/main" id="{5FF39970-964C-48E6-AF33-DA94F72ABA31}"/>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9" name="Rechteck 28">
            <a:extLst>
              <a:ext uri="{FF2B5EF4-FFF2-40B4-BE49-F238E27FC236}">
                <a16:creationId xmlns:a16="http://schemas.microsoft.com/office/drawing/2014/main" id="{407FB941-2420-4C1C-A21D-3B798336F9B1}"/>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30" name="Rechteck 29">
            <a:extLst>
              <a:ext uri="{FF2B5EF4-FFF2-40B4-BE49-F238E27FC236}">
                <a16:creationId xmlns:a16="http://schemas.microsoft.com/office/drawing/2014/main" id="{1301AF29-E2CD-4278-AD99-BAE5E226AC50}"/>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31" name="Gerade Verbindung mit Pfeil 30">
            <a:extLst>
              <a:ext uri="{FF2B5EF4-FFF2-40B4-BE49-F238E27FC236}">
                <a16:creationId xmlns:a16="http://schemas.microsoft.com/office/drawing/2014/main" id="{129C0FCF-32E4-4EBC-BD15-D0BCE172B50D}"/>
              </a:ext>
            </a:extLst>
          </p:cNvPr>
          <p:cNvCxnSpPr>
            <a:cxnSpLocks/>
            <a:stCxn id="2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6B5AADB2-E20A-4239-ADA5-F26F96728464}"/>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32" name="Textfeld 31">
                <a:extLst>
                  <a:ext uri="{FF2B5EF4-FFF2-40B4-BE49-F238E27FC236}">
                    <a16:creationId xmlns:a16="http://schemas.microsoft.com/office/drawing/2014/main" id="{6B5AADB2-E20A-4239-ADA5-F26F96728464}"/>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ABE3D4DA-69BA-4EB1-B99F-422534952D37}"/>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3" name="Textfeld 32">
                <a:extLst>
                  <a:ext uri="{FF2B5EF4-FFF2-40B4-BE49-F238E27FC236}">
                    <a16:creationId xmlns:a16="http://schemas.microsoft.com/office/drawing/2014/main" id="{ABE3D4DA-69BA-4EB1-B99F-422534952D37}"/>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6C275A8F-4EFE-49A8-B522-500D330B7862}"/>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4" name="Textfeld 33">
                <a:extLst>
                  <a:ext uri="{FF2B5EF4-FFF2-40B4-BE49-F238E27FC236}">
                    <a16:creationId xmlns:a16="http://schemas.microsoft.com/office/drawing/2014/main" id="{6C275A8F-4EFE-49A8-B522-500D330B7862}"/>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35" name="Gerade Verbindung mit Pfeil 34">
            <a:extLst>
              <a:ext uri="{FF2B5EF4-FFF2-40B4-BE49-F238E27FC236}">
                <a16:creationId xmlns:a16="http://schemas.microsoft.com/office/drawing/2014/main" id="{A7996328-85B6-4A74-B16C-AF7447B7F375}"/>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18134B1D-203B-46FE-907B-F77EAA9DE73A}"/>
              </a:ext>
            </a:extLst>
          </p:cNvPr>
          <p:cNvCxnSpPr>
            <a:cxnSpLocks/>
            <a:stCxn id="29" idx="3"/>
            <a:endCxn id="30"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7DDD573D-59D6-4EDD-AA67-3C04BABFE1A3}"/>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8" name="Rechteck 37">
            <a:extLst>
              <a:ext uri="{FF2B5EF4-FFF2-40B4-BE49-F238E27FC236}">
                <a16:creationId xmlns:a16="http://schemas.microsoft.com/office/drawing/2014/main" id="{FDBA9353-8857-4668-97C5-509DAB92AEBC}"/>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9" name="Rechteck 38">
            <a:extLst>
              <a:ext uri="{FF2B5EF4-FFF2-40B4-BE49-F238E27FC236}">
                <a16:creationId xmlns:a16="http://schemas.microsoft.com/office/drawing/2014/main" id="{EAC7DB9E-51A6-4556-B783-BE2C2384FCC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40" name="Gerade Verbindung mit Pfeil 39">
            <a:extLst>
              <a:ext uri="{FF2B5EF4-FFF2-40B4-BE49-F238E27FC236}">
                <a16:creationId xmlns:a16="http://schemas.microsoft.com/office/drawing/2014/main" id="{B3E2B50B-21CF-45DE-80FA-9FC4CB8CEF72}"/>
              </a:ext>
            </a:extLst>
          </p:cNvPr>
          <p:cNvCxnSpPr>
            <a:cxnSpLocks/>
            <a:stCxn id="37"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A79994AD-43C7-4F32-A097-3D5B12D0EBFC}"/>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27A63349-E50B-478F-B13C-CF197C3156CD}"/>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27A63349-E50B-478F-B13C-CF197C3156CD}"/>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8A0ED4D7-6895-445B-AE66-F6306F3A538A}"/>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5" name="Textfeld 44">
                <a:extLst>
                  <a:ext uri="{FF2B5EF4-FFF2-40B4-BE49-F238E27FC236}">
                    <a16:creationId xmlns:a16="http://schemas.microsoft.com/office/drawing/2014/main" id="{8A0ED4D7-6895-445B-AE66-F6306F3A538A}"/>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D4B63FA0-DEE1-4D98-86AA-A79CFB5F3BFD}"/>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6" name="Textfeld 45">
                <a:extLst>
                  <a:ext uri="{FF2B5EF4-FFF2-40B4-BE49-F238E27FC236}">
                    <a16:creationId xmlns:a16="http://schemas.microsoft.com/office/drawing/2014/main" id="{D4B63FA0-DEE1-4D98-86AA-A79CFB5F3BFD}"/>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7"/>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1FAEF104-137D-468E-A571-07FEFE64E43E}"/>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7" name="Textfeld 46">
                <a:extLst>
                  <a:ext uri="{FF2B5EF4-FFF2-40B4-BE49-F238E27FC236}">
                    <a16:creationId xmlns:a16="http://schemas.microsoft.com/office/drawing/2014/main" id="{1FAEF104-137D-468E-A571-07FEFE64E43E}"/>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46081B15-B523-4CB3-AFDB-1DD950512697}"/>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8" name="Textfeld 47">
                <a:extLst>
                  <a:ext uri="{FF2B5EF4-FFF2-40B4-BE49-F238E27FC236}">
                    <a16:creationId xmlns:a16="http://schemas.microsoft.com/office/drawing/2014/main" id="{46081B15-B523-4CB3-AFDB-1DD950512697}"/>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9"/>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ED097B9E-924F-4E37-BC6B-27BF7B9B129D}"/>
                  </a:ext>
                </a:extLst>
              </p:cNvPr>
              <p:cNvSpPr txBox="1"/>
              <p:nvPr/>
            </p:nvSpPr>
            <p:spPr>
              <a:xfrm>
                <a:off x="5659646" y="3870904"/>
                <a:ext cx="1297471"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f>
                        <m:fPr>
                          <m:ctrlPr>
                            <a:rPr lang="en-GB" b="0" i="1" dirty="0" smtClean="0">
                              <a:solidFill>
                                <a:srgbClr val="92D050"/>
                              </a:solidFill>
                              <a:latin typeface="Cambria Math" panose="02040503050406030204" pitchFamily="18" charset="0"/>
                            </a:rPr>
                          </m:ctrlPr>
                        </m:fPr>
                        <m:num>
                          <m:r>
                            <a:rPr lang="en-GB" b="0" i="1" dirty="0" smtClean="0">
                              <a:solidFill>
                                <a:srgbClr val="92D050"/>
                              </a:solidFill>
                              <a:latin typeface="Cambria Math" panose="02040503050406030204" pitchFamily="18" charset="0"/>
                            </a:rPr>
                            <m:t>3</m:t>
                          </m:r>
                        </m:num>
                        <m:den>
                          <m:r>
                            <a:rPr lang="en-GB" b="0" i="1" dirty="0" smtClean="0">
                              <a:solidFill>
                                <a:srgbClr val="92D050"/>
                              </a:solidFill>
                              <a:latin typeface="Cambria Math" panose="02040503050406030204" pitchFamily="18" charset="0"/>
                            </a:rPr>
                            <m:t>4</m:t>
                          </m:r>
                        </m:den>
                      </m:f>
                      <m:r>
                        <a:rPr lang="en-GB" b="0" i="1" dirty="0" smtClean="0">
                          <a:solidFill>
                            <a:srgbClr val="92D050"/>
                          </a:solidFill>
                          <a:latin typeface="Cambria Math" panose="02040503050406030204" pitchFamily="18" charset="0"/>
                        </a:rPr>
                        <m:t> </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49" name="Textfeld 48">
                <a:extLst>
                  <a:ext uri="{FF2B5EF4-FFF2-40B4-BE49-F238E27FC236}">
                    <a16:creationId xmlns:a16="http://schemas.microsoft.com/office/drawing/2014/main" id="{ED097B9E-924F-4E37-BC6B-27BF7B9B129D}"/>
                  </a:ext>
                </a:extLst>
              </p:cNvPr>
              <p:cNvSpPr txBox="1">
                <a:spLocks noRot="1" noChangeAspect="1" noMove="1" noResize="1" noEditPoints="1" noAdjustHandles="1" noChangeArrowheads="1" noChangeShapeType="1" noTextEdit="1"/>
              </p:cNvSpPr>
              <p:nvPr/>
            </p:nvSpPr>
            <p:spPr>
              <a:xfrm>
                <a:off x="5659646" y="3870904"/>
                <a:ext cx="1297471" cy="610936"/>
              </a:xfrm>
              <a:prstGeom prst="rect">
                <a:avLst/>
              </a:prstGeom>
              <a:blipFill>
                <a:blip r:embed="rId10"/>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A976945A-C659-46C6-A75F-D1E585EE56C4}"/>
                  </a:ext>
                </a:extLst>
              </p:cNvPr>
              <p:cNvSpPr txBox="1"/>
              <p:nvPr/>
            </p:nvSpPr>
            <p:spPr>
              <a:xfrm>
                <a:off x="3780251" y="4118831"/>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52" name="Textfeld 51">
                <a:extLst>
                  <a:ext uri="{FF2B5EF4-FFF2-40B4-BE49-F238E27FC236}">
                    <a16:creationId xmlns:a16="http://schemas.microsoft.com/office/drawing/2014/main" id="{A976945A-C659-46C6-A75F-D1E585EE56C4}"/>
                  </a:ext>
                </a:extLst>
              </p:cNvPr>
              <p:cNvSpPr txBox="1">
                <a:spLocks noRot="1" noChangeAspect="1" noMove="1" noResize="1" noEditPoints="1" noAdjustHandles="1" noChangeArrowheads="1" noChangeShapeType="1" noTextEdit="1"/>
              </p:cNvSpPr>
              <p:nvPr/>
            </p:nvSpPr>
            <p:spPr>
              <a:xfrm>
                <a:off x="3780251" y="4118831"/>
                <a:ext cx="1079463" cy="369332"/>
              </a:xfrm>
              <a:prstGeom prst="rect">
                <a:avLst/>
              </a:prstGeom>
              <a:blipFill>
                <a:blip r:embed="rId11"/>
                <a:stretch>
                  <a:fillRect b="-13333"/>
                </a:stretch>
              </a:blipFill>
            </p:spPr>
            <p:txBody>
              <a:bodyPr/>
              <a:lstStyle/>
              <a:p>
                <a:r>
                  <a:rPr lang="de-DE">
                    <a:noFill/>
                  </a:rPr>
                  <a:t> </a:t>
                </a:r>
              </a:p>
            </p:txBody>
          </p:sp>
        </mc:Fallback>
      </mc:AlternateContent>
    </p:spTree>
    <p:extLst>
      <p:ext uri="{BB962C8B-B14F-4D97-AF65-F5344CB8AC3E}">
        <p14:creationId xmlns:p14="http://schemas.microsoft.com/office/powerpoint/2010/main" val="399309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FA5683-D9BF-485A-BC92-2090E66AD979}"/>
              </a:ext>
            </a:extLst>
          </p:cNvPr>
          <p:cNvSpPr>
            <a:spLocks noGrp="1"/>
          </p:cNvSpPr>
          <p:nvPr>
            <p:ph type="title"/>
          </p:nvPr>
        </p:nvSpPr>
        <p:spPr/>
        <p:txBody>
          <a:bodyPr/>
          <a:lstStyle/>
          <a:p>
            <a:r>
              <a:rPr lang="en-GB" dirty="0"/>
              <a:t>Analysis</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C877A7B3-5F44-49E8-BD52-BBAF85F018E7}"/>
                  </a:ext>
                </a:extLst>
              </p:cNvPr>
              <p:cNvSpPr>
                <a:spLocks noGrp="1"/>
              </p:cNvSpPr>
              <p:nvPr>
                <p:ph idx="1"/>
              </p:nvPr>
            </p:nvSpPr>
            <p:spPr/>
            <p:txBody>
              <a:bodyPr>
                <a:normAutofit fontScale="92500" lnSpcReduction="20000"/>
              </a:bodyPr>
              <a:lstStyle/>
              <a:p>
                <a:r>
                  <a:rPr lang="en-GB" dirty="0"/>
                  <a:t>Number of Iterations depends </a:t>
                </a:r>
                <a:r>
                  <a:rPr lang="en-GB" dirty="0" err="1"/>
                  <a:t>heavliy</a:t>
                </a:r>
                <a:r>
                  <a:rPr lang="en-GB" dirty="0"/>
                  <a:t> on </a:t>
                </a:r>
                <a14:m>
                  <m:oMath xmlns:m="http://schemas.openxmlformats.org/officeDocument/2006/math">
                    <m:r>
                      <a:rPr lang="de-DE" i="1" dirty="0">
                        <a:latin typeface="Cambria Math" panose="02040503050406030204" pitchFamily="18" charset="0"/>
                      </a:rPr>
                      <m:t>𝛿</m:t>
                    </m:r>
                  </m:oMath>
                </a14:m>
                <a:r>
                  <a:rPr lang="en-GB" dirty="0"/>
                  <a:t> and </a:t>
                </a:r>
                <a14:m>
                  <m:oMath xmlns:m="http://schemas.openxmlformats.org/officeDocument/2006/math">
                    <m:r>
                      <a:rPr lang="en-GB" i="1" smtClean="0">
                        <a:latin typeface="Cambria Math" panose="02040503050406030204" pitchFamily="18" charset="0"/>
                        <a:ea typeface="Cambria Math" panose="02040503050406030204" pitchFamily="18" charset="0"/>
                      </a:rPr>
                      <m:t>𝜀</m:t>
                    </m:r>
                  </m:oMath>
                </a14:m>
                <a:r>
                  <a:rPr lang="en-GB" dirty="0"/>
                  <a:t>:</a:t>
                </a:r>
              </a:p>
              <a:p>
                <a:pPr lvl="1"/>
                <a14:m>
                  <m:oMath xmlns:m="http://schemas.openxmlformats.org/officeDocument/2006/math">
                    <m:r>
                      <a:rPr lang="de-DE" i="1" dirty="0">
                        <a:latin typeface="Cambria Math" panose="02040503050406030204" pitchFamily="18" charset="0"/>
                      </a:rPr>
                      <m:t>𝛿</m:t>
                    </m:r>
                  </m:oMath>
                </a14:m>
                <a:r>
                  <a:rPr lang="en-GB" dirty="0"/>
                  <a:t> and </a:t>
                </a:r>
                <a14:m>
                  <m:oMath xmlns:m="http://schemas.openxmlformats.org/officeDocument/2006/math">
                    <m:r>
                      <a:rPr lang="en-GB" i="1">
                        <a:latin typeface="Cambria Math" panose="02040503050406030204" pitchFamily="18" charset="0"/>
                        <a:ea typeface="Cambria Math" panose="02040503050406030204" pitchFamily="18" charset="0"/>
                      </a:rPr>
                      <m:t>𝜀</m:t>
                    </m:r>
                  </m:oMath>
                </a14:m>
                <a:r>
                  <a:rPr lang="en-GB" dirty="0"/>
                  <a:t> depend on </a:t>
                </a:r>
                <a14:m>
                  <m:oMath xmlns:m="http://schemas.openxmlformats.org/officeDocument/2006/math">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 </m:t>
                    </m:r>
                  </m:oMath>
                </a14:m>
                <a:r>
                  <a:rPr lang="en-GB" dirty="0"/>
                  <a:t>and </a:t>
                </a:r>
                <a14:m>
                  <m:oMath xmlns:m="http://schemas.openxmlformats.org/officeDocument/2006/math">
                    <m:r>
                      <a:rPr lang="en-GB">
                        <a:latin typeface="Cambria Math" panose="02040503050406030204" pitchFamily="18" charset="0"/>
                      </a:rPr>
                      <m:t>|</m:t>
                    </m:r>
                    <m:r>
                      <m:rPr>
                        <m:sty m:val="p"/>
                      </m:rPr>
                      <a:rPr lang="en-GB">
                        <a:latin typeface="Cambria Math" panose="02040503050406030204" pitchFamily="18" charset="0"/>
                      </a:rPr>
                      <m:t>E</m:t>
                    </m:r>
                    <m:r>
                      <a:rPr lang="en-GB">
                        <a:latin typeface="Cambria Math" panose="02040503050406030204" pitchFamily="18" charset="0"/>
                      </a:rPr>
                      <m:t>|</m:t>
                    </m:r>
                  </m:oMath>
                </a14:m>
                <a:endParaRPr lang="en-GB" dirty="0"/>
              </a:p>
              <a:p>
                <a:pPr lvl="1"/>
                <a:r>
                  <a:rPr lang="en-GB" dirty="0"/>
                  <a:t>max number of iterations is </a:t>
                </a:r>
                <a14:m>
                  <m:oMath xmlns:m="http://schemas.openxmlformats.org/officeDocument/2006/math">
                    <m:r>
                      <a:rPr lang="en-GB" b="0" i="0" smtClean="0">
                        <a:latin typeface="Cambria Math" panose="02040503050406030204" pitchFamily="18" charset="0"/>
                      </a:rPr>
                      <m:t>|</m:t>
                    </m:r>
                    <m:r>
                      <m:rPr>
                        <m:sty m:val="p"/>
                      </m:rPr>
                      <a:rPr lang="en-GB" b="0" i="0" smtClean="0">
                        <a:latin typeface="Cambria Math" panose="02040503050406030204" pitchFamily="18" charset="0"/>
                      </a:rPr>
                      <m:t>E</m:t>
                    </m:r>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i="0">
                            <a:latin typeface="Cambria Math" panose="02040503050406030204" pitchFamily="18" charset="0"/>
                          </a:rPr>
                          <m:t>log</m:t>
                        </m:r>
                      </m:e>
                      <m:sub>
                        <m:r>
                          <a:rPr lang="en-GB" b="0" i="1" smtClean="0">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num>
                      <m:den>
                        <m:r>
                          <a:rPr lang="de-DE" i="1" dirty="0">
                            <a:latin typeface="Cambria Math" panose="02040503050406030204" pitchFamily="18" charset="0"/>
                          </a:rPr>
                          <m:t>𝛿</m:t>
                        </m:r>
                      </m:den>
                    </m:f>
                  </m:oMath>
                </a14:m>
                <a:endParaRPr lang="en-GB" dirty="0"/>
              </a:p>
              <a:p>
                <a:endParaRPr lang="en-GB" dirty="0"/>
              </a:p>
              <a:p>
                <a:r>
                  <a:rPr lang="de-DE" dirty="0"/>
                  <a:t>Correctness:</a:t>
                </a:r>
              </a:p>
              <a:p>
                <a:pPr lvl="1"/>
                <a:r>
                  <a:rPr lang="en-GB" dirty="0"/>
                  <a:t>Scaling final </a:t>
                </a:r>
                <a14:m>
                  <m:oMath xmlns:m="http://schemas.openxmlformats.org/officeDocument/2006/math">
                    <m:r>
                      <a:rPr lang="en-GB" b="0" i="1" dirty="0" smtClean="0">
                        <a:latin typeface="Cambria Math" panose="02040503050406030204" pitchFamily="18" charset="0"/>
                      </a:rPr>
                      <m:t>𝑥</m:t>
                    </m:r>
                  </m:oMath>
                </a14:m>
                <a:r>
                  <a:rPr lang="en-GB" dirty="0"/>
                  <a:t> by </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1</m:t>
                        </m:r>
                      </m:num>
                      <m:den>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oMath>
                </a14:m>
                <a:r>
                  <a:rPr lang="de-DE" dirty="0"/>
                  <a:t> makes </a:t>
                </a:r>
                <a:r>
                  <a:rPr lang="de-DE" dirty="0" err="1"/>
                  <a:t>it</a:t>
                </a:r>
                <a:r>
                  <a:rPr lang="de-DE" dirty="0"/>
                  <a:t> </a:t>
                </a:r>
                <a:r>
                  <a:rPr lang="de-DE" dirty="0" err="1"/>
                  <a:t>feasible</a:t>
                </a:r>
                <a:endParaRPr lang="en-GB" dirty="0"/>
              </a:p>
              <a:p>
                <a:pPr lvl="1"/>
                <a:endParaRPr lang="en-GB" dirty="0"/>
              </a:p>
              <a:p>
                <a:pPr lvl="1"/>
                <a:r>
                  <a:rPr lang="en-GB" dirty="0"/>
                  <a:t>Increasing </a:t>
                </a:r>
                <a14:m>
                  <m:oMath xmlns:m="http://schemas.openxmlformats.org/officeDocument/2006/math">
                    <m:r>
                      <a:rPr lang="en-GB" i="1" dirty="0">
                        <a:latin typeface="Cambria Math" panose="02040503050406030204" pitchFamily="18" charset="0"/>
                      </a:rPr>
                      <m:t>𝑥</m:t>
                    </m:r>
                  </m:oMath>
                </a14:m>
                <a:r>
                  <a:rPr lang="en-GB" dirty="0"/>
                  <a:t> along edge </a:t>
                </a:r>
                <a14:m>
                  <m:oMath xmlns:m="http://schemas.openxmlformats.org/officeDocument/2006/math">
                    <m:r>
                      <a:rPr lang="en-GB" b="0" i="1" smtClean="0">
                        <a:latin typeface="Cambria Math" panose="02040503050406030204" pitchFamily="18" charset="0"/>
                      </a:rPr>
                      <m:t>𝑒</m:t>
                    </m:r>
                  </m:oMath>
                </a14:m>
                <a:r>
                  <a:rPr lang="de-DE" dirty="0"/>
                  <a:t> </a:t>
                </a:r>
                <a:r>
                  <a:rPr lang="de-DE" dirty="0" err="1"/>
                  <a:t>by</a:t>
                </a:r>
                <a:r>
                  <a:rPr lang="de-DE" dirty="0"/>
                  <a:t> </a:t>
                </a:r>
                <a14:m>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m:t>
                    </m:r>
                  </m:oMath>
                </a14:m>
                <a:r>
                  <a:rPr lang="de-DE" dirty="0"/>
                  <a:t> </a:t>
                </a:r>
                <a:r>
                  <a:rPr lang="de-DE" dirty="0" err="1"/>
                  <a:t>increases</a:t>
                </a:r>
                <a:r>
                  <a:rPr lang="de-DE" dirty="0"/>
                  <a:t> </a:t>
                </a:r>
                <a14:m>
                  <m:oMath xmlns:m="http://schemas.openxmlformats.org/officeDocument/2006/math">
                    <m:r>
                      <a:rPr lang="en-GB" b="0" i="1" dirty="0" smtClean="0">
                        <a:latin typeface="Cambria Math" panose="02040503050406030204" pitchFamily="18" charset="0"/>
                      </a:rPr>
                      <m:t>𝑙</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𝑒</m:t>
                        </m:r>
                      </m:e>
                    </m:d>
                  </m:oMath>
                </a14:m>
                <a:r>
                  <a:rPr lang="de-DE" dirty="0"/>
                  <a:t> </a:t>
                </a:r>
                <a:r>
                  <a:rPr lang="de-DE" dirty="0" err="1"/>
                  <a:t>by</a:t>
                </a:r>
                <a:r>
                  <a:rPr lang="de-DE" dirty="0"/>
                  <a:t> at least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oMath>
                </a14:m>
                <a:endParaRPr lang="en-GB" dirty="0"/>
              </a:p>
              <a:p>
                <a:pPr lvl="1"/>
                <a:endParaRPr lang="en-GB" dirty="0"/>
              </a:p>
              <a:p>
                <a:pPr lvl="1"/>
                <a:r>
                  <a:rPr lang="en-GB" dirty="0"/>
                  <a:t>Initial </a:t>
                </a:r>
                <a14:m>
                  <m:oMath xmlns:m="http://schemas.openxmlformats.org/officeDocument/2006/math">
                    <m:r>
                      <m:rPr>
                        <m:sty m:val="p"/>
                      </m:rPr>
                      <a:rPr lang="en-GB" b="0" i="0" smtClean="0">
                        <a:latin typeface="Cambria Math" panose="02040503050406030204" pitchFamily="18" charset="0"/>
                      </a:rPr>
                      <m:t>l</m:t>
                    </m:r>
                    <m:d>
                      <m:dPr>
                        <m:ctrlPr>
                          <a:rPr lang="en-GB" b="0" i="0" smtClean="0">
                            <a:latin typeface="Cambria Math" panose="02040503050406030204" pitchFamily="18" charset="0"/>
                          </a:rPr>
                        </m:ctrlPr>
                      </m:dPr>
                      <m:e>
                        <m:r>
                          <a:rPr lang="en-GB" i="1">
                            <a:latin typeface="Cambria Math" panose="02040503050406030204" pitchFamily="18" charset="0"/>
                          </a:rPr>
                          <m:t>𝑒</m:t>
                        </m:r>
                      </m:e>
                    </m:d>
                    <m:r>
                      <a:rPr lang="en-GB" b="0" i="1" smtClean="0">
                        <a:latin typeface="Cambria Math" panose="02040503050406030204" pitchFamily="18" charset="0"/>
                      </a:rPr>
                      <m:t>=</m:t>
                    </m:r>
                    <m:r>
                      <a:rPr lang="de-DE" i="1" dirty="0">
                        <a:latin typeface="Cambria Math" panose="02040503050406030204" pitchFamily="18" charset="0"/>
                      </a:rPr>
                      <m:t>𝛿</m:t>
                    </m:r>
                  </m:oMath>
                </a14:m>
                <a:r>
                  <a:rPr lang="de-DE" dirty="0"/>
                  <a:t>, final </a:t>
                </a:r>
                <a14:m>
                  <m:oMath xmlns:m="http://schemas.openxmlformats.org/officeDocument/2006/math">
                    <m:r>
                      <m:rPr>
                        <m:sty m:val="p"/>
                      </m:rPr>
                      <a:rPr lang="en-GB" b="0" i="0" smtClean="0">
                        <a:latin typeface="Cambria Math" panose="02040503050406030204" pitchFamily="18" charset="0"/>
                      </a:rPr>
                      <m:t>l</m:t>
                    </m:r>
                    <m:d>
                      <m:dPr>
                        <m:ctrlPr>
                          <a:rPr lang="en-GB" b="0" i="0" smtClean="0">
                            <a:latin typeface="Cambria Math" panose="02040503050406030204" pitchFamily="18" charset="0"/>
                          </a:rPr>
                        </m:ctrlPr>
                      </m:dPr>
                      <m:e>
                        <m:r>
                          <a:rPr lang="en-GB" i="1">
                            <a:latin typeface="Cambria Math" panose="02040503050406030204" pitchFamily="18" charset="0"/>
                          </a:rPr>
                          <m:t>𝑒</m:t>
                        </m:r>
                      </m:e>
                    </m:d>
                    <m:r>
                      <a:rPr lang="en-GB" b="0" i="0" smtClean="0">
                        <a:latin typeface="Cambria Math" panose="02040503050406030204" pitchFamily="18" charset="0"/>
                      </a:rPr>
                      <m:t>&lt;</m:t>
                    </m:r>
                    <m:r>
                      <a:rPr lang="en-GB">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r>
                      <a:rPr lang="en-GB" i="1">
                        <a:latin typeface="Cambria Math" panose="02040503050406030204" pitchFamily="18" charset="0"/>
                        <a:ea typeface="Cambria Math" panose="02040503050406030204" pitchFamily="18" charset="0"/>
                      </a:rPr>
                      <m:t>)</m:t>
                    </m:r>
                  </m:oMath>
                </a14:m>
                <a:endParaRPr lang="de-DE" dirty="0"/>
              </a:p>
              <a:p>
                <a:pPr lvl="1"/>
                <a:endParaRPr lang="en-GB" b="0" i="1" dirty="0">
                  <a:latin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m:t>
                    </m:r>
                  </m:oMath>
                </a14:m>
                <a:r>
                  <a:rPr lang="de-DE" dirty="0"/>
                  <a:t> </a:t>
                </a:r>
                <a14:m>
                  <m:oMath xmlns:m="http://schemas.openxmlformats.org/officeDocument/2006/math">
                    <m:r>
                      <a:rPr lang="en-GB" i="1" dirty="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𝑒</m:t>
                    </m:r>
                    <m:r>
                      <a:rPr lang="en-GB" b="0" i="1" dirty="0" smtClean="0">
                        <a:latin typeface="Cambria Math" panose="02040503050406030204" pitchFamily="18" charset="0"/>
                      </a:rPr>
                      <m:t>)≤ </m:t>
                    </m:r>
                    <m:r>
                      <a:rPr lang="en-GB" i="1">
                        <a:latin typeface="Cambria Math" panose="02040503050406030204" pitchFamily="18" charset="0"/>
                      </a:rPr>
                      <m:t>𝑐</m:t>
                    </m:r>
                    <m:d>
                      <m:dPr>
                        <m:ctrlPr>
                          <a:rPr lang="en-GB" i="1">
                            <a:latin typeface="Cambria Math" panose="02040503050406030204" pitchFamily="18" charset="0"/>
                          </a:rPr>
                        </m:ctrlPr>
                      </m:dPr>
                      <m:e>
                        <m:r>
                          <a:rPr lang="en-GB" i="1">
                            <a:latin typeface="Cambria Math" panose="02040503050406030204" pitchFamily="18" charset="0"/>
                          </a:rPr>
                          <m:t>𝑒</m:t>
                        </m:r>
                      </m:e>
                    </m:d>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oMath>
                </a14:m>
                <a:endParaRPr lang="de-DE" dirty="0"/>
              </a:p>
              <a:p>
                <a:pPr lvl="1"/>
                <a:endParaRPr lang="en-GB" dirty="0"/>
              </a:p>
            </p:txBody>
          </p:sp>
        </mc:Choice>
        <mc:Fallback>
          <p:sp>
            <p:nvSpPr>
              <p:cNvPr id="3" name="Inhaltsplatzhalter 2">
                <a:extLst>
                  <a:ext uri="{FF2B5EF4-FFF2-40B4-BE49-F238E27FC236}">
                    <a16:creationId xmlns:a16="http://schemas.microsoft.com/office/drawing/2014/main" id="{C877A7B3-5F44-49E8-BD52-BBAF85F018E7}"/>
                  </a:ext>
                </a:extLst>
              </p:cNvPr>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de-DE">
                    <a:noFill/>
                  </a:rPr>
                  <a:t> </a:t>
                </a:r>
              </a:p>
            </p:txBody>
          </p:sp>
        </mc:Fallback>
      </mc:AlternateContent>
    </p:spTree>
    <p:extLst>
      <p:ext uri="{BB962C8B-B14F-4D97-AF65-F5344CB8AC3E}">
        <p14:creationId xmlns:p14="http://schemas.microsoft.com/office/powerpoint/2010/main" val="307350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14ABA-905D-490E-B52D-DD4206E5B40A}"/>
              </a:ext>
            </a:extLst>
          </p:cNvPr>
          <p:cNvSpPr>
            <a:spLocks noGrp="1"/>
          </p:cNvSpPr>
          <p:nvPr>
            <p:ph type="title"/>
          </p:nvPr>
        </p:nvSpPr>
        <p:spPr/>
        <p:txBody>
          <a:bodyPr/>
          <a:lstStyle/>
          <a:p>
            <a:r>
              <a:rPr lang="en-GB" dirty="0"/>
              <a:t>Analysis</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FE816A07-B626-416C-A87A-59478CA41EB7}"/>
                  </a:ext>
                </a:extLst>
              </p:cNvPr>
              <p:cNvSpPr>
                <a:spLocks noGrp="1"/>
              </p:cNvSpPr>
              <p:nvPr>
                <p:ph idx="1"/>
              </p:nvPr>
            </p:nvSpPr>
            <p:spPr/>
            <p:txBody>
              <a:bodyPr/>
              <a:lstStyle/>
              <a:p>
                <a:r>
                  <a:rPr lang="de-DE" dirty="0"/>
                  <a:t>Correctness:</a:t>
                </a:r>
              </a:p>
              <a:p>
                <a:pPr lvl="1"/>
                <a14:m>
                  <m:oMath xmlns:m="http://schemas.openxmlformats.org/officeDocument/2006/math">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d>
                          <m:dPr>
                            <m:ctrlPr>
                              <a:rPr lang="en-GB" i="1">
                                <a:latin typeface="Cambria Math" panose="02040503050406030204" pitchFamily="18" charset="0"/>
                              </a:rPr>
                            </m:ctrlPr>
                          </m:dPr>
                          <m:e>
                            <m:r>
                              <a:rPr lang="en-GB" i="1">
                                <a:latin typeface="Cambria Math" panose="02040503050406030204" pitchFamily="18" charset="0"/>
                              </a:rPr>
                              <m:t>𝑝</m:t>
                            </m:r>
                          </m:e>
                        </m:d>
                        <m:r>
                          <a:rPr lang="en-GB" b="0" i="1" smtClean="0">
                            <a:latin typeface="Cambria Math" panose="02040503050406030204" pitchFamily="18" charset="0"/>
                          </a:rPr>
                          <m:t>=</m:t>
                        </m:r>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nary>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𝑜𝑝𝑡</m:t>
                    </m:r>
                    <m:r>
                      <a:rPr lang="en-GB" b="0" i="1" smtClean="0">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oMath>
                </a14:m>
                <a:r>
                  <a:rPr lang="de-DE" dirty="0"/>
                  <a:t> </a:t>
                </a:r>
              </a:p>
              <a:p>
                <a:pPr lvl="1"/>
                <a14:m>
                  <m:oMath xmlns:m="http://schemas.openxmlformats.org/officeDocument/2006/math">
                    <m:r>
                      <a:rPr lang="de-DE" i="1" smtClean="0">
                        <a:latin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num>
                      <m:den/>
                    </m:f>
                  </m:oMath>
                </a14:m>
                <a:endParaRPr lang="de-DE" dirty="0"/>
              </a:p>
              <a:p>
                <a:pPr lvl="1"/>
                <a:endParaRPr lang="de-DE" dirty="0"/>
              </a:p>
              <a:p>
                <a:endParaRPr lang="en-GB" dirty="0"/>
              </a:p>
              <a:p>
                <a:endParaRPr lang="en-GB" dirty="0"/>
              </a:p>
              <a:p>
                <a:r>
                  <a:rPr lang="en-GB" dirty="0"/>
                  <a:t>Running time: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𝑂</m:t>
                        </m:r>
                      </m:e>
                    </m:acc>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𝑘</m:t>
                    </m:r>
                    <m:r>
                      <a:rPr lang="en-GB" i="1">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𝑚</m:t>
                        </m:r>
                      </m:e>
                      <m:sup>
                        <m:r>
                          <a:rPr lang="en-GB" i="1">
                            <a:latin typeface="Cambria Math" panose="02040503050406030204" pitchFamily="18" charset="0"/>
                          </a:rPr>
                          <m:t>2</m:t>
                        </m:r>
                      </m:sup>
                    </m:sSup>
                    <m:r>
                      <a:rPr lang="en-GB" i="1">
                        <a:latin typeface="Cambria Math" panose="02040503050406030204" pitchFamily="18" charset="0"/>
                      </a:rPr>
                      <m:t>)</m:t>
                    </m:r>
                  </m:oMath>
                </a14:m>
                <a:r>
                  <a:rPr lang="de-DE" dirty="0"/>
                  <a:t> (</a:t>
                </a:r>
                <a:r>
                  <a:rPr lang="de-DE" dirty="0" err="1"/>
                  <a:t>ignoring</a:t>
                </a:r>
                <a:r>
                  <a:rPr lang="de-DE" dirty="0"/>
                  <a:t> </a:t>
                </a:r>
                <a:r>
                  <a:rPr lang="de-DE" dirty="0" err="1"/>
                  <a:t>logarithmic</a:t>
                </a:r>
                <a:r>
                  <a:rPr lang="de-DE" dirty="0"/>
                  <a:t> </a:t>
                </a:r>
                <a:r>
                  <a:rPr lang="de-DE" dirty="0" err="1"/>
                  <a:t>dependencies</a:t>
                </a:r>
                <a:r>
                  <a:rPr lang="de-DE" dirty="0"/>
                  <a:t>)</a:t>
                </a:r>
              </a:p>
              <a:p>
                <a:endParaRPr lang="de-DE" dirty="0"/>
              </a:p>
              <a:p>
                <a:pPr lvl="1"/>
                <a:endParaRPr lang="de-DE" dirty="0"/>
              </a:p>
            </p:txBody>
          </p:sp>
        </mc:Choice>
        <mc:Fallback>
          <p:sp>
            <p:nvSpPr>
              <p:cNvPr id="3" name="Inhaltsplatzhalter 2">
                <a:extLst>
                  <a:ext uri="{FF2B5EF4-FFF2-40B4-BE49-F238E27FC236}">
                    <a16:creationId xmlns:a16="http://schemas.microsoft.com/office/drawing/2014/main" id="{FE816A07-B626-416C-A87A-59478CA41EB7}"/>
                  </a:ext>
                </a:extLst>
              </p:cNvPr>
              <p:cNvSpPr>
                <a:spLocks noGrp="1" noRot="1" noChangeAspect="1" noMove="1" noResize="1" noEditPoints="1" noAdjustHandles="1" noChangeArrowheads="1" noChangeShapeType="1" noTextEdit="1"/>
              </p:cNvSpPr>
              <p:nvPr>
                <p:ph idx="1"/>
              </p:nvPr>
            </p:nvSpPr>
            <p:spPr>
              <a:blipFill>
                <a:blip r:embed="rId2"/>
                <a:stretch>
                  <a:fillRect l="-1043" t="-4202"/>
                </a:stretch>
              </a:blipFill>
            </p:spPr>
            <p:txBody>
              <a:bodyPr/>
              <a:lstStyle/>
              <a:p>
                <a:r>
                  <a:rPr lang="de-DE">
                    <a:noFill/>
                  </a:rPr>
                  <a:t> </a:t>
                </a:r>
              </a:p>
            </p:txBody>
          </p:sp>
        </mc:Fallback>
      </mc:AlternateContent>
    </p:spTree>
    <p:extLst>
      <p:ext uri="{BB962C8B-B14F-4D97-AF65-F5344CB8AC3E}">
        <p14:creationId xmlns:p14="http://schemas.microsoft.com/office/powerpoint/2010/main" val="109776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E092-677D-4779-8A85-4EC288D57F1D}"/>
              </a:ext>
            </a:extLst>
          </p:cNvPr>
          <p:cNvSpPr>
            <a:spLocks noGrp="1"/>
          </p:cNvSpPr>
          <p:nvPr>
            <p:ph type="title"/>
          </p:nvPr>
        </p:nvSpPr>
        <p:spPr/>
        <p:txBody>
          <a:bodyPr/>
          <a:lstStyle/>
          <a:p>
            <a:r>
              <a:rPr lang="en-GB" dirty="0"/>
              <a:t>Implementation Difficulties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F5A3919-58A6-49C1-BBA8-4C23D4ECACC8}"/>
                  </a:ext>
                </a:extLst>
              </p:cNvPr>
              <p:cNvSpPr>
                <a:spLocks noGrp="1"/>
              </p:cNvSpPr>
              <p:nvPr>
                <p:ph idx="1"/>
              </p:nvPr>
            </p:nvSpPr>
            <p:spPr/>
            <p:txBody>
              <a:bodyPr/>
              <a:lstStyle/>
              <a:p>
                <a:r>
                  <a:rPr lang="en-GB" dirty="0"/>
                  <a:t>Small initialization values for big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𝐸</m:t>
                    </m:r>
                    <m:r>
                      <a:rPr lang="en-GB" b="0" i="1" dirty="0" smtClean="0">
                        <a:latin typeface="Cambria Math" panose="02040503050406030204" pitchFamily="18" charset="0"/>
                      </a:rPr>
                      <m:t>|</m:t>
                    </m:r>
                  </m:oMath>
                </a14:m>
                <a:r>
                  <a:rPr lang="en-GB" dirty="0"/>
                  <a:t> and high accuracy </a:t>
                </a:r>
              </a:p>
              <a:p>
                <a:endParaRPr lang="en-GB" dirty="0"/>
              </a:p>
              <a:p>
                <a:r>
                  <a:rPr lang="en-GB" dirty="0"/>
                  <a:t>Huge variety of edge lengths</a:t>
                </a:r>
              </a:p>
              <a:p>
                <a:endParaRPr lang="en-GB" dirty="0"/>
              </a:p>
              <a:p>
                <a:endParaRPr lang="de-DE" dirty="0"/>
              </a:p>
            </p:txBody>
          </p:sp>
        </mc:Choice>
        <mc:Fallback xmlns="">
          <p:sp>
            <p:nvSpPr>
              <p:cNvPr id="3" name="Inhaltsplatzhalter 2">
                <a:extLst>
                  <a:ext uri="{FF2B5EF4-FFF2-40B4-BE49-F238E27FC236}">
                    <a16:creationId xmlns:a16="http://schemas.microsoft.com/office/drawing/2014/main" id="{4F5A3919-58A6-49C1-BBA8-4C23D4ECACC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20191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a:p>
                <a:r>
                  <a:rPr lang="en-GB" dirty="0"/>
                  <a:t>Group commodities with the same sink</a:t>
                </a:r>
                <a:endParaRPr lang="de-DE"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22668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a:xfrm>
                <a:off x="838200" y="1769641"/>
                <a:ext cx="10515600" cy="4351338"/>
              </a:xfrm>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xfrm>
                <a:off x="838200" y="1769641"/>
                <a:ext cx="10515600" cy="4351338"/>
              </a:xfrm>
              <a:blipFill>
                <a:blip r:embed="rId2"/>
                <a:stretch>
                  <a:fillRect l="-1043" t="-2241"/>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72B91ACD-C9A9-4E6C-AEA8-11B67C2D82F0}"/>
              </a:ext>
            </a:extLst>
          </p:cNvPr>
          <p:cNvSpPr txBox="1"/>
          <p:nvPr/>
        </p:nvSpPr>
        <p:spPr>
          <a:xfrm>
            <a:off x="4677879" y="4367119"/>
            <a:ext cx="508473" cy="369332"/>
          </a:xfrm>
          <a:prstGeom prst="rect">
            <a:avLst/>
          </a:prstGeom>
          <a:noFill/>
        </p:spPr>
        <p:txBody>
          <a:bodyPr wrap="none" rtlCol="0">
            <a:spAutoFit/>
          </a:bodyPr>
          <a:lstStyle/>
          <a:p>
            <a:r>
              <a:rPr lang="en-GB" dirty="0">
                <a:solidFill>
                  <a:srgbClr val="FF0000"/>
                </a:solidFill>
              </a:rPr>
              <a:t>2</a:t>
            </a:r>
            <a:r>
              <a:rPr lang="en-GB" dirty="0"/>
              <a:t>/</a:t>
            </a:r>
            <a:r>
              <a:rPr lang="en-GB" dirty="0">
                <a:solidFill>
                  <a:srgbClr val="7030A0"/>
                </a:solidFill>
              </a:rPr>
              <a:t>2</a:t>
            </a:r>
            <a:endParaRPr lang="de-DE" dirty="0">
              <a:solidFill>
                <a:srgbClr val="7030A0"/>
              </a:solidFill>
            </a:endParaRP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24F44FC-DB8B-490A-B117-B5DEEBD38F7F}"/>
                  </a:ext>
                </a:extLst>
              </p:cNvPr>
              <p:cNvSpPr txBox="1"/>
              <p:nvPr/>
            </p:nvSpPr>
            <p:spPr>
              <a:xfrm>
                <a:off x="6647395" y="436558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2</m:t>
                      </m:r>
                    </m:oMath>
                  </m:oMathPara>
                </a14:m>
                <a:endParaRPr lang="de-DE" dirty="0">
                  <a:solidFill>
                    <a:srgbClr val="FF0000"/>
                  </a:solidFill>
                </a:endParaRPr>
              </a:p>
            </p:txBody>
          </p:sp>
        </mc:Choice>
        <mc:Fallback xmlns="">
          <p:sp>
            <p:nvSpPr>
              <p:cNvPr id="9" name="Textfeld 8">
                <a:extLst>
                  <a:ext uri="{FF2B5EF4-FFF2-40B4-BE49-F238E27FC236}">
                    <a16:creationId xmlns:a16="http://schemas.microsoft.com/office/drawing/2014/main" id="{424F44FC-DB8B-490A-B117-B5DEEBD38F7F}"/>
                  </a:ext>
                </a:extLst>
              </p:cNvPr>
              <p:cNvSpPr txBox="1">
                <a:spLocks noRot="1" noChangeAspect="1" noMove="1" noResize="1" noEditPoints="1" noAdjustHandles="1" noChangeArrowheads="1" noChangeShapeType="1" noTextEdit="1"/>
              </p:cNvSpPr>
              <p:nvPr/>
            </p:nvSpPr>
            <p:spPr>
              <a:xfrm>
                <a:off x="6647395" y="4365580"/>
                <a:ext cx="607859" cy="369332"/>
              </a:xfrm>
              <a:prstGeom prst="rect">
                <a:avLst/>
              </a:prstGeom>
              <a:blipFill>
                <a:blip r:embed="rId3"/>
                <a:stretch>
                  <a:fillRect b="-13115"/>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8B0B1A3A-3501-4EFC-8A8E-34661CC64B6A}"/>
              </a:ext>
            </a:extLst>
          </p:cNvPr>
          <p:cNvSpPr/>
          <p:nvPr/>
        </p:nvSpPr>
        <p:spPr>
          <a:xfrm>
            <a:off x="3531987" y="402559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14" name="Rechteck 13">
            <a:extLst>
              <a:ext uri="{FF2B5EF4-FFF2-40B4-BE49-F238E27FC236}">
                <a16:creationId xmlns:a16="http://schemas.microsoft.com/office/drawing/2014/main" id="{DC2A4048-EF75-4971-8834-C2394B784528}"/>
              </a:ext>
            </a:extLst>
          </p:cNvPr>
          <p:cNvSpPr/>
          <p:nvPr/>
        </p:nvSpPr>
        <p:spPr>
          <a:xfrm>
            <a:off x="5524378" y="402559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5" name="Rechteck 14">
            <a:extLst>
              <a:ext uri="{FF2B5EF4-FFF2-40B4-BE49-F238E27FC236}">
                <a16:creationId xmlns:a16="http://schemas.microsoft.com/office/drawing/2014/main" id="{77564A59-94AC-4994-9C88-5E1C5A796F99}"/>
              </a:ext>
            </a:extLst>
          </p:cNvPr>
          <p:cNvSpPr/>
          <p:nvPr/>
        </p:nvSpPr>
        <p:spPr>
          <a:xfrm>
            <a:off x="7563627" y="401426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16" name="Gerade Verbindung mit Pfeil 15">
            <a:extLst>
              <a:ext uri="{FF2B5EF4-FFF2-40B4-BE49-F238E27FC236}">
                <a16:creationId xmlns:a16="http://schemas.microsoft.com/office/drawing/2014/main" id="{47481616-0AD5-4937-A0AB-3381639357FE}"/>
              </a:ext>
            </a:extLst>
          </p:cNvPr>
          <p:cNvCxnSpPr>
            <a:cxnSpLocks/>
            <a:stCxn id="13" idx="3"/>
          </p:cNvCxnSpPr>
          <p:nvPr/>
        </p:nvCxnSpPr>
        <p:spPr>
          <a:xfrm>
            <a:off x="4339855" y="4349630"/>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A55A66E8-3474-4846-A444-5586BE805D72}"/>
                  </a:ext>
                </a:extLst>
              </p:cNvPr>
              <p:cNvSpPr txBox="1"/>
              <p:nvPr/>
            </p:nvSpPr>
            <p:spPr>
              <a:xfrm>
                <a:off x="4392385" y="3969969"/>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92D050"/>
                          </a:solidFill>
                          <a:latin typeface="Cambria Math" panose="02040503050406030204" pitchFamily="18" charset="0"/>
                          <a:ea typeface="Cambria Math" panose="02040503050406030204" pitchFamily="18" charset="0"/>
                        </a:rPr>
                        <m:t>𝛿</m:t>
                      </m:r>
                      <m:r>
                        <a:rPr lang="en-GB" b="0" i="1" dirty="0" smtClean="0">
                          <a:solidFill>
                            <a:srgbClr val="92D050"/>
                          </a:solidFill>
                          <a:latin typeface="Cambria Math" panose="02040503050406030204" pitchFamily="18" charset="0"/>
                          <a:ea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p:txBody>
          </p:sp>
        </mc:Choice>
        <mc:Fallback xmlns="">
          <p:sp>
            <p:nvSpPr>
              <p:cNvPr id="17" name="Textfeld 16">
                <a:extLst>
                  <a:ext uri="{FF2B5EF4-FFF2-40B4-BE49-F238E27FC236}">
                    <a16:creationId xmlns:a16="http://schemas.microsoft.com/office/drawing/2014/main" id="{A55A66E8-3474-4846-A444-5586BE805D72}"/>
                  </a:ext>
                </a:extLst>
              </p:cNvPr>
              <p:cNvSpPr txBox="1">
                <a:spLocks noRot="1" noChangeAspect="1" noMove="1" noResize="1" noEditPoints="1" noAdjustHandles="1" noChangeArrowheads="1" noChangeShapeType="1" noTextEdit="1"/>
              </p:cNvSpPr>
              <p:nvPr/>
            </p:nvSpPr>
            <p:spPr>
              <a:xfrm>
                <a:off x="4392385" y="3969969"/>
                <a:ext cx="1079463"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4AF88402-C9B5-4AB6-8854-4D960A0AC375}"/>
                  </a:ext>
                </a:extLst>
              </p:cNvPr>
              <p:cNvSpPr txBox="1"/>
              <p:nvPr/>
            </p:nvSpPr>
            <p:spPr>
              <a:xfrm>
                <a:off x="6419338" y="3968637"/>
                <a:ext cx="112659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92D050"/>
                          </a:solidFill>
                          <a:latin typeface="Cambria Math" panose="02040503050406030204" pitchFamily="18" charset="0"/>
                          <a:ea typeface="Cambria Math" panose="02040503050406030204" pitchFamily="18" charset="0"/>
                        </a:rPr>
                        <m:t>𝛿</m:t>
                      </m:r>
                      <m:r>
                        <a:rPr lang="en-GB" i="1" dirty="0">
                          <a:solidFill>
                            <a:srgbClr val="92D050"/>
                          </a:solidFill>
                          <a:latin typeface="Cambria Math" panose="02040503050406030204" pitchFamily="18" charset="0"/>
                          <a:ea typeface="Cambria Math" panose="02040503050406030204" pitchFamily="18" charset="0"/>
                        </a:rPr>
                        <m:t>(1+</m:t>
                      </m:r>
                      <m:r>
                        <a:rPr lang="en-GB" i="1" dirty="0">
                          <a:solidFill>
                            <a:srgbClr val="92D050"/>
                          </a:solidFill>
                          <a:latin typeface="Cambria Math" panose="02040503050406030204" pitchFamily="18" charset="0"/>
                          <a:ea typeface="Cambria Math" panose="02040503050406030204" pitchFamily="18" charset="0"/>
                        </a:rPr>
                        <m:t>𝜀</m:t>
                      </m:r>
                      <m:r>
                        <a:rPr lang="en-GB" i="1" dirty="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a:p>
                <a:endParaRPr lang="de-DE" dirty="0">
                  <a:solidFill>
                    <a:srgbClr val="92D050"/>
                  </a:solidFill>
                </a:endParaRPr>
              </a:p>
            </p:txBody>
          </p:sp>
        </mc:Choice>
        <mc:Fallback xmlns="">
          <p:sp>
            <p:nvSpPr>
              <p:cNvPr id="18" name="Textfeld 17">
                <a:extLst>
                  <a:ext uri="{FF2B5EF4-FFF2-40B4-BE49-F238E27FC236}">
                    <a16:creationId xmlns:a16="http://schemas.microsoft.com/office/drawing/2014/main" id="{4AF88402-C9B5-4AB6-8854-4D960A0AC375}"/>
                  </a:ext>
                </a:extLst>
              </p:cNvPr>
              <p:cNvSpPr txBox="1">
                <a:spLocks noRot="1" noChangeAspect="1" noMove="1" noResize="1" noEditPoints="1" noAdjustHandles="1" noChangeArrowheads="1" noChangeShapeType="1" noTextEdit="1"/>
              </p:cNvSpPr>
              <p:nvPr/>
            </p:nvSpPr>
            <p:spPr>
              <a:xfrm>
                <a:off x="6419338" y="3968637"/>
                <a:ext cx="1126590" cy="646331"/>
              </a:xfrm>
              <a:prstGeom prst="rect">
                <a:avLst/>
              </a:prstGeom>
              <a:blipFill>
                <a:blip r:embed="rId5"/>
                <a:stretch>
                  <a:fillRect/>
                </a:stretch>
              </a:blipFill>
            </p:spPr>
            <p:txBody>
              <a:bodyPr/>
              <a:lstStyle/>
              <a:p>
                <a:r>
                  <a:rPr lang="de-DE">
                    <a:noFill/>
                  </a:rPr>
                  <a:t> </a:t>
                </a:r>
              </a:p>
            </p:txBody>
          </p:sp>
        </mc:Fallback>
      </mc:AlternateContent>
      <p:cxnSp>
        <p:nvCxnSpPr>
          <p:cNvPr id="20" name="Gerade Verbindung mit Pfeil 19">
            <a:extLst>
              <a:ext uri="{FF2B5EF4-FFF2-40B4-BE49-F238E27FC236}">
                <a16:creationId xmlns:a16="http://schemas.microsoft.com/office/drawing/2014/main" id="{C2699D34-F501-4B61-95E2-5A254FBDC390}"/>
              </a:ext>
            </a:extLst>
          </p:cNvPr>
          <p:cNvCxnSpPr>
            <a:cxnSpLocks/>
          </p:cNvCxnSpPr>
          <p:nvPr/>
        </p:nvCxnSpPr>
        <p:spPr>
          <a:xfrm>
            <a:off x="6332246" y="4338302"/>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95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39CA54-5914-4FB4-9C76-067ECAC6D35C}"/>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5331855-7856-4AF4-B944-4D6DF9068C31}"/>
                  </a:ext>
                </a:extLst>
              </p:cNvPr>
              <p:cNvSpPr>
                <a:spLocks noGrp="1"/>
              </p:cNvSpPr>
              <p:nvPr>
                <p:ph idx="1"/>
              </p:nvPr>
            </p:nvSpPr>
            <p:spPr/>
            <p:txBody>
              <a:bodyPr/>
              <a:lstStyle/>
              <a:p>
                <a:r>
                  <a:rPr lang="en-GB" dirty="0"/>
                  <a:t>Group commodities: </a:t>
                </a:r>
                <a14:m>
                  <m:oMath xmlns:m="http://schemas.openxmlformats.org/officeDocument/2006/math">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𝑑</m:t>
                        </m:r>
                        <m:r>
                          <a:rPr lang="en-GB" b="0" i="1" dirty="0" smtClean="0">
                            <a:latin typeface="Cambria Math" panose="02040503050406030204" pitchFamily="18" charset="0"/>
                          </a:rPr>
                          <m:t>,</m:t>
                        </m:r>
                        <m:r>
                          <a:rPr lang="en-GB" b="0" i="1" dirty="0" smtClean="0">
                            <a:latin typeface="Cambria Math" panose="02040503050406030204" pitchFamily="18" charset="0"/>
                          </a:rPr>
                          <m:t>𝑐</m:t>
                        </m:r>
                      </m:e>
                    </m:d>
                    <m:r>
                      <a:rPr lang="en-GB" b="0" i="1" dirty="0" smtClean="0">
                        <a:latin typeface="Cambria Math" panose="02040503050406030204" pitchFamily="18" charset="0"/>
                      </a:rPr>
                      <m:t>, (</m:t>
                    </m:r>
                    <m:r>
                      <a:rPr lang="en-GB" b="0" i="1" dirty="0" smtClean="0">
                        <a:latin typeface="Cambria Math" panose="02040503050406030204" pitchFamily="18" charset="0"/>
                      </a:rPr>
                      <m:t>𝑎</m:t>
                    </m:r>
                    <m:r>
                      <a:rPr lang="en-GB" b="0" i="1" dirty="0" smtClean="0">
                        <a:latin typeface="Cambria Math" panose="02040503050406030204" pitchFamily="18" charset="0"/>
                      </a:rPr>
                      <m:t>,</m:t>
                    </m:r>
                    <m:r>
                      <a:rPr lang="en-GB" b="0" i="1" dirty="0" smtClean="0">
                        <a:latin typeface="Cambria Math" panose="02040503050406030204" pitchFamily="18" charset="0"/>
                      </a:rPr>
                      <m:t>𝑐</m:t>
                    </m:r>
                    <m:r>
                      <a:rPr lang="en-GB" b="0" i="1" dirty="0"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D5331855-7856-4AF4-B944-4D6DF9068C3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
        <p:nvSpPr>
          <p:cNvPr id="4" name="Rechteck 3">
            <a:extLst>
              <a:ext uri="{FF2B5EF4-FFF2-40B4-BE49-F238E27FC236}">
                <a16:creationId xmlns:a16="http://schemas.microsoft.com/office/drawing/2014/main" id="{85E233EB-476E-4169-9EA4-8C5A88C9BCA2}"/>
              </a:ext>
            </a:extLst>
          </p:cNvPr>
          <p:cNvSpPr/>
          <p:nvPr/>
        </p:nvSpPr>
        <p:spPr>
          <a:xfrm>
            <a:off x="2869513" y="407035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5" name="Rechteck 4">
            <a:extLst>
              <a:ext uri="{FF2B5EF4-FFF2-40B4-BE49-F238E27FC236}">
                <a16:creationId xmlns:a16="http://schemas.microsoft.com/office/drawing/2014/main" id="{FF6955B1-0DA7-420A-814C-037CF891D24D}"/>
              </a:ext>
            </a:extLst>
          </p:cNvPr>
          <p:cNvSpPr/>
          <p:nvPr/>
        </p:nvSpPr>
        <p:spPr>
          <a:xfrm>
            <a:off x="4861904" y="407034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6" name="Rechteck 5">
            <a:extLst>
              <a:ext uri="{FF2B5EF4-FFF2-40B4-BE49-F238E27FC236}">
                <a16:creationId xmlns:a16="http://schemas.microsoft.com/office/drawing/2014/main" id="{553AE4DC-01D8-46FC-90EE-E59E79C06D84}"/>
              </a:ext>
            </a:extLst>
          </p:cNvPr>
          <p:cNvSpPr/>
          <p:nvPr/>
        </p:nvSpPr>
        <p:spPr>
          <a:xfrm>
            <a:off x="6901153" y="405902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7" name="Gerade Verbindung mit Pfeil 6">
            <a:extLst>
              <a:ext uri="{FF2B5EF4-FFF2-40B4-BE49-F238E27FC236}">
                <a16:creationId xmlns:a16="http://schemas.microsoft.com/office/drawing/2014/main" id="{F137EBE6-E04E-4075-8EFA-6C351A99907A}"/>
              </a:ext>
            </a:extLst>
          </p:cNvPr>
          <p:cNvCxnSpPr>
            <a:cxnSpLocks/>
            <a:stCxn id="4" idx="3"/>
          </p:cNvCxnSpPr>
          <p:nvPr/>
        </p:nvCxnSpPr>
        <p:spPr>
          <a:xfrm>
            <a:off x="3677381" y="439438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2C331F75-80C6-4077-8FFC-C83A8E551A62}"/>
              </a:ext>
            </a:extLst>
          </p:cNvPr>
          <p:cNvSpPr txBox="1"/>
          <p:nvPr/>
        </p:nvSpPr>
        <p:spPr>
          <a:xfrm>
            <a:off x="4044090" y="4070344"/>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solidFill>
                <a:srgbClr val="FF0000"/>
              </a:solidFill>
            </a:endParaRP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20472B9B-B431-4159-BC2D-50BFAF520EF1}"/>
                  </a:ext>
                </a:extLst>
              </p:cNvPr>
              <p:cNvSpPr txBox="1"/>
              <p:nvPr/>
            </p:nvSpPr>
            <p:spPr>
              <a:xfrm>
                <a:off x="6096000" y="4022826"/>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2</m:t>
                      </m:r>
                      <m:r>
                        <a:rPr lang="en-GB" b="0" i="1" dirty="0" smtClean="0">
                          <a:solidFill>
                            <a:schemeClr val="tx1"/>
                          </a:solidFill>
                          <a:latin typeface="Cambria Math" panose="02040503050406030204" pitchFamily="18" charset="0"/>
                        </a:rPr>
                        <m:t>/2</m:t>
                      </m:r>
                    </m:oMath>
                  </m:oMathPara>
                </a14:m>
                <a:endParaRPr lang="de-DE" dirty="0">
                  <a:solidFill>
                    <a:srgbClr val="FF0000"/>
                  </a:solidFill>
                </a:endParaRPr>
              </a:p>
            </p:txBody>
          </p:sp>
        </mc:Choice>
        <mc:Fallback xmlns="">
          <p:sp>
            <p:nvSpPr>
              <p:cNvPr id="9" name="Textfeld 8">
                <a:extLst>
                  <a:ext uri="{FF2B5EF4-FFF2-40B4-BE49-F238E27FC236}">
                    <a16:creationId xmlns:a16="http://schemas.microsoft.com/office/drawing/2014/main" id="{20472B9B-B431-4159-BC2D-50BFAF520EF1}"/>
                  </a:ext>
                </a:extLst>
              </p:cNvPr>
              <p:cNvSpPr txBox="1">
                <a:spLocks noRot="1" noChangeAspect="1" noMove="1" noResize="1" noEditPoints="1" noAdjustHandles="1" noChangeArrowheads="1" noChangeShapeType="1" noTextEdit="1"/>
              </p:cNvSpPr>
              <p:nvPr/>
            </p:nvSpPr>
            <p:spPr>
              <a:xfrm>
                <a:off x="6096000" y="4022826"/>
                <a:ext cx="607859" cy="369332"/>
              </a:xfrm>
              <a:prstGeom prst="rect">
                <a:avLst/>
              </a:prstGeom>
              <a:blipFill>
                <a:blip r:embed="rId3"/>
                <a:stretch>
                  <a:fillRect b="-13333"/>
                </a:stretch>
              </a:blipFill>
            </p:spPr>
            <p:txBody>
              <a:bodyPr/>
              <a:lstStyle/>
              <a:p>
                <a:r>
                  <a:rPr lang="de-DE">
                    <a:noFill/>
                  </a:rPr>
                  <a:t> </a:t>
                </a:r>
              </a:p>
            </p:txBody>
          </p:sp>
        </mc:Fallback>
      </mc:AlternateContent>
      <p:cxnSp>
        <p:nvCxnSpPr>
          <p:cNvPr id="10" name="Gerade Verbindung mit Pfeil 9">
            <a:extLst>
              <a:ext uri="{FF2B5EF4-FFF2-40B4-BE49-F238E27FC236}">
                <a16:creationId xmlns:a16="http://schemas.microsoft.com/office/drawing/2014/main" id="{0B55E235-F9D8-48C2-9F3E-4F695C1094BF}"/>
              </a:ext>
            </a:extLst>
          </p:cNvPr>
          <p:cNvCxnSpPr>
            <a:cxnSpLocks/>
          </p:cNvCxnSpPr>
          <p:nvPr/>
        </p:nvCxnSpPr>
        <p:spPr>
          <a:xfrm>
            <a:off x="5669772" y="438305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F13C8F38-849A-47C8-BE9D-6A41D4A8565D}"/>
              </a:ext>
            </a:extLst>
          </p:cNvPr>
          <p:cNvSpPr/>
          <p:nvPr/>
        </p:nvSpPr>
        <p:spPr>
          <a:xfrm>
            <a:off x="2869513" y="3095568"/>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21" name="Gerade Verbindung mit Pfeil 20">
            <a:extLst>
              <a:ext uri="{FF2B5EF4-FFF2-40B4-BE49-F238E27FC236}">
                <a16:creationId xmlns:a16="http://schemas.microsoft.com/office/drawing/2014/main" id="{4B93044D-1FBF-445B-A61F-F78EF166E17A}"/>
              </a:ext>
            </a:extLst>
          </p:cNvPr>
          <p:cNvCxnSpPr>
            <a:cxnSpLocks/>
          </p:cNvCxnSpPr>
          <p:nvPr/>
        </p:nvCxnSpPr>
        <p:spPr>
          <a:xfrm>
            <a:off x="3677381" y="3428999"/>
            <a:ext cx="3223772" cy="95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90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lstStyle/>
              <a:p>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endParaRPr lang="en-GB" b="0" dirty="0"/>
              </a:p>
              <a:p>
                <a:r>
                  <a:rPr lang="en-GB" dirty="0"/>
                  <a:t>Maximize flow along all commodities</a:t>
                </a:r>
                <a:endParaRPr lang="en-GB" b="0" dirty="0"/>
              </a:p>
              <a:p>
                <a:endParaRPr lang="en-GB" dirty="0"/>
              </a:p>
              <a:p>
                <a14:m>
                  <m:oMath xmlns:m="http://schemas.openxmlformats.org/officeDocument/2006/math">
                    <m:r>
                      <a:rPr lang="en-GB" i="1">
                        <a:latin typeface="Cambria Math" panose="02040503050406030204" pitchFamily="18" charset="0"/>
                      </a:rPr>
                      <m:t>(1+</m:t>
                    </m:r>
                    <m:r>
                      <a:rPr lang="en-GB" i="1">
                        <a:latin typeface="Cambria Math" panose="02040503050406030204" pitchFamily="18" charset="0"/>
                      </a:rPr>
                      <m:t>𝜔</m:t>
                    </m:r>
                    <m:r>
                      <a:rPr lang="en-GB" i="1">
                        <a:latin typeface="Cambria Math" panose="02040503050406030204" pitchFamily="18" charset="0"/>
                      </a:rPr>
                      <m:t>)</m:t>
                    </m:r>
                  </m:oMath>
                </a14:m>
                <a:r>
                  <a:rPr lang="de-DE" dirty="0"/>
                  <a:t> Approximation</a:t>
                </a:r>
              </a:p>
              <a:p>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0987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 problem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normAutofit/>
              </a:bodyPr>
              <a:lstStyle/>
              <a:p>
                <a:r>
                  <a:rPr lang="en-US" dirty="0"/>
                  <a:t>Given:</a:t>
                </a:r>
              </a:p>
              <a:p>
                <a:pPr lvl="1"/>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oMath>
                </a14:m>
                <a:endParaRPr lang="en-GB" i="1" dirty="0">
                  <a:latin typeface="Cambria Math" panose="02040503050406030204" pitchFamily="18" charset="0"/>
                </a:endParaRPr>
              </a:p>
              <a:p>
                <a:pPr lvl="1"/>
                <a:endParaRPr lang="en-US" dirty="0">
                  <a:latin typeface="Cambria Math" panose="02040503050406030204" pitchFamily="18" charset="0"/>
                </a:endParaRPr>
              </a:p>
              <a:p>
                <a:pPr lvl="1"/>
                <a14:m>
                  <m:oMath xmlns:m="http://schemas.openxmlformats.org/officeDocument/2006/math">
                    <m:r>
                      <m:rPr>
                        <m:sty m:val="p"/>
                      </m:rPr>
                      <a:rPr lang="en-GB" i="0" dirty="0" smtClean="0">
                        <a:latin typeface="Cambria Math" panose="02040503050406030204" pitchFamily="18" charset="0"/>
                      </a:rPr>
                      <m:t>Capacities</m:t>
                    </m:r>
                  </m:oMath>
                </a14:m>
                <a:r>
                  <a:rPr lang="en-US" dirty="0"/>
                  <a: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pPr lvl="1"/>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pPr lvl="1"/>
                <a:endParaRPr lang="en-GB" b="0" dirty="0"/>
              </a:p>
              <a:p>
                <a:r>
                  <a:rPr lang="en-GB" b="0" dirty="0"/>
                  <a:t>Task:</a:t>
                </a:r>
              </a:p>
              <a:p>
                <a:pPr lvl="1"/>
                <a:r>
                  <a:rPr lang="en-GB" dirty="0"/>
                  <a:t>Maximize flow along all commodities</a:t>
                </a:r>
                <a:endParaRPr lang="en-GB" b="0" dirty="0"/>
              </a:p>
              <a:p>
                <a:endParaRPr lang="en-GB"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35367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/3</a:t>
            </a:r>
            <a:endParaRPr lang="de-DE" dirty="0"/>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/2</a:t>
            </a:r>
            <a:endParaRPr lang="de-DE" dirty="0"/>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p>
        </p:txBody>
      </p:sp>
    </p:spTree>
    <p:extLst>
      <p:ext uri="{BB962C8B-B14F-4D97-AF65-F5344CB8AC3E}">
        <p14:creationId xmlns:p14="http://schemas.microsoft.com/office/powerpoint/2010/main" val="92919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r>
              <a:rPr lang="en-GB" dirty="0"/>
              <a:t>MMCFP vs MFP: Example1</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/3</a:t>
            </a:r>
            <a:endParaRPr lang="de-DE" dirty="0"/>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/2</a:t>
            </a:r>
            <a:endParaRPr lang="de-DE" dirty="0"/>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p>
        </p:txBody>
      </p:sp>
    </p:spTree>
    <p:extLst>
      <p:ext uri="{BB962C8B-B14F-4D97-AF65-F5344CB8AC3E}">
        <p14:creationId xmlns:p14="http://schemas.microsoft.com/office/powerpoint/2010/main" val="307535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D876C-0122-4B98-86F3-A56E2F691245}"/>
              </a:ext>
            </a:extLst>
          </p:cNvPr>
          <p:cNvSpPr>
            <a:spLocks noGrp="1"/>
          </p:cNvSpPr>
          <p:nvPr>
            <p:ph type="title"/>
          </p:nvPr>
        </p:nvSpPr>
        <p:spPr/>
        <p:txBody>
          <a:bodyPr/>
          <a:lstStyle/>
          <a:p>
            <a:r>
              <a:rPr lang="en-GB" dirty="0"/>
              <a:t>MMCFP vs MFP: Example2</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F30A7A6B-B54A-4936-AE9D-099D53F386DB}"/>
                  </a:ext>
                </a:extLst>
              </p:cNvPr>
              <p:cNvSpPr>
                <a:spLocks noGrp="1"/>
              </p:cNvSpPr>
              <p:nvPr>
                <p:ph idx="1"/>
              </p:nvPr>
            </p:nvSpPr>
            <p:spPr>
              <a:xfrm>
                <a:off x="838200" y="1825625"/>
                <a:ext cx="10515600" cy="4351338"/>
              </a:xfrm>
            </p:spPr>
            <p:txBody>
              <a:bodyPr/>
              <a:lstStyle/>
              <a:p>
                <a:r>
                  <a:rPr lang="en-GB" dirty="0"/>
                  <a:t>Commodities: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𝑎</m:t>
                        </m:r>
                        <m:r>
                          <a:rPr lang="en-GB" i="1">
                            <a:latin typeface="Cambria Math" panose="02040503050406030204" pitchFamily="18" charset="0"/>
                          </a:rPr>
                          <m:t>,</m:t>
                        </m:r>
                        <m:r>
                          <a:rPr lang="en-GB" i="1">
                            <a:latin typeface="Cambria Math" panose="02040503050406030204" pitchFamily="18" charset="0"/>
                          </a:rPr>
                          <m:t>𝑐</m:t>
                        </m:r>
                      </m:e>
                    </m:d>
                    <m:r>
                      <a:rPr lang="en-GB" i="1">
                        <a:latin typeface="Cambria Math" panose="02040503050406030204" pitchFamily="18" charset="0"/>
                      </a:rPr>
                      <m:t>,(</m:t>
                    </m:r>
                    <m:r>
                      <a:rPr lang="en-GB" b="0" i="1" smtClean="0">
                        <a:latin typeface="Cambria Math" panose="02040503050406030204" pitchFamily="18" charset="0"/>
                      </a:rPr>
                      <m:t>𝑎</m:t>
                    </m:r>
                    <m:r>
                      <a:rPr lang="en-GB" i="1">
                        <a:latin typeface="Cambria Math" panose="02040503050406030204" pitchFamily="18" charset="0"/>
                      </a:rPr>
                      <m:t>,</m:t>
                    </m:r>
                    <m:r>
                      <a:rPr lang="en-GB" b="0" i="1" smtClean="0">
                        <a:latin typeface="Cambria Math" panose="02040503050406030204" pitchFamily="18" charset="0"/>
                      </a:rPr>
                      <m:t>𝑒</m:t>
                    </m:r>
                    <m:r>
                      <a:rPr lang="en-GB" i="1">
                        <a:latin typeface="Cambria Math" panose="02040503050406030204" pitchFamily="18" charset="0"/>
                      </a:rPr>
                      <m:t>)</m:t>
                    </m:r>
                  </m:oMath>
                </a14:m>
                <a:endParaRPr lang="de-DE" dirty="0"/>
              </a:p>
              <a:p>
                <a:endParaRPr lang="de-DE" dirty="0"/>
              </a:p>
            </p:txBody>
          </p:sp>
        </mc:Choice>
        <mc:Fallback>
          <p:sp>
            <p:nvSpPr>
              <p:cNvPr id="3" name="Inhaltsplatzhalter 2">
                <a:extLst>
                  <a:ext uri="{FF2B5EF4-FFF2-40B4-BE49-F238E27FC236}">
                    <a16:creationId xmlns:a16="http://schemas.microsoft.com/office/drawing/2014/main" id="{F30A7A6B-B54A-4936-AE9D-099D53F386D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de-DE">
                    <a:noFill/>
                  </a:rPr>
                  <a:t> </a:t>
                </a:r>
              </a:p>
            </p:txBody>
          </p:sp>
        </mc:Fallback>
      </mc:AlternateContent>
      <p:sp>
        <p:nvSpPr>
          <p:cNvPr id="4" name="Rechteck 3">
            <a:extLst>
              <a:ext uri="{FF2B5EF4-FFF2-40B4-BE49-F238E27FC236}">
                <a16:creationId xmlns:a16="http://schemas.microsoft.com/office/drawing/2014/main" id="{E1FBA58F-37E3-4CF7-8C1A-6DF2883F1864}"/>
              </a:ext>
            </a:extLst>
          </p:cNvPr>
          <p:cNvSpPr/>
          <p:nvPr/>
        </p:nvSpPr>
        <p:spPr>
          <a:xfrm>
            <a:off x="5099292" y="234870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 name="Rechteck 4">
            <a:extLst>
              <a:ext uri="{FF2B5EF4-FFF2-40B4-BE49-F238E27FC236}">
                <a16:creationId xmlns:a16="http://schemas.microsoft.com/office/drawing/2014/main" id="{04F7782B-E9FC-45AD-A425-B8FADA27C6E1}"/>
              </a:ext>
            </a:extLst>
          </p:cNvPr>
          <p:cNvSpPr/>
          <p:nvPr/>
        </p:nvSpPr>
        <p:spPr>
          <a:xfrm>
            <a:off x="5099292" y="489948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6" name="Rechteck 5">
            <a:extLst>
              <a:ext uri="{FF2B5EF4-FFF2-40B4-BE49-F238E27FC236}">
                <a16:creationId xmlns:a16="http://schemas.microsoft.com/office/drawing/2014/main" id="{6EEA5D0A-3FE2-43B9-B427-AF369D1E7D91}"/>
              </a:ext>
            </a:extLst>
          </p:cNvPr>
          <p:cNvSpPr/>
          <p:nvPr/>
        </p:nvSpPr>
        <p:spPr>
          <a:xfrm>
            <a:off x="3229347" y="364375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63913417-EA0C-4D78-AAFF-EB98A8588BE9}"/>
              </a:ext>
            </a:extLst>
          </p:cNvPr>
          <p:cNvSpPr/>
          <p:nvPr/>
        </p:nvSpPr>
        <p:spPr>
          <a:xfrm>
            <a:off x="7098213" y="364375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0" name="Gerade Verbindung mit Pfeil 9">
            <a:extLst>
              <a:ext uri="{FF2B5EF4-FFF2-40B4-BE49-F238E27FC236}">
                <a16:creationId xmlns:a16="http://schemas.microsoft.com/office/drawing/2014/main" id="{D6968D47-0EAA-41CA-BC80-409A4451E5CF}"/>
              </a:ext>
            </a:extLst>
          </p:cNvPr>
          <p:cNvCxnSpPr>
            <a:stCxn id="6" idx="3"/>
            <a:endCxn id="4" idx="2"/>
          </p:cNvCxnSpPr>
          <p:nvPr/>
        </p:nvCxnSpPr>
        <p:spPr>
          <a:xfrm flipV="1">
            <a:off x="4037215" y="2996776"/>
            <a:ext cx="1466011" cy="97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28BFC6C4-4425-43E7-A094-78D2C5CEDF74}"/>
              </a:ext>
            </a:extLst>
          </p:cNvPr>
          <p:cNvCxnSpPr>
            <a:cxnSpLocks/>
            <a:stCxn id="4" idx="2"/>
            <a:endCxn id="8" idx="1"/>
          </p:cNvCxnSpPr>
          <p:nvPr/>
        </p:nvCxnSpPr>
        <p:spPr>
          <a:xfrm>
            <a:off x="5503226" y="2996776"/>
            <a:ext cx="1594987" cy="97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780BE55A-BE0E-4429-930C-D4D75158EA6A}"/>
              </a:ext>
            </a:extLst>
          </p:cNvPr>
          <p:cNvCxnSpPr/>
          <p:nvPr/>
        </p:nvCxnSpPr>
        <p:spPr>
          <a:xfrm>
            <a:off x="4037215" y="3967790"/>
            <a:ext cx="1466011" cy="931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52A1EC5-A84B-4B62-93DF-58F1218AE562}"/>
              </a:ext>
            </a:extLst>
          </p:cNvPr>
          <p:cNvCxnSpPr>
            <a:endCxn id="8" idx="1"/>
          </p:cNvCxnSpPr>
          <p:nvPr/>
        </p:nvCxnSpPr>
        <p:spPr>
          <a:xfrm flipV="1">
            <a:off x="5503226" y="3967790"/>
            <a:ext cx="1594987" cy="931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C7A65771-5491-4D64-A038-209F2AFE544C}"/>
              </a:ext>
            </a:extLst>
          </p:cNvPr>
          <p:cNvSpPr/>
          <p:nvPr/>
        </p:nvSpPr>
        <p:spPr>
          <a:xfrm>
            <a:off x="9097134" y="364375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cxnSp>
        <p:nvCxnSpPr>
          <p:cNvPr id="21" name="Gerade Verbindung mit Pfeil 20">
            <a:extLst>
              <a:ext uri="{FF2B5EF4-FFF2-40B4-BE49-F238E27FC236}">
                <a16:creationId xmlns:a16="http://schemas.microsoft.com/office/drawing/2014/main" id="{82202999-0F40-40F8-A951-F3580450820C}"/>
              </a:ext>
            </a:extLst>
          </p:cNvPr>
          <p:cNvCxnSpPr>
            <a:stCxn id="8" idx="3"/>
            <a:endCxn id="19" idx="1"/>
          </p:cNvCxnSpPr>
          <p:nvPr/>
        </p:nvCxnSpPr>
        <p:spPr>
          <a:xfrm flipV="1">
            <a:off x="7906081" y="3967789"/>
            <a:ext cx="11910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CD8E05FB-0539-41AF-A799-E15B09464070}"/>
              </a:ext>
            </a:extLst>
          </p:cNvPr>
          <p:cNvSpPr/>
          <p:nvPr/>
        </p:nvSpPr>
        <p:spPr>
          <a:xfrm>
            <a:off x="8341379" y="3598456"/>
            <a:ext cx="301686" cy="369332"/>
          </a:xfrm>
          <a:prstGeom prst="rect">
            <a:avLst/>
          </a:prstGeom>
        </p:spPr>
        <p:txBody>
          <a:bodyPr wrap="none">
            <a:spAutoFit/>
          </a:bodyPr>
          <a:lstStyle/>
          <a:p>
            <a:r>
              <a:rPr lang="en-GB" dirty="0"/>
              <a:t>1</a:t>
            </a:r>
            <a:endParaRPr lang="de-DE" dirty="0"/>
          </a:p>
        </p:txBody>
      </p:sp>
      <p:sp>
        <p:nvSpPr>
          <p:cNvPr id="23" name="Rechteck 22">
            <a:extLst>
              <a:ext uri="{FF2B5EF4-FFF2-40B4-BE49-F238E27FC236}">
                <a16:creationId xmlns:a16="http://schemas.microsoft.com/office/drawing/2014/main" id="{540C7DB8-6FC6-47B2-B0A2-34E882DC439B}"/>
              </a:ext>
            </a:extLst>
          </p:cNvPr>
          <p:cNvSpPr/>
          <p:nvPr/>
        </p:nvSpPr>
        <p:spPr>
          <a:xfrm>
            <a:off x="4451526" y="3135055"/>
            <a:ext cx="301686" cy="369332"/>
          </a:xfrm>
          <a:prstGeom prst="rect">
            <a:avLst/>
          </a:prstGeom>
        </p:spPr>
        <p:txBody>
          <a:bodyPr wrap="none">
            <a:spAutoFit/>
          </a:bodyPr>
          <a:lstStyle/>
          <a:p>
            <a:r>
              <a:rPr lang="en-GB" dirty="0"/>
              <a:t>3</a:t>
            </a:r>
            <a:endParaRPr lang="de-DE" dirty="0"/>
          </a:p>
        </p:txBody>
      </p:sp>
      <p:sp>
        <p:nvSpPr>
          <p:cNvPr id="24" name="Rechteck 23">
            <a:extLst>
              <a:ext uri="{FF2B5EF4-FFF2-40B4-BE49-F238E27FC236}">
                <a16:creationId xmlns:a16="http://schemas.microsoft.com/office/drawing/2014/main" id="{AC6EEAE8-D471-419F-A32B-4671FD0005EA}"/>
              </a:ext>
            </a:extLst>
          </p:cNvPr>
          <p:cNvSpPr/>
          <p:nvPr/>
        </p:nvSpPr>
        <p:spPr>
          <a:xfrm>
            <a:off x="6311094" y="3112951"/>
            <a:ext cx="301686" cy="369332"/>
          </a:xfrm>
          <a:prstGeom prst="rect">
            <a:avLst/>
          </a:prstGeom>
        </p:spPr>
        <p:txBody>
          <a:bodyPr wrap="none">
            <a:spAutoFit/>
          </a:bodyPr>
          <a:lstStyle/>
          <a:p>
            <a:r>
              <a:rPr lang="en-GB" dirty="0"/>
              <a:t>3</a:t>
            </a:r>
            <a:endParaRPr lang="de-DE" dirty="0"/>
          </a:p>
        </p:txBody>
      </p:sp>
      <p:sp>
        <p:nvSpPr>
          <p:cNvPr id="26" name="Rechteck 25">
            <a:extLst>
              <a:ext uri="{FF2B5EF4-FFF2-40B4-BE49-F238E27FC236}">
                <a16:creationId xmlns:a16="http://schemas.microsoft.com/office/drawing/2014/main" id="{A483B9E8-AC42-4ADF-9C32-C3E63F899A25}"/>
              </a:ext>
            </a:extLst>
          </p:cNvPr>
          <p:cNvSpPr/>
          <p:nvPr/>
        </p:nvSpPr>
        <p:spPr>
          <a:xfrm>
            <a:off x="4753212" y="4107157"/>
            <a:ext cx="301686" cy="369332"/>
          </a:xfrm>
          <a:prstGeom prst="rect">
            <a:avLst/>
          </a:prstGeom>
        </p:spPr>
        <p:txBody>
          <a:bodyPr wrap="none">
            <a:spAutoFit/>
          </a:bodyPr>
          <a:lstStyle/>
          <a:p>
            <a:r>
              <a:rPr lang="en-GB" dirty="0"/>
              <a:t>1</a:t>
            </a:r>
            <a:endParaRPr lang="de-DE" dirty="0"/>
          </a:p>
        </p:txBody>
      </p:sp>
      <p:sp>
        <p:nvSpPr>
          <p:cNvPr id="27" name="Rechteck 26">
            <a:extLst>
              <a:ext uri="{FF2B5EF4-FFF2-40B4-BE49-F238E27FC236}">
                <a16:creationId xmlns:a16="http://schemas.microsoft.com/office/drawing/2014/main" id="{40A10B4A-CDDE-4729-910B-ADE672691336}"/>
              </a:ext>
            </a:extLst>
          </p:cNvPr>
          <p:cNvSpPr/>
          <p:nvPr/>
        </p:nvSpPr>
        <p:spPr>
          <a:xfrm>
            <a:off x="6014165" y="4107157"/>
            <a:ext cx="301686" cy="369332"/>
          </a:xfrm>
          <a:prstGeom prst="rect">
            <a:avLst/>
          </a:prstGeom>
        </p:spPr>
        <p:txBody>
          <a:bodyPr wrap="none">
            <a:spAutoFit/>
          </a:bodyPr>
          <a:lstStyle/>
          <a:p>
            <a:r>
              <a:rPr lang="en-GB" dirty="0"/>
              <a:t>3</a:t>
            </a:r>
            <a:endParaRPr lang="de-DE" dirty="0"/>
          </a:p>
        </p:txBody>
      </p:sp>
    </p:spTree>
    <p:extLst>
      <p:ext uri="{BB962C8B-B14F-4D97-AF65-F5344CB8AC3E}">
        <p14:creationId xmlns:p14="http://schemas.microsoft.com/office/powerpoint/2010/main" val="364655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84087-C77A-4221-B0CE-9CCD81F7E340}"/>
              </a:ext>
            </a:extLst>
          </p:cNvPr>
          <p:cNvSpPr>
            <a:spLocks noGrp="1"/>
          </p:cNvSpPr>
          <p:nvPr>
            <p:ph type="title"/>
          </p:nvPr>
        </p:nvSpPr>
        <p:spPr/>
        <p:txBody>
          <a:bodyPr/>
          <a:lstStyle/>
          <a:p>
            <a:r>
              <a:rPr lang="de-DE" dirty="0"/>
              <a:t>Polynomial-time </a:t>
            </a:r>
            <a:r>
              <a:rPr lang="de-DE" dirty="0" err="1"/>
              <a:t>approximation</a:t>
            </a:r>
            <a:r>
              <a:rPr lang="de-DE" dirty="0"/>
              <a:t> </a:t>
            </a:r>
            <a:r>
              <a:rPr lang="de-DE" dirty="0" err="1"/>
              <a:t>scheme</a:t>
            </a:r>
            <a:br>
              <a:rPr lang="de-DE" dirty="0"/>
            </a:b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158558EB-1E67-4313-9CEA-2E90066B2324}"/>
                  </a:ext>
                </a:extLst>
              </p:cNvPr>
              <p:cNvSpPr>
                <a:spLocks noGrp="1"/>
              </p:cNvSpPr>
              <p:nvPr>
                <p:ph idx="1"/>
              </p:nvPr>
            </p:nvSpPr>
            <p:spPr/>
            <p:txBody>
              <a:bodyPr/>
              <a:lstStyle/>
              <a:p>
                <a:r>
                  <a:rPr lang="en-GB" dirty="0"/>
                  <a:t>Algorithm:</a:t>
                </a:r>
              </a:p>
              <a:p>
                <a:pPr lvl="1"/>
                <a:r>
                  <a:rPr lang="en-GB" dirty="0"/>
                  <a:t> Input:</a:t>
                </a:r>
              </a:p>
              <a:p>
                <a:pPr lvl="2"/>
                <a:r>
                  <a:rPr lang="en-GB" dirty="0"/>
                  <a:t>Problem instance, accuracy </a:t>
                </a:r>
                <a14:m>
                  <m:oMath xmlns:m="http://schemas.openxmlformats.org/officeDocument/2006/math">
                    <m:r>
                      <a:rPr lang="en-GB" i="1">
                        <a:latin typeface="Cambria Math" panose="02040503050406030204" pitchFamily="18" charset="0"/>
                      </a:rPr>
                      <m:t>𝜔</m:t>
                    </m:r>
                  </m:oMath>
                </a14:m>
                <a:endParaRPr lang="en-GB" dirty="0"/>
              </a:p>
              <a:p>
                <a:pPr lvl="1"/>
                <a:endParaRPr lang="en-GB" dirty="0"/>
              </a:p>
              <a:p>
                <a:pPr lvl="1"/>
                <a:r>
                  <a:rPr lang="en-GB" dirty="0"/>
                  <a:t>Output :</a:t>
                </a:r>
              </a:p>
              <a:p>
                <a:pPr lvl="2"/>
                <a:r>
                  <a:rPr lang="en-GB" dirty="0"/>
                  <a:t>Solution not worse than </a:t>
                </a:r>
                <a14:m>
                  <m:oMath xmlns:m="http://schemas.openxmlformats.org/officeDocument/2006/math">
                    <m:r>
                      <a:rPr lang="en-GB" b="0" i="1" smtClean="0">
                        <a:latin typeface="Cambria Math" panose="02040503050406030204" pitchFamily="18" charset="0"/>
                      </a:rPr>
                      <m:t>(1−</m:t>
                    </m:r>
                    <m:r>
                      <a:rPr lang="en-GB" i="1">
                        <a:latin typeface="Cambria Math" panose="02040503050406030204" pitchFamily="18" charset="0"/>
                      </a:rPr>
                      <m:t>𝜔</m:t>
                    </m:r>
                    <m:r>
                      <a:rPr lang="en-GB" b="0" i="1" smtClean="0">
                        <a:latin typeface="Cambria Math" panose="02040503050406030204" pitchFamily="18" charset="0"/>
                      </a:rPr>
                      <m:t>)</m:t>
                    </m:r>
                  </m:oMath>
                </a14:m>
                <a:r>
                  <a:rPr lang="en-GB" dirty="0"/>
                  <a:t> times the optimal</a:t>
                </a:r>
              </a:p>
              <a:p>
                <a:pPr lvl="1"/>
                <a:endParaRPr lang="en-GB" dirty="0"/>
              </a:p>
              <a:p>
                <a:pPr lvl="1"/>
                <a:r>
                  <a:rPr lang="en-GB" dirty="0"/>
                  <a:t>Running time:</a:t>
                </a:r>
              </a:p>
              <a:p>
                <a:pPr lvl="2"/>
                <a:r>
                  <a:rPr lang="en-GB" dirty="0"/>
                  <a:t>Polynomial in size of problem instance (not in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r>
                  <a:rPr lang="en-GB" dirty="0"/>
                  <a:t>)</a:t>
                </a:r>
              </a:p>
            </p:txBody>
          </p:sp>
        </mc:Choice>
        <mc:Fallback>
          <p:sp>
            <p:nvSpPr>
              <p:cNvPr id="3" name="Inhaltsplatzhalter 2">
                <a:extLst>
                  <a:ext uri="{FF2B5EF4-FFF2-40B4-BE49-F238E27FC236}">
                    <a16:creationId xmlns:a16="http://schemas.microsoft.com/office/drawing/2014/main" id="{158558EB-1E67-4313-9CEA-2E90066B232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3811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70A3D-DC5E-47C8-870E-574E62A1EBFA}"/>
              </a:ext>
            </a:extLst>
          </p:cNvPr>
          <p:cNvSpPr>
            <a:spLocks noGrp="1"/>
          </p:cNvSpPr>
          <p:nvPr>
            <p:ph type="title"/>
          </p:nvPr>
        </p:nvSpPr>
        <p:spPr/>
        <p:txBody>
          <a:bodyPr/>
          <a:lstStyle/>
          <a:p>
            <a:r>
              <a:rPr lang="en-GB" dirty="0"/>
              <a:t>Garg and </a:t>
            </a:r>
            <a:r>
              <a:rPr lang="en-GB" dirty="0" err="1"/>
              <a:t>Koenemann</a:t>
            </a:r>
            <a:r>
              <a:rPr lang="en-GB" dirty="0"/>
              <a:t> Algorithm		</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EB90AE0-D103-4B0C-AA3D-145B81F621F9}"/>
                  </a:ext>
                </a:extLst>
              </p:cNvPr>
              <p:cNvSpPr>
                <a:spLocks noGrp="1"/>
              </p:cNvSpPr>
              <p:nvPr>
                <p:ph idx="1"/>
              </p:nvPr>
            </p:nvSpPr>
            <p:spPr/>
            <p:txBody>
              <a:bodyPr/>
              <a:lstStyle/>
              <a:p>
                <a:r>
                  <a:rPr lang="en-GB" dirty="0"/>
                  <a:t>Input </a:t>
                </a:r>
                <a14:m>
                  <m:oMath xmlns:m="http://schemas.openxmlformats.org/officeDocument/2006/math">
                    <m:r>
                      <m:rPr>
                        <m:sty m:val="p"/>
                      </m:rPr>
                      <a:rPr lang="en-GB" b="0" i="0" smtClean="0">
                        <a:latin typeface="Cambria Math" panose="02040503050406030204" pitchFamily="18" charset="0"/>
                      </a:rPr>
                      <m:t>Graph</m:t>
                    </m:r>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r>
                      <a:rPr lang="en-GB" b="0" i="0" smtClean="0">
                        <a:latin typeface="Cambria Math" panose="02040503050406030204" pitchFamily="18" charset="0"/>
                      </a:rPr>
                      <m:t> </m:t>
                    </m:r>
                    <m:r>
                      <m:rPr>
                        <m:sty m:val="p"/>
                      </m:rPr>
                      <a:rPr lang="en-GB" b="0" i="0" smtClean="0">
                        <a:latin typeface="Cambria Math" panose="02040503050406030204" pitchFamily="18" charset="0"/>
                      </a:rPr>
                      <m:t>capacities</m:t>
                    </m:r>
                    <m:r>
                      <a:rPr lang="en-GB" b="0" i="0" smtClean="0">
                        <a:latin typeface="Cambria Math" panose="02040503050406030204" pitchFamily="18" charset="0"/>
                      </a:rPr>
                      <m:t> </m:t>
                    </m:r>
                    <m:r>
                      <m:rPr>
                        <m:sty m:val="p"/>
                      </m:rPr>
                      <a:rPr lang="en-GB" b="0" i="0" smtClean="0">
                        <a:latin typeface="Cambria Math" panose="02040503050406030204" pitchFamily="18" charset="0"/>
                      </a:rPr>
                      <m:t>c</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e</m:t>
                        </m:r>
                      </m:e>
                    </m:d>
                    <m:r>
                      <a:rPr lang="en-GB" b="0" i="0" smtClean="0">
                        <a:latin typeface="Cambria Math" panose="02040503050406030204" pitchFamily="18" charset="0"/>
                      </a:rPr>
                      <m:t>, </m:t>
                    </m:r>
                    <m:r>
                      <m:rPr>
                        <m:sty m:val="p"/>
                      </m:rPr>
                      <a:rPr lang="en-GB" b="0" i="0" smtClean="0">
                        <a:latin typeface="Cambria Math" panose="02040503050406030204" pitchFamily="18" charset="0"/>
                      </a:rPr>
                      <m:t>k</m:t>
                    </m:r>
                    <m:r>
                      <a:rPr lang="en-GB" b="0" i="0" smtClean="0">
                        <a:latin typeface="Cambria Math" panose="02040503050406030204" pitchFamily="18" charset="0"/>
                      </a:rPr>
                      <m:t> </m:t>
                    </m:r>
                    <m:r>
                      <m:rPr>
                        <m:sty m:val="p"/>
                      </m:rPr>
                      <a:rPr lang="en-GB" b="0" i="0" smtClean="0">
                        <a:latin typeface="Cambria Math" panose="02040503050406030204" pitchFamily="18" charset="0"/>
                      </a:rPr>
                      <m:t>commodity</m:t>
                    </m:r>
                    <m:r>
                      <a:rPr lang="en-GB" b="0" i="0" smtClean="0">
                        <a:latin typeface="Cambria Math" panose="02040503050406030204" pitchFamily="18" charset="0"/>
                      </a:rPr>
                      <m:t> </m:t>
                    </m:r>
                    <m:r>
                      <m:rPr>
                        <m:sty m:val="p"/>
                      </m:rPr>
                      <a:rPr lang="en-GB" b="0" i="0" smtClean="0">
                        <a:latin typeface="Cambria Math" panose="02040503050406030204" pitchFamily="18" charset="0"/>
                      </a:rPr>
                      <m:t>pairs</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oMath>
                </a14:m>
                <a:r>
                  <a:rPr lang="en-GB" dirty="0"/>
                  <a:t>, accuaracy </a:t>
                </a:r>
                <a14:m>
                  <m:oMath xmlns:m="http://schemas.openxmlformats.org/officeDocument/2006/math">
                    <m:r>
                      <a:rPr lang="en-GB" i="1">
                        <a:latin typeface="Cambria Math" panose="02040503050406030204" pitchFamily="18" charset="0"/>
                      </a:rPr>
                      <m:t>𝜔</m:t>
                    </m:r>
                  </m:oMath>
                </a14:m>
                <a:r>
                  <a:rPr lang="en-GB" dirty="0"/>
                  <a:t> </a:t>
                </a:r>
              </a:p>
              <a:p>
                <a:pPr marL="0" indent="0">
                  <a:buNone/>
                </a:pPr>
                <a:endParaRPr lang="en-GB" dirty="0"/>
              </a:p>
              <a:p>
                <a:r>
                  <a:rPr lang="en-GB" dirty="0"/>
                  <a:t>C</a:t>
                </a:r>
                <a:r>
                  <a:rPr lang="de-DE" dirty="0" err="1"/>
                  <a:t>hoose</a:t>
                </a:r>
                <a:r>
                  <a:rPr lang="de-DE" dirty="0"/>
                  <a:t> </a:t>
                </a:r>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 </m:t>
                    </m:r>
                  </m:oMath>
                </a14:m>
                <a:r>
                  <a:rPr lang="de-DE" dirty="0" err="1"/>
                  <a:t>depending</a:t>
                </a:r>
                <a:r>
                  <a:rPr lang="de-DE" dirty="0"/>
                  <a:t> on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oMath>
                </a14:m>
                <a:r>
                  <a:rPr lang="de-DE" dirty="0"/>
                  <a:t> and </a:t>
                </a:r>
                <a14:m>
                  <m:oMath xmlns:m="http://schemas.openxmlformats.org/officeDocument/2006/math">
                    <m:r>
                      <a:rPr lang="en-GB" i="1">
                        <a:latin typeface="Cambria Math" panose="02040503050406030204" pitchFamily="18" charset="0"/>
                      </a:rPr>
                      <m:t>𝜔</m:t>
                    </m:r>
                  </m:oMath>
                </a14:m>
                <a:endParaRPr lang="de-DE" dirty="0"/>
              </a:p>
              <a:p>
                <a:endParaRPr lang="en-GB" dirty="0"/>
              </a:p>
              <a:p>
                <a:r>
                  <a:rPr lang="en-GB" dirty="0"/>
                  <a:t>R</a:t>
                </a:r>
                <a:r>
                  <a:rPr lang="de-DE" dirty="0" err="1"/>
                  <a:t>eturn</a:t>
                </a:r>
                <a:r>
                  <a:rPr lang="de-DE" dirty="0"/>
                  <a:t> </a:t>
                </a:r>
                <a:r>
                  <a:rPr lang="de-DE" dirty="0" err="1"/>
                  <a:t>feasible</a:t>
                </a:r>
                <a:r>
                  <a:rPr lang="de-DE" dirty="0"/>
                  <a:t> </a:t>
                </a:r>
                <a:r>
                  <a:rPr lang="de-DE" dirty="0" err="1"/>
                  <a:t>flow</a:t>
                </a:r>
                <a:r>
                  <a:rPr lang="de-DE" dirty="0"/>
                  <a:t> </a:t>
                </a:r>
                <a14:m>
                  <m:oMath xmlns:m="http://schemas.openxmlformats.org/officeDocument/2006/math">
                    <m:r>
                      <a:rPr lang="en-GB" b="0" i="1" smtClean="0">
                        <a:latin typeface="Cambria Math" panose="02040503050406030204" pitchFamily="18" charset="0"/>
                      </a:rPr>
                      <m:t>𝑥</m:t>
                    </m:r>
                  </m:oMath>
                </a14:m>
                <a:r>
                  <a:rPr lang="de-DE" dirty="0"/>
                  <a:t>, </a:t>
                </a:r>
                <a:r>
                  <a:rPr lang="de-DE" dirty="0" err="1"/>
                  <a:t>that</a:t>
                </a:r>
                <a:r>
                  <a:rPr lang="de-DE" dirty="0"/>
                  <a:t> </a:t>
                </a:r>
                <a:r>
                  <a:rPr lang="de-DE" dirty="0" err="1"/>
                  <a:t>is</a:t>
                </a:r>
                <a:r>
                  <a:rPr lang="de-DE" dirty="0"/>
                  <a:t>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𝜔</m:t>
                    </m:r>
                    <m:r>
                      <a:rPr lang="en-GB" b="0" i="1" smtClean="0">
                        <a:latin typeface="Cambria Math" panose="02040503050406030204" pitchFamily="18" charset="0"/>
                      </a:rPr>
                      <m:t>)</m:t>
                    </m:r>
                  </m:oMath>
                </a14:m>
                <a:r>
                  <a:rPr lang="de-DE" dirty="0"/>
                  <a:t> approximation</a:t>
                </a:r>
              </a:p>
              <a:p>
                <a:endParaRPr lang="en-GB" dirty="0"/>
              </a:p>
              <a:p>
                <a:r>
                  <a:rPr lang="en-GB" dirty="0"/>
                  <a:t>Polynomial running time in input size and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endParaRPr lang="de-DE" dirty="0"/>
              </a:p>
            </p:txBody>
          </p:sp>
        </mc:Choice>
        <mc:Fallback xmlns="">
          <p:sp>
            <p:nvSpPr>
              <p:cNvPr id="3" name="Inhaltsplatzhalter 2">
                <a:extLst>
                  <a:ext uri="{FF2B5EF4-FFF2-40B4-BE49-F238E27FC236}">
                    <a16:creationId xmlns:a16="http://schemas.microsoft.com/office/drawing/2014/main" id="{1EB90AE0-D103-4B0C-AA3D-145B81F621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608848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Breitbild</PresentationFormat>
  <Paragraphs>257</Paragraphs>
  <Slides>26</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Cambria Math</vt:lpstr>
      <vt:lpstr>Office</vt:lpstr>
      <vt:lpstr>    Kolloquium </vt:lpstr>
      <vt:lpstr>    The Maximum Multi Commodity Flow Problem </vt:lpstr>
      <vt:lpstr>Maximum multicommodity flow</vt:lpstr>
      <vt:lpstr>Maximum multicommodity flow problem</vt:lpstr>
      <vt:lpstr>PowerPoint-Präsentation</vt:lpstr>
      <vt:lpstr>MMCFP vs MFP: Example1</vt:lpstr>
      <vt:lpstr>MMCFP vs MFP: Example2</vt:lpstr>
      <vt:lpstr>Polynomial-time approximation scheme </vt:lpstr>
      <vt:lpstr>Garg and Koenemann Algorithm  </vt:lpstr>
      <vt:lpstr>Garg and Koenemann Algorithm</vt:lpstr>
      <vt:lpstr>Formulation as a Linear Program</vt:lpstr>
      <vt:lpstr>Formulation as a Linear Program</vt:lpstr>
      <vt:lpstr>Formulation as a Linear Program</vt:lpstr>
      <vt:lpstr>Formulation as a Linear Program</vt:lpstr>
      <vt:lpstr>Algorithm</vt:lpstr>
      <vt:lpstr>Algorithm</vt:lpstr>
      <vt:lpstr>PowerPoint-Präsentation</vt:lpstr>
      <vt:lpstr>PowerPoint-Präsentation</vt:lpstr>
      <vt:lpstr>PowerPoint-Präsentation</vt:lpstr>
      <vt:lpstr>PowerPoint-Präsentation</vt:lpstr>
      <vt:lpstr>Analysis</vt:lpstr>
      <vt:lpstr>Analysis</vt:lpstr>
      <vt:lpstr>Implementation Difficulties</vt:lpstr>
      <vt:lpstr>Modifications</vt:lpstr>
      <vt:lpstr>Modifications</vt:lpstr>
      <vt:lpstr>Modifications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M.C.F.P</dc:title>
  <dc:creator>Philipp Hausenblas</dc:creator>
  <cp:lastModifiedBy>Philipp Hausenblas</cp:lastModifiedBy>
  <cp:revision>194</cp:revision>
  <dcterms:created xsi:type="dcterms:W3CDTF">2019-04-29T06:55:52Z</dcterms:created>
  <dcterms:modified xsi:type="dcterms:W3CDTF">2019-05-10T22:36:40Z</dcterms:modified>
</cp:coreProperties>
</file>