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1" r:id="rId2"/>
    <p:sldId id="257" r:id="rId3"/>
    <p:sldId id="273" r:id="rId4"/>
    <p:sldId id="277" r:id="rId5"/>
    <p:sldId id="286" r:id="rId6"/>
    <p:sldId id="274" r:id="rId7"/>
    <p:sldId id="276" r:id="rId8"/>
    <p:sldId id="278" r:id="rId9"/>
    <p:sldId id="275" r:id="rId10"/>
    <p:sldId id="279" r:id="rId11"/>
    <p:sldId id="281" r:id="rId12"/>
    <p:sldId id="280" r:id="rId13"/>
    <p:sldId id="272" r:id="rId14"/>
    <p:sldId id="285" r:id="rId15"/>
    <p:sldId id="283" r:id="rId16"/>
    <p:sldId id="287" r:id="rId17"/>
    <p:sldId id="262" r:id="rId18"/>
    <p:sldId id="282" r:id="rId19"/>
    <p:sldId id="284" r:id="rId20"/>
    <p:sldId id="288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F Riedl" initials="WR" lastIdx="27" clrIdx="0">
    <p:extLst>
      <p:ext uri="{19B8F6BF-5375-455C-9EA6-DF929625EA0E}">
        <p15:presenceInfo xmlns:p15="http://schemas.microsoft.com/office/powerpoint/2012/main" userId="0b556b61d4356d64" providerId="Windows Live"/>
      </p:ext>
    </p:extLst>
  </p:cmAuthor>
  <p:cmAuthor id="2" name="Philipp Hausenblas" initials="PH" lastIdx="22" clrIdx="1">
    <p:extLst>
      <p:ext uri="{19B8F6BF-5375-455C-9EA6-DF929625EA0E}">
        <p15:presenceInfo xmlns:p15="http://schemas.microsoft.com/office/powerpoint/2012/main" userId="c2e6022cb11db6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0T17:35:19.801" idx="2">
    <p:pos x="5115" y="456"/>
    <p:text>.. problem</p:text>
    <p:extLst>
      <p:ext uri="{C676402C-5697-4E1C-873F-D02D1690AC5C}">
        <p15:threadingInfo xmlns:p15="http://schemas.microsoft.com/office/powerpoint/2012/main" timeZoneBias="-120"/>
      </p:ext>
    </p:extLst>
  </p:cm>
  <p:cm authorId="1" dt="2019-05-10T17:35:46.819" idx="3">
    <p:pos x="2923" y="3029"/>
    <p:text>Diese Aufzählung ist nicht einfach zu verstehen: Was ist gegeben, was das Ziel.
Mache dies evtl. etwas klarer (durch Struktur, oder einige Worte mehr)</p:text>
    <p:extLst mod="1">
      <p:ext uri="{C676402C-5697-4E1C-873F-D02D1690AC5C}">
        <p15:threadingInfo xmlns:p15="http://schemas.microsoft.com/office/powerpoint/2012/main" timeZoneBias="-120"/>
      </p:ext>
    </p:extLst>
  </p:cm>
  <p:cm authorId="1" dt="2019-05-10T17:38:33.444" idx="6">
    <p:pos x="10" y="10"/>
    <p:text>Kannst du ein motivierendes Beispiel für eine mögliche Anwendung dieses Problems geben (kann auch aus der Studie sein)</p:text>
    <p:extLst>
      <p:ext uri="{C676402C-5697-4E1C-873F-D02D1690AC5C}">
        <p15:threadingInfo xmlns:p15="http://schemas.microsoft.com/office/powerpoint/2012/main" timeZoneBias="-120"/>
      </p:ext>
    </p:extLst>
  </p:cm>
  <p:cm authorId="2" dt="2019-05-10T18:26:41.166" idx="2">
    <p:pos x="10" y="106"/>
    <p:text>Das war aber auch als normaler max flow loesbar...</p:text>
    <p:extLst mod="1">
      <p:ext uri="{C676402C-5697-4E1C-873F-D02D1690AC5C}">
        <p15:threadingInfo xmlns:p15="http://schemas.microsoft.com/office/powerpoint/2012/main" timeZoneBias="-120">
          <p15:parentCm authorId="1" idx="6"/>
        </p15:threadingInfo>
      </p:ext>
    </p:extLst>
  </p:cm>
  <p:cm authorId="2" dt="2019-05-11T00:22:29.545" idx="20">
    <p:pos x="10" y="202"/>
    <p:text>es gaebe bei wikipedia ein bsp, allerdings</p:text>
    <p:extLst>
      <p:ext uri="{C676402C-5697-4E1C-873F-D02D1690AC5C}">
        <p15:threadingInfo xmlns:p15="http://schemas.microsoft.com/office/powerpoint/2012/main" timeZoneBias="-120">
          <p15:parentCm authorId="1" idx="6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5-10T20:11:54.773" idx="12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6BE4A-E73F-4173-8748-7CBB4FC541AD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00D43-4AA6-4233-82D2-BE037E655F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504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Vorstellung</a:t>
            </a:r>
            <a:r>
              <a:rPr lang="en-GB" dirty="0"/>
              <a:t> des </a:t>
            </a:r>
            <a:r>
              <a:rPr lang="en-GB" dirty="0" err="1"/>
              <a:t>Themas</a:t>
            </a:r>
            <a:r>
              <a:rPr lang="en-GB" dirty="0"/>
              <a:t>, </a:t>
            </a:r>
            <a:r>
              <a:rPr lang="en-GB" dirty="0" err="1"/>
              <a:t>meiner</a:t>
            </a:r>
            <a:r>
              <a:rPr lang="en-GB" dirty="0"/>
              <a:t> Aufgabe und </a:t>
            </a:r>
            <a:r>
              <a:rPr lang="en-GB" dirty="0" err="1"/>
              <a:t>Erawehnung</a:t>
            </a:r>
            <a:r>
              <a:rPr lang="en-GB" dirty="0"/>
              <a:t> von </a:t>
            </a:r>
            <a:r>
              <a:rPr lang="en-GB" dirty="0" err="1"/>
              <a:t>JgraphT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0EA97-FE5C-423D-BC45-56661779424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705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(s,_</a:t>
            </a:r>
            <a:r>
              <a:rPr lang="en-GB" dirty="0" err="1"/>
              <a:t>i,t_i</a:t>
            </a:r>
            <a:r>
              <a:rPr lang="en-GB" dirty="0"/>
              <a:t> ) </a:t>
            </a:r>
            <a:r>
              <a:rPr lang="en-GB" dirty="0" err="1"/>
              <a:t>sind</a:t>
            </a:r>
            <a:r>
              <a:rPr lang="en-GB" dirty="0"/>
              <a:t> source und sink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0EA97-FE5C-423D-BC45-56661779424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21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00D43-4AA6-4233-82D2-BE037E655FF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109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00D43-4AA6-4233-82D2-BE037E655FF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37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75E20-7342-4EA0-BF8F-59CDFE967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FB13C0-DBA5-429D-865B-514A393EA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28F039-BD53-4EE2-B8E1-F8AF6489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AF0A3E-E9AE-4042-B770-EB12FF74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40E26-3FE0-4415-8FB1-8E6CCB1A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60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9E625-597F-40C9-BF38-EBC90D20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95BA37-705C-45DC-897A-228DDB25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4EF172-A0C7-4075-A102-862088BD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7F2D09-D419-4575-A8DC-EA0E1A3E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DA4796-6CBF-4CA4-BF1D-B732ED7F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01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B7FCDFE-3314-469E-A496-BB4568E20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4D353D-B7FA-4E16-9FAF-2ECC9042E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9A64B6-F34E-4E85-8905-BEDC0289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454D6-69E5-4E37-9C2F-F6D9F124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D4A546-350B-4947-AAD8-2CE70590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65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5EE3B-59DF-4583-B06A-D14B126F1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CE775-3029-4EB5-8A20-AA37D2018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031239-6D9F-42E7-9E0B-262565BF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82E53D-AEFC-42FC-B5F7-77663883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CECAFA-007D-4673-84DD-C56AA394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38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5AF3A-CD32-4C5E-8DBD-E05B515C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11F951-07BB-4F61-87EB-34AFA1763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B33421-8D62-4D81-A324-42620AE1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BEAA26-AC59-4035-BCD8-918B17A2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10B42D-6389-4E66-A0BC-1EF1433C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87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3794E-A0E6-4629-A369-9958A651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FD2020-B854-4ED8-8B2F-2928F1E77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624BC7-ACBC-4355-9A01-B0D2FEEEB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D55A95-1863-41A3-8347-3430D518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985624-ACD5-4DEF-9CB2-8EA94B48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188CD1-AA28-4B8E-83DA-14B679AB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89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1A8A8-1C43-4A63-8DBD-0F08AFEA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D64979-8F0E-4D24-9BB2-B49E7735B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76F0A4-7F1C-41D3-BC84-FC0FDB07D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73BCDE-20A5-4C5E-BAD3-63E319797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079187-0812-47F5-8BEC-42F381EA3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291DDF-3529-45A3-9B62-D7CA9D87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739AC8-BBF3-4E94-9C42-6967262F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C26144B-FE11-41A4-9EEE-171FCA35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56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67B38-9F13-4973-8B4A-D4C04E8D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1A2A78-C976-402A-8BC7-C42F118D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AB21D8-6352-472D-89BC-E421F4DE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F676FD-C13E-43EB-BBE3-A25BEC47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87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BFF06A-794F-4413-AC81-AC2B3C6B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F8A3B0-2871-49DB-A4B5-04E89398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3E6326-C0A7-4591-8355-C65E18D5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32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114C9-7CB4-4DF2-926D-721C54D1D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CCCC73-F44D-409E-96A5-4570767FC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0089BD-D0F5-4ACC-BC8B-5DB87010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E8223C-8B1C-4DB2-B8E1-984943D8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9C3050-BA90-4FF9-B887-C523C96A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DFFF63-87E8-416B-AD10-1B378139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60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C16B1-73D2-4EDA-8AAD-99664BD5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705274-37BB-4669-B443-113ABCF64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38985C-142C-4F4A-99CC-16B280593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547BC6-115E-4883-8F1A-C17D74A1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F38A5C-2E72-49FF-BEFF-9CF40919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3F6A88-5AB6-47F1-A607-4990C1B4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71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7C75A2-7EC8-413C-8CBC-9260ED16A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6FA009-44E1-4B39-8E28-5A2433434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A6DBF-E6F0-4DE1-B889-95EB10280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83F3-FD4A-47F5-92E3-ECEBCA750802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7CE3EA-B2EF-4056-AF03-5390436AF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842169-F466-4856-BA2A-1719B2831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32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47DD5-E0E6-4026-B332-93431FBD0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Maximum Multi Commodity Flow Problem</a:t>
            </a:r>
            <a:br>
              <a:rPr lang="en-US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612B29-4969-4323-B999-D6CD6A5D5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Case Study of an Approximation Scheme</a:t>
            </a:r>
            <a:br>
              <a:rPr lang="en-US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986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EFE4C-4011-4FE4-B664-5A2C5786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AEEACC7-A217-4B5E-875D-FF9C5D524D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Initialize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:r>
                  <a:rPr lang="en-GB" dirty="0"/>
                  <a:t>W</a:t>
                </a:r>
                <a:r>
                  <a:rPr lang="de-DE" dirty="0" err="1"/>
                  <a:t>hile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&lt;1: 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br>
                  <a:rPr lang="en-GB" dirty="0"/>
                </a:br>
                <a:r>
                  <a:rPr lang="en-GB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de-DE" dirty="0"/>
                  <a:t> : 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:r>
                  <a:rPr lang="de-DE" dirty="0"/>
                  <a:t>	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)(1+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𝜀</m:t>
                        </m:r>
                        <m:acc>
                          <m:accPr>
                            <m:chr m:val="̂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:r>
                  <a:rPr lang="en-GB" dirty="0"/>
                  <a:t>Return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endParaRPr lang="en-GB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AEEACC7-A217-4B5E-875D-FF9C5D524D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28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9DE1A-DB50-4C7A-9176-1D20018C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58FE163-D7B6-450D-98D4-6614724133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Problem Instance</a:t>
                </a:r>
              </a:p>
              <a:p>
                <a:pPr marL="0" indent="0">
                  <a:buNone/>
                </a:pPr>
                <a:r>
                  <a:rPr lang="en-GB" dirty="0"/>
                  <a:t>Commodities: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en-GB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GB" dirty="0">
                    <a:solidFill>
                      <a:srgbClr val="7030A0"/>
                    </a:solidFill>
                  </a:rPr>
                  <a:t>capacities</a:t>
                </a:r>
                <a:endParaRPr lang="de-DE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58FE163-D7B6-450D-98D4-6614724133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  <a:blipFill>
                <a:blip r:embed="rId2"/>
                <a:stretch>
                  <a:fillRect l="-1217" t="-17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hteck 20">
            <a:extLst>
              <a:ext uri="{FF2B5EF4-FFF2-40B4-BE49-F238E27FC236}">
                <a16:creationId xmlns:a16="http://schemas.microsoft.com/office/drawing/2014/main" id="{530E69DF-162E-40D3-B6AE-9D622A059799}"/>
              </a:ext>
            </a:extLst>
          </p:cNvPr>
          <p:cNvSpPr/>
          <p:nvPr/>
        </p:nvSpPr>
        <p:spPr>
          <a:xfrm>
            <a:off x="2916269" y="2735640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C25C5AA-0D5D-42AB-A4FF-E18D735A3623}"/>
              </a:ext>
            </a:extLst>
          </p:cNvPr>
          <p:cNvSpPr/>
          <p:nvPr/>
        </p:nvSpPr>
        <p:spPr>
          <a:xfrm>
            <a:off x="4908660" y="2735635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5F8DFF7-0F92-4058-BE23-3015EC319179}"/>
              </a:ext>
            </a:extLst>
          </p:cNvPr>
          <p:cNvSpPr/>
          <p:nvPr/>
        </p:nvSpPr>
        <p:spPr>
          <a:xfrm>
            <a:off x="6947909" y="2733413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8E7AFB7-6639-4961-AE20-9DC9C4EC0223}"/>
              </a:ext>
            </a:extLst>
          </p:cNvPr>
          <p:cNvSpPr/>
          <p:nvPr/>
        </p:nvSpPr>
        <p:spPr>
          <a:xfrm>
            <a:off x="8957572" y="2733413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endParaRPr lang="de-DE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3E0FA0E-2447-443F-99CF-7BFFE52E12AE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724137" y="3059675"/>
            <a:ext cx="119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3AADFC0-C8DE-4671-9011-560023FF60AE}"/>
              </a:ext>
            </a:extLst>
          </p:cNvPr>
          <p:cNvCxnSpPr>
            <a:cxnSpLocks/>
          </p:cNvCxnSpPr>
          <p:nvPr/>
        </p:nvCxnSpPr>
        <p:spPr>
          <a:xfrm>
            <a:off x="5716528" y="3048347"/>
            <a:ext cx="122249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22E99F2C-8473-4200-BA49-4C15998CFA89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7755777" y="3057448"/>
            <a:ext cx="120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1522B97B-C9FF-4FBD-9CB9-5F940EDE7567}"/>
              </a:ext>
            </a:extLst>
          </p:cNvPr>
          <p:cNvSpPr/>
          <p:nvPr/>
        </p:nvSpPr>
        <p:spPr>
          <a:xfrm>
            <a:off x="2916269" y="4186779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03BB53D0-46D5-436A-8A93-44ACB013EAE2}"/>
              </a:ext>
            </a:extLst>
          </p:cNvPr>
          <p:cNvSpPr/>
          <p:nvPr/>
        </p:nvSpPr>
        <p:spPr>
          <a:xfrm>
            <a:off x="4908660" y="4186774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5EA14FF-3804-449E-A733-57EF4AF92823}"/>
              </a:ext>
            </a:extLst>
          </p:cNvPr>
          <p:cNvSpPr/>
          <p:nvPr/>
        </p:nvSpPr>
        <p:spPr>
          <a:xfrm>
            <a:off x="6947909" y="4175451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endParaRPr lang="de-DE" dirty="0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D7B6486-A8C5-4CDC-9AA2-5A40AD30D6F6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3724137" y="4510814"/>
            <a:ext cx="119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DBDD2875-9AD7-488B-944D-DFE01BF18CC5}"/>
              </a:ext>
            </a:extLst>
          </p:cNvPr>
          <p:cNvSpPr txBox="1"/>
          <p:nvPr/>
        </p:nvSpPr>
        <p:spPr>
          <a:xfrm>
            <a:off x="4058227" y="41027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2AEA4287-E401-4E0F-A3ED-CAFBCB6A9E5A}"/>
              </a:ext>
            </a:extLst>
          </p:cNvPr>
          <p:cNvCxnSpPr>
            <a:cxnSpLocks/>
          </p:cNvCxnSpPr>
          <p:nvPr/>
        </p:nvCxnSpPr>
        <p:spPr>
          <a:xfrm>
            <a:off x="5726698" y="4492559"/>
            <a:ext cx="122249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E5CD2989-DA20-4AB5-BBED-F1ACF63836AD}"/>
                  </a:ext>
                </a:extLst>
              </p:cNvPr>
              <p:cNvSpPr txBox="1"/>
              <p:nvPr/>
            </p:nvSpPr>
            <p:spPr>
              <a:xfrm>
                <a:off x="3961509" y="2685860"/>
                <a:ext cx="468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 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E5CD2989-DA20-4AB5-BBED-F1ACF6383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509" y="2685860"/>
                <a:ext cx="4683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E1487247-F5D8-42B7-B4A2-50CB4780771A}"/>
                  </a:ext>
                </a:extLst>
              </p:cNvPr>
              <p:cNvSpPr txBox="1"/>
              <p:nvPr/>
            </p:nvSpPr>
            <p:spPr>
              <a:xfrm>
                <a:off x="8063061" y="2657721"/>
                <a:ext cx="468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E1487247-F5D8-42B7-B4A2-50CB47807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61" y="2657721"/>
                <a:ext cx="46839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072AF323-2452-451F-A1ED-287FDB931879}"/>
                  </a:ext>
                </a:extLst>
              </p:cNvPr>
              <p:cNvSpPr txBox="1"/>
              <p:nvPr/>
            </p:nvSpPr>
            <p:spPr>
              <a:xfrm>
                <a:off x="6012285" y="2657721"/>
                <a:ext cx="468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072AF323-2452-451F-A1ED-287FDB931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285" y="2657721"/>
                <a:ext cx="4683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45406738-71D4-4DC8-8CE2-9DED0C43875F}"/>
                  </a:ext>
                </a:extLst>
              </p:cNvPr>
              <p:cNvSpPr txBox="1"/>
              <p:nvPr/>
            </p:nvSpPr>
            <p:spPr>
              <a:xfrm>
                <a:off x="3917074" y="4202080"/>
                <a:ext cx="468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45406738-71D4-4DC8-8CE2-9DED0C438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074" y="4202080"/>
                <a:ext cx="4683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FD191D83-E927-47A6-94C6-271704B83A7F}"/>
                  </a:ext>
                </a:extLst>
              </p:cNvPr>
              <p:cNvSpPr txBox="1"/>
              <p:nvPr/>
            </p:nvSpPr>
            <p:spPr>
              <a:xfrm>
                <a:off x="6012285" y="4175451"/>
                <a:ext cx="468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FD191D83-E927-47A6-94C6-271704B83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285" y="4175451"/>
                <a:ext cx="4683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723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A5911-EE31-4187-9F3F-CA7AD805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CE3EAB-EA0A-419D-BAD0-46A0F91D3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Initialization</a:t>
            </a:r>
          </a:p>
          <a:p>
            <a:pPr marL="0" indent="0">
              <a:buNone/>
            </a:pPr>
            <a:endParaRPr lang="en-GB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capacities</a:t>
            </a: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f</a:t>
            </a:r>
            <a:r>
              <a:rPr lang="de-DE" dirty="0" err="1">
                <a:solidFill>
                  <a:srgbClr val="FF0000"/>
                </a:solidFill>
              </a:rPr>
              <a:t>low</a:t>
            </a: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92D050"/>
                </a:solidFill>
              </a:rPr>
              <a:t>length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B60EA98-EA3A-4179-B056-3E25874B589F}"/>
              </a:ext>
            </a:extLst>
          </p:cNvPr>
          <p:cNvSpPr/>
          <p:nvPr/>
        </p:nvSpPr>
        <p:spPr>
          <a:xfrm>
            <a:off x="2916269" y="2735640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50EECF5-58C5-468B-BB86-73FC78F05E9B}"/>
              </a:ext>
            </a:extLst>
          </p:cNvPr>
          <p:cNvSpPr/>
          <p:nvPr/>
        </p:nvSpPr>
        <p:spPr>
          <a:xfrm>
            <a:off x="4908660" y="2735635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944EFA0-6D64-4159-97C6-BEDED0F4B7F8}"/>
              </a:ext>
            </a:extLst>
          </p:cNvPr>
          <p:cNvSpPr/>
          <p:nvPr/>
        </p:nvSpPr>
        <p:spPr>
          <a:xfrm>
            <a:off x="6947909" y="2733413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784AA11-BCB6-4853-A183-4F38ACF21C27}"/>
              </a:ext>
            </a:extLst>
          </p:cNvPr>
          <p:cNvSpPr/>
          <p:nvPr/>
        </p:nvSpPr>
        <p:spPr>
          <a:xfrm>
            <a:off x="8957572" y="2733413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75EFFC8-51BE-4F7A-BA4B-6C8A9C3F07B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724137" y="3059675"/>
            <a:ext cx="119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54BCB31-D92D-43C8-B76B-93FD3A65D250}"/>
                  </a:ext>
                </a:extLst>
              </p:cNvPr>
              <p:cNvSpPr txBox="1"/>
              <p:nvPr/>
            </p:nvSpPr>
            <p:spPr>
              <a:xfrm>
                <a:off x="4090282" y="3041277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54BCB31-D92D-43C8-B76B-93FD3A65D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282" y="3041277"/>
                <a:ext cx="37003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A4A2AA26-DBC5-4750-9849-24CCFDC6447B}"/>
                  </a:ext>
                </a:extLst>
              </p:cNvPr>
              <p:cNvSpPr txBox="1"/>
              <p:nvPr/>
            </p:nvSpPr>
            <p:spPr>
              <a:xfrm>
                <a:off x="6142192" y="2993759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A4A2AA26-DBC5-4750-9849-24CCFDC6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192" y="2993759"/>
                <a:ext cx="3700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69AC469-1231-4FA5-B020-4051C8BD0114}"/>
                  </a:ext>
                </a:extLst>
              </p:cNvPr>
              <p:cNvSpPr txBox="1"/>
              <p:nvPr/>
            </p:nvSpPr>
            <p:spPr>
              <a:xfrm>
                <a:off x="8181293" y="3010087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69AC469-1231-4FA5-B020-4051C8BD0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293" y="3010087"/>
                <a:ext cx="3700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008AB82-F360-4B63-BAC6-F652592830BA}"/>
              </a:ext>
            </a:extLst>
          </p:cNvPr>
          <p:cNvCxnSpPr>
            <a:cxnSpLocks/>
          </p:cNvCxnSpPr>
          <p:nvPr/>
        </p:nvCxnSpPr>
        <p:spPr>
          <a:xfrm>
            <a:off x="5716528" y="3048347"/>
            <a:ext cx="122249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A32F4C6A-CFF1-4396-9888-BBFF4855395D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755777" y="3057448"/>
            <a:ext cx="120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D526B314-9ADD-4531-8603-BED80D61CA15}"/>
              </a:ext>
            </a:extLst>
          </p:cNvPr>
          <p:cNvSpPr/>
          <p:nvPr/>
        </p:nvSpPr>
        <p:spPr>
          <a:xfrm>
            <a:off x="2916269" y="4186779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9A9A93B-EDCC-4F60-B540-09030ADD9291}"/>
              </a:ext>
            </a:extLst>
          </p:cNvPr>
          <p:cNvSpPr/>
          <p:nvPr/>
        </p:nvSpPr>
        <p:spPr>
          <a:xfrm>
            <a:off x="4908660" y="4186774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1C5C429-EECD-4782-ACA4-205F5D902200}"/>
              </a:ext>
            </a:extLst>
          </p:cNvPr>
          <p:cNvSpPr/>
          <p:nvPr/>
        </p:nvSpPr>
        <p:spPr>
          <a:xfrm>
            <a:off x="6947909" y="4175451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endParaRPr lang="de-DE" dirty="0"/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FD4E5FF-F62D-485F-94B5-73B8E44540CC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724137" y="4510814"/>
            <a:ext cx="119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02FD8140-8B49-4C1B-8A24-714CEDEE748A}"/>
                  </a:ext>
                </a:extLst>
              </p:cNvPr>
              <p:cNvSpPr txBox="1"/>
              <p:nvPr/>
            </p:nvSpPr>
            <p:spPr>
              <a:xfrm>
                <a:off x="4022355" y="4496149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02FD8140-8B49-4C1B-8A24-714CEDEE7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355" y="4496149"/>
                <a:ext cx="3700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6D53DC28-B9A7-4140-8BAE-066EA045753B}"/>
                  </a:ext>
                </a:extLst>
              </p:cNvPr>
              <p:cNvSpPr txBox="1"/>
              <p:nvPr/>
            </p:nvSpPr>
            <p:spPr>
              <a:xfrm>
                <a:off x="6117808" y="4456382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6D53DC28-B9A7-4140-8BAE-066EA0457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808" y="4456382"/>
                <a:ext cx="3700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E1612C2-C894-401F-803A-F68D3DBB59A0}"/>
              </a:ext>
            </a:extLst>
          </p:cNvPr>
          <p:cNvCxnSpPr>
            <a:cxnSpLocks/>
          </p:cNvCxnSpPr>
          <p:nvPr/>
        </p:nvCxnSpPr>
        <p:spPr>
          <a:xfrm>
            <a:off x="5726698" y="4492559"/>
            <a:ext cx="122249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40E79198-97B0-4B8B-82EA-03B3FD2F3074}"/>
                  </a:ext>
                </a:extLst>
              </p:cNvPr>
              <p:cNvSpPr txBox="1"/>
              <p:nvPr/>
            </p:nvSpPr>
            <p:spPr>
              <a:xfrm>
                <a:off x="3981457" y="2719689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40E79198-97B0-4B8B-82EA-03B3FD2F3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57" y="2719689"/>
                <a:ext cx="607859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1DC2BF9B-1529-44D4-83FF-4657EB868E51}"/>
                  </a:ext>
                </a:extLst>
              </p:cNvPr>
              <p:cNvSpPr txBox="1"/>
              <p:nvPr/>
            </p:nvSpPr>
            <p:spPr>
              <a:xfrm>
                <a:off x="8072080" y="2692727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1DC2BF9B-1529-44D4-83FF-4657EB868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080" y="2692727"/>
                <a:ext cx="60785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8E0EEC4D-5454-4C82-B395-1786BA50E437}"/>
                  </a:ext>
                </a:extLst>
              </p:cNvPr>
              <p:cNvSpPr txBox="1"/>
              <p:nvPr/>
            </p:nvSpPr>
            <p:spPr>
              <a:xfrm>
                <a:off x="6032233" y="2691550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8E0EEC4D-5454-4C82-B395-1786BA50E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233" y="2691550"/>
                <a:ext cx="607859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1A5E30F7-0608-49F4-80C9-9A4CA17C5873}"/>
                  </a:ext>
                </a:extLst>
              </p:cNvPr>
              <p:cNvSpPr txBox="1"/>
              <p:nvPr/>
            </p:nvSpPr>
            <p:spPr>
              <a:xfrm>
                <a:off x="3905739" y="4180802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1A5E30F7-0608-49F4-80C9-9A4CA17C5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739" y="4180802"/>
                <a:ext cx="60785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3C6F2595-601C-4343-AF95-3A11C022FE26}"/>
                  </a:ext>
                </a:extLst>
              </p:cNvPr>
              <p:cNvSpPr txBox="1"/>
              <p:nvPr/>
            </p:nvSpPr>
            <p:spPr>
              <a:xfrm>
                <a:off x="6000950" y="4154173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3C6F2595-601C-4343-AF95-3A11C022F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950" y="4154173"/>
                <a:ext cx="607859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006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C5E3C-2B56-4677-BA90-EDE9FBF3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589819-271A-48AD-B3EA-AE36CA8DE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First Iteration completed</a:t>
            </a:r>
            <a:endParaRPr lang="de-DE" dirty="0"/>
          </a:p>
          <a:p>
            <a:pPr marL="0" indent="0">
              <a:buNone/>
            </a:pPr>
            <a:endParaRPr lang="en-GB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capacities</a:t>
            </a:r>
            <a:endParaRPr lang="en-GB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f</a:t>
            </a:r>
            <a:r>
              <a:rPr lang="de-DE" dirty="0" err="1">
                <a:solidFill>
                  <a:srgbClr val="FF0000"/>
                </a:solidFill>
              </a:rPr>
              <a:t>low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92D050"/>
                </a:solidFill>
              </a:rPr>
              <a:t>length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1B7DE89-3514-48D0-84AC-630AE61D8E37}"/>
              </a:ext>
            </a:extLst>
          </p:cNvPr>
          <p:cNvSpPr/>
          <p:nvPr/>
        </p:nvSpPr>
        <p:spPr>
          <a:xfrm>
            <a:off x="2916269" y="2735640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FF39970-964C-48E6-AF33-DA94F72ABA31}"/>
              </a:ext>
            </a:extLst>
          </p:cNvPr>
          <p:cNvSpPr/>
          <p:nvPr/>
        </p:nvSpPr>
        <p:spPr>
          <a:xfrm>
            <a:off x="4908660" y="2735635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07FB941-2420-4C1C-A21D-3B798336F9B1}"/>
              </a:ext>
            </a:extLst>
          </p:cNvPr>
          <p:cNvSpPr/>
          <p:nvPr/>
        </p:nvSpPr>
        <p:spPr>
          <a:xfrm>
            <a:off x="6947909" y="2733413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301AF29-E2CD-4278-AD99-BAE5E226AC50}"/>
              </a:ext>
            </a:extLst>
          </p:cNvPr>
          <p:cNvSpPr/>
          <p:nvPr/>
        </p:nvSpPr>
        <p:spPr>
          <a:xfrm>
            <a:off x="8957572" y="2733413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29C0FCF-32E4-4EBC-BD15-D0BCE172B50D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724137" y="3059675"/>
            <a:ext cx="119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6B5AADB2-E20A-4239-ADA5-F26F96728464}"/>
                  </a:ext>
                </a:extLst>
              </p:cNvPr>
              <p:cNvSpPr txBox="1"/>
              <p:nvPr/>
            </p:nvSpPr>
            <p:spPr>
              <a:xfrm>
                <a:off x="4114380" y="3031361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6B5AADB2-E20A-4239-ADA5-F26F96728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380" y="3031361"/>
                <a:ext cx="37003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ABE3D4DA-69BA-4EB1-B99F-422534952D37}"/>
                  </a:ext>
                </a:extLst>
              </p:cNvPr>
              <p:cNvSpPr txBox="1"/>
              <p:nvPr/>
            </p:nvSpPr>
            <p:spPr>
              <a:xfrm>
                <a:off x="6111912" y="3028138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ABE3D4DA-69BA-4EB1-B99F-422534952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912" y="3028138"/>
                <a:ext cx="3700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6C275A8F-4EFE-49A8-B522-500D330B7862}"/>
                  </a:ext>
                </a:extLst>
              </p:cNvPr>
              <p:cNvSpPr txBox="1"/>
              <p:nvPr/>
            </p:nvSpPr>
            <p:spPr>
              <a:xfrm>
                <a:off x="8205391" y="3000171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6C275A8F-4EFE-49A8-B522-500D330B7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391" y="3000171"/>
                <a:ext cx="3700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7996328-85B6-4A74-B16C-AF7447B7F375}"/>
              </a:ext>
            </a:extLst>
          </p:cNvPr>
          <p:cNvCxnSpPr>
            <a:cxnSpLocks/>
          </p:cNvCxnSpPr>
          <p:nvPr/>
        </p:nvCxnSpPr>
        <p:spPr>
          <a:xfrm>
            <a:off x="5716528" y="3048347"/>
            <a:ext cx="122249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18134B1D-203B-46FE-907B-F77EAA9DE73A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7755777" y="3057448"/>
            <a:ext cx="120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7DDD573D-59D6-4EDD-AA67-3C04BABFE1A3}"/>
              </a:ext>
            </a:extLst>
          </p:cNvPr>
          <p:cNvSpPr/>
          <p:nvPr/>
        </p:nvSpPr>
        <p:spPr>
          <a:xfrm>
            <a:off x="2916269" y="4186779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de-DE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DBA9353-8857-4668-97C5-509DAB92AEBC}"/>
              </a:ext>
            </a:extLst>
          </p:cNvPr>
          <p:cNvSpPr/>
          <p:nvPr/>
        </p:nvSpPr>
        <p:spPr>
          <a:xfrm>
            <a:off x="4908660" y="4186774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AC7DB9E-51A6-4556-B783-BE2C2384FCC3}"/>
              </a:ext>
            </a:extLst>
          </p:cNvPr>
          <p:cNvSpPr/>
          <p:nvPr/>
        </p:nvSpPr>
        <p:spPr>
          <a:xfrm>
            <a:off x="6947909" y="4175451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endParaRPr lang="de-DE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3E2B50B-21CF-45DE-80FA-9FC4CB8CEF72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724137" y="4510814"/>
            <a:ext cx="119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A79994AD-43C7-4F32-A097-3D5B12D0EBFC}"/>
              </a:ext>
            </a:extLst>
          </p:cNvPr>
          <p:cNvCxnSpPr>
            <a:cxnSpLocks/>
          </p:cNvCxnSpPr>
          <p:nvPr/>
        </p:nvCxnSpPr>
        <p:spPr>
          <a:xfrm>
            <a:off x="5726698" y="4492559"/>
            <a:ext cx="122249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27A63349-E50B-478F-B13C-CF197C3156CD}"/>
                  </a:ext>
                </a:extLst>
              </p:cNvPr>
              <p:cNvSpPr txBox="1"/>
              <p:nvPr/>
            </p:nvSpPr>
            <p:spPr>
              <a:xfrm>
                <a:off x="3971109" y="2714656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27A63349-E50B-478F-B13C-CF197C315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109" y="2714656"/>
                <a:ext cx="607859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8A0ED4D7-6895-445B-AE66-F6306F3A538A}"/>
                  </a:ext>
                </a:extLst>
              </p:cNvPr>
              <p:cNvSpPr txBox="1"/>
              <p:nvPr/>
            </p:nvSpPr>
            <p:spPr>
              <a:xfrm>
                <a:off x="8078009" y="2694104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8A0ED4D7-6895-445B-AE66-F6306F3A5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009" y="2694104"/>
                <a:ext cx="607859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D4B63FA0-DEE1-4D98-86AA-A79CFB5F3BFD}"/>
                  </a:ext>
                </a:extLst>
              </p:cNvPr>
              <p:cNvSpPr txBox="1"/>
              <p:nvPr/>
            </p:nvSpPr>
            <p:spPr>
              <a:xfrm>
                <a:off x="6021885" y="2686517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D4B63FA0-DEE1-4D98-86AA-A79CFB5F3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885" y="2686517"/>
                <a:ext cx="607859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1FAEF104-137D-468E-A571-07FEFE64E43E}"/>
                  </a:ext>
                </a:extLst>
              </p:cNvPr>
              <p:cNvSpPr txBox="1"/>
              <p:nvPr/>
            </p:nvSpPr>
            <p:spPr>
              <a:xfrm>
                <a:off x="3963118" y="4158957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1FAEF104-137D-468E-A571-07FEFE64E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118" y="4158957"/>
                <a:ext cx="607859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46081B15-B523-4CB3-AFDB-1DD950512697}"/>
                  </a:ext>
                </a:extLst>
              </p:cNvPr>
              <p:cNvSpPr txBox="1"/>
              <p:nvPr/>
            </p:nvSpPr>
            <p:spPr>
              <a:xfrm>
                <a:off x="6058329" y="4132328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46081B15-B523-4CB3-AFDB-1DD950512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329" y="4132328"/>
                <a:ext cx="607859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ED097B9E-924F-4E37-BC6B-27BF7B9B129D}"/>
                  </a:ext>
                </a:extLst>
              </p:cNvPr>
              <p:cNvSpPr txBox="1"/>
              <p:nvPr/>
            </p:nvSpPr>
            <p:spPr>
              <a:xfrm>
                <a:off x="5650438" y="4480763"/>
                <a:ext cx="129747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(1+</m:t>
                      </m:r>
                      <m:f>
                        <m:fPr>
                          <m:ctrlPr>
                            <a:rPr lang="en-GB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ED097B9E-924F-4E37-BC6B-27BF7B9B1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38" y="4480763"/>
                <a:ext cx="1297471" cy="6109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A976945A-C659-46C6-A75F-D1E585EE56C4}"/>
                  </a:ext>
                </a:extLst>
              </p:cNvPr>
              <p:cNvSpPr txBox="1"/>
              <p:nvPr/>
            </p:nvSpPr>
            <p:spPr>
              <a:xfrm>
                <a:off x="3735306" y="4535126"/>
                <a:ext cx="10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A976945A-C659-46C6-A75F-D1E585EE5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06" y="4535126"/>
                <a:ext cx="1079463" cy="369332"/>
              </a:xfrm>
              <a:prstGeom prst="rect">
                <a:avLst/>
              </a:prstGeom>
              <a:blipFill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098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14ABA-905D-490E-B52D-DD4206E5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E816A07-B626-416C-A87A-59478CA41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Number of Iterations depends on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dirty="0"/>
                  <a:t>:</a:t>
                </a:r>
              </a:p>
              <a:p>
                <a:pPr lvl="1"/>
                <a:r>
                  <a:rPr lang="en-GB" dirty="0"/>
                  <a:t>max number of iterations is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</m:oMath>
                </a14:m>
                <a:endParaRPr lang="en-GB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How to choose them: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=(1+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)(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|)</m:t>
                        </m:r>
                      </m:e>
                      <m:sup>
                        <m:f>
                          <m:f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sup>
                    </m:sSup>
                  </m:oMath>
                </a14:m>
                <a:r>
                  <a:rPr lang="en-GB" b="0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en-GB" dirty="0"/>
              </a:p>
              <a:p>
                <a:r>
                  <a:rPr lang="en-GB" dirty="0"/>
                  <a:t>Running time: O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E816A07-B626-416C-A87A-59478CA41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762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A5683-D9BF-485A-BC92-2090E66A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877A7B3-5F44-49E8-BD52-BBAF85F018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err="1"/>
                  <a:t>Feasibility</a:t>
                </a:r>
                <a:r>
                  <a:rPr lang="de-DE" dirty="0"/>
                  <a:t> :</a:t>
                </a:r>
              </a:p>
              <a:p>
                <a:pPr lvl="1"/>
                <a:r>
                  <a:rPr lang="en-GB" dirty="0"/>
                  <a:t>Scaling final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den>
                    </m:f>
                  </m:oMath>
                </a14:m>
                <a:r>
                  <a:rPr lang="de-DE" dirty="0"/>
                  <a:t> makes </a:t>
                </a:r>
                <a:r>
                  <a:rPr lang="de-DE" dirty="0" err="1"/>
                  <a:t>it</a:t>
                </a:r>
                <a:r>
                  <a:rPr lang="de-DE" dirty="0"/>
                  <a:t> </a:t>
                </a:r>
                <a:r>
                  <a:rPr lang="de-DE" dirty="0" err="1"/>
                  <a:t>feasible</a:t>
                </a:r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Increasing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along edge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increases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a </a:t>
                </a:r>
                <a:r>
                  <a:rPr lang="de-DE" dirty="0" err="1"/>
                  <a:t>factor</a:t>
                </a:r>
                <a:r>
                  <a:rPr lang="de-DE" dirty="0"/>
                  <a:t> at least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Initial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de-DE" dirty="0"/>
                  <a:t>, final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1+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lvl="1"/>
                <a:endParaRPr lang="en-GB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)≤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endParaRPr lang="de-DE" dirty="0"/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877A7B3-5F44-49E8-BD52-BBAF85F018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505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7654F-A3A5-4CB0-8605-C314B0BC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9D835D9-A7DE-4F14-B627-CAD2867349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Flow </a:t>
                </a:r>
                <a:r>
                  <a:rPr lang="de-DE" dirty="0" err="1"/>
                  <a:t>value</a:t>
                </a:r>
                <a:r>
                  <a:rPr lang="de-DE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nary>
                  </m:oMath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pPr lvl="1"/>
                <a:endParaRPr lang="en-GB" i="1" dirty="0">
                  <a:latin typeface="Cambria Math" panose="02040503050406030204" pitchFamily="18" charset="0"/>
                </a:endParaRPr>
              </a:p>
              <a:p>
                <a:pPr lvl="1"/>
                <a:endParaRPr lang="en-GB" i="1" dirty="0">
                  <a:latin typeface="Cambria Math" panose="02040503050406030204" pitchFamily="18" charset="0"/>
                </a:endParaRPr>
              </a:p>
              <a:p>
                <a:pPr lvl="1"/>
                <a:endParaRPr lang="en-GB" i="1" dirty="0">
                  <a:latin typeface="Cambria Math" panose="02040503050406030204" pitchFamily="18" charset="0"/>
                </a:endParaRPr>
              </a:p>
              <a:p>
                <a:pPr lvl="1"/>
                <a:endParaRPr lang="en-GB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nary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𝑜𝑝𝑡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𝑜𝑝𝑡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≤(1+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9D835D9-A7DE-4F14-B627-CAD2867349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20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799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E0E092-677D-4779-8A85-4EC288D5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Difficulties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F5A3919-58A6-49C1-BBA8-4C23D4ECAC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Small initialization values for big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dirty="0"/>
                  <a:t> and small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|E|=1000,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dirty="0"/>
                  <a:t> = 0.05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≈0.024, 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GB" dirty="0"/>
                  <a:t> 3.87*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en-GB" dirty="0"/>
                          <m:t>-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121</m:t>
                        </m:r>
                      </m:sup>
                    </m:sSup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r>
                  <a:rPr lang="en-GB" dirty="0"/>
                  <a:t>Huge variety of edge lengths</a:t>
                </a:r>
              </a:p>
              <a:p>
                <a:endParaRPr lang="en-GB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F5A3919-58A6-49C1-BBA8-4C23D4ECAC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917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9804B-E5EC-4FB9-BEC2-BB5FBC46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Modifications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883A833-147A-43CC-B1F8-38BC0A1D3B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9641"/>
                <a:ext cx="10515600" cy="4351338"/>
              </a:xfrm>
            </p:spPr>
            <p:txBody>
              <a:bodyPr/>
              <a:lstStyle/>
              <a:p>
                <a:r>
                  <a:rPr lang="en-GB" dirty="0"/>
                  <a:t>Stop earlier if primal dual ratio is already smaller than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883A833-147A-43CC-B1F8-38BC0A1D3B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9641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72B91ACD-C9A9-4E6C-AEA8-11B67C2D82F0}"/>
              </a:ext>
            </a:extLst>
          </p:cNvPr>
          <p:cNvSpPr txBox="1"/>
          <p:nvPr/>
        </p:nvSpPr>
        <p:spPr>
          <a:xfrm>
            <a:off x="4716298" y="402959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  <a:r>
              <a:rPr lang="en-GB" dirty="0"/>
              <a:t>/</a:t>
            </a:r>
            <a:r>
              <a:rPr lang="en-GB" dirty="0">
                <a:solidFill>
                  <a:srgbClr val="7030A0"/>
                </a:solidFill>
              </a:rPr>
              <a:t>2</a:t>
            </a:r>
            <a:endParaRPr lang="de-DE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24F44FC-DB8B-490A-B117-B5DEEBD38F7F}"/>
                  </a:ext>
                </a:extLst>
              </p:cNvPr>
              <p:cNvSpPr txBox="1"/>
              <p:nvPr/>
            </p:nvSpPr>
            <p:spPr>
              <a:xfrm>
                <a:off x="6685814" y="4028053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24F44FC-DB8B-490A-B117-B5DEEBD38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814" y="4028053"/>
                <a:ext cx="60785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hteck 12">
            <a:extLst>
              <a:ext uri="{FF2B5EF4-FFF2-40B4-BE49-F238E27FC236}">
                <a16:creationId xmlns:a16="http://schemas.microsoft.com/office/drawing/2014/main" id="{8B0B1A3A-3501-4EFC-8A8E-34661CC64B6A}"/>
              </a:ext>
            </a:extLst>
          </p:cNvPr>
          <p:cNvSpPr/>
          <p:nvPr/>
        </p:nvSpPr>
        <p:spPr>
          <a:xfrm>
            <a:off x="3531987" y="4025595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C2A4048-EF75-4971-8834-C2394B784528}"/>
              </a:ext>
            </a:extLst>
          </p:cNvPr>
          <p:cNvSpPr/>
          <p:nvPr/>
        </p:nvSpPr>
        <p:spPr>
          <a:xfrm>
            <a:off x="5524378" y="4025590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7564A59-94AC-4994-9C88-5E1C5A796F99}"/>
              </a:ext>
            </a:extLst>
          </p:cNvPr>
          <p:cNvSpPr/>
          <p:nvPr/>
        </p:nvSpPr>
        <p:spPr>
          <a:xfrm>
            <a:off x="7563627" y="4014267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7481616-0AD5-4937-A0AB-3381639357F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339855" y="4349630"/>
            <a:ext cx="119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A55A66E8-3474-4846-A444-5586BE805D72}"/>
                  </a:ext>
                </a:extLst>
              </p:cNvPr>
              <p:cNvSpPr txBox="1"/>
              <p:nvPr/>
            </p:nvSpPr>
            <p:spPr>
              <a:xfrm>
                <a:off x="4374970" y="4293004"/>
                <a:ext cx="10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(1+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A55A66E8-3474-4846-A444-5586BE805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970" y="4293004"/>
                <a:ext cx="1079463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F88402-C9B5-4AB6-8854-4D960A0AC375}"/>
                  </a:ext>
                </a:extLst>
              </p:cNvPr>
              <p:cNvSpPr txBox="1"/>
              <p:nvPr/>
            </p:nvSpPr>
            <p:spPr>
              <a:xfrm>
                <a:off x="6401923" y="4291672"/>
                <a:ext cx="10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GB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(1+</m:t>
                      </m:r>
                      <m:r>
                        <a:rPr lang="en-GB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F88402-C9B5-4AB6-8854-4D960A0AC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23" y="4291672"/>
                <a:ext cx="1079463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2699D34-F501-4B61-95E2-5A254FBDC390}"/>
              </a:ext>
            </a:extLst>
          </p:cNvPr>
          <p:cNvCxnSpPr>
            <a:cxnSpLocks/>
          </p:cNvCxnSpPr>
          <p:nvPr/>
        </p:nvCxnSpPr>
        <p:spPr>
          <a:xfrm>
            <a:off x="6332246" y="4338302"/>
            <a:ext cx="122249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195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9CA54-5914-4FB4-9C76-067ECAC6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087"/>
            <a:ext cx="10515600" cy="1325563"/>
          </a:xfrm>
        </p:spPr>
        <p:txBody>
          <a:bodyPr/>
          <a:lstStyle/>
          <a:p>
            <a:r>
              <a:rPr lang="en-GB" dirty="0"/>
              <a:t>Modifications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5331855-7856-4AF4-B944-4D6DF9068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2618"/>
                <a:ext cx="10515600" cy="4394345"/>
              </a:xfrm>
            </p:spPr>
            <p:txBody>
              <a:bodyPr/>
              <a:lstStyle/>
              <a:p>
                <a:r>
                  <a:rPr lang="en-GB" dirty="0"/>
                  <a:t>Group commodities: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      →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5331855-7856-4AF4-B944-4D6DF9068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2618"/>
                <a:ext cx="10515600" cy="4394345"/>
              </a:xfrm>
              <a:blipFill>
                <a:blip r:embed="rId2"/>
                <a:stretch>
                  <a:fillRect l="-1043" t="-22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85E233EB-476E-4169-9EA4-8C5A88C9BCA2}"/>
              </a:ext>
            </a:extLst>
          </p:cNvPr>
          <p:cNvSpPr/>
          <p:nvPr/>
        </p:nvSpPr>
        <p:spPr>
          <a:xfrm>
            <a:off x="838200" y="4102623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F6955B1-0DA7-420A-814C-037CF891D24D}"/>
              </a:ext>
            </a:extLst>
          </p:cNvPr>
          <p:cNvSpPr/>
          <p:nvPr/>
        </p:nvSpPr>
        <p:spPr>
          <a:xfrm>
            <a:off x="2498222" y="4111174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53AE4DC-01D8-46FC-90EE-E59E79C06D84}"/>
              </a:ext>
            </a:extLst>
          </p:cNvPr>
          <p:cNvSpPr/>
          <p:nvPr/>
        </p:nvSpPr>
        <p:spPr>
          <a:xfrm>
            <a:off x="3371160" y="3127841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137EBE6-E04E-4075-8EFA-6C351A99907A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646068" y="4424431"/>
            <a:ext cx="871221" cy="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F13C8F38-849A-47C8-BE9D-6A41D4A8565D}"/>
              </a:ext>
            </a:extLst>
          </p:cNvPr>
          <p:cNvSpPr/>
          <p:nvPr/>
        </p:nvSpPr>
        <p:spPr>
          <a:xfrm>
            <a:off x="838200" y="3127841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endParaRPr lang="de-DE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291BA4BA-D103-4445-B4D2-645481D405F1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3306090" y="3775910"/>
            <a:ext cx="469004" cy="659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BF8F43C-0EF6-48A9-8318-61FADE504120}"/>
              </a:ext>
            </a:extLst>
          </p:cNvPr>
          <p:cNvCxnSpPr>
            <a:stCxn id="19" idx="3"/>
            <a:endCxn id="6" idx="1"/>
          </p:cNvCxnSpPr>
          <p:nvPr/>
        </p:nvCxnSpPr>
        <p:spPr>
          <a:xfrm>
            <a:off x="1646068" y="3451876"/>
            <a:ext cx="1725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C42D38B5-C3B8-4BDF-AB8B-907242AF3FAD}"/>
              </a:ext>
            </a:extLst>
          </p:cNvPr>
          <p:cNvSpPr/>
          <p:nvPr/>
        </p:nvSpPr>
        <p:spPr>
          <a:xfrm>
            <a:off x="7609038" y="4102623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BEA6B61-96C7-44F3-8238-6A040C0D8FE2}"/>
              </a:ext>
            </a:extLst>
          </p:cNvPr>
          <p:cNvSpPr/>
          <p:nvPr/>
        </p:nvSpPr>
        <p:spPr>
          <a:xfrm>
            <a:off x="9269060" y="4111174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55B78836-D4CB-46BF-B19A-4562CB068B2B}"/>
              </a:ext>
            </a:extLst>
          </p:cNvPr>
          <p:cNvSpPr/>
          <p:nvPr/>
        </p:nvSpPr>
        <p:spPr>
          <a:xfrm>
            <a:off x="10141998" y="3127841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064EF47E-4117-4EC5-86BB-C2862BAA7374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8416906" y="4424431"/>
            <a:ext cx="871221" cy="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E4113AB2-7D39-4163-867D-DA8E91D6D684}"/>
              </a:ext>
            </a:extLst>
          </p:cNvPr>
          <p:cNvSpPr/>
          <p:nvPr/>
        </p:nvSpPr>
        <p:spPr>
          <a:xfrm>
            <a:off x="7609038" y="3127841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endParaRPr lang="de-DE" dirty="0"/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668AB34F-08FA-4B7F-AA1B-E3554BE0F507}"/>
              </a:ext>
            </a:extLst>
          </p:cNvPr>
          <p:cNvCxnSpPr>
            <a:cxnSpLocks/>
            <a:stCxn id="65" idx="3"/>
            <a:endCxn id="66" idx="2"/>
          </p:cNvCxnSpPr>
          <p:nvPr/>
        </p:nvCxnSpPr>
        <p:spPr>
          <a:xfrm flipV="1">
            <a:off x="10076928" y="3775910"/>
            <a:ext cx="469004" cy="659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F0C1B274-17D3-496D-9C4F-F23DD087089A}"/>
              </a:ext>
            </a:extLst>
          </p:cNvPr>
          <p:cNvCxnSpPr>
            <a:stCxn id="69" idx="3"/>
            <a:endCxn id="66" idx="1"/>
          </p:cNvCxnSpPr>
          <p:nvPr/>
        </p:nvCxnSpPr>
        <p:spPr>
          <a:xfrm>
            <a:off x="8416906" y="3451876"/>
            <a:ext cx="1725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049D6645-2679-4788-B277-00102005AB85}"/>
              </a:ext>
            </a:extLst>
          </p:cNvPr>
          <p:cNvSpPr/>
          <p:nvPr/>
        </p:nvSpPr>
        <p:spPr>
          <a:xfrm>
            <a:off x="6242984" y="3658599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de-DE" dirty="0"/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94850EE7-D21D-47BF-B6E5-78B1688EBA89}"/>
              </a:ext>
            </a:extLst>
          </p:cNvPr>
          <p:cNvCxnSpPr>
            <a:stCxn id="82" idx="3"/>
            <a:endCxn id="69" idx="1"/>
          </p:cNvCxnSpPr>
          <p:nvPr/>
        </p:nvCxnSpPr>
        <p:spPr>
          <a:xfrm flipV="1">
            <a:off x="7050852" y="3451876"/>
            <a:ext cx="558186" cy="53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4D9F82C-4DF5-42B3-9428-807D50D6336E}"/>
              </a:ext>
            </a:extLst>
          </p:cNvPr>
          <p:cNvCxnSpPr>
            <a:stCxn id="82" idx="3"/>
            <a:endCxn id="64" idx="1"/>
          </p:cNvCxnSpPr>
          <p:nvPr/>
        </p:nvCxnSpPr>
        <p:spPr>
          <a:xfrm>
            <a:off x="7050852" y="3982634"/>
            <a:ext cx="558186" cy="444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C1DB8439-6CCC-4668-8B32-2AD8588CFC2F}"/>
              </a:ext>
            </a:extLst>
          </p:cNvPr>
          <p:cNvSpPr/>
          <p:nvPr/>
        </p:nvSpPr>
        <p:spPr>
          <a:xfrm>
            <a:off x="2376360" y="307089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2</a:t>
            </a:r>
            <a:endParaRPr lang="de-DE" dirty="0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263BEF4-2D61-43B0-9E5A-96DC8F79ABBF}"/>
              </a:ext>
            </a:extLst>
          </p:cNvPr>
          <p:cNvSpPr/>
          <p:nvPr/>
        </p:nvSpPr>
        <p:spPr>
          <a:xfrm>
            <a:off x="1964229" y="403467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2</a:t>
            </a:r>
            <a:endParaRPr lang="de-DE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D4FCD8F5-1B7D-44C4-9BF6-92F3AAA8EF3B}"/>
              </a:ext>
            </a:extLst>
          </p:cNvPr>
          <p:cNvSpPr/>
          <p:nvPr/>
        </p:nvSpPr>
        <p:spPr>
          <a:xfrm>
            <a:off x="3306090" y="38166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2</a:t>
            </a:r>
            <a:endParaRPr lang="de-DE" dirty="0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89B5F9AA-FB28-4472-B1D2-EE29EF183723}"/>
              </a:ext>
            </a:extLst>
          </p:cNvPr>
          <p:cNvSpPr/>
          <p:nvPr/>
        </p:nvSpPr>
        <p:spPr>
          <a:xfrm>
            <a:off x="8967374" y="308254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2</a:t>
            </a:r>
            <a:endParaRPr lang="de-DE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15D98D4-236C-46C7-BA67-267B17C2F13D}"/>
              </a:ext>
            </a:extLst>
          </p:cNvPr>
          <p:cNvSpPr/>
          <p:nvPr/>
        </p:nvSpPr>
        <p:spPr>
          <a:xfrm>
            <a:off x="8753656" y="411347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2</a:t>
            </a:r>
            <a:endParaRPr lang="de-DE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90E635B5-61C0-4E6B-B1D3-2C58A0168A38}"/>
              </a:ext>
            </a:extLst>
          </p:cNvPr>
          <p:cNvSpPr/>
          <p:nvPr/>
        </p:nvSpPr>
        <p:spPr>
          <a:xfrm>
            <a:off x="10127444" y="379796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2</a:t>
            </a:r>
            <a:endParaRPr lang="de-DE" dirty="0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69379EC-4152-4CAD-8F67-8AB7E5B3EAE1}"/>
              </a:ext>
            </a:extLst>
          </p:cNvPr>
          <p:cNvSpPr/>
          <p:nvPr/>
        </p:nvSpPr>
        <p:spPr>
          <a:xfrm>
            <a:off x="7071759" y="3406124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∞</a:t>
            </a:r>
            <a:endParaRPr lang="de-DE" dirty="0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E38D84F-21BB-4662-97AA-56F9D5235DD4}"/>
              </a:ext>
            </a:extLst>
          </p:cNvPr>
          <p:cNvSpPr/>
          <p:nvPr/>
        </p:nvSpPr>
        <p:spPr>
          <a:xfrm>
            <a:off x="7185502" y="3911805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∞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290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B94A0-0906-47B1-826E-B3F069BB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multicommodity flow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D49758-A90A-455A-A915-29D7AECFB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Directed, weighted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k commodities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b="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b="0" dirty="0"/>
              </a:p>
              <a:p>
                <a:endParaRPr lang="en-GB" b="0" dirty="0"/>
              </a:p>
              <a:p>
                <a:r>
                  <a:rPr lang="en-GB" dirty="0"/>
                  <a:t>Maximize flow along all commodities</a:t>
                </a:r>
                <a:endParaRPr lang="en-GB" b="0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Approximation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D49758-A90A-455A-A915-29D7AECFB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740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4ED25-5C20-49C4-917B-A582A195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Modifications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613E24-035E-4AA0-BDE8-657095D1F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Fleischner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626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B94A0-0906-47B1-826E-B3F069BB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multicommodity flow problem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D49758-A90A-455A-A915-29D7AECFB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Given:</a:t>
                </a:r>
              </a:p>
              <a:p>
                <a:pPr lvl="1"/>
                <a:r>
                  <a:rPr lang="en-US" dirty="0"/>
                  <a:t>Directed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0" dirty="0" smtClean="0">
                        <a:latin typeface="Cambria Math" panose="02040503050406030204" pitchFamily="18" charset="0"/>
                      </a:rPr>
                      <m:t>Capacities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k commodities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b="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b="0" dirty="0"/>
              </a:p>
              <a:p>
                <a:pPr lvl="1"/>
                <a:endParaRPr lang="en-GB" b="0" dirty="0"/>
              </a:p>
              <a:p>
                <a:r>
                  <a:rPr lang="en-GB" b="0" dirty="0"/>
                  <a:t>Task:</a:t>
                </a:r>
              </a:p>
              <a:p>
                <a:pPr lvl="1"/>
                <a:r>
                  <a:rPr lang="en-GB" dirty="0"/>
                  <a:t>Maximize flow along all commodities</a:t>
                </a:r>
                <a:endParaRPr lang="en-GB" b="0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D49758-A90A-455A-A915-29D7AECFB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67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D4765-30C0-4FE2-8D1D-DA1A28D5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MMCFP vs MFP: Example1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DF38239-6662-4052-AA91-7B28848BC3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b="0" dirty="0"/>
                  <a:t>Commodities: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en-GB" dirty="0">
                    <a:solidFill>
                      <a:srgbClr val="7030A0"/>
                    </a:solidFill>
                  </a:rPr>
                  <a:t>capacities</a:t>
                </a:r>
                <a:endParaRPr lang="en-GB" dirty="0">
                  <a:solidFill>
                    <a:srgbClr val="92D050"/>
                  </a:solidFill>
                </a:endParaRPr>
              </a:p>
              <a:p>
                <a:pPr marL="0" indent="0">
                  <a:buNone/>
                </a:pPr>
                <a:r>
                  <a:rPr lang="en-GB" dirty="0">
                    <a:solidFill>
                      <a:srgbClr val="FF0000"/>
                    </a:solidFill>
                  </a:rPr>
                  <a:t>f</a:t>
                </a:r>
                <a:r>
                  <a:rPr lang="de-DE" dirty="0" err="1">
                    <a:solidFill>
                      <a:srgbClr val="FF0000"/>
                    </a:solidFill>
                  </a:rPr>
                  <a:t>low</a:t>
                </a:r>
                <a:endParaRPr lang="en-GB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DF38239-6662-4052-AA91-7B28848BC3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80CBC594-DBE7-42FB-B4A5-820844374A3F}"/>
              </a:ext>
            </a:extLst>
          </p:cNvPr>
          <p:cNvSpPr/>
          <p:nvPr/>
        </p:nvSpPr>
        <p:spPr>
          <a:xfrm>
            <a:off x="3249227" y="2858611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8AECB43-F684-42EE-A710-32D7B0C7C704}"/>
              </a:ext>
            </a:extLst>
          </p:cNvPr>
          <p:cNvSpPr/>
          <p:nvPr/>
        </p:nvSpPr>
        <p:spPr>
          <a:xfrm>
            <a:off x="8550676" y="2891586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788C963-F6A0-4CCA-A9C3-F1A023E51C95}"/>
              </a:ext>
            </a:extLst>
          </p:cNvPr>
          <p:cNvSpPr/>
          <p:nvPr/>
        </p:nvSpPr>
        <p:spPr>
          <a:xfrm>
            <a:off x="3249227" y="4166803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D303926-0575-4646-A273-748E77D1412A}"/>
              </a:ext>
            </a:extLst>
          </p:cNvPr>
          <p:cNvSpPr/>
          <p:nvPr/>
        </p:nvSpPr>
        <p:spPr>
          <a:xfrm>
            <a:off x="8550676" y="4218166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09BF3FF-5B03-4AC2-B0D9-46E5400ED55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057095" y="3182646"/>
            <a:ext cx="4493581" cy="32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A520AC-05E7-48A6-A389-D57FA9FB4A36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057095" y="4490838"/>
            <a:ext cx="4493581" cy="513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2C61445-DEDF-469E-BF2B-B58021E983FD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4057095" y="3182646"/>
            <a:ext cx="4493581" cy="135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05978C07-6539-4099-AC1A-C975A76D4B7E}"/>
              </a:ext>
            </a:extLst>
          </p:cNvPr>
          <p:cNvSpPr txBox="1"/>
          <p:nvPr/>
        </p:nvSpPr>
        <p:spPr>
          <a:xfrm>
            <a:off x="5877018" y="281331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dirty="0"/>
              <a:t>/</a:t>
            </a:r>
            <a:r>
              <a:rPr lang="en-GB" dirty="0">
                <a:solidFill>
                  <a:srgbClr val="7030A0"/>
                </a:solidFill>
              </a:rPr>
              <a:t>3</a:t>
            </a:r>
            <a:endParaRPr lang="de-DE" dirty="0">
              <a:solidFill>
                <a:srgbClr val="7030A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DF7139D-D626-4ECF-8B76-E11E7BAF9911}"/>
              </a:ext>
            </a:extLst>
          </p:cNvPr>
          <p:cNvSpPr txBox="1"/>
          <p:nvPr/>
        </p:nvSpPr>
        <p:spPr>
          <a:xfrm>
            <a:off x="6096000" y="346630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</a:t>
            </a:r>
            <a:r>
              <a:rPr lang="en-GB" dirty="0"/>
              <a:t>/</a:t>
            </a:r>
            <a:r>
              <a:rPr lang="en-GB" dirty="0">
                <a:solidFill>
                  <a:srgbClr val="7030A0"/>
                </a:solidFill>
              </a:rPr>
              <a:t>2</a:t>
            </a:r>
            <a:endParaRPr lang="de-DE" dirty="0">
              <a:solidFill>
                <a:srgbClr val="7030A0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4202C29-B829-4143-A1DB-D500BB83BB67}"/>
              </a:ext>
            </a:extLst>
          </p:cNvPr>
          <p:cNvSpPr txBox="1"/>
          <p:nvPr/>
        </p:nvSpPr>
        <p:spPr>
          <a:xfrm>
            <a:off x="5795412" y="405403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  <a:r>
              <a:rPr lang="en-GB" dirty="0"/>
              <a:t>/</a:t>
            </a:r>
            <a:r>
              <a:rPr lang="en-GB" dirty="0">
                <a:solidFill>
                  <a:srgbClr val="7030A0"/>
                </a:solidFill>
              </a:rPr>
              <a:t>2</a:t>
            </a:r>
            <a:endParaRPr lang="de-DE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352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D876C-0122-4B98-86F3-A56E2F69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MMCFP vs MFP: Example2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30A7A6B-B54A-4936-AE9D-099D53F38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Commodities: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30A7A6B-B54A-4936-AE9D-099D53F38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04F7782B-E9FC-45AD-A425-B8FADA27C6E1}"/>
              </a:ext>
            </a:extLst>
          </p:cNvPr>
          <p:cNvSpPr/>
          <p:nvPr/>
        </p:nvSpPr>
        <p:spPr>
          <a:xfrm>
            <a:off x="5099292" y="4899487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EEA5D0A-3FE2-43B9-B427-AF369D1E7D91}"/>
              </a:ext>
            </a:extLst>
          </p:cNvPr>
          <p:cNvSpPr/>
          <p:nvPr/>
        </p:nvSpPr>
        <p:spPr>
          <a:xfrm>
            <a:off x="3229347" y="3643755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3913417-EA0C-4D78-AAFF-EB98A8588BE9}"/>
              </a:ext>
            </a:extLst>
          </p:cNvPr>
          <p:cNvSpPr/>
          <p:nvPr/>
        </p:nvSpPr>
        <p:spPr>
          <a:xfrm>
            <a:off x="7098213" y="3643755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6968D47-0EAA-41CA-BC80-409A4451E5CF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019763" y="3967790"/>
            <a:ext cx="3078450" cy="1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80BE55A-BE0E-4429-930C-D4D75158EA6A}"/>
              </a:ext>
            </a:extLst>
          </p:cNvPr>
          <p:cNvCxnSpPr/>
          <p:nvPr/>
        </p:nvCxnSpPr>
        <p:spPr>
          <a:xfrm>
            <a:off x="4037215" y="3967790"/>
            <a:ext cx="1466011" cy="93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52A1EC5-A84B-4B62-93DF-58F1218AE562}"/>
              </a:ext>
            </a:extLst>
          </p:cNvPr>
          <p:cNvCxnSpPr>
            <a:endCxn id="8" idx="1"/>
          </p:cNvCxnSpPr>
          <p:nvPr/>
        </p:nvCxnSpPr>
        <p:spPr>
          <a:xfrm flipV="1">
            <a:off x="5503226" y="3967790"/>
            <a:ext cx="1594987" cy="93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7A65771-5491-4D64-A038-209F2AFE544C}"/>
              </a:ext>
            </a:extLst>
          </p:cNvPr>
          <p:cNvSpPr/>
          <p:nvPr/>
        </p:nvSpPr>
        <p:spPr>
          <a:xfrm>
            <a:off x="9097134" y="3643754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de-DE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2202999-0F40-40F8-A951-F3580450820C}"/>
              </a:ext>
            </a:extLst>
          </p:cNvPr>
          <p:cNvCxnSpPr>
            <a:stCxn id="8" idx="3"/>
            <a:endCxn id="19" idx="1"/>
          </p:cNvCxnSpPr>
          <p:nvPr/>
        </p:nvCxnSpPr>
        <p:spPr>
          <a:xfrm flipV="1">
            <a:off x="7906081" y="3967789"/>
            <a:ext cx="1191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CD8E05FB-0539-41AF-A799-E15B09464070}"/>
              </a:ext>
            </a:extLst>
          </p:cNvPr>
          <p:cNvSpPr/>
          <p:nvPr/>
        </p:nvSpPr>
        <p:spPr>
          <a:xfrm>
            <a:off x="8341379" y="359845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40C7DB8-6FC6-47B2-B0A2-34E882DC439B}"/>
              </a:ext>
            </a:extLst>
          </p:cNvPr>
          <p:cNvSpPr/>
          <p:nvPr/>
        </p:nvSpPr>
        <p:spPr>
          <a:xfrm>
            <a:off x="5408145" y="353099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3</a:t>
            </a:r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483B9E8-AC42-4ADF-9C32-C3E63F899A25}"/>
              </a:ext>
            </a:extLst>
          </p:cNvPr>
          <p:cNvSpPr/>
          <p:nvPr/>
        </p:nvSpPr>
        <p:spPr>
          <a:xfrm>
            <a:off x="4753212" y="410715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0A10B4A-CDDE-4729-910B-ADE672691336}"/>
              </a:ext>
            </a:extLst>
          </p:cNvPr>
          <p:cNvSpPr/>
          <p:nvPr/>
        </p:nvSpPr>
        <p:spPr>
          <a:xfrm>
            <a:off x="6014165" y="410715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655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84087-C77A-4221-B0CE-9CCD81F7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Polynomial-time </a:t>
            </a:r>
            <a:r>
              <a:rPr lang="de-DE" dirty="0" err="1"/>
              <a:t>approximation</a:t>
            </a:r>
            <a:r>
              <a:rPr lang="de-DE" dirty="0"/>
              <a:t> </a:t>
            </a:r>
            <a:r>
              <a:rPr lang="de-DE" dirty="0" err="1"/>
              <a:t>scheme</a:t>
            </a:r>
            <a:br>
              <a:rPr lang="de-DE" dirty="0"/>
            </a:b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58558EB-1E67-4313-9CEA-2E90066B23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Algorithm:</a:t>
                </a:r>
              </a:p>
              <a:p>
                <a:pPr lvl="1"/>
                <a:r>
                  <a:rPr lang="en-GB" dirty="0"/>
                  <a:t> Input:</a:t>
                </a:r>
              </a:p>
              <a:p>
                <a:pPr lvl="2"/>
                <a:r>
                  <a:rPr lang="en-GB" dirty="0"/>
                  <a:t>Problem instance, accuracy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Output :</a:t>
                </a:r>
              </a:p>
              <a:p>
                <a:pPr lvl="2"/>
                <a:r>
                  <a:rPr lang="en-GB" dirty="0"/>
                  <a:t>Solution not worse than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times the optimal for a maximization problem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Running time:</a:t>
                </a:r>
              </a:p>
              <a:p>
                <a:pPr lvl="2"/>
                <a:r>
                  <a:rPr lang="en-GB" dirty="0"/>
                  <a:t>Polynomial in size of problem instance (not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58558EB-1E67-4313-9CEA-2E90066B23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11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AED64C-E035-4ACB-BF83-C48870D5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Garg and </a:t>
            </a:r>
            <a:r>
              <a:rPr lang="en-GB" dirty="0" err="1"/>
              <a:t>Koenemann</a:t>
            </a:r>
            <a:r>
              <a:rPr lang="en-GB" dirty="0"/>
              <a:t> Algorithm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D0C5DE-0449-4C6F-BEB5-1D40CC17F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Polynomial-time </a:t>
            </a:r>
            <a:r>
              <a:rPr lang="de-DE" dirty="0" err="1"/>
              <a:t>approximation</a:t>
            </a:r>
            <a:r>
              <a:rPr lang="de-DE" dirty="0"/>
              <a:t> </a:t>
            </a:r>
            <a:r>
              <a:rPr lang="de-DE" dirty="0" err="1"/>
              <a:t>scheme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MMCFP</a:t>
            </a:r>
          </a:p>
          <a:p>
            <a:endParaRPr lang="en-GB" dirty="0"/>
          </a:p>
          <a:p>
            <a:r>
              <a:rPr lang="en-GB" dirty="0"/>
              <a:t>M</a:t>
            </a:r>
            <a:r>
              <a:rPr lang="de-DE" dirty="0" err="1"/>
              <a:t>otivation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F</a:t>
            </a:r>
            <a:r>
              <a:rPr lang="en-US" dirty="0"/>
              <a:t>aster than previous known algorithms for a fixed or moderately small ω.</a:t>
            </a:r>
            <a:endParaRPr lang="de-DE" dirty="0"/>
          </a:p>
          <a:p>
            <a:endParaRPr lang="en-GB" dirty="0"/>
          </a:p>
          <a:p>
            <a:r>
              <a:rPr lang="en-GB" dirty="0"/>
              <a:t>Idea:</a:t>
            </a:r>
          </a:p>
          <a:p>
            <a:pPr lvl="1"/>
            <a:r>
              <a:rPr lang="en-GB" dirty="0"/>
              <a:t>Formulate MMCFP as a linear program, solve the dual problem and compute the solution for the primal as a </a:t>
            </a:r>
            <a:r>
              <a:rPr lang="en-GB" dirty="0" err="1"/>
              <a:t>byproduct</a:t>
            </a:r>
            <a:r>
              <a:rPr lang="en-GB" dirty="0"/>
              <a:t>.</a:t>
            </a:r>
            <a:endParaRPr lang="de-DE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956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F49AD1-E58B-4680-870E-B330318D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Formulation as a Linear Program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F60B5B6-C887-4282-A694-600DA0218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 "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path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any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"}</m:t>
                    </m:r>
                  </m:oMath>
                </a14:m>
                <a:r>
                  <a:rPr lang="de-DE" dirty="0"/>
                  <a:t> </a:t>
                </a:r>
                <a:endParaRPr lang="en-GB" dirty="0"/>
              </a:p>
              <a:p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GB" dirty="0"/>
                      <m:t>}</m:t>
                    </m:r>
                  </m:oMath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endParaRPr lang="en-GB" dirty="0"/>
              </a:p>
              <a:p>
                <a:endParaRPr lang="en-GB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F60B5B6-C887-4282-A694-600DA0218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29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B1042-57AF-482B-BFA5-03A01C46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Formulation as a Linear Program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9C773F0-C7DB-4832-AAB5-EF09CD552D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>
                    <a:latin typeface="Cambria Math" panose="02040503050406030204" pitchFamily="18" charset="0"/>
                  </a:rPr>
                  <a:t>Primal Problem:</a:t>
                </a:r>
              </a:p>
              <a:p>
                <a:pPr marL="0" indent="0">
                  <a:buNone/>
                </a:pPr>
                <a:endParaRPr lang="en-GB" b="0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/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   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</a:t>
                </a:r>
                <a:endParaRPr lang="de-DE" dirty="0"/>
              </a:p>
              <a:p>
                <a:r>
                  <a:rPr lang="en-GB" dirty="0"/>
                  <a:t>Dual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 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 ∀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9C773F0-C7DB-4832-AAB5-EF09CD552D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40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</Words>
  <Application>Microsoft Office PowerPoint</Application>
  <PresentationFormat>Breitbild</PresentationFormat>
  <Paragraphs>213</Paragraphs>
  <Slides>20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</vt:lpstr>
      <vt:lpstr>    The Maximum Multi Commodity Flow Problem </vt:lpstr>
      <vt:lpstr>Maximum multicommodity flow</vt:lpstr>
      <vt:lpstr>Maximum multicommodity flow problem</vt:lpstr>
      <vt:lpstr>MMCFP vs MFP: Example1</vt:lpstr>
      <vt:lpstr>MMCFP vs MFP: Example2</vt:lpstr>
      <vt:lpstr>Polynomial-time approximation scheme </vt:lpstr>
      <vt:lpstr>Garg and Koenemann Algorithm</vt:lpstr>
      <vt:lpstr>Formulation as a Linear Program</vt:lpstr>
      <vt:lpstr>Formulation as a Linear Program</vt:lpstr>
      <vt:lpstr>Algorithm</vt:lpstr>
      <vt:lpstr>PowerPoint-Präsentation</vt:lpstr>
      <vt:lpstr>PowerPoint-Präsentation</vt:lpstr>
      <vt:lpstr>PowerPoint-Präsentation</vt:lpstr>
      <vt:lpstr>Analysis</vt:lpstr>
      <vt:lpstr>Analysis</vt:lpstr>
      <vt:lpstr>Analysis</vt:lpstr>
      <vt:lpstr>Implementation Difficulties</vt:lpstr>
      <vt:lpstr>Modifications</vt:lpstr>
      <vt:lpstr>Modifications</vt:lpstr>
      <vt:lpstr>Modifications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M.C.F.P</dc:title>
  <dc:creator>Philipp Hausenblas</dc:creator>
  <cp:lastModifiedBy>Philipp Hausenblas</cp:lastModifiedBy>
  <cp:revision>245</cp:revision>
  <dcterms:created xsi:type="dcterms:W3CDTF">2019-04-29T06:55:52Z</dcterms:created>
  <dcterms:modified xsi:type="dcterms:W3CDTF">2019-05-11T15:29:55Z</dcterms:modified>
</cp:coreProperties>
</file>