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3" r:id="rId3"/>
    <p:sldId id="277" r:id="rId4"/>
    <p:sldId id="286" r:id="rId5"/>
    <p:sldId id="274" r:id="rId6"/>
    <p:sldId id="276" r:id="rId7"/>
    <p:sldId id="278" r:id="rId8"/>
    <p:sldId id="275" r:id="rId9"/>
    <p:sldId id="279" r:id="rId10"/>
    <p:sldId id="281" r:id="rId11"/>
    <p:sldId id="280" r:id="rId12"/>
    <p:sldId id="272" r:id="rId13"/>
    <p:sldId id="285" r:id="rId14"/>
    <p:sldId id="283" r:id="rId15"/>
    <p:sldId id="287" r:id="rId16"/>
    <p:sldId id="262" r:id="rId17"/>
    <p:sldId id="282" r:id="rId18"/>
    <p:sldId id="284" r:id="rId19"/>
    <p:sldId id="28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 Riedl" initials="WR" lastIdx="27" clrIdx="0">
    <p:extLst>
      <p:ext uri="{19B8F6BF-5375-455C-9EA6-DF929625EA0E}">
        <p15:presenceInfo xmlns:p15="http://schemas.microsoft.com/office/powerpoint/2012/main" userId="0b556b61d4356d64" providerId="Windows Live"/>
      </p:ext>
    </p:extLst>
  </p:cmAuthor>
  <p:cmAuthor id="2" name="Philipp Hausenblas" initials="PH" lastIdx="22" clrIdx="1">
    <p:extLst>
      <p:ext uri="{19B8F6BF-5375-455C-9EA6-DF929625EA0E}">
        <p15:presenceInfo xmlns:p15="http://schemas.microsoft.com/office/powerpoint/2012/main" userId="c2e6022cb11db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0T20:11:54.773" idx="1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BE4A-E73F-4173-8748-7CBB4FC541AD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00D43-4AA6-4233-82D2-BE037E655F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0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Vorstellung</a:t>
            </a:r>
            <a:r>
              <a:rPr lang="en-GB" dirty="0"/>
              <a:t> des </a:t>
            </a:r>
            <a:r>
              <a:rPr lang="en-GB" dirty="0" err="1"/>
              <a:t>Themas</a:t>
            </a:r>
            <a:r>
              <a:rPr lang="en-GB" dirty="0"/>
              <a:t>, </a:t>
            </a:r>
            <a:r>
              <a:rPr lang="en-GB" dirty="0" err="1"/>
              <a:t>meiner</a:t>
            </a:r>
            <a:r>
              <a:rPr lang="en-GB" dirty="0"/>
              <a:t> Aufgabe und </a:t>
            </a:r>
            <a:r>
              <a:rPr lang="en-GB" dirty="0" err="1"/>
              <a:t>Erawehnung</a:t>
            </a:r>
            <a:r>
              <a:rPr lang="en-GB" dirty="0"/>
              <a:t> von </a:t>
            </a:r>
            <a:r>
              <a:rPr lang="en-GB" dirty="0" err="1"/>
              <a:t>JgraphT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0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(s,_</a:t>
            </a:r>
            <a:r>
              <a:rPr lang="en-GB" dirty="0" err="1"/>
              <a:t>i,t_i</a:t>
            </a:r>
            <a:r>
              <a:rPr lang="en-GB" dirty="0"/>
              <a:t> ) </a:t>
            </a:r>
            <a:r>
              <a:rPr lang="en-GB" dirty="0" err="1"/>
              <a:t>sind</a:t>
            </a:r>
            <a:r>
              <a:rPr lang="en-GB" dirty="0"/>
              <a:t> source und sink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1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Maximum Multi Commodity Flow Problem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of an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9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Problem Instance</a:t>
                </a:r>
              </a:p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530E69DF-162E-40D3-B6AE-9D622A05979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25C5AA-0D5D-42AB-A4FF-E18D735A3623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5F8DFF7-0F92-4058-BE23-3015EC319179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E7AFB7-6639-4961-AE20-9DC9C4EC0223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E0FA0E-2447-443F-99CF-7BFFE52E12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ADFC0-C8DE-4671-9011-560023FF60AE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2E99F2C-8473-4200-BA49-4C15998CFA8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522B97B-C9FF-4FBD-9CB9-5F940EDE7567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BB53D0-46D5-436A-8A93-44ACB013EAE2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5EA14FF-3804-449E-A733-57EF4AF9282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D7B6486-A8C5-4CDC-9AA2-5A40AD30D6F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BDD2875-9AD7-488B-944D-DFE01BF18CC5}"/>
              </a:ext>
            </a:extLst>
          </p:cNvPr>
          <p:cNvSpPr txBox="1"/>
          <p:nvPr/>
        </p:nvSpPr>
        <p:spPr>
          <a:xfrm>
            <a:off x="4058227" y="4102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EA4287-E401-4E0F-A3ED-CAFBCB6A9E5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/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/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/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/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/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08AB82-F360-4B63-BAC6-F652592830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2F4C6A-CFF1-4396-9888-BBFF4855395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26B314-9ADD-4531-8603-BED80D61CA1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A9A93B-EDCC-4F60-B540-09030ADD9291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C5C429-EECD-4782-ACA4-205F5D902200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FD4E5FF-F62D-485F-94B5-73B8E44540C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/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/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E1612C2-C894-401F-803A-F68D3DBB59A0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0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5E3C-2B56-4677-BA90-EDE9FBF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89819-271A-48AD-B3EA-AE36CA8D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First Iteration completed</a:t>
            </a:r>
            <a:endParaRPr lang="de-DE" dirty="0"/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/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76EDC168-8719-4AB3-8329-C916F64B9A0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2CD3FB-B9CC-4455-878A-3FA22E7D629E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A25B7D7-6235-4CFE-BB33-8DADFEC8BDF1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8F7F010-FAB0-489A-83FB-60AEE6196C60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40F5D8-3753-41CF-9B3E-3EF4075596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F3A9CAA-CB5F-4A91-9B99-BC88CBB31231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F05213F-6EE7-4448-BDB9-73C96874D40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08BFC273-6706-443D-B5C8-A2091B6DAE0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BD0FB9A-1B82-4F0C-8E53-42B66C0E07F7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0FC7CF3-B3A7-4276-BCD3-BE08FF3E6714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9978092-613C-41F6-87AC-936B4004A33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6999D8-7CF5-4A1E-B4EC-2502AC533A2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/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9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14ABA-905D-490E-B52D-DD4206E5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Number of Iterations depends 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max number of iterations is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choose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e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Running time: 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A5683-D9BF-485A-BC92-2090E66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Feasibility</a:t>
                </a:r>
                <a:r>
                  <a:rPr lang="de-DE" dirty="0"/>
                  <a:t> :</a:t>
                </a:r>
              </a:p>
              <a:p>
                <a:pPr lvl="1"/>
                <a:r>
                  <a:rPr lang="en-GB" dirty="0"/>
                  <a:t>Scaling final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de-DE" dirty="0"/>
                  <a:t> makes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along edge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increases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factor</a:t>
                </a:r>
                <a:r>
                  <a:rPr lang="de-DE" dirty="0"/>
                  <a:t> at least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, final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de-DE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0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7654F-A3A5-4CB0-8605-C314B0BC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Flow </a:t>
                </a:r>
                <a:r>
                  <a:rPr lang="de-DE" dirty="0" err="1"/>
                  <a:t>value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, p </a:t>
                </a:r>
                <a:r>
                  <a:rPr lang="en-GB" dirty="0">
                    <a:latin typeface="Cambria Math" panose="02040503050406030204" pitchFamily="18" charset="0"/>
                  </a:rPr>
                  <a:t>optimal primal value, </a:t>
                </a:r>
                <a:r>
                  <a:rPr lang="en-GB" i="1" dirty="0">
                    <a:latin typeface="Cambria Math" panose="02040503050406030204" pitchFamily="18" charset="0"/>
                  </a:rPr>
                  <a:t>d </a:t>
                </a:r>
                <a:r>
                  <a:rPr lang="en-GB" dirty="0">
                    <a:latin typeface="Cambria Math" panose="02040503050406030204" pitchFamily="18" charset="0"/>
                  </a:rPr>
                  <a:t>optimal dual value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6E9E07A-9E44-4FEA-B376-AF2208C89A9E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9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Small initialization values for big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and small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|E|=1000,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= 0.05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≈0.024,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3.87*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en-GB" dirty="0"/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 choose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larger and modify breaking criterion: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|(1+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</a:t>
                </a:r>
                <a:r>
                  <a:rPr lang="de-DE" dirty="0" err="1"/>
                  <a:t>escale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en-GB" dirty="0"/>
                  <a:t>Ratio between edge lengths increases exponentially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Stop earlier if primal dual ratio is already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Keep track of best primal and dual solution obtained so far </a:t>
                </a:r>
              </a:p>
              <a:p>
                <a:endParaRPr lang="en-GB" dirty="0"/>
              </a:p>
              <a:p>
                <a:r>
                  <a:rPr lang="en-GB" dirty="0"/>
                  <a:t>Example: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2B91ACD-C9A9-4E6C-AEA8-11B67C2D82F0}"/>
              </a:ext>
            </a:extLst>
          </p:cNvPr>
          <p:cNvSpPr txBox="1"/>
          <p:nvPr/>
        </p:nvSpPr>
        <p:spPr>
          <a:xfrm>
            <a:off x="4716298" y="40295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/>
              <p:nvPr/>
            </p:nvSpPr>
            <p:spPr>
              <a:xfrm>
                <a:off x="6685814" y="402805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14" y="4028053"/>
                <a:ext cx="6078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8B0B1A3A-3501-4EFC-8A8E-34661CC64B6A}"/>
              </a:ext>
            </a:extLst>
          </p:cNvPr>
          <p:cNvSpPr/>
          <p:nvPr/>
        </p:nvSpPr>
        <p:spPr>
          <a:xfrm>
            <a:off x="3531987" y="402559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A4048-EF75-4971-8834-C2394B784528}"/>
              </a:ext>
            </a:extLst>
          </p:cNvPr>
          <p:cNvSpPr/>
          <p:nvPr/>
        </p:nvSpPr>
        <p:spPr>
          <a:xfrm>
            <a:off x="5524378" y="402559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564A59-94AC-4994-9C88-5E1C5A796F99}"/>
              </a:ext>
            </a:extLst>
          </p:cNvPr>
          <p:cNvSpPr/>
          <p:nvPr/>
        </p:nvSpPr>
        <p:spPr>
          <a:xfrm>
            <a:off x="7563627" y="401426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81616-0AD5-4937-A0AB-3381639357F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339855" y="4349630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/>
              <p:nvPr/>
            </p:nvSpPr>
            <p:spPr>
              <a:xfrm>
                <a:off x="4374970" y="4293004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970" y="4293004"/>
                <a:ext cx="107946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/>
              <p:nvPr/>
            </p:nvSpPr>
            <p:spPr>
              <a:xfrm>
                <a:off x="6401923" y="4291672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3" y="4291672"/>
                <a:ext cx="1079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699D34-F501-4B61-95E2-5A254FBDC390}"/>
              </a:ext>
            </a:extLst>
          </p:cNvPr>
          <p:cNvCxnSpPr>
            <a:cxnSpLocks/>
          </p:cNvCxnSpPr>
          <p:nvPr/>
        </p:nvCxnSpPr>
        <p:spPr>
          <a:xfrm>
            <a:off x="6332246" y="4338302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9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9CA54-5914-4FB4-9C76-067ECAC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87"/>
            <a:ext cx="10515600" cy="1325563"/>
          </a:xfrm>
        </p:spPr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</p:spPr>
            <p:txBody>
              <a:bodyPr/>
              <a:lstStyle/>
              <a:p>
                <a:r>
                  <a:rPr lang="en-GB" dirty="0"/>
                  <a:t>Group commodities: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 →   {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en-GB" b="0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b="0" dirty="0"/>
                  <a:t>				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3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  <a:blipFill>
                <a:blip r:embed="rId2"/>
                <a:stretch>
                  <a:fillRect l="-1043" t="-23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85E233EB-476E-4169-9EA4-8C5A88C9BCA2}"/>
              </a:ext>
            </a:extLst>
          </p:cNvPr>
          <p:cNvSpPr/>
          <p:nvPr/>
        </p:nvSpPr>
        <p:spPr>
          <a:xfrm>
            <a:off x="949037" y="411185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6955B1-0DA7-420A-814C-037CF891D24D}"/>
              </a:ext>
            </a:extLst>
          </p:cNvPr>
          <p:cNvSpPr/>
          <p:nvPr/>
        </p:nvSpPr>
        <p:spPr>
          <a:xfrm>
            <a:off x="2609059" y="412041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3AE4DC-01D8-46FC-90EE-E59E79C06D84}"/>
              </a:ext>
            </a:extLst>
          </p:cNvPr>
          <p:cNvSpPr/>
          <p:nvPr/>
        </p:nvSpPr>
        <p:spPr>
          <a:xfrm>
            <a:off x="3481997" y="313707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7EBE6-E04E-4075-8EFA-6C351A99907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56905" y="4433667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13C8F38-849A-47C8-BE9D-6A41D4A8565D}"/>
              </a:ext>
            </a:extLst>
          </p:cNvPr>
          <p:cNvSpPr/>
          <p:nvPr/>
        </p:nvSpPr>
        <p:spPr>
          <a:xfrm>
            <a:off x="949037" y="313707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91BA4BA-D103-4445-B4D2-645481D405F1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416927" y="3785146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BF8F43C-0EF6-48A9-8318-61FADE504120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1756905" y="3461112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42D38B5-C3B8-4BDF-AB8B-907242AF3FAD}"/>
              </a:ext>
            </a:extLst>
          </p:cNvPr>
          <p:cNvSpPr/>
          <p:nvPr/>
        </p:nvSpPr>
        <p:spPr>
          <a:xfrm>
            <a:off x="7719875" y="411185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BEA6B61-96C7-44F3-8238-6A040C0D8FE2}"/>
              </a:ext>
            </a:extLst>
          </p:cNvPr>
          <p:cNvSpPr/>
          <p:nvPr/>
        </p:nvSpPr>
        <p:spPr>
          <a:xfrm>
            <a:off x="9379897" y="412041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5B78836-D4CB-46BF-B19A-4562CB068B2B}"/>
              </a:ext>
            </a:extLst>
          </p:cNvPr>
          <p:cNvSpPr/>
          <p:nvPr/>
        </p:nvSpPr>
        <p:spPr>
          <a:xfrm>
            <a:off x="10252835" y="313707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64EF47E-4117-4EC5-86BB-C2862BAA737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527743" y="4433667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4113AB2-7D39-4163-867D-DA8E91D6D684}"/>
              </a:ext>
            </a:extLst>
          </p:cNvPr>
          <p:cNvSpPr/>
          <p:nvPr/>
        </p:nvSpPr>
        <p:spPr>
          <a:xfrm>
            <a:off x="7719875" y="3137077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68AB34F-08FA-4B7F-AA1B-E3554BE0F507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 flipV="1">
            <a:off x="10187765" y="3785146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0C1B274-17D3-496D-9C4F-F23DD087089A}"/>
              </a:ext>
            </a:extLst>
          </p:cNvPr>
          <p:cNvCxnSpPr>
            <a:stCxn id="69" idx="3"/>
            <a:endCxn id="66" idx="1"/>
          </p:cNvCxnSpPr>
          <p:nvPr/>
        </p:nvCxnSpPr>
        <p:spPr>
          <a:xfrm>
            <a:off x="8527743" y="3461112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049D6645-2679-4788-B277-00102005AB85}"/>
              </a:ext>
            </a:extLst>
          </p:cNvPr>
          <p:cNvSpPr/>
          <p:nvPr/>
        </p:nvSpPr>
        <p:spPr>
          <a:xfrm>
            <a:off x="6182299" y="3617416"/>
            <a:ext cx="807868" cy="648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4850EE7-D21D-47BF-B6E5-78B1688EBA89}"/>
              </a:ext>
            </a:extLst>
          </p:cNvPr>
          <p:cNvCxnSpPr>
            <a:stCxn id="82" idx="3"/>
            <a:endCxn id="69" idx="1"/>
          </p:cNvCxnSpPr>
          <p:nvPr/>
        </p:nvCxnSpPr>
        <p:spPr>
          <a:xfrm flipV="1">
            <a:off x="6990167" y="3461112"/>
            <a:ext cx="729708" cy="4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D9F82C-4DF5-42B3-9428-807D50D6336E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>
            <a:off x="6990167" y="3941451"/>
            <a:ext cx="729708" cy="4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C1DB8439-6CCC-4668-8B32-2AD8588CFC2F}"/>
              </a:ext>
            </a:extLst>
          </p:cNvPr>
          <p:cNvSpPr/>
          <p:nvPr/>
        </p:nvSpPr>
        <p:spPr>
          <a:xfrm>
            <a:off x="2487197" y="30801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263BEF4-2D61-43B0-9E5A-96DC8F79ABBF}"/>
              </a:ext>
            </a:extLst>
          </p:cNvPr>
          <p:cNvSpPr/>
          <p:nvPr/>
        </p:nvSpPr>
        <p:spPr>
          <a:xfrm>
            <a:off x="2075066" y="40439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4FCD8F5-1B7D-44C4-9BF6-92F3AAA8EF3B}"/>
              </a:ext>
            </a:extLst>
          </p:cNvPr>
          <p:cNvSpPr/>
          <p:nvPr/>
        </p:nvSpPr>
        <p:spPr>
          <a:xfrm>
            <a:off x="3416927" y="38258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B5F9AA-FB28-4472-B1D2-EE29EF183723}"/>
              </a:ext>
            </a:extLst>
          </p:cNvPr>
          <p:cNvSpPr/>
          <p:nvPr/>
        </p:nvSpPr>
        <p:spPr>
          <a:xfrm>
            <a:off x="9186270" y="31028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15D98D4-236C-46C7-BA67-267B17C2F13D}"/>
              </a:ext>
            </a:extLst>
          </p:cNvPr>
          <p:cNvSpPr/>
          <p:nvPr/>
        </p:nvSpPr>
        <p:spPr>
          <a:xfrm>
            <a:off x="8864493" y="41227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0E635B5-61C0-4E6B-B1D3-2C58A0168A38}"/>
              </a:ext>
            </a:extLst>
          </p:cNvPr>
          <p:cNvSpPr/>
          <p:nvPr/>
        </p:nvSpPr>
        <p:spPr>
          <a:xfrm>
            <a:off x="10238281" y="38072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69379EC-4152-4CAD-8F67-8AB7E5B3EAE1}"/>
              </a:ext>
            </a:extLst>
          </p:cNvPr>
          <p:cNvSpPr/>
          <p:nvPr/>
        </p:nvSpPr>
        <p:spPr>
          <a:xfrm>
            <a:off x="7118467" y="3387453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38D84F-21BB-4662-97AA-56F9D5235DD4}"/>
              </a:ext>
            </a:extLst>
          </p:cNvPr>
          <p:cNvSpPr/>
          <p:nvPr/>
        </p:nvSpPr>
        <p:spPr>
          <a:xfrm>
            <a:off x="7256685" y="391786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8B92B30-B1C5-43A4-AA55-A07E2B753080}"/>
                  </a:ext>
                </a:extLst>
              </p:cNvPr>
              <p:cNvSpPr txBox="1"/>
              <p:nvPr/>
            </p:nvSpPr>
            <p:spPr>
              <a:xfrm>
                <a:off x="9179291" y="34831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8B92B30-B1C5-43A4-AA55-A07E2B75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291" y="3483169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E6364EA-B5AB-4F72-ACEB-3C21C41DCDF0}"/>
                  </a:ext>
                </a:extLst>
              </p:cNvPr>
              <p:cNvSpPr txBox="1"/>
              <p:nvPr/>
            </p:nvSpPr>
            <p:spPr>
              <a:xfrm>
                <a:off x="8830317" y="443366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E6364EA-B5AB-4F72-ACEB-3C21C41DC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317" y="4433667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92D85A7-026D-4E15-B05D-1CD712F6051F}"/>
                  </a:ext>
                </a:extLst>
              </p:cNvPr>
              <p:cNvSpPr txBox="1"/>
              <p:nvPr/>
            </p:nvSpPr>
            <p:spPr>
              <a:xfrm>
                <a:off x="10317108" y="4175081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92D85A7-026D-4E15-B05D-1CD712F60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08" y="4175081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3544C24-2AC7-4485-AF90-B35F42B1C5D1}"/>
                  </a:ext>
                </a:extLst>
              </p:cNvPr>
              <p:cNvSpPr txBox="1"/>
              <p:nvPr/>
            </p:nvSpPr>
            <p:spPr>
              <a:xfrm>
                <a:off x="7285431" y="363019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3544C24-2AC7-4485-AF90-B35F42B1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31" y="3630199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8C9FCE75-7B6D-4A25-8E51-D939CD6D2A5C}"/>
                  </a:ext>
                </a:extLst>
              </p:cNvPr>
              <p:cNvSpPr txBox="1"/>
              <p:nvPr/>
            </p:nvSpPr>
            <p:spPr>
              <a:xfrm>
                <a:off x="7163726" y="424190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8C9FCE75-7B6D-4A25-8E51-D939CD6D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726" y="424190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90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ED25-5C20-49C4-917B-A582A19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Fleischner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Iterate through commodities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Use approximation of shortest path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Only one shortest path computation needed in every iteration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2"/>
                <a:endParaRPr lang="en-GB" dirty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 problem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Capacities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r>
                  <a:rPr lang="en-GB" b="0" dirty="0"/>
                  <a:t>Task:</a:t>
                </a:r>
              </a:p>
              <a:p>
                <a:pPr lvl="1"/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MMCFP vs MFP: Example1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en-GB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de-DE" dirty="0" err="1">
                    <a:solidFill>
                      <a:srgbClr val="FF0000"/>
                    </a:solidFill>
                  </a:rPr>
                  <a:t>low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9158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3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3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876C-0122-4B98-86F3-A56E2F69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MMCFP vs MFP: Example2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4F7782B-E9FC-45AD-A425-B8FADA27C6E1}"/>
              </a:ext>
            </a:extLst>
          </p:cNvPr>
          <p:cNvSpPr/>
          <p:nvPr/>
        </p:nvSpPr>
        <p:spPr>
          <a:xfrm>
            <a:off x="5009748" y="364462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EA5D0A-3FE2-43B9-B427-AF369D1E7D91}"/>
              </a:ext>
            </a:extLst>
          </p:cNvPr>
          <p:cNvSpPr/>
          <p:nvPr/>
        </p:nvSpPr>
        <p:spPr>
          <a:xfrm>
            <a:off x="3530024" y="288702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13417-EA0C-4D78-AAFF-EB98A8588BE9}"/>
              </a:ext>
            </a:extLst>
          </p:cNvPr>
          <p:cNvSpPr/>
          <p:nvPr/>
        </p:nvSpPr>
        <p:spPr>
          <a:xfrm>
            <a:off x="6632441" y="288702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968D47-0EAA-41CA-BC80-409A4451E5C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37892" y="3211056"/>
            <a:ext cx="2294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0BE55A-BE0E-4429-930C-D4D75158EA6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337892" y="3211057"/>
            <a:ext cx="671856" cy="7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2A1EC5-A84B-4B62-93DF-58F1218AE5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817616" y="3211056"/>
            <a:ext cx="814825" cy="7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7A65771-5491-4D64-A038-209F2AFE544C}"/>
              </a:ext>
            </a:extLst>
          </p:cNvPr>
          <p:cNvSpPr/>
          <p:nvPr/>
        </p:nvSpPr>
        <p:spPr>
          <a:xfrm>
            <a:off x="8598690" y="28743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2202999-0F40-40F8-A951-F3580450820C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7440309" y="3198359"/>
            <a:ext cx="1158381" cy="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8E05FB-0539-41AF-A799-E15B09464070}"/>
              </a:ext>
            </a:extLst>
          </p:cNvPr>
          <p:cNvSpPr/>
          <p:nvPr/>
        </p:nvSpPr>
        <p:spPr>
          <a:xfrm>
            <a:off x="7879561" y="28964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0C7DB8-6FC6-47B2-B0A2-34E882DC439B}"/>
              </a:ext>
            </a:extLst>
          </p:cNvPr>
          <p:cNvSpPr/>
          <p:nvPr/>
        </p:nvSpPr>
        <p:spPr>
          <a:xfrm>
            <a:off x="5240779" y="28526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83B9E8-AC42-4ADF-9C32-C3E63F899A25}"/>
              </a:ext>
            </a:extLst>
          </p:cNvPr>
          <p:cNvSpPr/>
          <p:nvPr/>
        </p:nvSpPr>
        <p:spPr>
          <a:xfrm>
            <a:off x="4419644" y="35350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A10B4A-CDDE-4729-910B-ADE672691336}"/>
              </a:ext>
            </a:extLst>
          </p:cNvPr>
          <p:cNvSpPr/>
          <p:nvPr/>
        </p:nvSpPr>
        <p:spPr>
          <a:xfrm>
            <a:off x="5863152" y="3361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3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4087-C77A-4221-B0CE-9CCD81F7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Algorithm:</a:t>
                </a:r>
              </a:p>
              <a:p>
                <a:pPr lvl="1"/>
                <a:r>
                  <a:rPr lang="en-GB" dirty="0"/>
                  <a:t> Input:</a:t>
                </a:r>
              </a:p>
              <a:p>
                <a:pPr lvl="2"/>
                <a:r>
                  <a:rPr lang="en-GB" dirty="0"/>
                  <a:t>Problem instance, accuracy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Output :</a:t>
                </a:r>
              </a:p>
              <a:p>
                <a:pPr lvl="2"/>
                <a:r>
                  <a:rPr lang="en-GB" dirty="0"/>
                  <a:t>Solution not worse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times the optimal for a maximization problem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Polynomial in size of problem instance (not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1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D64C-E035-4ACB-BF83-C48870D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C5DE-0449-4C6F-BEB5-1D40CC17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MMCFP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de-DE" dirty="0" err="1"/>
              <a:t>otivation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</a:t>
            </a:r>
            <a:r>
              <a:rPr lang="en-US" dirty="0"/>
              <a:t>aster than previous known algorithms for a fixed or moderately small ω.</a:t>
            </a:r>
            <a:endParaRPr lang="de-DE" dirty="0"/>
          </a:p>
          <a:p>
            <a:endParaRPr lang="en-GB" dirty="0"/>
          </a:p>
          <a:p>
            <a:r>
              <a:rPr lang="en-GB" dirty="0"/>
              <a:t>Idea:</a:t>
            </a:r>
          </a:p>
          <a:p>
            <a:pPr lvl="1"/>
            <a:r>
              <a:rPr lang="en-GB" dirty="0"/>
              <a:t>Formulate MMCFP as a linear program, solve the dual problem and compute the solution for the primal as a </a:t>
            </a:r>
            <a:r>
              <a:rPr lang="en-GB" dirty="0" err="1"/>
              <a:t>byproduct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56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"}</m:t>
                    </m:r>
                  </m:oMath>
                </a14:m>
                <a:r>
                  <a:rPr lang="de-DE" dirty="0"/>
                  <a:t> </a:t>
                </a:r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GB" dirty="0"/>
                      <m:t>}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denotes the flow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</a:rPr>
                  <a:t>Dual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represents the capacity violation of every edge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dirty="0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0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EFE4C-4011-4FE4-B664-5A2C578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4D46A1A-483D-4AFF-ABA8-6A8C6ADD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4" y="1825625"/>
            <a:ext cx="6843712" cy="4119712"/>
          </a:xfrm>
          <a:prstGeom prst="rect">
            <a:avLst/>
          </a:prstGeom>
        </p:spPr>
      </p:pic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CABCC70-C604-42B5-B559-65F2BF03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2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Breitbild</PresentationFormat>
  <Paragraphs>227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    The Maximum Multi Commodity Flow Problem </vt:lpstr>
      <vt:lpstr>Maximum multicommodity flow problem</vt:lpstr>
      <vt:lpstr>MMCFP vs MFP: Example1</vt:lpstr>
      <vt:lpstr>MMCFP vs MFP: Example2</vt:lpstr>
      <vt:lpstr>Polynomial-time approximation scheme </vt:lpstr>
      <vt:lpstr>Garg and Koenemann Algorithm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Analysis</vt:lpstr>
      <vt:lpstr>Analysis</vt:lpstr>
      <vt:lpstr>Analysis</vt:lpstr>
      <vt:lpstr>Implementation Difficulties</vt:lpstr>
      <vt:lpstr>Modifications</vt:lpstr>
      <vt:lpstr>Modifications</vt:lpstr>
      <vt:lpstr>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</dc:title>
  <dc:creator>Philipp Hausenblas</dc:creator>
  <cp:lastModifiedBy>Philipp Hausenblas</cp:lastModifiedBy>
  <cp:revision>276</cp:revision>
  <dcterms:created xsi:type="dcterms:W3CDTF">2019-04-29T06:55:52Z</dcterms:created>
  <dcterms:modified xsi:type="dcterms:W3CDTF">2019-05-11T21:43:04Z</dcterms:modified>
</cp:coreProperties>
</file>