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Speedphoenix/Trophic-Netwo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Population_dynamics" TargetMode="External"/><Relationship Id="rId4" Type="http://schemas.openxmlformats.org/officeDocument/2006/relationships/hyperlink" Target="https://fr.wikipedia.org/wiki/Suite_logistique"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www.drc.fr/fr/bijoux-fantaisie/2281-broche-oiseau-bleu.html" TargetMode="External"/><Relationship Id="rId10" Type="http://schemas.openxmlformats.org/officeDocument/2006/relationships/hyperlink" Target="https://www.google.fr/search?rlz=1C1AVNE_enFR685FR685&amp;biw=1366&amp;bih=662&amp;tbs=isz%3Aex%2Ciszw%3A100%2Ciszh%3A100&amp;tbm=isch&amp;sa=1&amp;ei=LGvTWvDiLs7OwAKG-ofACw&amp;q=loup&amp;oq=loup&amp;gs_l=psy-ab.3..0i67k1l3j0l2j0i67k1j0l2j0i67k1j0.54463.57253.0.57652.15.11.0.0.0.0.343.1156.9j1j0j1.11.0....0...1c.1.64.psy-ab..7.8.936...0i30k1j0i5i30k1.0.ExwDBpHDkuk#imgrc=_" TargetMode="External"/><Relationship Id="rId13" Type="http://schemas.openxmlformats.org/officeDocument/2006/relationships/hyperlink" Target="https://www.amisfondationclubmed.com/fr/MOm" TargetMode="External"/><Relationship Id="rId12" Type="http://schemas.openxmlformats.org/officeDocument/2006/relationships/hyperlink" Target="http://planete-en-dange.skyrock.com/"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animal-petition.skyrock.com/2507203181-Tu-peux-serrer-dans-ta-main-une-abeille-jusqu-a-ce-qu-elle-etouffe.html" TargetMode="External"/><Relationship Id="rId4" Type="http://schemas.openxmlformats.org/officeDocument/2006/relationships/hyperlink" Target="http://www.arbres-co-elagage.fr/" TargetMode="External"/><Relationship Id="rId9" Type="http://schemas.openxmlformats.org/officeDocument/2006/relationships/hyperlink" Target="http://animaliere-13.skyrock.com/2330034609-Lapin-de-Garenne.html" TargetMode="External"/><Relationship Id="rId15" Type="http://schemas.openxmlformats.org/officeDocument/2006/relationships/hyperlink" Target="https://www.domaine-chezelles.com/nos-produits-naturels/propolis/secret-des-abeilles" TargetMode="External"/><Relationship Id="rId14" Type="http://schemas.openxmlformats.org/officeDocument/2006/relationships/hyperlink" Target="http://draco1966.skyrock.com/" TargetMode="External"/><Relationship Id="rId16" Type="http://schemas.openxmlformats.org/officeDocument/2006/relationships/hyperlink" Target="http://atelierastro.com/soleil-theme-astral/" TargetMode="External"/><Relationship Id="rId5" Type="http://schemas.openxmlformats.org/officeDocument/2006/relationships/hyperlink" Target="https://www.estrepublicain.fr/actualite/2011/11/30/mercredi-30-novembre-2011?image=F198E544-E283-4248-A037-09E03C0C415C" TargetMode="External"/><Relationship Id="rId6" Type="http://schemas.openxmlformats.org/officeDocument/2006/relationships/hyperlink" Target="http://www.sur-la-plage.com/breves/un-croisieriste-francais-a-l-assaut-de-l-arctique-538.php" TargetMode="External"/><Relationship Id="rId7" Type="http://schemas.openxmlformats.org/officeDocument/2006/relationships/hyperlink" Target="http://boisdelabosse.doomby.com/" TargetMode="External"/><Relationship Id="rId8" Type="http://schemas.openxmlformats.org/officeDocument/2006/relationships/hyperlink" Target="https://www.justacote.com/saint-laurent-le-minier-30440/site-touristique/cascade-de-la-vis-1322894.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74675" y="888750"/>
            <a:ext cx="8520600" cy="1257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fr"/>
              <a:t>Trophic Networks</a:t>
            </a:r>
            <a:endParaRPr/>
          </a:p>
        </p:txBody>
      </p:sp>
      <p:sp>
        <p:nvSpPr>
          <p:cNvPr id="55" name="Shape 55"/>
          <p:cNvSpPr txBox="1"/>
          <p:nvPr>
            <p:ph idx="1" type="subTitle"/>
          </p:nvPr>
        </p:nvSpPr>
        <p:spPr>
          <a:xfrm>
            <a:off x="311700" y="2834125"/>
            <a:ext cx="8520600" cy="193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TD 9 : Groupe n°2 :</a:t>
            </a:r>
            <a:endParaRPr/>
          </a:p>
          <a:p>
            <a:pPr indent="0" lvl="0" marL="0">
              <a:spcBef>
                <a:spcPts val="0"/>
              </a:spcBef>
              <a:spcAft>
                <a:spcPts val="0"/>
              </a:spcAft>
              <a:buNone/>
            </a:pPr>
            <a:r>
              <a:rPr lang="fr" sz="1800"/>
              <a:t>Leonardo Jeanteur</a:t>
            </a:r>
            <a:endParaRPr sz="1800"/>
          </a:p>
          <a:p>
            <a:pPr indent="0" lvl="0" marL="0">
              <a:spcBef>
                <a:spcPts val="0"/>
              </a:spcBef>
              <a:spcAft>
                <a:spcPts val="0"/>
              </a:spcAft>
              <a:buNone/>
            </a:pPr>
            <a:r>
              <a:rPr lang="fr" sz="1800"/>
              <a:t>Louis Galibert</a:t>
            </a:r>
            <a:endParaRPr sz="1800"/>
          </a:p>
          <a:p>
            <a:pPr indent="0" lvl="0" marL="0">
              <a:spcBef>
                <a:spcPts val="0"/>
              </a:spcBef>
              <a:spcAft>
                <a:spcPts val="0"/>
              </a:spcAft>
              <a:buNone/>
            </a:pPr>
            <a:r>
              <a:rPr lang="fr" sz="1800"/>
              <a:t>Benoit Coville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Sommaire</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p>
          <a:p>
            <a:pPr indent="-381000" lvl="0" marL="457200" rtl="0">
              <a:spcBef>
                <a:spcPts val="1600"/>
              </a:spcBef>
              <a:spcAft>
                <a:spcPts val="0"/>
              </a:spcAft>
              <a:buSzPts val="2400"/>
              <a:buChar char="-"/>
            </a:pPr>
            <a:r>
              <a:rPr lang="fr" sz="2400"/>
              <a:t>Diagramme de classes</a:t>
            </a:r>
            <a:endParaRPr sz="2400"/>
          </a:p>
          <a:p>
            <a:pPr indent="-381000" lvl="0" marL="457200" rtl="0">
              <a:spcBef>
                <a:spcPts val="0"/>
              </a:spcBef>
              <a:spcAft>
                <a:spcPts val="0"/>
              </a:spcAft>
              <a:buSzPts val="2400"/>
              <a:buChar char="-"/>
            </a:pPr>
            <a:r>
              <a:rPr lang="fr" sz="2400"/>
              <a:t>Git/Versionning</a:t>
            </a:r>
            <a:endParaRPr sz="2400"/>
          </a:p>
          <a:p>
            <a:pPr indent="-381000" lvl="0" marL="457200" rtl="0">
              <a:spcBef>
                <a:spcPts val="0"/>
              </a:spcBef>
              <a:spcAft>
                <a:spcPts val="0"/>
              </a:spcAft>
              <a:buSzPts val="2400"/>
              <a:buChar char="-"/>
            </a:pPr>
            <a:r>
              <a:rPr lang="fr" sz="2400"/>
              <a:t>Documentation</a:t>
            </a:r>
            <a:endParaRPr sz="2400"/>
          </a:p>
          <a:p>
            <a:pPr indent="-381000" lvl="0" marL="457200" rtl="0">
              <a:spcBef>
                <a:spcPts val="0"/>
              </a:spcBef>
              <a:spcAft>
                <a:spcPts val="0"/>
              </a:spcAft>
              <a:buSzPts val="2400"/>
              <a:buChar char="-"/>
            </a:pPr>
            <a:r>
              <a:rPr lang="fr" sz="2400"/>
              <a:t>Bilan collectif</a:t>
            </a:r>
            <a:endParaRPr sz="2400"/>
          </a:p>
          <a:p>
            <a:pPr indent="-381000" lvl="0" marL="457200">
              <a:spcBef>
                <a:spcPts val="0"/>
              </a:spcBef>
              <a:spcAft>
                <a:spcPts val="0"/>
              </a:spcAft>
              <a:buSzPts val="2400"/>
              <a:buChar char="-"/>
            </a:pPr>
            <a:r>
              <a:rPr lang="fr" sz="2400"/>
              <a:t>Sources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115725" y="151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Diagramme de classes</a:t>
            </a:r>
            <a:endParaRPr/>
          </a:p>
        </p:txBody>
      </p:sp>
      <p:pic>
        <p:nvPicPr>
          <p:cNvPr id="67" name="Shape 67"/>
          <p:cNvPicPr preferRelativeResize="0"/>
          <p:nvPr/>
        </p:nvPicPr>
        <p:blipFill>
          <a:blip r:embed="rId3">
            <a:alphaModFix/>
          </a:blip>
          <a:stretch>
            <a:fillRect/>
          </a:stretch>
        </p:blipFill>
        <p:spPr>
          <a:xfrm>
            <a:off x="501100" y="179100"/>
            <a:ext cx="8057751" cy="4702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256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Git/Versioning</a:t>
            </a:r>
            <a:endParaRPr/>
          </a:p>
        </p:txBody>
      </p:sp>
      <p:sp>
        <p:nvSpPr>
          <p:cNvPr id="73" name="Shape 73"/>
          <p:cNvSpPr txBox="1"/>
          <p:nvPr>
            <p:ph idx="1" type="body"/>
          </p:nvPr>
        </p:nvSpPr>
        <p:spPr>
          <a:xfrm>
            <a:off x="311700" y="718625"/>
            <a:ext cx="8520600" cy="422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u="sng">
                <a:solidFill>
                  <a:schemeClr val="hlink"/>
                </a:solidFill>
                <a:hlinkClick r:id="rId3"/>
              </a:rPr>
              <a:t>https://github.com/Speedphoenix/Trophic-Networks</a:t>
            </a:r>
            <a:r>
              <a:rPr lang="fr"/>
              <a:t> </a:t>
            </a:r>
            <a:r>
              <a:rPr lang="fr" sz="1200"/>
              <a:t>(repository publique depuis lundi 09/04/2018)</a:t>
            </a:r>
            <a:endParaRPr sz="1200"/>
          </a:p>
          <a:p>
            <a:pPr indent="0" lvl="0" marL="0">
              <a:spcBef>
                <a:spcPts val="1600"/>
              </a:spcBef>
              <a:spcAft>
                <a:spcPts val="0"/>
              </a:spcAft>
              <a:buNone/>
            </a:pPr>
            <a:r>
              <a:rPr lang="fr"/>
              <a:t>A noter que le commit initial (avec le code de M. Fercoq) a été effectué par Leonardo Jeanteur (Speedphoenix) et qu’il faut donc prendre le code externe en compte. De nombreux commits ont également été faits automatiquement par un éditeur de texte en ligne.</a:t>
            </a:r>
            <a:endParaRPr/>
          </a:p>
          <a:p>
            <a:pPr indent="0" lvl="0" marL="0">
              <a:spcBef>
                <a:spcPts val="1600"/>
              </a:spcBef>
              <a:spcAft>
                <a:spcPts val="0"/>
              </a:spcAft>
              <a:buNone/>
            </a:pPr>
            <a:r>
              <a:rPr lang="fr"/>
              <a:t>De plus, la fréquence des commits varie énormément entre les membres de l’équipe</a:t>
            </a:r>
            <a:endParaRPr/>
          </a:p>
          <a:p>
            <a:pPr indent="0" lvl="0" marL="0">
              <a:spcBef>
                <a:spcPts val="1600"/>
              </a:spcBef>
              <a:spcAft>
                <a:spcPts val="1600"/>
              </a:spcAft>
              <a:buNone/>
            </a:pPr>
            <a:r>
              <a:rPr lang="fr"/>
              <a:t>Nous avons aussi </a:t>
            </a:r>
            <a:r>
              <a:rPr lang="fr"/>
              <a:t>rencontré</a:t>
            </a:r>
            <a:r>
              <a:rPr lang="fr"/>
              <a:t> des problèmes avec git sous windows, où la </a:t>
            </a:r>
            <a:r>
              <a:rPr lang="fr"/>
              <a:t>commande</a:t>
            </a:r>
            <a:r>
              <a:rPr lang="fr"/>
              <a:t> `git` ne fonctionnait pas dans la console, et la GUI git était moins </a:t>
            </a:r>
            <a:r>
              <a:rPr lang="fr"/>
              <a:t>efficace</a:t>
            </a:r>
            <a:r>
              <a:rPr lang="fr"/>
              <a:t> que d’envoyer le code aux autres membres, eux sous linux (qui peut alors commit)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304800" y="83950"/>
            <a:ext cx="8839199" cy="1124755"/>
          </a:xfrm>
          <a:prstGeom prst="rect">
            <a:avLst/>
          </a:prstGeom>
          <a:noFill/>
          <a:ln>
            <a:noFill/>
          </a:ln>
        </p:spPr>
      </p:pic>
      <p:pic>
        <p:nvPicPr>
          <p:cNvPr id="79" name="Shape 79"/>
          <p:cNvPicPr preferRelativeResize="0"/>
          <p:nvPr/>
        </p:nvPicPr>
        <p:blipFill>
          <a:blip r:embed="rId4">
            <a:alphaModFix/>
          </a:blip>
          <a:stretch>
            <a:fillRect/>
          </a:stretch>
        </p:blipFill>
        <p:spPr>
          <a:xfrm>
            <a:off x="1503075" y="1208705"/>
            <a:ext cx="4583033" cy="37139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Documentation</a:t>
            </a:r>
            <a:endParaRPr/>
          </a:p>
        </p:txBody>
      </p:sp>
      <p:sp>
        <p:nvSpPr>
          <p:cNvPr id="85" name="Shape 85"/>
          <p:cNvSpPr txBox="1"/>
          <p:nvPr>
            <p:ph idx="1" type="body"/>
          </p:nvPr>
        </p:nvSpPr>
        <p:spPr>
          <a:xfrm>
            <a:off x="311700" y="1152475"/>
            <a:ext cx="69873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fr"/>
              <a:t>La documentation du projet a été générée grace à Doxygen (avec le plugin DoxyBlocks sur Code::Blocks) et est disponible depuis le dossier racine du projet en ouvrant </a:t>
            </a:r>
            <a:r>
              <a:rPr lang="fr"/>
              <a:t>doxygen/html/index.html dans un navigateur</a:t>
            </a:r>
            <a:r>
              <a:rPr lang="fr"/>
              <a:t> </a:t>
            </a:r>
            <a:endParaRPr/>
          </a:p>
        </p:txBody>
      </p:sp>
      <p:pic>
        <p:nvPicPr>
          <p:cNvPr id="86" name="Shape 86"/>
          <p:cNvPicPr preferRelativeResize="0"/>
          <p:nvPr/>
        </p:nvPicPr>
        <p:blipFill>
          <a:blip r:embed="rId3">
            <a:alphaModFix/>
          </a:blip>
          <a:stretch>
            <a:fillRect/>
          </a:stretch>
        </p:blipFill>
        <p:spPr>
          <a:xfrm>
            <a:off x="7299000" y="0"/>
            <a:ext cx="12554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Bilan collectif</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fr"/>
              <a:t>Ce projet nous a permis plusieurs choses :</a:t>
            </a:r>
            <a:endParaRPr/>
          </a:p>
          <a:p>
            <a:pPr indent="-342900" lvl="0" marL="457200" rtl="0">
              <a:spcBef>
                <a:spcPts val="1600"/>
              </a:spcBef>
              <a:spcAft>
                <a:spcPts val="0"/>
              </a:spcAft>
              <a:buSzPts val="1800"/>
              <a:buChar char="-"/>
            </a:pPr>
            <a:r>
              <a:rPr lang="fr"/>
              <a:t>Comprendre vraiment l’utilité du versionning dans un projet à plusieurs</a:t>
            </a:r>
            <a:endParaRPr/>
          </a:p>
          <a:p>
            <a:pPr indent="0" lvl="0" marL="0" rtl="0">
              <a:spcBef>
                <a:spcPts val="1600"/>
              </a:spcBef>
              <a:spcAft>
                <a:spcPts val="0"/>
              </a:spcAft>
              <a:buNone/>
            </a:pPr>
            <a:r>
              <a:rPr lang="fr"/>
              <a:t>Nous avons aimé</a:t>
            </a:r>
            <a:endParaRPr/>
          </a:p>
          <a:p>
            <a:pPr indent="-342900" lvl="0" marL="457200" rtl="0">
              <a:spcBef>
                <a:spcPts val="1600"/>
              </a:spcBef>
              <a:spcAft>
                <a:spcPts val="0"/>
              </a:spcAft>
              <a:buSzPts val="1800"/>
              <a:buChar char="-"/>
            </a:pPr>
            <a:r>
              <a:rPr lang="fr"/>
              <a:t>Utiliser une API fournie par les professeurs (et très bien faite) comme nous aurons à le faire dans notre vie d’informaticien</a:t>
            </a:r>
            <a:endParaRPr/>
          </a:p>
          <a:p>
            <a:pPr indent="-342900" lvl="0" marL="457200" rtl="0">
              <a:spcBef>
                <a:spcPts val="0"/>
              </a:spcBef>
              <a:spcAft>
                <a:spcPts val="0"/>
              </a:spcAft>
              <a:buSzPts val="1800"/>
              <a:buChar char="-"/>
            </a:pPr>
            <a:r>
              <a:rPr lang="fr"/>
              <a:t>Découvrir l’utilisation</a:t>
            </a:r>
            <a:r>
              <a:rPr lang="fr"/>
              <a:t> de widgets en graphique</a:t>
            </a:r>
            <a:endParaRPr/>
          </a:p>
          <a:p>
            <a:pPr indent="-342900" lvl="0" marL="457200">
              <a:spcBef>
                <a:spcPts val="0"/>
              </a:spcBef>
              <a:spcAft>
                <a:spcPts val="0"/>
              </a:spcAft>
              <a:buSzPts val="1800"/>
              <a:buChar char="-"/>
            </a:pPr>
            <a:r>
              <a:rPr lang="fr"/>
              <a:t>Appliquer des formules mathématiques dans un cas concret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Sources</a:t>
            </a:r>
            <a:endParaRPr/>
          </a:p>
        </p:txBody>
      </p:sp>
      <p:sp>
        <p:nvSpPr>
          <p:cNvPr id="98" name="Shape 98"/>
          <p:cNvSpPr txBox="1"/>
          <p:nvPr>
            <p:ph idx="1" type="body"/>
          </p:nvPr>
        </p:nvSpPr>
        <p:spPr>
          <a:xfrm>
            <a:off x="311700" y="1152475"/>
            <a:ext cx="8520600" cy="3655200"/>
          </a:xfrm>
          <a:prstGeom prst="rect">
            <a:avLst/>
          </a:prstGeom>
        </p:spPr>
        <p:txBody>
          <a:bodyPr anchorCtr="0" anchor="t" bIns="91425" lIns="91425" spcFirstLastPara="1" rIns="91425" wrap="square" tIns="91425">
            <a:noAutofit/>
          </a:bodyPr>
          <a:lstStyle/>
          <a:p>
            <a:pPr indent="0" lvl="0" marL="0" rtl="0">
              <a:lnSpc>
                <a:spcPct val="100000"/>
              </a:lnSpc>
              <a:spcBef>
                <a:spcPts val="100"/>
              </a:spcBef>
              <a:spcAft>
                <a:spcPts val="0"/>
              </a:spcAft>
              <a:buNone/>
            </a:pPr>
            <a:r>
              <a:rPr lang="fr" sz="1000"/>
              <a:t>Utilisation des formules mathématiques </a:t>
            </a:r>
            <a:r>
              <a:rPr lang="fr" sz="1000"/>
              <a:t>fournies par le sujet pour la dynamique des populations ainsi que de certaines formules trouvés sur ces pages :</a:t>
            </a:r>
            <a:endParaRPr sz="1000"/>
          </a:p>
          <a:p>
            <a:pPr indent="0" lvl="0" marL="0">
              <a:lnSpc>
                <a:spcPct val="100000"/>
              </a:lnSpc>
              <a:spcBef>
                <a:spcPts val="100"/>
              </a:spcBef>
              <a:spcAft>
                <a:spcPts val="0"/>
              </a:spcAft>
              <a:buNone/>
            </a:pPr>
            <a:r>
              <a:rPr lang="fr" sz="1000" u="sng">
                <a:solidFill>
                  <a:schemeClr val="hlink"/>
                </a:solidFill>
                <a:hlinkClick r:id="rId3"/>
              </a:rPr>
              <a:t>https://en.wikipedia.org/wiki/Population_dynamics</a:t>
            </a:r>
            <a:endParaRPr sz="1000"/>
          </a:p>
          <a:p>
            <a:pPr indent="0" lvl="0" marL="0" rtl="0">
              <a:lnSpc>
                <a:spcPct val="100000"/>
              </a:lnSpc>
              <a:spcBef>
                <a:spcPts val="100"/>
              </a:spcBef>
              <a:spcAft>
                <a:spcPts val="0"/>
              </a:spcAft>
              <a:buNone/>
            </a:pPr>
            <a:r>
              <a:rPr lang="fr" sz="1000" u="sng">
                <a:solidFill>
                  <a:schemeClr val="hlink"/>
                </a:solidFill>
                <a:hlinkClick r:id="rId4"/>
              </a:rPr>
              <a:t>https://fr.wikipedia.org/wiki/Suite_logistique</a:t>
            </a:r>
            <a:endParaRPr sz="1000">
              <a:solidFill>
                <a:srgbClr val="24292E"/>
              </a:solidFill>
            </a:endParaRPr>
          </a:p>
          <a:p>
            <a:pPr indent="0" lvl="0" marL="0">
              <a:lnSpc>
                <a:spcPct val="100000"/>
              </a:lnSpc>
              <a:spcBef>
                <a:spcPts val="100"/>
              </a:spcBef>
              <a:spcAft>
                <a:spcPts val="0"/>
              </a:spcAft>
              <a:buNone/>
            </a:pPr>
            <a:r>
              <a:t/>
            </a:r>
            <a:endParaRPr sz="1000">
              <a:solidFill>
                <a:srgbClr val="24292E"/>
              </a:solidFill>
            </a:endParaRPr>
          </a:p>
          <a:p>
            <a:pPr indent="0" lvl="0" marL="0">
              <a:lnSpc>
                <a:spcPct val="100000"/>
              </a:lnSpc>
              <a:spcBef>
                <a:spcPts val="100"/>
              </a:spcBef>
              <a:spcAft>
                <a:spcPts val="0"/>
              </a:spcAft>
              <a:buNone/>
            </a:pPr>
            <a:r>
              <a:rPr lang="fr" sz="1000">
                <a:solidFill>
                  <a:srgbClr val="24292E"/>
                </a:solidFill>
              </a:rPr>
              <a:t>Une fonction a été copiée de la réponse de hmjd:</a:t>
            </a:r>
            <a:endParaRPr sz="1000">
              <a:solidFill>
                <a:srgbClr val="24292E"/>
              </a:solidFill>
            </a:endParaRPr>
          </a:p>
          <a:p>
            <a:pPr indent="0" lvl="0" marL="0" rtl="0">
              <a:lnSpc>
                <a:spcPct val="100000"/>
              </a:lnSpc>
              <a:spcBef>
                <a:spcPts val="100"/>
              </a:spcBef>
              <a:spcAft>
                <a:spcPts val="0"/>
              </a:spcAft>
              <a:buNone/>
            </a:pPr>
            <a:r>
              <a:rPr lang="fr" sz="1000">
                <a:solidFill>
                  <a:srgbClr val="24292E"/>
                </a:solidFill>
              </a:rPr>
              <a:t>   https://stackoverflow.com/a/16606128/7207370  </a:t>
            </a:r>
            <a:endParaRPr sz="1000">
              <a:solidFill>
                <a:srgbClr val="24292E"/>
              </a:solidFill>
            </a:endParaRPr>
          </a:p>
          <a:p>
            <a:pPr indent="0" lvl="0" marL="0" rtl="0">
              <a:lnSpc>
                <a:spcPct val="100000"/>
              </a:lnSpc>
              <a:spcBef>
                <a:spcPts val="100"/>
              </a:spcBef>
              <a:spcAft>
                <a:spcPts val="0"/>
              </a:spcAft>
              <a:buNone/>
            </a:pPr>
            <a:r>
              <a:t/>
            </a:r>
            <a:endParaRPr sz="1000">
              <a:solidFill>
                <a:srgbClr val="24292E"/>
              </a:solidFill>
            </a:endParaRPr>
          </a:p>
          <a:p>
            <a:pPr indent="0" lvl="0" marL="0" rtl="0">
              <a:lnSpc>
                <a:spcPct val="100000"/>
              </a:lnSpc>
              <a:spcBef>
                <a:spcPts val="0"/>
              </a:spcBef>
              <a:spcAft>
                <a:spcPts val="0"/>
              </a:spcAft>
              <a:buNone/>
            </a:pPr>
            <a:r>
              <a:rPr lang="fr" sz="1000">
                <a:solidFill>
                  <a:srgbClr val="24292E"/>
                </a:solidFill>
              </a:rPr>
              <a:t>Toutes les images de clowns, et une très grande partie du code (en particulier dans le dossier grman/) on été fournis par M. Fercoq</a:t>
            </a:r>
            <a:endParaRPr sz="1000">
              <a:solidFill>
                <a:srgbClr val="24292E"/>
              </a:solidFill>
            </a:endParaRPr>
          </a:p>
          <a:p>
            <a:pPr indent="0" lvl="0" marL="0" rtl="0">
              <a:lnSpc>
                <a:spcPct val="100000"/>
              </a:lnSpc>
              <a:spcBef>
                <a:spcPts val="0"/>
              </a:spcBef>
              <a:spcAft>
                <a:spcPts val="0"/>
              </a:spcAft>
              <a:buNone/>
            </a:pPr>
            <a:r>
              <a:rPr lang="fr" sz="1000">
                <a:solidFill>
                  <a:srgbClr val="24292E"/>
                </a:solidFill>
              </a:rPr>
              <a:t>Les modifications dans le dossier grman/ sont indiquées en commentaire en haut des fichiers</a:t>
            </a:r>
            <a:endParaRPr sz="1000">
              <a:solidFill>
                <a:srgbClr val="24292E"/>
              </a:solidFill>
            </a:endParaRPr>
          </a:p>
          <a:p>
            <a:pPr indent="0" lvl="0" marL="0" rtl="0">
              <a:lnSpc>
                <a:spcPct val="100000"/>
              </a:lnSpc>
              <a:spcBef>
                <a:spcPts val="0"/>
              </a:spcBef>
              <a:spcAft>
                <a:spcPts val="0"/>
              </a:spcAft>
              <a:buNone/>
            </a:pPr>
            <a:r>
              <a:t/>
            </a:r>
            <a:endParaRPr sz="1000">
              <a:solidFill>
                <a:srgbClr val="24292E"/>
              </a:solidFill>
            </a:endParaRPr>
          </a:p>
          <a:p>
            <a:pPr indent="0" lvl="0" marL="0" rtl="0">
              <a:lnSpc>
                <a:spcPct val="100000"/>
              </a:lnSpc>
              <a:spcBef>
                <a:spcPts val="0"/>
              </a:spcBef>
              <a:spcAft>
                <a:spcPts val="0"/>
              </a:spcAft>
              <a:buNone/>
            </a:pPr>
            <a:r>
              <a:rPr lang="fr" sz="1000">
                <a:solidFill>
                  <a:srgbClr val="24292E"/>
                </a:solidFill>
              </a:rPr>
              <a:t>L'image de souris utilisée appartient à et a été dessinée par Artemii Lazovskii</a:t>
            </a:r>
            <a:br>
              <a:rPr lang="fr" sz="1000">
                <a:solidFill>
                  <a:srgbClr val="24292E"/>
                </a:solidFill>
              </a:rPr>
            </a:br>
            <a:endParaRPr sz="1000">
              <a:solidFill>
                <a:srgbClr val="24292E"/>
              </a:solidFill>
            </a:endParaRPr>
          </a:p>
          <a:p>
            <a:pPr indent="0" lvl="0" marL="0" rtl="0">
              <a:lnSpc>
                <a:spcPct val="100000"/>
              </a:lnSpc>
              <a:spcBef>
                <a:spcPts val="0"/>
              </a:spcBef>
              <a:spcAft>
                <a:spcPts val="0"/>
              </a:spcAft>
              <a:buNone/>
            </a:pPr>
            <a:r>
              <a:rPr lang="fr" sz="1000">
                <a:solidFill>
                  <a:srgbClr val="24292E"/>
                </a:solidFill>
              </a:rPr>
              <a:t>Les images du graphe botw.txt appartiennent à Nintento, dans le jeu The Legend of Zelda: Breth Of The Wild,  et ont été prises depuis https://zelda.gamepedia.com/Hyrule_Compendium</a:t>
            </a:r>
            <a:endParaRPr sz="1000">
              <a:solidFill>
                <a:srgbClr val="24292E"/>
              </a:solidFill>
            </a:endParaRPr>
          </a:p>
          <a:p>
            <a:pPr indent="0" lvl="0" marL="0" rtl="0">
              <a:lnSpc>
                <a:spcPct val="100000"/>
              </a:lnSpc>
              <a:spcBef>
                <a:spcPts val="0"/>
              </a:spcBef>
              <a:spcAft>
                <a:spcPts val="0"/>
              </a:spcAft>
              <a:buNone/>
            </a:pPr>
            <a:r>
              <a:rPr lang="fr" sz="1000">
                <a:solidFill>
                  <a:srgbClr val="24292E"/>
                </a:solidFill>
              </a:rPr>
              <a:t>ces images ont été modifiées pour avoir la bonne taille (100*100px)</a:t>
            </a:r>
            <a:endParaRPr sz="1000">
              <a:solidFill>
                <a:srgbClr val="24292E"/>
              </a:solidFill>
            </a:endParaRPr>
          </a:p>
          <a:p>
            <a:pPr indent="0" lvl="0" marL="0">
              <a:lnSpc>
                <a:spcPct val="100000"/>
              </a:lnSpc>
              <a:spcBef>
                <a:spcPts val="0"/>
              </a:spcBef>
              <a:spcAft>
                <a:spcPts val="0"/>
              </a:spcAft>
              <a:buNone/>
            </a:pPr>
            <a:r>
              <a:t/>
            </a:r>
            <a:endParaRPr sz="1000"/>
          </a:p>
          <a:p>
            <a:pPr indent="0" lvl="0" marL="0">
              <a:lnSpc>
                <a:spcPct val="100000"/>
              </a:lnSpc>
              <a:spcBef>
                <a:spcPts val="1600"/>
              </a:spcBef>
              <a:spcAft>
                <a:spcPts val="160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Sources des autres images</a:t>
            </a:r>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fr" sz="1100" u="sng">
                <a:solidFill>
                  <a:srgbClr val="1155CC"/>
                </a:solidFill>
                <a:hlinkClick r:id="rId3"/>
              </a:rPr>
              <a:t>http://animal-petition.skyrock.com/2507203181-Tu-peux-serrer-dans-ta-main-une-abeille-jusqu-a-ce-qu-elle-etouffe.html</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4"/>
              </a:rPr>
              <a:t>http://www.arbres-co-elagage.fr/</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5"/>
              </a:rPr>
              <a:t>https://www.estrepublicain.fr/actualite/2011/11/30/mercredi-30-novembre-2011?image=F198E544-E283-4248-A037-09E03C0C415C</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6"/>
              </a:rPr>
              <a:t>http://www.sur-la-plage.com/breves/un-croisieriste-francais-a-l-assaut-de-l-arctique-538.php</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7"/>
              </a:rPr>
              <a:t>http://boisdelabosse.doomby.com/</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8"/>
              </a:rPr>
              <a:t>https://www.justacote.com/saint-laurent-le-minier-30440/site-touristique/cascade-de-la-vis-1322894.htm*</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9"/>
              </a:rPr>
              <a:t>http://animaliere-13.skyrock.com/2330034609-Lapin-de-Garenne.html</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0"/>
              </a:rPr>
              <a:t>https://www.google.fr/search?rlz=1C1AVNE_enFR685FR685&amp;biw=1366&amp;bih=662&amp;tbs=isz%3Aex%2Ciszw%3A100%2Ciszh%3A100&amp;tbm=isch&amp;sa=1&amp;ei=LGvTWvDiLs7OwAKG-ofACw&amp;q=loup&amp;oq=loup&amp;gs_l=psy-ab.3..0i67k1l3j0l2j0i67k1j0l2j0i67k1j0.54463.57253.0.57652.15.11.0.0.0.0.343.1156.9j1j0j1.11.0....0...1c.1.64.psy-ab..7.8.936...0i30k1j0i5i30k1.0.ExwDBpHDkuk#imgrc=_</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1"/>
              </a:rPr>
              <a:t>https://www.drc.fr/fr/bijoux-fantaisie/2281-broche-oiseau-bleu.html</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2"/>
              </a:rPr>
              <a:t>http://planete-en-dange.skyrock.com/</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3"/>
              </a:rPr>
              <a:t>https://www.amisfondationclubmed.com/fr/MOm</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4"/>
              </a:rPr>
              <a:t>http://draco1966.skyrock.com/</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5"/>
              </a:rPr>
              <a:t>https://www.domaine-chezelles.com/nos-produits-naturels/propolis/secret-des-abeilles</a:t>
            </a:r>
            <a:endParaRPr sz="1100">
              <a:solidFill>
                <a:schemeClr val="dk1"/>
              </a:solidFill>
            </a:endParaRPr>
          </a:p>
          <a:p>
            <a:pPr indent="0" lvl="0" marL="0" rtl="0">
              <a:spcBef>
                <a:spcPts val="0"/>
              </a:spcBef>
              <a:spcAft>
                <a:spcPts val="0"/>
              </a:spcAft>
              <a:buClr>
                <a:schemeClr val="dk1"/>
              </a:buClr>
              <a:buSzPts val="1100"/>
              <a:buFont typeface="Arial"/>
              <a:buNone/>
            </a:pPr>
            <a:r>
              <a:rPr lang="fr" sz="1100" u="sng">
                <a:solidFill>
                  <a:srgbClr val="1155CC"/>
                </a:solidFill>
                <a:hlinkClick r:id="rId16"/>
              </a:rPr>
              <a:t>http://atelierastro.com/soleil-theme-astral/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